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256" r:id="rId2"/>
    <p:sldId id="262" r:id="rId3"/>
    <p:sldId id="263" r:id="rId4"/>
    <p:sldId id="266" r:id="rId5"/>
    <p:sldId id="267" r:id="rId6"/>
    <p:sldId id="268" r:id="rId7"/>
    <p:sldId id="264" r:id="rId8"/>
    <p:sldId id="265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42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45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E2A7E-45C8-47A8-8D1A-7E142EE35786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CD9B6-BEB3-4104-8CE1-8D1C8983B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6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D0D-3349-4277-A9AC-9664C892EA59}" type="datetime1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09B3-F5CE-492F-B815-CA720890A0F4}" type="datetime1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C1E3D-2B88-40CC-94C9-202F8A8C33E2}" type="datetime1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4726"/>
            <a:ext cx="8229600" cy="51514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325"/>
            <a:ext cx="2133600" cy="244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799F825-BC49-432D-B569-812397B32290}" type="datetime1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37325"/>
            <a:ext cx="2895600" cy="244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37325"/>
            <a:ext cx="2133600" cy="244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EE1C-244B-46F0-968A-947F11981FC7}" type="datetime1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C563-DCAC-4705-ACC3-A707CE0CA470}" type="datetime1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3F845-8EAA-4508-8D7D-01B509F82F8D}" type="datetime1">
              <a:rPr lang="en-US" smtClean="0"/>
              <a:t>11/19/2019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BF84-0B24-40D8-8E3A-F0F857F35253}" type="datetime1">
              <a:rPr lang="en-US" smtClean="0"/>
              <a:t>11/19/2019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80B8-F67D-4362-9002-4900C5DD3F86}" type="datetime1">
              <a:rPr lang="en-US" smtClean="0"/>
              <a:t>11/19/2019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8B6C-6126-471C-8695-4D12DDE8C073}" type="datetime1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0CCF4-7A29-4AB4-AC43-75CED07AF067}" type="datetime1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2D775-FE9C-4FE0-8388-1B836E79981C}" type="datetime1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/>
          <a:p>
            <a:r>
              <a:rPr lang="en-US"/>
              <a:t>Phân tích trường hợp sử dụng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891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Lớp biên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4726"/>
            <a:ext cx="8229600" cy="3673474"/>
          </a:xfrm>
        </p:spPr>
        <p:txBody>
          <a:bodyPr>
            <a:normAutofit lnSpcReduction="10000"/>
          </a:bodyPr>
          <a:lstStyle/>
          <a:p>
            <a:r>
              <a:rPr lang="en-US"/>
              <a:t>Trung gian giữa giao diện và đối tượng ngoài hệ thống</a:t>
            </a:r>
          </a:p>
          <a:p>
            <a:r>
              <a:rPr lang="en-US"/>
              <a:t>Có thể thuộc các dạng:</a:t>
            </a:r>
          </a:p>
          <a:p>
            <a:pPr lvl="1"/>
            <a:r>
              <a:rPr lang="en-US"/>
              <a:t>Lớp giao diện người dùng</a:t>
            </a:r>
          </a:p>
          <a:p>
            <a:pPr lvl="1"/>
            <a:r>
              <a:rPr lang="en-US"/>
              <a:t>Lớp giao diện hệ thống</a:t>
            </a:r>
          </a:p>
          <a:p>
            <a:pPr lvl="1"/>
            <a:r>
              <a:rPr lang="en-US"/>
              <a:t>Lớp giao diện thiết bị</a:t>
            </a:r>
          </a:p>
          <a:p>
            <a:r>
              <a:rPr lang="en-US"/>
              <a:t>Một lớp biên cho mỗi cặp tác nhân/usecase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2006600" y="4787900"/>
            <a:ext cx="2133600" cy="847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>
                <a:solidFill>
                  <a:srgbClr val="C00000"/>
                </a:solidFill>
                <a:latin typeface="Times New Roman" panose="02020603050405020304" pitchFamily="18" charset="0"/>
              </a:rPr>
              <a:t>Analysis class stereotype</a:t>
            </a:r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 flipV="1">
            <a:off x="4076700" y="5232400"/>
            <a:ext cx="1143000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5564188" y="4702175"/>
            <a:ext cx="1560512" cy="1076325"/>
            <a:chOff x="753" y="1578"/>
            <a:chExt cx="518" cy="347"/>
          </a:xfrm>
        </p:grpSpPr>
        <p:sp>
          <p:nvSpPr>
            <p:cNvPr id="8" name="Oval 14"/>
            <p:cNvSpPr>
              <a:spLocks noChangeArrowheads="1"/>
            </p:cNvSpPr>
            <p:nvPr/>
          </p:nvSpPr>
          <p:spPr bwMode="auto">
            <a:xfrm>
              <a:off x="923" y="1578"/>
              <a:ext cx="348" cy="347"/>
            </a:xfrm>
            <a:prstGeom prst="ellips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753" y="1663"/>
              <a:ext cx="1" cy="177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0" name="Line 16"/>
            <p:cNvSpPr>
              <a:spLocks noChangeShapeType="1"/>
            </p:cNvSpPr>
            <p:nvPr/>
          </p:nvSpPr>
          <p:spPr bwMode="auto">
            <a:xfrm>
              <a:off x="753" y="1748"/>
              <a:ext cx="170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2751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Vai trò của lớp biên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7" name="Text Box 2"/>
          <p:cNvSpPr txBox="1">
            <a:spLocks noChangeArrowheads="1"/>
          </p:cNvSpPr>
          <p:nvPr/>
        </p:nvSpPr>
        <p:spPr bwMode="auto">
          <a:xfrm>
            <a:off x="393700" y="5427663"/>
            <a:ext cx="8382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i="1">
                <a:solidFill>
                  <a:srgbClr val="C00000"/>
                </a:solidFill>
              </a:rPr>
              <a:t>Mô hình tương tác giữa hệ thống và môi trường</a:t>
            </a:r>
          </a:p>
        </p:txBody>
      </p:sp>
      <p:grpSp>
        <p:nvGrpSpPr>
          <p:cNvPr id="58" name="Group 4"/>
          <p:cNvGrpSpPr>
            <a:grpSpLocks/>
          </p:cNvGrpSpPr>
          <p:nvPr/>
        </p:nvGrpSpPr>
        <p:grpSpPr bwMode="auto">
          <a:xfrm>
            <a:off x="725488" y="1862138"/>
            <a:ext cx="528637" cy="719137"/>
            <a:chOff x="7654" y="3380"/>
            <a:chExt cx="554" cy="754"/>
          </a:xfrm>
        </p:grpSpPr>
        <p:sp>
          <p:nvSpPr>
            <p:cNvPr id="59" name="Oval 5"/>
            <p:cNvSpPr>
              <a:spLocks noChangeArrowheads="1"/>
            </p:cNvSpPr>
            <p:nvPr/>
          </p:nvSpPr>
          <p:spPr bwMode="auto">
            <a:xfrm>
              <a:off x="7805" y="3380"/>
              <a:ext cx="253" cy="248"/>
            </a:xfrm>
            <a:prstGeom prst="ellips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6"/>
            <p:cNvSpPr>
              <a:spLocks noChangeShapeType="1"/>
            </p:cNvSpPr>
            <p:nvPr/>
          </p:nvSpPr>
          <p:spPr bwMode="auto">
            <a:xfrm>
              <a:off x="7931" y="3630"/>
              <a:ext cx="1" cy="232"/>
            </a:xfrm>
            <a:prstGeom prst="lin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7"/>
            <p:cNvSpPr>
              <a:spLocks noChangeShapeType="1"/>
            </p:cNvSpPr>
            <p:nvPr/>
          </p:nvSpPr>
          <p:spPr bwMode="auto">
            <a:xfrm>
              <a:off x="7731" y="3695"/>
              <a:ext cx="401" cy="1"/>
            </a:xfrm>
            <a:prstGeom prst="lin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8"/>
            <p:cNvSpPr>
              <a:spLocks/>
            </p:cNvSpPr>
            <p:nvPr/>
          </p:nvSpPr>
          <p:spPr bwMode="auto">
            <a:xfrm>
              <a:off x="7654" y="3862"/>
              <a:ext cx="554" cy="272"/>
            </a:xfrm>
            <a:custGeom>
              <a:avLst/>
              <a:gdLst>
                <a:gd name="T0" fmla="*/ 0 w 108"/>
                <a:gd name="T1" fmla="*/ 54 h 54"/>
                <a:gd name="T2" fmla="*/ 54 w 108"/>
                <a:gd name="T3" fmla="*/ 0 h 54"/>
                <a:gd name="T4" fmla="*/ 108 w 108"/>
                <a:gd name="T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8" h="54">
                  <a:moveTo>
                    <a:pt x="0" y="54"/>
                  </a:moveTo>
                  <a:lnTo>
                    <a:pt x="54" y="0"/>
                  </a:lnTo>
                  <a:lnTo>
                    <a:pt x="108" y="54"/>
                  </a:lnTo>
                </a:path>
              </a:pathLst>
            </a:custGeom>
            <a:noFill/>
            <a:ln w="28575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" name="Text Box 9"/>
          <p:cNvSpPr txBox="1">
            <a:spLocks noChangeArrowheads="1"/>
          </p:cNvSpPr>
          <p:nvPr/>
        </p:nvSpPr>
        <p:spPr bwMode="auto">
          <a:xfrm>
            <a:off x="651885" y="2598738"/>
            <a:ext cx="677430" cy="276999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Actor 1</a:t>
            </a:r>
          </a:p>
        </p:txBody>
      </p:sp>
      <p:grpSp>
        <p:nvGrpSpPr>
          <p:cNvPr id="64" name="Group 10"/>
          <p:cNvGrpSpPr>
            <a:grpSpLocks/>
          </p:cNvGrpSpPr>
          <p:nvPr/>
        </p:nvGrpSpPr>
        <p:grpSpPr bwMode="auto">
          <a:xfrm>
            <a:off x="7974013" y="1973263"/>
            <a:ext cx="528637" cy="719137"/>
            <a:chOff x="7654" y="3380"/>
            <a:chExt cx="554" cy="754"/>
          </a:xfrm>
        </p:grpSpPr>
        <p:sp>
          <p:nvSpPr>
            <p:cNvPr id="65" name="Oval 11"/>
            <p:cNvSpPr>
              <a:spLocks noChangeArrowheads="1"/>
            </p:cNvSpPr>
            <p:nvPr/>
          </p:nvSpPr>
          <p:spPr bwMode="auto">
            <a:xfrm>
              <a:off x="7805" y="3380"/>
              <a:ext cx="253" cy="248"/>
            </a:xfrm>
            <a:prstGeom prst="ellips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12"/>
            <p:cNvSpPr>
              <a:spLocks noChangeShapeType="1"/>
            </p:cNvSpPr>
            <p:nvPr/>
          </p:nvSpPr>
          <p:spPr bwMode="auto">
            <a:xfrm>
              <a:off x="7931" y="3630"/>
              <a:ext cx="1" cy="232"/>
            </a:xfrm>
            <a:prstGeom prst="lin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13"/>
            <p:cNvSpPr>
              <a:spLocks noChangeShapeType="1"/>
            </p:cNvSpPr>
            <p:nvPr/>
          </p:nvSpPr>
          <p:spPr bwMode="auto">
            <a:xfrm>
              <a:off x="7731" y="3695"/>
              <a:ext cx="401" cy="1"/>
            </a:xfrm>
            <a:prstGeom prst="lin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14"/>
            <p:cNvSpPr>
              <a:spLocks/>
            </p:cNvSpPr>
            <p:nvPr/>
          </p:nvSpPr>
          <p:spPr bwMode="auto">
            <a:xfrm>
              <a:off x="7654" y="3862"/>
              <a:ext cx="554" cy="272"/>
            </a:xfrm>
            <a:custGeom>
              <a:avLst/>
              <a:gdLst>
                <a:gd name="T0" fmla="*/ 0 w 108"/>
                <a:gd name="T1" fmla="*/ 54 h 54"/>
                <a:gd name="T2" fmla="*/ 54 w 108"/>
                <a:gd name="T3" fmla="*/ 0 h 54"/>
                <a:gd name="T4" fmla="*/ 108 w 108"/>
                <a:gd name="T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8" h="54">
                  <a:moveTo>
                    <a:pt x="0" y="54"/>
                  </a:moveTo>
                  <a:lnTo>
                    <a:pt x="54" y="0"/>
                  </a:lnTo>
                  <a:lnTo>
                    <a:pt x="108" y="54"/>
                  </a:lnTo>
                </a:path>
              </a:pathLst>
            </a:custGeom>
            <a:noFill/>
            <a:ln w="28575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9" name="Line 18"/>
          <p:cNvSpPr>
            <a:spLocks noChangeShapeType="1"/>
          </p:cNvSpPr>
          <p:nvPr/>
        </p:nvSpPr>
        <p:spPr bwMode="auto">
          <a:xfrm>
            <a:off x="7572375" y="2427288"/>
            <a:ext cx="401638" cy="6350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70" name="Line 20"/>
          <p:cNvSpPr>
            <a:spLocks noChangeShapeType="1"/>
          </p:cNvSpPr>
          <p:nvPr/>
        </p:nvSpPr>
        <p:spPr bwMode="auto">
          <a:xfrm>
            <a:off x="3705225" y="2374900"/>
            <a:ext cx="250825" cy="1588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71" name="Line 21"/>
          <p:cNvSpPr>
            <a:spLocks noChangeShapeType="1"/>
          </p:cNvSpPr>
          <p:nvPr/>
        </p:nvSpPr>
        <p:spPr bwMode="auto">
          <a:xfrm flipV="1">
            <a:off x="3700463" y="2860675"/>
            <a:ext cx="609600" cy="1524000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72" name="Line 22"/>
          <p:cNvSpPr>
            <a:spLocks noChangeShapeType="1"/>
          </p:cNvSpPr>
          <p:nvPr/>
        </p:nvSpPr>
        <p:spPr bwMode="auto">
          <a:xfrm>
            <a:off x="5232400" y="2862263"/>
            <a:ext cx="754063" cy="1522412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73" name="Line 23"/>
          <p:cNvSpPr>
            <a:spLocks noChangeShapeType="1"/>
          </p:cNvSpPr>
          <p:nvPr/>
        </p:nvSpPr>
        <p:spPr bwMode="auto">
          <a:xfrm flipH="1">
            <a:off x="4598988" y="4948238"/>
            <a:ext cx="704850" cy="0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74" name="AutoShape 24"/>
          <p:cNvSpPr>
            <a:spLocks noChangeArrowheads="1"/>
          </p:cNvSpPr>
          <p:nvPr/>
        </p:nvSpPr>
        <p:spPr bwMode="auto">
          <a:xfrm>
            <a:off x="1831975" y="1917700"/>
            <a:ext cx="1803400" cy="147637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0000"/>
            </a:solidFill>
            <a:prstDash val="dash"/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AutoShape 25"/>
          <p:cNvSpPr>
            <a:spLocks noChangeArrowheads="1"/>
          </p:cNvSpPr>
          <p:nvPr/>
        </p:nvSpPr>
        <p:spPr bwMode="auto">
          <a:xfrm>
            <a:off x="5765800" y="1981200"/>
            <a:ext cx="1725613" cy="14478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0000"/>
            </a:solidFill>
            <a:prstDash val="dash"/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6" name="Group 26"/>
          <p:cNvGrpSpPr>
            <a:grpSpLocks/>
          </p:cNvGrpSpPr>
          <p:nvPr/>
        </p:nvGrpSpPr>
        <p:grpSpPr bwMode="auto">
          <a:xfrm>
            <a:off x="2012950" y="2322513"/>
            <a:ext cx="1485900" cy="785812"/>
            <a:chOff x="140" y="1440"/>
            <a:chExt cx="893" cy="510"/>
          </a:xfrm>
        </p:grpSpPr>
        <p:grpSp>
          <p:nvGrpSpPr>
            <p:cNvPr id="77" name="Group 27"/>
            <p:cNvGrpSpPr>
              <a:grpSpLocks/>
            </p:cNvGrpSpPr>
            <p:nvPr/>
          </p:nvGrpSpPr>
          <p:grpSpPr bwMode="auto">
            <a:xfrm>
              <a:off x="144" y="1440"/>
              <a:ext cx="881" cy="510"/>
              <a:chOff x="144" y="1440"/>
              <a:chExt cx="881" cy="510"/>
            </a:xfrm>
          </p:grpSpPr>
          <p:sp>
            <p:nvSpPr>
              <p:cNvPr id="79" name="Rectangle 28"/>
              <p:cNvSpPr>
                <a:spLocks noChangeArrowheads="1"/>
              </p:cNvSpPr>
              <p:nvPr/>
            </p:nvSpPr>
            <p:spPr bwMode="auto">
              <a:xfrm>
                <a:off x="144" y="1440"/>
                <a:ext cx="881" cy="51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" name="Line 29"/>
              <p:cNvSpPr>
                <a:spLocks noChangeShapeType="1"/>
              </p:cNvSpPr>
              <p:nvPr/>
            </p:nvSpPr>
            <p:spPr bwMode="auto">
              <a:xfrm>
                <a:off x="144" y="1810"/>
                <a:ext cx="8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1" name="Line 30"/>
              <p:cNvSpPr>
                <a:spLocks noChangeShapeType="1"/>
              </p:cNvSpPr>
              <p:nvPr/>
            </p:nvSpPr>
            <p:spPr bwMode="auto">
              <a:xfrm>
                <a:off x="144" y="1680"/>
                <a:ext cx="8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78" name="Text Box 31"/>
            <p:cNvSpPr txBox="1">
              <a:spLocks noChangeArrowheads="1"/>
            </p:cNvSpPr>
            <p:nvPr/>
          </p:nvSpPr>
          <p:spPr bwMode="auto">
            <a:xfrm>
              <a:off x="140" y="1477"/>
              <a:ext cx="893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800"/>
                <a:t>&lt;&lt;boundary&gt;&gt;</a:t>
              </a:r>
            </a:p>
          </p:txBody>
        </p:sp>
      </p:grpSp>
      <p:grpSp>
        <p:nvGrpSpPr>
          <p:cNvPr id="82" name="Group 38"/>
          <p:cNvGrpSpPr>
            <a:grpSpLocks/>
          </p:cNvGrpSpPr>
          <p:nvPr/>
        </p:nvGrpSpPr>
        <p:grpSpPr bwMode="auto">
          <a:xfrm>
            <a:off x="4000500" y="1974850"/>
            <a:ext cx="1466850" cy="785813"/>
            <a:chOff x="2632" y="1244"/>
            <a:chExt cx="924" cy="495"/>
          </a:xfrm>
        </p:grpSpPr>
        <p:grpSp>
          <p:nvGrpSpPr>
            <p:cNvPr id="83" name="Group 39"/>
            <p:cNvGrpSpPr>
              <a:grpSpLocks/>
            </p:cNvGrpSpPr>
            <p:nvPr/>
          </p:nvGrpSpPr>
          <p:grpSpPr bwMode="auto">
            <a:xfrm>
              <a:off x="2632" y="1244"/>
              <a:ext cx="924" cy="495"/>
              <a:chOff x="144" y="1440"/>
              <a:chExt cx="881" cy="510"/>
            </a:xfrm>
          </p:grpSpPr>
          <p:sp>
            <p:nvSpPr>
              <p:cNvPr id="85" name="Rectangle 40"/>
              <p:cNvSpPr>
                <a:spLocks noChangeArrowheads="1"/>
              </p:cNvSpPr>
              <p:nvPr/>
            </p:nvSpPr>
            <p:spPr bwMode="auto">
              <a:xfrm>
                <a:off x="144" y="1440"/>
                <a:ext cx="881" cy="510"/>
              </a:xfrm>
              <a:prstGeom prst="rect">
                <a:avLst/>
              </a:prstGeom>
              <a:noFill/>
              <a:ln w="28575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6" name="Line 41"/>
              <p:cNvSpPr>
                <a:spLocks noChangeShapeType="1"/>
              </p:cNvSpPr>
              <p:nvPr/>
            </p:nvSpPr>
            <p:spPr bwMode="auto">
              <a:xfrm>
                <a:off x="144" y="1810"/>
                <a:ext cx="881" cy="0"/>
              </a:xfrm>
              <a:prstGeom prst="line">
                <a:avLst/>
              </a:prstGeom>
              <a:noFill/>
              <a:ln w="28575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" name="Line 42"/>
              <p:cNvSpPr>
                <a:spLocks noChangeShapeType="1"/>
              </p:cNvSpPr>
              <p:nvPr/>
            </p:nvSpPr>
            <p:spPr bwMode="auto">
              <a:xfrm>
                <a:off x="144" y="1680"/>
                <a:ext cx="881" cy="0"/>
              </a:xfrm>
              <a:prstGeom prst="line">
                <a:avLst/>
              </a:prstGeom>
              <a:noFill/>
              <a:ln w="28575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4" name="Text Box 43"/>
            <p:cNvSpPr txBox="1">
              <a:spLocks noChangeArrowheads="1"/>
            </p:cNvSpPr>
            <p:nvPr/>
          </p:nvSpPr>
          <p:spPr bwMode="auto">
            <a:xfrm>
              <a:off x="2741" y="1280"/>
              <a:ext cx="710" cy="174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&lt;&lt;control&gt;&gt;</a:t>
              </a:r>
            </a:p>
          </p:txBody>
        </p:sp>
      </p:grpSp>
      <p:grpSp>
        <p:nvGrpSpPr>
          <p:cNvPr id="88" name="Group 44"/>
          <p:cNvGrpSpPr>
            <a:grpSpLocks/>
          </p:cNvGrpSpPr>
          <p:nvPr/>
        </p:nvGrpSpPr>
        <p:grpSpPr bwMode="auto">
          <a:xfrm>
            <a:off x="5870575" y="2349500"/>
            <a:ext cx="1485900" cy="785813"/>
            <a:chOff x="140" y="1440"/>
            <a:chExt cx="893" cy="510"/>
          </a:xfrm>
        </p:grpSpPr>
        <p:grpSp>
          <p:nvGrpSpPr>
            <p:cNvPr id="89" name="Group 45"/>
            <p:cNvGrpSpPr>
              <a:grpSpLocks/>
            </p:cNvGrpSpPr>
            <p:nvPr/>
          </p:nvGrpSpPr>
          <p:grpSpPr bwMode="auto">
            <a:xfrm>
              <a:off x="144" y="1440"/>
              <a:ext cx="881" cy="510"/>
              <a:chOff x="144" y="1440"/>
              <a:chExt cx="881" cy="510"/>
            </a:xfrm>
          </p:grpSpPr>
          <p:sp>
            <p:nvSpPr>
              <p:cNvPr id="91" name="Rectangle 46"/>
              <p:cNvSpPr>
                <a:spLocks noChangeArrowheads="1"/>
              </p:cNvSpPr>
              <p:nvPr/>
            </p:nvSpPr>
            <p:spPr bwMode="auto">
              <a:xfrm>
                <a:off x="144" y="1440"/>
                <a:ext cx="881" cy="51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" name="Line 47"/>
              <p:cNvSpPr>
                <a:spLocks noChangeShapeType="1"/>
              </p:cNvSpPr>
              <p:nvPr/>
            </p:nvSpPr>
            <p:spPr bwMode="auto">
              <a:xfrm>
                <a:off x="144" y="1810"/>
                <a:ext cx="8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" name="Line 48"/>
              <p:cNvSpPr>
                <a:spLocks noChangeShapeType="1"/>
              </p:cNvSpPr>
              <p:nvPr/>
            </p:nvSpPr>
            <p:spPr bwMode="auto">
              <a:xfrm>
                <a:off x="144" y="1680"/>
                <a:ext cx="8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90" name="Text Box 49"/>
            <p:cNvSpPr txBox="1">
              <a:spLocks noChangeArrowheads="1"/>
            </p:cNvSpPr>
            <p:nvPr/>
          </p:nvSpPr>
          <p:spPr bwMode="auto">
            <a:xfrm>
              <a:off x="140" y="1477"/>
              <a:ext cx="893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800"/>
                <a:t>&lt;&lt;boundary&gt;&gt;</a:t>
              </a:r>
            </a:p>
          </p:txBody>
        </p:sp>
      </p:grpSp>
      <p:sp>
        <p:nvSpPr>
          <p:cNvPr id="94" name="Line 50"/>
          <p:cNvSpPr>
            <a:spLocks noChangeShapeType="1"/>
          </p:cNvSpPr>
          <p:nvPr/>
        </p:nvSpPr>
        <p:spPr bwMode="auto">
          <a:xfrm flipH="1">
            <a:off x="5532438" y="2398713"/>
            <a:ext cx="192087" cy="1587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/>
          <a:p>
            <a:endParaRPr lang="en-US"/>
          </a:p>
        </p:txBody>
      </p:sp>
      <p:grpSp>
        <p:nvGrpSpPr>
          <p:cNvPr id="95" name="Group 51"/>
          <p:cNvGrpSpPr>
            <a:grpSpLocks/>
          </p:cNvGrpSpPr>
          <p:nvPr/>
        </p:nvGrpSpPr>
        <p:grpSpPr bwMode="auto">
          <a:xfrm>
            <a:off x="3063875" y="4470400"/>
            <a:ext cx="1466850" cy="785813"/>
            <a:chOff x="2042" y="2816"/>
            <a:chExt cx="924" cy="495"/>
          </a:xfrm>
        </p:grpSpPr>
        <p:grpSp>
          <p:nvGrpSpPr>
            <p:cNvPr id="96" name="Group 52"/>
            <p:cNvGrpSpPr>
              <a:grpSpLocks/>
            </p:cNvGrpSpPr>
            <p:nvPr/>
          </p:nvGrpSpPr>
          <p:grpSpPr bwMode="auto">
            <a:xfrm>
              <a:off x="2042" y="2816"/>
              <a:ext cx="924" cy="495"/>
              <a:chOff x="144" y="1440"/>
              <a:chExt cx="881" cy="510"/>
            </a:xfrm>
          </p:grpSpPr>
          <p:sp>
            <p:nvSpPr>
              <p:cNvPr id="98" name="Rectangle 53"/>
              <p:cNvSpPr>
                <a:spLocks noChangeArrowheads="1"/>
              </p:cNvSpPr>
              <p:nvPr/>
            </p:nvSpPr>
            <p:spPr bwMode="auto">
              <a:xfrm>
                <a:off x="144" y="1440"/>
                <a:ext cx="881" cy="510"/>
              </a:xfrm>
              <a:prstGeom prst="rect">
                <a:avLst/>
              </a:prstGeom>
              <a:noFill/>
              <a:ln w="28575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9" name="Line 54"/>
              <p:cNvSpPr>
                <a:spLocks noChangeShapeType="1"/>
              </p:cNvSpPr>
              <p:nvPr/>
            </p:nvSpPr>
            <p:spPr bwMode="auto">
              <a:xfrm>
                <a:off x="144" y="1810"/>
                <a:ext cx="881" cy="0"/>
              </a:xfrm>
              <a:prstGeom prst="line">
                <a:avLst/>
              </a:prstGeom>
              <a:noFill/>
              <a:ln w="28575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0" name="Line 55"/>
              <p:cNvSpPr>
                <a:spLocks noChangeShapeType="1"/>
              </p:cNvSpPr>
              <p:nvPr/>
            </p:nvSpPr>
            <p:spPr bwMode="auto">
              <a:xfrm>
                <a:off x="144" y="1680"/>
                <a:ext cx="881" cy="0"/>
              </a:xfrm>
              <a:prstGeom prst="line">
                <a:avLst/>
              </a:prstGeom>
              <a:noFill/>
              <a:ln w="28575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97" name="Text Box 56"/>
            <p:cNvSpPr txBox="1">
              <a:spLocks noChangeArrowheads="1"/>
            </p:cNvSpPr>
            <p:nvPr/>
          </p:nvSpPr>
          <p:spPr bwMode="auto">
            <a:xfrm>
              <a:off x="2189" y="2852"/>
              <a:ext cx="635" cy="174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&lt;&lt;entity&gt;&gt;</a:t>
              </a:r>
            </a:p>
          </p:txBody>
        </p:sp>
      </p:grpSp>
      <p:grpSp>
        <p:nvGrpSpPr>
          <p:cNvPr id="101" name="Group 57"/>
          <p:cNvGrpSpPr>
            <a:grpSpLocks/>
          </p:cNvGrpSpPr>
          <p:nvPr/>
        </p:nvGrpSpPr>
        <p:grpSpPr bwMode="auto">
          <a:xfrm>
            <a:off x="5357813" y="4470400"/>
            <a:ext cx="1466850" cy="785813"/>
            <a:chOff x="3487" y="2816"/>
            <a:chExt cx="924" cy="495"/>
          </a:xfrm>
        </p:grpSpPr>
        <p:grpSp>
          <p:nvGrpSpPr>
            <p:cNvPr id="102" name="Group 58"/>
            <p:cNvGrpSpPr>
              <a:grpSpLocks/>
            </p:cNvGrpSpPr>
            <p:nvPr/>
          </p:nvGrpSpPr>
          <p:grpSpPr bwMode="auto">
            <a:xfrm>
              <a:off x="3487" y="2816"/>
              <a:ext cx="924" cy="495"/>
              <a:chOff x="144" y="1440"/>
              <a:chExt cx="881" cy="510"/>
            </a:xfrm>
          </p:grpSpPr>
          <p:sp>
            <p:nvSpPr>
              <p:cNvPr id="104" name="Rectangle 59"/>
              <p:cNvSpPr>
                <a:spLocks noChangeArrowheads="1"/>
              </p:cNvSpPr>
              <p:nvPr/>
            </p:nvSpPr>
            <p:spPr bwMode="auto">
              <a:xfrm>
                <a:off x="144" y="1440"/>
                <a:ext cx="881" cy="510"/>
              </a:xfrm>
              <a:prstGeom prst="rect">
                <a:avLst/>
              </a:prstGeom>
              <a:noFill/>
              <a:ln w="28575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5" name="Line 60"/>
              <p:cNvSpPr>
                <a:spLocks noChangeShapeType="1"/>
              </p:cNvSpPr>
              <p:nvPr/>
            </p:nvSpPr>
            <p:spPr bwMode="auto">
              <a:xfrm>
                <a:off x="144" y="1810"/>
                <a:ext cx="881" cy="0"/>
              </a:xfrm>
              <a:prstGeom prst="line">
                <a:avLst/>
              </a:prstGeom>
              <a:noFill/>
              <a:ln w="28575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" name="Line 61"/>
              <p:cNvSpPr>
                <a:spLocks noChangeShapeType="1"/>
              </p:cNvSpPr>
              <p:nvPr/>
            </p:nvSpPr>
            <p:spPr bwMode="auto">
              <a:xfrm>
                <a:off x="144" y="1680"/>
                <a:ext cx="881" cy="0"/>
              </a:xfrm>
              <a:prstGeom prst="line">
                <a:avLst/>
              </a:prstGeom>
              <a:noFill/>
              <a:ln w="28575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03" name="Text Box 62"/>
            <p:cNvSpPr txBox="1">
              <a:spLocks noChangeArrowheads="1"/>
            </p:cNvSpPr>
            <p:nvPr/>
          </p:nvSpPr>
          <p:spPr bwMode="auto">
            <a:xfrm>
              <a:off x="3634" y="2852"/>
              <a:ext cx="635" cy="174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&lt;&lt;entity&gt;&gt;</a:t>
              </a:r>
            </a:p>
          </p:txBody>
        </p:sp>
      </p:grpSp>
      <p:sp>
        <p:nvSpPr>
          <p:cNvPr id="107" name="Text Box 66"/>
          <p:cNvSpPr txBox="1">
            <a:spLocks noChangeArrowheads="1"/>
          </p:cNvSpPr>
          <p:nvPr/>
        </p:nvSpPr>
        <p:spPr bwMode="auto">
          <a:xfrm>
            <a:off x="7778750" y="2644775"/>
            <a:ext cx="895438" cy="386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/>
          <a:p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Actor 2</a:t>
            </a:r>
          </a:p>
        </p:txBody>
      </p:sp>
      <p:sp>
        <p:nvSpPr>
          <p:cNvPr id="108" name="Line 69"/>
          <p:cNvSpPr>
            <a:spLocks noChangeShapeType="1"/>
          </p:cNvSpPr>
          <p:nvPr/>
        </p:nvSpPr>
        <p:spPr bwMode="auto">
          <a:xfrm>
            <a:off x="1311275" y="2389188"/>
            <a:ext cx="401638" cy="6350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51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Thí dụ tìm lớp biên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4726"/>
            <a:ext cx="8229600" cy="777874"/>
          </a:xfrm>
        </p:spPr>
        <p:txBody>
          <a:bodyPr/>
          <a:lstStyle/>
          <a:p>
            <a:r>
              <a:rPr lang="en-US"/>
              <a:t>Một lớp biên cho mỗi cặp tác nhân/usecase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1447800" y="2161701"/>
            <a:ext cx="2463800" cy="962025"/>
            <a:chOff x="1824" y="1488"/>
            <a:chExt cx="1344" cy="576"/>
          </a:xfrm>
        </p:grpSpPr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2336" y="1488"/>
              <a:ext cx="320" cy="403"/>
              <a:chOff x="7654" y="3380"/>
              <a:chExt cx="554" cy="754"/>
            </a:xfrm>
          </p:grpSpPr>
          <p:sp>
            <p:nvSpPr>
              <p:cNvPr id="8" name="Oval 16"/>
              <p:cNvSpPr>
                <a:spLocks noChangeArrowheads="1"/>
              </p:cNvSpPr>
              <p:nvPr/>
            </p:nvSpPr>
            <p:spPr bwMode="auto">
              <a:xfrm>
                <a:off x="7805" y="3380"/>
                <a:ext cx="253" cy="2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Line 17"/>
              <p:cNvSpPr>
                <a:spLocks noChangeShapeType="1"/>
              </p:cNvSpPr>
              <p:nvPr/>
            </p:nvSpPr>
            <p:spPr bwMode="auto">
              <a:xfrm>
                <a:off x="7931" y="3630"/>
                <a:ext cx="1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Line 18"/>
              <p:cNvSpPr>
                <a:spLocks noChangeShapeType="1"/>
              </p:cNvSpPr>
              <p:nvPr/>
            </p:nvSpPr>
            <p:spPr bwMode="auto">
              <a:xfrm>
                <a:off x="7731" y="3695"/>
                <a:ext cx="401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Freeform 19"/>
              <p:cNvSpPr>
                <a:spLocks/>
              </p:cNvSpPr>
              <p:nvPr/>
            </p:nvSpPr>
            <p:spPr bwMode="auto">
              <a:xfrm>
                <a:off x="7654" y="3862"/>
                <a:ext cx="554" cy="272"/>
              </a:xfrm>
              <a:custGeom>
                <a:avLst/>
                <a:gdLst>
                  <a:gd name="T0" fmla="*/ 0 w 108"/>
                  <a:gd name="T1" fmla="*/ 54 h 54"/>
                  <a:gd name="T2" fmla="*/ 54 w 108"/>
                  <a:gd name="T3" fmla="*/ 0 h 54"/>
                  <a:gd name="T4" fmla="*/ 108 w 108"/>
                  <a:gd name="T5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8" h="54">
                    <a:moveTo>
                      <a:pt x="0" y="54"/>
                    </a:moveTo>
                    <a:lnTo>
                      <a:pt x="54" y="0"/>
                    </a:lnTo>
                    <a:lnTo>
                      <a:pt x="108" y="54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" name="Text Box 20"/>
            <p:cNvSpPr txBox="1">
              <a:spLocks noChangeArrowheads="1"/>
            </p:cNvSpPr>
            <p:nvPr/>
          </p:nvSpPr>
          <p:spPr bwMode="auto">
            <a:xfrm>
              <a:off x="1824" y="1872"/>
              <a:ext cx="13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500" b="1"/>
                <a:t>Student</a:t>
              </a:r>
            </a:p>
          </p:txBody>
        </p:sp>
      </p:grpSp>
      <p:grpSp>
        <p:nvGrpSpPr>
          <p:cNvPr id="12" name="Group 50"/>
          <p:cNvGrpSpPr>
            <a:grpSpLocks/>
          </p:cNvGrpSpPr>
          <p:nvPr/>
        </p:nvGrpSpPr>
        <p:grpSpPr bwMode="auto">
          <a:xfrm>
            <a:off x="3019425" y="2161701"/>
            <a:ext cx="4867275" cy="962025"/>
            <a:chOff x="1950" y="1200"/>
            <a:chExt cx="3066" cy="606"/>
          </a:xfrm>
        </p:grpSpPr>
        <p:sp>
          <p:nvSpPr>
            <p:cNvPr id="13" name="Line 3"/>
            <p:cNvSpPr>
              <a:spLocks noChangeShapeType="1"/>
            </p:cNvSpPr>
            <p:nvPr/>
          </p:nvSpPr>
          <p:spPr bwMode="auto">
            <a:xfrm flipV="1">
              <a:off x="3146" y="1421"/>
              <a:ext cx="746" cy="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" name="Group 4"/>
            <p:cNvGrpSpPr>
              <a:grpSpLocks/>
            </p:cNvGrpSpPr>
            <p:nvPr/>
          </p:nvGrpSpPr>
          <p:grpSpPr bwMode="auto">
            <a:xfrm>
              <a:off x="3464" y="1200"/>
              <a:ext cx="1552" cy="606"/>
              <a:chOff x="3840" y="1488"/>
              <a:chExt cx="1344" cy="576"/>
            </a:xfrm>
          </p:grpSpPr>
          <p:grpSp>
            <p:nvGrpSpPr>
              <p:cNvPr id="19" name="Group 5"/>
              <p:cNvGrpSpPr>
                <a:grpSpLocks/>
              </p:cNvGrpSpPr>
              <p:nvPr/>
            </p:nvGrpSpPr>
            <p:grpSpPr bwMode="auto">
              <a:xfrm>
                <a:off x="4272" y="1488"/>
                <a:ext cx="320" cy="403"/>
                <a:chOff x="7654" y="3380"/>
                <a:chExt cx="554" cy="754"/>
              </a:xfrm>
            </p:grpSpPr>
            <p:sp>
              <p:nvSpPr>
                <p:cNvPr id="21" name="Oval 6"/>
                <p:cNvSpPr>
                  <a:spLocks noChangeArrowheads="1"/>
                </p:cNvSpPr>
                <p:nvPr/>
              </p:nvSpPr>
              <p:spPr bwMode="auto">
                <a:xfrm>
                  <a:off x="7805" y="3380"/>
                  <a:ext cx="253" cy="24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Line 7"/>
                <p:cNvSpPr>
                  <a:spLocks noChangeShapeType="1"/>
                </p:cNvSpPr>
                <p:nvPr/>
              </p:nvSpPr>
              <p:spPr bwMode="auto">
                <a:xfrm>
                  <a:off x="7931" y="3630"/>
                  <a:ext cx="1" cy="23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Line 8"/>
                <p:cNvSpPr>
                  <a:spLocks noChangeShapeType="1"/>
                </p:cNvSpPr>
                <p:nvPr/>
              </p:nvSpPr>
              <p:spPr bwMode="auto">
                <a:xfrm>
                  <a:off x="7731" y="3695"/>
                  <a:ext cx="401" cy="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" name="Freeform 9"/>
                <p:cNvSpPr>
                  <a:spLocks/>
                </p:cNvSpPr>
                <p:nvPr/>
              </p:nvSpPr>
              <p:spPr bwMode="auto">
                <a:xfrm>
                  <a:off x="7654" y="3862"/>
                  <a:ext cx="554" cy="272"/>
                </a:xfrm>
                <a:custGeom>
                  <a:avLst/>
                  <a:gdLst>
                    <a:gd name="T0" fmla="*/ 0 w 108"/>
                    <a:gd name="T1" fmla="*/ 54 h 54"/>
                    <a:gd name="T2" fmla="*/ 54 w 108"/>
                    <a:gd name="T3" fmla="*/ 0 h 54"/>
                    <a:gd name="T4" fmla="*/ 108 w 108"/>
                    <a:gd name="T5" fmla="*/ 54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8" h="54">
                      <a:moveTo>
                        <a:pt x="0" y="54"/>
                      </a:moveTo>
                      <a:lnTo>
                        <a:pt x="54" y="0"/>
                      </a:lnTo>
                      <a:lnTo>
                        <a:pt x="108" y="54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" name="Text Box 10"/>
              <p:cNvSpPr txBox="1">
                <a:spLocks noChangeArrowheads="1"/>
              </p:cNvSpPr>
              <p:nvPr/>
            </p:nvSpPr>
            <p:spPr bwMode="auto">
              <a:xfrm>
                <a:off x="3840" y="1872"/>
                <a:ext cx="13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500" b="1"/>
                  <a:t>Course Catalog System</a:t>
                </a:r>
              </a:p>
            </p:txBody>
          </p:sp>
        </p:grpSp>
        <p:grpSp>
          <p:nvGrpSpPr>
            <p:cNvPr id="15" name="Group 11"/>
            <p:cNvGrpSpPr>
              <a:grpSpLocks/>
            </p:cNvGrpSpPr>
            <p:nvPr/>
          </p:nvGrpSpPr>
          <p:grpSpPr bwMode="auto">
            <a:xfrm>
              <a:off x="2124" y="1301"/>
              <a:ext cx="1442" cy="505"/>
              <a:chOff x="2784" y="1584"/>
              <a:chExt cx="1248" cy="480"/>
            </a:xfrm>
          </p:grpSpPr>
          <p:sp>
            <p:nvSpPr>
              <p:cNvPr id="17" name="Oval 12"/>
              <p:cNvSpPr>
                <a:spLocks noChangeArrowheads="1"/>
              </p:cNvSpPr>
              <p:nvPr/>
            </p:nvSpPr>
            <p:spPr bwMode="auto">
              <a:xfrm>
                <a:off x="3168" y="1584"/>
                <a:ext cx="499" cy="23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2784" y="1872"/>
                <a:ext cx="12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500" b="1"/>
                  <a:t>Register for Courses</a:t>
                </a:r>
              </a:p>
            </p:txBody>
          </p:sp>
        </p:grpSp>
        <p:sp>
          <p:nvSpPr>
            <p:cNvPr id="16" name="Line 21"/>
            <p:cNvSpPr>
              <a:spLocks noChangeShapeType="1"/>
            </p:cNvSpPr>
            <p:nvPr/>
          </p:nvSpPr>
          <p:spPr bwMode="auto">
            <a:xfrm>
              <a:off x="1950" y="1421"/>
              <a:ext cx="61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Line 22"/>
          <p:cNvSpPr>
            <a:spLocks noChangeShapeType="1"/>
          </p:cNvSpPr>
          <p:nvPr/>
        </p:nvSpPr>
        <p:spPr bwMode="auto">
          <a:xfrm flipH="1">
            <a:off x="2362200" y="2771301"/>
            <a:ext cx="1066800" cy="1524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/>
          <a:p>
            <a:endParaRPr lang="en-US"/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5334000" y="2771301"/>
            <a:ext cx="1066800" cy="1524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/>
          <a:p>
            <a:endParaRPr lang="en-US"/>
          </a:p>
        </p:txBody>
      </p:sp>
      <p:sp>
        <p:nvSpPr>
          <p:cNvPr id="27" name="AutoShape 24"/>
          <p:cNvSpPr>
            <a:spLocks noChangeArrowheads="1"/>
          </p:cNvSpPr>
          <p:nvPr/>
        </p:nvSpPr>
        <p:spPr bwMode="auto">
          <a:xfrm rot="5400000">
            <a:off x="4114800" y="3533301"/>
            <a:ext cx="685800" cy="533400"/>
          </a:xfrm>
          <a:prstGeom prst="rightArrow">
            <a:avLst>
              <a:gd name="adj1" fmla="val 54759"/>
              <a:gd name="adj2" fmla="val 78869"/>
            </a:avLst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" name="Group 48"/>
          <p:cNvGrpSpPr>
            <a:grpSpLocks/>
          </p:cNvGrpSpPr>
          <p:nvPr/>
        </p:nvGrpSpPr>
        <p:grpSpPr bwMode="auto">
          <a:xfrm>
            <a:off x="914400" y="4371501"/>
            <a:ext cx="2459038" cy="1285875"/>
            <a:chOff x="1594" y="2649"/>
            <a:chExt cx="1128" cy="578"/>
          </a:xfrm>
        </p:grpSpPr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2012" y="2649"/>
              <a:ext cx="354" cy="347"/>
            </a:xfrm>
            <a:prstGeom prst="ellipse">
              <a:avLst/>
            </a:prstGeom>
            <a:noFill/>
            <a:ln w="2540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41"/>
            <p:cNvSpPr>
              <a:spLocks noChangeShapeType="1"/>
            </p:cNvSpPr>
            <p:nvPr/>
          </p:nvSpPr>
          <p:spPr bwMode="auto">
            <a:xfrm>
              <a:off x="1842" y="2734"/>
              <a:ext cx="1" cy="177"/>
            </a:xfrm>
            <a:prstGeom prst="line">
              <a:avLst/>
            </a:prstGeom>
            <a:noFill/>
            <a:ln w="2540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>
              <a:off x="1849" y="2819"/>
              <a:ext cx="163" cy="1"/>
            </a:xfrm>
            <a:prstGeom prst="line">
              <a:avLst/>
            </a:prstGeom>
            <a:noFill/>
            <a:ln w="2540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43"/>
            <p:cNvSpPr>
              <a:spLocks noChangeArrowheads="1"/>
            </p:cNvSpPr>
            <p:nvPr/>
          </p:nvSpPr>
          <p:spPr bwMode="auto">
            <a:xfrm>
              <a:off x="1594" y="3117"/>
              <a:ext cx="1128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/>
                <a:t>RegisterForCoursesForm</a:t>
              </a:r>
            </a:p>
          </p:txBody>
        </p:sp>
      </p:grpSp>
      <p:grpSp>
        <p:nvGrpSpPr>
          <p:cNvPr id="33" name="Group 49"/>
          <p:cNvGrpSpPr>
            <a:grpSpLocks/>
          </p:cNvGrpSpPr>
          <p:nvPr/>
        </p:nvGrpSpPr>
        <p:grpSpPr bwMode="auto">
          <a:xfrm>
            <a:off x="5513388" y="4447701"/>
            <a:ext cx="2165350" cy="1244600"/>
            <a:chOff x="3217" y="2684"/>
            <a:chExt cx="964" cy="581"/>
          </a:xfrm>
        </p:grpSpPr>
        <p:sp>
          <p:nvSpPr>
            <p:cNvPr id="34" name="Oval 44"/>
            <p:cNvSpPr>
              <a:spLocks noChangeArrowheads="1"/>
            </p:cNvSpPr>
            <p:nvPr/>
          </p:nvSpPr>
          <p:spPr bwMode="auto">
            <a:xfrm>
              <a:off x="3571" y="2684"/>
              <a:ext cx="347" cy="347"/>
            </a:xfrm>
            <a:prstGeom prst="ellipse">
              <a:avLst/>
            </a:prstGeom>
            <a:noFill/>
            <a:ln w="2540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45"/>
            <p:cNvSpPr>
              <a:spLocks noChangeShapeType="1"/>
            </p:cNvSpPr>
            <p:nvPr/>
          </p:nvSpPr>
          <p:spPr bwMode="auto">
            <a:xfrm>
              <a:off x="3401" y="2769"/>
              <a:ext cx="1" cy="177"/>
            </a:xfrm>
            <a:prstGeom prst="line">
              <a:avLst/>
            </a:prstGeom>
            <a:noFill/>
            <a:ln w="2540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46"/>
            <p:cNvSpPr>
              <a:spLocks noChangeShapeType="1"/>
            </p:cNvSpPr>
            <p:nvPr/>
          </p:nvSpPr>
          <p:spPr bwMode="auto">
            <a:xfrm>
              <a:off x="3401" y="2854"/>
              <a:ext cx="170" cy="1"/>
            </a:xfrm>
            <a:prstGeom prst="line">
              <a:avLst/>
            </a:prstGeom>
            <a:noFill/>
            <a:ln w="2540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Rectangle 47"/>
            <p:cNvSpPr>
              <a:spLocks noChangeArrowheads="1"/>
            </p:cNvSpPr>
            <p:nvPr/>
          </p:nvSpPr>
          <p:spPr bwMode="auto">
            <a:xfrm>
              <a:off x="3217" y="3151"/>
              <a:ext cx="964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/>
                <a:t>CourseCatalogSystem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6746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Chỉ dẫn đối với lớp biên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3326"/>
            <a:ext cx="8229600" cy="3902074"/>
          </a:xfrm>
        </p:spPr>
        <p:txBody>
          <a:bodyPr/>
          <a:lstStyle/>
          <a:p>
            <a:r>
              <a:rPr lang="en-US"/>
              <a:t>Lớp giao diện người dùng</a:t>
            </a:r>
          </a:p>
          <a:p>
            <a:pPr lvl="1"/>
            <a:r>
              <a:rPr lang="en-US"/>
              <a:t>Tập trung vào thông tin được thể hiện, không vào GUI</a:t>
            </a:r>
          </a:p>
          <a:p>
            <a:r>
              <a:rPr lang="en-US"/>
              <a:t>Lớp giao diện hệ thống/thiết bị</a:t>
            </a:r>
          </a:p>
          <a:p>
            <a:pPr lvl="1"/>
            <a:r>
              <a:rPr lang="en-US"/>
              <a:t>Tập trung vào xác định các giao thức</a:t>
            </a:r>
          </a:p>
          <a:p>
            <a:pPr lvl="1"/>
            <a:r>
              <a:rPr lang="en-US"/>
              <a:t>Không tập trung vào giao thức được thể hiện thế nào</a:t>
            </a:r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75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Lớp thực thể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4726"/>
            <a:ext cx="8229600" cy="701674"/>
          </a:xfrm>
        </p:spPr>
        <p:txBody>
          <a:bodyPr/>
          <a:lstStyle/>
          <a:p>
            <a:r>
              <a:rPr lang="en-US"/>
              <a:t>Các trừu tượng chính của hệ thống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5" name="Group 97"/>
          <p:cNvGrpSpPr>
            <a:grpSpLocks/>
          </p:cNvGrpSpPr>
          <p:nvPr/>
        </p:nvGrpSpPr>
        <p:grpSpPr bwMode="auto">
          <a:xfrm>
            <a:off x="3413125" y="4189413"/>
            <a:ext cx="1085850" cy="1522412"/>
            <a:chOff x="1344" y="1008"/>
            <a:chExt cx="684" cy="959"/>
          </a:xfrm>
        </p:grpSpPr>
        <p:grpSp>
          <p:nvGrpSpPr>
            <p:cNvPr id="6" name="Group 3"/>
            <p:cNvGrpSpPr>
              <a:grpSpLocks/>
            </p:cNvGrpSpPr>
            <p:nvPr/>
          </p:nvGrpSpPr>
          <p:grpSpPr bwMode="auto">
            <a:xfrm>
              <a:off x="1470" y="1008"/>
              <a:ext cx="432" cy="720"/>
              <a:chOff x="1249" y="2496"/>
              <a:chExt cx="432" cy="720"/>
            </a:xfrm>
          </p:grpSpPr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1249" y="2496"/>
                <a:ext cx="432" cy="7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5"/>
              <p:cNvSpPr>
                <a:spLocks noChangeShapeType="1"/>
              </p:cNvSpPr>
              <p:nvPr/>
            </p:nvSpPr>
            <p:spPr bwMode="auto">
              <a:xfrm>
                <a:off x="1537" y="2496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Line 6"/>
              <p:cNvSpPr>
                <a:spLocks noChangeShapeType="1"/>
              </p:cNvSpPr>
              <p:nvPr/>
            </p:nvSpPr>
            <p:spPr bwMode="auto">
              <a:xfrm>
                <a:off x="1537" y="249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Line 7"/>
              <p:cNvSpPr>
                <a:spLocks noChangeShapeType="1"/>
              </p:cNvSpPr>
              <p:nvPr/>
            </p:nvSpPr>
            <p:spPr bwMode="auto">
              <a:xfrm flipH="1">
                <a:off x="1537" y="2640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8"/>
              <p:cNvSpPr>
                <a:spLocks noChangeShapeType="1"/>
              </p:cNvSpPr>
              <p:nvPr/>
            </p:nvSpPr>
            <p:spPr bwMode="auto">
              <a:xfrm>
                <a:off x="1297" y="273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9"/>
              <p:cNvSpPr>
                <a:spLocks noChangeShapeType="1"/>
              </p:cNvSpPr>
              <p:nvPr/>
            </p:nvSpPr>
            <p:spPr bwMode="auto">
              <a:xfrm>
                <a:off x="1297" y="278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Line 10"/>
              <p:cNvSpPr>
                <a:spLocks noChangeShapeType="1"/>
              </p:cNvSpPr>
              <p:nvPr/>
            </p:nvSpPr>
            <p:spPr bwMode="auto">
              <a:xfrm>
                <a:off x="1297" y="283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11"/>
              <p:cNvSpPr>
                <a:spLocks noChangeShapeType="1"/>
              </p:cNvSpPr>
              <p:nvPr/>
            </p:nvSpPr>
            <p:spPr bwMode="auto">
              <a:xfrm>
                <a:off x="1297" y="292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12"/>
              <p:cNvSpPr>
                <a:spLocks noChangeShapeType="1"/>
              </p:cNvSpPr>
              <p:nvPr/>
            </p:nvSpPr>
            <p:spPr bwMode="auto">
              <a:xfrm>
                <a:off x="1297" y="288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13"/>
              <p:cNvSpPr>
                <a:spLocks noChangeShapeType="1"/>
              </p:cNvSpPr>
              <p:nvPr/>
            </p:nvSpPr>
            <p:spPr bwMode="auto">
              <a:xfrm>
                <a:off x="1297" y="297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14"/>
              <p:cNvSpPr>
                <a:spLocks noChangeShapeType="1"/>
              </p:cNvSpPr>
              <p:nvPr/>
            </p:nvSpPr>
            <p:spPr bwMode="auto">
              <a:xfrm>
                <a:off x="1297" y="302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15"/>
              <p:cNvSpPr>
                <a:spLocks noChangeShapeType="1"/>
              </p:cNvSpPr>
              <p:nvPr/>
            </p:nvSpPr>
            <p:spPr bwMode="auto">
              <a:xfrm>
                <a:off x="1297" y="30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16"/>
              <p:cNvSpPr>
                <a:spLocks noChangeShapeType="1"/>
              </p:cNvSpPr>
              <p:nvPr/>
            </p:nvSpPr>
            <p:spPr bwMode="auto">
              <a:xfrm>
                <a:off x="1297" y="312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Line 17"/>
              <p:cNvSpPr>
                <a:spLocks noChangeShapeType="1"/>
              </p:cNvSpPr>
              <p:nvPr/>
            </p:nvSpPr>
            <p:spPr bwMode="auto">
              <a:xfrm>
                <a:off x="1297" y="316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18"/>
              <p:cNvSpPr>
                <a:spLocks noChangeShapeType="1"/>
              </p:cNvSpPr>
              <p:nvPr/>
            </p:nvSpPr>
            <p:spPr bwMode="auto">
              <a:xfrm>
                <a:off x="1297" y="268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19"/>
              <p:cNvSpPr>
                <a:spLocks noChangeShapeType="1"/>
              </p:cNvSpPr>
              <p:nvPr/>
            </p:nvSpPr>
            <p:spPr bwMode="auto">
              <a:xfrm>
                <a:off x="1297" y="2592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20"/>
              <p:cNvSpPr>
                <a:spLocks noChangeShapeType="1"/>
              </p:cNvSpPr>
              <p:nvPr/>
            </p:nvSpPr>
            <p:spPr bwMode="auto">
              <a:xfrm>
                <a:off x="1297" y="2544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Line 21"/>
              <p:cNvSpPr>
                <a:spLocks noChangeShapeType="1"/>
              </p:cNvSpPr>
              <p:nvPr/>
            </p:nvSpPr>
            <p:spPr bwMode="auto">
              <a:xfrm>
                <a:off x="1297" y="2640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Text Box 22"/>
            <p:cNvSpPr txBox="1">
              <a:spLocks noChangeArrowheads="1"/>
            </p:cNvSpPr>
            <p:nvPr/>
          </p:nvSpPr>
          <p:spPr bwMode="auto">
            <a:xfrm>
              <a:off x="1344" y="1736"/>
              <a:ext cx="6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/>
                <a:t>Glossary</a:t>
              </a:r>
            </a:p>
          </p:txBody>
        </p:sp>
      </p:grpSp>
      <p:sp>
        <p:nvSpPr>
          <p:cNvPr id="26" name="AutoShape 23"/>
          <p:cNvSpPr>
            <a:spLocks noChangeArrowheads="1"/>
          </p:cNvSpPr>
          <p:nvPr/>
        </p:nvSpPr>
        <p:spPr bwMode="auto">
          <a:xfrm>
            <a:off x="5575300" y="3606800"/>
            <a:ext cx="787400" cy="533400"/>
          </a:xfrm>
          <a:prstGeom prst="rightArrow">
            <a:avLst>
              <a:gd name="adj1" fmla="val 63093"/>
              <a:gd name="adj2" fmla="val 51188"/>
            </a:avLst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7" name="Group 99"/>
          <p:cNvGrpSpPr>
            <a:grpSpLocks/>
          </p:cNvGrpSpPr>
          <p:nvPr/>
        </p:nvGrpSpPr>
        <p:grpSpPr bwMode="auto">
          <a:xfrm>
            <a:off x="2936875" y="1781175"/>
            <a:ext cx="2038350" cy="1922463"/>
            <a:chOff x="1850" y="2290"/>
            <a:chExt cx="1284" cy="1211"/>
          </a:xfrm>
        </p:grpSpPr>
        <p:grpSp>
          <p:nvGrpSpPr>
            <p:cNvPr id="28" name="Group 25"/>
            <p:cNvGrpSpPr>
              <a:grpSpLocks/>
            </p:cNvGrpSpPr>
            <p:nvPr/>
          </p:nvGrpSpPr>
          <p:grpSpPr bwMode="auto">
            <a:xfrm>
              <a:off x="1869" y="2290"/>
              <a:ext cx="1245" cy="766"/>
              <a:chOff x="1309" y="1072"/>
              <a:chExt cx="1245" cy="766"/>
            </a:xfrm>
          </p:grpSpPr>
          <p:grpSp>
            <p:nvGrpSpPr>
              <p:cNvPr id="30" name="Group 26"/>
              <p:cNvGrpSpPr>
                <a:grpSpLocks/>
              </p:cNvGrpSpPr>
              <p:nvPr/>
            </p:nvGrpSpPr>
            <p:grpSpPr bwMode="auto">
              <a:xfrm>
                <a:off x="1309" y="1231"/>
                <a:ext cx="302" cy="175"/>
                <a:chOff x="144" y="1440"/>
                <a:chExt cx="881" cy="510"/>
              </a:xfrm>
            </p:grpSpPr>
            <p:sp>
              <p:nvSpPr>
                <p:cNvPr id="47" name="Rectangle 27"/>
                <p:cNvSpPr>
                  <a:spLocks noChangeArrowheads="1"/>
                </p:cNvSpPr>
                <p:nvPr/>
              </p:nvSpPr>
              <p:spPr bwMode="auto">
                <a:xfrm>
                  <a:off x="144" y="1440"/>
                  <a:ext cx="881" cy="51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Line 28"/>
                <p:cNvSpPr>
                  <a:spLocks noChangeShapeType="1"/>
                </p:cNvSpPr>
                <p:nvPr/>
              </p:nvSpPr>
              <p:spPr bwMode="auto">
                <a:xfrm>
                  <a:off x="144" y="181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Line 29"/>
                <p:cNvSpPr>
                  <a:spLocks noChangeShapeType="1"/>
                </p:cNvSpPr>
                <p:nvPr/>
              </p:nvSpPr>
              <p:spPr bwMode="auto">
                <a:xfrm>
                  <a:off x="144" y="168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1" name="Group 30"/>
              <p:cNvGrpSpPr>
                <a:grpSpLocks/>
              </p:cNvGrpSpPr>
              <p:nvPr/>
            </p:nvGrpSpPr>
            <p:grpSpPr bwMode="auto">
              <a:xfrm>
                <a:off x="1950" y="1072"/>
                <a:ext cx="302" cy="175"/>
                <a:chOff x="144" y="1440"/>
                <a:chExt cx="881" cy="510"/>
              </a:xfrm>
            </p:grpSpPr>
            <p:sp>
              <p:nvSpPr>
                <p:cNvPr id="44" name="Rectangle 31"/>
                <p:cNvSpPr>
                  <a:spLocks noChangeArrowheads="1"/>
                </p:cNvSpPr>
                <p:nvPr/>
              </p:nvSpPr>
              <p:spPr bwMode="auto">
                <a:xfrm>
                  <a:off x="144" y="1440"/>
                  <a:ext cx="881" cy="51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Line 32"/>
                <p:cNvSpPr>
                  <a:spLocks noChangeShapeType="1"/>
                </p:cNvSpPr>
                <p:nvPr/>
              </p:nvSpPr>
              <p:spPr bwMode="auto">
                <a:xfrm>
                  <a:off x="144" y="181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Line 33"/>
                <p:cNvSpPr>
                  <a:spLocks noChangeShapeType="1"/>
                </p:cNvSpPr>
                <p:nvPr/>
              </p:nvSpPr>
              <p:spPr bwMode="auto">
                <a:xfrm>
                  <a:off x="144" y="168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2" name="Group 34"/>
              <p:cNvGrpSpPr>
                <a:grpSpLocks/>
              </p:cNvGrpSpPr>
              <p:nvPr/>
            </p:nvGrpSpPr>
            <p:grpSpPr bwMode="auto">
              <a:xfrm>
                <a:off x="1648" y="1663"/>
                <a:ext cx="302" cy="175"/>
                <a:chOff x="144" y="1440"/>
                <a:chExt cx="881" cy="510"/>
              </a:xfrm>
            </p:grpSpPr>
            <p:sp>
              <p:nvSpPr>
                <p:cNvPr id="41" name="Rectangle 35"/>
                <p:cNvSpPr>
                  <a:spLocks noChangeArrowheads="1"/>
                </p:cNvSpPr>
                <p:nvPr/>
              </p:nvSpPr>
              <p:spPr bwMode="auto">
                <a:xfrm>
                  <a:off x="144" y="1440"/>
                  <a:ext cx="881" cy="51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Line 36"/>
                <p:cNvSpPr>
                  <a:spLocks noChangeShapeType="1"/>
                </p:cNvSpPr>
                <p:nvPr/>
              </p:nvSpPr>
              <p:spPr bwMode="auto">
                <a:xfrm>
                  <a:off x="144" y="181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Line 37"/>
                <p:cNvSpPr>
                  <a:spLocks noChangeShapeType="1"/>
                </p:cNvSpPr>
                <p:nvPr/>
              </p:nvSpPr>
              <p:spPr bwMode="auto">
                <a:xfrm>
                  <a:off x="144" y="168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3" name="Group 38"/>
              <p:cNvGrpSpPr>
                <a:grpSpLocks/>
              </p:cNvGrpSpPr>
              <p:nvPr/>
            </p:nvGrpSpPr>
            <p:grpSpPr bwMode="auto">
              <a:xfrm>
                <a:off x="2252" y="1581"/>
                <a:ext cx="302" cy="175"/>
                <a:chOff x="144" y="1440"/>
                <a:chExt cx="881" cy="510"/>
              </a:xfrm>
            </p:grpSpPr>
            <p:sp>
              <p:nvSpPr>
                <p:cNvPr id="38" name="Rectangle 39"/>
                <p:cNvSpPr>
                  <a:spLocks noChangeArrowheads="1"/>
                </p:cNvSpPr>
                <p:nvPr/>
              </p:nvSpPr>
              <p:spPr bwMode="auto">
                <a:xfrm>
                  <a:off x="144" y="1440"/>
                  <a:ext cx="881" cy="51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Line 40"/>
                <p:cNvSpPr>
                  <a:spLocks noChangeShapeType="1"/>
                </p:cNvSpPr>
                <p:nvPr/>
              </p:nvSpPr>
              <p:spPr bwMode="auto">
                <a:xfrm>
                  <a:off x="144" y="181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Line 41"/>
                <p:cNvSpPr>
                  <a:spLocks noChangeShapeType="1"/>
                </p:cNvSpPr>
                <p:nvPr/>
              </p:nvSpPr>
              <p:spPr bwMode="auto">
                <a:xfrm>
                  <a:off x="144" y="168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4" name="Line 42"/>
              <p:cNvSpPr>
                <a:spLocks noChangeShapeType="1"/>
              </p:cNvSpPr>
              <p:nvPr/>
            </p:nvSpPr>
            <p:spPr bwMode="auto">
              <a:xfrm flipH="1" flipV="1">
                <a:off x="1463" y="1406"/>
                <a:ext cx="312" cy="25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Line 43"/>
              <p:cNvSpPr>
                <a:spLocks noChangeShapeType="1"/>
              </p:cNvSpPr>
              <p:nvPr/>
            </p:nvSpPr>
            <p:spPr bwMode="auto">
              <a:xfrm flipV="1">
                <a:off x="1611" y="1160"/>
                <a:ext cx="339" cy="1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Line 44"/>
              <p:cNvSpPr>
                <a:spLocks noChangeShapeType="1"/>
              </p:cNvSpPr>
              <p:nvPr/>
            </p:nvSpPr>
            <p:spPr bwMode="auto">
              <a:xfrm flipV="1">
                <a:off x="1950" y="1663"/>
                <a:ext cx="302" cy="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Line 45"/>
              <p:cNvSpPr>
                <a:spLocks noChangeShapeType="1"/>
              </p:cNvSpPr>
              <p:nvPr/>
            </p:nvSpPr>
            <p:spPr bwMode="auto">
              <a:xfrm flipV="1">
                <a:off x="1775" y="1247"/>
                <a:ext cx="329" cy="4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" name="Text Box 46"/>
            <p:cNvSpPr txBox="1">
              <a:spLocks noChangeArrowheads="1"/>
            </p:cNvSpPr>
            <p:nvPr/>
          </p:nvSpPr>
          <p:spPr bwMode="auto">
            <a:xfrm>
              <a:off x="1850" y="3097"/>
              <a:ext cx="128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/>
                <a:t>Business-Domain </a:t>
              </a:r>
            </a:p>
            <a:p>
              <a:pPr algn="ctr"/>
              <a:r>
                <a:rPr lang="en-US" sz="1800"/>
                <a:t>Model</a:t>
              </a:r>
            </a:p>
          </p:txBody>
        </p:sp>
      </p:grpSp>
      <p:sp>
        <p:nvSpPr>
          <p:cNvPr id="50" name="Text Box 47"/>
          <p:cNvSpPr txBox="1">
            <a:spLocks noChangeArrowheads="1"/>
          </p:cNvSpPr>
          <p:nvPr/>
        </p:nvSpPr>
        <p:spPr bwMode="auto">
          <a:xfrm>
            <a:off x="2705100" y="5867400"/>
            <a:ext cx="3771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i="1">
                <a:solidFill>
                  <a:srgbClr val="C00000"/>
                </a:solidFill>
              </a:rPr>
              <a:t>Độc lập với môi trường</a:t>
            </a:r>
          </a:p>
        </p:txBody>
      </p:sp>
      <p:sp>
        <p:nvSpPr>
          <p:cNvPr id="51" name="Text Box 54"/>
          <p:cNvSpPr txBox="1">
            <a:spLocks noChangeArrowheads="1"/>
          </p:cNvSpPr>
          <p:nvPr/>
        </p:nvSpPr>
        <p:spPr bwMode="auto">
          <a:xfrm>
            <a:off x="6680200" y="2120900"/>
            <a:ext cx="1816100" cy="71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>
                <a:solidFill>
                  <a:srgbClr val="C00000"/>
                </a:solidFill>
              </a:rPr>
              <a:t>Analysis class stereotype</a:t>
            </a:r>
          </a:p>
        </p:txBody>
      </p:sp>
      <p:sp>
        <p:nvSpPr>
          <p:cNvPr id="52" name="Line 55"/>
          <p:cNvSpPr>
            <a:spLocks noChangeShapeType="1"/>
          </p:cNvSpPr>
          <p:nvPr/>
        </p:nvSpPr>
        <p:spPr bwMode="auto">
          <a:xfrm flipH="1">
            <a:off x="7607300" y="2819400"/>
            <a:ext cx="0" cy="4318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/>
          <a:p>
            <a:endParaRPr lang="en-US"/>
          </a:p>
        </p:txBody>
      </p:sp>
      <p:grpSp>
        <p:nvGrpSpPr>
          <p:cNvPr id="53" name="Group 98"/>
          <p:cNvGrpSpPr>
            <a:grpSpLocks/>
          </p:cNvGrpSpPr>
          <p:nvPr/>
        </p:nvGrpSpPr>
        <p:grpSpPr bwMode="auto">
          <a:xfrm>
            <a:off x="982663" y="1704975"/>
            <a:ext cx="1493837" cy="1993900"/>
            <a:chOff x="288" y="1392"/>
            <a:chExt cx="941" cy="1256"/>
          </a:xfrm>
        </p:grpSpPr>
        <p:grpSp>
          <p:nvGrpSpPr>
            <p:cNvPr id="54" name="Group 56"/>
            <p:cNvGrpSpPr>
              <a:grpSpLocks/>
            </p:cNvGrpSpPr>
            <p:nvPr/>
          </p:nvGrpSpPr>
          <p:grpSpPr bwMode="auto">
            <a:xfrm>
              <a:off x="288" y="1392"/>
              <a:ext cx="754" cy="1008"/>
              <a:chOff x="365" y="2533"/>
              <a:chExt cx="754" cy="1008"/>
            </a:xfrm>
          </p:grpSpPr>
          <p:sp>
            <p:nvSpPr>
              <p:cNvPr id="56" name="Oval 57"/>
              <p:cNvSpPr>
                <a:spLocks noChangeArrowheads="1"/>
              </p:cNvSpPr>
              <p:nvPr/>
            </p:nvSpPr>
            <p:spPr bwMode="auto">
              <a:xfrm>
                <a:off x="365" y="2533"/>
                <a:ext cx="624" cy="28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Rectangle 58"/>
              <p:cNvSpPr>
                <a:spLocks noChangeArrowheads="1"/>
              </p:cNvSpPr>
              <p:nvPr/>
            </p:nvSpPr>
            <p:spPr bwMode="auto">
              <a:xfrm>
                <a:off x="687" y="2821"/>
                <a:ext cx="432" cy="7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Line 59"/>
              <p:cNvSpPr>
                <a:spLocks noChangeShapeType="1"/>
              </p:cNvSpPr>
              <p:nvPr/>
            </p:nvSpPr>
            <p:spPr bwMode="auto">
              <a:xfrm>
                <a:off x="975" y="2821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Line 60"/>
              <p:cNvSpPr>
                <a:spLocks noChangeShapeType="1"/>
              </p:cNvSpPr>
              <p:nvPr/>
            </p:nvSpPr>
            <p:spPr bwMode="auto">
              <a:xfrm>
                <a:off x="975" y="2821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Line 61"/>
              <p:cNvSpPr>
                <a:spLocks noChangeShapeType="1"/>
              </p:cNvSpPr>
              <p:nvPr/>
            </p:nvSpPr>
            <p:spPr bwMode="auto">
              <a:xfrm flipH="1">
                <a:off x="975" y="2965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Line 62"/>
              <p:cNvSpPr>
                <a:spLocks noChangeShapeType="1"/>
              </p:cNvSpPr>
              <p:nvPr/>
            </p:nvSpPr>
            <p:spPr bwMode="auto">
              <a:xfrm>
                <a:off x="735" y="3061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Line 63"/>
              <p:cNvSpPr>
                <a:spLocks noChangeShapeType="1"/>
              </p:cNvSpPr>
              <p:nvPr/>
            </p:nvSpPr>
            <p:spPr bwMode="auto">
              <a:xfrm>
                <a:off x="735" y="3109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Line 64"/>
              <p:cNvSpPr>
                <a:spLocks noChangeShapeType="1"/>
              </p:cNvSpPr>
              <p:nvPr/>
            </p:nvSpPr>
            <p:spPr bwMode="auto">
              <a:xfrm>
                <a:off x="735" y="3157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Line 65"/>
              <p:cNvSpPr>
                <a:spLocks noChangeShapeType="1"/>
              </p:cNvSpPr>
              <p:nvPr/>
            </p:nvSpPr>
            <p:spPr bwMode="auto">
              <a:xfrm>
                <a:off x="735" y="3253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Line 66"/>
              <p:cNvSpPr>
                <a:spLocks noChangeShapeType="1"/>
              </p:cNvSpPr>
              <p:nvPr/>
            </p:nvSpPr>
            <p:spPr bwMode="auto">
              <a:xfrm>
                <a:off x="735" y="3205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Line 67"/>
              <p:cNvSpPr>
                <a:spLocks noChangeShapeType="1"/>
              </p:cNvSpPr>
              <p:nvPr/>
            </p:nvSpPr>
            <p:spPr bwMode="auto">
              <a:xfrm>
                <a:off x="735" y="3301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Line 68"/>
              <p:cNvSpPr>
                <a:spLocks noChangeShapeType="1"/>
              </p:cNvSpPr>
              <p:nvPr/>
            </p:nvSpPr>
            <p:spPr bwMode="auto">
              <a:xfrm>
                <a:off x="735" y="3349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Line 69"/>
              <p:cNvSpPr>
                <a:spLocks noChangeShapeType="1"/>
              </p:cNvSpPr>
              <p:nvPr/>
            </p:nvSpPr>
            <p:spPr bwMode="auto">
              <a:xfrm>
                <a:off x="735" y="3397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Line 70"/>
              <p:cNvSpPr>
                <a:spLocks noChangeShapeType="1"/>
              </p:cNvSpPr>
              <p:nvPr/>
            </p:nvSpPr>
            <p:spPr bwMode="auto">
              <a:xfrm>
                <a:off x="735" y="3445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Line 71"/>
              <p:cNvSpPr>
                <a:spLocks noChangeShapeType="1"/>
              </p:cNvSpPr>
              <p:nvPr/>
            </p:nvSpPr>
            <p:spPr bwMode="auto">
              <a:xfrm>
                <a:off x="735" y="3493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Line 72"/>
              <p:cNvSpPr>
                <a:spLocks noChangeShapeType="1"/>
              </p:cNvSpPr>
              <p:nvPr/>
            </p:nvSpPr>
            <p:spPr bwMode="auto">
              <a:xfrm>
                <a:off x="735" y="3013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Line 73"/>
              <p:cNvSpPr>
                <a:spLocks noChangeShapeType="1"/>
              </p:cNvSpPr>
              <p:nvPr/>
            </p:nvSpPr>
            <p:spPr bwMode="auto">
              <a:xfrm>
                <a:off x="735" y="2917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Line 74"/>
              <p:cNvSpPr>
                <a:spLocks noChangeShapeType="1"/>
              </p:cNvSpPr>
              <p:nvPr/>
            </p:nvSpPr>
            <p:spPr bwMode="auto">
              <a:xfrm>
                <a:off x="735" y="2869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Line 75"/>
              <p:cNvSpPr>
                <a:spLocks noChangeShapeType="1"/>
              </p:cNvSpPr>
              <p:nvPr/>
            </p:nvSpPr>
            <p:spPr bwMode="auto">
              <a:xfrm>
                <a:off x="735" y="2965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" name="Text Box 76"/>
            <p:cNvSpPr txBox="1">
              <a:spLocks noChangeArrowheads="1"/>
            </p:cNvSpPr>
            <p:nvPr/>
          </p:nvSpPr>
          <p:spPr bwMode="auto">
            <a:xfrm>
              <a:off x="397" y="2417"/>
              <a:ext cx="8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/>
                <a:t>Use Case</a:t>
              </a:r>
            </a:p>
          </p:txBody>
        </p:sp>
      </p:grpSp>
      <p:grpSp>
        <p:nvGrpSpPr>
          <p:cNvPr id="75" name="Group 100"/>
          <p:cNvGrpSpPr>
            <a:grpSpLocks/>
          </p:cNvGrpSpPr>
          <p:nvPr/>
        </p:nvGrpSpPr>
        <p:grpSpPr bwMode="auto">
          <a:xfrm>
            <a:off x="493713" y="3986213"/>
            <a:ext cx="2473325" cy="1725612"/>
            <a:chOff x="151" y="2783"/>
            <a:chExt cx="1558" cy="1087"/>
          </a:xfrm>
        </p:grpSpPr>
        <p:grpSp>
          <p:nvGrpSpPr>
            <p:cNvPr id="76" name="Group 78"/>
            <p:cNvGrpSpPr>
              <a:grpSpLocks/>
            </p:cNvGrpSpPr>
            <p:nvPr/>
          </p:nvGrpSpPr>
          <p:grpSpPr bwMode="auto">
            <a:xfrm>
              <a:off x="469" y="2783"/>
              <a:ext cx="937" cy="641"/>
              <a:chOff x="55" y="2944"/>
              <a:chExt cx="937" cy="641"/>
            </a:xfrm>
          </p:grpSpPr>
          <p:grpSp>
            <p:nvGrpSpPr>
              <p:cNvPr id="78" name="Group 79"/>
              <p:cNvGrpSpPr>
                <a:grpSpLocks/>
              </p:cNvGrpSpPr>
              <p:nvPr/>
            </p:nvGrpSpPr>
            <p:grpSpPr bwMode="auto">
              <a:xfrm>
                <a:off x="228" y="2944"/>
                <a:ext cx="382" cy="257"/>
                <a:chOff x="144" y="1440"/>
                <a:chExt cx="881" cy="510"/>
              </a:xfrm>
            </p:grpSpPr>
            <p:sp>
              <p:nvSpPr>
                <p:cNvPr id="87" name="Rectangle 80"/>
                <p:cNvSpPr>
                  <a:spLocks noChangeArrowheads="1"/>
                </p:cNvSpPr>
                <p:nvPr/>
              </p:nvSpPr>
              <p:spPr bwMode="auto">
                <a:xfrm>
                  <a:off x="144" y="1440"/>
                  <a:ext cx="881" cy="51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8" name="Line 81"/>
                <p:cNvSpPr>
                  <a:spLocks noChangeShapeType="1"/>
                </p:cNvSpPr>
                <p:nvPr/>
              </p:nvSpPr>
              <p:spPr bwMode="auto">
                <a:xfrm>
                  <a:off x="144" y="181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9" name="Line 82"/>
                <p:cNvSpPr>
                  <a:spLocks noChangeShapeType="1"/>
                </p:cNvSpPr>
                <p:nvPr/>
              </p:nvSpPr>
              <p:spPr bwMode="auto">
                <a:xfrm>
                  <a:off x="144" y="168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9" name="Group 83"/>
              <p:cNvGrpSpPr>
                <a:grpSpLocks/>
              </p:cNvGrpSpPr>
              <p:nvPr/>
            </p:nvGrpSpPr>
            <p:grpSpPr bwMode="auto">
              <a:xfrm>
                <a:off x="610" y="3283"/>
                <a:ext cx="382" cy="257"/>
                <a:chOff x="144" y="1440"/>
                <a:chExt cx="881" cy="510"/>
              </a:xfrm>
            </p:grpSpPr>
            <p:sp>
              <p:nvSpPr>
                <p:cNvPr id="84" name="Rectangle 84"/>
                <p:cNvSpPr>
                  <a:spLocks noChangeArrowheads="1"/>
                </p:cNvSpPr>
                <p:nvPr/>
              </p:nvSpPr>
              <p:spPr bwMode="auto">
                <a:xfrm>
                  <a:off x="144" y="1440"/>
                  <a:ext cx="881" cy="51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5" name="Line 85"/>
                <p:cNvSpPr>
                  <a:spLocks noChangeShapeType="1"/>
                </p:cNvSpPr>
                <p:nvPr/>
              </p:nvSpPr>
              <p:spPr bwMode="auto">
                <a:xfrm>
                  <a:off x="144" y="181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6" name="Line 86"/>
                <p:cNvSpPr>
                  <a:spLocks noChangeShapeType="1"/>
                </p:cNvSpPr>
                <p:nvPr/>
              </p:nvSpPr>
              <p:spPr bwMode="auto">
                <a:xfrm>
                  <a:off x="144" y="168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80" name="Group 87"/>
              <p:cNvGrpSpPr>
                <a:grpSpLocks/>
              </p:cNvGrpSpPr>
              <p:nvPr/>
            </p:nvGrpSpPr>
            <p:grpSpPr bwMode="auto">
              <a:xfrm>
                <a:off x="55" y="3328"/>
                <a:ext cx="382" cy="257"/>
                <a:chOff x="144" y="1440"/>
                <a:chExt cx="881" cy="510"/>
              </a:xfrm>
            </p:grpSpPr>
            <p:sp>
              <p:nvSpPr>
                <p:cNvPr id="81" name="Rectangle 88"/>
                <p:cNvSpPr>
                  <a:spLocks noChangeArrowheads="1"/>
                </p:cNvSpPr>
                <p:nvPr/>
              </p:nvSpPr>
              <p:spPr bwMode="auto">
                <a:xfrm>
                  <a:off x="144" y="1440"/>
                  <a:ext cx="881" cy="51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2" name="Line 89"/>
                <p:cNvSpPr>
                  <a:spLocks noChangeShapeType="1"/>
                </p:cNvSpPr>
                <p:nvPr/>
              </p:nvSpPr>
              <p:spPr bwMode="auto">
                <a:xfrm>
                  <a:off x="144" y="181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3" name="Line 90"/>
                <p:cNvSpPr>
                  <a:spLocks noChangeShapeType="1"/>
                </p:cNvSpPr>
                <p:nvPr/>
              </p:nvSpPr>
              <p:spPr bwMode="auto">
                <a:xfrm>
                  <a:off x="144" y="168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77" name="Text Box 91"/>
            <p:cNvSpPr txBox="1">
              <a:spLocks noChangeArrowheads="1"/>
            </p:cNvSpPr>
            <p:nvPr/>
          </p:nvSpPr>
          <p:spPr bwMode="auto">
            <a:xfrm>
              <a:off x="151" y="3456"/>
              <a:ext cx="1558" cy="4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/>
                <a:t>Architectural Analysis Abstractions</a:t>
              </a:r>
            </a:p>
          </p:txBody>
        </p:sp>
      </p:grpSp>
      <p:grpSp>
        <p:nvGrpSpPr>
          <p:cNvPr id="90" name="Group 94"/>
          <p:cNvGrpSpPr>
            <a:grpSpLocks/>
          </p:cNvGrpSpPr>
          <p:nvPr/>
        </p:nvGrpSpPr>
        <p:grpSpPr bwMode="auto">
          <a:xfrm>
            <a:off x="7150100" y="3378200"/>
            <a:ext cx="965200" cy="990600"/>
            <a:chOff x="4192" y="2208"/>
            <a:chExt cx="464" cy="473"/>
          </a:xfrm>
        </p:grpSpPr>
        <p:sp>
          <p:nvSpPr>
            <p:cNvPr id="91" name="Oval 95"/>
            <p:cNvSpPr>
              <a:spLocks noChangeArrowheads="1"/>
            </p:cNvSpPr>
            <p:nvPr/>
          </p:nvSpPr>
          <p:spPr bwMode="auto">
            <a:xfrm>
              <a:off x="4192" y="2208"/>
              <a:ext cx="458" cy="466"/>
            </a:xfrm>
            <a:prstGeom prst="ellips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96"/>
            <p:cNvSpPr>
              <a:spLocks noChangeShapeType="1"/>
            </p:cNvSpPr>
            <p:nvPr/>
          </p:nvSpPr>
          <p:spPr bwMode="auto">
            <a:xfrm>
              <a:off x="4198" y="2680"/>
              <a:ext cx="458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2824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Vai trò của lớp thực thể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52686" y="5644174"/>
            <a:ext cx="838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i="1">
                <a:solidFill>
                  <a:srgbClr val="C00000"/>
                </a:solidFill>
              </a:rPr>
              <a:t>Lưu trữ và quản lý thông tin trong hệ thống</a:t>
            </a: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725488" y="1862138"/>
            <a:ext cx="528637" cy="719137"/>
            <a:chOff x="7654" y="3380"/>
            <a:chExt cx="554" cy="754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7805" y="3380"/>
              <a:ext cx="253" cy="248"/>
            </a:xfrm>
            <a:prstGeom prst="ellips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7931" y="3630"/>
              <a:ext cx="1" cy="232"/>
            </a:xfrm>
            <a:prstGeom prst="lin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7731" y="3695"/>
              <a:ext cx="401" cy="1"/>
            </a:xfrm>
            <a:prstGeom prst="lin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54" y="3862"/>
              <a:ext cx="554" cy="272"/>
            </a:xfrm>
            <a:custGeom>
              <a:avLst/>
              <a:gdLst>
                <a:gd name="T0" fmla="*/ 0 w 108"/>
                <a:gd name="T1" fmla="*/ 54 h 54"/>
                <a:gd name="T2" fmla="*/ 54 w 108"/>
                <a:gd name="T3" fmla="*/ 0 h 54"/>
                <a:gd name="T4" fmla="*/ 108 w 108"/>
                <a:gd name="T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8" h="54">
                  <a:moveTo>
                    <a:pt x="0" y="54"/>
                  </a:moveTo>
                  <a:lnTo>
                    <a:pt x="54" y="0"/>
                  </a:lnTo>
                  <a:lnTo>
                    <a:pt x="108" y="54"/>
                  </a:lnTo>
                </a:path>
              </a:pathLst>
            </a:custGeom>
            <a:noFill/>
            <a:ln w="28575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651885" y="2598738"/>
            <a:ext cx="677430" cy="276999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Actor 1</a:t>
            </a:r>
          </a:p>
        </p:txBody>
      </p: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7974013" y="1973263"/>
            <a:ext cx="528637" cy="719137"/>
            <a:chOff x="7654" y="3380"/>
            <a:chExt cx="554" cy="754"/>
          </a:xfrm>
        </p:grpSpPr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7805" y="3380"/>
              <a:ext cx="253" cy="248"/>
            </a:xfrm>
            <a:prstGeom prst="ellips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7931" y="3630"/>
              <a:ext cx="1" cy="232"/>
            </a:xfrm>
            <a:prstGeom prst="lin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7731" y="3695"/>
              <a:ext cx="401" cy="1"/>
            </a:xfrm>
            <a:prstGeom prst="lin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654" y="3862"/>
              <a:ext cx="554" cy="272"/>
            </a:xfrm>
            <a:custGeom>
              <a:avLst/>
              <a:gdLst>
                <a:gd name="T0" fmla="*/ 0 w 108"/>
                <a:gd name="T1" fmla="*/ 54 h 54"/>
                <a:gd name="T2" fmla="*/ 54 w 108"/>
                <a:gd name="T3" fmla="*/ 0 h 54"/>
                <a:gd name="T4" fmla="*/ 108 w 108"/>
                <a:gd name="T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8" h="54">
                  <a:moveTo>
                    <a:pt x="0" y="54"/>
                  </a:moveTo>
                  <a:lnTo>
                    <a:pt x="54" y="0"/>
                  </a:lnTo>
                  <a:lnTo>
                    <a:pt x="108" y="54"/>
                  </a:lnTo>
                </a:path>
              </a:pathLst>
            </a:custGeom>
            <a:noFill/>
            <a:ln w="28575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7572375" y="2427288"/>
            <a:ext cx="401638" cy="6350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>
            <a:off x="3705225" y="2374900"/>
            <a:ext cx="250825" cy="1588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9" name="Line 21"/>
          <p:cNvSpPr>
            <a:spLocks noChangeShapeType="1"/>
          </p:cNvSpPr>
          <p:nvPr/>
        </p:nvSpPr>
        <p:spPr bwMode="auto">
          <a:xfrm flipV="1">
            <a:off x="3700463" y="2860675"/>
            <a:ext cx="609600" cy="1524000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5232400" y="2862263"/>
            <a:ext cx="754063" cy="1522412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>
            <a:off x="4598988" y="4948238"/>
            <a:ext cx="704850" cy="0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grpSp>
        <p:nvGrpSpPr>
          <p:cNvPr id="24" name="Group 26"/>
          <p:cNvGrpSpPr>
            <a:grpSpLocks/>
          </p:cNvGrpSpPr>
          <p:nvPr/>
        </p:nvGrpSpPr>
        <p:grpSpPr bwMode="auto">
          <a:xfrm>
            <a:off x="2012950" y="2322513"/>
            <a:ext cx="1485900" cy="785812"/>
            <a:chOff x="140" y="1440"/>
            <a:chExt cx="893" cy="510"/>
          </a:xfrm>
        </p:grpSpPr>
        <p:grpSp>
          <p:nvGrpSpPr>
            <p:cNvPr id="25" name="Group 27"/>
            <p:cNvGrpSpPr>
              <a:grpSpLocks/>
            </p:cNvGrpSpPr>
            <p:nvPr/>
          </p:nvGrpSpPr>
          <p:grpSpPr bwMode="auto">
            <a:xfrm>
              <a:off x="144" y="1440"/>
              <a:ext cx="881" cy="510"/>
              <a:chOff x="144" y="1440"/>
              <a:chExt cx="881" cy="510"/>
            </a:xfrm>
          </p:grpSpPr>
          <p:sp>
            <p:nvSpPr>
              <p:cNvPr id="27" name="Rectangle 28"/>
              <p:cNvSpPr>
                <a:spLocks noChangeArrowheads="1"/>
              </p:cNvSpPr>
              <p:nvPr/>
            </p:nvSpPr>
            <p:spPr bwMode="auto">
              <a:xfrm>
                <a:off x="144" y="1440"/>
                <a:ext cx="881" cy="51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8" name="Line 29"/>
              <p:cNvSpPr>
                <a:spLocks noChangeShapeType="1"/>
              </p:cNvSpPr>
              <p:nvPr/>
            </p:nvSpPr>
            <p:spPr bwMode="auto">
              <a:xfrm>
                <a:off x="144" y="1810"/>
                <a:ext cx="8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9" name="Line 30"/>
              <p:cNvSpPr>
                <a:spLocks noChangeShapeType="1"/>
              </p:cNvSpPr>
              <p:nvPr/>
            </p:nvSpPr>
            <p:spPr bwMode="auto">
              <a:xfrm>
                <a:off x="144" y="1680"/>
                <a:ext cx="8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6" name="Text Box 31"/>
            <p:cNvSpPr txBox="1">
              <a:spLocks noChangeArrowheads="1"/>
            </p:cNvSpPr>
            <p:nvPr/>
          </p:nvSpPr>
          <p:spPr bwMode="auto">
            <a:xfrm>
              <a:off x="140" y="1477"/>
              <a:ext cx="893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800"/>
                <a:t>&lt;&lt;boundary&gt;&gt;</a:t>
              </a:r>
            </a:p>
          </p:txBody>
        </p:sp>
      </p:grpSp>
      <p:grpSp>
        <p:nvGrpSpPr>
          <p:cNvPr id="30" name="Group 38"/>
          <p:cNvGrpSpPr>
            <a:grpSpLocks/>
          </p:cNvGrpSpPr>
          <p:nvPr/>
        </p:nvGrpSpPr>
        <p:grpSpPr bwMode="auto">
          <a:xfrm>
            <a:off x="4000500" y="1974850"/>
            <a:ext cx="1466850" cy="785813"/>
            <a:chOff x="2632" y="1244"/>
            <a:chExt cx="924" cy="495"/>
          </a:xfrm>
        </p:grpSpPr>
        <p:grpSp>
          <p:nvGrpSpPr>
            <p:cNvPr id="31" name="Group 39"/>
            <p:cNvGrpSpPr>
              <a:grpSpLocks/>
            </p:cNvGrpSpPr>
            <p:nvPr/>
          </p:nvGrpSpPr>
          <p:grpSpPr bwMode="auto">
            <a:xfrm>
              <a:off x="2632" y="1244"/>
              <a:ext cx="924" cy="495"/>
              <a:chOff x="144" y="1440"/>
              <a:chExt cx="881" cy="510"/>
            </a:xfrm>
          </p:grpSpPr>
          <p:sp>
            <p:nvSpPr>
              <p:cNvPr id="33" name="Rectangle 40"/>
              <p:cNvSpPr>
                <a:spLocks noChangeArrowheads="1"/>
              </p:cNvSpPr>
              <p:nvPr/>
            </p:nvSpPr>
            <p:spPr bwMode="auto">
              <a:xfrm>
                <a:off x="144" y="1440"/>
                <a:ext cx="881" cy="510"/>
              </a:xfrm>
              <a:prstGeom prst="rect">
                <a:avLst/>
              </a:prstGeom>
              <a:noFill/>
              <a:ln w="28575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" name="Line 41"/>
              <p:cNvSpPr>
                <a:spLocks noChangeShapeType="1"/>
              </p:cNvSpPr>
              <p:nvPr/>
            </p:nvSpPr>
            <p:spPr bwMode="auto">
              <a:xfrm>
                <a:off x="144" y="1810"/>
                <a:ext cx="881" cy="0"/>
              </a:xfrm>
              <a:prstGeom prst="line">
                <a:avLst/>
              </a:prstGeom>
              <a:noFill/>
              <a:ln w="28575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" name="Line 42"/>
              <p:cNvSpPr>
                <a:spLocks noChangeShapeType="1"/>
              </p:cNvSpPr>
              <p:nvPr/>
            </p:nvSpPr>
            <p:spPr bwMode="auto">
              <a:xfrm>
                <a:off x="144" y="1680"/>
                <a:ext cx="881" cy="0"/>
              </a:xfrm>
              <a:prstGeom prst="line">
                <a:avLst/>
              </a:prstGeom>
              <a:noFill/>
              <a:ln w="28575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2" name="Text Box 43"/>
            <p:cNvSpPr txBox="1">
              <a:spLocks noChangeArrowheads="1"/>
            </p:cNvSpPr>
            <p:nvPr/>
          </p:nvSpPr>
          <p:spPr bwMode="auto">
            <a:xfrm>
              <a:off x="2741" y="1280"/>
              <a:ext cx="710" cy="174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&lt;&lt;control&gt;&gt;</a:t>
              </a:r>
            </a:p>
          </p:txBody>
        </p:sp>
      </p:grpSp>
      <p:grpSp>
        <p:nvGrpSpPr>
          <p:cNvPr id="36" name="Group 44"/>
          <p:cNvGrpSpPr>
            <a:grpSpLocks/>
          </p:cNvGrpSpPr>
          <p:nvPr/>
        </p:nvGrpSpPr>
        <p:grpSpPr bwMode="auto">
          <a:xfrm>
            <a:off x="5870575" y="2349500"/>
            <a:ext cx="1485900" cy="785813"/>
            <a:chOff x="140" y="1440"/>
            <a:chExt cx="893" cy="510"/>
          </a:xfrm>
        </p:grpSpPr>
        <p:grpSp>
          <p:nvGrpSpPr>
            <p:cNvPr id="37" name="Group 45"/>
            <p:cNvGrpSpPr>
              <a:grpSpLocks/>
            </p:cNvGrpSpPr>
            <p:nvPr/>
          </p:nvGrpSpPr>
          <p:grpSpPr bwMode="auto">
            <a:xfrm>
              <a:off x="144" y="1440"/>
              <a:ext cx="881" cy="510"/>
              <a:chOff x="144" y="1440"/>
              <a:chExt cx="881" cy="510"/>
            </a:xfrm>
          </p:grpSpPr>
          <p:sp>
            <p:nvSpPr>
              <p:cNvPr id="39" name="Rectangle 46"/>
              <p:cNvSpPr>
                <a:spLocks noChangeArrowheads="1"/>
              </p:cNvSpPr>
              <p:nvPr/>
            </p:nvSpPr>
            <p:spPr bwMode="auto">
              <a:xfrm>
                <a:off x="144" y="1440"/>
                <a:ext cx="881" cy="51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" name="Line 47"/>
              <p:cNvSpPr>
                <a:spLocks noChangeShapeType="1"/>
              </p:cNvSpPr>
              <p:nvPr/>
            </p:nvSpPr>
            <p:spPr bwMode="auto">
              <a:xfrm>
                <a:off x="144" y="1810"/>
                <a:ext cx="8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" name="Line 48"/>
              <p:cNvSpPr>
                <a:spLocks noChangeShapeType="1"/>
              </p:cNvSpPr>
              <p:nvPr/>
            </p:nvSpPr>
            <p:spPr bwMode="auto">
              <a:xfrm>
                <a:off x="144" y="1680"/>
                <a:ext cx="8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8" name="Text Box 49"/>
            <p:cNvSpPr txBox="1">
              <a:spLocks noChangeArrowheads="1"/>
            </p:cNvSpPr>
            <p:nvPr/>
          </p:nvSpPr>
          <p:spPr bwMode="auto">
            <a:xfrm>
              <a:off x="140" y="1477"/>
              <a:ext cx="893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800"/>
                <a:t>&lt;&lt;boundary&gt;&gt;</a:t>
              </a:r>
            </a:p>
          </p:txBody>
        </p:sp>
      </p:grpSp>
      <p:sp>
        <p:nvSpPr>
          <p:cNvPr id="42" name="Line 50"/>
          <p:cNvSpPr>
            <a:spLocks noChangeShapeType="1"/>
          </p:cNvSpPr>
          <p:nvPr/>
        </p:nvSpPr>
        <p:spPr bwMode="auto">
          <a:xfrm flipH="1">
            <a:off x="5532438" y="2398713"/>
            <a:ext cx="192087" cy="1587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/>
          <a:p>
            <a:endParaRPr lang="en-US"/>
          </a:p>
        </p:txBody>
      </p:sp>
      <p:grpSp>
        <p:nvGrpSpPr>
          <p:cNvPr id="43" name="Group 51"/>
          <p:cNvGrpSpPr>
            <a:grpSpLocks/>
          </p:cNvGrpSpPr>
          <p:nvPr/>
        </p:nvGrpSpPr>
        <p:grpSpPr bwMode="auto">
          <a:xfrm>
            <a:off x="3063875" y="4470400"/>
            <a:ext cx="1466850" cy="785813"/>
            <a:chOff x="2042" y="2816"/>
            <a:chExt cx="924" cy="495"/>
          </a:xfrm>
        </p:grpSpPr>
        <p:grpSp>
          <p:nvGrpSpPr>
            <p:cNvPr id="44" name="Group 52"/>
            <p:cNvGrpSpPr>
              <a:grpSpLocks/>
            </p:cNvGrpSpPr>
            <p:nvPr/>
          </p:nvGrpSpPr>
          <p:grpSpPr bwMode="auto">
            <a:xfrm>
              <a:off x="2042" y="2816"/>
              <a:ext cx="924" cy="495"/>
              <a:chOff x="144" y="1440"/>
              <a:chExt cx="881" cy="510"/>
            </a:xfrm>
          </p:grpSpPr>
          <p:sp>
            <p:nvSpPr>
              <p:cNvPr id="46" name="Rectangle 53"/>
              <p:cNvSpPr>
                <a:spLocks noChangeArrowheads="1"/>
              </p:cNvSpPr>
              <p:nvPr/>
            </p:nvSpPr>
            <p:spPr bwMode="auto">
              <a:xfrm>
                <a:off x="144" y="1440"/>
                <a:ext cx="881" cy="510"/>
              </a:xfrm>
              <a:prstGeom prst="rect">
                <a:avLst/>
              </a:prstGeom>
              <a:noFill/>
              <a:ln w="28575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7" name="Line 54"/>
              <p:cNvSpPr>
                <a:spLocks noChangeShapeType="1"/>
              </p:cNvSpPr>
              <p:nvPr/>
            </p:nvSpPr>
            <p:spPr bwMode="auto">
              <a:xfrm>
                <a:off x="144" y="1810"/>
                <a:ext cx="881" cy="0"/>
              </a:xfrm>
              <a:prstGeom prst="line">
                <a:avLst/>
              </a:prstGeom>
              <a:noFill/>
              <a:ln w="28575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" name="Line 55"/>
              <p:cNvSpPr>
                <a:spLocks noChangeShapeType="1"/>
              </p:cNvSpPr>
              <p:nvPr/>
            </p:nvSpPr>
            <p:spPr bwMode="auto">
              <a:xfrm>
                <a:off x="144" y="1680"/>
                <a:ext cx="881" cy="0"/>
              </a:xfrm>
              <a:prstGeom prst="line">
                <a:avLst/>
              </a:prstGeom>
              <a:noFill/>
              <a:ln w="28575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5" name="Text Box 56"/>
            <p:cNvSpPr txBox="1">
              <a:spLocks noChangeArrowheads="1"/>
            </p:cNvSpPr>
            <p:nvPr/>
          </p:nvSpPr>
          <p:spPr bwMode="auto">
            <a:xfrm>
              <a:off x="2189" y="2852"/>
              <a:ext cx="635" cy="174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&lt;&lt;entity&gt;&gt;</a:t>
              </a:r>
            </a:p>
          </p:txBody>
        </p:sp>
      </p:grpSp>
      <p:grpSp>
        <p:nvGrpSpPr>
          <p:cNvPr id="49" name="Group 57"/>
          <p:cNvGrpSpPr>
            <a:grpSpLocks/>
          </p:cNvGrpSpPr>
          <p:nvPr/>
        </p:nvGrpSpPr>
        <p:grpSpPr bwMode="auto">
          <a:xfrm>
            <a:off x="5357813" y="4470400"/>
            <a:ext cx="1466850" cy="785813"/>
            <a:chOff x="3487" y="2816"/>
            <a:chExt cx="924" cy="495"/>
          </a:xfrm>
        </p:grpSpPr>
        <p:grpSp>
          <p:nvGrpSpPr>
            <p:cNvPr id="50" name="Group 58"/>
            <p:cNvGrpSpPr>
              <a:grpSpLocks/>
            </p:cNvGrpSpPr>
            <p:nvPr/>
          </p:nvGrpSpPr>
          <p:grpSpPr bwMode="auto">
            <a:xfrm>
              <a:off x="3487" y="2816"/>
              <a:ext cx="924" cy="495"/>
              <a:chOff x="144" y="1440"/>
              <a:chExt cx="881" cy="510"/>
            </a:xfrm>
          </p:grpSpPr>
          <p:sp>
            <p:nvSpPr>
              <p:cNvPr id="52" name="Rectangle 59"/>
              <p:cNvSpPr>
                <a:spLocks noChangeArrowheads="1"/>
              </p:cNvSpPr>
              <p:nvPr/>
            </p:nvSpPr>
            <p:spPr bwMode="auto">
              <a:xfrm>
                <a:off x="144" y="1440"/>
                <a:ext cx="881" cy="510"/>
              </a:xfrm>
              <a:prstGeom prst="rect">
                <a:avLst/>
              </a:prstGeom>
              <a:noFill/>
              <a:ln w="28575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3" name="Line 60"/>
              <p:cNvSpPr>
                <a:spLocks noChangeShapeType="1"/>
              </p:cNvSpPr>
              <p:nvPr/>
            </p:nvSpPr>
            <p:spPr bwMode="auto">
              <a:xfrm>
                <a:off x="144" y="1810"/>
                <a:ext cx="881" cy="0"/>
              </a:xfrm>
              <a:prstGeom prst="line">
                <a:avLst/>
              </a:prstGeom>
              <a:noFill/>
              <a:ln w="28575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4" name="Line 61"/>
              <p:cNvSpPr>
                <a:spLocks noChangeShapeType="1"/>
              </p:cNvSpPr>
              <p:nvPr/>
            </p:nvSpPr>
            <p:spPr bwMode="auto">
              <a:xfrm>
                <a:off x="144" y="1680"/>
                <a:ext cx="881" cy="0"/>
              </a:xfrm>
              <a:prstGeom prst="line">
                <a:avLst/>
              </a:prstGeom>
              <a:noFill/>
              <a:ln w="28575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1" name="Text Box 62"/>
            <p:cNvSpPr txBox="1">
              <a:spLocks noChangeArrowheads="1"/>
            </p:cNvSpPr>
            <p:nvPr/>
          </p:nvSpPr>
          <p:spPr bwMode="auto">
            <a:xfrm>
              <a:off x="3634" y="2852"/>
              <a:ext cx="635" cy="174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&lt;&lt;entity&gt;&gt;</a:t>
              </a:r>
            </a:p>
          </p:txBody>
        </p:sp>
      </p:grpSp>
      <p:sp>
        <p:nvSpPr>
          <p:cNvPr id="55" name="Text Box 66"/>
          <p:cNvSpPr txBox="1">
            <a:spLocks noChangeArrowheads="1"/>
          </p:cNvSpPr>
          <p:nvPr/>
        </p:nvSpPr>
        <p:spPr bwMode="auto">
          <a:xfrm>
            <a:off x="7778750" y="2644775"/>
            <a:ext cx="895438" cy="386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/>
          <a:p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Actor 2</a:t>
            </a:r>
          </a:p>
        </p:txBody>
      </p:sp>
      <p:sp>
        <p:nvSpPr>
          <p:cNvPr id="56" name="Line 69"/>
          <p:cNvSpPr>
            <a:spLocks noChangeShapeType="1"/>
          </p:cNvSpPr>
          <p:nvPr/>
        </p:nvSpPr>
        <p:spPr bwMode="auto">
          <a:xfrm>
            <a:off x="1311275" y="2389188"/>
            <a:ext cx="401638" cy="6350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7" name="AutoShape 1128"/>
          <p:cNvSpPr>
            <a:spLocks noChangeArrowheads="1"/>
          </p:cNvSpPr>
          <p:nvPr/>
        </p:nvSpPr>
        <p:spPr bwMode="auto">
          <a:xfrm>
            <a:off x="2797175" y="4241800"/>
            <a:ext cx="4292600" cy="122237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0000"/>
            </a:solidFill>
            <a:prstDash val="dash"/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35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Thí dụ lớp thực thể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4151313" y="5318125"/>
            <a:ext cx="787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/>
              <a:t>Student</a:t>
            </a:r>
          </a:p>
        </p:txBody>
      </p: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4076700" y="4235450"/>
            <a:ext cx="965200" cy="990600"/>
            <a:chOff x="4192" y="2208"/>
            <a:chExt cx="464" cy="473"/>
          </a:xfrm>
        </p:grpSpPr>
        <p:sp>
          <p:nvSpPr>
            <p:cNvPr id="7" name="Oval 34"/>
            <p:cNvSpPr>
              <a:spLocks noChangeArrowheads="1"/>
            </p:cNvSpPr>
            <p:nvPr/>
          </p:nvSpPr>
          <p:spPr bwMode="auto">
            <a:xfrm>
              <a:off x="4192" y="2208"/>
              <a:ext cx="458" cy="466"/>
            </a:xfrm>
            <a:prstGeom prst="ellips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35"/>
            <p:cNvSpPr>
              <a:spLocks noChangeShapeType="1"/>
            </p:cNvSpPr>
            <p:nvPr/>
          </p:nvSpPr>
          <p:spPr bwMode="auto">
            <a:xfrm>
              <a:off x="4198" y="2680"/>
              <a:ext cx="458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5618163" y="3349625"/>
            <a:ext cx="952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/>
              <a:t>Schedule</a:t>
            </a:r>
          </a:p>
        </p:txBody>
      </p:sp>
      <p:grpSp>
        <p:nvGrpSpPr>
          <p:cNvPr id="10" name="Group 36"/>
          <p:cNvGrpSpPr>
            <a:grpSpLocks/>
          </p:cNvGrpSpPr>
          <p:nvPr/>
        </p:nvGrpSpPr>
        <p:grpSpPr bwMode="auto">
          <a:xfrm>
            <a:off x="5588000" y="2209800"/>
            <a:ext cx="965200" cy="990600"/>
            <a:chOff x="4192" y="2208"/>
            <a:chExt cx="464" cy="473"/>
          </a:xfrm>
        </p:grpSpPr>
        <p:sp>
          <p:nvSpPr>
            <p:cNvPr id="11" name="Oval 37"/>
            <p:cNvSpPr>
              <a:spLocks noChangeArrowheads="1"/>
            </p:cNvSpPr>
            <p:nvPr/>
          </p:nvSpPr>
          <p:spPr bwMode="auto">
            <a:xfrm>
              <a:off x="4192" y="2208"/>
              <a:ext cx="458" cy="466"/>
            </a:xfrm>
            <a:prstGeom prst="ellips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38"/>
            <p:cNvSpPr>
              <a:spLocks noChangeShapeType="1"/>
            </p:cNvSpPr>
            <p:nvPr/>
          </p:nvSpPr>
          <p:spPr bwMode="auto">
            <a:xfrm>
              <a:off x="4198" y="2680"/>
              <a:ext cx="458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Rectangle 31"/>
          <p:cNvSpPr>
            <a:spLocks noChangeArrowheads="1"/>
          </p:cNvSpPr>
          <p:nvPr/>
        </p:nvSpPr>
        <p:spPr bwMode="auto">
          <a:xfrm>
            <a:off x="2371725" y="3333750"/>
            <a:ext cx="1549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/>
              <a:t>CourseOffering</a:t>
            </a:r>
          </a:p>
        </p:txBody>
      </p:sp>
      <p:grpSp>
        <p:nvGrpSpPr>
          <p:cNvPr id="14" name="Group 39"/>
          <p:cNvGrpSpPr>
            <a:grpSpLocks/>
          </p:cNvGrpSpPr>
          <p:nvPr/>
        </p:nvGrpSpPr>
        <p:grpSpPr bwMode="auto">
          <a:xfrm>
            <a:off x="2654300" y="2209800"/>
            <a:ext cx="965200" cy="990600"/>
            <a:chOff x="4192" y="2208"/>
            <a:chExt cx="464" cy="473"/>
          </a:xfrm>
        </p:grpSpPr>
        <p:sp>
          <p:nvSpPr>
            <p:cNvPr id="15" name="Oval 40"/>
            <p:cNvSpPr>
              <a:spLocks noChangeArrowheads="1"/>
            </p:cNvSpPr>
            <p:nvPr/>
          </p:nvSpPr>
          <p:spPr bwMode="auto">
            <a:xfrm>
              <a:off x="4192" y="2208"/>
              <a:ext cx="458" cy="466"/>
            </a:xfrm>
            <a:prstGeom prst="ellips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41"/>
            <p:cNvSpPr>
              <a:spLocks noChangeShapeType="1"/>
            </p:cNvSpPr>
            <p:nvPr/>
          </p:nvSpPr>
          <p:spPr bwMode="auto">
            <a:xfrm>
              <a:off x="4198" y="2680"/>
              <a:ext cx="458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4538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Lớp điều khiển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4726"/>
            <a:ext cx="8229600" cy="1997074"/>
          </a:xfrm>
        </p:spPr>
        <p:txBody>
          <a:bodyPr/>
          <a:lstStyle/>
          <a:p>
            <a:r>
              <a:rPr lang="en-US"/>
              <a:t>Phối hợp hành vi của usecase</a:t>
            </a:r>
          </a:p>
          <a:p>
            <a:pPr lvl="1"/>
            <a:r>
              <a:rPr lang="en-US"/>
              <a:t>Các usecase phức tạp thường đòi hỏi nhiều lớp điều khiển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968500" y="45974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2400"/>
              <a:t>Use Case</a:t>
            </a: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993900" y="2679700"/>
            <a:ext cx="1196975" cy="1600200"/>
            <a:chOff x="446" y="2208"/>
            <a:chExt cx="754" cy="1008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446" y="2208"/>
              <a:ext cx="624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768" y="2496"/>
              <a:ext cx="432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056" y="2496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056" y="249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>
              <a:off x="1056" y="264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816" y="2736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816" y="278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816" y="283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816" y="292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816" y="288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816" y="2976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816" y="302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816" y="307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816" y="312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816" y="316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816" y="268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816" y="2592"/>
              <a:ext cx="2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816" y="2544"/>
              <a:ext cx="2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816" y="2640"/>
              <a:ext cx="2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1295400" y="553720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i="1">
                <a:solidFill>
                  <a:srgbClr val="C00000"/>
                </a:solidFill>
              </a:rPr>
              <a:t>Phụ thuộc usecase, độc lập môi trường</a:t>
            </a:r>
          </a:p>
        </p:txBody>
      </p:sp>
      <p:sp>
        <p:nvSpPr>
          <p:cNvPr id="27" name="Text Box 31"/>
          <p:cNvSpPr txBox="1">
            <a:spLocks noChangeArrowheads="1"/>
          </p:cNvSpPr>
          <p:nvPr/>
        </p:nvSpPr>
        <p:spPr bwMode="auto">
          <a:xfrm>
            <a:off x="6311900" y="4591050"/>
            <a:ext cx="184150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 i="1">
                <a:solidFill>
                  <a:srgbClr val="C00000"/>
                </a:solidFill>
              </a:rPr>
              <a:t>Analysis class stereotype</a:t>
            </a:r>
          </a:p>
        </p:txBody>
      </p:sp>
      <p:sp>
        <p:nvSpPr>
          <p:cNvPr id="28" name="Line 32"/>
          <p:cNvSpPr>
            <a:spLocks noChangeShapeType="1"/>
          </p:cNvSpPr>
          <p:nvPr/>
        </p:nvSpPr>
        <p:spPr bwMode="auto">
          <a:xfrm flipH="1" flipV="1">
            <a:off x="6616700" y="4013200"/>
            <a:ext cx="558800" cy="5715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/>
          <a:p>
            <a:endParaRPr lang="en-US"/>
          </a:p>
        </p:txBody>
      </p:sp>
      <p:grpSp>
        <p:nvGrpSpPr>
          <p:cNvPr id="29" name="Group 35"/>
          <p:cNvGrpSpPr>
            <a:grpSpLocks/>
          </p:cNvGrpSpPr>
          <p:nvPr/>
        </p:nvGrpSpPr>
        <p:grpSpPr bwMode="auto">
          <a:xfrm>
            <a:off x="5643563" y="3035300"/>
            <a:ext cx="985837" cy="1014413"/>
            <a:chOff x="1019" y="2289"/>
            <a:chExt cx="418" cy="444"/>
          </a:xfrm>
        </p:grpSpPr>
        <p:sp>
          <p:nvSpPr>
            <p:cNvPr id="30" name="Oval 36"/>
            <p:cNvSpPr>
              <a:spLocks noChangeArrowheads="1"/>
            </p:cNvSpPr>
            <p:nvPr/>
          </p:nvSpPr>
          <p:spPr bwMode="auto">
            <a:xfrm>
              <a:off x="1019" y="2323"/>
              <a:ext cx="418" cy="410"/>
            </a:xfrm>
            <a:prstGeom prst="ellips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7"/>
            <p:cNvSpPr>
              <a:spLocks noChangeShapeType="1"/>
            </p:cNvSpPr>
            <p:nvPr/>
          </p:nvSpPr>
          <p:spPr bwMode="auto">
            <a:xfrm flipH="1">
              <a:off x="1178" y="2289"/>
              <a:ext cx="92" cy="42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38"/>
            <p:cNvSpPr>
              <a:spLocks noChangeShapeType="1"/>
            </p:cNvSpPr>
            <p:nvPr/>
          </p:nvSpPr>
          <p:spPr bwMode="auto">
            <a:xfrm flipH="1" flipV="1">
              <a:off x="1178" y="2331"/>
              <a:ext cx="92" cy="33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" name="AutoShape 40"/>
          <p:cNvSpPr>
            <a:spLocks noChangeArrowheads="1"/>
          </p:cNvSpPr>
          <p:nvPr/>
        </p:nvSpPr>
        <p:spPr bwMode="auto">
          <a:xfrm>
            <a:off x="4300538" y="3292475"/>
            <a:ext cx="539750" cy="533400"/>
          </a:xfrm>
          <a:prstGeom prst="rightArrow">
            <a:avLst>
              <a:gd name="adj1" fmla="val 55954"/>
              <a:gd name="adj2" fmla="val 50295"/>
            </a:avLst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74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Vai trò của lớp điều khiển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52686" y="5644174"/>
            <a:ext cx="838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i="1">
                <a:solidFill>
                  <a:srgbClr val="C00000"/>
                </a:solidFill>
              </a:rPr>
              <a:t>Phối hợp các hành vi của usecase</a:t>
            </a: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725488" y="1862138"/>
            <a:ext cx="528637" cy="719137"/>
            <a:chOff x="7654" y="3380"/>
            <a:chExt cx="554" cy="754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7805" y="3380"/>
              <a:ext cx="253" cy="248"/>
            </a:xfrm>
            <a:prstGeom prst="ellips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7931" y="3630"/>
              <a:ext cx="1" cy="232"/>
            </a:xfrm>
            <a:prstGeom prst="lin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7731" y="3695"/>
              <a:ext cx="401" cy="1"/>
            </a:xfrm>
            <a:prstGeom prst="lin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54" y="3862"/>
              <a:ext cx="554" cy="272"/>
            </a:xfrm>
            <a:custGeom>
              <a:avLst/>
              <a:gdLst>
                <a:gd name="T0" fmla="*/ 0 w 108"/>
                <a:gd name="T1" fmla="*/ 54 h 54"/>
                <a:gd name="T2" fmla="*/ 54 w 108"/>
                <a:gd name="T3" fmla="*/ 0 h 54"/>
                <a:gd name="T4" fmla="*/ 108 w 108"/>
                <a:gd name="T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8" h="54">
                  <a:moveTo>
                    <a:pt x="0" y="54"/>
                  </a:moveTo>
                  <a:lnTo>
                    <a:pt x="54" y="0"/>
                  </a:lnTo>
                  <a:lnTo>
                    <a:pt x="108" y="54"/>
                  </a:lnTo>
                </a:path>
              </a:pathLst>
            </a:custGeom>
            <a:noFill/>
            <a:ln w="28575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651885" y="2598738"/>
            <a:ext cx="677430" cy="276999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Actor 1</a:t>
            </a:r>
          </a:p>
        </p:txBody>
      </p: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7974013" y="1973263"/>
            <a:ext cx="528637" cy="719137"/>
            <a:chOff x="7654" y="3380"/>
            <a:chExt cx="554" cy="754"/>
          </a:xfrm>
        </p:grpSpPr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7805" y="3380"/>
              <a:ext cx="253" cy="248"/>
            </a:xfrm>
            <a:prstGeom prst="ellips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7931" y="3630"/>
              <a:ext cx="1" cy="232"/>
            </a:xfrm>
            <a:prstGeom prst="lin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7731" y="3695"/>
              <a:ext cx="401" cy="1"/>
            </a:xfrm>
            <a:prstGeom prst="lin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654" y="3862"/>
              <a:ext cx="554" cy="272"/>
            </a:xfrm>
            <a:custGeom>
              <a:avLst/>
              <a:gdLst>
                <a:gd name="T0" fmla="*/ 0 w 108"/>
                <a:gd name="T1" fmla="*/ 54 h 54"/>
                <a:gd name="T2" fmla="*/ 54 w 108"/>
                <a:gd name="T3" fmla="*/ 0 h 54"/>
                <a:gd name="T4" fmla="*/ 108 w 108"/>
                <a:gd name="T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8" h="54">
                  <a:moveTo>
                    <a:pt x="0" y="54"/>
                  </a:moveTo>
                  <a:lnTo>
                    <a:pt x="54" y="0"/>
                  </a:lnTo>
                  <a:lnTo>
                    <a:pt x="108" y="54"/>
                  </a:lnTo>
                </a:path>
              </a:pathLst>
            </a:custGeom>
            <a:noFill/>
            <a:ln w="28575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7572375" y="2427288"/>
            <a:ext cx="401638" cy="6350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>
            <a:off x="3705225" y="2374900"/>
            <a:ext cx="250825" cy="1588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9" name="Line 21"/>
          <p:cNvSpPr>
            <a:spLocks noChangeShapeType="1"/>
          </p:cNvSpPr>
          <p:nvPr/>
        </p:nvSpPr>
        <p:spPr bwMode="auto">
          <a:xfrm flipV="1">
            <a:off x="3700463" y="2860675"/>
            <a:ext cx="609600" cy="1524000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5232400" y="2862263"/>
            <a:ext cx="754063" cy="1522412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>
            <a:off x="4598988" y="4948238"/>
            <a:ext cx="704850" cy="0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grpSp>
        <p:nvGrpSpPr>
          <p:cNvPr id="24" name="Group 26"/>
          <p:cNvGrpSpPr>
            <a:grpSpLocks/>
          </p:cNvGrpSpPr>
          <p:nvPr/>
        </p:nvGrpSpPr>
        <p:grpSpPr bwMode="auto">
          <a:xfrm>
            <a:off x="2012950" y="2322513"/>
            <a:ext cx="1485900" cy="785812"/>
            <a:chOff x="140" y="1440"/>
            <a:chExt cx="893" cy="510"/>
          </a:xfrm>
        </p:grpSpPr>
        <p:grpSp>
          <p:nvGrpSpPr>
            <p:cNvPr id="25" name="Group 27"/>
            <p:cNvGrpSpPr>
              <a:grpSpLocks/>
            </p:cNvGrpSpPr>
            <p:nvPr/>
          </p:nvGrpSpPr>
          <p:grpSpPr bwMode="auto">
            <a:xfrm>
              <a:off x="144" y="1440"/>
              <a:ext cx="881" cy="510"/>
              <a:chOff x="144" y="1440"/>
              <a:chExt cx="881" cy="510"/>
            </a:xfrm>
          </p:grpSpPr>
          <p:sp>
            <p:nvSpPr>
              <p:cNvPr id="27" name="Rectangle 28"/>
              <p:cNvSpPr>
                <a:spLocks noChangeArrowheads="1"/>
              </p:cNvSpPr>
              <p:nvPr/>
            </p:nvSpPr>
            <p:spPr bwMode="auto">
              <a:xfrm>
                <a:off x="144" y="1440"/>
                <a:ext cx="881" cy="51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8" name="Line 29"/>
              <p:cNvSpPr>
                <a:spLocks noChangeShapeType="1"/>
              </p:cNvSpPr>
              <p:nvPr/>
            </p:nvSpPr>
            <p:spPr bwMode="auto">
              <a:xfrm>
                <a:off x="144" y="1810"/>
                <a:ext cx="8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9" name="Line 30"/>
              <p:cNvSpPr>
                <a:spLocks noChangeShapeType="1"/>
              </p:cNvSpPr>
              <p:nvPr/>
            </p:nvSpPr>
            <p:spPr bwMode="auto">
              <a:xfrm>
                <a:off x="144" y="1680"/>
                <a:ext cx="8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6" name="Text Box 31"/>
            <p:cNvSpPr txBox="1">
              <a:spLocks noChangeArrowheads="1"/>
            </p:cNvSpPr>
            <p:nvPr/>
          </p:nvSpPr>
          <p:spPr bwMode="auto">
            <a:xfrm>
              <a:off x="140" y="1477"/>
              <a:ext cx="893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800"/>
                <a:t>&lt;&lt;boundary&gt;&gt;</a:t>
              </a:r>
            </a:p>
          </p:txBody>
        </p:sp>
      </p:grpSp>
      <p:grpSp>
        <p:nvGrpSpPr>
          <p:cNvPr id="30" name="Group 38"/>
          <p:cNvGrpSpPr>
            <a:grpSpLocks/>
          </p:cNvGrpSpPr>
          <p:nvPr/>
        </p:nvGrpSpPr>
        <p:grpSpPr bwMode="auto">
          <a:xfrm>
            <a:off x="4000500" y="1974850"/>
            <a:ext cx="1466850" cy="785813"/>
            <a:chOff x="2632" y="1244"/>
            <a:chExt cx="924" cy="495"/>
          </a:xfrm>
        </p:grpSpPr>
        <p:grpSp>
          <p:nvGrpSpPr>
            <p:cNvPr id="31" name="Group 39"/>
            <p:cNvGrpSpPr>
              <a:grpSpLocks/>
            </p:cNvGrpSpPr>
            <p:nvPr/>
          </p:nvGrpSpPr>
          <p:grpSpPr bwMode="auto">
            <a:xfrm>
              <a:off x="2632" y="1244"/>
              <a:ext cx="924" cy="495"/>
              <a:chOff x="144" y="1440"/>
              <a:chExt cx="881" cy="510"/>
            </a:xfrm>
          </p:grpSpPr>
          <p:sp>
            <p:nvSpPr>
              <p:cNvPr id="33" name="Rectangle 40"/>
              <p:cNvSpPr>
                <a:spLocks noChangeArrowheads="1"/>
              </p:cNvSpPr>
              <p:nvPr/>
            </p:nvSpPr>
            <p:spPr bwMode="auto">
              <a:xfrm>
                <a:off x="144" y="1440"/>
                <a:ext cx="881" cy="510"/>
              </a:xfrm>
              <a:prstGeom prst="rect">
                <a:avLst/>
              </a:prstGeom>
              <a:noFill/>
              <a:ln w="28575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" name="Line 41"/>
              <p:cNvSpPr>
                <a:spLocks noChangeShapeType="1"/>
              </p:cNvSpPr>
              <p:nvPr/>
            </p:nvSpPr>
            <p:spPr bwMode="auto">
              <a:xfrm>
                <a:off x="144" y="1810"/>
                <a:ext cx="881" cy="0"/>
              </a:xfrm>
              <a:prstGeom prst="line">
                <a:avLst/>
              </a:prstGeom>
              <a:noFill/>
              <a:ln w="28575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" name="Line 42"/>
              <p:cNvSpPr>
                <a:spLocks noChangeShapeType="1"/>
              </p:cNvSpPr>
              <p:nvPr/>
            </p:nvSpPr>
            <p:spPr bwMode="auto">
              <a:xfrm>
                <a:off x="144" y="1680"/>
                <a:ext cx="881" cy="0"/>
              </a:xfrm>
              <a:prstGeom prst="line">
                <a:avLst/>
              </a:prstGeom>
              <a:noFill/>
              <a:ln w="28575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2" name="Text Box 43"/>
            <p:cNvSpPr txBox="1">
              <a:spLocks noChangeArrowheads="1"/>
            </p:cNvSpPr>
            <p:nvPr/>
          </p:nvSpPr>
          <p:spPr bwMode="auto">
            <a:xfrm>
              <a:off x="2741" y="1280"/>
              <a:ext cx="710" cy="174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&lt;&lt;control&gt;&gt;</a:t>
              </a:r>
            </a:p>
          </p:txBody>
        </p:sp>
      </p:grpSp>
      <p:grpSp>
        <p:nvGrpSpPr>
          <p:cNvPr id="36" name="Group 44"/>
          <p:cNvGrpSpPr>
            <a:grpSpLocks/>
          </p:cNvGrpSpPr>
          <p:nvPr/>
        </p:nvGrpSpPr>
        <p:grpSpPr bwMode="auto">
          <a:xfrm>
            <a:off x="5870575" y="2349500"/>
            <a:ext cx="1485900" cy="785813"/>
            <a:chOff x="140" y="1440"/>
            <a:chExt cx="893" cy="510"/>
          </a:xfrm>
        </p:grpSpPr>
        <p:grpSp>
          <p:nvGrpSpPr>
            <p:cNvPr id="37" name="Group 45"/>
            <p:cNvGrpSpPr>
              <a:grpSpLocks/>
            </p:cNvGrpSpPr>
            <p:nvPr/>
          </p:nvGrpSpPr>
          <p:grpSpPr bwMode="auto">
            <a:xfrm>
              <a:off x="144" y="1440"/>
              <a:ext cx="881" cy="510"/>
              <a:chOff x="144" y="1440"/>
              <a:chExt cx="881" cy="510"/>
            </a:xfrm>
          </p:grpSpPr>
          <p:sp>
            <p:nvSpPr>
              <p:cNvPr id="39" name="Rectangle 46"/>
              <p:cNvSpPr>
                <a:spLocks noChangeArrowheads="1"/>
              </p:cNvSpPr>
              <p:nvPr/>
            </p:nvSpPr>
            <p:spPr bwMode="auto">
              <a:xfrm>
                <a:off x="144" y="1440"/>
                <a:ext cx="881" cy="51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" name="Line 47"/>
              <p:cNvSpPr>
                <a:spLocks noChangeShapeType="1"/>
              </p:cNvSpPr>
              <p:nvPr/>
            </p:nvSpPr>
            <p:spPr bwMode="auto">
              <a:xfrm>
                <a:off x="144" y="1810"/>
                <a:ext cx="8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" name="Line 48"/>
              <p:cNvSpPr>
                <a:spLocks noChangeShapeType="1"/>
              </p:cNvSpPr>
              <p:nvPr/>
            </p:nvSpPr>
            <p:spPr bwMode="auto">
              <a:xfrm>
                <a:off x="144" y="1680"/>
                <a:ext cx="8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8" name="Text Box 49"/>
            <p:cNvSpPr txBox="1">
              <a:spLocks noChangeArrowheads="1"/>
            </p:cNvSpPr>
            <p:nvPr/>
          </p:nvSpPr>
          <p:spPr bwMode="auto">
            <a:xfrm>
              <a:off x="140" y="1477"/>
              <a:ext cx="893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800"/>
                <a:t>&lt;&lt;boundary&gt;&gt;</a:t>
              </a:r>
            </a:p>
          </p:txBody>
        </p:sp>
      </p:grpSp>
      <p:sp>
        <p:nvSpPr>
          <p:cNvPr id="42" name="Line 50"/>
          <p:cNvSpPr>
            <a:spLocks noChangeShapeType="1"/>
          </p:cNvSpPr>
          <p:nvPr/>
        </p:nvSpPr>
        <p:spPr bwMode="auto">
          <a:xfrm flipH="1">
            <a:off x="5532438" y="2398713"/>
            <a:ext cx="192087" cy="1587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/>
          <a:p>
            <a:endParaRPr lang="en-US"/>
          </a:p>
        </p:txBody>
      </p:sp>
      <p:grpSp>
        <p:nvGrpSpPr>
          <p:cNvPr id="43" name="Group 51"/>
          <p:cNvGrpSpPr>
            <a:grpSpLocks/>
          </p:cNvGrpSpPr>
          <p:nvPr/>
        </p:nvGrpSpPr>
        <p:grpSpPr bwMode="auto">
          <a:xfrm>
            <a:off x="3063875" y="4470400"/>
            <a:ext cx="1466850" cy="785813"/>
            <a:chOff x="2042" y="2816"/>
            <a:chExt cx="924" cy="495"/>
          </a:xfrm>
        </p:grpSpPr>
        <p:grpSp>
          <p:nvGrpSpPr>
            <p:cNvPr id="44" name="Group 52"/>
            <p:cNvGrpSpPr>
              <a:grpSpLocks/>
            </p:cNvGrpSpPr>
            <p:nvPr/>
          </p:nvGrpSpPr>
          <p:grpSpPr bwMode="auto">
            <a:xfrm>
              <a:off x="2042" y="2816"/>
              <a:ext cx="924" cy="495"/>
              <a:chOff x="144" y="1440"/>
              <a:chExt cx="881" cy="510"/>
            </a:xfrm>
          </p:grpSpPr>
          <p:sp>
            <p:nvSpPr>
              <p:cNvPr id="46" name="Rectangle 53"/>
              <p:cNvSpPr>
                <a:spLocks noChangeArrowheads="1"/>
              </p:cNvSpPr>
              <p:nvPr/>
            </p:nvSpPr>
            <p:spPr bwMode="auto">
              <a:xfrm>
                <a:off x="144" y="1440"/>
                <a:ext cx="881" cy="510"/>
              </a:xfrm>
              <a:prstGeom prst="rect">
                <a:avLst/>
              </a:prstGeom>
              <a:noFill/>
              <a:ln w="28575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7" name="Line 54"/>
              <p:cNvSpPr>
                <a:spLocks noChangeShapeType="1"/>
              </p:cNvSpPr>
              <p:nvPr/>
            </p:nvSpPr>
            <p:spPr bwMode="auto">
              <a:xfrm>
                <a:off x="144" y="1810"/>
                <a:ext cx="881" cy="0"/>
              </a:xfrm>
              <a:prstGeom prst="line">
                <a:avLst/>
              </a:prstGeom>
              <a:noFill/>
              <a:ln w="28575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" name="Line 55"/>
              <p:cNvSpPr>
                <a:spLocks noChangeShapeType="1"/>
              </p:cNvSpPr>
              <p:nvPr/>
            </p:nvSpPr>
            <p:spPr bwMode="auto">
              <a:xfrm>
                <a:off x="144" y="1680"/>
                <a:ext cx="881" cy="0"/>
              </a:xfrm>
              <a:prstGeom prst="line">
                <a:avLst/>
              </a:prstGeom>
              <a:noFill/>
              <a:ln w="28575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5" name="Text Box 56"/>
            <p:cNvSpPr txBox="1">
              <a:spLocks noChangeArrowheads="1"/>
            </p:cNvSpPr>
            <p:nvPr/>
          </p:nvSpPr>
          <p:spPr bwMode="auto">
            <a:xfrm>
              <a:off x="2189" y="2852"/>
              <a:ext cx="635" cy="174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&lt;&lt;entity&gt;&gt;</a:t>
              </a:r>
            </a:p>
          </p:txBody>
        </p:sp>
      </p:grpSp>
      <p:grpSp>
        <p:nvGrpSpPr>
          <p:cNvPr id="49" name="Group 57"/>
          <p:cNvGrpSpPr>
            <a:grpSpLocks/>
          </p:cNvGrpSpPr>
          <p:nvPr/>
        </p:nvGrpSpPr>
        <p:grpSpPr bwMode="auto">
          <a:xfrm>
            <a:off x="5357813" y="4470400"/>
            <a:ext cx="1466850" cy="785813"/>
            <a:chOff x="3487" y="2816"/>
            <a:chExt cx="924" cy="495"/>
          </a:xfrm>
        </p:grpSpPr>
        <p:grpSp>
          <p:nvGrpSpPr>
            <p:cNvPr id="50" name="Group 58"/>
            <p:cNvGrpSpPr>
              <a:grpSpLocks/>
            </p:cNvGrpSpPr>
            <p:nvPr/>
          </p:nvGrpSpPr>
          <p:grpSpPr bwMode="auto">
            <a:xfrm>
              <a:off x="3487" y="2816"/>
              <a:ext cx="924" cy="495"/>
              <a:chOff x="144" y="1440"/>
              <a:chExt cx="881" cy="510"/>
            </a:xfrm>
          </p:grpSpPr>
          <p:sp>
            <p:nvSpPr>
              <p:cNvPr id="52" name="Rectangle 59"/>
              <p:cNvSpPr>
                <a:spLocks noChangeArrowheads="1"/>
              </p:cNvSpPr>
              <p:nvPr/>
            </p:nvSpPr>
            <p:spPr bwMode="auto">
              <a:xfrm>
                <a:off x="144" y="1440"/>
                <a:ext cx="881" cy="510"/>
              </a:xfrm>
              <a:prstGeom prst="rect">
                <a:avLst/>
              </a:prstGeom>
              <a:noFill/>
              <a:ln w="28575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3" name="Line 60"/>
              <p:cNvSpPr>
                <a:spLocks noChangeShapeType="1"/>
              </p:cNvSpPr>
              <p:nvPr/>
            </p:nvSpPr>
            <p:spPr bwMode="auto">
              <a:xfrm>
                <a:off x="144" y="1810"/>
                <a:ext cx="881" cy="0"/>
              </a:xfrm>
              <a:prstGeom prst="line">
                <a:avLst/>
              </a:prstGeom>
              <a:noFill/>
              <a:ln w="28575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4" name="Line 61"/>
              <p:cNvSpPr>
                <a:spLocks noChangeShapeType="1"/>
              </p:cNvSpPr>
              <p:nvPr/>
            </p:nvSpPr>
            <p:spPr bwMode="auto">
              <a:xfrm>
                <a:off x="144" y="1680"/>
                <a:ext cx="881" cy="0"/>
              </a:xfrm>
              <a:prstGeom prst="line">
                <a:avLst/>
              </a:prstGeom>
              <a:noFill/>
              <a:ln w="28575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1" name="Text Box 62"/>
            <p:cNvSpPr txBox="1">
              <a:spLocks noChangeArrowheads="1"/>
            </p:cNvSpPr>
            <p:nvPr/>
          </p:nvSpPr>
          <p:spPr bwMode="auto">
            <a:xfrm>
              <a:off x="3634" y="2852"/>
              <a:ext cx="635" cy="174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&lt;&lt;entity&gt;&gt;</a:t>
              </a:r>
            </a:p>
          </p:txBody>
        </p:sp>
      </p:grpSp>
      <p:sp>
        <p:nvSpPr>
          <p:cNvPr id="55" name="Text Box 66"/>
          <p:cNvSpPr txBox="1">
            <a:spLocks noChangeArrowheads="1"/>
          </p:cNvSpPr>
          <p:nvPr/>
        </p:nvSpPr>
        <p:spPr bwMode="auto">
          <a:xfrm>
            <a:off x="7778750" y="2644775"/>
            <a:ext cx="895438" cy="386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/>
          <a:p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Actor 2</a:t>
            </a:r>
          </a:p>
        </p:txBody>
      </p:sp>
      <p:sp>
        <p:nvSpPr>
          <p:cNvPr id="56" name="Line 69"/>
          <p:cNvSpPr>
            <a:spLocks noChangeShapeType="1"/>
          </p:cNvSpPr>
          <p:nvPr/>
        </p:nvSpPr>
        <p:spPr bwMode="auto">
          <a:xfrm>
            <a:off x="1311275" y="2389188"/>
            <a:ext cx="401638" cy="6350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8" name="AutoShape 105"/>
          <p:cNvSpPr>
            <a:spLocks noChangeArrowheads="1"/>
          </p:cNvSpPr>
          <p:nvPr/>
        </p:nvSpPr>
        <p:spPr bwMode="auto">
          <a:xfrm>
            <a:off x="3813175" y="1765300"/>
            <a:ext cx="1828800" cy="122237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0000"/>
            </a:solidFill>
            <a:prstDash val="dash"/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81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Thí dụ lớp điều khiển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Nói chung, xác định mỗi lớp điều khiển cho 1 usecase</a:t>
            </a:r>
          </a:p>
          <a:p>
            <a:pPr lvl="1"/>
            <a:r>
              <a:rPr lang="en-US"/>
              <a:t>Tiếp tục phân tích, nếu lớp điều khiển phức tạp, có thể tách nó thành nhiều lớp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800100" y="3824287"/>
            <a:ext cx="158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Student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6926263" y="3221037"/>
            <a:ext cx="585787" cy="673100"/>
            <a:chOff x="7654" y="3380"/>
            <a:chExt cx="554" cy="754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7805" y="3380"/>
              <a:ext cx="253" cy="2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7931" y="3630"/>
              <a:ext cx="1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7731" y="3695"/>
              <a:ext cx="40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7654" y="3862"/>
              <a:ext cx="554" cy="272"/>
            </a:xfrm>
            <a:custGeom>
              <a:avLst/>
              <a:gdLst>
                <a:gd name="T0" fmla="*/ 0 w 108"/>
                <a:gd name="T1" fmla="*/ 54 h 54"/>
                <a:gd name="T2" fmla="*/ 54 w 108"/>
                <a:gd name="T3" fmla="*/ 0 h 54"/>
                <a:gd name="T4" fmla="*/ 108 w 108"/>
                <a:gd name="T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8" h="54">
                  <a:moveTo>
                    <a:pt x="0" y="54"/>
                  </a:moveTo>
                  <a:lnTo>
                    <a:pt x="54" y="0"/>
                  </a:lnTo>
                  <a:lnTo>
                    <a:pt x="108" y="5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5918200" y="3887787"/>
            <a:ext cx="26162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Course Catalog 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sz="1800"/>
              <a:t>System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3797300" y="3305175"/>
            <a:ext cx="1168400" cy="57467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2889250" y="3862387"/>
            <a:ext cx="2987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Register for Courses</a:t>
            </a:r>
          </a:p>
        </p:txBody>
      </p: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1306513" y="3182937"/>
            <a:ext cx="587375" cy="673100"/>
            <a:chOff x="7654" y="3380"/>
            <a:chExt cx="554" cy="754"/>
          </a:xfrm>
        </p:grpSpPr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7805" y="3380"/>
              <a:ext cx="253" cy="2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7931" y="3630"/>
              <a:ext cx="1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7731" y="3695"/>
              <a:ext cx="40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9"/>
            <p:cNvSpPr>
              <a:spLocks/>
            </p:cNvSpPr>
            <p:nvPr/>
          </p:nvSpPr>
          <p:spPr bwMode="auto">
            <a:xfrm>
              <a:off x="7654" y="3862"/>
              <a:ext cx="554" cy="272"/>
            </a:xfrm>
            <a:custGeom>
              <a:avLst/>
              <a:gdLst>
                <a:gd name="T0" fmla="*/ 0 w 108"/>
                <a:gd name="T1" fmla="*/ 54 h 54"/>
                <a:gd name="T2" fmla="*/ 54 w 108"/>
                <a:gd name="T3" fmla="*/ 0 h 54"/>
                <a:gd name="T4" fmla="*/ 108 w 108"/>
                <a:gd name="T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8" h="54">
                  <a:moveTo>
                    <a:pt x="0" y="54"/>
                  </a:moveTo>
                  <a:lnTo>
                    <a:pt x="54" y="0"/>
                  </a:lnTo>
                  <a:lnTo>
                    <a:pt x="108" y="5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" name="Line 21"/>
          <p:cNvSpPr>
            <a:spLocks noChangeShapeType="1"/>
          </p:cNvSpPr>
          <p:nvPr/>
        </p:nvSpPr>
        <p:spPr bwMode="auto">
          <a:xfrm>
            <a:off x="1924050" y="3582987"/>
            <a:ext cx="18446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AutoShape 28"/>
          <p:cNvSpPr>
            <a:spLocks noChangeArrowheads="1"/>
          </p:cNvSpPr>
          <p:nvPr/>
        </p:nvSpPr>
        <p:spPr bwMode="auto">
          <a:xfrm rot="5400000">
            <a:off x="4159250" y="4411662"/>
            <a:ext cx="482600" cy="533400"/>
          </a:xfrm>
          <a:prstGeom prst="rightArrow">
            <a:avLst>
              <a:gd name="adj1" fmla="val 53574"/>
              <a:gd name="adj2" fmla="val 45926"/>
            </a:avLst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35"/>
          <p:cNvSpPr>
            <a:spLocks noChangeArrowheads="1"/>
          </p:cNvSpPr>
          <p:nvPr/>
        </p:nvSpPr>
        <p:spPr bwMode="auto">
          <a:xfrm>
            <a:off x="3302000" y="6126162"/>
            <a:ext cx="220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/>
              <a:t>RegistrationController</a:t>
            </a:r>
          </a:p>
        </p:txBody>
      </p:sp>
      <p:grpSp>
        <p:nvGrpSpPr>
          <p:cNvPr id="22" name="Group 41"/>
          <p:cNvGrpSpPr>
            <a:grpSpLocks/>
          </p:cNvGrpSpPr>
          <p:nvPr/>
        </p:nvGrpSpPr>
        <p:grpSpPr bwMode="auto">
          <a:xfrm>
            <a:off x="3886200" y="5051425"/>
            <a:ext cx="985838" cy="1039812"/>
            <a:chOff x="2520" y="2705"/>
            <a:chExt cx="621" cy="655"/>
          </a:xfrm>
        </p:grpSpPr>
        <p:sp>
          <p:nvSpPr>
            <p:cNvPr id="23" name="Oval 37"/>
            <p:cNvSpPr>
              <a:spLocks noChangeArrowheads="1"/>
            </p:cNvSpPr>
            <p:nvPr/>
          </p:nvSpPr>
          <p:spPr bwMode="auto">
            <a:xfrm>
              <a:off x="2520" y="2770"/>
              <a:ext cx="621" cy="590"/>
            </a:xfrm>
            <a:prstGeom prst="ellips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38"/>
            <p:cNvSpPr>
              <a:spLocks noChangeShapeType="1"/>
            </p:cNvSpPr>
            <p:nvPr/>
          </p:nvSpPr>
          <p:spPr bwMode="auto">
            <a:xfrm flipH="1">
              <a:off x="2756" y="2705"/>
              <a:ext cx="137" cy="60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39"/>
            <p:cNvSpPr>
              <a:spLocks noChangeShapeType="1"/>
            </p:cNvSpPr>
            <p:nvPr/>
          </p:nvSpPr>
          <p:spPr bwMode="auto">
            <a:xfrm flipH="1" flipV="1">
              <a:off x="2756" y="2773"/>
              <a:ext cx="137" cy="48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" name="Line 42"/>
          <p:cNvSpPr>
            <a:spLocks noChangeShapeType="1"/>
          </p:cNvSpPr>
          <p:nvPr/>
        </p:nvSpPr>
        <p:spPr bwMode="auto">
          <a:xfrm>
            <a:off x="4972050" y="3582987"/>
            <a:ext cx="18446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47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Nội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43000"/>
            <a:ext cx="6553200" cy="4191000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n-US"/>
              <a:t>Giới thiệu</a:t>
            </a:r>
          </a:p>
          <a:p>
            <a:r>
              <a:rPr lang="en-US"/>
              <a:t>Bổ sung mô tả</a:t>
            </a:r>
          </a:p>
          <a:p>
            <a:r>
              <a:rPr lang="en-US">
                <a:solidFill>
                  <a:srgbClr val="C00000"/>
                </a:solidFill>
              </a:rPr>
              <a:t>Tìm kiếm các lớp</a:t>
            </a:r>
          </a:p>
          <a:p>
            <a:r>
              <a:rPr lang="en-US">
                <a:solidFill>
                  <a:srgbClr val="C00000"/>
                </a:solidFill>
              </a:rPr>
              <a:t>Phân phối hành vi tới lớp</a:t>
            </a:r>
          </a:p>
          <a:p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Mô tả trách nhiệm lớp</a:t>
            </a:r>
          </a:p>
          <a:p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Mô tả thuộc tính và liên kết</a:t>
            </a:r>
          </a:p>
          <a:p>
            <a:r>
              <a:rPr lang="en-US"/>
              <a:t>Mô tả tính chất cơ chế phân tích</a:t>
            </a:r>
          </a:p>
          <a:p>
            <a:r>
              <a:rPr lang="en-US"/>
              <a:t>Hợp nhất các lớp phân tích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27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Lớp phân tích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2281238" y="1504950"/>
            <a:ext cx="1663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1435100" y="1157288"/>
            <a:ext cx="1011238" cy="1076325"/>
            <a:chOff x="864" y="672"/>
            <a:chExt cx="672" cy="801"/>
          </a:xfrm>
        </p:grpSpPr>
        <p:grpSp>
          <p:nvGrpSpPr>
            <p:cNvPr id="7" name="Group 4"/>
            <p:cNvGrpSpPr>
              <a:grpSpLocks/>
            </p:cNvGrpSpPr>
            <p:nvPr/>
          </p:nvGrpSpPr>
          <p:grpSpPr bwMode="auto">
            <a:xfrm>
              <a:off x="1032" y="672"/>
              <a:ext cx="336" cy="480"/>
              <a:chOff x="7654" y="3380"/>
              <a:chExt cx="554" cy="754"/>
            </a:xfrm>
          </p:grpSpPr>
          <p:sp>
            <p:nvSpPr>
              <p:cNvPr id="9" name="Oval 5"/>
              <p:cNvSpPr>
                <a:spLocks noChangeArrowheads="1"/>
              </p:cNvSpPr>
              <p:nvPr/>
            </p:nvSpPr>
            <p:spPr bwMode="auto">
              <a:xfrm>
                <a:off x="7805" y="3380"/>
                <a:ext cx="253" cy="2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Line 6"/>
              <p:cNvSpPr>
                <a:spLocks noChangeShapeType="1"/>
              </p:cNvSpPr>
              <p:nvPr/>
            </p:nvSpPr>
            <p:spPr bwMode="auto">
              <a:xfrm>
                <a:off x="7931" y="3630"/>
                <a:ext cx="1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Line 7"/>
              <p:cNvSpPr>
                <a:spLocks noChangeShapeType="1"/>
              </p:cNvSpPr>
              <p:nvPr/>
            </p:nvSpPr>
            <p:spPr bwMode="auto">
              <a:xfrm>
                <a:off x="7731" y="3695"/>
                <a:ext cx="401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auto">
              <a:xfrm>
                <a:off x="7654" y="3862"/>
                <a:ext cx="554" cy="272"/>
              </a:xfrm>
              <a:custGeom>
                <a:avLst/>
                <a:gdLst>
                  <a:gd name="T0" fmla="*/ 0 w 108"/>
                  <a:gd name="T1" fmla="*/ 54 h 54"/>
                  <a:gd name="T2" fmla="*/ 54 w 108"/>
                  <a:gd name="T3" fmla="*/ 0 h 54"/>
                  <a:gd name="T4" fmla="*/ 108 w 108"/>
                  <a:gd name="T5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8" h="54">
                    <a:moveTo>
                      <a:pt x="0" y="54"/>
                    </a:moveTo>
                    <a:lnTo>
                      <a:pt x="54" y="0"/>
                    </a:lnTo>
                    <a:lnTo>
                      <a:pt x="108" y="54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864" y="1200"/>
              <a:ext cx="672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/>
                <a:t>Student</a:t>
              </a:r>
            </a:p>
          </p:txBody>
        </p:sp>
      </p:grpSp>
      <p:grpSp>
        <p:nvGrpSpPr>
          <p:cNvPr id="13" name="Group 10"/>
          <p:cNvGrpSpPr>
            <a:grpSpLocks/>
          </p:cNvGrpSpPr>
          <p:nvPr/>
        </p:nvGrpSpPr>
        <p:grpSpPr bwMode="auto">
          <a:xfrm>
            <a:off x="6710363" y="1169988"/>
            <a:ext cx="506412" cy="646112"/>
            <a:chOff x="7654" y="3380"/>
            <a:chExt cx="554" cy="754"/>
          </a:xfrm>
        </p:grpSpPr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7805" y="3380"/>
              <a:ext cx="253" cy="2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7931" y="3630"/>
              <a:ext cx="1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7731" y="3695"/>
              <a:ext cx="40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7654" y="3862"/>
              <a:ext cx="554" cy="272"/>
            </a:xfrm>
            <a:custGeom>
              <a:avLst/>
              <a:gdLst>
                <a:gd name="T0" fmla="*/ 0 w 108"/>
                <a:gd name="T1" fmla="*/ 54 h 54"/>
                <a:gd name="T2" fmla="*/ 54 w 108"/>
                <a:gd name="T3" fmla="*/ 0 h 54"/>
                <a:gd name="T4" fmla="*/ 108 w 108"/>
                <a:gd name="T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8" h="54">
                  <a:moveTo>
                    <a:pt x="0" y="54"/>
                  </a:moveTo>
                  <a:lnTo>
                    <a:pt x="54" y="0"/>
                  </a:lnTo>
                  <a:lnTo>
                    <a:pt x="108" y="5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6045200" y="1812925"/>
            <a:ext cx="1862138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Course Catalog 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sz="1800"/>
              <a:t>System</a:t>
            </a:r>
          </a:p>
        </p:txBody>
      </p:sp>
      <p:grpSp>
        <p:nvGrpSpPr>
          <p:cNvPr id="19" name="Group 16"/>
          <p:cNvGrpSpPr>
            <a:grpSpLocks/>
          </p:cNvGrpSpPr>
          <p:nvPr/>
        </p:nvGrpSpPr>
        <p:grpSpPr bwMode="auto">
          <a:xfrm>
            <a:off x="3175000" y="1285875"/>
            <a:ext cx="2601913" cy="895350"/>
            <a:chOff x="1776" y="806"/>
            <a:chExt cx="1728" cy="666"/>
          </a:xfrm>
        </p:grpSpPr>
        <p:sp>
          <p:nvSpPr>
            <p:cNvPr id="20" name="Oval 17"/>
            <p:cNvSpPr>
              <a:spLocks noChangeArrowheads="1"/>
            </p:cNvSpPr>
            <p:nvPr/>
          </p:nvSpPr>
          <p:spPr bwMode="auto">
            <a:xfrm>
              <a:off x="2311" y="806"/>
              <a:ext cx="658" cy="34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1776" y="1199"/>
              <a:ext cx="1728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/>
                <a:t>Register for Courses</a:t>
              </a:r>
            </a:p>
          </p:txBody>
        </p:sp>
      </p:grp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0" y="3108325"/>
            <a:ext cx="9144000" cy="0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Dot"/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81000" y="2574925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C00000"/>
                </a:solidFill>
              </a:rPr>
              <a:t>Use-Case Model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381000" y="3260725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C00000"/>
                </a:solidFill>
              </a:rPr>
              <a:t>Design Model</a:t>
            </a:r>
          </a:p>
        </p:txBody>
      </p:sp>
      <p:sp>
        <p:nvSpPr>
          <p:cNvPr id="25" name="Oval 61"/>
          <p:cNvSpPr>
            <a:spLocks noChangeArrowheads="1"/>
          </p:cNvSpPr>
          <p:nvPr/>
        </p:nvSpPr>
        <p:spPr bwMode="auto">
          <a:xfrm>
            <a:off x="4225925" y="3692525"/>
            <a:ext cx="771525" cy="773113"/>
          </a:xfrm>
          <a:prstGeom prst="ellipse">
            <a:avLst/>
          </a:prstGeom>
          <a:noFill/>
          <a:ln w="38100">
            <a:solidFill>
              <a:srgbClr val="00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62"/>
          <p:cNvSpPr>
            <a:spLocks noChangeShapeType="1"/>
          </p:cNvSpPr>
          <p:nvPr/>
        </p:nvSpPr>
        <p:spPr bwMode="auto">
          <a:xfrm>
            <a:off x="3854450" y="3881438"/>
            <a:ext cx="3175" cy="393700"/>
          </a:xfrm>
          <a:prstGeom prst="line">
            <a:avLst/>
          </a:prstGeom>
          <a:noFill/>
          <a:ln w="38100">
            <a:solidFill>
              <a:srgbClr val="00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63"/>
          <p:cNvSpPr>
            <a:spLocks noChangeShapeType="1"/>
          </p:cNvSpPr>
          <p:nvPr/>
        </p:nvSpPr>
        <p:spPr bwMode="auto">
          <a:xfrm>
            <a:off x="3870325" y="4070350"/>
            <a:ext cx="355600" cy="3175"/>
          </a:xfrm>
          <a:prstGeom prst="line">
            <a:avLst/>
          </a:prstGeom>
          <a:noFill/>
          <a:ln w="38100">
            <a:solidFill>
              <a:srgbClr val="00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Rectangle 64"/>
          <p:cNvSpPr>
            <a:spLocks noChangeArrowheads="1"/>
          </p:cNvSpPr>
          <p:nvPr/>
        </p:nvSpPr>
        <p:spPr bwMode="auto">
          <a:xfrm>
            <a:off x="609600" y="4543425"/>
            <a:ext cx="2459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1"/>
              <a:t>RegisterForCoursesForm</a:t>
            </a:r>
          </a:p>
        </p:txBody>
      </p:sp>
      <p:sp>
        <p:nvSpPr>
          <p:cNvPr id="29" name="Oval 66"/>
          <p:cNvSpPr>
            <a:spLocks noChangeArrowheads="1"/>
          </p:cNvSpPr>
          <p:nvPr/>
        </p:nvSpPr>
        <p:spPr bwMode="auto">
          <a:xfrm>
            <a:off x="1660525" y="3767138"/>
            <a:ext cx="779463" cy="755650"/>
          </a:xfrm>
          <a:prstGeom prst="ellipse">
            <a:avLst/>
          </a:prstGeom>
          <a:noFill/>
          <a:ln w="38100">
            <a:solidFill>
              <a:srgbClr val="00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67"/>
          <p:cNvSpPr>
            <a:spLocks noChangeShapeType="1"/>
          </p:cNvSpPr>
          <p:nvPr/>
        </p:nvSpPr>
        <p:spPr bwMode="auto">
          <a:xfrm>
            <a:off x="1277938" y="3952875"/>
            <a:ext cx="3175" cy="384175"/>
          </a:xfrm>
          <a:prstGeom prst="line">
            <a:avLst/>
          </a:prstGeom>
          <a:noFill/>
          <a:ln w="38100">
            <a:solidFill>
              <a:srgbClr val="00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68"/>
          <p:cNvSpPr>
            <a:spLocks noChangeShapeType="1"/>
          </p:cNvSpPr>
          <p:nvPr/>
        </p:nvSpPr>
        <p:spPr bwMode="auto">
          <a:xfrm>
            <a:off x="1277938" y="4137025"/>
            <a:ext cx="382587" cy="3175"/>
          </a:xfrm>
          <a:prstGeom prst="line">
            <a:avLst/>
          </a:prstGeom>
          <a:noFill/>
          <a:ln w="38100">
            <a:solidFill>
              <a:srgbClr val="00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Rectangle 69"/>
          <p:cNvSpPr>
            <a:spLocks noChangeArrowheads="1"/>
          </p:cNvSpPr>
          <p:nvPr/>
        </p:nvSpPr>
        <p:spPr bwMode="auto">
          <a:xfrm>
            <a:off x="3367088" y="4525963"/>
            <a:ext cx="2165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1"/>
              <a:t>CourseCatalogSystem</a:t>
            </a:r>
          </a:p>
        </p:txBody>
      </p:sp>
      <p:sp>
        <p:nvSpPr>
          <p:cNvPr id="33" name="Rectangle 71"/>
          <p:cNvSpPr>
            <a:spLocks noChangeArrowheads="1"/>
          </p:cNvSpPr>
          <p:nvPr/>
        </p:nvSpPr>
        <p:spPr bwMode="auto">
          <a:xfrm>
            <a:off x="5865813" y="4540250"/>
            <a:ext cx="755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1"/>
              <a:t>Student</a:t>
            </a:r>
          </a:p>
        </p:txBody>
      </p:sp>
      <p:sp>
        <p:nvSpPr>
          <p:cNvPr id="34" name="Rectangle 77"/>
          <p:cNvSpPr>
            <a:spLocks noChangeArrowheads="1"/>
          </p:cNvSpPr>
          <p:nvPr/>
        </p:nvSpPr>
        <p:spPr bwMode="auto">
          <a:xfrm>
            <a:off x="7099300" y="4540250"/>
            <a:ext cx="9017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1"/>
              <a:t>Schedule</a:t>
            </a:r>
          </a:p>
        </p:txBody>
      </p:sp>
      <p:sp>
        <p:nvSpPr>
          <p:cNvPr id="35" name="Rectangle 83"/>
          <p:cNvSpPr>
            <a:spLocks noChangeArrowheads="1"/>
          </p:cNvSpPr>
          <p:nvPr/>
        </p:nvSpPr>
        <p:spPr bwMode="auto">
          <a:xfrm>
            <a:off x="2546350" y="6064250"/>
            <a:ext cx="14906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1"/>
              <a:t>CourseOffering</a:t>
            </a:r>
          </a:p>
        </p:txBody>
      </p:sp>
      <p:sp>
        <p:nvSpPr>
          <p:cNvPr id="36" name="Rectangle 92"/>
          <p:cNvSpPr>
            <a:spLocks noChangeArrowheads="1"/>
          </p:cNvSpPr>
          <p:nvPr/>
        </p:nvSpPr>
        <p:spPr bwMode="auto">
          <a:xfrm>
            <a:off x="4470400" y="6080125"/>
            <a:ext cx="21574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1"/>
              <a:t>RegistrationController</a:t>
            </a:r>
          </a:p>
        </p:txBody>
      </p:sp>
      <p:sp>
        <p:nvSpPr>
          <p:cNvPr id="37" name="Line 99"/>
          <p:cNvSpPr>
            <a:spLocks noChangeShapeType="1"/>
          </p:cNvSpPr>
          <p:nvPr/>
        </p:nvSpPr>
        <p:spPr bwMode="auto">
          <a:xfrm>
            <a:off x="4973638" y="1504950"/>
            <a:ext cx="1663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8" name="Group 104"/>
          <p:cNvGrpSpPr>
            <a:grpSpLocks/>
          </p:cNvGrpSpPr>
          <p:nvPr/>
        </p:nvGrpSpPr>
        <p:grpSpPr bwMode="auto">
          <a:xfrm>
            <a:off x="5864225" y="3716338"/>
            <a:ext cx="779463" cy="758825"/>
            <a:chOff x="3678" y="2303"/>
            <a:chExt cx="491" cy="478"/>
          </a:xfrm>
        </p:grpSpPr>
        <p:sp>
          <p:nvSpPr>
            <p:cNvPr id="39" name="Line 74"/>
            <p:cNvSpPr>
              <a:spLocks noChangeShapeType="1"/>
            </p:cNvSpPr>
            <p:nvPr/>
          </p:nvSpPr>
          <p:spPr bwMode="auto">
            <a:xfrm>
              <a:off x="3703" y="2780"/>
              <a:ext cx="457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Oval 100"/>
            <p:cNvSpPr>
              <a:spLocks noChangeArrowheads="1"/>
            </p:cNvSpPr>
            <p:nvPr/>
          </p:nvSpPr>
          <p:spPr bwMode="auto">
            <a:xfrm>
              <a:off x="3678" y="2303"/>
              <a:ext cx="491" cy="476"/>
            </a:xfrm>
            <a:prstGeom prst="ellips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" name="Group 103"/>
          <p:cNvGrpSpPr>
            <a:grpSpLocks/>
          </p:cNvGrpSpPr>
          <p:nvPr/>
        </p:nvGrpSpPr>
        <p:grpSpPr bwMode="auto">
          <a:xfrm>
            <a:off x="5140325" y="5141913"/>
            <a:ext cx="779463" cy="828675"/>
            <a:chOff x="3086" y="3201"/>
            <a:chExt cx="491" cy="522"/>
          </a:xfrm>
        </p:grpSpPr>
        <p:sp>
          <p:nvSpPr>
            <p:cNvPr id="42" name="Line 90"/>
            <p:cNvSpPr>
              <a:spLocks noChangeShapeType="1"/>
            </p:cNvSpPr>
            <p:nvPr/>
          </p:nvSpPr>
          <p:spPr bwMode="auto">
            <a:xfrm rot="20988864" flipH="1">
              <a:off x="3258" y="3201"/>
              <a:ext cx="123" cy="49"/>
            </a:xfrm>
            <a:prstGeom prst="line">
              <a:avLst/>
            </a:prstGeom>
            <a:noFill/>
            <a:ln w="38100">
              <a:solidFill>
                <a:srgbClr val="33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91"/>
            <p:cNvSpPr>
              <a:spLocks noChangeShapeType="1"/>
            </p:cNvSpPr>
            <p:nvPr/>
          </p:nvSpPr>
          <p:spPr bwMode="auto">
            <a:xfrm rot="-616103" flipH="1" flipV="1">
              <a:off x="3264" y="3244"/>
              <a:ext cx="113" cy="65"/>
            </a:xfrm>
            <a:prstGeom prst="line">
              <a:avLst/>
            </a:prstGeom>
            <a:noFill/>
            <a:ln w="38100">
              <a:solidFill>
                <a:srgbClr val="33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Oval 101"/>
            <p:cNvSpPr>
              <a:spLocks noChangeArrowheads="1"/>
            </p:cNvSpPr>
            <p:nvPr/>
          </p:nvSpPr>
          <p:spPr bwMode="auto">
            <a:xfrm>
              <a:off x="3086" y="3247"/>
              <a:ext cx="491" cy="476"/>
            </a:xfrm>
            <a:prstGeom prst="ellips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" name="Group 105"/>
          <p:cNvGrpSpPr>
            <a:grpSpLocks/>
          </p:cNvGrpSpPr>
          <p:nvPr/>
        </p:nvGrpSpPr>
        <p:grpSpPr bwMode="auto">
          <a:xfrm>
            <a:off x="7172325" y="3716338"/>
            <a:ext cx="779463" cy="758825"/>
            <a:chOff x="3678" y="2303"/>
            <a:chExt cx="491" cy="478"/>
          </a:xfrm>
        </p:grpSpPr>
        <p:sp>
          <p:nvSpPr>
            <p:cNvPr id="46" name="Line 106"/>
            <p:cNvSpPr>
              <a:spLocks noChangeShapeType="1"/>
            </p:cNvSpPr>
            <p:nvPr/>
          </p:nvSpPr>
          <p:spPr bwMode="auto">
            <a:xfrm>
              <a:off x="3703" y="2780"/>
              <a:ext cx="457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Oval 107"/>
            <p:cNvSpPr>
              <a:spLocks noChangeArrowheads="1"/>
            </p:cNvSpPr>
            <p:nvPr/>
          </p:nvSpPr>
          <p:spPr bwMode="auto">
            <a:xfrm>
              <a:off x="3678" y="2303"/>
              <a:ext cx="491" cy="476"/>
            </a:xfrm>
            <a:prstGeom prst="ellips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" name="Group 108"/>
          <p:cNvGrpSpPr>
            <a:grpSpLocks/>
          </p:cNvGrpSpPr>
          <p:nvPr/>
        </p:nvGrpSpPr>
        <p:grpSpPr bwMode="auto">
          <a:xfrm>
            <a:off x="2943225" y="5214938"/>
            <a:ext cx="779463" cy="758825"/>
            <a:chOff x="3678" y="2303"/>
            <a:chExt cx="491" cy="478"/>
          </a:xfrm>
        </p:grpSpPr>
        <p:sp>
          <p:nvSpPr>
            <p:cNvPr id="49" name="Line 109"/>
            <p:cNvSpPr>
              <a:spLocks noChangeShapeType="1"/>
            </p:cNvSpPr>
            <p:nvPr/>
          </p:nvSpPr>
          <p:spPr bwMode="auto">
            <a:xfrm>
              <a:off x="3703" y="2780"/>
              <a:ext cx="457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Oval 110"/>
            <p:cNvSpPr>
              <a:spLocks noChangeArrowheads="1"/>
            </p:cNvSpPr>
            <p:nvPr/>
          </p:nvSpPr>
          <p:spPr bwMode="auto">
            <a:xfrm>
              <a:off x="3678" y="2303"/>
              <a:ext cx="491" cy="476"/>
            </a:xfrm>
            <a:prstGeom prst="ellips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6020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Phân bổ hành vi usecase tới các lớp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Đối với mỗi luồng sự kiện của usecase</a:t>
            </a:r>
          </a:p>
          <a:p>
            <a:pPr lvl="1"/>
            <a:r>
              <a:rPr lang="en-US"/>
              <a:t>Nhận diện các lớp phân tích</a:t>
            </a:r>
          </a:p>
          <a:p>
            <a:pPr lvl="1"/>
            <a:r>
              <a:rPr lang="en-US"/>
              <a:t>Phân bổ trách nhiệm của usecase tới các lớp</a:t>
            </a:r>
          </a:p>
          <a:p>
            <a:pPr lvl="1"/>
            <a:r>
              <a:rPr lang="en-US"/>
              <a:t>Mô hình tương tác của các lớp phân tích trong các biểu đồ tương tác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469900" y="3949700"/>
            <a:ext cx="1196975" cy="1600200"/>
            <a:chOff x="365" y="2533"/>
            <a:chExt cx="754" cy="1008"/>
          </a:xfrm>
        </p:grpSpPr>
        <p:sp>
          <p:nvSpPr>
            <p:cNvPr id="6" name="Oval 3"/>
            <p:cNvSpPr>
              <a:spLocks noChangeArrowheads="1"/>
            </p:cNvSpPr>
            <p:nvPr/>
          </p:nvSpPr>
          <p:spPr bwMode="auto">
            <a:xfrm>
              <a:off x="365" y="2533"/>
              <a:ext cx="624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687" y="2821"/>
              <a:ext cx="432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975" y="2821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975" y="2821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 flipH="1">
              <a:off x="975" y="2965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735" y="3061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735" y="3109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735" y="3157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735" y="3253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735" y="3205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735" y="3301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735" y="3349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735" y="3397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735" y="3445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735" y="3493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735" y="3013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735" y="2917"/>
              <a:ext cx="2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735" y="2869"/>
              <a:ext cx="2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735" y="2965"/>
              <a:ext cx="2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AutoShape 22"/>
          <p:cNvSpPr>
            <a:spLocks noChangeArrowheads="1"/>
          </p:cNvSpPr>
          <p:nvPr/>
        </p:nvSpPr>
        <p:spPr bwMode="auto">
          <a:xfrm>
            <a:off x="2165350" y="4711700"/>
            <a:ext cx="666750" cy="533400"/>
          </a:xfrm>
          <a:prstGeom prst="rightArrow">
            <a:avLst>
              <a:gd name="adj1" fmla="val 58333"/>
              <a:gd name="adj2" fmla="val 50891"/>
            </a:avLst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469900" y="5943600"/>
            <a:ext cx="182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>
                <a:solidFill>
                  <a:srgbClr val="C00000"/>
                </a:solidFill>
              </a:rPr>
              <a:t>Use Case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4560888" y="5943600"/>
            <a:ext cx="2657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C00000"/>
                </a:solidFill>
              </a:rPr>
              <a:t>Use-Case Realization</a:t>
            </a:r>
          </a:p>
        </p:txBody>
      </p:sp>
      <p:grpSp>
        <p:nvGrpSpPr>
          <p:cNvPr id="28" name="Group 84"/>
          <p:cNvGrpSpPr>
            <a:grpSpLocks/>
          </p:cNvGrpSpPr>
          <p:nvPr/>
        </p:nvGrpSpPr>
        <p:grpSpPr bwMode="auto">
          <a:xfrm>
            <a:off x="6045200" y="4089400"/>
            <a:ext cx="2582863" cy="1743075"/>
            <a:chOff x="3704" y="2632"/>
            <a:chExt cx="1627" cy="1098"/>
          </a:xfrm>
        </p:grpSpPr>
        <p:grpSp>
          <p:nvGrpSpPr>
            <p:cNvPr id="29" name="Group 58"/>
            <p:cNvGrpSpPr>
              <a:grpSpLocks/>
            </p:cNvGrpSpPr>
            <p:nvPr/>
          </p:nvGrpSpPr>
          <p:grpSpPr bwMode="auto">
            <a:xfrm>
              <a:off x="3713" y="2655"/>
              <a:ext cx="144" cy="184"/>
              <a:chOff x="7654" y="3380"/>
              <a:chExt cx="554" cy="754"/>
            </a:xfrm>
          </p:grpSpPr>
          <p:sp>
            <p:nvSpPr>
              <p:cNvPr id="48" name="Oval 59"/>
              <p:cNvSpPr>
                <a:spLocks noChangeArrowheads="1"/>
              </p:cNvSpPr>
              <p:nvPr/>
            </p:nvSpPr>
            <p:spPr bwMode="auto">
              <a:xfrm>
                <a:off x="7805" y="3380"/>
                <a:ext cx="253" cy="2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Line 60"/>
              <p:cNvSpPr>
                <a:spLocks noChangeShapeType="1"/>
              </p:cNvSpPr>
              <p:nvPr/>
            </p:nvSpPr>
            <p:spPr bwMode="auto">
              <a:xfrm>
                <a:off x="7931" y="3630"/>
                <a:ext cx="1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61"/>
              <p:cNvSpPr>
                <a:spLocks noChangeShapeType="1"/>
              </p:cNvSpPr>
              <p:nvPr/>
            </p:nvSpPr>
            <p:spPr bwMode="auto">
              <a:xfrm>
                <a:off x="7731" y="3695"/>
                <a:ext cx="401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62"/>
              <p:cNvSpPr>
                <a:spLocks/>
              </p:cNvSpPr>
              <p:nvPr/>
            </p:nvSpPr>
            <p:spPr bwMode="auto">
              <a:xfrm>
                <a:off x="7654" y="3862"/>
                <a:ext cx="554" cy="272"/>
              </a:xfrm>
              <a:custGeom>
                <a:avLst/>
                <a:gdLst>
                  <a:gd name="T0" fmla="*/ 0 w 108"/>
                  <a:gd name="T1" fmla="*/ 54 h 54"/>
                  <a:gd name="T2" fmla="*/ 54 w 108"/>
                  <a:gd name="T3" fmla="*/ 0 h 54"/>
                  <a:gd name="T4" fmla="*/ 108 w 108"/>
                  <a:gd name="T5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8" h="54">
                    <a:moveTo>
                      <a:pt x="0" y="54"/>
                    </a:moveTo>
                    <a:lnTo>
                      <a:pt x="54" y="0"/>
                    </a:lnTo>
                    <a:lnTo>
                      <a:pt x="108" y="54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" name="Line 63"/>
            <p:cNvSpPr>
              <a:spLocks noChangeShapeType="1"/>
            </p:cNvSpPr>
            <p:nvPr/>
          </p:nvSpPr>
          <p:spPr bwMode="auto">
            <a:xfrm>
              <a:off x="3875" y="2953"/>
              <a:ext cx="272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1" name="Line 64"/>
            <p:cNvSpPr>
              <a:spLocks noChangeShapeType="1"/>
            </p:cNvSpPr>
            <p:nvPr/>
          </p:nvSpPr>
          <p:spPr bwMode="auto">
            <a:xfrm flipV="1">
              <a:off x="3875" y="2729"/>
              <a:ext cx="409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2" name="Line 65"/>
            <p:cNvSpPr>
              <a:spLocks noChangeShapeType="1"/>
            </p:cNvSpPr>
            <p:nvPr/>
          </p:nvSpPr>
          <p:spPr bwMode="auto">
            <a:xfrm>
              <a:off x="4240" y="3281"/>
              <a:ext cx="688" cy="1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3" name="Line 66"/>
            <p:cNvSpPr>
              <a:spLocks noChangeShapeType="1"/>
            </p:cNvSpPr>
            <p:nvPr/>
          </p:nvSpPr>
          <p:spPr bwMode="auto">
            <a:xfrm flipV="1">
              <a:off x="4240" y="3072"/>
              <a:ext cx="645" cy="1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4" name="Line 67"/>
            <p:cNvSpPr>
              <a:spLocks noChangeShapeType="1"/>
            </p:cNvSpPr>
            <p:nvPr/>
          </p:nvSpPr>
          <p:spPr bwMode="auto">
            <a:xfrm flipV="1">
              <a:off x="5002" y="2745"/>
              <a:ext cx="117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5" name="Line 68"/>
            <p:cNvSpPr>
              <a:spLocks noChangeShapeType="1"/>
            </p:cNvSpPr>
            <p:nvPr/>
          </p:nvSpPr>
          <p:spPr bwMode="auto">
            <a:xfrm flipH="1">
              <a:off x="4197" y="2795"/>
              <a:ext cx="215" cy="3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6" name="Line 69"/>
            <p:cNvSpPr>
              <a:spLocks noChangeShapeType="1"/>
            </p:cNvSpPr>
            <p:nvPr/>
          </p:nvSpPr>
          <p:spPr bwMode="auto">
            <a:xfrm>
              <a:off x="3856" y="3021"/>
              <a:ext cx="104" cy="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7" name="Line 70"/>
            <p:cNvSpPr>
              <a:spLocks noChangeShapeType="1"/>
            </p:cNvSpPr>
            <p:nvPr/>
          </p:nvSpPr>
          <p:spPr bwMode="auto">
            <a:xfrm flipH="1">
              <a:off x="4227" y="2893"/>
              <a:ext cx="74" cy="1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8" name="Line 71"/>
            <p:cNvSpPr>
              <a:spLocks noChangeShapeType="1"/>
            </p:cNvSpPr>
            <p:nvPr/>
          </p:nvSpPr>
          <p:spPr bwMode="auto">
            <a:xfrm flipV="1">
              <a:off x="4387" y="3100"/>
              <a:ext cx="146" cy="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9" name="Line 72"/>
            <p:cNvSpPr>
              <a:spLocks noChangeShapeType="1"/>
            </p:cNvSpPr>
            <p:nvPr/>
          </p:nvSpPr>
          <p:spPr bwMode="auto">
            <a:xfrm>
              <a:off x="4474" y="3378"/>
              <a:ext cx="147" cy="3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0" name="Line 73"/>
            <p:cNvSpPr>
              <a:spLocks noChangeShapeType="1"/>
            </p:cNvSpPr>
            <p:nvPr/>
          </p:nvSpPr>
          <p:spPr bwMode="auto">
            <a:xfrm flipV="1">
              <a:off x="5002" y="2804"/>
              <a:ext cx="58" cy="1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1" name="Line 74"/>
            <p:cNvSpPr>
              <a:spLocks noChangeShapeType="1"/>
            </p:cNvSpPr>
            <p:nvPr/>
          </p:nvSpPr>
          <p:spPr bwMode="auto">
            <a:xfrm flipV="1">
              <a:off x="3977" y="2691"/>
              <a:ext cx="132" cy="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2" name="Text Box 75"/>
            <p:cNvSpPr txBox="1">
              <a:spLocks noChangeArrowheads="1"/>
            </p:cNvSpPr>
            <p:nvPr/>
          </p:nvSpPr>
          <p:spPr bwMode="auto">
            <a:xfrm>
              <a:off x="3704" y="3499"/>
              <a:ext cx="16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Collaboration Diagrams</a:t>
              </a:r>
            </a:p>
          </p:txBody>
        </p:sp>
        <p:sp>
          <p:nvSpPr>
            <p:cNvPr id="43" name="Rectangle 76"/>
            <p:cNvSpPr>
              <a:spLocks noChangeArrowheads="1"/>
            </p:cNvSpPr>
            <p:nvPr/>
          </p:nvSpPr>
          <p:spPr bwMode="auto">
            <a:xfrm>
              <a:off x="4280" y="2673"/>
              <a:ext cx="177" cy="12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44" name="Rectangle 77"/>
            <p:cNvSpPr>
              <a:spLocks noChangeArrowheads="1"/>
            </p:cNvSpPr>
            <p:nvPr/>
          </p:nvSpPr>
          <p:spPr bwMode="auto">
            <a:xfrm>
              <a:off x="4058" y="3201"/>
              <a:ext cx="177" cy="12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45" name="Rectangle 78"/>
            <p:cNvSpPr>
              <a:spLocks noChangeArrowheads="1"/>
            </p:cNvSpPr>
            <p:nvPr/>
          </p:nvSpPr>
          <p:spPr bwMode="auto">
            <a:xfrm>
              <a:off x="4944" y="3364"/>
              <a:ext cx="177" cy="12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46" name="Rectangle 79"/>
            <p:cNvSpPr>
              <a:spLocks noChangeArrowheads="1"/>
            </p:cNvSpPr>
            <p:nvPr/>
          </p:nvSpPr>
          <p:spPr bwMode="auto">
            <a:xfrm>
              <a:off x="4900" y="2998"/>
              <a:ext cx="177" cy="12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47" name="Rectangle 80"/>
            <p:cNvSpPr>
              <a:spLocks noChangeArrowheads="1"/>
            </p:cNvSpPr>
            <p:nvPr/>
          </p:nvSpPr>
          <p:spPr bwMode="auto">
            <a:xfrm>
              <a:off x="5032" y="2632"/>
              <a:ext cx="177" cy="12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</p:grpSp>
      <p:grpSp>
        <p:nvGrpSpPr>
          <p:cNvPr id="52" name="Group 85"/>
          <p:cNvGrpSpPr>
            <a:grpSpLocks/>
          </p:cNvGrpSpPr>
          <p:nvPr/>
        </p:nvGrpSpPr>
        <p:grpSpPr bwMode="auto">
          <a:xfrm>
            <a:off x="3219450" y="4268788"/>
            <a:ext cx="2506663" cy="1566862"/>
            <a:chOff x="2376" y="1971"/>
            <a:chExt cx="1429" cy="893"/>
          </a:xfrm>
        </p:grpSpPr>
        <p:sp>
          <p:nvSpPr>
            <p:cNvPr id="53" name="Text Box 86"/>
            <p:cNvSpPr txBox="1">
              <a:spLocks noChangeArrowheads="1"/>
            </p:cNvSpPr>
            <p:nvPr/>
          </p:nvSpPr>
          <p:spPr bwMode="auto">
            <a:xfrm>
              <a:off x="2376" y="2655"/>
              <a:ext cx="1429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/>
                <a:t>Sequence Diagrams</a:t>
              </a:r>
            </a:p>
          </p:txBody>
        </p:sp>
        <p:grpSp>
          <p:nvGrpSpPr>
            <p:cNvPr id="54" name="Group 87"/>
            <p:cNvGrpSpPr>
              <a:grpSpLocks/>
            </p:cNvGrpSpPr>
            <p:nvPr/>
          </p:nvGrpSpPr>
          <p:grpSpPr bwMode="auto">
            <a:xfrm>
              <a:off x="2418" y="1971"/>
              <a:ext cx="1300" cy="733"/>
              <a:chOff x="2794" y="2603"/>
              <a:chExt cx="2553" cy="1440"/>
            </a:xfrm>
          </p:grpSpPr>
          <p:grpSp>
            <p:nvGrpSpPr>
              <p:cNvPr id="55" name="Group 88"/>
              <p:cNvGrpSpPr>
                <a:grpSpLocks/>
              </p:cNvGrpSpPr>
              <p:nvPr/>
            </p:nvGrpSpPr>
            <p:grpSpPr bwMode="auto">
              <a:xfrm>
                <a:off x="2794" y="2603"/>
                <a:ext cx="238" cy="318"/>
                <a:chOff x="7654" y="3380"/>
                <a:chExt cx="554" cy="754"/>
              </a:xfrm>
            </p:grpSpPr>
            <p:sp>
              <p:nvSpPr>
                <p:cNvPr id="76" name="Oval 89"/>
                <p:cNvSpPr>
                  <a:spLocks noChangeArrowheads="1"/>
                </p:cNvSpPr>
                <p:nvPr/>
              </p:nvSpPr>
              <p:spPr bwMode="auto">
                <a:xfrm>
                  <a:off x="7805" y="3380"/>
                  <a:ext cx="253" cy="24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" name="Line 90"/>
                <p:cNvSpPr>
                  <a:spLocks noChangeShapeType="1"/>
                </p:cNvSpPr>
                <p:nvPr/>
              </p:nvSpPr>
              <p:spPr bwMode="auto">
                <a:xfrm>
                  <a:off x="7931" y="3630"/>
                  <a:ext cx="1" cy="23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8" name="Line 91"/>
                <p:cNvSpPr>
                  <a:spLocks noChangeShapeType="1"/>
                </p:cNvSpPr>
                <p:nvPr/>
              </p:nvSpPr>
              <p:spPr bwMode="auto">
                <a:xfrm>
                  <a:off x="7731" y="3695"/>
                  <a:ext cx="401" cy="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" name="Freeform 92"/>
                <p:cNvSpPr>
                  <a:spLocks/>
                </p:cNvSpPr>
                <p:nvPr/>
              </p:nvSpPr>
              <p:spPr bwMode="auto">
                <a:xfrm>
                  <a:off x="7654" y="3862"/>
                  <a:ext cx="554" cy="272"/>
                </a:xfrm>
                <a:custGeom>
                  <a:avLst/>
                  <a:gdLst>
                    <a:gd name="T0" fmla="*/ 0 w 108"/>
                    <a:gd name="T1" fmla="*/ 54 h 54"/>
                    <a:gd name="T2" fmla="*/ 54 w 108"/>
                    <a:gd name="T3" fmla="*/ 0 h 54"/>
                    <a:gd name="T4" fmla="*/ 108 w 108"/>
                    <a:gd name="T5" fmla="*/ 54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8" h="54">
                      <a:moveTo>
                        <a:pt x="0" y="54"/>
                      </a:moveTo>
                      <a:lnTo>
                        <a:pt x="54" y="0"/>
                      </a:lnTo>
                      <a:lnTo>
                        <a:pt x="108" y="54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6" name="Line 93"/>
              <p:cNvSpPr>
                <a:spLocks noChangeShapeType="1"/>
              </p:cNvSpPr>
              <p:nvPr/>
            </p:nvSpPr>
            <p:spPr bwMode="auto">
              <a:xfrm>
                <a:off x="2903" y="3109"/>
                <a:ext cx="6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Line 94"/>
              <p:cNvSpPr>
                <a:spLocks noChangeShapeType="1"/>
              </p:cNvSpPr>
              <p:nvPr/>
            </p:nvSpPr>
            <p:spPr bwMode="auto">
              <a:xfrm>
                <a:off x="4119" y="3513"/>
                <a:ext cx="47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Line 95"/>
              <p:cNvSpPr>
                <a:spLocks noChangeShapeType="1"/>
              </p:cNvSpPr>
              <p:nvPr/>
            </p:nvSpPr>
            <p:spPr bwMode="auto">
              <a:xfrm>
                <a:off x="3544" y="3301"/>
                <a:ext cx="50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Line 96"/>
              <p:cNvSpPr>
                <a:spLocks noChangeShapeType="1"/>
              </p:cNvSpPr>
              <p:nvPr/>
            </p:nvSpPr>
            <p:spPr bwMode="auto">
              <a:xfrm>
                <a:off x="2908" y="3869"/>
                <a:ext cx="0" cy="17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 type="none" w="sm" len="sm"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Line 97"/>
              <p:cNvSpPr>
                <a:spLocks noChangeShapeType="1"/>
              </p:cNvSpPr>
              <p:nvPr/>
            </p:nvSpPr>
            <p:spPr bwMode="auto">
              <a:xfrm>
                <a:off x="3511" y="3008"/>
                <a:ext cx="0" cy="11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 type="none" w="sm" len="sm"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Line 98"/>
              <p:cNvSpPr>
                <a:spLocks noChangeShapeType="1"/>
              </p:cNvSpPr>
              <p:nvPr/>
            </p:nvSpPr>
            <p:spPr bwMode="auto">
              <a:xfrm>
                <a:off x="4066" y="3008"/>
                <a:ext cx="0" cy="29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 type="none" w="sm" len="sm"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Line 99"/>
              <p:cNvSpPr>
                <a:spLocks noChangeShapeType="1"/>
              </p:cNvSpPr>
              <p:nvPr/>
            </p:nvSpPr>
            <p:spPr bwMode="auto">
              <a:xfrm>
                <a:off x="4611" y="3664"/>
                <a:ext cx="0" cy="3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 type="none" w="sm" len="sm"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Line 100"/>
              <p:cNvSpPr>
                <a:spLocks noChangeShapeType="1"/>
              </p:cNvSpPr>
              <p:nvPr/>
            </p:nvSpPr>
            <p:spPr bwMode="auto">
              <a:xfrm>
                <a:off x="5116" y="3008"/>
                <a:ext cx="0" cy="10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 type="none" w="sm" len="sm"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Rectangle 101"/>
              <p:cNvSpPr>
                <a:spLocks noChangeArrowheads="1"/>
              </p:cNvSpPr>
              <p:nvPr/>
            </p:nvSpPr>
            <p:spPr bwMode="auto">
              <a:xfrm rot="16200000">
                <a:off x="2534" y="3446"/>
                <a:ext cx="747" cy="7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" name="Line 102"/>
              <p:cNvSpPr>
                <a:spLocks noChangeShapeType="1"/>
              </p:cNvSpPr>
              <p:nvPr/>
            </p:nvSpPr>
            <p:spPr bwMode="auto">
              <a:xfrm>
                <a:off x="2908" y="3005"/>
                <a:ext cx="0" cy="11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 type="none" w="sm" len="sm"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Rectangle 103"/>
              <p:cNvSpPr>
                <a:spLocks noChangeArrowheads="1"/>
              </p:cNvSpPr>
              <p:nvPr/>
            </p:nvSpPr>
            <p:spPr bwMode="auto">
              <a:xfrm rot="16200000">
                <a:off x="3209" y="3381"/>
                <a:ext cx="600" cy="7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7" name="Line 104"/>
              <p:cNvSpPr>
                <a:spLocks noChangeShapeType="1"/>
              </p:cNvSpPr>
              <p:nvPr/>
            </p:nvSpPr>
            <p:spPr bwMode="auto">
              <a:xfrm>
                <a:off x="3511" y="3731"/>
                <a:ext cx="0" cy="30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 type="none" w="sm" len="sm"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Rectangle 105"/>
              <p:cNvSpPr>
                <a:spLocks noChangeArrowheads="1"/>
              </p:cNvSpPr>
              <p:nvPr/>
            </p:nvSpPr>
            <p:spPr bwMode="auto">
              <a:xfrm rot="16200000">
                <a:off x="3898" y="3438"/>
                <a:ext cx="334" cy="7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9" name="Line 106"/>
              <p:cNvSpPr>
                <a:spLocks noChangeShapeType="1"/>
              </p:cNvSpPr>
              <p:nvPr/>
            </p:nvSpPr>
            <p:spPr bwMode="auto">
              <a:xfrm>
                <a:off x="4064" y="3644"/>
                <a:ext cx="2" cy="3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 type="none" w="sm" len="sm"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Rectangle 107"/>
              <p:cNvSpPr>
                <a:spLocks noChangeArrowheads="1"/>
              </p:cNvSpPr>
              <p:nvPr/>
            </p:nvSpPr>
            <p:spPr bwMode="auto">
              <a:xfrm rot="16200000">
                <a:off x="4544" y="3551"/>
                <a:ext cx="126" cy="7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1" name="Line 108"/>
              <p:cNvSpPr>
                <a:spLocks noChangeShapeType="1"/>
              </p:cNvSpPr>
              <p:nvPr/>
            </p:nvSpPr>
            <p:spPr bwMode="auto">
              <a:xfrm>
                <a:off x="4611" y="3007"/>
                <a:ext cx="0" cy="5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 type="none" w="sm" len="sm"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Rectangle 109"/>
              <p:cNvSpPr>
                <a:spLocks noChangeArrowheads="1"/>
              </p:cNvSpPr>
              <p:nvPr/>
            </p:nvSpPr>
            <p:spPr bwMode="auto">
              <a:xfrm>
                <a:off x="3815" y="2722"/>
                <a:ext cx="431" cy="24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3" name="Rectangle 110"/>
              <p:cNvSpPr>
                <a:spLocks noChangeArrowheads="1"/>
              </p:cNvSpPr>
              <p:nvPr/>
            </p:nvSpPr>
            <p:spPr bwMode="auto">
              <a:xfrm>
                <a:off x="4916" y="2722"/>
                <a:ext cx="431" cy="24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" name="Rectangle 111"/>
              <p:cNvSpPr>
                <a:spLocks noChangeArrowheads="1"/>
              </p:cNvSpPr>
              <p:nvPr/>
            </p:nvSpPr>
            <p:spPr bwMode="auto">
              <a:xfrm>
                <a:off x="4307" y="2722"/>
                <a:ext cx="548" cy="24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5" name="Rectangle 112"/>
              <p:cNvSpPr>
                <a:spLocks noChangeArrowheads="1"/>
              </p:cNvSpPr>
              <p:nvPr/>
            </p:nvSpPr>
            <p:spPr bwMode="auto">
              <a:xfrm>
                <a:off x="3317" y="2722"/>
                <a:ext cx="431" cy="24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3386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Hướng dẫn phân bổ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4"/>
          </a:xfrm>
        </p:spPr>
        <p:txBody>
          <a:bodyPr/>
          <a:lstStyle/>
          <a:p>
            <a:r>
              <a:rPr lang="en-US"/>
              <a:t>Lớp biên</a:t>
            </a:r>
          </a:p>
          <a:p>
            <a:pPr lvl="1"/>
            <a:r>
              <a:rPr lang="en-US"/>
              <a:t>Hành vi trao đổi thông tin với tác nhân</a:t>
            </a:r>
          </a:p>
          <a:p>
            <a:r>
              <a:rPr lang="en-US"/>
              <a:t>Lớp thực thể</a:t>
            </a:r>
          </a:p>
          <a:p>
            <a:pPr lvl="1"/>
            <a:r>
              <a:rPr lang="en-US"/>
              <a:t>Hành vi đóng gói dữ liệu trong các trừu tượng</a:t>
            </a:r>
          </a:p>
          <a:p>
            <a:r>
              <a:rPr lang="en-US"/>
              <a:t>Lớp điều khiển</a:t>
            </a:r>
          </a:p>
          <a:p>
            <a:pPr lvl="1"/>
            <a:r>
              <a:rPr lang="en-US"/>
              <a:t>Hành vi điều khiển luồng sự kiện</a:t>
            </a:r>
          </a:p>
          <a:p>
            <a:r>
              <a:rPr lang="en-US"/>
              <a:t>Dữ liệu nên đi cùng chức năng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424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Biểu đồ tuần tự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ext Box 38"/>
          <p:cNvSpPr txBox="1">
            <a:spLocks noChangeArrowheads="1"/>
          </p:cNvSpPr>
          <p:nvPr/>
        </p:nvSpPr>
        <p:spPr bwMode="auto">
          <a:xfrm>
            <a:off x="3506788" y="3405188"/>
            <a:ext cx="2830512" cy="215444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287338" indent="-28733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400"/>
              <a:t>1: PerformResponsibility	</a:t>
            </a:r>
          </a:p>
        </p:txBody>
      </p:sp>
      <p:sp>
        <p:nvSpPr>
          <p:cNvPr id="6" name="Line 39"/>
          <p:cNvSpPr>
            <a:spLocks noChangeShapeType="1"/>
          </p:cNvSpPr>
          <p:nvPr/>
        </p:nvSpPr>
        <p:spPr bwMode="auto">
          <a:xfrm flipV="1">
            <a:off x="2087563" y="3686175"/>
            <a:ext cx="35877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7" name="Text Box 40"/>
          <p:cNvSpPr txBox="1">
            <a:spLocks noChangeArrowheads="1"/>
          </p:cNvSpPr>
          <p:nvPr/>
        </p:nvSpPr>
        <p:spPr bwMode="auto">
          <a:xfrm>
            <a:off x="1314450" y="1620838"/>
            <a:ext cx="1190390" cy="276999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i="1">
                <a:solidFill>
                  <a:srgbClr val="C00000"/>
                </a:solidFill>
              </a:rPr>
              <a:t>Client</a:t>
            </a:r>
            <a:r>
              <a:rPr lang="en-US" sz="1800" i="1"/>
              <a:t> </a:t>
            </a:r>
            <a:r>
              <a:rPr lang="en-US" sz="1800" i="1">
                <a:solidFill>
                  <a:srgbClr val="C00000"/>
                </a:solidFill>
              </a:rPr>
              <a:t>Object</a:t>
            </a:r>
          </a:p>
        </p:txBody>
      </p:sp>
      <p:sp>
        <p:nvSpPr>
          <p:cNvPr id="8" name="Text Box 41"/>
          <p:cNvSpPr txBox="1">
            <a:spLocks noChangeArrowheads="1"/>
          </p:cNvSpPr>
          <p:nvPr/>
        </p:nvSpPr>
        <p:spPr bwMode="auto">
          <a:xfrm>
            <a:off x="4976813" y="1620838"/>
            <a:ext cx="1415452" cy="276999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i="1">
                <a:solidFill>
                  <a:srgbClr val="C00000"/>
                </a:solidFill>
              </a:rPr>
              <a:t>Supplier Object</a:t>
            </a:r>
          </a:p>
        </p:txBody>
      </p:sp>
      <p:sp>
        <p:nvSpPr>
          <p:cNvPr id="9" name="Text Box 42"/>
          <p:cNvSpPr txBox="1">
            <a:spLocks noChangeArrowheads="1"/>
          </p:cNvSpPr>
          <p:nvPr/>
        </p:nvSpPr>
        <p:spPr bwMode="auto">
          <a:xfrm>
            <a:off x="4102100" y="4584700"/>
            <a:ext cx="835165" cy="276999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i="1">
                <a:solidFill>
                  <a:srgbClr val="C00000"/>
                </a:solidFill>
              </a:rPr>
              <a:t>Message</a:t>
            </a:r>
          </a:p>
        </p:txBody>
      </p:sp>
      <p:sp>
        <p:nvSpPr>
          <p:cNvPr id="10" name="Line 43"/>
          <p:cNvSpPr>
            <a:spLocks noChangeShapeType="1"/>
          </p:cNvSpPr>
          <p:nvPr/>
        </p:nvSpPr>
        <p:spPr bwMode="auto">
          <a:xfrm flipH="1" flipV="1">
            <a:off x="4584700" y="3797300"/>
            <a:ext cx="0" cy="7620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1" name="Line 44"/>
          <p:cNvSpPr>
            <a:spLocks noChangeShapeType="1"/>
          </p:cNvSpPr>
          <p:nvPr/>
        </p:nvSpPr>
        <p:spPr bwMode="auto">
          <a:xfrm>
            <a:off x="2006600" y="2749550"/>
            <a:ext cx="0" cy="75088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46"/>
          <p:cNvSpPr>
            <a:spLocks noChangeArrowheads="1"/>
          </p:cNvSpPr>
          <p:nvPr/>
        </p:nvSpPr>
        <p:spPr bwMode="auto">
          <a:xfrm>
            <a:off x="1147763" y="2361813"/>
            <a:ext cx="1765300" cy="276999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3" name="Text Box 47"/>
          <p:cNvSpPr txBox="1">
            <a:spLocks noChangeArrowheads="1"/>
          </p:cNvSpPr>
          <p:nvPr/>
        </p:nvSpPr>
        <p:spPr bwMode="auto">
          <a:xfrm>
            <a:off x="1774959" y="2392363"/>
            <a:ext cx="471219" cy="215444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400" u="sng"/>
              <a:t>:Client</a:t>
            </a:r>
          </a:p>
        </p:txBody>
      </p:sp>
      <p:sp>
        <p:nvSpPr>
          <p:cNvPr id="14" name="Line 49"/>
          <p:cNvSpPr>
            <a:spLocks noChangeShapeType="1"/>
          </p:cNvSpPr>
          <p:nvPr/>
        </p:nvSpPr>
        <p:spPr bwMode="auto">
          <a:xfrm>
            <a:off x="5780088" y="2724150"/>
            <a:ext cx="0" cy="94138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51"/>
          <p:cNvSpPr>
            <a:spLocks noChangeArrowheads="1"/>
          </p:cNvSpPr>
          <p:nvPr/>
        </p:nvSpPr>
        <p:spPr bwMode="auto">
          <a:xfrm>
            <a:off x="4895850" y="2361813"/>
            <a:ext cx="1765300" cy="276999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6" name="Text Box 52"/>
          <p:cNvSpPr txBox="1">
            <a:spLocks noChangeArrowheads="1"/>
          </p:cNvSpPr>
          <p:nvPr/>
        </p:nvSpPr>
        <p:spPr bwMode="auto">
          <a:xfrm>
            <a:off x="5434048" y="2392363"/>
            <a:ext cx="649216" cy="215444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400" u="sng"/>
              <a:t>:Supplier</a:t>
            </a:r>
          </a:p>
        </p:txBody>
      </p:sp>
      <p:sp>
        <p:nvSpPr>
          <p:cNvPr id="17" name="Text Box 55"/>
          <p:cNvSpPr txBox="1">
            <a:spLocks noChangeArrowheads="1"/>
          </p:cNvSpPr>
          <p:nvPr/>
        </p:nvSpPr>
        <p:spPr bwMode="auto">
          <a:xfrm>
            <a:off x="2997200" y="5621338"/>
            <a:ext cx="1502719" cy="276999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i="1">
                <a:solidFill>
                  <a:srgbClr val="C00000"/>
                </a:solidFill>
              </a:rPr>
              <a:t>Focus of Control</a:t>
            </a:r>
          </a:p>
        </p:txBody>
      </p:sp>
      <p:sp>
        <p:nvSpPr>
          <p:cNvPr id="18" name="Line 57"/>
          <p:cNvSpPr>
            <a:spLocks noChangeShapeType="1"/>
          </p:cNvSpPr>
          <p:nvPr/>
        </p:nvSpPr>
        <p:spPr bwMode="auto">
          <a:xfrm flipH="1" flipV="1">
            <a:off x="2116138" y="5089525"/>
            <a:ext cx="911225" cy="528638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9" name="Line 59"/>
          <p:cNvSpPr>
            <a:spLocks noChangeShapeType="1"/>
          </p:cNvSpPr>
          <p:nvPr/>
        </p:nvSpPr>
        <p:spPr bwMode="auto">
          <a:xfrm>
            <a:off x="5842000" y="4216400"/>
            <a:ext cx="7096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60"/>
          <p:cNvSpPr>
            <a:spLocks noChangeShapeType="1"/>
          </p:cNvSpPr>
          <p:nvPr/>
        </p:nvSpPr>
        <p:spPr bwMode="auto">
          <a:xfrm>
            <a:off x="5943600" y="4670425"/>
            <a:ext cx="6111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61"/>
          <p:cNvSpPr>
            <a:spLocks noChangeShapeType="1"/>
          </p:cNvSpPr>
          <p:nvPr/>
        </p:nvSpPr>
        <p:spPr bwMode="auto">
          <a:xfrm>
            <a:off x="6540500" y="4216400"/>
            <a:ext cx="0" cy="4683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62"/>
          <p:cNvSpPr txBox="1">
            <a:spLocks noChangeArrowheads="1"/>
          </p:cNvSpPr>
          <p:nvPr/>
        </p:nvSpPr>
        <p:spPr bwMode="auto">
          <a:xfrm>
            <a:off x="6650038" y="3225800"/>
            <a:ext cx="1714187" cy="276999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i="1">
                <a:solidFill>
                  <a:srgbClr val="C00000"/>
                </a:solidFill>
              </a:rPr>
              <a:t>Reflexive Message</a:t>
            </a:r>
          </a:p>
        </p:txBody>
      </p:sp>
      <p:sp>
        <p:nvSpPr>
          <p:cNvPr id="23" name="Line 63"/>
          <p:cNvSpPr>
            <a:spLocks noChangeShapeType="1"/>
          </p:cNvSpPr>
          <p:nvPr/>
        </p:nvSpPr>
        <p:spPr bwMode="auto">
          <a:xfrm flipH="1">
            <a:off x="6399213" y="3556000"/>
            <a:ext cx="577850" cy="569913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4" name="Rectangle 65"/>
          <p:cNvSpPr>
            <a:spLocks noChangeArrowheads="1"/>
          </p:cNvSpPr>
          <p:nvPr/>
        </p:nvSpPr>
        <p:spPr bwMode="auto">
          <a:xfrm>
            <a:off x="1930400" y="3492500"/>
            <a:ext cx="152400" cy="19351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66"/>
          <p:cNvSpPr txBox="1">
            <a:spLocks noChangeArrowheads="1"/>
          </p:cNvSpPr>
          <p:nvPr/>
        </p:nvSpPr>
        <p:spPr bwMode="auto">
          <a:xfrm>
            <a:off x="3162300" y="2959100"/>
            <a:ext cx="1323696" cy="276999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i="1">
                <a:solidFill>
                  <a:srgbClr val="C00000"/>
                </a:solidFill>
              </a:rPr>
              <a:t>Object Lifeline</a:t>
            </a:r>
          </a:p>
        </p:txBody>
      </p:sp>
      <p:sp>
        <p:nvSpPr>
          <p:cNvPr id="26" name="Line 67"/>
          <p:cNvSpPr>
            <a:spLocks noChangeShapeType="1"/>
          </p:cNvSpPr>
          <p:nvPr/>
        </p:nvSpPr>
        <p:spPr bwMode="auto">
          <a:xfrm>
            <a:off x="4762500" y="3086100"/>
            <a:ext cx="99060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7" name="Line 68"/>
          <p:cNvSpPr>
            <a:spLocks noChangeShapeType="1"/>
          </p:cNvSpPr>
          <p:nvPr/>
        </p:nvSpPr>
        <p:spPr bwMode="auto">
          <a:xfrm flipH="1">
            <a:off x="2044700" y="3086100"/>
            <a:ext cx="99060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8" name="Text Box 69"/>
          <p:cNvSpPr txBox="1">
            <a:spLocks noChangeArrowheads="1"/>
          </p:cNvSpPr>
          <p:nvPr/>
        </p:nvSpPr>
        <p:spPr bwMode="auto">
          <a:xfrm>
            <a:off x="6597650" y="4216400"/>
            <a:ext cx="1924050" cy="430887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287338" indent="-28733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400"/>
              <a:t>1.1: PerformAnother</a:t>
            </a:r>
            <a:br>
              <a:rPr lang="en-US" sz="1400"/>
            </a:br>
            <a:r>
              <a:rPr lang="en-US" sz="1400"/>
              <a:t>Responsibility	</a:t>
            </a:r>
          </a:p>
        </p:txBody>
      </p:sp>
      <p:sp>
        <p:nvSpPr>
          <p:cNvPr id="29" name="Text Box 70"/>
          <p:cNvSpPr txBox="1">
            <a:spLocks noChangeArrowheads="1"/>
          </p:cNvSpPr>
          <p:nvPr/>
        </p:nvSpPr>
        <p:spPr bwMode="auto">
          <a:xfrm>
            <a:off x="6479146" y="5346700"/>
            <a:ext cx="2005484" cy="55399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800" i="1">
                <a:solidFill>
                  <a:srgbClr val="C00000"/>
                </a:solidFill>
              </a:rPr>
              <a:t>Hierarchical Message</a:t>
            </a:r>
          </a:p>
          <a:p>
            <a:pPr algn="ctr"/>
            <a:r>
              <a:rPr lang="en-US" sz="1800" i="1">
                <a:solidFill>
                  <a:srgbClr val="C00000"/>
                </a:solidFill>
              </a:rPr>
              <a:t>Numbering</a:t>
            </a:r>
          </a:p>
        </p:txBody>
      </p:sp>
      <p:sp>
        <p:nvSpPr>
          <p:cNvPr id="30" name="Rectangle 72"/>
          <p:cNvSpPr>
            <a:spLocks noChangeArrowheads="1"/>
          </p:cNvSpPr>
          <p:nvPr/>
        </p:nvSpPr>
        <p:spPr bwMode="auto">
          <a:xfrm>
            <a:off x="5778500" y="4673600"/>
            <a:ext cx="152400" cy="304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73"/>
          <p:cNvSpPr>
            <a:spLocks noChangeShapeType="1"/>
          </p:cNvSpPr>
          <p:nvPr/>
        </p:nvSpPr>
        <p:spPr bwMode="auto">
          <a:xfrm>
            <a:off x="2006600" y="5434013"/>
            <a:ext cx="0" cy="3429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74"/>
          <p:cNvSpPr>
            <a:spLocks noChangeShapeType="1"/>
          </p:cNvSpPr>
          <p:nvPr/>
        </p:nvSpPr>
        <p:spPr bwMode="auto">
          <a:xfrm>
            <a:off x="5780088" y="5207000"/>
            <a:ext cx="0" cy="60483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75"/>
          <p:cNvSpPr>
            <a:spLocks noChangeShapeType="1"/>
          </p:cNvSpPr>
          <p:nvPr/>
        </p:nvSpPr>
        <p:spPr bwMode="auto">
          <a:xfrm>
            <a:off x="5695950" y="5205413"/>
            <a:ext cx="1635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76"/>
          <p:cNvSpPr>
            <a:spLocks noChangeShapeType="1"/>
          </p:cNvSpPr>
          <p:nvPr/>
        </p:nvSpPr>
        <p:spPr bwMode="auto">
          <a:xfrm>
            <a:off x="5700713" y="3678238"/>
            <a:ext cx="0" cy="1541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77"/>
          <p:cNvSpPr>
            <a:spLocks noChangeShapeType="1"/>
          </p:cNvSpPr>
          <p:nvPr/>
        </p:nvSpPr>
        <p:spPr bwMode="auto">
          <a:xfrm flipV="1">
            <a:off x="5691188" y="3681413"/>
            <a:ext cx="169862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78"/>
          <p:cNvSpPr>
            <a:spLocks noChangeShapeType="1"/>
          </p:cNvSpPr>
          <p:nvPr/>
        </p:nvSpPr>
        <p:spPr bwMode="auto">
          <a:xfrm>
            <a:off x="5851525" y="4981575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79"/>
          <p:cNvSpPr>
            <a:spLocks noChangeShapeType="1"/>
          </p:cNvSpPr>
          <p:nvPr/>
        </p:nvSpPr>
        <p:spPr bwMode="auto">
          <a:xfrm>
            <a:off x="5849938" y="3675063"/>
            <a:ext cx="1587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8" name="Group 86"/>
          <p:cNvGrpSpPr>
            <a:grpSpLocks/>
          </p:cNvGrpSpPr>
          <p:nvPr/>
        </p:nvGrpSpPr>
        <p:grpSpPr bwMode="auto">
          <a:xfrm>
            <a:off x="1993900" y="1905000"/>
            <a:ext cx="3771900" cy="292100"/>
            <a:chOff x="1544" y="1088"/>
            <a:chExt cx="2376" cy="296"/>
          </a:xfrm>
        </p:grpSpPr>
        <p:sp>
          <p:nvSpPr>
            <p:cNvPr id="39" name="Line 54"/>
            <p:cNvSpPr>
              <a:spLocks noChangeShapeType="1"/>
            </p:cNvSpPr>
            <p:nvPr/>
          </p:nvSpPr>
          <p:spPr bwMode="auto">
            <a:xfrm>
              <a:off x="1544" y="1088"/>
              <a:ext cx="0" cy="296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0" name="Line 80"/>
            <p:cNvSpPr>
              <a:spLocks noChangeShapeType="1"/>
            </p:cNvSpPr>
            <p:nvPr/>
          </p:nvSpPr>
          <p:spPr bwMode="auto">
            <a:xfrm>
              <a:off x="3920" y="1088"/>
              <a:ext cx="0" cy="296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sp>
        <p:nvSpPr>
          <p:cNvPr id="41" name="Line 81"/>
          <p:cNvSpPr>
            <a:spLocks noChangeShapeType="1"/>
          </p:cNvSpPr>
          <p:nvPr/>
        </p:nvSpPr>
        <p:spPr bwMode="auto">
          <a:xfrm flipH="1" flipV="1">
            <a:off x="7505700" y="4711700"/>
            <a:ext cx="0" cy="566738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2" name="Line 83"/>
          <p:cNvSpPr>
            <a:spLocks noChangeShapeType="1"/>
          </p:cNvSpPr>
          <p:nvPr/>
        </p:nvSpPr>
        <p:spPr bwMode="auto">
          <a:xfrm flipV="1">
            <a:off x="4706938" y="5089525"/>
            <a:ext cx="911225" cy="528638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20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Thí dụ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reeform 399"/>
          <p:cNvSpPr>
            <a:spLocks/>
          </p:cNvSpPr>
          <p:nvPr/>
        </p:nvSpPr>
        <p:spPr bwMode="auto">
          <a:xfrm>
            <a:off x="2887662" y="3140111"/>
            <a:ext cx="452438" cy="76200"/>
          </a:xfrm>
          <a:custGeom>
            <a:avLst/>
            <a:gdLst>
              <a:gd name="T0" fmla="*/ 0 w 285"/>
              <a:gd name="T1" fmla="*/ 0 h 48"/>
              <a:gd name="T2" fmla="*/ 285 w 285"/>
              <a:gd name="T3" fmla="*/ 0 h 48"/>
              <a:gd name="T4" fmla="*/ 285 w 285"/>
              <a:gd name="T5" fmla="*/ 48 h 48"/>
              <a:gd name="T6" fmla="*/ 3 w 285"/>
              <a:gd name="T7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5" h="48">
                <a:moveTo>
                  <a:pt x="0" y="0"/>
                </a:moveTo>
                <a:lnTo>
                  <a:pt x="285" y="0"/>
                </a:lnTo>
                <a:lnTo>
                  <a:pt x="285" y="48"/>
                </a:lnTo>
                <a:lnTo>
                  <a:pt x="3" y="48"/>
                </a:lnTo>
              </a:path>
            </a:pathLst>
          </a:custGeom>
          <a:noFill/>
          <a:ln w="63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 sz="1050"/>
          </a:p>
        </p:txBody>
      </p:sp>
      <p:sp>
        <p:nvSpPr>
          <p:cNvPr id="6" name="Freeform 400"/>
          <p:cNvSpPr>
            <a:spLocks/>
          </p:cNvSpPr>
          <p:nvPr/>
        </p:nvSpPr>
        <p:spPr bwMode="auto">
          <a:xfrm>
            <a:off x="2887662" y="3887823"/>
            <a:ext cx="452438" cy="76200"/>
          </a:xfrm>
          <a:custGeom>
            <a:avLst/>
            <a:gdLst>
              <a:gd name="T0" fmla="*/ 0 w 285"/>
              <a:gd name="T1" fmla="*/ 0 h 48"/>
              <a:gd name="T2" fmla="*/ 285 w 285"/>
              <a:gd name="T3" fmla="*/ 0 h 48"/>
              <a:gd name="T4" fmla="*/ 285 w 285"/>
              <a:gd name="T5" fmla="*/ 48 h 48"/>
              <a:gd name="T6" fmla="*/ 3 w 285"/>
              <a:gd name="T7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5" h="48">
                <a:moveTo>
                  <a:pt x="0" y="0"/>
                </a:moveTo>
                <a:lnTo>
                  <a:pt x="285" y="0"/>
                </a:lnTo>
                <a:lnTo>
                  <a:pt x="285" y="48"/>
                </a:lnTo>
                <a:lnTo>
                  <a:pt x="3" y="48"/>
                </a:lnTo>
              </a:path>
            </a:pathLst>
          </a:custGeom>
          <a:noFill/>
          <a:ln w="63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 sz="1050"/>
          </a:p>
        </p:txBody>
      </p:sp>
      <p:sp>
        <p:nvSpPr>
          <p:cNvPr id="7" name="Rectangle 401"/>
          <p:cNvSpPr>
            <a:spLocks noChangeArrowheads="1"/>
          </p:cNvSpPr>
          <p:nvPr/>
        </p:nvSpPr>
        <p:spPr bwMode="auto">
          <a:xfrm>
            <a:off x="2800350" y="3140111"/>
            <a:ext cx="85725" cy="161925"/>
          </a:xfrm>
          <a:prstGeom prst="rect">
            <a:avLst/>
          </a:prstGeom>
          <a:noFill/>
          <a:ln w="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8" name="Rectangle 402"/>
          <p:cNvSpPr>
            <a:spLocks noChangeArrowheads="1"/>
          </p:cNvSpPr>
          <p:nvPr/>
        </p:nvSpPr>
        <p:spPr bwMode="auto">
          <a:xfrm>
            <a:off x="2800350" y="3887823"/>
            <a:ext cx="85725" cy="161925"/>
          </a:xfrm>
          <a:prstGeom prst="rect">
            <a:avLst/>
          </a:prstGeom>
          <a:noFill/>
          <a:ln w="0">
            <a:solidFill>
              <a:srgbClr val="99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9" name="Freeform 404"/>
          <p:cNvSpPr>
            <a:spLocks/>
          </p:cNvSpPr>
          <p:nvPr/>
        </p:nvSpPr>
        <p:spPr bwMode="auto">
          <a:xfrm>
            <a:off x="2759075" y="2097123"/>
            <a:ext cx="85725" cy="2114550"/>
          </a:xfrm>
          <a:custGeom>
            <a:avLst/>
            <a:gdLst>
              <a:gd name="T0" fmla="*/ 54 w 54"/>
              <a:gd name="T1" fmla="*/ 654 h 1332"/>
              <a:gd name="T2" fmla="*/ 54 w 54"/>
              <a:gd name="T3" fmla="*/ 0 h 1332"/>
              <a:gd name="T4" fmla="*/ 0 w 54"/>
              <a:gd name="T5" fmla="*/ 0 h 1332"/>
              <a:gd name="T6" fmla="*/ 0 w 54"/>
              <a:gd name="T7" fmla="*/ 1332 h 1332"/>
              <a:gd name="T8" fmla="*/ 54 w 54"/>
              <a:gd name="T9" fmla="*/ 1332 h 1332"/>
              <a:gd name="T10" fmla="*/ 54 w 54"/>
              <a:gd name="T11" fmla="*/ 1233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" h="1332">
                <a:moveTo>
                  <a:pt x="54" y="654"/>
                </a:moveTo>
                <a:lnTo>
                  <a:pt x="54" y="0"/>
                </a:lnTo>
                <a:lnTo>
                  <a:pt x="0" y="0"/>
                </a:lnTo>
                <a:lnTo>
                  <a:pt x="0" y="1332"/>
                </a:lnTo>
                <a:lnTo>
                  <a:pt x="54" y="1332"/>
                </a:lnTo>
                <a:lnTo>
                  <a:pt x="54" y="1233"/>
                </a:lnTo>
              </a:path>
            </a:pathLst>
          </a:custGeom>
          <a:noFill/>
          <a:ln w="635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 sz="1050"/>
          </a:p>
        </p:txBody>
      </p:sp>
      <p:sp>
        <p:nvSpPr>
          <p:cNvPr id="10" name="Line 405"/>
          <p:cNvSpPr>
            <a:spLocks noChangeShapeType="1"/>
          </p:cNvSpPr>
          <p:nvPr/>
        </p:nvSpPr>
        <p:spPr bwMode="auto">
          <a:xfrm>
            <a:off x="2844800" y="3306798"/>
            <a:ext cx="0" cy="5762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 sz="1050"/>
          </a:p>
        </p:txBody>
      </p:sp>
      <p:sp>
        <p:nvSpPr>
          <p:cNvPr id="11" name="Line 389"/>
          <p:cNvSpPr>
            <a:spLocks noChangeShapeType="1"/>
          </p:cNvSpPr>
          <p:nvPr/>
        </p:nvSpPr>
        <p:spPr bwMode="auto">
          <a:xfrm>
            <a:off x="8104187" y="2968661"/>
            <a:ext cx="1588" cy="3454400"/>
          </a:xfrm>
          <a:prstGeom prst="line">
            <a:avLst/>
          </a:prstGeom>
          <a:noFill/>
          <a:ln w="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387"/>
          <p:cNvSpPr>
            <a:spLocks noChangeShapeType="1"/>
          </p:cNvSpPr>
          <p:nvPr/>
        </p:nvSpPr>
        <p:spPr bwMode="auto">
          <a:xfrm flipH="1">
            <a:off x="7264400" y="5472148"/>
            <a:ext cx="1587" cy="936625"/>
          </a:xfrm>
          <a:prstGeom prst="line">
            <a:avLst/>
          </a:prstGeom>
          <a:noFill/>
          <a:ln w="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388"/>
          <p:cNvSpPr>
            <a:spLocks noChangeShapeType="1"/>
          </p:cNvSpPr>
          <p:nvPr/>
        </p:nvSpPr>
        <p:spPr bwMode="auto">
          <a:xfrm>
            <a:off x="6478587" y="5176873"/>
            <a:ext cx="0" cy="1246188"/>
          </a:xfrm>
          <a:prstGeom prst="line">
            <a:avLst/>
          </a:prstGeom>
          <a:noFill/>
          <a:ln w="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" name="Group 372"/>
          <p:cNvGrpSpPr>
            <a:grpSpLocks/>
          </p:cNvGrpSpPr>
          <p:nvPr/>
        </p:nvGrpSpPr>
        <p:grpSpPr bwMode="auto">
          <a:xfrm>
            <a:off x="1187450" y="1060486"/>
            <a:ext cx="319087" cy="393700"/>
            <a:chOff x="561" y="533"/>
            <a:chExt cx="201" cy="248"/>
          </a:xfrm>
        </p:grpSpPr>
        <p:sp>
          <p:nvSpPr>
            <p:cNvPr id="15" name="Oval 243"/>
            <p:cNvSpPr>
              <a:spLocks noChangeArrowheads="1"/>
            </p:cNvSpPr>
            <p:nvPr/>
          </p:nvSpPr>
          <p:spPr bwMode="auto">
            <a:xfrm>
              <a:off x="613" y="533"/>
              <a:ext cx="96" cy="90"/>
            </a:xfrm>
            <a:prstGeom prst="ellipse">
              <a:avLst/>
            </a:prstGeom>
            <a:noFill/>
            <a:ln w="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44"/>
            <p:cNvSpPr>
              <a:spLocks noChangeShapeType="1"/>
            </p:cNvSpPr>
            <p:nvPr/>
          </p:nvSpPr>
          <p:spPr bwMode="auto">
            <a:xfrm>
              <a:off x="661" y="624"/>
              <a:ext cx="1" cy="75"/>
            </a:xfrm>
            <a:prstGeom prst="line">
              <a:avLst/>
            </a:prstGeom>
            <a:noFill/>
            <a:ln w="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245"/>
            <p:cNvSpPr>
              <a:spLocks noChangeShapeType="1"/>
            </p:cNvSpPr>
            <p:nvPr/>
          </p:nvSpPr>
          <p:spPr bwMode="auto">
            <a:xfrm flipV="1">
              <a:off x="591" y="649"/>
              <a:ext cx="139" cy="1"/>
            </a:xfrm>
            <a:prstGeom prst="line">
              <a:avLst/>
            </a:prstGeom>
            <a:noFill/>
            <a:ln w="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246"/>
            <p:cNvSpPr>
              <a:spLocks/>
            </p:cNvSpPr>
            <p:nvPr/>
          </p:nvSpPr>
          <p:spPr bwMode="auto">
            <a:xfrm>
              <a:off x="561" y="699"/>
              <a:ext cx="201" cy="82"/>
            </a:xfrm>
            <a:custGeom>
              <a:avLst/>
              <a:gdLst>
                <a:gd name="T0" fmla="*/ 0 w 26"/>
                <a:gd name="T1" fmla="*/ 12 h 12"/>
                <a:gd name="T2" fmla="*/ 13 w 26"/>
                <a:gd name="T3" fmla="*/ 0 h 12"/>
                <a:gd name="T4" fmla="*/ 26 w 26"/>
                <a:gd name="T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12">
                  <a:moveTo>
                    <a:pt x="0" y="12"/>
                  </a:moveTo>
                  <a:lnTo>
                    <a:pt x="13" y="0"/>
                  </a:lnTo>
                  <a:lnTo>
                    <a:pt x="26" y="12"/>
                  </a:lnTo>
                </a:path>
              </a:pathLst>
            </a:custGeom>
            <a:noFill/>
            <a:ln w="0">
              <a:solidFill>
                <a:schemeClr val="accent1">
                  <a:lumMod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" name="Rectangle 247"/>
          <p:cNvSpPr>
            <a:spLocks noChangeArrowheads="1"/>
          </p:cNvSpPr>
          <p:nvPr/>
        </p:nvSpPr>
        <p:spPr bwMode="auto">
          <a:xfrm>
            <a:off x="1101725" y="1528798"/>
            <a:ext cx="400751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CC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u="sng"/>
              <a:t> : Student</a:t>
            </a:r>
            <a:endParaRPr lang="en-US"/>
          </a:p>
        </p:txBody>
      </p:sp>
      <p:sp>
        <p:nvSpPr>
          <p:cNvPr id="20" name="Line 248"/>
          <p:cNvSpPr>
            <a:spLocks noChangeShapeType="1"/>
          </p:cNvSpPr>
          <p:nvPr/>
        </p:nvSpPr>
        <p:spPr bwMode="auto">
          <a:xfrm>
            <a:off x="1346200" y="1768511"/>
            <a:ext cx="1587" cy="122237"/>
          </a:xfrm>
          <a:prstGeom prst="line">
            <a:avLst/>
          </a:prstGeom>
          <a:noFill/>
          <a:ln w="0">
            <a:solidFill>
              <a:srgbClr val="99CC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Rectangle 249"/>
          <p:cNvSpPr>
            <a:spLocks noChangeArrowheads="1"/>
          </p:cNvSpPr>
          <p:nvPr/>
        </p:nvSpPr>
        <p:spPr bwMode="auto">
          <a:xfrm>
            <a:off x="1298575" y="1887573"/>
            <a:ext cx="96837" cy="2468563"/>
          </a:xfrm>
          <a:prstGeom prst="rect">
            <a:avLst/>
          </a:prstGeom>
          <a:noFill/>
          <a:ln w="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394"/>
          <p:cNvSpPr>
            <a:spLocks/>
          </p:cNvSpPr>
          <p:nvPr/>
        </p:nvSpPr>
        <p:spPr bwMode="auto">
          <a:xfrm>
            <a:off x="963612" y="2386048"/>
            <a:ext cx="915988" cy="396875"/>
          </a:xfrm>
          <a:custGeom>
            <a:avLst/>
            <a:gdLst>
              <a:gd name="T0" fmla="*/ 0 w 883"/>
              <a:gd name="T1" fmla="*/ 0 h 320"/>
              <a:gd name="T2" fmla="*/ 811 w 883"/>
              <a:gd name="T3" fmla="*/ 0 h 320"/>
              <a:gd name="T4" fmla="*/ 882 w 883"/>
              <a:gd name="T5" fmla="*/ 62 h 320"/>
              <a:gd name="T6" fmla="*/ 883 w 883"/>
              <a:gd name="T7" fmla="*/ 320 h 320"/>
              <a:gd name="T8" fmla="*/ 0 w 883"/>
              <a:gd name="T9" fmla="*/ 320 h 320"/>
              <a:gd name="T10" fmla="*/ 0 w 883"/>
              <a:gd name="T11" fmla="*/ 0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83" h="320">
                <a:moveTo>
                  <a:pt x="0" y="0"/>
                </a:moveTo>
                <a:lnTo>
                  <a:pt x="811" y="0"/>
                </a:lnTo>
                <a:lnTo>
                  <a:pt x="882" y="62"/>
                </a:lnTo>
                <a:lnTo>
                  <a:pt x="883" y="320"/>
                </a:lnTo>
                <a:lnTo>
                  <a:pt x="0" y="32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0">
            <a:solidFill>
              <a:srgbClr val="00CC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100"/>
          </a:p>
        </p:txBody>
      </p:sp>
      <p:sp>
        <p:nvSpPr>
          <p:cNvPr id="23" name="Freeform 395"/>
          <p:cNvSpPr>
            <a:spLocks/>
          </p:cNvSpPr>
          <p:nvPr/>
        </p:nvSpPr>
        <p:spPr bwMode="auto">
          <a:xfrm>
            <a:off x="1806575" y="2389223"/>
            <a:ext cx="71437" cy="76200"/>
          </a:xfrm>
          <a:custGeom>
            <a:avLst/>
            <a:gdLst>
              <a:gd name="T0" fmla="*/ 0 w 8"/>
              <a:gd name="T1" fmla="*/ 0 h 9"/>
              <a:gd name="T2" fmla="*/ 0 w 8"/>
              <a:gd name="T3" fmla="*/ 9 h 9"/>
              <a:gd name="T4" fmla="*/ 8 w 8"/>
              <a:gd name="T5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" h="9">
                <a:moveTo>
                  <a:pt x="0" y="0"/>
                </a:moveTo>
                <a:lnTo>
                  <a:pt x="0" y="9"/>
                </a:lnTo>
                <a:lnTo>
                  <a:pt x="8" y="9"/>
                </a:lnTo>
              </a:path>
            </a:pathLst>
          </a:custGeom>
          <a:noFill/>
          <a:ln w="0">
            <a:solidFill>
              <a:srgbClr val="00CC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700"/>
          </a:p>
        </p:txBody>
      </p:sp>
      <p:sp>
        <p:nvSpPr>
          <p:cNvPr id="24" name="Freeform 390"/>
          <p:cNvSpPr>
            <a:spLocks/>
          </p:cNvSpPr>
          <p:nvPr/>
        </p:nvSpPr>
        <p:spPr bwMode="auto">
          <a:xfrm>
            <a:off x="652462" y="3001998"/>
            <a:ext cx="1401763" cy="508000"/>
          </a:xfrm>
          <a:custGeom>
            <a:avLst/>
            <a:gdLst>
              <a:gd name="T0" fmla="*/ 0 w 883"/>
              <a:gd name="T1" fmla="*/ 0 h 320"/>
              <a:gd name="T2" fmla="*/ 811 w 883"/>
              <a:gd name="T3" fmla="*/ 0 h 320"/>
              <a:gd name="T4" fmla="*/ 882 w 883"/>
              <a:gd name="T5" fmla="*/ 62 h 320"/>
              <a:gd name="T6" fmla="*/ 883 w 883"/>
              <a:gd name="T7" fmla="*/ 320 h 320"/>
              <a:gd name="T8" fmla="*/ 0 w 883"/>
              <a:gd name="T9" fmla="*/ 320 h 320"/>
              <a:gd name="T10" fmla="*/ 0 w 883"/>
              <a:gd name="T11" fmla="*/ 0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83" h="320">
                <a:moveTo>
                  <a:pt x="0" y="0"/>
                </a:moveTo>
                <a:lnTo>
                  <a:pt x="811" y="0"/>
                </a:lnTo>
                <a:lnTo>
                  <a:pt x="882" y="62"/>
                </a:lnTo>
                <a:lnTo>
                  <a:pt x="883" y="320"/>
                </a:lnTo>
                <a:lnTo>
                  <a:pt x="0" y="32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0">
            <a:solidFill>
              <a:srgbClr val="00CC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100"/>
          </a:p>
        </p:txBody>
      </p:sp>
      <p:sp>
        <p:nvSpPr>
          <p:cNvPr id="25" name="Freeform 391"/>
          <p:cNvSpPr>
            <a:spLocks/>
          </p:cNvSpPr>
          <p:nvPr/>
        </p:nvSpPr>
        <p:spPr bwMode="auto">
          <a:xfrm>
            <a:off x="1938337" y="3005173"/>
            <a:ext cx="114300" cy="96838"/>
          </a:xfrm>
          <a:custGeom>
            <a:avLst/>
            <a:gdLst>
              <a:gd name="T0" fmla="*/ 0 w 8"/>
              <a:gd name="T1" fmla="*/ 0 h 9"/>
              <a:gd name="T2" fmla="*/ 0 w 8"/>
              <a:gd name="T3" fmla="*/ 9 h 9"/>
              <a:gd name="T4" fmla="*/ 8 w 8"/>
              <a:gd name="T5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" h="9">
                <a:moveTo>
                  <a:pt x="0" y="0"/>
                </a:moveTo>
                <a:lnTo>
                  <a:pt x="0" y="9"/>
                </a:lnTo>
                <a:lnTo>
                  <a:pt x="8" y="9"/>
                </a:lnTo>
              </a:path>
            </a:pathLst>
          </a:custGeom>
          <a:noFill/>
          <a:ln w="0">
            <a:solidFill>
              <a:srgbClr val="00CC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700"/>
          </a:p>
        </p:txBody>
      </p:sp>
      <p:sp>
        <p:nvSpPr>
          <p:cNvPr id="26" name="Rectangle 250"/>
          <p:cNvSpPr>
            <a:spLocks noChangeArrowheads="1"/>
          </p:cNvSpPr>
          <p:nvPr/>
        </p:nvSpPr>
        <p:spPr bwMode="auto">
          <a:xfrm>
            <a:off x="1298575" y="4597436"/>
            <a:ext cx="96837" cy="1336675"/>
          </a:xfrm>
          <a:prstGeom prst="rect">
            <a:avLst/>
          </a:prstGeom>
          <a:noFill/>
          <a:ln w="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Rectangle 254"/>
          <p:cNvSpPr>
            <a:spLocks noChangeArrowheads="1"/>
          </p:cNvSpPr>
          <p:nvPr/>
        </p:nvSpPr>
        <p:spPr bwMode="auto">
          <a:xfrm>
            <a:off x="2152650" y="1441486"/>
            <a:ext cx="1096454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CC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u="sng"/>
              <a:t> : RegisterForCoursesForm</a:t>
            </a:r>
            <a:endParaRPr lang="en-US"/>
          </a:p>
        </p:txBody>
      </p:sp>
      <p:sp>
        <p:nvSpPr>
          <p:cNvPr id="28" name="Line 255"/>
          <p:cNvSpPr>
            <a:spLocks noChangeShapeType="1"/>
          </p:cNvSpPr>
          <p:nvPr/>
        </p:nvSpPr>
        <p:spPr bwMode="auto">
          <a:xfrm>
            <a:off x="2805112" y="5775361"/>
            <a:ext cx="0" cy="647700"/>
          </a:xfrm>
          <a:prstGeom prst="line">
            <a:avLst/>
          </a:prstGeom>
          <a:noFill/>
          <a:ln w="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Rectangle 257"/>
          <p:cNvSpPr>
            <a:spLocks noChangeArrowheads="1"/>
          </p:cNvSpPr>
          <p:nvPr/>
        </p:nvSpPr>
        <p:spPr bwMode="auto">
          <a:xfrm>
            <a:off x="2757487" y="4640298"/>
            <a:ext cx="87313" cy="1131888"/>
          </a:xfrm>
          <a:prstGeom prst="rect">
            <a:avLst/>
          </a:prstGeom>
          <a:noFill/>
          <a:ln w="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" name="Group 367"/>
          <p:cNvGrpSpPr>
            <a:grpSpLocks/>
          </p:cNvGrpSpPr>
          <p:nvPr/>
        </p:nvGrpSpPr>
        <p:grpSpPr bwMode="auto">
          <a:xfrm>
            <a:off x="3986212" y="976348"/>
            <a:ext cx="396875" cy="412750"/>
            <a:chOff x="2336" y="480"/>
            <a:chExt cx="250" cy="260"/>
          </a:xfrm>
        </p:grpSpPr>
        <p:sp>
          <p:nvSpPr>
            <p:cNvPr id="31" name="Oval 258"/>
            <p:cNvSpPr>
              <a:spLocks noChangeArrowheads="1"/>
            </p:cNvSpPr>
            <p:nvPr/>
          </p:nvSpPr>
          <p:spPr bwMode="auto">
            <a:xfrm>
              <a:off x="2336" y="500"/>
              <a:ext cx="250" cy="240"/>
            </a:xfrm>
            <a:prstGeom prst="ellipse">
              <a:avLst/>
            </a:prstGeom>
            <a:noFill/>
            <a:ln w="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59"/>
            <p:cNvSpPr>
              <a:spLocks noChangeShapeType="1"/>
            </p:cNvSpPr>
            <p:nvPr/>
          </p:nvSpPr>
          <p:spPr bwMode="auto">
            <a:xfrm flipH="1">
              <a:off x="2416" y="480"/>
              <a:ext cx="54" cy="27"/>
            </a:xfrm>
            <a:prstGeom prst="line">
              <a:avLst/>
            </a:prstGeom>
            <a:noFill/>
            <a:ln w="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60"/>
            <p:cNvSpPr>
              <a:spLocks noChangeShapeType="1"/>
            </p:cNvSpPr>
            <p:nvPr/>
          </p:nvSpPr>
          <p:spPr bwMode="auto">
            <a:xfrm flipH="1" flipV="1">
              <a:off x="2416" y="507"/>
              <a:ext cx="54" cy="21"/>
            </a:xfrm>
            <a:prstGeom prst="line">
              <a:avLst/>
            </a:prstGeom>
            <a:noFill/>
            <a:ln w="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" name="Rectangle 261"/>
          <p:cNvSpPr>
            <a:spLocks noChangeArrowheads="1"/>
          </p:cNvSpPr>
          <p:nvPr/>
        </p:nvSpPr>
        <p:spPr bwMode="auto">
          <a:xfrm>
            <a:off x="3633787" y="1441486"/>
            <a:ext cx="998671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CC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u="sng"/>
              <a:t> : RegistrationController</a:t>
            </a:r>
            <a:endParaRPr lang="en-US"/>
          </a:p>
        </p:txBody>
      </p:sp>
      <p:sp>
        <p:nvSpPr>
          <p:cNvPr id="35" name="Rectangle 263"/>
          <p:cNvSpPr>
            <a:spLocks noChangeArrowheads="1"/>
          </p:cNvSpPr>
          <p:nvPr/>
        </p:nvSpPr>
        <p:spPr bwMode="auto">
          <a:xfrm>
            <a:off x="4121150" y="2301911"/>
            <a:ext cx="96837" cy="968375"/>
          </a:xfrm>
          <a:prstGeom prst="rect">
            <a:avLst/>
          </a:prstGeom>
          <a:noFill/>
          <a:ln w="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36" name="Rectangle 264"/>
          <p:cNvSpPr>
            <a:spLocks noChangeArrowheads="1"/>
          </p:cNvSpPr>
          <p:nvPr/>
        </p:nvSpPr>
        <p:spPr bwMode="auto">
          <a:xfrm>
            <a:off x="4121150" y="4933986"/>
            <a:ext cx="96837" cy="684212"/>
          </a:xfrm>
          <a:prstGeom prst="rect">
            <a:avLst/>
          </a:prstGeom>
          <a:noFill/>
          <a:ln w="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Rectangle 267"/>
          <p:cNvSpPr>
            <a:spLocks noChangeArrowheads="1"/>
          </p:cNvSpPr>
          <p:nvPr/>
        </p:nvSpPr>
        <p:spPr bwMode="auto">
          <a:xfrm>
            <a:off x="6216650" y="1441486"/>
            <a:ext cx="45204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CC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u="sng"/>
              <a:t> : Schedule</a:t>
            </a:r>
            <a:endParaRPr lang="en-US"/>
          </a:p>
        </p:txBody>
      </p:sp>
      <p:sp>
        <p:nvSpPr>
          <p:cNvPr id="38" name="Line 268"/>
          <p:cNvSpPr>
            <a:spLocks noChangeShapeType="1"/>
          </p:cNvSpPr>
          <p:nvPr/>
        </p:nvSpPr>
        <p:spPr bwMode="auto">
          <a:xfrm>
            <a:off x="6477000" y="1768511"/>
            <a:ext cx="1587" cy="3238500"/>
          </a:xfrm>
          <a:prstGeom prst="line">
            <a:avLst/>
          </a:prstGeom>
          <a:noFill/>
          <a:ln w="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Rectangle 269"/>
          <p:cNvSpPr>
            <a:spLocks noChangeArrowheads="1"/>
          </p:cNvSpPr>
          <p:nvPr/>
        </p:nvSpPr>
        <p:spPr bwMode="auto">
          <a:xfrm>
            <a:off x="6427787" y="5010186"/>
            <a:ext cx="96838" cy="163512"/>
          </a:xfrm>
          <a:prstGeom prst="rect">
            <a:avLst/>
          </a:prstGeom>
          <a:noFill/>
          <a:ln w="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grpSp>
        <p:nvGrpSpPr>
          <p:cNvPr id="40" name="Group 362"/>
          <p:cNvGrpSpPr>
            <a:grpSpLocks/>
          </p:cNvGrpSpPr>
          <p:nvPr/>
        </p:nvGrpSpPr>
        <p:grpSpPr bwMode="auto">
          <a:xfrm>
            <a:off x="7061200" y="996986"/>
            <a:ext cx="385762" cy="371475"/>
            <a:chOff x="4261" y="500"/>
            <a:chExt cx="243" cy="234"/>
          </a:xfrm>
        </p:grpSpPr>
        <p:sp>
          <p:nvSpPr>
            <p:cNvPr id="41" name="Oval 270"/>
            <p:cNvSpPr>
              <a:spLocks noChangeArrowheads="1"/>
            </p:cNvSpPr>
            <p:nvPr/>
          </p:nvSpPr>
          <p:spPr bwMode="auto">
            <a:xfrm>
              <a:off x="4261" y="500"/>
              <a:ext cx="243" cy="233"/>
            </a:xfrm>
            <a:prstGeom prst="ellipse">
              <a:avLst/>
            </a:prstGeom>
            <a:noFill/>
            <a:ln w="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271"/>
            <p:cNvSpPr>
              <a:spLocks noChangeShapeType="1"/>
            </p:cNvSpPr>
            <p:nvPr/>
          </p:nvSpPr>
          <p:spPr bwMode="auto">
            <a:xfrm>
              <a:off x="4268" y="734"/>
              <a:ext cx="229" cy="0"/>
            </a:xfrm>
            <a:prstGeom prst="line">
              <a:avLst/>
            </a:prstGeom>
            <a:noFill/>
            <a:ln w="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" name="Rectangle 272"/>
          <p:cNvSpPr>
            <a:spLocks noChangeArrowheads="1"/>
          </p:cNvSpPr>
          <p:nvPr/>
        </p:nvSpPr>
        <p:spPr bwMode="auto">
          <a:xfrm>
            <a:off x="7016750" y="1441486"/>
            <a:ext cx="400751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CC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u="sng"/>
              <a:t> : Student</a:t>
            </a:r>
            <a:endParaRPr lang="en-US"/>
          </a:p>
        </p:txBody>
      </p:sp>
      <p:sp>
        <p:nvSpPr>
          <p:cNvPr id="44" name="Rectangle 274"/>
          <p:cNvSpPr>
            <a:spLocks noChangeArrowheads="1"/>
          </p:cNvSpPr>
          <p:nvPr/>
        </p:nvSpPr>
        <p:spPr bwMode="auto">
          <a:xfrm>
            <a:off x="7223125" y="5303873"/>
            <a:ext cx="85725" cy="161925"/>
          </a:xfrm>
          <a:prstGeom prst="rect">
            <a:avLst/>
          </a:prstGeom>
          <a:noFill/>
          <a:ln w="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grpSp>
        <p:nvGrpSpPr>
          <p:cNvPr id="45" name="Group 361"/>
          <p:cNvGrpSpPr>
            <a:grpSpLocks/>
          </p:cNvGrpSpPr>
          <p:nvPr/>
        </p:nvGrpSpPr>
        <p:grpSpPr bwMode="auto">
          <a:xfrm>
            <a:off x="7950200" y="977936"/>
            <a:ext cx="317500" cy="400050"/>
            <a:chOff x="4821" y="481"/>
            <a:chExt cx="200" cy="252"/>
          </a:xfrm>
        </p:grpSpPr>
        <p:sp>
          <p:nvSpPr>
            <p:cNvPr id="46" name="Oval 275"/>
            <p:cNvSpPr>
              <a:spLocks noChangeArrowheads="1"/>
            </p:cNvSpPr>
            <p:nvPr/>
          </p:nvSpPr>
          <p:spPr bwMode="auto">
            <a:xfrm>
              <a:off x="4877" y="481"/>
              <a:ext cx="88" cy="88"/>
            </a:xfrm>
            <a:prstGeom prst="ellipse">
              <a:avLst/>
            </a:prstGeom>
            <a:noFill/>
            <a:ln w="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276"/>
            <p:cNvSpPr>
              <a:spLocks noChangeShapeType="1"/>
            </p:cNvSpPr>
            <p:nvPr/>
          </p:nvSpPr>
          <p:spPr bwMode="auto">
            <a:xfrm flipH="1">
              <a:off x="4921" y="568"/>
              <a:ext cx="1" cy="76"/>
            </a:xfrm>
            <a:prstGeom prst="line">
              <a:avLst/>
            </a:prstGeom>
            <a:noFill/>
            <a:ln w="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277"/>
            <p:cNvSpPr>
              <a:spLocks noChangeShapeType="1"/>
            </p:cNvSpPr>
            <p:nvPr/>
          </p:nvSpPr>
          <p:spPr bwMode="auto">
            <a:xfrm>
              <a:off x="4844" y="589"/>
              <a:ext cx="146" cy="1"/>
            </a:xfrm>
            <a:prstGeom prst="line">
              <a:avLst/>
            </a:prstGeom>
            <a:noFill/>
            <a:ln w="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278"/>
            <p:cNvSpPr>
              <a:spLocks/>
            </p:cNvSpPr>
            <p:nvPr/>
          </p:nvSpPr>
          <p:spPr bwMode="auto">
            <a:xfrm>
              <a:off x="4821" y="644"/>
              <a:ext cx="200" cy="89"/>
            </a:xfrm>
            <a:custGeom>
              <a:avLst/>
              <a:gdLst>
                <a:gd name="T0" fmla="*/ 0 w 26"/>
                <a:gd name="T1" fmla="*/ 13 h 13"/>
                <a:gd name="T2" fmla="*/ 13 w 26"/>
                <a:gd name="T3" fmla="*/ 0 h 13"/>
                <a:gd name="T4" fmla="*/ 26 w 26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13">
                  <a:moveTo>
                    <a:pt x="0" y="13"/>
                  </a:moveTo>
                  <a:lnTo>
                    <a:pt x="13" y="0"/>
                  </a:lnTo>
                  <a:lnTo>
                    <a:pt x="26" y="13"/>
                  </a:lnTo>
                </a:path>
              </a:pathLst>
            </a:custGeom>
            <a:noFill/>
            <a:ln w="0">
              <a:solidFill>
                <a:schemeClr val="accent1">
                  <a:lumMod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" name="Rectangle 279"/>
          <p:cNvSpPr>
            <a:spLocks noChangeArrowheads="1"/>
          </p:cNvSpPr>
          <p:nvPr/>
        </p:nvSpPr>
        <p:spPr bwMode="auto">
          <a:xfrm>
            <a:off x="7654925" y="1441486"/>
            <a:ext cx="698909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CC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u="sng"/>
              <a:t> : Course Catalog</a:t>
            </a:r>
            <a:endParaRPr lang="en-US"/>
          </a:p>
        </p:txBody>
      </p:sp>
      <p:sp>
        <p:nvSpPr>
          <p:cNvPr id="51" name="Line 280"/>
          <p:cNvSpPr>
            <a:spLocks noChangeShapeType="1"/>
          </p:cNvSpPr>
          <p:nvPr/>
        </p:nvSpPr>
        <p:spPr bwMode="auto">
          <a:xfrm>
            <a:off x="8104187" y="1768511"/>
            <a:ext cx="0" cy="1022350"/>
          </a:xfrm>
          <a:prstGeom prst="line">
            <a:avLst/>
          </a:prstGeom>
          <a:noFill/>
          <a:ln w="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Rectangle 281"/>
          <p:cNvSpPr>
            <a:spLocks noChangeArrowheads="1"/>
          </p:cNvSpPr>
          <p:nvPr/>
        </p:nvSpPr>
        <p:spPr bwMode="auto">
          <a:xfrm>
            <a:off x="8059737" y="2800386"/>
            <a:ext cx="85725" cy="163512"/>
          </a:xfrm>
          <a:prstGeom prst="rect">
            <a:avLst/>
          </a:prstGeom>
          <a:noFill/>
          <a:ln w="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grpSp>
        <p:nvGrpSpPr>
          <p:cNvPr id="53" name="Group 366"/>
          <p:cNvGrpSpPr>
            <a:grpSpLocks/>
          </p:cNvGrpSpPr>
          <p:nvPr/>
        </p:nvGrpSpPr>
        <p:grpSpPr bwMode="auto">
          <a:xfrm>
            <a:off x="5175250" y="998573"/>
            <a:ext cx="592137" cy="369888"/>
            <a:chOff x="3073" y="500"/>
            <a:chExt cx="373" cy="233"/>
          </a:xfrm>
        </p:grpSpPr>
        <p:sp>
          <p:nvSpPr>
            <p:cNvPr id="54" name="Oval 282"/>
            <p:cNvSpPr>
              <a:spLocks noChangeArrowheads="1"/>
            </p:cNvSpPr>
            <p:nvPr/>
          </p:nvSpPr>
          <p:spPr bwMode="auto">
            <a:xfrm>
              <a:off x="3205" y="500"/>
              <a:ext cx="241" cy="233"/>
            </a:xfrm>
            <a:prstGeom prst="ellipse">
              <a:avLst/>
            </a:prstGeom>
            <a:noFill/>
            <a:ln w="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283"/>
            <p:cNvSpPr>
              <a:spLocks noChangeShapeType="1"/>
            </p:cNvSpPr>
            <p:nvPr/>
          </p:nvSpPr>
          <p:spPr bwMode="auto">
            <a:xfrm>
              <a:off x="3073" y="548"/>
              <a:ext cx="1" cy="130"/>
            </a:xfrm>
            <a:prstGeom prst="line">
              <a:avLst/>
            </a:prstGeom>
            <a:noFill/>
            <a:ln w="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284"/>
            <p:cNvSpPr>
              <a:spLocks noChangeShapeType="1"/>
            </p:cNvSpPr>
            <p:nvPr/>
          </p:nvSpPr>
          <p:spPr bwMode="auto">
            <a:xfrm>
              <a:off x="3073" y="610"/>
              <a:ext cx="132" cy="1"/>
            </a:xfrm>
            <a:prstGeom prst="line">
              <a:avLst/>
            </a:prstGeom>
            <a:noFill/>
            <a:ln w="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7" name="Rectangle 285"/>
          <p:cNvSpPr>
            <a:spLocks noChangeArrowheads="1"/>
          </p:cNvSpPr>
          <p:nvPr/>
        </p:nvSpPr>
        <p:spPr bwMode="auto">
          <a:xfrm>
            <a:off x="4895850" y="1441486"/>
            <a:ext cx="976229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CC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u="sng"/>
              <a:t> : CourseCatalogSystem</a:t>
            </a:r>
            <a:endParaRPr lang="en-US"/>
          </a:p>
        </p:txBody>
      </p:sp>
      <p:sp>
        <p:nvSpPr>
          <p:cNvPr id="58" name="Line 286"/>
          <p:cNvSpPr>
            <a:spLocks noChangeShapeType="1"/>
          </p:cNvSpPr>
          <p:nvPr/>
        </p:nvSpPr>
        <p:spPr bwMode="auto">
          <a:xfrm>
            <a:off x="5484812" y="3124236"/>
            <a:ext cx="1588" cy="3298825"/>
          </a:xfrm>
          <a:prstGeom prst="line">
            <a:avLst/>
          </a:prstGeom>
          <a:noFill/>
          <a:ln w="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Rectangle 287"/>
          <p:cNvSpPr>
            <a:spLocks noChangeArrowheads="1"/>
          </p:cNvSpPr>
          <p:nvPr/>
        </p:nvSpPr>
        <p:spPr bwMode="auto">
          <a:xfrm>
            <a:off x="5445125" y="2551148"/>
            <a:ext cx="87312" cy="566738"/>
          </a:xfrm>
          <a:prstGeom prst="rect">
            <a:avLst/>
          </a:prstGeom>
          <a:noFill/>
          <a:ln w="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60" name="Rectangle 291"/>
          <p:cNvSpPr>
            <a:spLocks noChangeArrowheads="1"/>
          </p:cNvSpPr>
          <p:nvPr/>
        </p:nvSpPr>
        <p:spPr bwMode="auto">
          <a:xfrm>
            <a:off x="679450" y="3019461"/>
            <a:ext cx="122148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CC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/>
              <a:t>A list of the available </a:t>
            </a:r>
          </a:p>
        </p:txBody>
      </p:sp>
      <p:sp>
        <p:nvSpPr>
          <p:cNvPr id="61" name="Rectangle 292"/>
          <p:cNvSpPr>
            <a:spLocks noChangeArrowheads="1"/>
          </p:cNvSpPr>
          <p:nvPr/>
        </p:nvSpPr>
        <p:spPr bwMode="auto">
          <a:xfrm>
            <a:off x="679450" y="3149636"/>
            <a:ext cx="138980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CC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/>
              <a:t>course offerings for this </a:t>
            </a:r>
          </a:p>
        </p:txBody>
      </p:sp>
      <p:sp>
        <p:nvSpPr>
          <p:cNvPr id="62" name="Rectangle 293"/>
          <p:cNvSpPr>
            <a:spLocks noChangeArrowheads="1"/>
          </p:cNvSpPr>
          <p:nvPr/>
        </p:nvSpPr>
        <p:spPr bwMode="auto">
          <a:xfrm>
            <a:off x="679450" y="3279811"/>
            <a:ext cx="132247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CC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/>
              <a:t>semester are displayed</a:t>
            </a:r>
          </a:p>
        </p:txBody>
      </p:sp>
      <p:sp>
        <p:nvSpPr>
          <p:cNvPr id="63" name="Rectangle 298"/>
          <p:cNvSpPr>
            <a:spLocks noChangeArrowheads="1"/>
          </p:cNvSpPr>
          <p:nvPr/>
        </p:nvSpPr>
        <p:spPr bwMode="auto">
          <a:xfrm>
            <a:off x="989012" y="2387636"/>
            <a:ext cx="78867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CC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/>
              <a:t>Create a new </a:t>
            </a:r>
          </a:p>
        </p:txBody>
      </p:sp>
      <p:sp>
        <p:nvSpPr>
          <p:cNvPr id="64" name="Rectangle 299"/>
          <p:cNvSpPr>
            <a:spLocks noChangeArrowheads="1"/>
          </p:cNvSpPr>
          <p:nvPr/>
        </p:nvSpPr>
        <p:spPr bwMode="auto">
          <a:xfrm>
            <a:off x="989012" y="2519398"/>
            <a:ext cx="508152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CC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/>
              <a:t>schedule</a:t>
            </a:r>
          </a:p>
        </p:txBody>
      </p:sp>
      <p:sp>
        <p:nvSpPr>
          <p:cNvPr id="65" name="Line 300"/>
          <p:cNvSpPr>
            <a:spLocks noChangeShapeType="1"/>
          </p:cNvSpPr>
          <p:nvPr/>
        </p:nvSpPr>
        <p:spPr bwMode="auto">
          <a:xfrm>
            <a:off x="1395412" y="2093948"/>
            <a:ext cx="136207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Rectangle 303"/>
          <p:cNvSpPr>
            <a:spLocks noChangeArrowheads="1"/>
          </p:cNvSpPr>
          <p:nvPr/>
        </p:nvSpPr>
        <p:spPr bwMode="auto">
          <a:xfrm>
            <a:off x="1493837" y="1909798"/>
            <a:ext cx="1243930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CC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50"/>
              <a:t>1: // create schedule( )</a:t>
            </a:r>
          </a:p>
        </p:txBody>
      </p:sp>
      <p:sp>
        <p:nvSpPr>
          <p:cNvPr id="67" name="Rectangle 307"/>
          <p:cNvSpPr>
            <a:spLocks noChangeArrowheads="1"/>
          </p:cNvSpPr>
          <p:nvPr/>
        </p:nvSpPr>
        <p:spPr bwMode="auto">
          <a:xfrm>
            <a:off x="2266950" y="2952786"/>
            <a:ext cx="1670329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CC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50"/>
              <a:t>5: // display course offerings( )</a:t>
            </a:r>
          </a:p>
        </p:txBody>
      </p:sp>
      <p:sp>
        <p:nvSpPr>
          <p:cNvPr id="68" name="Line 308"/>
          <p:cNvSpPr>
            <a:spLocks noChangeShapeType="1"/>
          </p:cNvSpPr>
          <p:nvPr/>
        </p:nvSpPr>
        <p:spPr bwMode="auto">
          <a:xfrm>
            <a:off x="2844800" y="2301911"/>
            <a:ext cx="12763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69" name="Rectangle 311"/>
          <p:cNvSpPr>
            <a:spLocks noChangeArrowheads="1"/>
          </p:cNvSpPr>
          <p:nvPr/>
        </p:nvSpPr>
        <p:spPr bwMode="auto">
          <a:xfrm>
            <a:off x="2781300" y="2127286"/>
            <a:ext cx="1466748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CC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50"/>
              <a:t>2: // get course offerings( )</a:t>
            </a:r>
          </a:p>
        </p:txBody>
      </p:sp>
      <p:sp>
        <p:nvSpPr>
          <p:cNvPr id="70" name="Line 312"/>
          <p:cNvSpPr>
            <a:spLocks noChangeShapeType="1"/>
          </p:cNvSpPr>
          <p:nvPr/>
        </p:nvSpPr>
        <p:spPr bwMode="auto">
          <a:xfrm flipV="1">
            <a:off x="4219575" y="2552736"/>
            <a:ext cx="1225550" cy="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71" name="Rectangle 315"/>
          <p:cNvSpPr>
            <a:spLocks noChangeArrowheads="1"/>
          </p:cNvSpPr>
          <p:nvPr/>
        </p:nvSpPr>
        <p:spPr bwMode="auto">
          <a:xfrm>
            <a:off x="3824287" y="2378111"/>
            <a:ext cx="2111155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CC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50"/>
              <a:t>3: // get course offerings(forSemester)</a:t>
            </a:r>
          </a:p>
        </p:txBody>
      </p:sp>
      <p:sp>
        <p:nvSpPr>
          <p:cNvPr id="72" name="Rectangle 321"/>
          <p:cNvSpPr>
            <a:spLocks noChangeArrowheads="1"/>
          </p:cNvSpPr>
          <p:nvPr/>
        </p:nvSpPr>
        <p:spPr bwMode="auto">
          <a:xfrm>
            <a:off x="2316162" y="3705261"/>
            <a:ext cx="1603003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CC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50"/>
              <a:t>6: // display blank schedule( )</a:t>
            </a:r>
          </a:p>
        </p:txBody>
      </p:sp>
      <p:sp>
        <p:nvSpPr>
          <p:cNvPr id="73" name="Freeform 323"/>
          <p:cNvSpPr>
            <a:spLocks/>
          </p:cNvSpPr>
          <p:nvPr/>
        </p:nvSpPr>
        <p:spPr bwMode="auto">
          <a:xfrm>
            <a:off x="6091237" y="5837273"/>
            <a:ext cx="2246313" cy="523875"/>
          </a:xfrm>
          <a:custGeom>
            <a:avLst/>
            <a:gdLst>
              <a:gd name="T0" fmla="*/ 0 w 1335"/>
              <a:gd name="T1" fmla="*/ 0 h 332"/>
              <a:gd name="T2" fmla="*/ 1270 w 1335"/>
              <a:gd name="T3" fmla="*/ 0 h 332"/>
              <a:gd name="T4" fmla="*/ 1335 w 1335"/>
              <a:gd name="T5" fmla="*/ 62 h 332"/>
              <a:gd name="T6" fmla="*/ 1335 w 1335"/>
              <a:gd name="T7" fmla="*/ 332 h 332"/>
              <a:gd name="T8" fmla="*/ 0 w 1335"/>
              <a:gd name="T9" fmla="*/ 332 h 332"/>
              <a:gd name="T10" fmla="*/ 0 w 1335"/>
              <a:gd name="T11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35" h="332">
                <a:moveTo>
                  <a:pt x="0" y="0"/>
                </a:moveTo>
                <a:lnTo>
                  <a:pt x="1270" y="0"/>
                </a:lnTo>
                <a:lnTo>
                  <a:pt x="1335" y="62"/>
                </a:lnTo>
                <a:lnTo>
                  <a:pt x="1335" y="332"/>
                </a:lnTo>
                <a:lnTo>
                  <a:pt x="0" y="332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0">
            <a:solidFill>
              <a:srgbClr val="00CC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100"/>
          </a:p>
        </p:txBody>
      </p:sp>
      <p:sp>
        <p:nvSpPr>
          <p:cNvPr id="74" name="Freeform 325"/>
          <p:cNvSpPr>
            <a:spLocks/>
          </p:cNvSpPr>
          <p:nvPr/>
        </p:nvSpPr>
        <p:spPr bwMode="auto">
          <a:xfrm>
            <a:off x="8228012" y="5837273"/>
            <a:ext cx="109538" cy="98425"/>
          </a:xfrm>
          <a:custGeom>
            <a:avLst/>
            <a:gdLst>
              <a:gd name="T0" fmla="*/ 0 w 9"/>
              <a:gd name="T1" fmla="*/ 0 h 9"/>
              <a:gd name="T2" fmla="*/ 0 w 9"/>
              <a:gd name="T3" fmla="*/ 9 h 9"/>
              <a:gd name="T4" fmla="*/ 9 w 9"/>
              <a:gd name="T5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" h="9">
                <a:moveTo>
                  <a:pt x="0" y="0"/>
                </a:moveTo>
                <a:lnTo>
                  <a:pt x="0" y="9"/>
                </a:lnTo>
                <a:lnTo>
                  <a:pt x="9" y="9"/>
                </a:lnTo>
              </a:path>
            </a:pathLst>
          </a:custGeom>
          <a:noFill/>
          <a:ln w="0">
            <a:solidFill>
              <a:srgbClr val="00CC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100"/>
          </a:p>
        </p:txBody>
      </p:sp>
      <p:sp>
        <p:nvSpPr>
          <p:cNvPr id="75" name="Rectangle 326"/>
          <p:cNvSpPr>
            <a:spLocks noChangeArrowheads="1"/>
          </p:cNvSpPr>
          <p:nvPr/>
        </p:nvSpPr>
        <p:spPr bwMode="auto">
          <a:xfrm>
            <a:off x="6116637" y="5859498"/>
            <a:ext cx="183704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CC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/>
              <a:t>Sequence Diagram: Register for </a:t>
            </a:r>
          </a:p>
        </p:txBody>
      </p:sp>
      <p:sp>
        <p:nvSpPr>
          <p:cNvPr id="76" name="Rectangle 327"/>
          <p:cNvSpPr>
            <a:spLocks noChangeArrowheads="1"/>
          </p:cNvSpPr>
          <p:nvPr/>
        </p:nvSpPr>
        <p:spPr bwMode="auto">
          <a:xfrm>
            <a:off x="6116637" y="5991261"/>
            <a:ext cx="214962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CC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/>
              <a:t>Courses / Register for Courses - Basic </a:t>
            </a:r>
          </a:p>
        </p:txBody>
      </p:sp>
      <p:sp>
        <p:nvSpPr>
          <p:cNvPr id="77" name="Rectangle 328"/>
          <p:cNvSpPr>
            <a:spLocks noChangeArrowheads="1"/>
          </p:cNvSpPr>
          <p:nvPr/>
        </p:nvSpPr>
        <p:spPr bwMode="auto">
          <a:xfrm>
            <a:off x="6116637" y="6121436"/>
            <a:ext cx="134171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CC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/>
              <a:t>Flow (Submit Schedule)</a:t>
            </a:r>
          </a:p>
        </p:txBody>
      </p:sp>
      <p:sp>
        <p:nvSpPr>
          <p:cNvPr id="78" name="Line 330"/>
          <p:cNvSpPr>
            <a:spLocks noChangeShapeType="1"/>
          </p:cNvSpPr>
          <p:nvPr/>
        </p:nvSpPr>
        <p:spPr bwMode="auto">
          <a:xfrm>
            <a:off x="1395412" y="4640298"/>
            <a:ext cx="136207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Rectangle 333"/>
          <p:cNvSpPr>
            <a:spLocks noChangeArrowheads="1"/>
          </p:cNvSpPr>
          <p:nvPr/>
        </p:nvSpPr>
        <p:spPr bwMode="auto">
          <a:xfrm>
            <a:off x="830262" y="4456148"/>
            <a:ext cx="2636940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CC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50"/>
              <a:t>7: // select 4 primary and 2 alternate offerings( )</a:t>
            </a:r>
          </a:p>
        </p:txBody>
      </p:sp>
      <p:sp>
        <p:nvSpPr>
          <p:cNvPr id="80" name="Line 334"/>
          <p:cNvSpPr>
            <a:spLocks noChangeShapeType="1"/>
          </p:cNvSpPr>
          <p:nvPr/>
        </p:nvSpPr>
        <p:spPr bwMode="auto">
          <a:xfrm>
            <a:off x="2844800" y="4933986"/>
            <a:ext cx="12763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81" name="Rectangle 337"/>
          <p:cNvSpPr>
            <a:spLocks noChangeArrowheads="1"/>
          </p:cNvSpPr>
          <p:nvPr/>
        </p:nvSpPr>
        <p:spPr bwMode="auto">
          <a:xfrm>
            <a:off x="2536825" y="4748248"/>
            <a:ext cx="2032608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CC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50"/>
              <a:t>8: // create schedule with offerings( )</a:t>
            </a:r>
          </a:p>
        </p:txBody>
      </p:sp>
      <p:sp>
        <p:nvSpPr>
          <p:cNvPr id="82" name="Line 338"/>
          <p:cNvSpPr>
            <a:spLocks noChangeShapeType="1"/>
          </p:cNvSpPr>
          <p:nvPr/>
        </p:nvSpPr>
        <p:spPr bwMode="auto">
          <a:xfrm>
            <a:off x="4217987" y="5013361"/>
            <a:ext cx="2189163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83" name="Rectangle 341"/>
          <p:cNvSpPr>
            <a:spLocks noChangeArrowheads="1"/>
          </p:cNvSpPr>
          <p:nvPr/>
        </p:nvSpPr>
        <p:spPr bwMode="auto">
          <a:xfrm>
            <a:off x="4610100" y="4773648"/>
            <a:ext cx="1514838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CC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50"/>
              <a:t>9: // create with offerings( )</a:t>
            </a:r>
          </a:p>
        </p:txBody>
      </p:sp>
      <p:sp>
        <p:nvSpPr>
          <p:cNvPr id="84" name="Freeform 342"/>
          <p:cNvSpPr>
            <a:spLocks/>
          </p:cNvSpPr>
          <p:nvPr/>
        </p:nvSpPr>
        <p:spPr bwMode="auto">
          <a:xfrm>
            <a:off x="757237" y="3617948"/>
            <a:ext cx="1189038" cy="609600"/>
          </a:xfrm>
          <a:custGeom>
            <a:avLst/>
            <a:gdLst>
              <a:gd name="T0" fmla="*/ 0 w 707"/>
              <a:gd name="T1" fmla="*/ 0 h 387"/>
              <a:gd name="T2" fmla="*/ 649 w 707"/>
              <a:gd name="T3" fmla="*/ 0 h 387"/>
              <a:gd name="T4" fmla="*/ 707 w 707"/>
              <a:gd name="T5" fmla="*/ 62 h 387"/>
              <a:gd name="T6" fmla="*/ 707 w 707"/>
              <a:gd name="T7" fmla="*/ 387 h 387"/>
              <a:gd name="T8" fmla="*/ 0 w 707"/>
              <a:gd name="T9" fmla="*/ 387 h 387"/>
              <a:gd name="T10" fmla="*/ 0 w 707"/>
              <a:gd name="T11" fmla="*/ 0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07" h="387">
                <a:moveTo>
                  <a:pt x="0" y="0"/>
                </a:moveTo>
                <a:lnTo>
                  <a:pt x="649" y="0"/>
                </a:lnTo>
                <a:lnTo>
                  <a:pt x="707" y="62"/>
                </a:lnTo>
                <a:lnTo>
                  <a:pt x="707" y="387"/>
                </a:lnTo>
                <a:lnTo>
                  <a:pt x="0" y="387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0">
            <a:solidFill>
              <a:srgbClr val="00CC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100"/>
          </a:p>
        </p:txBody>
      </p:sp>
      <p:sp>
        <p:nvSpPr>
          <p:cNvPr id="85" name="Freeform 344"/>
          <p:cNvSpPr>
            <a:spLocks/>
          </p:cNvSpPr>
          <p:nvPr/>
        </p:nvSpPr>
        <p:spPr bwMode="auto">
          <a:xfrm>
            <a:off x="1849437" y="3621123"/>
            <a:ext cx="96838" cy="96838"/>
          </a:xfrm>
          <a:custGeom>
            <a:avLst/>
            <a:gdLst>
              <a:gd name="T0" fmla="*/ 0 w 8"/>
              <a:gd name="T1" fmla="*/ 0 h 9"/>
              <a:gd name="T2" fmla="*/ 0 w 8"/>
              <a:gd name="T3" fmla="*/ 9 h 9"/>
              <a:gd name="T4" fmla="*/ 8 w 8"/>
              <a:gd name="T5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" h="9">
                <a:moveTo>
                  <a:pt x="0" y="0"/>
                </a:moveTo>
                <a:lnTo>
                  <a:pt x="0" y="9"/>
                </a:lnTo>
                <a:lnTo>
                  <a:pt x="8" y="9"/>
                </a:lnTo>
              </a:path>
            </a:pathLst>
          </a:custGeom>
          <a:noFill/>
          <a:ln w="0">
            <a:solidFill>
              <a:srgbClr val="00CC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700"/>
          </a:p>
        </p:txBody>
      </p:sp>
      <p:sp>
        <p:nvSpPr>
          <p:cNvPr id="86" name="Rectangle 345"/>
          <p:cNvSpPr>
            <a:spLocks noChangeArrowheads="1"/>
          </p:cNvSpPr>
          <p:nvPr/>
        </p:nvSpPr>
        <p:spPr bwMode="auto">
          <a:xfrm>
            <a:off x="792162" y="3638586"/>
            <a:ext cx="99706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CC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/>
              <a:t>A blank schedule </a:t>
            </a:r>
          </a:p>
        </p:txBody>
      </p:sp>
      <p:sp>
        <p:nvSpPr>
          <p:cNvPr id="87" name="Rectangle 346"/>
          <p:cNvSpPr>
            <a:spLocks noChangeArrowheads="1"/>
          </p:cNvSpPr>
          <p:nvPr/>
        </p:nvSpPr>
        <p:spPr bwMode="auto">
          <a:xfrm>
            <a:off x="792162" y="3768761"/>
            <a:ext cx="111408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CC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/>
              <a:t>is displayed for the </a:t>
            </a:r>
          </a:p>
        </p:txBody>
      </p:sp>
      <p:sp>
        <p:nvSpPr>
          <p:cNvPr id="88" name="Rectangle 347"/>
          <p:cNvSpPr>
            <a:spLocks noChangeArrowheads="1"/>
          </p:cNvSpPr>
          <p:nvPr/>
        </p:nvSpPr>
        <p:spPr bwMode="auto">
          <a:xfrm>
            <a:off x="792162" y="3898936"/>
            <a:ext cx="104355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CC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/>
              <a:t>students to select </a:t>
            </a:r>
          </a:p>
        </p:txBody>
      </p:sp>
      <p:sp>
        <p:nvSpPr>
          <p:cNvPr id="89" name="Rectangle 348"/>
          <p:cNvSpPr>
            <a:spLocks noChangeArrowheads="1"/>
          </p:cNvSpPr>
          <p:nvPr/>
        </p:nvSpPr>
        <p:spPr bwMode="auto">
          <a:xfrm>
            <a:off x="792162" y="4030698"/>
            <a:ext cx="50654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CC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/>
              <a:t>offerings</a:t>
            </a:r>
          </a:p>
        </p:txBody>
      </p:sp>
      <p:sp>
        <p:nvSpPr>
          <p:cNvPr id="90" name="Line 350"/>
          <p:cNvSpPr>
            <a:spLocks noChangeShapeType="1"/>
          </p:cNvSpPr>
          <p:nvPr/>
        </p:nvSpPr>
        <p:spPr bwMode="auto">
          <a:xfrm>
            <a:off x="4217987" y="5291173"/>
            <a:ext cx="299720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91" name="Rectangle 353"/>
          <p:cNvSpPr>
            <a:spLocks noChangeArrowheads="1"/>
          </p:cNvSpPr>
          <p:nvPr/>
        </p:nvSpPr>
        <p:spPr bwMode="auto">
          <a:xfrm>
            <a:off x="4941887" y="5129248"/>
            <a:ext cx="1636666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CC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50"/>
              <a:t>10: // add schedule(Schedule)</a:t>
            </a:r>
          </a:p>
        </p:txBody>
      </p:sp>
      <p:sp>
        <p:nvSpPr>
          <p:cNvPr id="92" name="Line 354"/>
          <p:cNvSpPr>
            <a:spLocks noChangeShapeType="1"/>
          </p:cNvSpPr>
          <p:nvPr/>
        </p:nvSpPr>
        <p:spPr bwMode="auto">
          <a:xfrm>
            <a:off x="5532437" y="2800386"/>
            <a:ext cx="252730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93" name="Rectangle 357"/>
          <p:cNvSpPr>
            <a:spLocks noChangeArrowheads="1"/>
          </p:cNvSpPr>
          <p:nvPr/>
        </p:nvSpPr>
        <p:spPr bwMode="auto">
          <a:xfrm>
            <a:off x="6096000" y="2627348"/>
            <a:ext cx="1466748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CC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50"/>
              <a:t>4: // get course offerings( )</a:t>
            </a:r>
          </a:p>
        </p:txBody>
      </p:sp>
      <p:sp>
        <p:nvSpPr>
          <p:cNvPr id="94" name="Line 358"/>
          <p:cNvSpPr>
            <a:spLocks noChangeShapeType="1"/>
          </p:cNvSpPr>
          <p:nvPr/>
        </p:nvSpPr>
        <p:spPr bwMode="auto">
          <a:xfrm>
            <a:off x="4171950" y="5629311"/>
            <a:ext cx="0" cy="795337"/>
          </a:xfrm>
          <a:prstGeom prst="line">
            <a:avLst/>
          </a:prstGeom>
          <a:noFill/>
          <a:ln w="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" name="Line 360"/>
          <p:cNvSpPr>
            <a:spLocks noChangeShapeType="1"/>
          </p:cNvSpPr>
          <p:nvPr/>
        </p:nvSpPr>
        <p:spPr bwMode="auto">
          <a:xfrm flipV="1">
            <a:off x="1084262" y="5903948"/>
            <a:ext cx="203200" cy="2667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grpSp>
        <p:nvGrpSpPr>
          <p:cNvPr id="96" name="Group 363"/>
          <p:cNvGrpSpPr>
            <a:grpSpLocks/>
          </p:cNvGrpSpPr>
          <p:nvPr/>
        </p:nvGrpSpPr>
        <p:grpSpPr bwMode="auto">
          <a:xfrm>
            <a:off x="6275387" y="996986"/>
            <a:ext cx="385763" cy="371475"/>
            <a:chOff x="4261" y="500"/>
            <a:chExt cx="243" cy="234"/>
          </a:xfrm>
        </p:grpSpPr>
        <p:sp>
          <p:nvSpPr>
            <p:cNvPr id="97" name="Oval 364"/>
            <p:cNvSpPr>
              <a:spLocks noChangeArrowheads="1"/>
            </p:cNvSpPr>
            <p:nvPr/>
          </p:nvSpPr>
          <p:spPr bwMode="auto">
            <a:xfrm>
              <a:off x="4261" y="500"/>
              <a:ext cx="243" cy="233"/>
            </a:xfrm>
            <a:prstGeom prst="ellipse">
              <a:avLst/>
            </a:prstGeom>
            <a:noFill/>
            <a:ln w="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365"/>
            <p:cNvSpPr>
              <a:spLocks noChangeShapeType="1"/>
            </p:cNvSpPr>
            <p:nvPr/>
          </p:nvSpPr>
          <p:spPr bwMode="auto">
            <a:xfrm>
              <a:off x="4268" y="734"/>
              <a:ext cx="229" cy="0"/>
            </a:xfrm>
            <a:prstGeom prst="line">
              <a:avLst/>
            </a:prstGeom>
            <a:noFill/>
            <a:ln w="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9" name="Group 368"/>
          <p:cNvGrpSpPr>
            <a:grpSpLocks/>
          </p:cNvGrpSpPr>
          <p:nvPr/>
        </p:nvGrpSpPr>
        <p:grpSpPr bwMode="auto">
          <a:xfrm>
            <a:off x="2484437" y="998573"/>
            <a:ext cx="592138" cy="369888"/>
            <a:chOff x="3073" y="500"/>
            <a:chExt cx="373" cy="233"/>
          </a:xfrm>
        </p:grpSpPr>
        <p:sp>
          <p:nvSpPr>
            <p:cNvPr id="100" name="Oval 369"/>
            <p:cNvSpPr>
              <a:spLocks noChangeArrowheads="1"/>
            </p:cNvSpPr>
            <p:nvPr/>
          </p:nvSpPr>
          <p:spPr bwMode="auto">
            <a:xfrm>
              <a:off x="3205" y="500"/>
              <a:ext cx="241" cy="233"/>
            </a:xfrm>
            <a:prstGeom prst="ellipse">
              <a:avLst/>
            </a:prstGeom>
            <a:noFill/>
            <a:ln w="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370"/>
            <p:cNvSpPr>
              <a:spLocks noChangeShapeType="1"/>
            </p:cNvSpPr>
            <p:nvPr/>
          </p:nvSpPr>
          <p:spPr bwMode="auto">
            <a:xfrm>
              <a:off x="3073" y="548"/>
              <a:ext cx="1" cy="130"/>
            </a:xfrm>
            <a:prstGeom prst="line">
              <a:avLst/>
            </a:prstGeom>
            <a:noFill/>
            <a:ln w="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371"/>
            <p:cNvSpPr>
              <a:spLocks noChangeShapeType="1"/>
            </p:cNvSpPr>
            <p:nvPr/>
          </p:nvSpPr>
          <p:spPr bwMode="auto">
            <a:xfrm>
              <a:off x="3073" y="610"/>
              <a:ext cx="132" cy="1"/>
            </a:xfrm>
            <a:prstGeom prst="line">
              <a:avLst/>
            </a:prstGeom>
            <a:noFill/>
            <a:ln w="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3" name="Line 373"/>
          <p:cNvSpPr>
            <a:spLocks noChangeShapeType="1"/>
          </p:cNvSpPr>
          <p:nvPr/>
        </p:nvSpPr>
        <p:spPr bwMode="auto">
          <a:xfrm>
            <a:off x="1347787" y="5959511"/>
            <a:ext cx="0" cy="463550"/>
          </a:xfrm>
          <a:prstGeom prst="line">
            <a:avLst/>
          </a:prstGeom>
          <a:noFill/>
          <a:ln w="0">
            <a:solidFill>
              <a:srgbClr val="99CC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Line 374"/>
          <p:cNvSpPr>
            <a:spLocks noChangeShapeType="1"/>
          </p:cNvSpPr>
          <p:nvPr/>
        </p:nvSpPr>
        <p:spPr bwMode="auto">
          <a:xfrm>
            <a:off x="1347787" y="4364073"/>
            <a:ext cx="0" cy="233363"/>
          </a:xfrm>
          <a:prstGeom prst="line">
            <a:avLst/>
          </a:prstGeom>
          <a:noFill/>
          <a:ln w="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Line 380"/>
          <p:cNvSpPr>
            <a:spLocks noChangeShapeType="1"/>
          </p:cNvSpPr>
          <p:nvPr/>
        </p:nvSpPr>
        <p:spPr bwMode="auto">
          <a:xfrm>
            <a:off x="2803525" y="4210086"/>
            <a:ext cx="0" cy="430212"/>
          </a:xfrm>
          <a:prstGeom prst="line">
            <a:avLst/>
          </a:prstGeom>
          <a:noFill/>
          <a:ln w="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06" name="Line 382"/>
          <p:cNvSpPr>
            <a:spLocks noChangeShapeType="1"/>
          </p:cNvSpPr>
          <p:nvPr/>
        </p:nvSpPr>
        <p:spPr bwMode="auto">
          <a:xfrm>
            <a:off x="2803525" y="1763748"/>
            <a:ext cx="0" cy="322263"/>
          </a:xfrm>
          <a:prstGeom prst="line">
            <a:avLst/>
          </a:prstGeom>
          <a:noFill/>
          <a:ln w="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Line 384"/>
          <p:cNvSpPr>
            <a:spLocks noChangeShapeType="1"/>
          </p:cNvSpPr>
          <p:nvPr/>
        </p:nvSpPr>
        <p:spPr bwMode="auto">
          <a:xfrm>
            <a:off x="4168775" y="1765336"/>
            <a:ext cx="0" cy="530225"/>
          </a:xfrm>
          <a:prstGeom prst="line">
            <a:avLst/>
          </a:prstGeom>
          <a:noFill/>
          <a:ln w="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Line 385"/>
          <p:cNvSpPr>
            <a:spLocks noChangeShapeType="1"/>
          </p:cNvSpPr>
          <p:nvPr/>
        </p:nvSpPr>
        <p:spPr bwMode="auto">
          <a:xfrm>
            <a:off x="4171950" y="3282986"/>
            <a:ext cx="0" cy="1651000"/>
          </a:xfrm>
          <a:prstGeom prst="line">
            <a:avLst/>
          </a:prstGeom>
          <a:noFill/>
          <a:ln w="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09" name="Line 386"/>
          <p:cNvSpPr>
            <a:spLocks noChangeShapeType="1"/>
          </p:cNvSpPr>
          <p:nvPr/>
        </p:nvSpPr>
        <p:spPr bwMode="auto">
          <a:xfrm>
            <a:off x="5484812" y="1768511"/>
            <a:ext cx="0" cy="781050"/>
          </a:xfrm>
          <a:prstGeom prst="line">
            <a:avLst/>
          </a:prstGeom>
          <a:noFill/>
          <a:ln w="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Rectangle 322"/>
          <p:cNvSpPr>
            <a:spLocks noChangeArrowheads="1"/>
          </p:cNvSpPr>
          <p:nvPr/>
        </p:nvSpPr>
        <p:spPr bwMode="auto">
          <a:xfrm>
            <a:off x="603250" y="6162711"/>
            <a:ext cx="5003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CC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chemeClr val="hlink"/>
                </a:solidFill>
              </a:rPr>
              <a:t>At this point, the Submit Schedule sub-flow is executed.</a:t>
            </a:r>
          </a:p>
        </p:txBody>
      </p:sp>
      <p:sp>
        <p:nvSpPr>
          <p:cNvPr id="111" name="Line 392"/>
          <p:cNvSpPr>
            <a:spLocks noChangeShapeType="1"/>
          </p:cNvSpPr>
          <p:nvPr/>
        </p:nvSpPr>
        <p:spPr bwMode="auto">
          <a:xfrm flipV="1">
            <a:off x="2051050" y="3133761"/>
            <a:ext cx="938212" cy="128587"/>
          </a:xfrm>
          <a:prstGeom prst="line">
            <a:avLst/>
          </a:prstGeom>
          <a:noFill/>
          <a:ln w="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12" name="Line 393"/>
          <p:cNvSpPr>
            <a:spLocks noChangeShapeType="1"/>
          </p:cNvSpPr>
          <p:nvPr/>
        </p:nvSpPr>
        <p:spPr bwMode="auto">
          <a:xfrm flipV="1">
            <a:off x="1943100" y="3889411"/>
            <a:ext cx="1020762" cy="141287"/>
          </a:xfrm>
          <a:prstGeom prst="line">
            <a:avLst/>
          </a:prstGeom>
          <a:noFill/>
          <a:ln w="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13" name="Line 396"/>
          <p:cNvSpPr>
            <a:spLocks noChangeShapeType="1"/>
          </p:cNvSpPr>
          <p:nvPr/>
        </p:nvSpPr>
        <p:spPr bwMode="auto">
          <a:xfrm flipV="1">
            <a:off x="1606550" y="2101886"/>
            <a:ext cx="404812" cy="284162"/>
          </a:xfrm>
          <a:prstGeom prst="line">
            <a:avLst/>
          </a:prstGeom>
          <a:noFill/>
          <a:ln w="0">
            <a:solidFill>
              <a:srgbClr val="99CCFF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00"/>
          </a:p>
        </p:txBody>
      </p:sp>
      <p:sp>
        <p:nvSpPr>
          <p:cNvPr id="114" name="Line 397"/>
          <p:cNvSpPr>
            <a:spLocks noChangeShapeType="1"/>
          </p:cNvSpPr>
          <p:nvPr/>
        </p:nvSpPr>
        <p:spPr bwMode="auto">
          <a:xfrm>
            <a:off x="7265987" y="1768511"/>
            <a:ext cx="0" cy="3533775"/>
          </a:xfrm>
          <a:prstGeom prst="line">
            <a:avLst/>
          </a:prstGeom>
          <a:noFill/>
          <a:ln w="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532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Biểu đồ cộng tác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2692400" y="2971800"/>
            <a:ext cx="35814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937000" y="3733800"/>
            <a:ext cx="23495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287338" indent="-28733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800"/>
              <a:t>PerformResponsibility</a:t>
            </a: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3911600" y="3429000"/>
            <a:ext cx="7620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320800" y="1371600"/>
            <a:ext cx="162736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 b="1" i="1">
                <a:solidFill>
                  <a:srgbClr val="C00000"/>
                </a:solidFill>
              </a:rPr>
              <a:t>Client Object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511800" y="1981200"/>
            <a:ext cx="19380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 b="1" i="1">
                <a:solidFill>
                  <a:srgbClr val="C00000"/>
                </a:solidFill>
              </a:rPr>
              <a:t>Supplier Object</a:t>
            </a:r>
            <a:endParaRPr lang="en-US" sz="2800" b="1" i="1">
              <a:solidFill>
                <a:srgbClr val="C00000"/>
              </a:solidFill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2082800" y="1752600"/>
            <a:ext cx="0" cy="6858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6578600" y="2362200"/>
            <a:ext cx="0" cy="9906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4527550" y="5197475"/>
            <a:ext cx="11381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 b="1" i="1">
                <a:solidFill>
                  <a:srgbClr val="C00000"/>
                </a:solidFill>
              </a:rPr>
              <a:t>Message</a:t>
            </a: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V="1">
            <a:off x="5130800" y="4114800"/>
            <a:ext cx="0" cy="9906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759200" y="1828800"/>
            <a:ext cx="5145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 b="1" i="1">
                <a:solidFill>
                  <a:srgbClr val="C00000"/>
                </a:solidFill>
              </a:rPr>
              <a:t>Link</a:t>
            </a: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4064000" y="2209800"/>
            <a:ext cx="0" cy="8382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grpSp>
        <p:nvGrpSpPr>
          <p:cNvPr id="16" name="Group 13"/>
          <p:cNvGrpSpPr>
            <a:grpSpLocks/>
          </p:cNvGrpSpPr>
          <p:nvPr/>
        </p:nvGrpSpPr>
        <p:grpSpPr bwMode="auto">
          <a:xfrm>
            <a:off x="1301750" y="2743200"/>
            <a:ext cx="1390650" cy="457200"/>
            <a:chOff x="2784" y="2832"/>
            <a:chExt cx="1056" cy="240"/>
          </a:xfrm>
        </p:grpSpPr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2784" y="2832"/>
              <a:ext cx="105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3066" y="2869"/>
              <a:ext cx="492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800" u="sng"/>
                <a:t>:Client</a:t>
              </a:r>
            </a:p>
          </p:txBody>
        </p:sp>
      </p:grpSp>
      <p:grpSp>
        <p:nvGrpSpPr>
          <p:cNvPr id="19" name="Group 16"/>
          <p:cNvGrpSpPr>
            <a:grpSpLocks/>
          </p:cNvGrpSpPr>
          <p:nvPr/>
        </p:nvGrpSpPr>
        <p:grpSpPr bwMode="auto">
          <a:xfrm>
            <a:off x="6273800" y="3429000"/>
            <a:ext cx="1390650" cy="457200"/>
            <a:chOff x="2784" y="2832"/>
            <a:chExt cx="1056" cy="240"/>
          </a:xfrm>
        </p:grpSpPr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2784" y="2832"/>
              <a:ext cx="105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2970" y="2869"/>
              <a:ext cx="684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800" u="sng"/>
                <a:t>:Supplier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37927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Thí dụ biểu đồ cộng tác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Rectangle 150"/>
          <p:cNvSpPr>
            <a:spLocks noChangeArrowheads="1"/>
          </p:cNvSpPr>
          <p:nvPr/>
        </p:nvSpPr>
        <p:spPr bwMode="auto">
          <a:xfrm>
            <a:off x="2709863" y="5094288"/>
            <a:ext cx="551433" cy="1692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u="sng"/>
              <a:t> : Student</a:t>
            </a:r>
            <a:endParaRPr lang="en-US" sz="1100"/>
          </a:p>
        </p:txBody>
      </p:sp>
      <p:sp>
        <p:nvSpPr>
          <p:cNvPr id="6" name="Rectangle 151"/>
          <p:cNvSpPr>
            <a:spLocks noChangeArrowheads="1"/>
          </p:cNvSpPr>
          <p:nvPr/>
        </p:nvSpPr>
        <p:spPr bwMode="auto">
          <a:xfrm>
            <a:off x="2084388" y="2230438"/>
            <a:ext cx="1811337" cy="4254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/>
          <a:lstStyle/>
          <a:p>
            <a:endParaRPr lang="en-US" sz="1100"/>
          </a:p>
        </p:txBody>
      </p:sp>
      <p:sp>
        <p:nvSpPr>
          <p:cNvPr id="7" name="Rectangle 152"/>
          <p:cNvSpPr>
            <a:spLocks noChangeArrowheads="1"/>
          </p:cNvSpPr>
          <p:nvPr/>
        </p:nvSpPr>
        <p:spPr bwMode="auto">
          <a:xfrm>
            <a:off x="2205038" y="2278063"/>
            <a:ext cx="1508426" cy="1692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u="sng"/>
              <a:t> : RegisterForCoursesForm</a:t>
            </a:r>
            <a:endParaRPr lang="en-US" sz="1100"/>
          </a:p>
        </p:txBody>
      </p:sp>
      <p:sp>
        <p:nvSpPr>
          <p:cNvPr id="8" name="Rectangle 154"/>
          <p:cNvSpPr>
            <a:spLocks noChangeArrowheads="1"/>
          </p:cNvSpPr>
          <p:nvPr/>
        </p:nvSpPr>
        <p:spPr bwMode="auto">
          <a:xfrm>
            <a:off x="5362575" y="4133850"/>
            <a:ext cx="1565275" cy="4254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/>
          <a:lstStyle/>
          <a:p>
            <a:endParaRPr lang="en-US" sz="1100"/>
          </a:p>
        </p:txBody>
      </p:sp>
      <p:sp>
        <p:nvSpPr>
          <p:cNvPr id="9" name="Rectangle 155"/>
          <p:cNvSpPr>
            <a:spLocks noChangeArrowheads="1"/>
          </p:cNvSpPr>
          <p:nvPr/>
        </p:nvSpPr>
        <p:spPr bwMode="auto">
          <a:xfrm>
            <a:off x="5461000" y="4181475"/>
            <a:ext cx="1368965" cy="1692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u="sng"/>
              <a:t> : RegistrationController</a:t>
            </a:r>
            <a:endParaRPr lang="en-US" sz="1100"/>
          </a:p>
        </p:txBody>
      </p:sp>
      <p:sp>
        <p:nvSpPr>
          <p:cNvPr id="10" name="Rectangle 157"/>
          <p:cNvSpPr>
            <a:spLocks noChangeArrowheads="1"/>
          </p:cNvSpPr>
          <p:nvPr/>
        </p:nvSpPr>
        <p:spPr bwMode="auto">
          <a:xfrm>
            <a:off x="3651250" y="5408613"/>
            <a:ext cx="847725" cy="5905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/>
          <a:lstStyle/>
          <a:p>
            <a:endParaRPr lang="en-US" sz="1100"/>
          </a:p>
        </p:txBody>
      </p:sp>
      <p:sp>
        <p:nvSpPr>
          <p:cNvPr id="11" name="Rectangle 159"/>
          <p:cNvSpPr>
            <a:spLocks noChangeArrowheads="1"/>
          </p:cNvSpPr>
          <p:nvPr/>
        </p:nvSpPr>
        <p:spPr bwMode="auto">
          <a:xfrm>
            <a:off x="3786188" y="5445125"/>
            <a:ext cx="677862" cy="1692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1100" u="sng"/>
              <a:t>: Schedule</a:t>
            </a:r>
            <a:endParaRPr lang="en-US" sz="1100"/>
          </a:p>
        </p:txBody>
      </p:sp>
      <p:sp>
        <p:nvSpPr>
          <p:cNvPr id="12" name="Rectangle 161"/>
          <p:cNvSpPr>
            <a:spLocks noChangeArrowheads="1"/>
          </p:cNvSpPr>
          <p:nvPr/>
        </p:nvSpPr>
        <p:spPr bwMode="auto">
          <a:xfrm>
            <a:off x="5802313" y="5773738"/>
            <a:ext cx="673100" cy="4365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/>
          <a:lstStyle/>
          <a:p>
            <a:endParaRPr lang="en-US" sz="1100"/>
          </a:p>
        </p:txBody>
      </p:sp>
      <p:sp>
        <p:nvSpPr>
          <p:cNvPr id="13" name="Rectangle 162"/>
          <p:cNvSpPr>
            <a:spLocks noChangeArrowheads="1"/>
          </p:cNvSpPr>
          <p:nvPr/>
        </p:nvSpPr>
        <p:spPr bwMode="auto">
          <a:xfrm>
            <a:off x="5851525" y="5819775"/>
            <a:ext cx="551433" cy="1692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u="sng"/>
              <a:t> : Student</a:t>
            </a:r>
            <a:endParaRPr lang="en-US" sz="1100"/>
          </a:p>
        </p:txBody>
      </p:sp>
      <p:sp>
        <p:nvSpPr>
          <p:cNvPr id="14" name="Rectangle 164"/>
          <p:cNvSpPr>
            <a:spLocks noChangeArrowheads="1"/>
          </p:cNvSpPr>
          <p:nvPr/>
        </p:nvSpPr>
        <p:spPr bwMode="auto">
          <a:xfrm>
            <a:off x="5314950" y="2336800"/>
            <a:ext cx="1651000" cy="4254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/>
          <a:lstStyle/>
          <a:p>
            <a:endParaRPr lang="en-US" sz="1100"/>
          </a:p>
        </p:txBody>
      </p:sp>
      <p:sp>
        <p:nvSpPr>
          <p:cNvPr id="15" name="Rectangle 165"/>
          <p:cNvSpPr>
            <a:spLocks noChangeArrowheads="1"/>
          </p:cNvSpPr>
          <p:nvPr/>
        </p:nvSpPr>
        <p:spPr bwMode="auto">
          <a:xfrm>
            <a:off x="5461000" y="2371725"/>
            <a:ext cx="1340110" cy="1692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u="sng"/>
              <a:t> : CourseCatalogSystem</a:t>
            </a:r>
            <a:endParaRPr lang="en-US" sz="1100"/>
          </a:p>
        </p:txBody>
      </p:sp>
      <p:sp>
        <p:nvSpPr>
          <p:cNvPr id="16" name="Arc 167"/>
          <p:cNvSpPr>
            <a:spLocks/>
          </p:cNvSpPr>
          <p:nvPr/>
        </p:nvSpPr>
        <p:spPr bwMode="auto">
          <a:xfrm>
            <a:off x="2790825" y="1724025"/>
            <a:ext cx="404813" cy="50482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622 w 43200"/>
              <a:gd name="T1" fmla="*/ 26748 h 26748"/>
              <a:gd name="T2" fmla="*/ 42691 w 43200"/>
              <a:gd name="T3" fmla="*/ 26263 h 26748"/>
              <a:gd name="T4" fmla="*/ 21600 w 43200"/>
              <a:gd name="T5" fmla="*/ 21600 h 267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6748" fill="none" extrusionOk="0">
                <a:moveTo>
                  <a:pt x="622" y="26747"/>
                </a:moveTo>
                <a:cubicBezTo>
                  <a:pt x="208" y="25063"/>
                  <a:pt x="0" y="23334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3168"/>
                  <a:pt x="43029" y="24731"/>
                  <a:pt x="42690" y="26262"/>
                </a:cubicBezTo>
              </a:path>
              <a:path w="43200" h="26748" stroke="0" extrusionOk="0">
                <a:moveTo>
                  <a:pt x="622" y="26747"/>
                </a:moveTo>
                <a:cubicBezTo>
                  <a:pt x="208" y="25063"/>
                  <a:pt x="0" y="23334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3168"/>
                  <a:pt x="43029" y="24731"/>
                  <a:pt x="42690" y="26262"/>
                </a:cubicBezTo>
                <a:lnTo>
                  <a:pt x="21600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100"/>
          </a:p>
        </p:txBody>
      </p:sp>
      <p:sp>
        <p:nvSpPr>
          <p:cNvPr id="17" name="Line 168"/>
          <p:cNvSpPr>
            <a:spLocks noChangeShapeType="1"/>
          </p:cNvSpPr>
          <p:nvPr/>
        </p:nvSpPr>
        <p:spPr bwMode="auto">
          <a:xfrm>
            <a:off x="2782888" y="1566863"/>
            <a:ext cx="4159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100"/>
          </a:p>
        </p:txBody>
      </p:sp>
      <p:sp>
        <p:nvSpPr>
          <p:cNvPr id="18" name="Rectangle 171"/>
          <p:cNvSpPr>
            <a:spLocks noChangeArrowheads="1"/>
          </p:cNvSpPr>
          <p:nvPr/>
        </p:nvSpPr>
        <p:spPr bwMode="auto">
          <a:xfrm>
            <a:off x="2146300" y="1189038"/>
            <a:ext cx="1752083" cy="1692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/>
              <a:t>5: // display course offerings( )</a:t>
            </a:r>
          </a:p>
        </p:txBody>
      </p:sp>
      <p:sp>
        <p:nvSpPr>
          <p:cNvPr id="19" name="Rectangle 172"/>
          <p:cNvSpPr>
            <a:spLocks noChangeArrowheads="1"/>
          </p:cNvSpPr>
          <p:nvPr/>
        </p:nvSpPr>
        <p:spPr bwMode="auto">
          <a:xfrm>
            <a:off x="2146300" y="1341438"/>
            <a:ext cx="1683153" cy="1692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/>
              <a:t>6: // display blank schedule( )</a:t>
            </a:r>
          </a:p>
        </p:txBody>
      </p:sp>
      <p:grpSp>
        <p:nvGrpSpPr>
          <p:cNvPr id="20" name="Group 211"/>
          <p:cNvGrpSpPr>
            <a:grpSpLocks/>
          </p:cNvGrpSpPr>
          <p:nvPr/>
        </p:nvGrpSpPr>
        <p:grpSpPr bwMode="auto">
          <a:xfrm>
            <a:off x="5945188" y="949325"/>
            <a:ext cx="403225" cy="573088"/>
            <a:chOff x="3777" y="502"/>
            <a:chExt cx="254" cy="361"/>
          </a:xfrm>
        </p:grpSpPr>
        <p:sp>
          <p:nvSpPr>
            <p:cNvPr id="21" name="Oval 173"/>
            <p:cNvSpPr>
              <a:spLocks noChangeArrowheads="1"/>
            </p:cNvSpPr>
            <p:nvPr/>
          </p:nvSpPr>
          <p:spPr bwMode="auto">
            <a:xfrm>
              <a:off x="3838" y="502"/>
              <a:ext cx="131" cy="12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22" name="Line 174"/>
            <p:cNvSpPr>
              <a:spLocks noChangeShapeType="1"/>
            </p:cNvSpPr>
            <p:nvPr/>
          </p:nvSpPr>
          <p:spPr bwMode="auto">
            <a:xfrm>
              <a:off x="3904" y="630"/>
              <a:ext cx="1" cy="1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23" name="Line 175"/>
            <p:cNvSpPr>
              <a:spLocks noChangeShapeType="1"/>
            </p:cNvSpPr>
            <p:nvPr/>
          </p:nvSpPr>
          <p:spPr bwMode="auto">
            <a:xfrm>
              <a:off x="3811" y="660"/>
              <a:ext cx="18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24" name="Freeform 176"/>
            <p:cNvSpPr>
              <a:spLocks/>
            </p:cNvSpPr>
            <p:nvPr/>
          </p:nvSpPr>
          <p:spPr bwMode="auto">
            <a:xfrm>
              <a:off x="3777" y="735"/>
              <a:ext cx="254" cy="128"/>
            </a:xfrm>
            <a:custGeom>
              <a:avLst/>
              <a:gdLst>
                <a:gd name="T0" fmla="*/ 0 w 254"/>
                <a:gd name="T1" fmla="*/ 128 h 128"/>
                <a:gd name="T2" fmla="*/ 128 w 254"/>
                <a:gd name="T3" fmla="*/ 0 h 128"/>
                <a:gd name="T4" fmla="*/ 254 w 254"/>
                <a:gd name="T5" fmla="*/ 12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4" h="128">
                  <a:moveTo>
                    <a:pt x="0" y="128"/>
                  </a:moveTo>
                  <a:lnTo>
                    <a:pt x="128" y="0"/>
                  </a:lnTo>
                  <a:lnTo>
                    <a:pt x="254" y="126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100"/>
            </a:p>
          </p:txBody>
        </p:sp>
      </p:grpSp>
      <p:sp>
        <p:nvSpPr>
          <p:cNvPr id="25" name="Line 178"/>
          <p:cNvSpPr>
            <a:spLocks noChangeShapeType="1"/>
          </p:cNvSpPr>
          <p:nvPr/>
        </p:nvSpPr>
        <p:spPr bwMode="auto">
          <a:xfrm flipV="1">
            <a:off x="2990850" y="2655888"/>
            <a:ext cx="1588" cy="1749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100"/>
          </a:p>
        </p:txBody>
      </p:sp>
      <p:sp>
        <p:nvSpPr>
          <p:cNvPr id="26" name="Line 179"/>
          <p:cNvSpPr>
            <a:spLocks noChangeShapeType="1"/>
          </p:cNvSpPr>
          <p:nvPr/>
        </p:nvSpPr>
        <p:spPr bwMode="auto">
          <a:xfrm flipV="1">
            <a:off x="2855913" y="3151188"/>
            <a:ext cx="1587" cy="403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100"/>
          </a:p>
        </p:txBody>
      </p:sp>
      <p:sp>
        <p:nvSpPr>
          <p:cNvPr id="27" name="Rectangle 182"/>
          <p:cNvSpPr>
            <a:spLocks noChangeArrowheads="1"/>
          </p:cNvSpPr>
          <p:nvPr/>
        </p:nvSpPr>
        <p:spPr bwMode="auto">
          <a:xfrm>
            <a:off x="1939925" y="3586163"/>
            <a:ext cx="1306448" cy="1692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/>
              <a:t>1: // create schedule( )</a:t>
            </a:r>
          </a:p>
        </p:txBody>
      </p:sp>
      <p:sp>
        <p:nvSpPr>
          <p:cNvPr id="28" name="Rectangle 183"/>
          <p:cNvSpPr>
            <a:spLocks noChangeArrowheads="1"/>
          </p:cNvSpPr>
          <p:nvPr/>
        </p:nvSpPr>
        <p:spPr bwMode="auto">
          <a:xfrm>
            <a:off x="1219200" y="3740150"/>
            <a:ext cx="2766783" cy="1692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/>
              <a:t>7: // select 4 primary and 2 alternate offerings( )</a:t>
            </a:r>
          </a:p>
        </p:txBody>
      </p:sp>
      <p:sp>
        <p:nvSpPr>
          <p:cNvPr id="29" name="Line 184"/>
          <p:cNvSpPr>
            <a:spLocks noChangeShapeType="1"/>
          </p:cNvSpPr>
          <p:nvPr/>
        </p:nvSpPr>
        <p:spPr bwMode="auto">
          <a:xfrm>
            <a:off x="3344863" y="2655888"/>
            <a:ext cx="2446337" cy="1477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100"/>
          </a:p>
        </p:txBody>
      </p:sp>
      <p:sp>
        <p:nvSpPr>
          <p:cNvPr id="30" name="Line 185"/>
          <p:cNvSpPr>
            <a:spLocks noChangeShapeType="1"/>
          </p:cNvSpPr>
          <p:nvPr/>
        </p:nvSpPr>
        <p:spPr bwMode="auto">
          <a:xfrm>
            <a:off x="4470400" y="3163888"/>
            <a:ext cx="354013" cy="212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100"/>
          </a:p>
        </p:txBody>
      </p:sp>
      <p:sp>
        <p:nvSpPr>
          <p:cNvPr id="31" name="Rectangle 188"/>
          <p:cNvSpPr>
            <a:spLocks noChangeArrowheads="1"/>
          </p:cNvSpPr>
          <p:nvPr/>
        </p:nvSpPr>
        <p:spPr bwMode="auto">
          <a:xfrm>
            <a:off x="3994150" y="2903538"/>
            <a:ext cx="1537280" cy="1692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/>
              <a:t>2: // get course offerings( )</a:t>
            </a:r>
          </a:p>
        </p:txBody>
      </p:sp>
      <p:sp>
        <p:nvSpPr>
          <p:cNvPr id="32" name="Rectangle 189"/>
          <p:cNvSpPr>
            <a:spLocks noChangeArrowheads="1"/>
          </p:cNvSpPr>
          <p:nvPr/>
        </p:nvSpPr>
        <p:spPr bwMode="auto">
          <a:xfrm>
            <a:off x="3700463" y="3068638"/>
            <a:ext cx="2130391" cy="1692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/>
              <a:t>8: // create schedule with offerings( )</a:t>
            </a:r>
          </a:p>
        </p:txBody>
      </p:sp>
      <p:sp>
        <p:nvSpPr>
          <p:cNvPr id="33" name="Line 190"/>
          <p:cNvSpPr>
            <a:spLocks noChangeShapeType="1"/>
          </p:cNvSpPr>
          <p:nvPr/>
        </p:nvSpPr>
        <p:spPr bwMode="auto">
          <a:xfrm flipH="1">
            <a:off x="4416425" y="4559300"/>
            <a:ext cx="1484313" cy="8524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100"/>
          </a:p>
        </p:txBody>
      </p:sp>
      <p:sp>
        <p:nvSpPr>
          <p:cNvPr id="34" name="Line 191"/>
          <p:cNvSpPr>
            <a:spLocks noChangeShapeType="1"/>
          </p:cNvSpPr>
          <p:nvPr/>
        </p:nvSpPr>
        <p:spPr bwMode="auto">
          <a:xfrm flipH="1">
            <a:off x="5108575" y="4962525"/>
            <a:ext cx="346075" cy="2111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100"/>
          </a:p>
        </p:txBody>
      </p:sp>
      <p:sp>
        <p:nvSpPr>
          <p:cNvPr id="35" name="Rectangle 194"/>
          <p:cNvSpPr>
            <a:spLocks noChangeArrowheads="1"/>
          </p:cNvSpPr>
          <p:nvPr/>
        </p:nvSpPr>
        <p:spPr bwMode="auto">
          <a:xfrm>
            <a:off x="4165600" y="5203825"/>
            <a:ext cx="1590179" cy="1692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/>
              <a:t>9: // create with offerings( )</a:t>
            </a:r>
          </a:p>
        </p:txBody>
      </p:sp>
      <p:sp>
        <p:nvSpPr>
          <p:cNvPr id="36" name="Line 195"/>
          <p:cNvSpPr>
            <a:spLocks noChangeShapeType="1"/>
          </p:cNvSpPr>
          <p:nvPr/>
        </p:nvSpPr>
        <p:spPr bwMode="auto">
          <a:xfrm flipV="1">
            <a:off x="6146800" y="2768600"/>
            <a:ext cx="1588" cy="1365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100"/>
          </a:p>
        </p:txBody>
      </p:sp>
      <p:sp>
        <p:nvSpPr>
          <p:cNvPr id="37" name="Line 196"/>
          <p:cNvSpPr>
            <a:spLocks noChangeShapeType="1"/>
          </p:cNvSpPr>
          <p:nvPr/>
        </p:nvSpPr>
        <p:spPr bwMode="auto">
          <a:xfrm flipV="1">
            <a:off x="6011863" y="3282950"/>
            <a:ext cx="1587" cy="4016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100"/>
          </a:p>
        </p:txBody>
      </p:sp>
      <p:sp>
        <p:nvSpPr>
          <p:cNvPr id="38" name="Rectangle 199"/>
          <p:cNvSpPr>
            <a:spLocks noChangeArrowheads="1"/>
          </p:cNvSpPr>
          <p:nvPr/>
        </p:nvSpPr>
        <p:spPr bwMode="auto">
          <a:xfrm>
            <a:off x="5289550" y="3662363"/>
            <a:ext cx="2210542" cy="1692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/>
              <a:t>3: // get course offerings(forSemester)</a:t>
            </a:r>
          </a:p>
        </p:txBody>
      </p:sp>
      <p:sp>
        <p:nvSpPr>
          <p:cNvPr id="39" name="Line 200"/>
          <p:cNvSpPr>
            <a:spLocks noChangeShapeType="1"/>
          </p:cNvSpPr>
          <p:nvPr/>
        </p:nvSpPr>
        <p:spPr bwMode="auto">
          <a:xfrm>
            <a:off x="6146800" y="4559300"/>
            <a:ext cx="1588" cy="12144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100"/>
          </a:p>
        </p:txBody>
      </p:sp>
      <p:sp>
        <p:nvSpPr>
          <p:cNvPr id="40" name="Line 201"/>
          <p:cNvSpPr>
            <a:spLocks noChangeShapeType="1"/>
          </p:cNvSpPr>
          <p:nvPr/>
        </p:nvSpPr>
        <p:spPr bwMode="auto">
          <a:xfrm>
            <a:off x="6305550" y="5091113"/>
            <a:ext cx="1588" cy="415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100"/>
          </a:p>
        </p:txBody>
      </p:sp>
      <p:sp>
        <p:nvSpPr>
          <p:cNvPr id="41" name="Rectangle 204"/>
          <p:cNvSpPr>
            <a:spLocks noChangeArrowheads="1"/>
          </p:cNvSpPr>
          <p:nvPr/>
        </p:nvSpPr>
        <p:spPr bwMode="auto">
          <a:xfrm>
            <a:off x="5765800" y="4975225"/>
            <a:ext cx="1715213" cy="1692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/>
              <a:t>10: // add schedule(Schedule)</a:t>
            </a:r>
          </a:p>
        </p:txBody>
      </p:sp>
      <p:sp>
        <p:nvSpPr>
          <p:cNvPr id="42" name="Line 205"/>
          <p:cNvSpPr>
            <a:spLocks noChangeShapeType="1"/>
          </p:cNvSpPr>
          <p:nvPr/>
        </p:nvSpPr>
        <p:spPr bwMode="auto">
          <a:xfrm flipV="1">
            <a:off x="6146800" y="1506538"/>
            <a:ext cx="1588" cy="830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100"/>
          </a:p>
        </p:txBody>
      </p:sp>
      <p:sp>
        <p:nvSpPr>
          <p:cNvPr id="43" name="Line 206"/>
          <p:cNvSpPr>
            <a:spLocks noChangeShapeType="1"/>
          </p:cNvSpPr>
          <p:nvPr/>
        </p:nvSpPr>
        <p:spPr bwMode="auto">
          <a:xfrm flipV="1">
            <a:off x="5975350" y="1839913"/>
            <a:ext cx="1588" cy="401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100"/>
          </a:p>
        </p:txBody>
      </p:sp>
      <p:sp>
        <p:nvSpPr>
          <p:cNvPr id="44" name="Rectangle 209"/>
          <p:cNvSpPr>
            <a:spLocks noChangeArrowheads="1"/>
          </p:cNvSpPr>
          <p:nvPr/>
        </p:nvSpPr>
        <p:spPr bwMode="auto">
          <a:xfrm>
            <a:off x="4984750" y="2087563"/>
            <a:ext cx="1537280" cy="1692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/>
              <a:t>4: // get course offerings( )</a:t>
            </a:r>
          </a:p>
        </p:txBody>
      </p:sp>
      <p:grpSp>
        <p:nvGrpSpPr>
          <p:cNvPr id="45" name="Group 212"/>
          <p:cNvGrpSpPr>
            <a:grpSpLocks/>
          </p:cNvGrpSpPr>
          <p:nvPr/>
        </p:nvGrpSpPr>
        <p:grpSpPr bwMode="auto">
          <a:xfrm>
            <a:off x="2795588" y="4479925"/>
            <a:ext cx="403225" cy="573088"/>
            <a:chOff x="3777" y="502"/>
            <a:chExt cx="254" cy="361"/>
          </a:xfrm>
        </p:grpSpPr>
        <p:sp>
          <p:nvSpPr>
            <p:cNvPr id="46" name="Oval 213"/>
            <p:cNvSpPr>
              <a:spLocks noChangeArrowheads="1"/>
            </p:cNvSpPr>
            <p:nvPr/>
          </p:nvSpPr>
          <p:spPr bwMode="auto">
            <a:xfrm>
              <a:off x="3838" y="502"/>
              <a:ext cx="131" cy="12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47" name="Line 214"/>
            <p:cNvSpPr>
              <a:spLocks noChangeShapeType="1"/>
            </p:cNvSpPr>
            <p:nvPr/>
          </p:nvSpPr>
          <p:spPr bwMode="auto">
            <a:xfrm>
              <a:off x="3904" y="630"/>
              <a:ext cx="1" cy="1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48" name="Line 215"/>
            <p:cNvSpPr>
              <a:spLocks noChangeShapeType="1"/>
            </p:cNvSpPr>
            <p:nvPr/>
          </p:nvSpPr>
          <p:spPr bwMode="auto">
            <a:xfrm>
              <a:off x="3811" y="660"/>
              <a:ext cx="18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49" name="Freeform 216"/>
            <p:cNvSpPr>
              <a:spLocks/>
            </p:cNvSpPr>
            <p:nvPr/>
          </p:nvSpPr>
          <p:spPr bwMode="auto">
            <a:xfrm>
              <a:off x="3777" y="735"/>
              <a:ext cx="254" cy="128"/>
            </a:xfrm>
            <a:custGeom>
              <a:avLst/>
              <a:gdLst>
                <a:gd name="T0" fmla="*/ 0 w 254"/>
                <a:gd name="T1" fmla="*/ 128 h 128"/>
                <a:gd name="T2" fmla="*/ 128 w 254"/>
                <a:gd name="T3" fmla="*/ 0 h 128"/>
                <a:gd name="T4" fmla="*/ 254 w 254"/>
                <a:gd name="T5" fmla="*/ 12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4" h="128">
                  <a:moveTo>
                    <a:pt x="0" y="128"/>
                  </a:moveTo>
                  <a:lnTo>
                    <a:pt x="128" y="0"/>
                  </a:lnTo>
                  <a:lnTo>
                    <a:pt x="254" y="126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100"/>
            </a:p>
          </p:txBody>
        </p:sp>
      </p:grpSp>
      <p:sp>
        <p:nvSpPr>
          <p:cNvPr id="50" name="Rectangle 177"/>
          <p:cNvSpPr>
            <a:spLocks noChangeArrowheads="1"/>
          </p:cNvSpPr>
          <p:nvPr/>
        </p:nvSpPr>
        <p:spPr bwMode="auto">
          <a:xfrm>
            <a:off x="5643563" y="1636713"/>
            <a:ext cx="960199" cy="1692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u="sng"/>
              <a:t> : Course Catalog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4268597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Có thể cần nhiều biểu đồ tương tác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362200" y="3810000"/>
            <a:ext cx="154369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C00000"/>
                </a:solidFill>
              </a:rPr>
              <a:t>Alternate Flow 4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635500" y="3810000"/>
            <a:ext cx="154369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C00000"/>
                </a:solidFill>
              </a:rPr>
              <a:t>Alternate Flow 5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921500" y="3810000"/>
            <a:ext cx="154850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C00000"/>
                </a:solidFill>
              </a:rPr>
              <a:t>Alternate Flow n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349500" y="1600200"/>
            <a:ext cx="154369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C00000"/>
                </a:solidFill>
              </a:rPr>
              <a:t>Alternate Flow 1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660900" y="1600200"/>
            <a:ext cx="154369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C00000"/>
                </a:solidFill>
              </a:rPr>
              <a:t>Alternate Flow 2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6934200" y="1600200"/>
            <a:ext cx="154369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C00000"/>
                </a:solidFill>
              </a:rPr>
              <a:t>Alternate Flow 3</a:t>
            </a:r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495300" y="2654300"/>
            <a:ext cx="444500" cy="1612900"/>
          </a:xfrm>
          <a:custGeom>
            <a:avLst/>
            <a:gdLst>
              <a:gd name="T0" fmla="*/ 280 w 280"/>
              <a:gd name="T1" fmla="*/ 0 h 1008"/>
              <a:gd name="T2" fmla="*/ 40 w 280"/>
              <a:gd name="T3" fmla="*/ 288 h 1008"/>
              <a:gd name="T4" fmla="*/ 40 w 280"/>
              <a:gd name="T5" fmla="*/ 624 h 1008"/>
              <a:gd name="T6" fmla="*/ 280 w 280"/>
              <a:gd name="T7" fmla="*/ 1008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0" h="1008">
                <a:moveTo>
                  <a:pt x="280" y="0"/>
                </a:moveTo>
                <a:cubicBezTo>
                  <a:pt x="180" y="92"/>
                  <a:pt x="80" y="184"/>
                  <a:pt x="40" y="288"/>
                </a:cubicBezTo>
                <a:cubicBezTo>
                  <a:pt x="0" y="392"/>
                  <a:pt x="0" y="504"/>
                  <a:pt x="40" y="624"/>
                </a:cubicBezTo>
                <a:cubicBezTo>
                  <a:pt x="80" y="744"/>
                  <a:pt x="240" y="944"/>
                  <a:pt x="280" y="1008"/>
                </a:cubicBezTo>
              </a:path>
            </a:pathLst>
          </a:custGeom>
          <a:noFill/>
          <a:ln w="28575" cap="flat" cmpd="sng">
            <a:solidFill>
              <a:schemeClr val="tx2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Freeform 9"/>
          <p:cNvSpPr>
            <a:spLocks/>
          </p:cNvSpPr>
          <p:nvPr/>
        </p:nvSpPr>
        <p:spPr bwMode="auto">
          <a:xfrm>
            <a:off x="939800" y="3962400"/>
            <a:ext cx="228600" cy="838200"/>
          </a:xfrm>
          <a:custGeom>
            <a:avLst/>
            <a:gdLst>
              <a:gd name="T0" fmla="*/ 0 w 144"/>
              <a:gd name="T1" fmla="*/ 0 h 912"/>
              <a:gd name="T2" fmla="*/ 144 w 144"/>
              <a:gd name="T3" fmla="*/ 432 h 912"/>
              <a:gd name="T4" fmla="*/ 0 w 144"/>
              <a:gd name="T5" fmla="*/ 912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4" h="912">
                <a:moveTo>
                  <a:pt x="0" y="0"/>
                </a:moveTo>
                <a:cubicBezTo>
                  <a:pt x="72" y="140"/>
                  <a:pt x="144" y="280"/>
                  <a:pt x="144" y="432"/>
                </a:cubicBezTo>
                <a:cubicBezTo>
                  <a:pt x="144" y="584"/>
                  <a:pt x="72" y="748"/>
                  <a:pt x="0" y="912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>
            <a:off x="939800" y="2286000"/>
            <a:ext cx="457200" cy="838200"/>
          </a:xfrm>
          <a:custGeom>
            <a:avLst/>
            <a:gdLst>
              <a:gd name="T0" fmla="*/ 0 w 288"/>
              <a:gd name="T1" fmla="*/ 528 h 528"/>
              <a:gd name="T2" fmla="*/ 288 w 288"/>
              <a:gd name="T3" fmla="*/ 192 h 528"/>
              <a:gd name="T4" fmla="*/ 0 w 288"/>
              <a:gd name="T5" fmla="*/ 0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8" h="528">
                <a:moveTo>
                  <a:pt x="0" y="528"/>
                </a:moveTo>
                <a:cubicBezTo>
                  <a:pt x="144" y="404"/>
                  <a:pt x="288" y="280"/>
                  <a:pt x="288" y="192"/>
                </a:cubicBezTo>
                <a:cubicBezTo>
                  <a:pt x="288" y="104"/>
                  <a:pt x="48" y="32"/>
                  <a:pt x="0" y="0"/>
                </a:cubicBezTo>
              </a:path>
            </a:pathLst>
          </a:custGeom>
          <a:noFill/>
          <a:ln w="28575" cap="flat" cmpd="sng">
            <a:solidFill>
              <a:srgbClr val="00CCFF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11"/>
          <p:cNvSpPr>
            <a:spLocks/>
          </p:cNvSpPr>
          <p:nvPr/>
        </p:nvSpPr>
        <p:spPr bwMode="auto">
          <a:xfrm>
            <a:off x="939800" y="3505200"/>
            <a:ext cx="635000" cy="914400"/>
          </a:xfrm>
          <a:custGeom>
            <a:avLst/>
            <a:gdLst>
              <a:gd name="T0" fmla="*/ 0 w 400"/>
              <a:gd name="T1" fmla="*/ 0 h 576"/>
              <a:gd name="T2" fmla="*/ 336 w 400"/>
              <a:gd name="T3" fmla="*/ 192 h 576"/>
              <a:gd name="T4" fmla="*/ 384 w 400"/>
              <a:gd name="T5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0" h="576">
                <a:moveTo>
                  <a:pt x="0" y="0"/>
                </a:moveTo>
                <a:cubicBezTo>
                  <a:pt x="136" y="48"/>
                  <a:pt x="272" y="96"/>
                  <a:pt x="336" y="192"/>
                </a:cubicBezTo>
                <a:cubicBezTo>
                  <a:pt x="400" y="288"/>
                  <a:pt x="376" y="512"/>
                  <a:pt x="384" y="576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2"/>
          <p:cNvSpPr>
            <a:spLocks noChangeArrowheads="1"/>
          </p:cNvSpPr>
          <p:nvPr/>
        </p:nvSpPr>
        <p:spPr bwMode="auto">
          <a:xfrm>
            <a:off x="863600" y="5486400"/>
            <a:ext cx="152400" cy="1524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3"/>
          <p:cNvSpPr>
            <a:spLocks noChangeArrowheads="1"/>
          </p:cNvSpPr>
          <p:nvPr/>
        </p:nvSpPr>
        <p:spPr bwMode="auto">
          <a:xfrm>
            <a:off x="863600" y="1828800"/>
            <a:ext cx="152400" cy="1524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14"/>
          <p:cNvSpPr>
            <a:spLocks noChangeArrowheads="1"/>
          </p:cNvSpPr>
          <p:nvPr/>
        </p:nvSpPr>
        <p:spPr bwMode="auto">
          <a:xfrm>
            <a:off x="1473200" y="4419600"/>
            <a:ext cx="152400" cy="152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chemeClr val="hlink"/>
              </a:solidFill>
            </a:endParaRP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1168400" y="28956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CCFF"/>
                </a:solidFill>
              </a:rPr>
              <a:t>AF1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1397000" y="34290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AF2</a:t>
            </a: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177800" y="25146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AF3</a:t>
            </a: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330200" y="1371600"/>
            <a:ext cx="11583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C00000"/>
                </a:solidFill>
              </a:rPr>
              <a:t>Basic Flow</a:t>
            </a:r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939800" y="1981200"/>
            <a:ext cx="0" cy="35052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4521200" y="1981200"/>
            <a:ext cx="1900238" cy="13430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grpSp>
        <p:nvGrpSpPr>
          <p:cNvPr id="24" name="Group 39"/>
          <p:cNvGrpSpPr>
            <a:grpSpLocks/>
          </p:cNvGrpSpPr>
          <p:nvPr/>
        </p:nvGrpSpPr>
        <p:grpSpPr bwMode="auto">
          <a:xfrm>
            <a:off x="6807200" y="4191000"/>
            <a:ext cx="1900238" cy="1343025"/>
            <a:chOff x="1345" y="1056"/>
            <a:chExt cx="1197" cy="846"/>
          </a:xfrm>
        </p:grpSpPr>
        <p:sp>
          <p:nvSpPr>
            <p:cNvPr id="25" name="Rectangle 40"/>
            <p:cNvSpPr>
              <a:spLocks noChangeArrowheads="1"/>
            </p:cNvSpPr>
            <p:nvPr/>
          </p:nvSpPr>
          <p:spPr bwMode="auto">
            <a:xfrm>
              <a:off x="1345" y="1056"/>
              <a:ext cx="1197" cy="8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grpSp>
          <p:nvGrpSpPr>
            <p:cNvPr id="26" name="Group 41"/>
            <p:cNvGrpSpPr>
              <a:grpSpLocks/>
            </p:cNvGrpSpPr>
            <p:nvPr/>
          </p:nvGrpSpPr>
          <p:grpSpPr bwMode="auto">
            <a:xfrm>
              <a:off x="1368" y="1119"/>
              <a:ext cx="1152" cy="720"/>
              <a:chOff x="490" y="960"/>
              <a:chExt cx="4262" cy="2688"/>
            </a:xfrm>
          </p:grpSpPr>
          <p:grpSp>
            <p:nvGrpSpPr>
              <p:cNvPr id="27" name="Group 42"/>
              <p:cNvGrpSpPr>
                <a:grpSpLocks/>
              </p:cNvGrpSpPr>
              <p:nvPr/>
            </p:nvGrpSpPr>
            <p:grpSpPr bwMode="auto">
              <a:xfrm>
                <a:off x="490" y="960"/>
                <a:ext cx="472" cy="595"/>
                <a:chOff x="7654" y="3380"/>
                <a:chExt cx="554" cy="754"/>
              </a:xfrm>
            </p:grpSpPr>
            <p:sp>
              <p:nvSpPr>
                <p:cNvPr id="39" name="Oval 43"/>
                <p:cNvSpPr>
                  <a:spLocks noChangeArrowheads="1"/>
                </p:cNvSpPr>
                <p:nvPr/>
              </p:nvSpPr>
              <p:spPr bwMode="auto">
                <a:xfrm>
                  <a:off x="7805" y="3380"/>
                  <a:ext cx="253" cy="24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Line 44"/>
                <p:cNvSpPr>
                  <a:spLocks noChangeShapeType="1"/>
                </p:cNvSpPr>
                <p:nvPr/>
              </p:nvSpPr>
              <p:spPr bwMode="auto">
                <a:xfrm>
                  <a:off x="7931" y="3630"/>
                  <a:ext cx="1" cy="23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Line 45"/>
                <p:cNvSpPr>
                  <a:spLocks noChangeShapeType="1"/>
                </p:cNvSpPr>
                <p:nvPr/>
              </p:nvSpPr>
              <p:spPr bwMode="auto">
                <a:xfrm>
                  <a:off x="7731" y="3695"/>
                  <a:ext cx="401" cy="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" name="Freeform 46"/>
                <p:cNvSpPr>
                  <a:spLocks/>
                </p:cNvSpPr>
                <p:nvPr/>
              </p:nvSpPr>
              <p:spPr bwMode="auto">
                <a:xfrm>
                  <a:off x="7654" y="3862"/>
                  <a:ext cx="554" cy="272"/>
                </a:xfrm>
                <a:custGeom>
                  <a:avLst/>
                  <a:gdLst>
                    <a:gd name="T0" fmla="*/ 0 w 108"/>
                    <a:gd name="T1" fmla="*/ 54 h 54"/>
                    <a:gd name="T2" fmla="*/ 54 w 108"/>
                    <a:gd name="T3" fmla="*/ 0 h 54"/>
                    <a:gd name="T4" fmla="*/ 108 w 108"/>
                    <a:gd name="T5" fmla="*/ 54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8" h="54">
                      <a:moveTo>
                        <a:pt x="0" y="54"/>
                      </a:moveTo>
                      <a:lnTo>
                        <a:pt x="54" y="0"/>
                      </a:lnTo>
                      <a:lnTo>
                        <a:pt x="108" y="54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" name="Rectangle 47"/>
              <p:cNvSpPr>
                <a:spLocks noChangeArrowheads="1"/>
              </p:cNvSpPr>
              <p:nvPr/>
            </p:nvSpPr>
            <p:spPr bwMode="auto">
              <a:xfrm>
                <a:off x="1440" y="1200"/>
                <a:ext cx="1008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9" name="Rectangle 48"/>
              <p:cNvSpPr>
                <a:spLocks noChangeArrowheads="1"/>
              </p:cNvSpPr>
              <p:nvPr/>
            </p:nvSpPr>
            <p:spPr bwMode="auto">
              <a:xfrm>
                <a:off x="2592" y="1200"/>
                <a:ext cx="1008" cy="45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0" name="Rectangle 49"/>
              <p:cNvSpPr>
                <a:spLocks noChangeArrowheads="1"/>
              </p:cNvSpPr>
              <p:nvPr/>
            </p:nvSpPr>
            <p:spPr bwMode="auto">
              <a:xfrm>
                <a:off x="3744" y="1200"/>
                <a:ext cx="1008" cy="45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" name="Line 50"/>
              <p:cNvSpPr>
                <a:spLocks noChangeShapeType="1"/>
              </p:cNvSpPr>
              <p:nvPr/>
            </p:nvSpPr>
            <p:spPr bwMode="auto">
              <a:xfrm>
                <a:off x="730" y="1872"/>
                <a:ext cx="0" cy="17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 type="none" w="sm" len="sm"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Line 51"/>
              <p:cNvSpPr>
                <a:spLocks noChangeShapeType="1"/>
              </p:cNvSpPr>
              <p:nvPr/>
            </p:nvSpPr>
            <p:spPr bwMode="auto">
              <a:xfrm>
                <a:off x="1920" y="1872"/>
                <a:ext cx="0" cy="17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 type="none" w="sm" len="sm"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Line 52"/>
              <p:cNvSpPr>
                <a:spLocks noChangeShapeType="1"/>
              </p:cNvSpPr>
              <p:nvPr/>
            </p:nvSpPr>
            <p:spPr bwMode="auto">
              <a:xfrm>
                <a:off x="3072" y="1872"/>
                <a:ext cx="0" cy="17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 type="none" w="sm" len="sm"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53"/>
              <p:cNvSpPr>
                <a:spLocks noChangeShapeType="1"/>
              </p:cNvSpPr>
              <p:nvPr/>
            </p:nvSpPr>
            <p:spPr bwMode="auto">
              <a:xfrm>
                <a:off x="4224" y="1872"/>
                <a:ext cx="0" cy="17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 type="none" w="sm" len="sm"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Line 54"/>
              <p:cNvSpPr>
                <a:spLocks noChangeShapeType="1"/>
              </p:cNvSpPr>
              <p:nvPr/>
            </p:nvSpPr>
            <p:spPr bwMode="auto">
              <a:xfrm>
                <a:off x="720" y="2064"/>
                <a:ext cx="12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Line 55"/>
              <p:cNvSpPr>
                <a:spLocks noChangeShapeType="1"/>
              </p:cNvSpPr>
              <p:nvPr/>
            </p:nvSpPr>
            <p:spPr bwMode="auto">
              <a:xfrm>
                <a:off x="1920" y="2304"/>
                <a:ext cx="11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Line 56"/>
              <p:cNvSpPr>
                <a:spLocks noChangeShapeType="1"/>
              </p:cNvSpPr>
              <p:nvPr/>
            </p:nvSpPr>
            <p:spPr bwMode="auto">
              <a:xfrm>
                <a:off x="1920" y="2688"/>
                <a:ext cx="11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Line 57"/>
              <p:cNvSpPr>
                <a:spLocks noChangeShapeType="1"/>
              </p:cNvSpPr>
              <p:nvPr/>
            </p:nvSpPr>
            <p:spPr bwMode="auto">
              <a:xfrm>
                <a:off x="1920" y="3072"/>
                <a:ext cx="22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3" name="Group 99"/>
          <p:cNvGrpSpPr>
            <a:grpSpLocks/>
          </p:cNvGrpSpPr>
          <p:nvPr/>
        </p:nvGrpSpPr>
        <p:grpSpPr bwMode="auto">
          <a:xfrm>
            <a:off x="2235200" y="1981200"/>
            <a:ext cx="1900238" cy="1343025"/>
            <a:chOff x="1296" y="1056"/>
            <a:chExt cx="1197" cy="846"/>
          </a:xfrm>
        </p:grpSpPr>
        <p:sp>
          <p:nvSpPr>
            <p:cNvPr id="44" name="Line 59"/>
            <p:cNvSpPr>
              <a:spLocks noChangeShapeType="1"/>
            </p:cNvSpPr>
            <p:nvPr/>
          </p:nvSpPr>
          <p:spPr bwMode="auto">
            <a:xfrm>
              <a:off x="1632" y="1440"/>
              <a:ext cx="181" cy="1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60"/>
            <p:cNvSpPr>
              <a:spLocks noChangeShapeType="1"/>
            </p:cNvSpPr>
            <p:nvPr/>
          </p:nvSpPr>
          <p:spPr bwMode="auto">
            <a:xfrm flipV="1">
              <a:off x="1632" y="1298"/>
              <a:ext cx="299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61"/>
            <p:cNvSpPr>
              <a:spLocks noChangeShapeType="1"/>
            </p:cNvSpPr>
            <p:nvPr/>
          </p:nvSpPr>
          <p:spPr bwMode="auto">
            <a:xfrm flipV="1">
              <a:off x="1813" y="1369"/>
              <a:ext cx="185" cy="2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62"/>
            <p:cNvSpPr>
              <a:spLocks noChangeShapeType="1"/>
            </p:cNvSpPr>
            <p:nvPr/>
          </p:nvSpPr>
          <p:spPr bwMode="auto">
            <a:xfrm flipV="1">
              <a:off x="1968" y="1605"/>
              <a:ext cx="187" cy="1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Rectangle 63"/>
            <p:cNvSpPr>
              <a:spLocks noChangeArrowheads="1"/>
            </p:cNvSpPr>
            <p:nvPr/>
          </p:nvSpPr>
          <p:spPr bwMode="auto">
            <a:xfrm>
              <a:off x="1296" y="1056"/>
              <a:ext cx="1197" cy="8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9" name="Rectangle 64"/>
            <p:cNvSpPr>
              <a:spLocks noChangeArrowheads="1"/>
            </p:cNvSpPr>
            <p:nvPr/>
          </p:nvSpPr>
          <p:spPr bwMode="auto">
            <a:xfrm>
              <a:off x="1344" y="1296"/>
              <a:ext cx="288" cy="240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50" name="Rectangle 65"/>
            <p:cNvSpPr>
              <a:spLocks noChangeArrowheads="1"/>
            </p:cNvSpPr>
            <p:nvPr/>
          </p:nvSpPr>
          <p:spPr bwMode="auto">
            <a:xfrm>
              <a:off x="1680" y="1605"/>
              <a:ext cx="288" cy="240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51" name="Rectangle 66"/>
            <p:cNvSpPr>
              <a:spLocks noChangeArrowheads="1"/>
            </p:cNvSpPr>
            <p:nvPr/>
          </p:nvSpPr>
          <p:spPr bwMode="auto">
            <a:xfrm>
              <a:off x="2155" y="1440"/>
              <a:ext cx="288" cy="240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52" name="Rectangle 67"/>
            <p:cNvSpPr>
              <a:spLocks noChangeArrowheads="1"/>
            </p:cNvSpPr>
            <p:nvPr/>
          </p:nvSpPr>
          <p:spPr bwMode="auto">
            <a:xfrm>
              <a:off x="1931" y="1129"/>
              <a:ext cx="288" cy="240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</p:grpSp>
      <p:grpSp>
        <p:nvGrpSpPr>
          <p:cNvPr id="53" name="Group 104"/>
          <p:cNvGrpSpPr>
            <a:grpSpLocks/>
          </p:cNvGrpSpPr>
          <p:nvPr/>
        </p:nvGrpSpPr>
        <p:grpSpPr bwMode="auto">
          <a:xfrm>
            <a:off x="2235200" y="4191000"/>
            <a:ext cx="1900238" cy="1343025"/>
            <a:chOff x="1296" y="2448"/>
            <a:chExt cx="1197" cy="846"/>
          </a:xfrm>
        </p:grpSpPr>
        <p:sp>
          <p:nvSpPr>
            <p:cNvPr id="54" name="Line 69"/>
            <p:cNvSpPr>
              <a:spLocks noChangeShapeType="1"/>
            </p:cNvSpPr>
            <p:nvPr/>
          </p:nvSpPr>
          <p:spPr bwMode="auto">
            <a:xfrm>
              <a:off x="1632" y="2832"/>
              <a:ext cx="181" cy="1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70"/>
            <p:cNvSpPr>
              <a:spLocks noChangeShapeType="1"/>
            </p:cNvSpPr>
            <p:nvPr/>
          </p:nvSpPr>
          <p:spPr bwMode="auto">
            <a:xfrm flipV="1">
              <a:off x="1632" y="2690"/>
              <a:ext cx="299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71"/>
            <p:cNvSpPr>
              <a:spLocks noChangeShapeType="1"/>
            </p:cNvSpPr>
            <p:nvPr/>
          </p:nvSpPr>
          <p:spPr bwMode="auto">
            <a:xfrm flipV="1">
              <a:off x="1813" y="2761"/>
              <a:ext cx="185" cy="2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72"/>
            <p:cNvSpPr>
              <a:spLocks noChangeShapeType="1"/>
            </p:cNvSpPr>
            <p:nvPr/>
          </p:nvSpPr>
          <p:spPr bwMode="auto">
            <a:xfrm flipV="1">
              <a:off x="1968" y="2997"/>
              <a:ext cx="187" cy="1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Rectangle 73"/>
            <p:cNvSpPr>
              <a:spLocks noChangeArrowheads="1"/>
            </p:cNvSpPr>
            <p:nvPr/>
          </p:nvSpPr>
          <p:spPr bwMode="auto">
            <a:xfrm>
              <a:off x="1296" y="2448"/>
              <a:ext cx="1197" cy="8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9" name="Rectangle 74"/>
            <p:cNvSpPr>
              <a:spLocks noChangeArrowheads="1"/>
            </p:cNvSpPr>
            <p:nvPr/>
          </p:nvSpPr>
          <p:spPr bwMode="auto">
            <a:xfrm>
              <a:off x="1344" y="2688"/>
              <a:ext cx="288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60" name="Rectangle 75"/>
            <p:cNvSpPr>
              <a:spLocks noChangeArrowheads="1"/>
            </p:cNvSpPr>
            <p:nvPr/>
          </p:nvSpPr>
          <p:spPr bwMode="auto">
            <a:xfrm>
              <a:off x="1680" y="2997"/>
              <a:ext cx="288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61" name="Rectangle 76"/>
            <p:cNvSpPr>
              <a:spLocks noChangeArrowheads="1"/>
            </p:cNvSpPr>
            <p:nvPr/>
          </p:nvSpPr>
          <p:spPr bwMode="auto">
            <a:xfrm>
              <a:off x="2155" y="2832"/>
              <a:ext cx="288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62" name="Rectangle 77"/>
            <p:cNvSpPr>
              <a:spLocks noChangeArrowheads="1"/>
            </p:cNvSpPr>
            <p:nvPr/>
          </p:nvSpPr>
          <p:spPr bwMode="auto">
            <a:xfrm>
              <a:off x="1931" y="2521"/>
              <a:ext cx="288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</p:grpSp>
      <p:grpSp>
        <p:nvGrpSpPr>
          <p:cNvPr id="63" name="Group 105"/>
          <p:cNvGrpSpPr>
            <a:grpSpLocks/>
          </p:cNvGrpSpPr>
          <p:nvPr/>
        </p:nvGrpSpPr>
        <p:grpSpPr bwMode="auto">
          <a:xfrm>
            <a:off x="4521200" y="4191000"/>
            <a:ext cx="1900238" cy="1343025"/>
            <a:chOff x="2784" y="2448"/>
            <a:chExt cx="1197" cy="846"/>
          </a:xfrm>
        </p:grpSpPr>
        <p:sp>
          <p:nvSpPr>
            <p:cNvPr id="64" name="Line 79"/>
            <p:cNvSpPr>
              <a:spLocks noChangeShapeType="1"/>
            </p:cNvSpPr>
            <p:nvPr/>
          </p:nvSpPr>
          <p:spPr bwMode="auto">
            <a:xfrm>
              <a:off x="3120" y="2832"/>
              <a:ext cx="181" cy="1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80"/>
            <p:cNvSpPr>
              <a:spLocks noChangeShapeType="1"/>
            </p:cNvSpPr>
            <p:nvPr/>
          </p:nvSpPr>
          <p:spPr bwMode="auto">
            <a:xfrm flipV="1">
              <a:off x="3120" y="2690"/>
              <a:ext cx="299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81"/>
            <p:cNvSpPr>
              <a:spLocks noChangeShapeType="1"/>
            </p:cNvSpPr>
            <p:nvPr/>
          </p:nvSpPr>
          <p:spPr bwMode="auto">
            <a:xfrm flipV="1">
              <a:off x="3301" y="2761"/>
              <a:ext cx="185" cy="2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82"/>
            <p:cNvSpPr>
              <a:spLocks noChangeShapeType="1"/>
            </p:cNvSpPr>
            <p:nvPr/>
          </p:nvSpPr>
          <p:spPr bwMode="auto">
            <a:xfrm flipV="1">
              <a:off x="3456" y="2997"/>
              <a:ext cx="187" cy="1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Rectangle 83"/>
            <p:cNvSpPr>
              <a:spLocks noChangeArrowheads="1"/>
            </p:cNvSpPr>
            <p:nvPr/>
          </p:nvSpPr>
          <p:spPr bwMode="auto">
            <a:xfrm>
              <a:off x="2784" y="2448"/>
              <a:ext cx="1197" cy="8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69" name="Rectangle 84"/>
            <p:cNvSpPr>
              <a:spLocks noChangeArrowheads="1"/>
            </p:cNvSpPr>
            <p:nvPr/>
          </p:nvSpPr>
          <p:spPr bwMode="auto">
            <a:xfrm>
              <a:off x="2832" y="2688"/>
              <a:ext cx="288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70" name="Rectangle 85"/>
            <p:cNvSpPr>
              <a:spLocks noChangeArrowheads="1"/>
            </p:cNvSpPr>
            <p:nvPr/>
          </p:nvSpPr>
          <p:spPr bwMode="auto">
            <a:xfrm>
              <a:off x="3168" y="2997"/>
              <a:ext cx="288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71" name="Rectangle 86"/>
            <p:cNvSpPr>
              <a:spLocks noChangeArrowheads="1"/>
            </p:cNvSpPr>
            <p:nvPr/>
          </p:nvSpPr>
          <p:spPr bwMode="auto">
            <a:xfrm>
              <a:off x="3643" y="2832"/>
              <a:ext cx="288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72" name="Rectangle 87"/>
            <p:cNvSpPr>
              <a:spLocks noChangeArrowheads="1"/>
            </p:cNvSpPr>
            <p:nvPr/>
          </p:nvSpPr>
          <p:spPr bwMode="auto">
            <a:xfrm>
              <a:off x="3419" y="2521"/>
              <a:ext cx="288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</p:grpSp>
      <p:grpSp>
        <p:nvGrpSpPr>
          <p:cNvPr id="73" name="Group 103"/>
          <p:cNvGrpSpPr>
            <a:grpSpLocks/>
          </p:cNvGrpSpPr>
          <p:nvPr/>
        </p:nvGrpSpPr>
        <p:grpSpPr bwMode="auto">
          <a:xfrm>
            <a:off x="6807200" y="1981200"/>
            <a:ext cx="1900238" cy="1343025"/>
            <a:chOff x="4272" y="1056"/>
            <a:chExt cx="1197" cy="846"/>
          </a:xfrm>
        </p:grpSpPr>
        <p:sp>
          <p:nvSpPr>
            <p:cNvPr id="74" name="Line 89"/>
            <p:cNvSpPr>
              <a:spLocks noChangeShapeType="1"/>
            </p:cNvSpPr>
            <p:nvPr/>
          </p:nvSpPr>
          <p:spPr bwMode="auto">
            <a:xfrm>
              <a:off x="4608" y="1440"/>
              <a:ext cx="181" cy="1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90"/>
            <p:cNvSpPr>
              <a:spLocks noChangeShapeType="1"/>
            </p:cNvSpPr>
            <p:nvPr/>
          </p:nvSpPr>
          <p:spPr bwMode="auto">
            <a:xfrm flipV="1">
              <a:off x="4608" y="1298"/>
              <a:ext cx="299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91"/>
            <p:cNvSpPr>
              <a:spLocks noChangeShapeType="1"/>
            </p:cNvSpPr>
            <p:nvPr/>
          </p:nvSpPr>
          <p:spPr bwMode="auto">
            <a:xfrm flipV="1">
              <a:off x="4789" y="1369"/>
              <a:ext cx="185" cy="2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92"/>
            <p:cNvSpPr>
              <a:spLocks noChangeShapeType="1"/>
            </p:cNvSpPr>
            <p:nvPr/>
          </p:nvSpPr>
          <p:spPr bwMode="auto">
            <a:xfrm flipV="1">
              <a:off x="4944" y="1605"/>
              <a:ext cx="187" cy="1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Rectangle 93"/>
            <p:cNvSpPr>
              <a:spLocks noChangeArrowheads="1"/>
            </p:cNvSpPr>
            <p:nvPr/>
          </p:nvSpPr>
          <p:spPr bwMode="auto">
            <a:xfrm>
              <a:off x="4272" y="1056"/>
              <a:ext cx="1197" cy="8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79" name="Rectangle 94"/>
            <p:cNvSpPr>
              <a:spLocks noChangeArrowheads="1"/>
            </p:cNvSpPr>
            <p:nvPr/>
          </p:nvSpPr>
          <p:spPr bwMode="auto">
            <a:xfrm>
              <a:off x="4320" y="1296"/>
              <a:ext cx="288" cy="240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80" name="Rectangle 95"/>
            <p:cNvSpPr>
              <a:spLocks noChangeArrowheads="1"/>
            </p:cNvSpPr>
            <p:nvPr/>
          </p:nvSpPr>
          <p:spPr bwMode="auto">
            <a:xfrm>
              <a:off x="4656" y="1605"/>
              <a:ext cx="288" cy="240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81" name="Rectangle 96"/>
            <p:cNvSpPr>
              <a:spLocks noChangeArrowheads="1"/>
            </p:cNvSpPr>
            <p:nvPr/>
          </p:nvSpPr>
          <p:spPr bwMode="auto">
            <a:xfrm>
              <a:off x="5131" y="1440"/>
              <a:ext cx="288" cy="240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82" name="Rectangle 97"/>
            <p:cNvSpPr>
              <a:spLocks noChangeArrowheads="1"/>
            </p:cNvSpPr>
            <p:nvPr/>
          </p:nvSpPr>
          <p:spPr bwMode="auto">
            <a:xfrm>
              <a:off x="4907" y="1129"/>
              <a:ext cx="288" cy="240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</p:grpSp>
      <p:grpSp>
        <p:nvGrpSpPr>
          <p:cNvPr id="83" name="Group 108"/>
          <p:cNvGrpSpPr>
            <a:grpSpLocks/>
          </p:cNvGrpSpPr>
          <p:nvPr/>
        </p:nvGrpSpPr>
        <p:grpSpPr bwMode="auto">
          <a:xfrm>
            <a:off x="4562475" y="2078038"/>
            <a:ext cx="1784350" cy="1163637"/>
            <a:chOff x="2244" y="2025"/>
            <a:chExt cx="1300" cy="733"/>
          </a:xfrm>
        </p:grpSpPr>
        <p:grpSp>
          <p:nvGrpSpPr>
            <p:cNvPr id="84" name="Group 109"/>
            <p:cNvGrpSpPr>
              <a:grpSpLocks/>
            </p:cNvGrpSpPr>
            <p:nvPr/>
          </p:nvGrpSpPr>
          <p:grpSpPr bwMode="auto">
            <a:xfrm>
              <a:off x="2244" y="2025"/>
              <a:ext cx="121" cy="162"/>
              <a:chOff x="7654" y="3380"/>
              <a:chExt cx="554" cy="754"/>
            </a:xfrm>
          </p:grpSpPr>
          <p:sp>
            <p:nvSpPr>
              <p:cNvPr id="105" name="Oval 110"/>
              <p:cNvSpPr>
                <a:spLocks noChangeArrowheads="1"/>
              </p:cNvSpPr>
              <p:nvPr/>
            </p:nvSpPr>
            <p:spPr bwMode="auto">
              <a:xfrm>
                <a:off x="7805" y="3380"/>
                <a:ext cx="253" cy="2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Line 111"/>
              <p:cNvSpPr>
                <a:spLocks noChangeShapeType="1"/>
              </p:cNvSpPr>
              <p:nvPr/>
            </p:nvSpPr>
            <p:spPr bwMode="auto">
              <a:xfrm>
                <a:off x="7931" y="3630"/>
                <a:ext cx="1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Line 112"/>
              <p:cNvSpPr>
                <a:spLocks noChangeShapeType="1"/>
              </p:cNvSpPr>
              <p:nvPr/>
            </p:nvSpPr>
            <p:spPr bwMode="auto">
              <a:xfrm>
                <a:off x="7731" y="3695"/>
                <a:ext cx="401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Freeform 113"/>
              <p:cNvSpPr>
                <a:spLocks/>
              </p:cNvSpPr>
              <p:nvPr/>
            </p:nvSpPr>
            <p:spPr bwMode="auto">
              <a:xfrm>
                <a:off x="7654" y="3862"/>
                <a:ext cx="554" cy="272"/>
              </a:xfrm>
              <a:custGeom>
                <a:avLst/>
                <a:gdLst>
                  <a:gd name="T0" fmla="*/ 0 w 108"/>
                  <a:gd name="T1" fmla="*/ 54 h 54"/>
                  <a:gd name="T2" fmla="*/ 54 w 108"/>
                  <a:gd name="T3" fmla="*/ 0 h 54"/>
                  <a:gd name="T4" fmla="*/ 108 w 108"/>
                  <a:gd name="T5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8" h="54">
                    <a:moveTo>
                      <a:pt x="0" y="54"/>
                    </a:moveTo>
                    <a:lnTo>
                      <a:pt x="54" y="0"/>
                    </a:lnTo>
                    <a:lnTo>
                      <a:pt x="108" y="54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5" name="Line 114"/>
            <p:cNvSpPr>
              <a:spLocks noChangeShapeType="1"/>
            </p:cNvSpPr>
            <p:nvPr/>
          </p:nvSpPr>
          <p:spPr bwMode="auto">
            <a:xfrm>
              <a:off x="2300" y="2283"/>
              <a:ext cx="30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115"/>
            <p:cNvSpPr>
              <a:spLocks noChangeShapeType="1"/>
            </p:cNvSpPr>
            <p:nvPr/>
          </p:nvSpPr>
          <p:spPr bwMode="auto">
            <a:xfrm>
              <a:off x="2919" y="248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116"/>
            <p:cNvSpPr>
              <a:spLocks noChangeShapeType="1"/>
            </p:cNvSpPr>
            <p:nvPr/>
          </p:nvSpPr>
          <p:spPr bwMode="auto">
            <a:xfrm>
              <a:off x="2626" y="2380"/>
              <a:ext cx="25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117"/>
            <p:cNvSpPr>
              <a:spLocks noChangeShapeType="1"/>
            </p:cNvSpPr>
            <p:nvPr/>
          </p:nvSpPr>
          <p:spPr bwMode="auto">
            <a:xfrm>
              <a:off x="2302" y="2669"/>
              <a:ext cx="0" cy="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18"/>
            <p:cNvSpPr>
              <a:spLocks noChangeShapeType="1"/>
            </p:cNvSpPr>
            <p:nvPr/>
          </p:nvSpPr>
          <p:spPr bwMode="auto">
            <a:xfrm>
              <a:off x="2609" y="2231"/>
              <a:ext cx="0" cy="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119"/>
            <p:cNvSpPr>
              <a:spLocks noChangeShapeType="1"/>
            </p:cNvSpPr>
            <p:nvPr/>
          </p:nvSpPr>
          <p:spPr bwMode="auto">
            <a:xfrm>
              <a:off x="2892" y="2231"/>
              <a:ext cx="0" cy="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120"/>
            <p:cNvSpPr>
              <a:spLocks noChangeShapeType="1"/>
            </p:cNvSpPr>
            <p:nvPr/>
          </p:nvSpPr>
          <p:spPr bwMode="auto">
            <a:xfrm>
              <a:off x="3169" y="2565"/>
              <a:ext cx="0" cy="1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121"/>
            <p:cNvSpPr>
              <a:spLocks noChangeShapeType="1"/>
            </p:cNvSpPr>
            <p:nvPr/>
          </p:nvSpPr>
          <p:spPr bwMode="auto">
            <a:xfrm>
              <a:off x="3426" y="2231"/>
              <a:ext cx="0" cy="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Rectangle 122"/>
            <p:cNvSpPr>
              <a:spLocks noChangeArrowheads="1"/>
            </p:cNvSpPr>
            <p:nvPr/>
          </p:nvSpPr>
          <p:spPr bwMode="auto">
            <a:xfrm rot="16200000">
              <a:off x="2112" y="2454"/>
              <a:ext cx="380" cy="3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94" name="Line 123"/>
            <p:cNvSpPr>
              <a:spLocks noChangeShapeType="1"/>
            </p:cNvSpPr>
            <p:nvPr/>
          </p:nvSpPr>
          <p:spPr bwMode="auto">
            <a:xfrm>
              <a:off x="2302" y="2230"/>
              <a:ext cx="0" cy="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Rectangle 124"/>
            <p:cNvSpPr>
              <a:spLocks noChangeArrowheads="1"/>
            </p:cNvSpPr>
            <p:nvPr/>
          </p:nvSpPr>
          <p:spPr bwMode="auto">
            <a:xfrm rot="16200000">
              <a:off x="2455" y="2421"/>
              <a:ext cx="306" cy="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96" name="Line 125"/>
            <p:cNvSpPr>
              <a:spLocks noChangeShapeType="1"/>
            </p:cNvSpPr>
            <p:nvPr/>
          </p:nvSpPr>
          <p:spPr bwMode="auto">
            <a:xfrm>
              <a:off x="2609" y="2599"/>
              <a:ext cx="0" cy="1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Rectangle 126"/>
            <p:cNvSpPr>
              <a:spLocks noChangeArrowheads="1"/>
            </p:cNvSpPr>
            <p:nvPr/>
          </p:nvSpPr>
          <p:spPr bwMode="auto">
            <a:xfrm rot="16200000">
              <a:off x="2806" y="2450"/>
              <a:ext cx="170" cy="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98" name="Line 127"/>
            <p:cNvSpPr>
              <a:spLocks noChangeShapeType="1"/>
            </p:cNvSpPr>
            <p:nvPr/>
          </p:nvSpPr>
          <p:spPr bwMode="auto">
            <a:xfrm>
              <a:off x="2891" y="2555"/>
              <a:ext cx="1" cy="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Rectangle 128"/>
            <p:cNvSpPr>
              <a:spLocks noChangeArrowheads="1"/>
            </p:cNvSpPr>
            <p:nvPr/>
          </p:nvSpPr>
          <p:spPr bwMode="auto">
            <a:xfrm rot="16200000">
              <a:off x="3135" y="2508"/>
              <a:ext cx="64" cy="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00" name="Line 129"/>
            <p:cNvSpPr>
              <a:spLocks noChangeShapeType="1"/>
            </p:cNvSpPr>
            <p:nvPr/>
          </p:nvSpPr>
          <p:spPr bwMode="auto">
            <a:xfrm>
              <a:off x="3169" y="2231"/>
              <a:ext cx="0" cy="2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Rectangle 130"/>
            <p:cNvSpPr>
              <a:spLocks noChangeArrowheads="1"/>
            </p:cNvSpPr>
            <p:nvPr/>
          </p:nvSpPr>
          <p:spPr bwMode="auto">
            <a:xfrm>
              <a:off x="2764" y="2086"/>
              <a:ext cx="219" cy="12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02" name="Rectangle 131"/>
            <p:cNvSpPr>
              <a:spLocks noChangeArrowheads="1"/>
            </p:cNvSpPr>
            <p:nvPr/>
          </p:nvSpPr>
          <p:spPr bwMode="auto">
            <a:xfrm>
              <a:off x="3325" y="2086"/>
              <a:ext cx="219" cy="12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03" name="Rectangle 132"/>
            <p:cNvSpPr>
              <a:spLocks noChangeArrowheads="1"/>
            </p:cNvSpPr>
            <p:nvPr/>
          </p:nvSpPr>
          <p:spPr bwMode="auto">
            <a:xfrm>
              <a:off x="3014" y="2086"/>
              <a:ext cx="279" cy="12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04" name="Rectangle 133"/>
            <p:cNvSpPr>
              <a:spLocks noChangeArrowheads="1"/>
            </p:cNvSpPr>
            <p:nvPr/>
          </p:nvSpPr>
          <p:spPr bwMode="auto">
            <a:xfrm>
              <a:off x="2510" y="2086"/>
              <a:ext cx="220" cy="12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86973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Mô tả trách nhiệm của lớp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3733800" y="2667000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206875" y="3154363"/>
            <a:ext cx="2590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287338" indent="-28733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800"/>
              <a:t>// PerformResponsibility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4724400" y="28956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343150" y="2438400"/>
            <a:ext cx="139065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714625" y="2508250"/>
            <a:ext cx="6477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800" u="sng"/>
              <a:t>:Client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553200" y="2438400"/>
            <a:ext cx="139065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6797675" y="2508250"/>
            <a:ext cx="9017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800" u="sng"/>
              <a:t>:Supplier</a:t>
            </a:r>
          </a:p>
        </p:txBody>
      </p: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3898900" y="4754563"/>
            <a:ext cx="2590800" cy="914400"/>
            <a:chOff x="2064" y="2784"/>
            <a:chExt cx="1632" cy="576"/>
          </a:xfrm>
        </p:grpSpPr>
        <p:grpSp>
          <p:nvGrpSpPr>
            <p:cNvPr id="13" name="Group 13"/>
            <p:cNvGrpSpPr>
              <a:grpSpLocks/>
            </p:cNvGrpSpPr>
            <p:nvPr/>
          </p:nvGrpSpPr>
          <p:grpSpPr bwMode="auto">
            <a:xfrm>
              <a:off x="2064" y="2784"/>
              <a:ext cx="1632" cy="576"/>
              <a:chOff x="2064" y="2784"/>
              <a:chExt cx="1536" cy="576"/>
            </a:xfrm>
          </p:grpSpPr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2064" y="2784"/>
                <a:ext cx="1536" cy="57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" name="Line 15"/>
              <p:cNvSpPr>
                <a:spLocks noChangeShapeType="1"/>
              </p:cNvSpPr>
              <p:nvPr/>
            </p:nvSpPr>
            <p:spPr bwMode="auto">
              <a:xfrm>
                <a:off x="2064" y="3120"/>
                <a:ext cx="15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" name="Line 16"/>
              <p:cNvSpPr>
                <a:spLocks noChangeShapeType="1"/>
              </p:cNvSpPr>
              <p:nvPr/>
            </p:nvSpPr>
            <p:spPr bwMode="auto">
              <a:xfrm>
                <a:off x="2064" y="2979"/>
                <a:ext cx="15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4" name="Text Box 17"/>
            <p:cNvSpPr txBox="1">
              <a:spLocks noChangeArrowheads="1"/>
            </p:cNvSpPr>
            <p:nvPr/>
          </p:nvSpPr>
          <p:spPr bwMode="auto">
            <a:xfrm>
              <a:off x="2568" y="2784"/>
              <a:ext cx="52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800"/>
                <a:t>Supplier</a:t>
              </a:r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2080" y="3187"/>
              <a:ext cx="152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800"/>
                <a:t>// PerformResponsibility</a:t>
              </a:r>
            </a:p>
          </p:txBody>
        </p:sp>
      </p:grpSp>
      <p:sp>
        <p:nvSpPr>
          <p:cNvPr id="19" name="AutoShape 19"/>
          <p:cNvSpPr>
            <a:spLocks noChangeArrowheads="1"/>
          </p:cNvSpPr>
          <p:nvPr/>
        </p:nvSpPr>
        <p:spPr bwMode="auto">
          <a:xfrm>
            <a:off x="4876800" y="3733800"/>
            <a:ext cx="647700" cy="609600"/>
          </a:xfrm>
          <a:prstGeom prst="downArrow">
            <a:avLst>
              <a:gd name="adj1" fmla="val 46074"/>
              <a:gd name="adj2" fmla="val 53384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/>
          <a:p>
            <a:endParaRPr lang="en-US"/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1047750" y="1897063"/>
            <a:ext cx="360045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C00000"/>
                </a:solidFill>
              </a:rPr>
              <a:t>Interaction Diagram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1047750" y="4341813"/>
            <a:ext cx="360045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C00000"/>
                </a:solidFill>
              </a:rPr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12579349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Thí dụ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Rectangle 75"/>
          <p:cNvSpPr>
            <a:spLocks noChangeArrowheads="1"/>
          </p:cNvSpPr>
          <p:nvPr/>
        </p:nvSpPr>
        <p:spPr bwMode="auto">
          <a:xfrm>
            <a:off x="1917700" y="1071563"/>
            <a:ext cx="1490663" cy="1554162"/>
          </a:xfrm>
          <a:prstGeom prst="rect">
            <a:avLst/>
          </a:prstGeom>
          <a:solidFill>
            <a:srgbClr val="FFFFCC"/>
          </a:solidFill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Rectangle 76"/>
          <p:cNvSpPr>
            <a:spLocks noChangeArrowheads="1"/>
          </p:cNvSpPr>
          <p:nvPr/>
        </p:nvSpPr>
        <p:spPr bwMode="auto">
          <a:xfrm>
            <a:off x="2411413" y="1295400"/>
            <a:ext cx="48101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Student</a:t>
            </a:r>
            <a:endParaRPr lang="en-US"/>
          </a:p>
        </p:txBody>
      </p:sp>
      <p:sp>
        <p:nvSpPr>
          <p:cNvPr id="7" name="Rectangle 77"/>
          <p:cNvSpPr>
            <a:spLocks noChangeArrowheads="1"/>
          </p:cNvSpPr>
          <p:nvPr/>
        </p:nvSpPr>
        <p:spPr bwMode="auto">
          <a:xfrm>
            <a:off x="1917700" y="1484313"/>
            <a:ext cx="1490663" cy="1141412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78"/>
          <p:cNvSpPr>
            <a:spLocks noChangeArrowheads="1"/>
          </p:cNvSpPr>
          <p:nvPr/>
        </p:nvSpPr>
        <p:spPr bwMode="auto">
          <a:xfrm>
            <a:off x="1917700" y="1577975"/>
            <a:ext cx="1490663" cy="1047750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79"/>
          <p:cNvSpPr>
            <a:spLocks noChangeArrowheads="1"/>
          </p:cNvSpPr>
          <p:nvPr/>
        </p:nvSpPr>
        <p:spPr bwMode="auto">
          <a:xfrm>
            <a:off x="1941513" y="1684338"/>
            <a:ext cx="81121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// get tuition()</a:t>
            </a:r>
            <a:endParaRPr lang="en-US"/>
          </a:p>
        </p:txBody>
      </p:sp>
      <p:sp>
        <p:nvSpPr>
          <p:cNvPr id="10" name="Rectangle 80"/>
          <p:cNvSpPr>
            <a:spLocks noChangeArrowheads="1"/>
          </p:cNvSpPr>
          <p:nvPr/>
        </p:nvSpPr>
        <p:spPr bwMode="auto">
          <a:xfrm>
            <a:off x="1941513" y="1860550"/>
            <a:ext cx="10382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// add schedule()</a:t>
            </a:r>
            <a:endParaRPr lang="en-US"/>
          </a:p>
        </p:txBody>
      </p:sp>
      <p:sp>
        <p:nvSpPr>
          <p:cNvPr id="11" name="Rectangle 81"/>
          <p:cNvSpPr>
            <a:spLocks noChangeArrowheads="1"/>
          </p:cNvSpPr>
          <p:nvPr/>
        </p:nvSpPr>
        <p:spPr bwMode="auto">
          <a:xfrm>
            <a:off x="1941513" y="2036763"/>
            <a:ext cx="99853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// get schedule()</a:t>
            </a:r>
            <a:endParaRPr lang="en-US"/>
          </a:p>
        </p:txBody>
      </p:sp>
      <p:sp>
        <p:nvSpPr>
          <p:cNvPr id="12" name="Rectangle 82"/>
          <p:cNvSpPr>
            <a:spLocks noChangeArrowheads="1"/>
          </p:cNvSpPr>
          <p:nvPr/>
        </p:nvSpPr>
        <p:spPr bwMode="auto">
          <a:xfrm>
            <a:off x="1941513" y="2214563"/>
            <a:ext cx="118586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// delete schedule()</a:t>
            </a:r>
            <a:endParaRPr lang="en-US"/>
          </a:p>
        </p:txBody>
      </p:sp>
      <p:sp>
        <p:nvSpPr>
          <p:cNvPr id="13" name="Rectangle 83"/>
          <p:cNvSpPr>
            <a:spLocks noChangeArrowheads="1"/>
          </p:cNvSpPr>
          <p:nvPr/>
        </p:nvSpPr>
        <p:spPr bwMode="auto">
          <a:xfrm>
            <a:off x="1941513" y="2390775"/>
            <a:ext cx="131603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// has pre-requisites()</a:t>
            </a:r>
            <a:endParaRPr lang="en-US"/>
          </a:p>
        </p:txBody>
      </p:sp>
      <p:sp>
        <p:nvSpPr>
          <p:cNvPr id="14" name="Rectangle 84"/>
          <p:cNvSpPr>
            <a:spLocks noChangeArrowheads="1"/>
          </p:cNvSpPr>
          <p:nvPr/>
        </p:nvSpPr>
        <p:spPr bwMode="auto">
          <a:xfrm>
            <a:off x="2327275" y="1119188"/>
            <a:ext cx="6572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&lt;&lt;entity&gt;&gt;</a:t>
            </a:r>
            <a:endParaRPr lang="en-US"/>
          </a:p>
        </p:txBody>
      </p:sp>
      <p:sp>
        <p:nvSpPr>
          <p:cNvPr id="15" name="Rectangle 85"/>
          <p:cNvSpPr>
            <a:spLocks noChangeArrowheads="1"/>
          </p:cNvSpPr>
          <p:nvPr/>
        </p:nvSpPr>
        <p:spPr bwMode="auto">
          <a:xfrm>
            <a:off x="4300538" y="1066800"/>
            <a:ext cx="2730500" cy="2073275"/>
          </a:xfrm>
          <a:prstGeom prst="rect">
            <a:avLst/>
          </a:prstGeom>
          <a:solidFill>
            <a:srgbClr val="FFFFCC"/>
          </a:solidFill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Rectangle 86"/>
          <p:cNvSpPr>
            <a:spLocks noChangeArrowheads="1"/>
          </p:cNvSpPr>
          <p:nvPr/>
        </p:nvSpPr>
        <p:spPr bwMode="auto">
          <a:xfrm>
            <a:off x="4938713" y="1290638"/>
            <a:ext cx="13525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RegistrationController</a:t>
            </a:r>
            <a:endParaRPr lang="en-US"/>
          </a:p>
        </p:txBody>
      </p:sp>
      <p:sp>
        <p:nvSpPr>
          <p:cNvPr id="17" name="Rectangle 87"/>
          <p:cNvSpPr>
            <a:spLocks noChangeArrowheads="1"/>
          </p:cNvSpPr>
          <p:nvPr/>
        </p:nvSpPr>
        <p:spPr bwMode="auto">
          <a:xfrm>
            <a:off x="4300538" y="1477963"/>
            <a:ext cx="2730500" cy="1662112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Rectangle 88"/>
          <p:cNvSpPr>
            <a:spLocks noChangeArrowheads="1"/>
          </p:cNvSpPr>
          <p:nvPr/>
        </p:nvSpPr>
        <p:spPr bwMode="auto">
          <a:xfrm>
            <a:off x="4300538" y="1560513"/>
            <a:ext cx="2730500" cy="1579562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Rectangle 89"/>
          <p:cNvSpPr>
            <a:spLocks noChangeArrowheads="1"/>
          </p:cNvSpPr>
          <p:nvPr/>
        </p:nvSpPr>
        <p:spPr bwMode="auto">
          <a:xfrm>
            <a:off x="4337050" y="1677988"/>
            <a:ext cx="14303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// get course offerings()</a:t>
            </a:r>
            <a:endParaRPr lang="en-US"/>
          </a:p>
        </p:txBody>
      </p:sp>
      <p:sp>
        <p:nvSpPr>
          <p:cNvPr id="20" name="Rectangle 90"/>
          <p:cNvSpPr>
            <a:spLocks noChangeArrowheads="1"/>
          </p:cNvSpPr>
          <p:nvPr/>
        </p:nvSpPr>
        <p:spPr bwMode="auto">
          <a:xfrm>
            <a:off x="4337050" y="1855788"/>
            <a:ext cx="14700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// get current schedule()</a:t>
            </a:r>
            <a:endParaRPr lang="en-US"/>
          </a:p>
        </p:txBody>
      </p:sp>
      <p:sp>
        <p:nvSpPr>
          <p:cNvPr id="21" name="Rectangle 91"/>
          <p:cNvSpPr>
            <a:spLocks noChangeArrowheads="1"/>
          </p:cNvSpPr>
          <p:nvPr/>
        </p:nvSpPr>
        <p:spPr bwMode="auto">
          <a:xfrm>
            <a:off x="4337050" y="2032000"/>
            <a:ext cx="16573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// delete current schedule()</a:t>
            </a:r>
            <a:endParaRPr lang="en-US"/>
          </a:p>
        </p:txBody>
      </p:sp>
      <p:sp>
        <p:nvSpPr>
          <p:cNvPr id="22" name="Rectangle 92"/>
          <p:cNvSpPr>
            <a:spLocks noChangeArrowheads="1"/>
          </p:cNvSpPr>
          <p:nvPr/>
        </p:nvSpPr>
        <p:spPr bwMode="auto">
          <a:xfrm>
            <a:off x="4337050" y="2208213"/>
            <a:ext cx="12160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// submit schedule()</a:t>
            </a:r>
            <a:endParaRPr lang="en-US"/>
          </a:p>
        </p:txBody>
      </p:sp>
      <p:sp>
        <p:nvSpPr>
          <p:cNvPr id="23" name="Rectangle 93"/>
          <p:cNvSpPr>
            <a:spLocks noChangeArrowheads="1"/>
          </p:cNvSpPr>
          <p:nvPr/>
        </p:nvSpPr>
        <p:spPr bwMode="auto">
          <a:xfrm>
            <a:off x="4337050" y="2373313"/>
            <a:ext cx="14636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// is registration open?()</a:t>
            </a:r>
            <a:endParaRPr lang="en-US"/>
          </a:p>
        </p:txBody>
      </p:sp>
      <p:sp>
        <p:nvSpPr>
          <p:cNvPr id="24" name="Rectangle 94"/>
          <p:cNvSpPr>
            <a:spLocks noChangeArrowheads="1"/>
          </p:cNvSpPr>
          <p:nvPr/>
        </p:nvSpPr>
        <p:spPr bwMode="auto">
          <a:xfrm>
            <a:off x="4337050" y="2551113"/>
            <a:ext cx="11001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// save schedule()</a:t>
            </a:r>
            <a:endParaRPr lang="en-US"/>
          </a:p>
        </p:txBody>
      </p:sp>
      <p:sp>
        <p:nvSpPr>
          <p:cNvPr id="25" name="Rectangle 95"/>
          <p:cNvSpPr>
            <a:spLocks noChangeArrowheads="1"/>
          </p:cNvSpPr>
          <p:nvPr/>
        </p:nvSpPr>
        <p:spPr bwMode="auto">
          <a:xfrm>
            <a:off x="4337050" y="2727325"/>
            <a:ext cx="20526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// create schedule with offerings()</a:t>
            </a:r>
            <a:endParaRPr lang="en-US"/>
          </a:p>
        </p:txBody>
      </p:sp>
      <p:sp>
        <p:nvSpPr>
          <p:cNvPr id="26" name="Rectangle 96"/>
          <p:cNvSpPr>
            <a:spLocks noChangeArrowheads="1"/>
          </p:cNvSpPr>
          <p:nvPr/>
        </p:nvSpPr>
        <p:spPr bwMode="auto">
          <a:xfrm>
            <a:off x="4337050" y="2903538"/>
            <a:ext cx="24749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// update schedule with new selections()</a:t>
            </a:r>
            <a:endParaRPr lang="en-US"/>
          </a:p>
        </p:txBody>
      </p:sp>
      <p:sp>
        <p:nvSpPr>
          <p:cNvPr id="27" name="Rectangle 97"/>
          <p:cNvSpPr>
            <a:spLocks noChangeArrowheads="1"/>
          </p:cNvSpPr>
          <p:nvPr/>
        </p:nvSpPr>
        <p:spPr bwMode="auto">
          <a:xfrm>
            <a:off x="5275263" y="1112838"/>
            <a:ext cx="7429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&lt;&lt;control&gt;&gt;</a:t>
            </a:r>
            <a:endParaRPr lang="en-US"/>
          </a:p>
        </p:txBody>
      </p:sp>
      <p:sp>
        <p:nvSpPr>
          <p:cNvPr id="28" name="Rectangle 98"/>
          <p:cNvSpPr>
            <a:spLocks noChangeArrowheads="1"/>
          </p:cNvSpPr>
          <p:nvPr/>
        </p:nvSpPr>
        <p:spPr bwMode="auto">
          <a:xfrm>
            <a:off x="5762625" y="3587750"/>
            <a:ext cx="1658938" cy="849313"/>
          </a:xfrm>
          <a:prstGeom prst="rect">
            <a:avLst/>
          </a:prstGeom>
          <a:solidFill>
            <a:srgbClr val="FFFFCC"/>
          </a:solidFill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Rectangle 99"/>
          <p:cNvSpPr>
            <a:spLocks noChangeArrowheads="1"/>
          </p:cNvSpPr>
          <p:nvPr/>
        </p:nvSpPr>
        <p:spPr bwMode="auto">
          <a:xfrm>
            <a:off x="5835650" y="3800475"/>
            <a:ext cx="13985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CourseCatalogSystem</a:t>
            </a:r>
            <a:endParaRPr lang="en-US"/>
          </a:p>
        </p:txBody>
      </p:sp>
      <p:sp>
        <p:nvSpPr>
          <p:cNvPr id="30" name="Rectangle 100"/>
          <p:cNvSpPr>
            <a:spLocks noChangeArrowheads="1"/>
          </p:cNvSpPr>
          <p:nvPr/>
        </p:nvSpPr>
        <p:spPr bwMode="auto">
          <a:xfrm>
            <a:off x="5762625" y="3989388"/>
            <a:ext cx="1658938" cy="447675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Rectangle 101"/>
          <p:cNvSpPr>
            <a:spLocks noChangeArrowheads="1"/>
          </p:cNvSpPr>
          <p:nvPr/>
        </p:nvSpPr>
        <p:spPr bwMode="auto">
          <a:xfrm>
            <a:off x="5762625" y="4083050"/>
            <a:ext cx="1658938" cy="354013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Rectangle 102"/>
          <p:cNvSpPr>
            <a:spLocks noChangeArrowheads="1"/>
          </p:cNvSpPr>
          <p:nvPr/>
        </p:nvSpPr>
        <p:spPr bwMode="auto">
          <a:xfrm>
            <a:off x="5786438" y="4189413"/>
            <a:ext cx="143033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// get course offerings()</a:t>
            </a:r>
            <a:endParaRPr lang="en-US"/>
          </a:p>
        </p:txBody>
      </p:sp>
      <p:sp>
        <p:nvSpPr>
          <p:cNvPr id="33" name="Rectangle 103"/>
          <p:cNvSpPr>
            <a:spLocks noChangeArrowheads="1"/>
          </p:cNvSpPr>
          <p:nvPr/>
        </p:nvSpPr>
        <p:spPr bwMode="auto">
          <a:xfrm>
            <a:off x="6111875" y="3624263"/>
            <a:ext cx="9064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&lt;&lt;boundary&gt;&gt;</a:t>
            </a:r>
            <a:endParaRPr lang="en-US"/>
          </a:p>
        </p:txBody>
      </p:sp>
      <p:sp>
        <p:nvSpPr>
          <p:cNvPr id="34" name="Rectangle 104"/>
          <p:cNvSpPr>
            <a:spLocks noChangeArrowheads="1"/>
          </p:cNvSpPr>
          <p:nvPr/>
        </p:nvSpPr>
        <p:spPr bwMode="auto">
          <a:xfrm>
            <a:off x="4670425" y="4970463"/>
            <a:ext cx="1984375" cy="1201737"/>
          </a:xfrm>
          <a:prstGeom prst="rect">
            <a:avLst/>
          </a:prstGeom>
          <a:solidFill>
            <a:srgbClr val="FFFFCC"/>
          </a:solidFill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105"/>
          <p:cNvSpPr>
            <a:spLocks noChangeArrowheads="1"/>
          </p:cNvSpPr>
          <p:nvPr/>
        </p:nvSpPr>
        <p:spPr bwMode="auto">
          <a:xfrm>
            <a:off x="4814888" y="5194300"/>
            <a:ext cx="157638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RegisterForCoursesForm</a:t>
            </a:r>
            <a:endParaRPr lang="en-US"/>
          </a:p>
        </p:txBody>
      </p:sp>
      <p:sp>
        <p:nvSpPr>
          <p:cNvPr id="36" name="Rectangle 106"/>
          <p:cNvSpPr>
            <a:spLocks noChangeArrowheads="1"/>
          </p:cNvSpPr>
          <p:nvPr/>
        </p:nvSpPr>
        <p:spPr bwMode="auto">
          <a:xfrm>
            <a:off x="4670425" y="5383213"/>
            <a:ext cx="1984375" cy="788987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Rectangle 107"/>
          <p:cNvSpPr>
            <a:spLocks noChangeArrowheads="1"/>
          </p:cNvSpPr>
          <p:nvPr/>
        </p:nvSpPr>
        <p:spPr bwMode="auto">
          <a:xfrm>
            <a:off x="4670425" y="5491163"/>
            <a:ext cx="1984375" cy="681037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Rectangle 108"/>
          <p:cNvSpPr>
            <a:spLocks noChangeArrowheads="1"/>
          </p:cNvSpPr>
          <p:nvPr/>
        </p:nvSpPr>
        <p:spPr bwMode="auto">
          <a:xfrm>
            <a:off x="4706938" y="5583238"/>
            <a:ext cx="16732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// display course offerings()</a:t>
            </a:r>
            <a:endParaRPr lang="en-US"/>
          </a:p>
        </p:txBody>
      </p:sp>
      <p:sp>
        <p:nvSpPr>
          <p:cNvPr id="39" name="Rectangle 109"/>
          <p:cNvSpPr>
            <a:spLocks noChangeArrowheads="1"/>
          </p:cNvSpPr>
          <p:nvPr/>
        </p:nvSpPr>
        <p:spPr bwMode="auto">
          <a:xfrm>
            <a:off x="4706938" y="5761038"/>
            <a:ext cx="161448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// display blank schedule()</a:t>
            </a:r>
            <a:endParaRPr lang="en-US"/>
          </a:p>
        </p:txBody>
      </p:sp>
      <p:sp>
        <p:nvSpPr>
          <p:cNvPr id="40" name="Rectangle 110"/>
          <p:cNvSpPr>
            <a:spLocks noChangeArrowheads="1"/>
          </p:cNvSpPr>
          <p:nvPr/>
        </p:nvSpPr>
        <p:spPr bwMode="auto">
          <a:xfrm>
            <a:off x="4706938" y="5937250"/>
            <a:ext cx="17970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// update offering selections()</a:t>
            </a:r>
            <a:endParaRPr lang="en-US"/>
          </a:p>
        </p:txBody>
      </p:sp>
      <p:sp>
        <p:nvSpPr>
          <p:cNvPr id="41" name="Rectangle 111"/>
          <p:cNvSpPr>
            <a:spLocks noChangeArrowheads="1"/>
          </p:cNvSpPr>
          <p:nvPr/>
        </p:nvSpPr>
        <p:spPr bwMode="auto">
          <a:xfrm>
            <a:off x="5187950" y="5018088"/>
            <a:ext cx="9064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&lt;&lt;boundary&gt;&gt;</a:t>
            </a:r>
            <a:endParaRPr lang="en-US"/>
          </a:p>
        </p:txBody>
      </p:sp>
      <p:sp>
        <p:nvSpPr>
          <p:cNvPr id="42" name="Rectangle 112"/>
          <p:cNvSpPr>
            <a:spLocks noChangeArrowheads="1"/>
          </p:cNvSpPr>
          <p:nvPr/>
        </p:nvSpPr>
        <p:spPr bwMode="auto">
          <a:xfrm>
            <a:off x="1760538" y="3392488"/>
            <a:ext cx="2079625" cy="2779712"/>
          </a:xfrm>
          <a:prstGeom prst="rect">
            <a:avLst/>
          </a:prstGeom>
          <a:solidFill>
            <a:srgbClr val="FFFFCC"/>
          </a:solidFill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Rectangle 113"/>
          <p:cNvSpPr>
            <a:spLocks noChangeArrowheads="1"/>
          </p:cNvSpPr>
          <p:nvPr/>
        </p:nvSpPr>
        <p:spPr bwMode="auto">
          <a:xfrm>
            <a:off x="2493963" y="3603625"/>
            <a:ext cx="5842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Schedule</a:t>
            </a:r>
            <a:endParaRPr lang="en-US"/>
          </a:p>
        </p:txBody>
      </p:sp>
      <p:sp>
        <p:nvSpPr>
          <p:cNvPr id="44" name="Rectangle 114"/>
          <p:cNvSpPr>
            <a:spLocks noChangeArrowheads="1"/>
          </p:cNvSpPr>
          <p:nvPr/>
        </p:nvSpPr>
        <p:spPr bwMode="auto">
          <a:xfrm>
            <a:off x="1760538" y="3805238"/>
            <a:ext cx="2079625" cy="2366962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Rectangle 115"/>
          <p:cNvSpPr>
            <a:spLocks noChangeArrowheads="1"/>
          </p:cNvSpPr>
          <p:nvPr/>
        </p:nvSpPr>
        <p:spPr bwMode="auto">
          <a:xfrm>
            <a:off x="1760538" y="3911600"/>
            <a:ext cx="2079625" cy="2260600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Rectangle 116"/>
          <p:cNvSpPr>
            <a:spLocks noChangeArrowheads="1"/>
          </p:cNvSpPr>
          <p:nvPr/>
        </p:nvSpPr>
        <p:spPr bwMode="auto">
          <a:xfrm>
            <a:off x="1797050" y="4005263"/>
            <a:ext cx="6556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// commit()</a:t>
            </a:r>
            <a:endParaRPr lang="en-US"/>
          </a:p>
        </p:txBody>
      </p:sp>
      <p:sp>
        <p:nvSpPr>
          <p:cNvPr id="47" name="Rectangle 117"/>
          <p:cNvSpPr>
            <a:spLocks noChangeArrowheads="1"/>
          </p:cNvSpPr>
          <p:nvPr/>
        </p:nvSpPr>
        <p:spPr bwMode="auto">
          <a:xfrm>
            <a:off x="1797050" y="4170363"/>
            <a:ext cx="11525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// select alternate()</a:t>
            </a:r>
            <a:endParaRPr lang="en-US"/>
          </a:p>
        </p:txBody>
      </p:sp>
      <p:sp>
        <p:nvSpPr>
          <p:cNvPr id="48" name="Rectangle 118"/>
          <p:cNvSpPr>
            <a:spLocks noChangeArrowheads="1"/>
          </p:cNvSpPr>
          <p:nvPr/>
        </p:nvSpPr>
        <p:spPr bwMode="auto">
          <a:xfrm>
            <a:off x="1797050" y="4346575"/>
            <a:ext cx="11747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// remove offering()</a:t>
            </a:r>
            <a:endParaRPr lang="en-US"/>
          </a:p>
        </p:txBody>
      </p:sp>
      <p:sp>
        <p:nvSpPr>
          <p:cNvPr id="49" name="Rectangle 119"/>
          <p:cNvSpPr>
            <a:spLocks noChangeArrowheads="1"/>
          </p:cNvSpPr>
          <p:nvPr/>
        </p:nvSpPr>
        <p:spPr bwMode="auto">
          <a:xfrm>
            <a:off x="1797050" y="4522788"/>
            <a:ext cx="4953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// level()</a:t>
            </a:r>
            <a:endParaRPr lang="en-US"/>
          </a:p>
        </p:txBody>
      </p:sp>
      <p:sp>
        <p:nvSpPr>
          <p:cNvPr id="50" name="Rectangle 120"/>
          <p:cNvSpPr>
            <a:spLocks noChangeArrowheads="1"/>
          </p:cNvSpPr>
          <p:nvPr/>
        </p:nvSpPr>
        <p:spPr bwMode="auto">
          <a:xfrm>
            <a:off x="1797050" y="4700588"/>
            <a:ext cx="6111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// cancel()</a:t>
            </a:r>
            <a:endParaRPr lang="en-US"/>
          </a:p>
        </p:txBody>
      </p:sp>
      <p:sp>
        <p:nvSpPr>
          <p:cNvPr id="51" name="Rectangle 121"/>
          <p:cNvSpPr>
            <a:spLocks noChangeArrowheads="1"/>
          </p:cNvSpPr>
          <p:nvPr/>
        </p:nvSpPr>
        <p:spPr bwMode="auto">
          <a:xfrm>
            <a:off x="1797050" y="4876800"/>
            <a:ext cx="6937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// get cost()</a:t>
            </a:r>
            <a:endParaRPr lang="en-US"/>
          </a:p>
        </p:txBody>
      </p:sp>
      <p:sp>
        <p:nvSpPr>
          <p:cNvPr id="52" name="Rectangle 122"/>
          <p:cNvSpPr>
            <a:spLocks noChangeArrowheads="1"/>
          </p:cNvSpPr>
          <p:nvPr/>
        </p:nvSpPr>
        <p:spPr bwMode="auto">
          <a:xfrm>
            <a:off x="1797050" y="5053013"/>
            <a:ext cx="5873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// delete()</a:t>
            </a:r>
            <a:endParaRPr lang="en-US"/>
          </a:p>
        </p:txBody>
      </p:sp>
      <p:sp>
        <p:nvSpPr>
          <p:cNvPr id="53" name="Rectangle 123"/>
          <p:cNvSpPr>
            <a:spLocks noChangeArrowheads="1"/>
          </p:cNvSpPr>
          <p:nvPr/>
        </p:nvSpPr>
        <p:spPr bwMode="auto">
          <a:xfrm>
            <a:off x="1797050" y="5230813"/>
            <a:ext cx="6175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// submit()</a:t>
            </a:r>
            <a:endParaRPr lang="en-US"/>
          </a:p>
        </p:txBody>
      </p:sp>
      <p:sp>
        <p:nvSpPr>
          <p:cNvPr id="54" name="Rectangle 124"/>
          <p:cNvSpPr>
            <a:spLocks noChangeArrowheads="1"/>
          </p:cNvSpPr>
          <p:nvPr/>
        </p:nvSpPr>
        <p:spPr bwMode="auto">
          <a:xfrm>
            <a:off x="1797050" y="5407025"/>
            <a:ext cx="5016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// save()</a:t>
            </a:r>
            <a:endParaRPr lang="en-US"/>
          </a:p>
        </p:txBody>
      </p:sp>
      <p:sp>
        <p:nvSpPr>
          <p:cNvPr id="55" name="Rectangle 125"/>
          <p:cNvSpPr>
            <a:spLocks noChangeArrowheads="1"/>
          </p:cNvSpPr>
          <p:nvPr/>
        </p:nvSpPr>
        <p:spPr bwMode="auto">
          <a:xfrm>
            <a:off x="1797050" y="5572125"/>
            <a:ext cx="10525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// any conflicts?()</a:t>
            </a:r>
            <a:endParaRPr lang="en-US"/>
          </a:p>
        </p:txBody>
      </p:sp>
      <p:sp>
        <p:nvSpPr>
          <p:cNvPr id="56" name="Rectangle 126"/>
          <p:cNvSpPr>
            <a:spLocks noChangeArrowheads="1"/>
          </p:cNvSpPr>
          <p:nvPr/>
        </p:nvSpPr>
        <p:spPr bwMode="auto">
          <a:xfrm>
            <a:off x="1797050" y="5748338"/>
            <a:ext cx="14541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// create with offerings()</a:t>
            </a:r>
            <a:endParaRPr lang="en-US"/>
          </a:p>
        </p:txBody>
      </p:sp>
      <p:sp>
        <p:nvSpPr>
          <p:cNvPr id="57" name="Rectangle 127"/>
          <p:cNvSpPr>
            <a:spLocks noChangeArrowheads="1"/>
          </p:cNvSpPr>
          <p:nvPr/>
        </p:nvSpPr>
        <p:spPr bwMode="auto">
          <a:xfrm>
            <a:off x="1797050" y="5924550"/>
            <a:ext cx="18764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// update with new selections()</a:t>
            </a:r>
            <a:endParaRPr lang="en-US"/>
          </a:p>
        </p:txBody>
      </p:sp>
      <p:sp>
        <p:nvSpPr>
          <p:cNvPr id="58" name="Rectangle 128"/>
          <p:cNvSpPr>
            <a:spLocks noChangeArrowheads="1"/>
          </p:cNvSpPr>
          <p:nvPr/>
        </p:nvSpPr>
        <p:spPr bwMode="auto">
          <a:xfrm>
            <a:off x="2470150" y="3438525"/>
            <a:ext cx="6572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&lt;&lt;entity&gt;&gt;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55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52487"/>
          </a:xfrm>
        </p:spPr>
        <p:txBody>
          <a:bodyPr/>
          <a:lstStyle/>
          <a:p>
            <a:r>
              <a:rPr lang="en-US"/>
              <a:t>Phân tích usecase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5" name="Group 189"/>
          <p:cNvGrpSpPr>
            <a:grpSpLocks/>
          </p:cNvGrpSpPr>
          <p:nvPr/>
        </p:nvGrpSpPr>
        <p:grpSpPr bwMode="auto">
          <a:xfrm>
            <a:off x="304800" y="2884487"/>
            <a:ext cx="1720850" cy="1860550"/>
            <a:chOff x="3971" y="1776"/>
            <a:chExt cx="1084" cy="1172"/>
          </a:xfrm>
        </p:grpSpPr>
        <p:grpSp>
          <p:nvGrpSpPr>
            <p:cNvPr id="6" name="Group 190"/>
            <p:cNvGrpSpPr>
              <a:grpSpLocks/>
            </p:cNvGrpSpPr>
            <p:nvPr/>
          </p:nvGrpSpPr>
          <p:grpSpPr bwMode="auto">
            <a:xfrm>
              <a:off x="4297" y="1776"/>
              <a:ext cx="432" cy="720"/>
              <a:chOff x="1249" y="2496"/>
              <a:chExt cx="432" cy="720"/>
            </a:xfrm>
          </p:grpSpPr>
          <p:sp>
            <p:nvSpPr>
              <p:cNvPr id="8" name="Rectangle 191"/>
              <p:cNvSpPr>
                <a:spLocks noChangeArrowheads="1"/>
              </p:cNvSpPr>
              <p:nvPr/>
            </p:nvSpPr>
            <p:spPr bwMode="auto">
              <a:xfrm>
                <a:off x="1249" y="2496"/>
                <a:ext cx="432" cy="7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192"/>
              <p:cNvSpPr>
                <a:spLocks noChangeShapeType="1"/>
              </p:cNvSpPr>
              <p:nvPr/>
            </p:nvSpPr>
            <p:spPr bwMode="auto">
              <a:xfrm>
                <a:off x="1537" y="2496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Line 193"/>
              <p:cNvSpPr>
                <a:spLocks noChangeShapeType="1"/>
              </p:cNvSpPr>
              <p:nvPr/>
            </p:nvSpPr>
            <p:spPr bwMode="auto">
              <a:xfrm>
                <a:off x="1537" y="249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Line 194"/>
              <p:cNvSpPr>
                <a:spLocks noChangeShapeType="1"/>
              </p:cNvSpPr>
              <p:nvPr/>
            </p:nvSpPr>
            <p:spPr bwMode="auto">
              <a:xfrm flipH="1">
                <a:off x="1537" y="2640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195"/>
              <p:cNvSpPr>
                <a:spLocks noChangeShapeType="1"/>
              </p:cNvSpPr>
              <p:nvPr/>
            </p:nvSpPr>
            <p:spPr bwMode="auto">
              <a:xfrm>
                <a:off x="1297" y="273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196"/>
              <p:cNvSpPr>
                <a:spLocks noChangeShapeType="1"/>
              </p:cNvSpPr>
              <p:nvPr/>
            </p:nvSpPr>
            <p:spPr bwMode="auto">
              <a:xfrm>
                <a:off x="1297" y="278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Line 197"/>
              <p:cNvSpPr>
                <a:spLocks noChangeShapeType="1"/>
              </p:cNvSpPr>
              <p:nvPr/>
            </p:nvSpPr>
            <p:spPr bwMode="auto">
              <a:xfrm>
                <a:off x="1297" y="283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198"/>
              <p:cNvSpPr>
                <a:spLocks noChangeShapeType="1"/>
              </p:cNvSpPr>
              <p:nvPr/>
            </p:nvSpPr>
            <p:spPr bwMode="auto">
              <a:xfrm>
                <a:off x="1297" y="292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199"/>
              <p:cNvSpPr>
                <a:spLocks noChangeShapeType="1"/>
              </p:cNvSpPr>
              <p:nvPr/>
            </p:nvSpPr>
            <p:spPr bwMode="auto">
              <a:xfrm>
                <a:off x="1297" y="288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200"/>
              <p:cNvSpPr>
                <a:spLocks noChangeShapeType="1"/>
              </p:cNvSpPr>
              <p:nvPr/>
            </p:nvSpPr>
            <p:spPr bwMode="auto">
              <a:xfrm>
                <a:off x="1297" y="297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201"/>
              <p:cNvSpPr>
                <a:spLocks noChangeShapeType="1"/>
              </p:cNvSpPr>
              <p:nvPr/>
            </p:nvSpPr>
            <p:spPr bwMode="auto">
              <a:xfrm>
                <a:off x="1297" y="302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202"/>
              <p:cNvSpPr>
                <a:spLocks noChangeShapeType="1"/>
              </p:cNvSpPr>
              <p:nvPr/>
            </p:nvSpPr>
            <p:spPr bwMode="auto">
              <a:xfrm>
                <a:off x="1297" y="30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203"/>
              <p:cNvSpPr>
                <a:spLocks noChangeShapeType="1"/>
              </p:cNvSpPr>
              <p:nvPr/>
            </p:nvSpPr>
            <p:spPr bwMode="auto">
              <a:xfrm>
                <a:off x="1297" y="312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Line 204"/>
              <p:cNvSpPr>
                <a:spLocks noChangeShapeType="1"/>
              </p:cNvSpPr>
              <p:nvPr/>
            </p:nvSpPr>
            <p:spPr bwMode="auto">
              <a:xfrm>
                <a:off x="1297" y="316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205"/>
              <p:cNvSpPr>
                <a:spLocks noChangeShapeType="1"/>
              </p:cNvSpPr>
              <p:nvPr/>
            </p:nvSpPr>
            <p:spPr bwMode="auto">
              <a:xfrm>
                <a:off x="1297" y="268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206"/>
              <p:cNvSpPr>
                <a:spLocks noChangeShapeType="1"/>
              </p:cNvSpPr>
              <p:nvPr/>
            </p:nvSpPr>
            <p:spPr bwMode="auto">
              <a:xfrm>
                <a:off x="1297" y="2592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207"/>
              <p:cNvSpPr>
                <a:spLocks noChangeShapeType="1"/>
              </p:cNvSpPr>
              <p:nvPr/>
            </p:nvSpPr>
            <p:spPr bwMode="auto">
              <a:xfrm>
                <a:off x="1297" y="2544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Line 208"/>
              <p:cNvSpPr>
                <a:spLocks noChangeShapeType="1"/>
              </p:cNvSpPr>
              <p:nvPr/>
            </p:nvSpPr>
            <p:spPr bwMode="auto">
              <a:xfrm>
                <a:off x="1297" y="2640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Text Box 209"/>
            <p:cNvSpPr txBox="1">
              <a:spLocks noChangeArrowheads="1"/>
            </p:cNvSpPr>
            <p:nvPr/>
          </p:nvSpPr>
          <p:spPr bwMode="auto">
            <a:xfrm>
              <a:off x="3971" y="2544"/>
              <a:ext cx="108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/>
                <a:t>Supplementary</a:t>
              </a:r>
            </a:p>
            <a:p>
              <a:pPr algn="ctr"/>
              <a:r>
                <a:rPr lang="en-US" sz="1800"/>
                <a:t>Specifications</a:t>
              </a:r>
            </a:p>
          </p:txBody>
        </p:sp>
      </p:grpSp>
      <p:grpSp>
        <p:nvGrpSpPr>
          <p:cNvPr id="26" name="Group 210"/>
          <p:cNvGrpSpPr>
            <a:grpSpLocks/>
          </p:cNvGrpSpPr>
          <p:nvPr/>
        </p:nvGrpSpPr>
        <p:grpSpPr bwMode="auto">
          <a:xfrm>
            <a:off x="1019175" y="1195387"/>
            <a:ext cx="1085850" cy="1585913"/>
            <a:chOff x="4171" y="1776"/>
            <a:chExt cx="684" cy="999"/>
          </a:xfrm>
        </p:grpSpPr>
        <p:grpSp>
          <p:nvGrpSpPr>
            <p:cNvPr id="27" name="Group 211"/>
            <p:cNvGrpSpPr>
              <a:grpSpLocks/>
            </p:cNvGrpSpPr>
            <p:nvPr/>
          </p:nvGrpSpPr>
          <p:grpSpPr bwMode="auto">
            <a:xfrm>
              <a:off x="4297" y="1776"/>
              <a:ext cx="432" cy="720"/>
              <a:chOff x="1249" y="2496"/>
              <a:chExt cx="432" cy="720"/>
            </a:xfrm>
          </p:grpSpPr>
          <p:sp>
            <p:nvSpPr>
              <p:cNvPr id="29" name="Rectangle 212"/>
              <p:cNvSpPr>
                <a:spLocks noChangeArrowheads="1"/>
              </p:cNvSpPr>
              <p:nvPr/>
            </p:nvSpPr>
            <p:spPr bwMode="auto">
              <a:xfrm>
                <a:off x="1249" y="2496"/>
                <a:ext cx="432" cy="7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Line 213"/>
              <p:cNvSpPr>
                <a:spLocks noChangeShapeType="1"/>
              </p:cNvSpPr>
              <p:nvPr/>
            </p:nvSpPr>
            <p:spPr bwMode="auto">
              <a:xfrm>
                <a:off x="1537" y="2496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214"/>
              <p:cNvSpPr>
                <a:spLocks noChangeShapeType="1"/>
              </p:cNvSpPr>
              <p:nvPr/>
            </p:nvSpPr>
            <p:spPr bwMode="auto">
              <a:xfrm>
                <a:off x="1537" y="249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Line 215"/>
              <p:cNvSpPr>
                <a:spLocks noChangeShapeType="1"/>
              </p:cNvSpPr>
              <p:nvPr/>
            </p:nvSpPr>
            <p:spPr bwMode="auto">
              <a:xfrm flipH="1">
                <a:off x="1537" y="2640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Line 216"/>
              <p:cNvSpPr>
                <a:spLocks noChangeShapeType="1"/>
              </p:cNvSpPr>
              <p:nvPr/>
            </p:nvSpPr>
            <p:spPr bwMode="auto">
              <a:xfrm>
                <a:off x="1297" y="273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217"/>
              <p:cNvSpPr>
                <a:spLocks noChangeShapeType="1"/>
              </p:cNvSpPr>
              <p:nvPr/>
            </p:nvSpPr>
            <p:spPr bwMode="auto">
              <a:xfrm>
                <a:off x="1297" y="278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Line 218"/>
              <p:cNvSpPr>
                <a:spLocks noChangeShapeType="1"/>
              </p:cNvSpPr>
              <p:nvPr/>
            </p:nvSpPr>
            <p:spPr bwMode="auto">
              <a:xfrm>
                <a:off x="1297" y="283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Line 219"/>
              <p:cNvSpPr>
                <a:spLocks noChangeShapeType="1"/>
              </p:cNvSpPr>
              <p:nvPr/>
            </p:nvSpPr>
            <p:spPr bwMode="auto">
              <a:xfrm>
                <a:off x="1297" y="292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Line 220"/>
              <p:cNvSpPr>
                <a:spLocks noChangeShapeType="1"/>
              </p:cNvSpPr>
              <p:nvPr/>
            </p:nvSpPr>
            <p:spPr bwMode="auto">
              <a:xfrm>
                <a:off x="1297" y="288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Line 221"/>
              <p:cNvSpPr>
                <a:spLocks noChangeShapeType="1"/>
              </p:cNvSpPr>
              <p:nvPr/>
            </p:nvSpPr>
            <p:spPr bwMode="auto">
              <a:xfrm>
                <a:off x="1297" y="297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Line 222"/>
              <p:cNvSpPr>
                <a:spLocks noChangeShapeType="1"/>
              </p:cNvSpPr>
              <p:nvPr/>
            </p:nvSpPr>
            <p:spPr bwMode="auto">
              <a:xfrm>
                <a:off x="1297" y="302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Line 223"/>
              <p:cNvSpPr>
                <a:spLocks noChangeShapeType="1"/>
              </p:cNvSpPr>
              <p:nvPr/>
            </p:nvSpPr>
            <p:spPr bwMode="auto">
              <a:xfrm>
                <a:off x="1297" y="30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Line 224"/>
              <p:cNvSpPr>
                <a:spLocks noChangeShapeType="1"/>
              </p:cNvSpPr>
              <p:nvPr/>
            </p:nvSpPr>
            <p:spPr bwMode="auto">
              <a:xfrm>
                <a:off x="1297" y="312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Line 225"/>
              <p:cNvSpPr>
                <a:spLocks noChangeShapeType="1"/>
              </p:cNvSpPr>
              <p:nvPr/>
            </p:nvSpPr>
            <p:spPr bwMode="auto">
              <a:xfrm>
                <a:off x="1297" y="316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Line 226"/>
              <p:cNvSpPr>
                <a:spLocks noChangeShapeType="1"/>
              </p:cNvSpPr>
              <p:nvPr/>
            </p:nvSpPr>
            <p:spPr bwMode="auto">
              <a:xfrm>
                <a:off x="1297" y="268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Line 227"/>
              <p:cNvSpPr>
                <a:spLocks noChangeShapeType="1"/>
              </p:cNvSpPr>
              <p:nvPr/>
            </p:nvSpPr>
            <p:spPr bwMode="auto">
              <a:xfrm>
                <a:off x="1297" y="2592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Line 228"/>
              <p:cNvSpPr>
                <a:spLocks noChangeShapeType="1"/>
              </p:cNvSpPr>
              <p:nvPr/>
            </p:nvSpPr>
            <p:spPr bwMode="auto">
              <a:xfrm>
                <a:off x="1297" y="2544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Line 229"/>
              <p:cNvSpPr>
                <a:spLocks noChangeShapeType="1"/>
              </p:cNvSpPr>
              <p:nvPr/>
            </p:nvSpPr>
            <p:spPr bwMode="auto">
              <a:xfrm>
                <a:off x="1297" y="2640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" name="Text Box 230"/>
            <p:cNvSpPr txBox="1">
              <a:spLocks noChangeArrowheads="1"/>
            </p:cNvSpPr>
            <p:nvPr/>
          </p:nvSpPr>
          <p:spPr bwMode="auto">
            <a:xfrm>
              <a:off x="4171" y="2544"/>
              <a:ext cx="6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/>
                <a:t>Glossary</a:t>
              </a:r>
            </a:p>
          </p:txBody>
        </p:sp>
      </p:grpSp>
      <p:sp>
        <p:nvSpPr>
          <p:cNvPr id="47" name="AutoShape 245"/>
          <p:cNvSpPr>
            <a:spLocks noChangeArrowheads="1"/>
          </p:cNvSpPr>
          <p:nvPr/>
        </p:nvSpPr>
        <p:spPr bwMode="auto">
          <a:xfrm>
            <a:off x="3997325" y="3535362"/>
            <a:ext cx="1751013" cy="966788"/>
          </a:xfrm>
          <a:prstGeom prst="homePlate">
            <a:avLst>
              <a:gd name="adj" fmla="val 54955"/>
            </a:avLst>
          </a:prstGeom>
          <a:solidFill>
            <a:srgbClr val="00CCFF"/>
          </a:solidFill>
          <a:ln w="28575">
            <a:solidFill>
              <a:schemeClr val="accent3">
                <a:lumMod val="75000"/>
              </a:schemeClr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48" name="AutoShape 246"/>
          <p:cNvSpPr>
            <a:spLocks noChangeArrowheads="1"/>
          </p:cNvSpPr>
          <p:nvPr/>
        </p:nvSpPr>
        <p:spPr bwMode="auto">
          <a:xfrm>
            <a:off x="3859213" y="3673475"/>
            <a:ext cx="1751012" cy="966787"/>
          </a:xfrm>
          <a:prstGeom prst="homePlate">
            <a:avLst>
              <a:gd name="adj" fmla="val 54955"/>
            </a:avLst>
          </a:prstGeom>
          <a:solidFill>
            <a:srgbClr val="00CCFF"/>
          </a:solidFill>
          <a:ln w="28575">
            <a:solidFill>
              <a:schemeClr val="accent3">
                <a:lumMod val="75000"/>
              </a:schemeClr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49" name="AutoShape 247"/>
          <p:cNvSpPr>
            <a:spLocks noChangeArrowheads="1"/>
          </p:cNvSpPr>
          <p:nvPr/>
        </p:nvSpPr>
        <p:spPr bwMode="auto">
          <a:xfrm>
            <a:off x="3746500" y="3811587"/>
            <a:ext cx="1752600" cy="966788"/>
          </a:xfrm>
          <a:prstGeom prst="homePlate">
            <a:avLst>
              <a:gd name="adj" fmla="val 55005"/>
            </a:avLst>
          </a:prstGeom>
          <a:solidFill>
            <a:srgbClr val="00CCFF"/>
          </a:solidFill>
          <a:ln w="28575">
            <a:solidFill>
              <a:schemeClr val="accent3">
                <a:lumMod val="75000"/>
              </a:schemeClr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C00000"/>
                </a:solidFill>
              </a:rPr>
              <a:t>Use-Case</a:t>
            </a:r>
          </a:p>
          <a:p>
            <a:pPr algn="ctr"/>
            <a:r>
              <a:rPr lang="en-US" sz="2000" b="1">
                <a:solidFill>
                  <a:srgbClr val="C00000"/>
                </a:solidFill>
              </a:rPr>
              <a:t>Analysis</a:t>
            </a:r>
            <a:endParaRPr lang="en-US" sz="1800">
              <a:solidFill>
                <a:srgbClr val="C00000"/>
              </a:solidFill>
            </a:endParaRPr>
          </a:p>
        </p:txBody>
      </p:sp>
      <p:grpSp>
        <p:nvGrpSpPr>
          <p:cNvPr id="50" name="Group 248"/>
          <p:cNvGrpSpPr>
            <a:grpSpLocks/>
          </p:cNvGrpSpPr>
          <p:nvPr/>
        </p:nvGrpSpPr>
        <p:grpSpPr bwMode="auto">
          <a:xfrm>
            <a:off x="2316163" y="1020762"/>
            <a:ext cx="1758950" cy="1860550"/>
            <a:chOff x="3959" y="1776"/>
            <a:chExt cx="1108" cy="1172"/>
          </a:xfrm>
        </p:grpSpPr>
        <p:grpSp>
          <p:nvGrpSpPr>
            <p:cNvPr id="51" name="Group 249"/>
            <p:cNvGrpSpPr>
              <a:grpSpLocks/>
            </p:cNvGrpSpPr>
            <p:nvPr/>
          </p:nvGrpSpPr>
          <p:grpSpPr bwMode="auto">
            <a:xfrm>
              <a:off x="4297" y="1776"/>
              <a:ext cx="432" cy="720"/>
              <a:chOff x="1249" y="2496"/>
              <a:chExt cx="432" cy="720"/>
            </a:xfrm>
          </p:grpSpPr>
          <p:sp>
            <p:nvSpPr>
              <p:cNvPr id="53" name="Rectangle 250"/>
              <p:cNvSpPr>
                <a:spLocks noChangeArrowheads="1"/>
              </p:cNvSpPr>
              <p:nvPr/>
            </p:nvSpPr>
            <p:spPr bwMode="auto">
              <a:xfrm>
                <a:off x="1249" y="2496"/>
                <a:ext cx="432" cy="7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Line 251"/>
              <p:cNvSpPr>
                <a:spLocks noChangeShapeType="1"/>
              </p:cNvSpPr>
              <p:nvPr/>
            </p:nvSpPr>
            <p:spPr bwMode="auto">
              <a:xfrm>
                <a:off x="1537" y="2496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Line 252"/>
              <p:cNvSpPr>
                <a:spLocks noChangeShapeType="1"/>
              </p:cNvSpPr>
              <p:nvPr/>
            </p:nvSpPr>
            <p:spPr bwMode="auto">
              <a:xfrm>
                <a:off x="1537" y="249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Line 253"/>
              <p:cNvSpPr>
                <a:spLocks noChangeShapeType="1"/>
              </p:cNvSpPr>
              <p:nvPr/>
            </p:nvSpPr>
            <p:spPr bwMode="auto">
              <a:xfrm flipH="1">
                <a:off x="1537" y="2640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Line 254"/>
              <p:cNvSpPr>
                <a:spLocks noChangeShapeType="1"/>
              </p:cNvSpPr>
              <p:nvPr/>
            </p:nvSpPr>
            <p:spPr bwMode="auto">
              <a:xfrm>
                <a:off x="1297" y="273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Line 255"/>
              <p:cNvSpPr>
                <a:spLocks noChangeShapeType="1"/>
              </p:cNvSpPr>
              <p:nvPr/>
            </p:nvSpPr>
            <p:spPr bwMode="auto">
              <a:xfrm>
                <a:off x="1297" y="278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Line 256"/>
              <p:cNvSpPr>
                <a:spLocks noChangeShapeType="1"/>
              </p:cNvSpPr>
              <p:nvPr/>
            </p:nvSpPr>
            <p:spPr bwMode="auto">
              <a:xfrm>
                <a:off x="1297" y="283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Line 257"/>
              <p:cNvSpPr>
                <a:spLocks noChangeShapeType="1"/>
              </p:cNvSpPr>
              <p:nvPr/>
            </p:nvSpPr>
            <p:spPr bwMode="auto">
              <a:xfrm>
                <a:off x="1297" y="292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Line 258"/>
              <p:cNvSpPr>
                <a:spLocks noChangeShapeType="1"/>
              </p:cNvSpPr>
              <p:nvPr/>
            </p:nvSpPr>
            <p:spPr bwMode="auto">
              <a:xfrm>
                <a:off x="1297" y="288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Line 259"/>
              <p:cNvSpPr>
                <a:spLocks noChangeShapeType="1"/>
              </p:cNvSpPr>
              <p:nvPr/>
            </p:nvSpPr>
            <p:spPr bwMode="auto">
              <a:xfrm>
                <a:off x="1297" y="297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Line 260"/>
              <p:cNvSpPr>
                <a:spLocks noChangeShapeType="1"/>
              </p:cNvSpPr>
              <p:nvPr/>
            </p:nvSpPr>
            <p:spPr bwMode="auto">
              <a:xfrm>
                <a:off x="1297" y="302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Line 261"/>
              <p:cNvSpPr>
                <a:spLocks noChangeShapeType="1"/>
              </p:cNvSpPr>
              <p:nvPr/>
            </p:nvSpPr>
            <p:spPr bwMode="auto">
              <a:xfrm>
                <a:off x="1297" y="30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Line 262"/>
              <p:cNvSpPr>
                <a:spLocks noChangeShapeType="1"/>
              </p:cNvSpPr>
              <p:nvPr/>
            </p:nvSpPr>
            <p:spPr bwMode="auto">
              <a:xfrm>
                <a:off x="1297" y="312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Line 263"/>
              <p:cNvSpPr>
                <a:spLocks noChangeShapeType="1"/>
              </p:cNvSpPr>
              <p:nvPr/>
            </p:nvSpPr>
            <p:spPr bwMode="auto">
              <a:xfrm>
                <a:off x="1297" y="316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Line 264"/>
              <p:cNvSpPr>
                <a:spLocks noChangeShapeType="1"/>
              </p:cNvSpPr>
              <p:nvPr/>
            </p:nvSpPr>
            <p:spPr bwMode="auto">
              <a:xfrm>
                <a:off x="1297" y="268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Line 265"/>
              <p:cNvSpPr>
                <a:spLocks noChangeShapeType="1"/>
              </p:cNvSpPr>
              <p:nvPr/>
            </p:nvSpPr>
            <p:spPr bwMode="auto">
              <a:xfrm>
                <a:off x="1297" y="2592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Line 266"/>
              <p:cNvSpPr>
                <a:spLocks noChangeShapeType="1"/>
              </p:cNvSpPr>
              <p:nvPr/>
            </p:nvSpPr>
            <p:spPr bwMode="auto">
              <a:xfrm>
                <a:off x="1297" y="2544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Line 267"/>
              <p:cNvSpPr>
                <a:spLocks noChangeShapeType="1"/>
              </p:cNvSpPr>
              <p:nvPr/>
            </p:nvSpPr>
            <p:spPr bwMode="auto">
              <a:xfrm>
                <a:off x="1297" y="2640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2" name="Text Box 268"/>
            <p:cNvSpPr txBox="1">
              <a:spLocks noChangeArrowheads="1"/>
            </p:cNvSpPr>
            <p:nvPr/>
          </p:nvSpPr>
          <p:spPr bwMode="auto">
            <a:xfrm>
              <a:off x="3959" y="2544"/>
              <a:ext cx="110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/>
                <a:t>Project Specific</a:t>
              </a:r>
            </a:p>
            <a:p>
              <a:pPr algn="ctr"/>
              <a:r>
                <a:rPr lang="en-US" sz="1800"/>
                <a:t> Guidelines</a:t>
              </a:r>
            </a:p>
          </p:txBody>
        </p:sp>
      </p:grpSp>
      <p:grpSp>
        <p:nvGrpSpPr>
          <p:cNvPr id="71" name="Group 272"/>
          <p:cNvGrpSpPr>
            <a:grpSpLocks/>
          </p:cNvGrpSpPr>
          <p:nvPr/>
        </p:nvGrpSpPr>
        <p:grpSpPr bwMode="auto">
          <a:xfrm>
            <a:off x="6007100" y="1731962"/>
            <a:ext cx="2393950" cy="857250"/>
            <a:chOff x="3484" y="3648"/>
            <a:chExt cx="1508" cy="540"/>
          </a:xfrm>
        </p:grpSpPr>
        <p:sp>
          <p:nvSpPr>
            <p:cNvPr id="72" name="Oval 273"/>
            <p:cNvSpPr>
              <a:spLocks noChangeArrowheads="1"/>
            </p:cNvSpPr>
            <p:nvPr/>
          </p:nvSpPr>
          <p:spPr bwMode="auto">
            <a:xfrm>
              <a:off x="3925" y="3648"/>
              <a:ext cx="624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Text Box 274"/>
            <p:cNvSpPr txBox="1">
              <a:spLocks noChangeArrowheads="1"/>
            </p:cNvSpPr>
            <p:nvPr/>
          </p:nvSpPr>
          <p:spPr bwMode="auto">
            <a:xfrm>
              <a:off x="3484" y="3957"/>
              <a:ext cx="15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/>
                <a:t>Use-Case Realization</a:t>
              </a:r>
            </a:p>
          </p:txBody>
        </p:sp>
      </p:grpSp>
      <p:sp>
        <p:nvSpPr>
          <p:cNvPr id="74" name="Line 275"/>
          <p:cNvSpPr>
            <a:spLocks noChangeShapeType="1"/>
          </p:cNvSpPr>
          <p:nvPr/>
        </p:nvSpPr>
        <p:spPr bwMode="auto">
          <a:xfrm flipH="1">
            <a:off x="4919663" y="3125787"/>
            <a:ext cx="0" cy="37782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grpSp>
        <p:nvGrpSpPr>
          <p:cNvPr id="75" name="Group 357"/>
          <p:cNvGrpSpPr>
            <a:grpSpLocks/>
          </p:cNvGrpSpPr>
          <p:nvPr/>
        </p:nvGrpSpPr>
        <p:grpSpPr bwMode="auto">
          <a:xfrm>
            <a:off x="6794500" y="3214687"/>
            <a:ext cx="1976438" cy="1622425"/>
            <a:chOff x="3856" y="2984"/>
            <a:chExt cx="1245" cy="1022"/>
          </a:xfrm>
        </p:grpSpPr>
        <p:grpSp>
          <p:nvGrpSpPr>
            <p:cNvPr id="76" name="Group 277"/>
            <p:cNvGrpSpPr>
              <a:grpSpLocks/>
            </p:cNvGrpSpPr>
            <p:nvPr/>
          </p:nvGrpSpPr>
          <p:grpSpPr bwMode="auto">
            <a:xfrm>
              <a:off x="3856" y="2984"/>
              <a:ext cx="1245" cy="766"/>
              <a:chOff x="1309" y="1072"/>
              <a:chExt cx="1245" cy="766"/>
            </a:xfrm>
          </p:grpSpPr>
          <p:grpSp>
            <p:nvGrpSpPr>
              <p:cNvPr id="78" name="Group 278"/>
              <p:cNvGrpSpPr>
                <a:grpSpLocks/>
              </p:cNvGrpSpPr>
              <p:nvPr/>
            </p:nvGrpSpPr>
            <p:grpSpPr bwMode="auto">
              <a:xfrm>
                <a:off x="1309" y="1231"/>
                <a:ext cx="302" cy="175"/>
                <a:chOff x="144" y="1440"/>
                <a:chExt cx="881" cy="510"/>
              </a:xfrm>
            </p:grpSpPr>
            <p:sp>
              <p:nvSpPr>
                <p:cNvPr id="95" name="Rectangle 279"/>
                <p:cNvSpPr>
                  <a:spLocks noChangeArrowheads="1"/>
                </p:cNvSpPr>
                <p:nvPr/>
              </p:nvSpPr>
              <p:spPr bwMode="auto">
                <a:xfrm>
                  <a:off x="144" y="1440"/>
                  <a:ext cx="881" cy="51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6" name="Line 280"/>
                <p:cNvSpPr>
                  <a:spLocks noChangeShapeType="1"/>
                </p:cNvSpPr>
                <p:nvPr/>
              </p:nvSpPr>
              <p:spPr bwMode="auto">
                <a:xfrm>
                  <a:off x="144" y="181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7" name="Line 281"/>
                <p:cNvSpPr>
                  <a:spLocks noChangeShapeType="1"/>
                </p:cNvSpPr>
                <p:nvPr/>
              </p:nvSpPr>
              <p:spPr bwMode="auto">
                <a:xfrm>
                  <a:off x="144" y="168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9" name="Group 282"/>
              <p:cNvGrpSpPr>
                <a:grpSpLocks/>
              </p:cNvGrpSpPr>
              <p:nvPr/>
            </p:nvGrpSpPr>
            <p:grpSpPr bwMode="auto">
              <a:xfrm>
                <a:off x="1950" y="1072"/>
                <a:ext cx="302" cy="175"/>
                <a:chOff x="144" y="1440"/>
                <a:chExt cx="881" cy="510"/>
              </a:xfrm>
            </p:grpSpPr>
            <p:sp>
              <p:nvSpPr>
                <p:cNvPr id="92" name="Rectangle 283"/>
                <p:cNvSpPr>
                  <a:spLocks noChangeArrowheads="1"/>
                </p:cNvSpPr>
                <p:nvPr/>
              </p:nvSpPr>
              <p:spPr bwMode="auto">
                <a:xfrm>
                  <a:off x="144" y="1440"/>
                  <a:ext cx="881" cy="51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3" name="Line 284"/>
                <p:cNvSpPr>
                  <a:spLocks noChangeShapeType="1"/>
                </p:cNvSpPr>
                <p:nvPr/>
              </p:nvSpPr>
              <p:spPr bwMode="auto">
                <a:xfrm>
                  <a:off x="144" y="181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4" name="Line 285"/>
                <p:cNvSpPr>
                  <a:spLocks noChangeShapeType="1"/>
                </p:cNvSpPr>
                <p:nvPr/>
              </p:nvSpPr>
              <p:spPr bwMode="auto">
                <a:xfrm>
                  <a:off x="144" y="168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80" name="Group 286"/>
              <p:cNvGrpSpPr>
                <a:grpSpLocks/>
              </p:cNvGrpSpPr>
              <p:nvPr/>
            </p:nvGrpSpPr>
            <p:grpSpPr bwMode="auto">
              <a:xfrm>
                <a:off x="1648" y="1663"/>
                <a:ext cx="302" cy="175"/>
                <a:chOff x="144" y="1440"/>
                <a:chExt cx="881" cy="510"/>
              </a:xfrm>
            </p:grpSpPr>
            <p:sp>
              <p:nvSpPr>
                <p:cNvPr id="89" name="Rectangle 287"/>
                <p:cNvSpPr>
                  <a:spLocks noChangeArrowheads="1"/>
                </p:cNvSpPr>
                <p:nvPr/>
              </p:nvSpPr>
              <p:spPr bwMode="auto">
                <a:xfrm>
                  <a:off x="144" y="1440"/>
                  <a:ext cx="881" cy="51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0" name="Line 288"/>
                <p:cNvSpPr>
                  <a:spLocks noChangeShapeType="1"/>
                </p:cNvSpPr>
                <p:nvPr/>
              </p:nvSpPr>
              <p:spPr bwMode="auto">
                <a:xfrm>
                  <a:off x="144" y="181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1" name="Line 289"/>
                <p:cNvSpPr>
                  <a:spLocks noChangeShapeType="1"/>
                </p:cNvSpPr>
                <p:nvPr/>
              </p:nvSpPr>
              <p:spPr bwMode="auto">
                <a:xfrm>
                  <a:off x="144" y="168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81" name="Group 290"/>
              <p:cNvGrpSpPr>
                <a:grpSpLocks/>
              </p:cNvGrpSpPr>
              <p:nvPr/>
            </p:nvGrpSpPr>
            <p:grpSpPr bwMode="auto">
              <a:xfrm>
                <a:off x="2252" y="1581"/>
                <a:ext cx="302" cy="175"/>
                <a:chOff x="144" y="1440"/>
                <a:chExt cx="881" cy="510"/>
              </a:xfrm>
            </p:grpSpPr>
            <p:sp>
              <p:nvSpPr>
                <p:cNvPr id="86" name="Rectangle 291"/>
                <p:cNvSpPr>
                  <a:spLocks noChangeArrowheads="1"/>
                </p:cNvSpPr>
                <p:nvPr/>
              </p:nvSpPr>
              <p:spPr bwMode="auto">
                <a:xfrm>
                  <a:off x="144" y="1440"/>
                  <a:ext cx="881" cy="51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7" name="Line 292"/>
                <p:cNvSpPr>
                  <a:spLocks noChangeShapeType="1"/>
                </p:cNvSpPr>
                <p:nvPr/>
              </p:nvSpPr>
              <p:spPr bwMode="auto">
                <a:xfrm>
                  <a:off x="144" y="181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8" name="Line 293"/>
                <p:cNvSpPr>
                  <a:spLocks noChangeShapeType="1"/>
                </p:cNvSpPr>
                <p:nvPr/>
              </p:nvSpPr>
              <p:spPr bwMode="auto">
                <a:xfrm>
                  <a:off x="144" y="168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2" name="Line 294"/>
              <p:cNvSpPr>
                <a:spLocks noChangeShapeType="1"/>
              </p:cNvSpPr>
              <p:nvPr/>
            </p:nvSpPr>
            <p:spPr bwMode="auto">
              <a:xfrm flipH="1" flipV="1">
                <a:off x="1463" y="1406"/>
                <a:ext cx="312" cy="25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Line 295"/>
              <p:cNvSpPr>
                <a:spLocks noChangeShapeType="1"/>
              </p:cNvSpPr>
              <p:nvPr/>
            </p:nvSpPr>
            <p:spPr bwMode="auto">
              <a:xfrm flipV="1">
                <a:off x="1611" y="1160"/>
                <a:ext cx="339" cy="1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Line 296"/>
              <p:cNvSpPr>
                <a:spLocks noChangeShapeType="1"/>
              </p:cNvSpPr>
              <p:nvPr/>
            </p:nvSpPr>
            <p:spPr bwMode="auto">
              <a:xfrm flipV="1">
                <a:off x="1950" y="1663"/>
                <a:ext cx="302" cy="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Line 297"/>
              <p:cNvSpPr>
                <a:spLocks noChangeShapeType="1"/>
              </p:cNvSpPr>
              <p:nvPr/>
            </p:nvSpPr>
            <p:spPr bwMode="auto">
              <a:xfrm flipV="1">
                <a:off x="1775" y="1247"/>
                <a:ext cx="329" cy="4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7" name="Text Box 298"/>
            <p:cNvSpPr txBox="1">
              <a:spLocks noChangeArrowheads="1"/>
            </p:cNvSpPr>
            <p:nvPr/>
          </p:nvSpPr>
          <p:spPr bwMode="auto">
            <a:xfrm>
              <a:off x="3929" y="3775"/>
              <a:ext cx="10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/>
                <a:t>Analysis Model</a:t>
              </a:r>
            </a:p>
          </p:txBody>
        </p:sp>
      </p:grpSp>
      <p:sp>
        <p:nvSpPr>
          <p:cNvPr id="98" name="Line 299"/>
          <p:cNvSpPr>
            <a:spLocks noChangeShapeType="1"/>
          </p:cNvSpPr>
          <p:nvPr/>
        </p:nvSpPr>
        <p:spPr bwMode="auto">
          <a:xfrm>
            <a:off x="3311525" y="2846387"/>
            <a:ext cx="803275" cy="6223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Line 300"/>
          <p:cNvSpPr>
            <a:spLocks noChangeShapeType="1"/>
          </p:cNvSpPr>
          <p:nvPr/>
        </p:nvSpPr>
        <p:spPr bwMode="auto">
          <a:xfrm>
            <a:off x="2057400" y="2757487"/>
            <a:ext cx="1625600" cy="1014413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Line 301"/>
          <p:cNvSpPr>
            <a:spLocks noChangeShapeType="1"/>
          </p:cNvSpPr>
          <p:nvPr/>
        </p:nvSpPr>
        <p:spPr bwMode="auto">
          <a:xfrm>
            <a:off x="1981200" y="4319587"/>
            <a:ext cx="17018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1" name="Group 360"/>
          <p:cNvGrpSpPr>
            <a:grpSpLocks/>
          </p:cNvGrpSpPr>
          <p:nvPr/>
        </p:nvGrpSpPr>
        <p:grpSpPr bwMode="auto">
          <a:xfrm>
            <a:off x="1038225" y="4852987"/>
            <a:ext cx="2911475" cy="1547813"/>
            <a:chOff x="614" y="2960"/>
            <a:chExt cx="1834" cy="975"/>
          </a:xfrm>
        </p:grpSpPr>
        <p:grpSp>
          <p:nvGrpSpPr>
            <p:cNvPr id="102" name="Group 359"/>
            <p:cNvGrpSpPr>
              <a:grpSpLocks/>
            </p:cNvGrpSpPr>
            <p:nvPr/>
          </p:nvGrpSpPr>
          <p:grpSpPr bwMode="auto">
            <a:xfrm>
              <a:off x="614" y="3026"/>
              <a:ext cx="1381" cy="665"/>
              <a:chOff x="614" y="3026"/>
              <a:chExt cx="1381" cy="665"/>
            </a:xfrm>
          </p:grpSpPr>
          <p:grpSp>
            <p:nvGrpSpPr>
              <p:cNvPr id="105" name="Group 358"/>
              <p:cNvGrpSpPr>
                <a:grpSpLocks/>
              </p:cNvGrpSpPr>
              <p:nvPr/>
            </p:nvGrpSpPr>
            <p:grpSpPr bwMode="auto">
              <a:xfrm>
                <a:off x="614" y="3026"/>
                <a:ext cx="289" cy="395"/>
                <a:chOff x="582" y="3010"/>
                <a:chExt cx="289" cy="395"/>
              </a:xfrm>
            </p:grpSpPr>
            <p:sp>
              <p:nvSpPr>
                <p:cNvPr id="112" name="Oval 234"/>
                <p:cNvSpPr>
                  <a:spLocks noChangeArrowheads="1"/>
                </p:cNvSpPr>
                <p:nvPr/>
              </p:nvSpPr>
              <p:spPr bwMode="auto">
                <a:xfrm>
                  <a:off x="669" y="3010"/>
                  <a:ext cx="132" cy="13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" name="Line 235"/>
                <p:cNvSpPr>
                  <a:spLocks noChangeShapeType="1"/>
                </p:cNvSpPr>
                <p:nvPr/>
              </p:nvSpPr>
              <p:spPr bwMode="auto">
                <a:xfrm>
                  <a:off x="735" y="3144"/>
                  <a:ext cx="0" cy="12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" name="Line 236"/>
                <p:cNvSpPr>
                  <a:spLocks noChangeShapeType="1"/>
                </p:cNvSpPr>
                <p:nvPr/>
              </p:nvSpPr>
              <p:spPr bwMode="auto">
                <a:xfrm>
                  <a:off x="630" y="3194"/>
                  <a:ext cx="209" cy="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" name="Freeform 237"/>
                <p:cNvSpPr>
                  <a:spLocks/>
                </p:cNvSpPr>
                <p:nvPr/>
              </p:nvSpPr>
              <p:spPr bwMode="auto">
                <a:xfrm>
                  <a:off x="582" y="3260"/>
                  <a:ext cx="289" cy="145"/>
                </a:xfrm>
                <a:custGeom>
                  <a:avLst/>
                  <a:gdLst>
                    <a:gd name="T0" fmla="*/ 0 w 108"/>
                    <a:gd name="T1" fmla="*/ 54 h 54"/>
                    <a:gd name="T2" fmla="*/ 54 w 108"/>
                    <a:gd name="T3" fmla="*/ 0 h 54"/>
                    <a:gd name="T4" fmla="*/ 108 w 108"/>
                    <a:gd name="T5" fmla="*/ 54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8" h="54">
                      <a:moveTo>
                        <a:pt x="0" y="54"/>
                      </a:moveTo>
                      <a:lnTo>
                        <a:pt x="54" y="0"/>
                      </a:lnTo>
                      <a:lnTo>
                        <a:pt x="108" y="54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6" name="Oval 238"/>
              <p:cNvSpPr>
                <a:spLocks noChangeArrowheads="1"/>
              </p:cNvSpPr>
              <p:nvPr/>
            </p:nvSpPr>
            <p:spPr bwMode="auto">
              <a:xfrm>
                <a:off x="1254" y="3096"/>
                <a:ext cx="451" cy="23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Oval 239"/>
              <p:cNvSpPr>
                <a:spLocks noChangeArrowheads="1"/>
              </p:cNvSpPr>
              <p:nvPr/>
            </p:nvSpPr>
            <p:spPr bwMode="auto">
              <a:xfrm>
                <a:off x="971" y="3461"/>
                <a:ext cx="451" cy="23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Oval 240"/>
              <p:cNvSpPr>
                <a:spLocks noChangeArrowheads="1"/>
              </p:cNvSpPr>
              <p:nvPr/>
            </p:nvSpPr>
            <p:spPr bwMode="auto">
              <a:xfrm>
                <a:off x="1544" y="3461"/>
                <a:ext cx="451" cy="23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Line 241"/>
              <p:cNvSpPr>
                <a:spLocks noChangeShapeType="1"/>
              </p:cNvSpPr>
              <p:nvPr/>
            </p:nvSpPr>
            <p:spPr bwMode="auto">
              <a:xfrm>
                <a:off x="918" y="3219"/>
                <a:ext cx="3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" name="Line 242"/>
              <p:cNvSpPr>
                <a:spLocks noChangeShapeType="1"/>
              </p:cNvSpPr>
              <p:nvPr/>
            </p:nvSpPr>
            <p:spPr bwMode="auto">
              <a:xfrm flipV="1">
                <a:off x="1276" y="3326"/>
                <a:ext cx="130" cy="13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Line 243"/>
              <p:cNvSpPr>
                <a:spLocks noChangeShapeType="1"/>
              </p:cNvSpPr>
              <p:nvPr/>
            </p:nvSpPr>
            <p:spPr bwMode="auto">
              <a:xfrm flipH="1" flipV="1">
                <a:off x="1560" y="3326"/>
                <a:ext cx="129" cy="13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3" name="Text Box 244"/>
            <p:cNvSpPr txBox="1">
              <a:spLocks noChangeArrowheads="1"/>
            </p:cNvSpPr>
            <p:nvPr/>
          </p:nvSpPr>
          <p:spPr bwMode="auto">
            <a:xfrm>
              <a:off x="655" y="3704"/>
              <a:ext cx="1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/>
                <a:t>Use-Case Model</a:t>
              </a:r>
            </a:p>
          </p:txBody>
        </p:sp>
        <p:sp>
          <p:nvSpPr>
            <p:cNvPr id="104" name="Line 302"/>
            <p:cNvSpPr>
              <a:spLocks noChangeShapeType="1"/>
            </p:cNvSpPr>
            <p:nvPr/>
          </p:nvSpPr>
          <p:spPr bwMode="auto">
            <a:xfrm flipV="1">
              <a:off x="1864" y="2960"/>
              <a:ext cx="584" cy="22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6" name="Line 304"/>
          <p:cNvSpPr>
            <a:spLocks noChangeShapeType="1"/>
          </p:cNvSpPr>
          <p:nvPr/>
        </p:nvSpPr>
        <p:spPr bwMode="auto">
          <a:xfrm flipV="1">
            <a:off x="5575300" y="2668587"/>
            <a:ext cx="800100" cy="10033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Line 305"/>
          <p:cNvSpPr>
            <a:spLocks noChangeShapeType="1"/>
          </p:cNvSpPr>
          <p:nvPr/>
        </p:nvSpPr>
        <p:spPr bwMode="auto">
          <a:xfrm flipV="1">
            <a:off x="5791200" y="4014787"/>
            <a:ext cx="1160463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8" name="Group 307"/>
          <p:cNvGrpSpPr>
            <a:grpSpLocks/>
          </p:cNvGrpSpPr>
          <p:nvPr/>
        </p:nvGrpSpPr>
        <p:grpSpPr bwMode="auto">
          <a:xfrm>
            <a:off x="6018213" y="5357812"/>
            <a:ext cx="1727200" cy="1042988"/>
            <a:chOff x="4147" y="1200"/>
            <a:chExt cx="1088" cy="657"/>
          </a:xfrm>
        </p:grpSpPr>
        <p:sp>
          <p:nvSpPr>
            <p:cNvPr id="119" name="Text Box 308"/>
            <p:cNvSpPr txBox="1">
              <a:spLocks noChangeArrowheads="1"/>
            </p:cNvSpPr>
            <p:nvPr/>
          </p:nvSpPr>
          <p:spPr bwMode="auto">
            <a:xfrm>
              <a:off x="4147" y="1684"/>
              <a:ext cx="108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800"/>
                <a:t>Analysis Classes</a:t>
              </a:r>
            </a:p>
          </p:txBody>
        </p:sp>
        <p:grpSp>
          <p:nvGrpSpPr>
            <p:cNvPr id="120" name="Group 309"/>
            <p:cNvGrpSpPr>
              <a:grpSpLocks/>
            </p:cNvGrpSpPr>
            <p:nvPr/>
          </p:nvGrpSpPr>
          <p:grpSpPr bwMode="auto">
            <a:xfrm>
              <a:off x="4416" y="1200"/>
              <a:ext cx="576" cy="384"/>
              <a:chOff x="144" y="1440"/>
              <a:chExt cx="881" cy="510"/>
            </a:xfrm>
          </p:grpSpPr>
          <p:sp>
            <p:nvSpPr>
              <p:cNvPr id="121" name="Rectangle 310"/>
              <p:cNvSpPr>
                <a:spLocks noChangeArrowheads="1"/>
              </p:cNvSpPr>
              <p:nvPr/>
            </p:nvSpPr>
            <p:spPr bwMode="auto">
              <a:xfrm>
                <a:off x="144" y="1440"/>
                <a:ext cx="881" cy="51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2" name="Line 311"/>
              <p:cNvSpPr>
                <a:spLocks noChangeShapeType="1"/>
              </p:cNvSpPr>
              <p:nvPr/>
            </p:nvSpPr>
            <p:spPr bwMode="auto">
              <a:xfrm>
                <a:off x="144" y="1810"/>
                <a:ext cx="8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" name="Line 312"/>
              <p:cNvSpPr>
                <a:spLocks noChangeShapeType="1"/>
              </p:cNvSpPr>
              <p:nvPr/>
            </p:nvSpPr>
            <p:spPr bwMode="auto">
              <a:xfrm>
                <a:off x="144" y="1680"/>
                <a:ext cx="8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24" name="Group 336"/>
          <p:cNvGrpSpPr>
            <a:grpSpLocks/>
          </p:cNvGrpSpPr>
          <p:nvPr/>
        </p:nvGrpSpPr>
        <p:grpSpPr bwMode="auto">
          <a:xfrm>
            <a:off x="4222750" y="1019175"/>
            <a:ext cx="1403350" cy="2120900"/>
            <a:chOff x="2796" y="585"/>
            <a:chExt cx="884" cy="1336"/>
          </a:xfrm>
        </p:grpSpPr>
        <p:grpSp>
          <p:nvGrpSpPr>
            <p:cNvPr id="125" name="Group 337"/>
            <p:cNvGrpSpPr>
              <a:grpSpLocks/>
            </p:cNvGrpSpPr>
            <p:nvPr/>
          </p:nvGrpSpPr>
          <p:grpSpPr bwMode="auto">
            <a:xfrm>
              <a:off x="3022" y="585"/>
              <a:ext cx="432" cy="720"/>
              <a:chOff x="1249" y="2496"/>
              <a:chExt cx="432" cy="720"/>
            </a:xfrm>
          </p:grpSpPr>
          <p:sp>
            <p:nvSpPr>
              <p:cNvPr id="127" name="Rectangle 338"/>
              <p:cNvSpPr>
                <a:spLocks noChangeArrowheads="1"/>
              </p:cNvSpPr>
              <p:nvPr/>
            </p:nvSpPr>
            <p:spPr bwMode="auto">
              <a:xfrm>
                <a:off x="1249" y="2496"/>
                <a:ext cx="432" cy="7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" name="Line 339"/>
              <p:cNvSpPr>
                <a:spLocks noChangeShapeType="1"/>
              </p:cNvSpPr>
              <p:nvPr/>
            </p:nvSpPr>
            <p:spPr bwMode="auto">
              <a:xfrm>
                <a:off x="1537" y="2496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Line 340"/>
              <p:cNvSpPr>
                <a:spLocks noChangeShapeType="1"/>
              </p:cNvSpPr>
              <p:nvPr/>
            </p:nvSpPr>
            <p:spPr bwMode="auto">
              <a:xfrm>
                <a:off x="1537" y="249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" name="Line 341"/>
              <p:cNvSpPr>
                <a:spLocks noChangeShapeType="1"/>
              </p:cNvSpPr>
              <p:nvPr/>
            </p:nvSpPr>
            <p:spPr bwMode="auto">
              <a:xfrm flipH="1">
                <a:off x="1537" y="2640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Line 342"/>
              <p:cNvSpPr>
                <a:spLocks noChangeShapeType="1"/>
              </p:cNvSpPr>
              <p:nvPr/>
            </p:nvSpPr>
            <p:spPr bwMode="auto">
              <a:xfrm>
                <a:off x="1297" y="273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" name="Line 343"/>
              <p:cNvSpPr>
                <a:spLocks noChangeShapeType="1"/>
              </p:cNvSpPr>
              <p:nvPr/>
            </p:nvSpPr>
            <p:spPr bwMode="auto">
              <a:xfrm>
                <a:off x="1297" y="278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Line 344"/>
              <p:cNvSpPr>
                <a:spLocks noChangeShapeType="1"/>
              </p:cNvSpPr>
              <p:nvPr/>
            </p:nvSpPr>
            <p:spPr bwMode="auto">
              <a:xfrm>
                <a:off x="1297" y="283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" name="Line 345"/>
              <p:cNvSpPr>
                <a:spLocks noChangeShapeType="1"/>
              </p:cNvSpPr>
              <p:nvPr/>
            </p:nvSpPr>
            <p:spPr bwMode="auto">
              <a:xfrm>
                <a:off x="1297" y="292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Line 346"/>
              <p:cNvSpPr>
                <a:spLocks noChangeShapeType="1"/>
              </p:cNvSpPr>
              <p:nvPr/>
            </p:nvSpPr>
            <p:spPr bwMode="auto">
              <a:xfrm>
                <a:off x="1297" y="288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" name="Line 347"/>
              <p:cNvSpPr>
                <a:spLocks noChangeShapeType="1"/>
              </p:cNvSpPr>
              <p:nvPr/>
            </p:nvSpPr>
            <p:spPr bwMode="auto">
              <a:xfrm>
                <a:off x="1297" y="297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" name="Line 348"/>
              <p:cNvSpPr>
                <a:spLocks noChangeShapeType="1"/>
              </p:cNvSpPr>
              <p:nvPr/>
            </p:nvSpPr>
            <p:spPr bwMode="auto">
              <a:xfrm>
                <a:off x="1297" y="302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" name="Line 349"/>
              <p:cNvSpPr>
                <a:spLocks noChangeShapeType="1"/>
              </p:cNvSpPr>
              <p:nvPr/>
            </p:nvSpPr>
            <p:spPr bwMode="auto">
              <a:xfrm>
                <a:off x="1297" y="30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" name="Line 350"/>
              <p:cNvSpPr>
                <a:spLocks noChangeShapeType="1"/>
              </p:cNvSpPr>
              <p:nvPr/>
            </p:nvSpPr>
            <p:spPr bwMode="auto">
              <a:xfrm>
                <a:off x="1297" y="312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" name="Line 351"/>
              <p:cNvSpPr>
                <a:spLocks noChangeShapeType="1"/>
              </p:cNvSpPr>
              <p:nvPr/>
            </p:nvSpPr>
            <p:spPr bwMode="auto">
              <a:xfrm>
                <a:off x="1297" y="316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" name="Line 352"/>
              <p:cNvSpPr>
                <a:spLocks noChangeShapeType="1"/>
              </p:cNvSpPr>
              <p:nvPr/>
            </p:nvSpPr>
            <p:spPr bwMode="auto">
              <a:xfrm>
                <a:off x="1297" y="268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" name="Line 353"/>
              <p:cNvSpPr>
                <a:spLocks noChangeShapeType="1"/>
              </p:cNvSpPr>
              <p:nvPr/>
            </p:nvSpPr>
            <p:spPr bwMode="auto">
              <a:xfrm>
                <a:off x="1297" y="2592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" name="Line 354"/>
              <p:cNvSpPr>
                <a:spLocks noChangeShapeType="1"/>
              </p:cNvSpPr>
              <p:nvPr/>
            </p:nvSpPr>
            <p:spPr bwMode="auto">
              <a:xfrm>
                <a:off x="1297" y="2544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" name="Line 355"/>
              <p:cNvSpPr>
                <a:spLocks noChangeShapeType="1"/>
              </p:cNvSpPr>
              <p:nvPr/>
            </p:nvSpPr>
            <p:spPr bwMode="auto">
              <a:xfrm>
                <a:off x="1297" y="2640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6" name="Text Box 356"/>
            <p:cNvSpPr txBox="1">
              <a:spLocks noChangeArrowheads="1"/>
            </p:cNvSpPr>
            <p:nvPr/>
          </p:nvSpPr>
          <p:spPr bwMode="auto">
            <a:xfrm>
              <a:off x="2796" y="1344"/>
              <a:ext cx="884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/>
                <a:t>Software </a:t>
              </a:r>
            </a:p>
            <a:p>
              <a:pPr algn="ctr"/>
              <a:r>
                <a:rPr lang="en-US" sz="1800"/>
                <a:t>Architecture</a:t>
              </a:r>
            </a:p>
            <a:p>
              <a:pPr algn="ctr"/>
              <a:r>
                <a:rPr lang="en-US" sz="1800"/>
                <a:t>Document</a:t>
              </a:r>
            </a:p>
          </p:txBody>
        </p:sp>
      </p:grpSp>
      <p:sp>
        <p:nvSpPr>
          <p:cNvPr id="145" name="Line 361"/>
          <p:cNvSpPr>
            <a:spLocks noChangeShapeType="1"/>
          </p:cNvSpPr>
          <p:nvPr/>
        </p:nvSpPr>
        <p:spPr bwMode="auto">
          <a:xfrm>
            <a:off x="5575300" y="4370387"/>
            <a:ext cx="800100" cy="10033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859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Mô tả thuộc tính và liên kết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2349500" y="1219200"/>
            <a:ext cx="2590800" cy="1828800"/>
            <a:chOff x="1632" y="768"/>
            <a:chExt cx="1632" cy="1152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1632" y="768"/>
              <a:ext cx="1632" cy="115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1632" y="1728"/>
              <a:ext cx="1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632" y="1166"/>
              <a:ext cx="1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1953" y="893"/>
              <a:ext cx="99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/>
                <a:t>ClassName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2074" y="780"/>
              <a:ext cx="781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400"/>
                <a:t>&lt;&lt;stereotype&gt;&gt;</a:t>
              </a:r>
              <a:endParaRPr lang="en-US" sz="1200"/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1680" y="1199"/>
              <a:ext cx="1513" cy="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/>
                <a:t>Attribute : Type = InitValue</a:t>
              </a:r>
            </a:p>
            <a:p>
              <a:r>
                <a:rPr lang="en-US" sz="1600"/>
                <a:t>Attribute : Type = InitValue</a:t>
              </a:r>
            </a:p>
            <a:p>
              <a:r>
                <a:rPr lang="en-US" sz="1600"/>
                <a:t>Attribute : Type = InitValue</a:t>
              </a:r>
            </a:p>
            <a:p>
              <a:endParaRPr lang="en-US" sz="1600"/>
            </a:p>
          </p:txBody>
        </p:sp>
      </p:grp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952500" y="4940300"/>
            <a:ext cx="1231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i="1">
                <a:solidFill>
                  <a:srgbClr val="C00000"/>
                </a:solidFill>
              </a:rPr>
              <a:t>attribute</a:t>
            </a:r>
          </a:p>
        </p:txBody>
      </p:sp>
      <p:sp>
        <p:nvSpPr>
          <p:cNvPr id="13" name="Text Box 19"/>
          <p:cNvSpPr txBox="1">
            <a:spLocks noChangeArrowheads="1"/>
          </p:cNvSpPr>
          <p:nvPr/>
        </p:nvSpPr>
        <p:spPr bwMode="auto">
          <a:xfrm>
            <a:off x="5156200" y="2997200"/>
            <a:ext cx="3371850" cy="1032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rgbClr val="C00000"/>
                </a:solidFill>
              </a:rPr>
              <a:t>Trong giai đoạn phân tích, không tập trung vào kiểu thuộc tính</a:t>
            </a:r>
          </a:p>
        </p:txBody>
      </p:sp>
      <p:grpSp>
        <p:nvGrpSpPr>
          <p:cNvPr id="14" name="Group 34"/>
          <p:cNvGrpSpPr>
            <a:grpSpLocks/>
          </p:cNvGrpSpPr>
          <p:nvPr/>
        </p:nvGrpSpPr>
        <p:grpSpPr bwMode="auto">
          <a:xfrm>
            <a:off x="2492375" y="3830638"/>
            <a:ext cx="2305050" cy="2286000"/>
            <a:chOff x="1690" y="2413"/>
            <a:chExt cx="1452" cy="1440"/>
          </a:xfrm>
        </p:grpSpPr>
        <p:sp>
          <p:nvSpPr>
            <p:cNvPr id="15" name="Rectangle 24"/>
            <p:cNvSpPr>
              <a:spLocks noChangeArrowheads="1"/>
            </p:cNvSpPr>
            <p:nvPr/>
          </p:nvSpPr>
          <p:spPr bwMode="auto">
            <a:xfrm>
              <a:off x="1690" y="2417"/>
              <a:ext cx="1452" cy="1436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25"/>
            <p:cNvSpPr>
              <a:spLocks noChangeArrowheads="1"/>
            </p:cNvSpPr>
            <p:nvPr/>
          </p:nvSpPr>
          <p:spPr bwMode="auto">
            <a:xfrm>
              <a:off x="1952" y="2560"/>
              <a:ext cx="86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CourseOffering</a:t>
              </a:r>
              <a:endParaRPr lang="en-US" sz="1600"/>
            </a:p>
          </p:txBody>
        </p:sp>
        <p:sp>
          <p:nvSpPr>
            <p:cNvPr id="17" name="Rectangle 26"/>
            <p:cNvSpPr>
              <a:spLocks noChangeArrowheads="1"/>
            </p:cNvSpPr>
            <p:nvPr/>
          </p:nvSpPr>
          <p:spPr bwMode="auto">
            <a:xfrm>
              <a:off x="1690" y="2798"/>
              <a:ext cx="1452" cy="1055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27"/>
            <p:cNvSpPr>
              <a:spLocks noChangeArrowheads="1"/>
            </p:cNvSpPr>
            <p:nvPr/>
          </p:nvSpPr>
          <p:spPr bwMode="auto">
            <a:xfrm>
              <a:off x="1690" y="3701"/>
              <a:ext cx="1452" cy="152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28"/>
            <p:cNvSpPr>
              <a:spLocks noChangeArrowheads="1"/>
            </p:cNvSpPr>
            <p:nvPr/>
          </p:nvSpPr>
          <p:spPr bwMode="auto">
            <a:xfrm>
              <a:off x="1722" y="2820"/>
              <a:ext cx="132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number : String = "100"</a:t>
              </a:r>
              <a:endParaRPr lang="en-US" sz="1600"/>
            </a:p>
          </p:txBody>
        </p:sp>
        <p:sp>
          <p:nvSpPr>
            <p:cNvPr id="20" name="Rectangle 29"/>
            <p:cNvSpPr>
              <a:spLocks noChangeArrowheads="1"/>
            </p:cNvSpPr>
            <p:nvPr/>
          </p:nvSpPr>
          <p:spPr bwMode="auto">
            <a:xfrm>
              <a:off x="1722" y="2983"/>
              <a:ext cx="92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startTime : Time</a:t>
              </a:r>
              <a:endParaRPr lang="en-US" sz="1600"/>
            </a:p>
          </p:txBody>
        </p:sp>
        <p:sp>
          <p:nvSpPr>
            <p:cNvPr id="21" name="Rectangle 30"/>
            <p:cNvSpPr>
              <a:spLocks noChangeArrowheads="1"/>
            </p:cNvSpPr>
            <p:nvPr/>
          </p:nvSpPr>
          <p:spPr bwMode="auto">
            <a:xfrm>
              <a:off x="1722" y="3146"/>
              <a:ext cx="88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endTime : Time</a:t>
              </a:r>
              <a:endParaRPr lang="en-US" sz="1600"/>
            </a:p>
          </p:txBody>
        </p:sp>
        <p:sp>
          <p:nvSpPr>
            <p:cNvPr id="22" name="Rectangle 31"/>
            <p:cNvSpPr>
              <a:spLocks noChangeArrowheads="1"/>
            </p:cNvSpPr>
            <p:nvPr/>
          </p:nvSpPr>
          <p:spPr bwMode="auto">
            <a:xfrm>
              <a:off x="1722" y="3309"/>
              <a:ext cx="71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days : Enum</a:t>
              </a:r>
              <a:endParaRPr lang="en-US" sz="1600"/>
            </a:p>
          </p:txBody>
        </p:sp>
        <p:sp>
          <p:nvSpPr>
            <p:cNvPr id="23" name="Rectangle 32"/>
            <p:cNvSpPr>
              <a:spLocks noChangeArrowheads="1"/>
            </p:cNvSpPr>
            <p:nvPr/>
          </p:nvSpPr>
          <p:spPr bwMode="auto">
            <a:xfrm>
              <a:off x="1722" y="3472"/>
              <a:ext cx="100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numStudents : Int</a:t>
              </a:r>
              <a:endParaRPr lang="en-US" sz="1600"/>
            </a:p>
          </p:txBody>
        </p:sp>
        <p:sp>
          <p:nvSpPr>
            <p:cNvPr id="24" name="Rectangle 33"/>
            <p:cNvSpPr>
              <a:spLocks noChangeArrowheads="1"/>
            </p:cNvSpPr>
            <p:nvPr/>
          </p:nvSpPr>
          <p:spPr bwMode="auto">
            <a:xfrm>
              <a:off x="2105" y="2413"/>
              <a:ext cx="60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&lt;&lt;entity&gt;&gt;</a:t>
              </a:r>
              <a:endParaRPr lang="en-US" sz="1600"/>
            </a:p>
          </p:txBody>
        </p:sp>
      </p:grpSp>
      <p:sp>
        <p:nvSpPr>
          <p:cNvPr id="25" name="AutoShape 36"/>
          <p:cNvSpPr>
            <a:spLocks/>
          </p:cNvSpPr>
          <p:nvPr/>
        </p:nvSpPr>
        <p:spPr bwMode="auto">
          <a:xfrm>
            <a:off x="2159000" y="4470400"/>
            <a:ext cx="241300" cy="1371600"/>
          </a:xfrm>
          <a:prstGeom prst="leftBrace">
            <a:avLst>
              <a:gd name="adj1" fmla="val 47368"/>
              <a:gd name="adj2" fmla="val 50000"/>
            </a:avLst>
          </a:prstGeom>
          <a:noFill/>
          <a:ln w="28575">
            <a:solidFill>
              <a:schemeClr val="hlink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881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Tìm thuộc tính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4"/>
          </a:xfrm>
        </p:spPr>
        <p:txBody>
          <a:bodyPr/>
          <a:lstStyle/>
          <a:p>
            <a:r>
              <a:rPr lang="en-US"/>
              <a:t>Tính chất của lớp xác định</a:t>
            </a:r>
          </a:p>
          <a:p>
            <a:r>
              <a:rPr lang="en-US"/>
              <a:t>Thông tin duy trì bởi lớp</a:t>
            </a:r>
          </a:p>
          <a:p>
            <a:r>
              <a:rPr lang="en-US"/>
              <a:t>Các “danh từ” mà không chuyển thành lớp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436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Liên kết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Quan hệ ngữ nghĩa giữa 2 hay nhiều lớp</a:t>
            </a:r>
          </a:p>
          <a:p>
            <a:r>
              <a:rPr lang="en-US"/>
              <a:t>Quan hệ cấu trúc xác định liên kết giữa các đối tượng của một lớp với các đối tượng của các lớp khác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Freeform 74"/>
          <p:cNvSpPr>
            <a:spLocks/>
          </p:cNvSpPr>
          <p:nvPr/>
        </p:nvSpPr>
        <p:spPr bwMode="auto">
          <a:xfrm>
            <a:off x="6513513" y="4187825"/>
            <a:ext cx="1209675" cy="1068388"/>
          </a:xfrm>
          <a:custGeom>
            <a:avLst/>
            <a:gdLst>
              <a:gd name="T0" fmla="*/ 399 w 794"/>
              <a:gd name="T1" fmla="*/ 0 h 673"/>
              <a:gd name="T2" fmla="*/ 794 w 794"/>
              <a:gd name="T3" fmla="*/ 0 h 673"/>
              <a:gd name="T4" fmla="*/ 794 w 794"/>
              <a:gd name="T5" fmla="*/ 673 h 673"/>
              <a:gd name="T6" fmla="*/ 0 w 794"/>
              <a:gd name="T7" fmla="*/ 673 h 673"/>
              <a:gd name="T8" fmla="*/ 0 w 794"/>
              <a:gd name="T9" fmla="*/ 372 h 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4" h="673">
                <a:moveTo>
                  <a:pt x="399" y="0"/>
                </a:moveTo>
                <a:lnTo>
                  <a:pt x="794" y="0"/>
                </a:lnTo>
                <a:lnTo>
                  <a:pt x="794" y="673"/>
                </a:lnTo>
                <a:lnTo>
                  <a:pt x="0" y="673"/>
                </a:lnTo>
                <a:lnTo>
                  <a:pt x="0" y="37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6" name="Line 63"/>
          <p:cNvSpPr>
            <a:spLocks noChangeShapeType="1"/>
          </p:cNvSpPr>
          <p:nvPr/>
        </p:nvSpPr>
        <p:spPr bwMode="auto">
          <a:xfrm>
            <a:off x="2314575" y="4175125"/>
            <a:ext cx="14986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46"/>
          <p:cNvSpPr>
            <a:spLocks noChangeArrowheads="1"/>
          </p:cNvSpPr>
          <p:nvPr/>
        </p:nvSpPr>
        <p:spPr bwMode="auto">
          <a:xfrm>
            <a:off x="5916613" y="3589338"/>
            <a:ext cx="1250950" cy="1169987"/>
          </a:xfrm>
          <a:prstGeom prst="rect">
            <a:avLst/>
          </a:prstGeom>
          <a:solidFill>
            <a:srgbClr val="FFFFCC"/>
          </a:solidFill>
          <a:ln w="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47"/>
          <p:cNvSpPr>
            <a:spLocks noChangeArrowheads="1"/>
          </p:cNvSpPr>
          <p:nvPr/>
        </p:nvSpPr>
        <p:spPr bwMode="auto">
          <a:xfrm>
            <a:off x="6142038" y="3865563"/>
            <a:ext cx="7810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Course</a:t>
            </a:r>
            <a:endParaRPr lang="en-US"/>
          </a:p>
        </p:txBody>
      </p:sp>
      <p:sp>
        <p:nvSpPr>
          <p:cNvPr id="9" name="Rectangle 48"/>
          <p:cNvSpPr>
            <a:spLocks noChangeArrowheads="1"/>
          </p:cNvSpPr>
          <p:nvPr/>
        </p:nvSpPr>
        <p:spPr bwMode="auto">
          <a:xfrm>
            <a:off x="5916613" y="4241800"/>
            <a:ext cx="1250950" cy="517525"/>
          </a:xfrm>
          <a:prstGeom prst="rect">
            <a:avLst/>
          </a:prstGeom>
          <a:noFill/>
          <a:ln w="0">
            <a:solidFill>
              <a:srgbClr val="99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49"/>
          <p:cNvSpPr>
            <a:spLocks noChangeArrowheads="1"/>
          </p:cNvSpPr>
          <p:nvPr/>
        </p:nvSpPr>
        <p:spPr bwMode="auto">
          <a:xfrm>
            <a:off x="5916613" y="4403725"/>
            <a:ext cx="1250950" cy="355600"/>
          </a:xfrm>
          <a:prstGeom prst="rect">
            <a:avLst/>
          </a:prstGeom>
          <a:noFill/>
          <a:ln w="0">
            <a:solidFill>
              <a:srgbClr val="99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50"/>
          <p:cNvSpPr>
            <a:spLocks noChangeArrowheads="1"/>
          </p:cNvSpPr>
          <p:nvPr/>
        </p:nvSpPr>
        <p:spPr bwMode="auto">
          <a:xfrm>
            <a:off x="5999163" y="3581400"/>
            <a:ext cx="11430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900">
                <a:solidFill>
                  <a:srgbClr val="000000"/>
                </a:solidFill>
              </a:rPr>
              <a:t>&lt;&lt;entity&gt;&gt;</a:t>
            </a:r>
            <a:endParaRPr lang="en-US"/>
          </a:p>
        </p:txBody>
      </p:sp>
      <p:sp>
        <p:nvSpPr>
          <p:cNvPr id="12" name="Rectangle 53"/>
          <p:cNvSpPr>
            <a:spLocks noChangeArrowheads="1"/>
          </p:cNvSpPr>
          <p:nvPr/>
        </p:nvSpPr>
        <p:spPr bwMode="auto">
          <a:xfrm>
            <a:off x="1447800" y="3589338"/>
            <a:ext cx="1249363" cy="1169987"/>
          </a:xfrm>
          <a:prstGeom prst="rect">
            <a:avLst/>
          </a:prstGeom>
          <a:solidFill>
            <a:srgbClr val="FFFFCC"/>
          </a:solidFill>
          <a:ln w="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54"/>
          <p:cNvSpPr>
            <a:spLocks noChangeArrowheads="1"/>
          </p:cNvSpPr>
          <p:nvPr/>
        </p:nvSpPr>
        <p:spPr bwMode="auto">
          <a:xfrm>
            <a:off x="1531938" y="3865563"/>
            <a:ext cx="10556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sz="1900">
                <a:solidFill>
                  <a:srgbClr val="000000"/>
                </a:solidFill>
              </a:rPr>
              <a:t>Student</a:t>
            </a:r>
            <a:endParaRPr lang="en-US"/>
          </a:p>
        </p:txBody>
      </p:sp>
      <p:sp>
        <p:nvSpPr>
          <p:cNvPr id="14" name="Rectangle 55"/>
          <p:cNvSpPr>
            <a:spLocks noChangeArrowheads="1"/>
          </p:cNvSpPr>
          <p:nvPr/>
        </p:nvSpPr>
        <p:spPr bwMode="auto">
          <a:xfrm>
            <a:off x="1447800" y="4241800"/>
            <a:ext cx="1249363" cy="517525"/>
          </a:xfrm>
          <a:prstGeom prst="rect">
            <a:avLst/>
          </a:prstGeom>
          <a:noFill/>
          <a:ln w="0">
            <a:solidFill>
              <a:srgbClr val="99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Rectangle 56"/>
          <p:cNvSpPr>
            <a:spLocks noChangeArrowheads="1"/>
          </p:cNvSpPr>
          <p:nvPr/>
        </p:nvSpPr>
        <p:spPr bwMode="auto">
          <a:xfrm>
            <a:off x="1447800" y="4403725"/>
            <a:ext cx="1249363" cy="355600"/>
          </a:xfrm>
          <a:prstGeom prst="rect">
            <a:avLst/>
          </a:prstGeom>
          <a:noFill/>
          <a:ln w="0">
            <a:solidFill>
              <a:srgbClr val="99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Rectangle 57"/>
          <p:cNvSpPr>
            <a:spLocks noChangeArrowheads="1"/>
          </p:cNvSpPr>
          <p:nvPr/>
        </p:nvSpPr>
        <p:spPr bwMode="auto">
          <a:xfrm>
            <a:off x="1516063" y="3581400"/>
            <a:ext cx="11430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900">
                <a:solidFill>
                  <a:srgbClr val="000000"/>
                </a:solidFill>
              </a:rPr>
              <a:t>&lt;&lt;entity&gt;&gt;</a:t>
            </a:r>
            <a:endParaRPr lang="en-US"/>
          </a:p>
        </p:txBody>
      </p:sp>
      <p:sp>
        <p:nvSpPr>
          <p:cNvPr id="17" name="Rectangle 58"/>
          <p:cNvSpPr>
            <a:spLocks noChangeArrowheads="1"/>
          </p:cNvSpPr>
          <p:nvPr/>
        </p:nvSpPr>
        <p:spPr bwMode="auto">
          <a:xfrm>
            <a:off x="3597275" y="3589338"/>
            <a:ext cx="1249363" cy="1169987"/>
          </a:xfrm>
          <a:prstGeom prst="rect">
            <a:avLst/>
          </a:prstGeom>
          <a:solidFill>
            <a:srgbClr val="FFFFCC"/>
          </a:solidFill>
          <a:ln w="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Rectangle 59"/>
          <p:cNvSpPr>
            <a:spLocks noChangeArrowheads="1"/>
          </p:cNvSpPr>
          <p:nvPr/>
        </p:nvSpPr>
        <p:spPr bwMode="auto">
          <a:xfrm>
            <a:off x="3681413" y="3865563"/>
            <a:ext cx="10858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sz="1900">
                <a:solidFill>
                  <a:srgbClr val="000000"/>
                </a:solidFill>
              </a:rPr>
              <a:t>Schedule</a:t>
            </a:r>
            <a:endParaRPr lang="en-US"/>
          </a:p>
        </p:txBody>
      </p:sp>
      <p:sp>
        <p:nvSpPr>
          <p:cNvPr id="19" name="Rectangle 60"/>
          <p:cNvSpPr>
            <a:spLocks noChangeArrowheads="1"/>
          </p:cNvSpPr>
          <p:nvPr/>
        </p:nvSpPr>
        <p:spPr bwMode="auto">
          <a:xfrm>
            <a:off x="3597275" y="4241800"/>
            <a:ext cx="1249363" cy="517525"/>
          </a:xfrm>
          <a:prstGeom prst="rect">
            <a:avLst/>
          </a:prstGeom>
          <a:noFill/>
          <a:ln w="0">
            <a:solidFill>
              <a:srgbClr val="99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Rectangle 61"/>
          <p:cNvSpPr>
            <a:spLocks noChangeArrowheads="1"/>
          </p:cNvSpPr>
          <p:nvPr/>
        </p:nvSpPr>
        <p:spPr bwMode="auto">
          <a:xfrm>
            <a:off x="3597275" y="4403725"/>
            <a:ext cx="1249363" cy="355600"/>
          </a:xfrm>
          <a:prstGeom prst="rect">
            <a:avLst/>
          </a:prstGeom>
          <a:noFill/>
          <a:ln w="0">
            <a:solidFill>
              <a:srgbClr val="99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Rectangle 62"/>
          <p:cNvSpPr>
            <a:spLocks noChangeArrowheads="1"/>
          </p:cNvSpPr>
          <p:nvPr/>
        </p:nvSpPr>
        <p:spPr bwMode="auto">
          <a:xfrm>
            <a:off x="3657600" y="3581400"/>
            <a:ext cx="11430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900">
                <a:solidFill>
                  <a:srgbClr val="000000"/>
                </a:solidFill>
              </a:rPr>
              <a:t>&lt;&lt;entity&gt;&gt;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41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Tìm liên kết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944938" y="1798638"/>
            <a:ext cx="29670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649788" y="1139825"/>
            <a:ext cx="27797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287338" indent="-28733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800"/>
              <a:t>PerformResponsibility	</a:t>
            </a: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5030788" y="1595438"/>
            <a:ext cx="7064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229100" y="2613025"/>
            <a:ext cx="5222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 b="1" i="1">
                <a:solidFill>
                  <a:srgbClr val="00CCFF"/>
                </a:solidFill>
              </a:rPr>
              <a:t>Link</a:t>
            </a:r>
            <a:endParaRPr lang="en-US" sz="2400" b="1" i="1">
              <a:solidFill>
                <a:srgbClr val="00CCFF"/>
              </a:solidFill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V="1">
            <a:off x="4495800" y="1927225"/>
            <a:ext cx="0" cy="661988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3286125" y="4491038"/>
            <a:ext cx="30940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462338" y="5178425"/>
            <a:ext cx="1439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 b="1" i="1">
                <a:solidFill>
                  <a:srgbClr val="00CCFF"/>
                </a:solidFill>
              </a:rPr>
              <a:t>Association</a:t>
            </a: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V="1">
            <a:off x="4191000" y="4518025"/>
            <a:ext cx="0" cy="635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381000" y="1622425"/>
            <a:ext cx="172643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 b="1">
                <a:solidFill>
                  <a:srgbClr val="C00000"/>
                </a:solidFill>
              </a:rPr>
              <a:t>Collaboration</a:t>
            </a:r>
          </a:p>
          <a:p>
            <a:r>
              <a:rPr lang="en-US" sz="2400" b="1">
                <a:solidFill>
                  <a:srgbClr val="C00000"/>
                </a:solidFill>
              </a:rPr>
              <a:t>Diagram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81000" y="3832225"/>
            <a:ext cx="107208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 b="1">
                <a:solidFill>
                  <a:srgbClr val="C00000"/>
                </a:solidFill>
              </a:rPr>
              <a:t>Class</a:t>
            </a:r>
          </a:p>
          <a:p>
            <a:r>
              <a:rPr lang="en-US" sz="2400" b="1">
                <a:solidFill>
                  <a:srgbClr val="C00000"/>
                </a:solidFill>
              </a:rPr>
              <a:t>Diagram</a:t>
            </a: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152400" y="3527425"/>
            <a:ext cx="8839200" cy="0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"/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5843588" y="4148138"/>
            <a:ext cx="55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0..</a:t>
            </a:r>
            <a:r>
              <a:rPr lang="en-US" sz="2000" b="1"/>
              <a:t>*</a:t>
            </a: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4662488" y="4491038"/>
            <a:ext cx="1765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Prime suppliers</a:t>
            </a: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3303588" y="4148138"/>
            <a:ext cx="546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0..</a:t>
            </a:r>
            <a:r>
              <a:rPr lang="en-US" sz="2000" b="1"/>
              <a:t>*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2438400" y="2994025"/>
            <a:ext cx="704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 b="1" i="1">
                <a:solidFill>
                  <a:srgbClr val="00CCFF"/>
                </a:solidFill>
              </a:rPr>
              <a:t>Client</a:t>
            </a:r>
            <a:endParaRPr lang="en-US" sz="2400" b="1" i="1">
              <a:solidFill>
                <a:srgbClr val="00CCFF"/>
              </a:solidFill>
            </a:endParaRP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V="1">
            <a:off x="2819400" y="2232025"/>
            <a:ext cx="0" cy="6858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2819400" y="3375025"/>
            <a:ext cx="0" cy="6096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7010400" y="3017838"/>
            <a:ext cx="1016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 b="1" i="1">
                <a:solidFill>
                  <a:srgbClr val="00CCFF"/>
                </a:solidFill>
              </a:rPr>
              <a:t>Supplier</a:t>
            </a:r>
            <a:endParaRPr lang="en-US" sz="2400" b="1" i="1">
              <a:solidFill>
                <a:srgbClr val="00CCFF"/>
              </a:solidFill>
            </a:endParaRPr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 flipH="1" flipV="1">
            <a:off x="7518400" y="2155825"/>
            <a:ext cx="0" cy="8382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7518400" y="3451225"/>
            <a:ext cx="0" cy="533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5" name="AutoShape 22"/>
          <p:cNvSpPr>
            <a:spLocks noChangeArrowheads="1"/>
          </p:cNvSpPr>
          <p:nvPr/>
        </p:nvSpPr>
        <p:spPr bwMode="auto">
          <a:xfrm rot="5400000">
            <a:off x="5138737" y="2817813"/>
            <a:ext cx="619125" cy="533400"/>
          </a:xfrm>
          <a:prstGeom prst="rightArrow">
            <a:avLst>
              <a:gd name="adj1" fmla="val 61315"/>
              <a:gd name="adj2" fmla="val 52684"/>
            </a:avLst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" name="Group 23"/>
          <p:cNvGrpSpPr>
            <a:grpSpLocks/>
          </p:cNvGrpSpPr>
          <p:nvPr/>
        </p:nvGrpSpPr>
        <p:grpSpPr bwMode="auto">
          <a:xfrm>
            <a:off x="2743200" y="1500188"/>
            <a:ext cx="1201738" cy="609600"/>
            <a:chOff x="4800" y="1680"/>
            <a:chExt cx="576" cy="384"/>
          </a:xfrm>
        </p:grpSpPr>
        <p:sp>
          <p:nvSpPr>
            <p:cNvPr id="27" name="Text Box 24"/>
            <p:cNvSpPr txBox="1">
              <a:spLocks noChangeArrowheads="1"/>
            </p:cNvSpPr>
            <p:nvPr/>
          </p:nvSpPr>
          <p:spPr bwMode="auto">
            <a:xfrm>
              <a:off x="4932" y="1786"/>
              <a:ext cx="31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800" u="sng"/>
                <a:t>:Client</a:t>
              </a:r>
              <a:endParaRPr lang="en-US" sz="1800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800" y="1680"/>
              <a:ext cx="576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9" name="Group 26"/>
          <p:cNvGrpSpPr>
            <a:grpSpLocks/>
          </p:cNvGrpSpPr>
          <p:nvPr/>
        </p:nvGrpSpPr>
        <p:grpSpPr bwMode="auto">
          <a:xfrm>
            <a:off x="6913563" y="1500188"/>
            <a:ext cx="1201737" cy="609600"/>
            <a:chOff x="4800" y="1680"/>
            <a:chExt cx="576" cy="384"/>
          </a:xfrm>
        </p:grpSpPr>
        <p:sp>
          <p:nvSpPr>
            <p:cNvPr id="30" name="Text Box 27"/>
            <p:cNvSpPr txBox="1">
              <a:spLocks noChangeArrowheads="1"/>
            </p:cNvSpPr>
            <p:nvPr/>
          </p:nvSpPr>
          <p:spPr bwMode="auto">
            <a:xfrm>
              <a:off x="4871" y="1786"/>
              <a:ext cx="4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800" u="sng"/>
                <a:t>:Supplier</a:t>
              </a:r>
              <a:endParaRPr lang="en-US" sz="1800"/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4800" y="1680"/>
              <a:ext cx="576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2" name="Group 29"/>
          <p:cNvGrpSpPr>
            <a:grpSpLocks/>
          </p:cNvGrpSpPr>
          <p:nvPr/>
        </p:nvGrpSpPr>
        <p:grpSpPr bwMode="auto">
          <a:xfrm>
            <a:off x="1905000" y="4110038"/>
            <a:ext cx="1398588" cy="809625"/>
            <a:chOff x="144" y="1440"/>
            <a:chExt cx="881" cy="510"/>
          </a:xfrm>
        </p:grpSpPr>
        <p:grpSp>
          <p:nvGrpSpPr>
            <p:cNvPr id="33" name="Group 30"/>
            <p:cNvGrpSpPr>
              <a:grpSpLocks/>
            </p:cNvGrpSpPr>
            <p:nvPr/>
          </p:nvGrpSpPr>
          <p:grpSpPr bwMode="auto">
            <a:xfrm>
              <a:off x="144" y="1440"/>
              <a:ext cx="881" cy="510"/>
              <a:chOff x="144" y="1440"/>
              <a:chExt cx="881" cy="510"/>
            </a:xfrm>
          </p:grpSpPr>
          <p:sp>
            <p:nvSpPr>
              <p:cNvPr id="35" name="Rectangle 31"/>
              <p:cNvSpPr>
                <a:spLocks noChangeArrowheads="1"/>
              </p:cNvSpPr>
              <p:nvPr/>
            </p:nvSpPr>
            <p:spPr bwMode="auto">
              <a:xfrm>
                <a:off x="144" y="1440"/>
                <a:ext cx="881" cy="51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" name="Line 32"/>
              <p:cNvSpPr>
                <a:spLocks noChangeShapeType="1"/>
              </p:cNvSpPr>
              <p:nvPr/>
            </p:nvSpPr>
            <p:spPr bwMode="auto">
              <a:xfrm>
                <a:off x="144" y="1810"/>
                <a:ext cx="8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" name="Line 33"/>
              <p:cNvSpPr>
                <a:spLocks noChangeShapeType="1"/>
              </p:cNvSpPr>
              <p:nvPr/>
            </p:nvSpPr>
            <p:spPr bwMode="auto">
              <a:xfrm>
                <a:off x="144" y="1680"/>
                <a:ext cx="8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404" y="1477"/>
              <a:ext cx="36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800"/>
                <a:t>Client</a:t>
              </a:r>
            </a:p>
          </p:txBody>
        </p:sp>
      </p:grpSp>
      <p:grpSp>
        <p:nvGrpSpPr>
          <p:cNvPr id="38" name="Group 35"/>
          <p:cNvGrpSpPr>
            <a:grpSpLocks/>
          </p:cNvGrpSpPr>
          <p:nvPr/>
        </p:nvGrpSpPr>
        <p:grpSpPr bwMode="auto">
          <a:xfrm>
            <a:off x="6380163" y="4106863"/>
            <a:ext cx="2257425" cy="1035050"/>
            <a:chOff x="144" y="1440"/>
            <a:chExt cx="881" cy="510"/>
          </a:xfrm>
        </p:grpSpPr>
        <p:grpSp>
          <p:nvGrpSpPr>
            <p:cNvPr id="39" name="Group 36"/>
            <p:cNvGrpSpPr>
              <a:grpSpLocks/>
            </p:cNvGrpSpPr>
            <p:nvPr/>
          </p:nvGrpSpPr>
          <p:grpSpPr bwMode="auto">
            <a:xfrm>
              <a:off x="144" y="1440"/>
              <a:ext cx="881" cy="510"/>
              <a:chOff x="144" y="1440"/>
              <a:chExt cx="881" cy="510"/>
            </a:xfrm>
          </p:grpSpPr>
          <p:sp>
            <p:nvSpPr>
              <p:cNvPr id="41" name="Rectangle 37"/>
              <p:cNvSpPr>
                <a:spLocks noChangeArrowheads="1"/>
              </p:cNvSpPr>
              <p:nvPr/>
            </p:nvSpPr>
            <p:spPr bwMode="auto">
              <a:xfrm>
                <a:off x="144" y="1440"/>
                <a:ext cx="881" cy="51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" name="Line 38"/>
              <p:cNvSpPr>
                <a:spLocks noChangeShapeType="1"/>
              </p:cNvSpPr>
              <p:nvPr/>
            </p:nvSpPr>
            <p:spPr bwMode="auto">
              <a:xfrm>
                <a:off x="144" y="1810"/>
                <a:ext cx="8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" name="Line 39"/>
              <p:cNvSpPr>
                <a:spLocks noChangeShapeType="1"/>
              </p:cNvSpPr>
              <p:nvPr/>
            </p:nvSpPr>
            <p:spPr bwMode="auto">
              <a:xfrm>
                <a:off x="144" y="1680"/>
                <a:ext cx="8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0" name="Text Box 40"/>
            <p:cNvSpPr txBox="1">
              <a:spLocks noChangeArrowheads="1"/>
            </p:cNvSpPr>
            <p:nvPr/>
          </p:nvSpPr>
          <p:spPr bwMode="auto">
            <a:xfrm>
              <a:off x="425" y="1477"/>
              <a:ext cx="327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800"/>
                <a:t>Supplier</a:t>
              </a:r>
            </a:p>
          </p:txBody>
        </p:sp>
      </p:grp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6380163" y="4827588"/>
            <a:ext cx="2362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PerformResponsibility()</a:t>
            </a:r>
          </a:p>
        </p:txBody>
      </p:sp>
      <p:sp>
        <p:nvSpPr>
          <p:cNvPr id="45" name="Text Box 42"/>
          <p:cNvSpPr txBox="1">
            <a:spLocks noChangeArrowheads="1"/>
          </p:cNvSpPr>
          <p:nvPr/>
        </p:nvSpPr>
        <p:spPr bwMode="auto">
          <a:xfrm>
            <a:off x="2019300" y="5775325"/>
            <a:ext cx="5105400" cy="478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i="1">
                <a:solidFill>
                  <a:srgbClr val="C00000"/>
                </a:solidFill>
              </a:rPr>
              <a:t>Relationship for every link!</a:t>
            </a:r>
          </a:p>
        </p:txBody>
      </p:sp>
    </p:spTree>
    <p:extLst>
      <p:ext uri="{BB962C8B-B14F-4D97-AF65-F5344CB8AC3E}">
        <p14:creationId xmlns:p14="http://schemas.microsoft.com/office/powerpoint/2010/main" val="32362048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Liên kết và tổ hợp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Tổ hợp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Liên kết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1905000" y="2057400"/>
            <a:ext cx="5060950" cy="893762"/>
            <a:chOff x="1200" y="1525"/>
            <a:chExt cx="3188" cy="563"/>
          </a:xfrm>
        </p:grpSpPr>
        <p:sp>
          <p:nvSpPr>
            <p:cNvPr id="6" name="Line 50"/>
            <p:cNvSpPr>
              <a:spLocks noChangeShapeType="1"/>
            </p:cNvSpPr>
            <p:nvPr/>
          </p:nvSpPr>
          <p:spPr bwMode="auto">
            <a:xfrm flipH="1" flipV="1">
              <a:off x="2104" y="1776"/>
              <a:ext cx="1684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Rectangle 39"/>
            <p:cNvSpPr>
              <a:spLocks noChangeArrowheads="1"/>
            </p:cNvSpPr>
            <p:nvPr/>
          </p:nvSpPr>
          <p:spPr bwMode="auto">
            <a:xfrm>
              <a:off x="1200" y="1537"/>
              <a:ext cx="677" cy="479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Rectangle 40"/>
            <p:cNvSpPr>
              <a:spLocks noChangeArrowheads="1"/>
            </p:cNvSpPr>
            <p:nvPr/>
          </p:nvSpPr>
          <p:spPr bwMode="auto">
            <a:xfrm>
              <a:off x="1422" y="1573"/>
              <a:ext cx="20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Car</a:t>
              </a:r>
              <a:endParaRPr lang="en-US" sz="1600"/>
            </a:p>
          </p:txBody>
        </p:sp>
        <p:sp>
          <p:nvSpPr>
            <p:cNvPr id="9" name="Rectangle 41"/>
            <p:cNvSpPr>
              <a:spLocks noChangeArrowheads="1"/>
            </p:cNvSpPr>
            <p:nvPr/>
          </p:nvSpPr>
          <p:spPr bwMode="auto">
            <a:xfrm>
              <a:off x="1200" y="1789"/>
              <a:ext cx="677" cy="227"/>
            </a:xfrm>
            <a:prstGeom prst="rect">
              <a:avLst/>
            </a:prstGeom>
            <a:noFill/>
            <a:ln w="1270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42"/>
            <p:cNvSpPr>
              <a:spLocks noChangeArrowheads="1"/>
            </p:cNvSpPr>
            <p:nvPr/>
          </p:nvSpPr>
          <p:spPr bwMode="auto">
            <a:xfrm>
              <a:off x="1200" y="1884"/>
              <a:ext cx="677" cy="132"/>
            </a:xfrm>
            <a:prstGeom prst="rect">
              <a:avLst/>
            </a:prstGeom>
            <a:noFill/>
            <a:ln w="1270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43"/>
            <p:cNvSpPr>
              <a:spLocks noChangeArrowheads="1"/>
            </p:cNvSpPr>
            <p:nvPr/>
          </p:nvSpPr>
          <p:spPr bwMode="auto">
            <a:xfrm>
              <a:off x="3711" y="1525"/>
              <a:ext cx="677" cy="491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44"/>
            <p:cNvSpPr>
              <a:spLocks noChangeArrowheads="1"/>
            </p:cNvSpPr>
            <p:nvPr/>
          </p:nvSpPr>
          <p:spPr bwMode="auto">
            <a:xfrm>
              <a:off x="3886" y="1573"/>
              <a:ext cx="27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Door</a:t>
              </a:r>
              <a:endParaRPr lang="en-US" sz="1600"/>
            </a:p>
          </p:txBody>
        </p:sp>
        <p:sp>
          <p:nvSpPr>
            <p:cNvPr id="13" name="Rectangle 45"/>
            <p:cNvSpPr>
              <a:spLocks noChangeArrowheads="1"/>
            </p:cNvSpPr>
            <p:nvPr/>
          </p:nvSpPr>
          <p:spPr bwMode="auto">
            <a:xfrm>
              <a:off x="3711" y="1789"/>
              <a:ext cx="677" cy="227"/>
            </a:xfrm>
            <a:prstGeom prst="rect">
              <a:avLst/>
            </a:prstGeom>
            <a:noFill/>
            <a:ln w="1270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46"/>
            <p:cNvSpPr>
              <a:spLocks noChangeArrowheads="1"/>
            </p:cNvSpPr>
            <p:nvPr/>
          </p:nvSpPr>
          <p:spPr bwMode="auto">
            <a:xfrm>
              <a:off x="3711" y="1884"/>
              <a:ext cx="677" cy="132"/>
            </a:xfrm>
            <a:prstGeom prst="rect">
              <a:avLst/>
            </a:prstGeom>
            <a:noFill/>
            <a:ln w="1270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47"/>
            <p:cNvSpPr>
              <a:spLocks noChangeArrowheads="1"/>
            </p:cNvSpPr>
            <p:nvPr/>
          </p:nvSpPr>
          <p:spPr bwMode="auto">
            <a:xfrm>
              <a:off x="3271" y="1896"/>
              <a:ext cx="39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0..2,4</a:t>
              </a:r>
              <a:endParaRPr lang="en-US"/>
            </a:p>
          </p:txBody>
        </p:sp>
        <p:sp>
          <p:nvSpPr>
            <p:cNvPr id="16" name="Rectangle 48"/>
            <p:cNvSpPr>
              <a:spLocks noChangeArrowheads="1"/>
            </p:cNvSpPr>
            <p:nvPr/>
          </p:nvSpPr>
          <p:spPr bwMode="auto">
            <a:xfrm>
              <a:off x="1912" y="1884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1</a:t>
              </a:r>
              <a:endParaRPr lang="en-US"/>
            </a:p>
          </p:txBody>
        </p:sp>
        <p:sp>
          <p:nvSpPr>
            <p:cNvPr id="17" name="Freeform 52"/>
            <p:cNvSpPr>
              <a:spLocks/>
            </p:cNvSpPr>
            <p:nvPr/>
          </p:nvSpPr>
          <p:spPr bwMode="auto">
            <a:xfrm>
              <a:off x="1891" y="1704"/>
              <a:ext cx="229" cy="133"/>
            </a:xfrm>
            <a:custGeom>
              <a:avLst/>
              <a:gdLst>
                <a:gd name="T0" fmla="*/ 0 w 199"/>
                <a:gd name="T1" fmla="*/ 60 h 107"/>
                <a:gd name="T2" fmla="*/ 105 w 199"/>
                <a:gd name="T3" fmla="*/ 107 h 107"/>
                <a:gd name="T4" fmla="*/ 199 w 199"/>
                <a:gd name="T5" fmla="*/ 60 h 107"/>
                <a:gd name="T6" fmla="*/ 105 w 199"/>
                <a:gd name="T7" fmla="*/ 0 h 107"/>
                <a:gd name="T8" fmla="*/ 0 w 199"/>
                <a:gd name="T9" fmla="*/ 6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107">
                  <a:moveTo>
                    <a:pt x="0" y="60"/>
                  </a:moveTo>
                  <a:lnTo>
                    <a:pt x="105" y="107"/>
                  </a:lnTo>
                  <a:lnTo>
                    <a:pt x="199" y="60"/>
                  </a:lnTo>
                  <a:lnTo>
                    <a:pt x="105" y="0"/>
                  </a:lnTo>
                  <a:lnTo>
                    <a:pt x="0" y="60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65"/>
          <p:cNvGrpSpPr>
            <a:grpSpLocks/>
          </p:cNvGrpSpPr>
          <p:nvPr/>
        </p:nvGrpSpPr>
        <p:grpSpPr bwMode="auto">
          <a:xfrm>
            <a:off x="1905000" y="4495800"/>
            <a:ext cx="5054600" cy="858837"/>
            <a:chOff x="1202" y="3191"/>
            <a:chExt cx="3184" cy="541"/>
          </a:xfrm>
        </p:grpSpPr>
        <p:sp>
          <p:nvSpPr>
            <p:cNvPr id="19" name="Line 64"/>
            <p:cNvSpPr>
              <a:spLocks noChangeShapeType="1"/>
            </p:cNvSpPr>
            <p:nvPr/>
          </p:nvSpPr>
          <p:spPr bwMode="auto">
            <a:xfrm flipH="1">
              <a:off x="1841" y="3442"/>
              <a:ext cx="1907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53"/>
            <p:cNvSpPr>
              <a:spLocks noChangeArrowheads="1"/>
            </p:cNvSpPr>
            <p:nvPr/>
          </p:nvSpPr>
          <p:spPr bwMode="auto">
            <a:xfrm>
              <a:off x="1202" y="3203"/>
              <a:ext cx="687" cy="463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54"/>
            <p:cNvSpPr>
              <a:spLocks noChangeArrowheads="1"/>
            </p:cNvSpPr>
            <p:nvPr/>
          </p:nvSpPr>
          <p:spPr bwMode="auto">
            <a:xfrm>
              <a:off x="1427" y="3238"/>
              <a:ext cx="20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Car</a:t>
              </a:r>
              <a:endParaRPr lang="en-US" sz="1600"/>
            </a:p>
          </p:txBody>
        </p:sp>
        <p:sp>
          <p:nvSpPr>
            <p:cNvPr id="22" name="Rectangle 55"/>
            <p:cNvSpPr>
              <a:spLocks noChangeArrowheads="1"/>
            </p:cNvSpPr>
            <p:nvPr/>
          </p:nvSpPr>
          <p:spPr bwMode="auto">
            <a:xfrm>
              <a:off x="1202" y="3446"/>
              <a:ext cx="687" cy="220"/>
            </a:xfrm>
            <a:prstGeom prst="rect">
              <a:avLst/>
            </a:prstGeom>
            <a:noFill/>
            <a:ln w="1270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56"/>
            <p:cNvSpPr>
              <a:spLocks noChangeArrowheads="1"/>
            </p:cNvSpPr>
            <p:nvPr/>
          </p:nvSpPr>
          <p:spPr bwMode="auto">
            <a:xfrm>
              <a:off x="1202" y="3539"/>
              <a:ext cx="687" cy="127"/>
            </a:xfrm>
            <a:prstGeom prst="rect">
              <a:avLst/>
            </a:prstGeom>
            <a:noFill/>
            <a:ln w="1270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Rectangle 57"/>
            <p:cNvSpPr>
              <a:spLocks noChangeArrowheads="1"/>
            </p:cNvSpPr>
            <p:nvPr/>
          </p:nvSpPr>
          <p:spPr bwMode="auto">
            <a:xfrm>
              <a:off x="3700" y="3191"/>
              <a:ext cx="686" cy="475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Rectangle 58"/>
            <p:cNvSpPr>
              <a:spLocks noChangeArrowheads="1"/>
            </p:cNvSpPr>
            <p:nvPr/>
          </p:nvSpPr>
          <p:spPr bwMode="auto">
            <a:xfrm>
              <a:off x="3877" y="3238"/>
              <a:ext cx="27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Door</a:t>
              </a:r>
              <a:endParaRPr lang="en-US" sz="1600"/>
            </a:p>
          </p:txBody>
        </p:sp>
        <p:sp>
          <p:nvSpPr>
            <p:cNvPr id="26" name="Rectangle 59"/>
            <p:cNvSpPr>
              <a:spLocks noChangeArrowheads="1"/>
            </p:cNvSpPr>
            <p:nvPr/>
          </p:nvSpPr>
          <p:spPr bwMode="auto">
            <a:xfrm>
              <a:off x="3700" y="3446"/>
              <a:ext cx="686" cy="220"/>
            </a:xfrm>
            <a:prstGeom prst="rect">
              <a:avLst/>
            </a:prstGeom>
            <a:noFill/>
            <a:ln w="1270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60"/>
            <p:cNvSpPr>
              <a:spLocks noChangeArrowheads="1"/>
            </p:cNvSpPr>
            <p:nvPr/>
          </p:nvSpPr>
          <p:spPr bwMode="auto">
            <a:xfrm>
              <a:off x="3700" y="3539"/>
              <a:ext cx="686" cy="127"/>
            </a:xfrm>
            <a:prstGeom prst="rect">
              <a:avLst/>
            </a:prstGeom>
            <a:noFill/>
            <a:ln w="1270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Rectangle 61"/>
            <p:cNvSpPr>
              <a:spLocks noChangeArrowheads="1"/>
            </p:cNvSpPr>
            <p:nvPr/>
          </p:nvSpPr>
          <p:spPr bwMode="auto">
            <a:xfrm>
              <a:off x="3271" y="3550"/>
              <a:ext cx="38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900"/>
                <a:t>0..2,4</a:t>
              </a:r>
              <a:endParaRPr lang="en-US"/>
            </a:p>
          </p:txBody>
        </p:sp>
        <p:sp>
          <p:nvSpPr>
            <p:cNvPr id="29" name="Rectangle 62"/>
            <p:cNvSpPr>
              <a:spLocks noChangeArrowheads="1"/>
            </p:cNvSpPr>
            <p:nvPr/>
          </p:nvSpPr>
          <p:spPr bwMode="auto">
            <a:xfrm>
              <a:off x="1924" y="3539"/>
              <a:ext cx="8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900"/>
                <a:t>1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82233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Mô tả tính chất cơ chế phân tích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4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/>
              <a:t>Thí dụ</a:t>
            </a:r>
          </a:p>
          <a:p>
            <a:pPr>
              <a:lnSpc>
                <a:spcPct val="70000"/>
              </a:lnSpc>
            </a:pPr>
            <a:r>
              <a:rPr lang="en-US"/>
              <a:t>Cơ chế lưu trữ của lớp Schedule:</a:t>
            </a:r>
          </a:p>
          <a:p>
            <a:pPr lvl="1">
              <a:lnSpc>
                <a:spcPct val="77000"/>
              </a:lnSpc>
            </a:pPr>
            <a:r>
              <a:rPr lang="en-US"/>
              <a:t>Granularity: 1 to 10 Kbytes per product </a:t>
            </a:r>
          </a:p>
          <a:p>
            <a:pPr lvl="1">
              <a:lnSpc>
                <a:spcPct val="77000"/>
              </a:lnSpc>
            </a:pPr>
            <a:r>
              <a:rPr lang="en-US"/>
              <a:t>Volume: up to 2,000 schedules</a:t>
            </a:r>
          </a:p>
          <a:p>
            <a:pPr lvl="1">
              <a:lnSpc>
                <a:spcPct val="77000"/>
              </a:lnSpc>
            </a:pPr>
            <a:r>
              <a:rPr lang="en-US"/>
              <a:t>Access frequency</a:t>
            </a:r>
          </a:p>
          <a:p>
            <a:pPr lvl="2">
              <a:lnSpc>
                <a:spcPct val="90000"/>
              </a:lnSpc>
            </a:pPr>
            <a:r>
              <a:rPr lang="en-US"/>
              <a:t>Create: 500 per day</a:t>
            </a:r>
          </a:p>
          <a:p>
            <a:pPr lvl="2">
              <a:lnSpc>
                <a:spcPct val="90000"/>
              </a:lnSpc>
            </a:pPr>
            <a:r>
              <a:rPr lang="en-US"/>
              <a:t>Read: 2,000 access per hour</a:t>
            </a:r>
          </a:p>
          <a:p>
            <a:pPr lvl="2">
              <a:lnSpc>
                <a:spcPct val="90000"/>
              </a:lnSpc>
            </a:pPr>
            <a:r>
              <a:rPr lang="en-US"/>
              <a:t>Update: 1,000 per day</a:t>
            </a:r>
          </a:p>
          <a:p>
            <a:pPr lvl="2">
              <a:lnSpc>
                <a:spcPct val="90000"/>
              </a:lnSpc>
            </a:pPr>
            <a:r>
              <a:rPr lang="en-US"/>
              <a:t>Delete: 50 per day</a:t>
            </a:r>
          </a:p>
          <a:p>
            <a:pPr lvl="1">
              <a:lnSpc>
                <a:spcPct val="77000"/>
              </a:lnSpc>
            </a:pPr>
            <a:r>
              <a:rPr lang="en-US"/>
              <a:t>Các tính chất khác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363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/>
              <a:t>Hợp nhất các lớp phân tích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Rectangle 150"/>
          <p:cNvSpPr>
            <a:spLocks noChangeArrowheads="1"/>
          </p:cNvSpPr>
          <p:nvPr/>
        </p:nvSpPr>
        <p:spPr bwMode="auto">
          <a:xfrm>
            <a:off x="5799138" y="820737"/>
            <a:ext cx="3052762" cy="5595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151"/>
          <p:cNvSpPr>
            <a:spLocks noChangeArrowheads="1"/>
          </p:cNvSpPr>
          <p:nvPr/>
        </p:nvSpPr>
        <p:spPr bwMode="auto">
          <a:xfrm>
            <a:off x="288925" y="820737"/>
            <a:ext cx="1433513" cy="556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152"/>
          <p:cNvSpPr>
            <a:spLocks noChangeArrowheads="1"/>
          </p:cNvSpPr>
          <p:nvPr/>
        </p:nvSpPr>
        <p:spPr bwMode="auto">
          <a:xfrm>
            <a:off x="584200" y="2152650"/>
            <a:ext cx="884238" cy="506412"/>
          </a:xfrm>
          <a:prstGeom prst="ellipse">
            <a:avLst/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153"/>
          <p:cNvSpPr>
            <a:spLocks noChangeArrowheads="1"/>
          </p:cNvSpPr>
          <p:nvPr/>
        </p:nvSpPr>
        <p:spPr bwMode="auto">
          <a:xfrm>
            <a:off x="228600" y="2744787"/>
            <a:ext cx="16192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80000"/>
              </a:lnSpc>
            </a:pPr>
            <a:r>
              <a:rPr lang="fr-FR" sz="1800">
                <a:latin typeface="FranklinGothic" pitchFamily="2" charset="0"/>
              </a:rPr>
              <a:t>Register for Courses</a:t>
            </a:r>
          </a:p>
        </p:txBody>
      </p:sp>
      <p:sp>
        <p:nvSpPr>
          <p:cNvPr id="9" name="Oval 154"/>
          <p:cNvSpPr>
            <a:spLocks noChangeArrowheads="1"/>
          </p:cNvSpPr>
          <p:nvPr/>
        </p:nvSpPr>
        <p:spPr bwMode="invGray">
          <a:xfrm>
            <a:off x="568325" y="4208462"/>
            <a:ext cx="871538" cy="506413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155"/>
          <p:cNvSpPr>
            <a:spLocks noChangeArrowheads="1"/>
          </p:cNvSpPr>
          <p:nvPr/>
        </p:nvSpPr>
        <p:spPr bwMode="auto">
          <a:xfrm>
            <a:off x="219075" y="4776787"/>
            <a:ext cx="15811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80000"/>
              </a:lnSpc>
            </a:pPr>
            <a:r>
              <a:rPr lang="fr-FR" sz="1800">
                <a:latin typeface="FranklinGothic" pitchFamily="2" charset="0"/>
              </a:rPr>
              <a:t>Close Registration</a:t>
            </a:r>
          </a:p>
        </p:txBody>
      </p:sp>
      <p:sp>
        <p:nvSpPr>
          <p:cNvPr id="11" name="Rectangle 156"/>
          <p:cNvSpPr>
            <a:spLocks noChangeArrowheads="1"/>
          </p:cNvSpPr>
          <p:nvPr/>
        </p:nvSpPr>
        <p:spPr bwMode="auto">
          <a:xfrm>
            <a:off x="2144713" y="833437"/>
            <a:ext cx="3255962" cy="2714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" name="AutoShape 158"/>
          <p:cNvSpPr>
            <a:spLocks noChangeArrowheads="1"/>
          </p:cNvSpPr>
          <p:nvPr/>
        </p:nvSpPr>
        <p:spPr bwMode="auto">
          <a:xfrm>
            <a:off x="5462588" y="4398962"/>
            <a:ext cx="325437" cy="576263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utoShape 159"/>
          <p:cNvSpPr>
            <a:spLocks noChangeArrowheads="1"/>
          </p:cNvSpPr>
          <p:nvPr/>
        </p:nvSpPr>
        <p:spPr bwMode="auto">
          <a:xfrm>
            <a:off x="5446713" y="2160587"/>
            <a:ext cx="327025" cy="57785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AutoShape 160"/>
          <p:cNvSpPr>
            <a:spLocks noChangeArrowheads="1"/>
          </p:cNvSpPr>
          <p:nvPr/>
        </p:nvSpPr>
        <p:spPr bwMode="auto">
          <a:xfrm>
            <a:off x="1773238" y="4398962"/>
            <a:ext cx="327025" cy="576263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AutoShape 161"/>
          <p:cNvSpPr>
            <a:spLocks noChangeArrowheads="1"/>
          </p:cNvSpPr>
          <p:nvPr/>
        </p:nvSpPr>
        <p:spPr bwMode="auto">
          <a:xfrm>
            <a:off x="1779588" y="2300287"/>
            <a:ext cx="328612" cy="57785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62"/>
          <p:cNvSpPr>
            <a:spLocks noChangeShapeType="1"/>
          </p:cNvSpPr>
          <p:nvPr/>
        </p:nvSpPr>
        <p:spPr bwMode="auto">
          <a:xfrm flipH="1">
            <a:off x="7197725" y="2559050"/>
            <a:ext cx="428625" cy="2238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63"/>
          <p:cNvSpPr>
            <a:spLocks noChangeShapeType="1"/>
          </p:cNvSpPr>
          <p:nvPr/>
        </p:nvSpPr>
        <p:spPr bwMode="auto">
          <a:xfrm flipH="1" flipV="1">
            <a:off x="6953250" y="1133475"/>
            <a:ext cx="658813" cy="12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64"/>
          <p:cNvSpPr>
            <a:spLocks noChangeShapeType="1"/>
          </p:cNvSpPr>
          <p:nvPr/>
        </p:nvSpPr>
        <p:spPr bwMode="auto">
          <a:xfrm>
            <a:off x="3171825" y="4594225"/>
            <a:ext cx="320675" cy="2397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65"/>
          <p:cNvSpPr>
            <a:spLocks noChangeShapeType="1"/>
          </p:cNvSpPr>
          <p:nvPr/>
        </p:nvSpPr>
        <p:spPr bwMode="auto">
          <a:xfrm>
            <a:off x="2867025" y="5821362"/>
            <a:ext cx="1797050" cy="107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66"/>
          <p:cNvSpPr>
            <a:spLocks noChangeShapeType="1"/>
          </p:cNvSpPr>
          <p:nvPr/>
        </p:nvSpPr>
        <p:spPr bwMode="auto">
          <a:xfrm flipV="1">
            <a:off x="2844800" y="5470525"/>
            <a:ext cx="427038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167"/>
          <p:cNvSpPr>
            <a:spLocks noChangeArrowheads="1"/>
          </p:cNvSpPr>
          <p:nvPr/>
        </p:nvSpPr>
        <p:spPr bwMode="auto">
          <a:xfrm>
            <a:off x="4489450" y="2660650"/>
            <a:ext cx="8397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ctr"/>
            <a:r>
              <a:rPr lang="fr-FR" sz="1400">
                <a:latin typeface="FranklinGothic" pitchFamily="2" charset="0"/>
              </a:rPr>
              <a:t>Student</a:t>
            </a:r>
          </a:p>
        </p:txBody>
      </p:sp>
      <p:grpSp>
        <p:nvGrpSpPr>
          <p:cNvPr id="22" name="Group 267"/>
          <p:cNvGrpSpPr>
            <a:grpSpLocks/>
          </p:cNvGrpSpPr>
          <p:nvPr/>
        </p:nvGrpSpPr>
        <p:grpSpPr bwMode="auto">
          <a:xfrm>
            <a:off x="4799013" y="2243137"/>
            <a:ext cx="298450" cy="307975"/>
            <a:chOff x="2655" y="968"/>
            <a:chExt cx="188" cy="194"/>
          </a:xfrm>
        </p:grpSpPr>
        <p:sp>
          <p:nvSpPr>
            <p:cNvPr id="23" name="Oval 169"/>
            <p:cNvSpPr>
              <a:spLocks noChangeArrowheads="1"/>
            </p:cNvSpPr>
            <p:nvPr/>
          </p:nvSpPr>
          <p:spPr bwMode="auto">
            <a:xfrm>
              <a:off x="2655" y="968"/>
              <a:ext cx="185" cy="194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fr-FR" sz="2000">
                <a:latin typeface="Helvetica" panose="020B0604020202020204" pitchFamily="34" charset="0"/>
              </a:endParaRPr>
            </a:p>
          </p:txBody>
        </p:sp>
        <p:sp>
          <p:nvSpPr>
            <p:cNvPr id="24" name="Line 170"/>
            <p:cNvSpPr>
              <a:spLocks noChangeShapeType="1"/>
            </p:cNvSpPr>
            <p:nvPr/>
          </p:nvSpPr>
          <p:spPr bwMode="auto">
            <a:xfrm flipV="1">
              <a:off x="2655" y="1160"/>
              <a:ext cx="188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Rectangle 171"/>
          <p:cNvSpPr>
            <a:spLocks noChangeArrowheads="1"/>
          </p:cNvSpPr>
          <p:nvPr/>
        </p:nvSpPr>
        <p:spPr bwMode="auto">
          <a:xfrm>
            <a:off x="2166938" y="5894387"/>
            <a:ext cx="8397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ctr"/>
            <a:r>
              <a:rPr lang="fr-FR" sz="1400">
                <a:latin typeface="FranklinGothic" pitchFamily="2" charset="0"/>
              </a:rPr>
              <a:t>Course</a:t>
            </a:r>
          </a:p>
          <a:p>
            <a:pPr algn="ctr"/>
            <a:r>
              <a:rPr lang="fr-FR" sz="1400">
                <a:latin typeface="FranklinGothic" pitchFamily="2" charset="0"/>
              </a:rPr>
              <a:t>Offering</a:t>
            </a:r>
          </a:p>
        </p:txBody>
      </p:sp>
      <p:grpSp>
        <p:nvGrpSpPr>
          <p:cNvPr id="26" name="Group 172"/>
          <p:cNvGrpSpPr>
            <a:grpSpLocks/>
          </p:cNvGrpSpPr>
          <p:nvPr/>
        </p:nvGrpSpPr>
        <p:grpSpPr bwMode="auto">
          <a:xfrm>
            <a:off x="2413000" y="5553075"/>
            <a:ext cx="317500" cy="322262"/>
            <a:chOff x="2155" y="2905"/>
            <a:chExt cx="374" cy="359"/>
          </a:xfrm>
        </p:grpSpPr>
        <p:sp>
          <p:nvSpPr>
            <p:cNvPr id="27" name="Oval 173"/>
            <p:cNvSpPr>
              <a:spLocks noChangeArrowheads="1"/>
            </p:cNvSpPr>
            <p:nvPr/>
          </p:nvSpPr>
          <p:spPr bwMode="invGray">
            <a:xfrm>
              <a:off x="2155" y="2905"/>
              <a:ext cx="374" cy="35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fr-FR" sz="2000">
                <a:latin typeface="Helvetica" panose="020B0604020202020204" pitchFamily="34" charset="0"/>
              </a:endParaRPr>
            </a:p>
          </p:txBody>
        </p:sp>
        <p:sp>
          <p:nvSpPr>
            <p:cNvPr id="28" name="Line 174"/>
            <p:cNvSpPr>
              <a:spLocks noChangeShapeType="1"/>
            </p:cNvSpPr>
            <p:nvPr/>
          </p:nvSpPr>
          <p:spPr bwMode="invGray">
            <a:xfrm>
              <a:off x="2155" y="3263"/>
              <a:ext cx="37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Rectangle 175"/>
          <p:cNvSpPr>
            <a:spLocks noChangeArrowheads="1"/>
          </p:cNvSpPr>
          <p:nvPr/>
        </p:nvSpPr>
        <p:spPr bwMode="auto">
          <a:xfrm>
            <a:off x="2205038" y="2960687"/>
            <a:ext cx="8397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ctr"/>
            <a:r>
              <a:rPr lang="fr-FR" sz="1400">
                <a:latin typeface="FranklinGothic" pitchFamily="2" charset="0"/>
              </a:rPr>
              <a:t>Course</a:t>
            </a:r>
          </a:p>
          <a:p>
            <a:pPr algn="ctr"/>
            <a:r>
              <a:rPr lang="fr-FR" sz="1400">
                <a:latin typeface="FranklinGothic" pitchFamily="2" charset="0"/>
              </a:rPr>
              <a:t>Offering</a:t>
            </a:r>
          </a:p>
        </p:txBody>
      </p:sp>
      <p:sp>
        <p:nvSpPr>
          <p:cNvPr id="30" name="Rectangle 179"/>
          <p:cNvSpPr>
            <a:spLocks noChangeArrowheads="1"/>
          </p:cNvSpPr>
          <p:nvPr/>
        </p:nvSpPr>
        <p:spPr bwMode="auto">
          <a:xfrm>
            <a:off x="4545013" y="5187950"/>
            <a:ext cx="8397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ctr"/>
            <a:r>
              <a:rPr lang="fr-FR" sz="1400">
                <a:latin typeface="FranklinGothic" pitchFamily="2" charset="0"/>
              </a:rPr>
              <a:t>Student</a:t>
            </a:r>
          </a:p>
        </p:txBody>
      </p:sp>
      <p:grpSp>
        <p:nvGrpSpPr>
          <p:cNvPr id="31" name="Group 282"/>
          <p:cNvGrpSpPr>
            <a:grpSpLocks/>
          </p:cNvGrpSpPr>
          <p:nvPr/>
        </p:nvGrpSpPr>
        <p:grpSpPr bwMode="auto">
          <a:xfrm>
            <a:off x="3543300" y="4716462"/>
            <a:ext cx="320675" cy="395288"/>
            <a:chOff x="1912" y="3126"/>
            <a:chExt cx="202" cy="249"/>
          </a:xfrm>
        </p:grpSpPr>
        <p:sp>
          <p:nvSpPr>
            <p:cNvPr id="32" name="Oval 184"/>
            <p:cNvSpPr>
              <a:spLocks noChangeArrowheads="1"/>
            </p:cNvSpPr>
            <p:nvPr/>
          </p:nvSpPr>
          <p:spPr bwMode="invGray">
            <a:xfrm>
              <a:off x="1912" y="3175"/>
              <a:ext cx="202" cy="20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3" name="Group 281"/>
            <p:cNvGrpSpPr>
              <a:grpSpLocks/>
            </p:cNvGrpSpPr>
            <p:nvPr/>
          </p:nvGrpSpPr>
          <p:grpSpPr bwMode="auto">
            <a:xfrm>
              <a:off x="1984" y="3126"/>
              <a:ext cx="59" cy="100"/>
              <a:chOff x="2000" y="2990"/>
              <a:chExt cx="59" cy="100"/>
            </a:xfrm>
          </p:grpSpPr>
          <p:sp>
            <p:nvSpPr>
              <p:cNvPr id="34" name="Line 183"/>
              <p:cNvSpPr>
                <a:spLocks noChangeShapeType="1"/>
              </p:cNvSpPr>
              <p:nvPr/>
            </p:nvSpPr>
            <p:spPr bwMode="auto">
              <a:xfrm flipV="1">
                <a:off x="2000" y="2990"/>
                <a:ext cx="59" cy="5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Line 185"/>
              <p:cNvSpPr>
                <a:spLocks noChangeShapeType="1"/>
              </p:cNvSpPr>
              <p:nvPr/>
            </p:nvSpPr>
            <p:spPr bwMode="auto">
              <a:xfrm flipH="1" flipV="1">
                <a:off x="2003" y="3041"/>
                <a:ext cx="55" cy="4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6" name="Rectangle 186"/>
          <p:cNvSpPr>
            <a:spLocks noChangeArrowheads="1"/>
          </p:cNvSpPr>
          <p:nvPr/>
        </p:nvSpPr>
        <p:spPr bwMode="auto">
          <a:xfrm>
            <a:off x="3086100" y="5180012"/>
            <a:ext cx="14224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ctr"/>
            <a:r>
              <a:rPr lang="fr-FR" sz="1400">
                <a:latin typeface="FranklinGothic" pitchFamily="2" charset="0"/>
              </a:rPr>
              <a:t>CloseRegistration</a:t>
            </a:r>
          </a:p>
          <a:p>
            <a:pPr algn="ctr"/>
            <a:r>
              <a:rPr lang="fr-FR" sz="1400">
                <a:latin typeface="FranklinGothic" pitchFamily="2" charset="0"/>
              </a:rPr>
              <a:t>Controller</a:t>
            </a:r>
          </a:p>
        </p:txBody>
      </p:sp>
      <p:sp>
        <p:nvSpPr>
          <p:cNvPr id="37" name="Rectangle 190"/>
          <p:cNvSpPr>
            <a:spLocks noChangeArrowheads="1"/>
          </p:cNvSpPr>
          <p:nvPr/>
        </p:nvSpPr>
        <p:spPr bwMode="auto">
          <a:xfrm>
            <a:off x="3175000" y="1998662"/>
            <a:ext cx="133350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ctr"/>
            <a:r>
              <a:rPr lang="fr-FR" sz="1400">
                <a:latin typeface="FranklinGothic" pitchFamily="2" charset="0"/>
              </a:rPr>
              <a:t>Registration</a:t>
            </a:r>
          </a:p>
          <a:p>
            <a:pPr algn="ctr"/>
            <a:r>
              <a:rPr lang="fr-FR" sz="1400">
                <a:latin typeface="FranklinGothic" pitchFamily="2" charset="0"/>
              </a:rPr>
              <a:t>Controller</a:t>
            </a:r>
          </a:p>
        </p:txBody>
      </p:sp>
      <p:grpSp>
        <p:nvGrpSpPr>
          <p:cNvPr id="38" name="Group 191"/>
          <p:cNvGrpSpPr>
            <a:grpSpLocks/>
          </p:cNvGrpSpPr>
          <p:nvPr/>
        </p:nvGrpSpPr>
        <p:grpSpPr bwMode="auto">
          <a:xfrm>
            <a:off x="2582863" y="3779837"/>
            <a:ext cx="422275" cy="298450"/>
            <a:chOff x="1824" y="672"/>
            <a:chExt cx="510" cy="366"/>
          </a:xfrm>
        </p:grpSpPr>
        <p:sp>
          <p:nvSpPr>
            <p:cNvPr id="39" name="Oval 192"/>
            <p:cNvSpPr>
              <a:spLocks noChangeArrowheads="1"/>
            </p:cNvSpPr>
            <p:nvPr/>
          </p:nvSpPr>
          <p:spPr bwMode="invGray">
            <a:xfrm>
              <a:off x="1968" y="672"/>
              <a:ext cx="366" cy="36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40" name="Line 193"/>
            <p:cNvSpPr>
              <a:spLocks noChangeShapeType="1"/>
            </p:cNvSpPr>
            <p:nvPr/>
          </p:nvSpPr>
          <p:spPr bwMode="invGray">
            <a:xfrm>
              <a:off x="1824" y="736"/>
              <a:ext cx="0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194"/>
            <p:cNvSpPr>
              <a:spLocks noChangeShapeType="1"/>
            </p:cNvSpPr>
            <p:nvPr/>
          </p:nvSpPr>
          <p:spPr bwMode="invGray">
            <a:xfrm flipH="1">
              <a:off x="1824" y="855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" name="Rectangle 195"/>
          <p:cNvSpPr>
            <a:spLocks noChangeArrowheads="1"/>
          </p:cNvSpPr>
          <p:nvPr/>
        </p:nvSpPr>
        <p:spPr bwMode="auto">
          <a:xfrm>
            <a:off x="2260600" y="4086225"/>
            <a:ext cx="1295400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ctr"/>
            <a:r>
              <a:rPr lang="fr-FR" sz="1400">
                <a:latin typeface="FranklinGothic" pitchFamily="2" charset="0"/>
              </a:rPr>
              <a:t>CloseRegistration</a:t>
            </a:r>
          </a:p>
          <a:p>
            <a:pPr algn="ctr"/>
            <a:r>
              <a:rPr lang="fr-FR" sz="1400">
                <a:latin typeface="FranklinGothic" pitchFamily="2" charset="0"/>
              </a:rPr>
              <a:t>Form</a:t>
            </a:r>
          </a:p>
        </p:txBody>
      </p:sp>
      <p:grpSp>
        <p:nvGrpSpPr>
          <p:cNvPr id="43" name="Group 196"/>
          <p:cNvGrpSpPr>
            <a:grpSpLocks/>
          </p:cNvGrpSpPr>
          <p:nvPr/>
        </p:nvGrpSpPr>
        <p:grpSpPr bwMode="auto">
          <a:xfrm>
            <a:off x="4657725" y="935037"/>
            <a:ext cx="422275" cy="298450"/>
            <a:chOff x="1824" y="672"/>
            <a:chExt cx="510" cy="366"/>
          </a:xfrm>
        </p:grpSpPr>
        <p:sp>
          <p:nvSpPr>
            <p:cNvPr id="44" name="Oval 197"/>
            <p:cNvSpPr>
              <a:spLocks noChangeArrowheads="1"/>
            </p:cNvSpPr>
            <p:nvPr/>
          </p:nvSpPr>
          <p:spPr bwMode="auto">
            <a:xfrm>
              <a:off x="1968" y="672"/>
              <a:ext cx="366" cy="366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45" name="Line 198"/>
            <p:cNvSpPr>
              <a:spLocks noChangeShapeType="1"/>
            </p:cNvSpPr>
            <p:nvPr/>
          </p:nvSpPr>
          <p:spPr bwMode="auto">
            <a:xfrm>
              <a:off x="1824" y="736"/>
              <a:ext cx="0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199"/>
            <p:cNvSpPr>
              <a:spLocks noChangeShapeType="1"/>
            </p:cNvSpPr>
            <p:nvPr/>
          </p:nvSpPr>
          <p:spPr bwMode="auto">
            <a:xfrm flipH="1">
              <a:off x="1824" y="855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" name="Rectangle 200"/>
          <p:cNvSpPr>
            <a:spLocks noChangeArrowheads="1"/>
          </p:cNvSpPr>
          <p:nvPr/>
        </p:nvSpPr>
        <p:spPr bwMode="auto">
          <a:xfrm>
            <a:off x="4271963" y="1292225"/>
            <a:ext cx="1257300" cy="677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ctr"/>
            <a:r>
              <a:rPr lang="fr-FR" sz="1400">
                <a:latin typeface="FranklinGothic" pitchFamily="2" charset="0"/>
              </a:rPr>
              <a:t>Course</a:t>
            </a:r>
          </a:p>
          <a:p>
            <a:pPr algn="ctr"/>
            <a:r>
              <a:rPr lang="fr-FR" sz="1400">
                <a:latin typeface="FranklinGothic" pitchFamily="2" charset="0"/>
              </a:rPr>
              <a:t>Catalog</a:t>
            </a:r>
          </a:p>
          <a:p>
            <a:pPr algn="ctr"/>
            <a:r>
              <a:rPr lang="fr-FR" sz="1400">
                <a:latin typeface="FranklinGothic" pitchFamily="2" charset="0"/>
              </a:rPr>
              <a:t>System</a:t>
            </a:r>
          </a:p>
        </p:txBody>
      </p:sp>
      <p:sp>
        <p:nvSpPr>
          <p:cNvPr id="48" name="Rectangle 201"/>
          <p:cNvSpPr>
            <a:spLocks noChangeArrowheads="1"/>
          </p:cNvSpPr>
          <p:nvPr/>
        </p:nvSpPr>
        <p:spPr bwMode="auto">
          <a:xfrm>
            <a:off x="3457575" y="3273425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ctr"/>
            <a:r>
              <a:rPr lang="fr-FR" sz="1400">
                <a:latin typeface="FranklinGothic" pitchFamily="2" charset="0"/>
              </a:rPr>
              <a:t>Schedule</a:t>
            </a:r>
          </a:p>
        </p:txBody>
      </p:sp>
      <p:sp>
        <p:nvSpPr>
          <p:cNvPr id="49" name="Line 205"/>
          <p:cNvSpPr>
            <a:spLocks noChangeShapeType="1"/>
          </p:cNvSpPr>
          <p:nvPr/>
        </p:nvSpPr>
        <p:spPr bwMode="auto">
          <a:xfrm flipV="1">
            <a:off x="4956175" y="5457825"/>
            <a:ext cx="4763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206"/>
          <p:cNvSpPr>
            <a:spLocks noChangeShapeType="1"/>
          </p:cNvSpPr>
          <p:nvPr/>
        </p:nvSpPr>
        <p:spPr bwMode="auto">
          <a:xfrm flipH="1">
            <a:off x="6249988" y="2620962"/>
            <a:ext cx="74612" cy="860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207"/>
          <p:cNvSpPr>
            <a:spLocks noChangeShapeType="1"/>
          </p:cNvSpPr>
          <p:nvPr/>
        </p:nvSpPr>
        <p:spPr bwMode="auto">
          <a:xfrm flipH="1" flipV="1">
            <a:off x="6799263" y="4289425"/>
            <a:ext cx="314325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52" name="Line 208"/>
          <p:cNvSpPr>
            <a:spLocks noChangeShapeType="1"/>
          </p:cNvSpPr>
          <p:nvPr/>
        </p:nvSpPr>
        <p:spPr bwMode="auto">
          <a:xfrm>
            <a:off x="8372475" y="1936750"/>
            <a:ext cx="17463" cy="1738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53" name="Rectangle 213"/>
          <p:cNvSpPr>
            <a:spLocks noChangeArrowheads="1"/>
          </p:cNvSpPr>
          <p:nvPr/>
        </p:nvSpPr>
        <p:spPr bwMode="auto">
          <a:xfrm>
            <a:off x="5594350" y="3897312"/>
            <a:ext cx="1373188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ctr"/>
            <a:r>
              <a:rPr lang="fr-FR" sz="1600">
                <a:latin typeface="FranklinGothic" pitchFamily="2" charset="0"/>
              </a:rPr>
              <a:t>Course</a:t>
            </a:r>
          </a:p>
          <a:p>
            <a:pPr algn="ctr"/>
            <a:r>
              <a:rPr lang="fr-FR" sz="1600">
                <a:latin typeface="FranklinGothic" pitchFamily="2" charset="0"/>
              </a:rPr>
              <a:t>Catalog</a:t>
            </a:r>
          </a:p>
          <a:p>
            <a:pPr algn="ctr"/>
            <a:r>
              <a:rPr lang="fr-FR" sz="1600">
                <a:latin typeface="FranklinGothic" pitchFamily="2" charset="0"/>
              </a:rPr>
              <a:t>System</a:t>
            </a:r>
          </a:p>
        </p:txBody>
      </p:sp>
      <p:sp>
        <p:nvSpPr>
          <p:cNvPr id="54" name="Line 218"/>
          <p:cNvSpPr>
            <a:spLocks noChangeShapeType="1"/>
          </p:cNvSpPr>
          <p:nvPr/>
        </p:nvSpPr>
        <p:spPr bwMode="auto">
          <a:xfrm flipV="1">
            <a:off x="7505700" y="2970212"/>
            <a:ext cx="360363" cy="1284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ectangle 219"/>
          <p:cNvSpPr>
            <a:spLocks noChangeArrowheads="1"/>
          </p:cNvSpPr>
          <p:nvPr/>
        </p:nvSpPr>
        <p:spPr bwMode="auto">
          <a:xfrm>
            <a:off x="6486525" y="3070225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ctr"/>
            <a:r>
              <a:rPr lang="fr-FR" sz="1600">
                <a:latin typeface="FranklinGothic" pitchFamily="2" charset="0"/>
              </a:rPr>
              <a:t>Course</a:t>
            </a:r>
          </a:p>
          <a:p>
            <a:pPr algn="ctr"/>
            <a:r>
              <a:rPr lang="fr-FR" sz="1600">
                <a:latin typeface="FranklinGothic" pitchFamily="2" charset="0"/>
              </a:rPr>
              <a:t>Offering</a:t>
            </a:r>
          </a:p>
        </p:txBody>
      </p:sp>
      <p:sp>
        <p:nvSpPr>
          <p:cNvPr id="56" name="Rectangle 223"/>
          <p:cNvSpPr>
            <a:spLocks noChangeArrowheads="1"/>
          </p:cNvSpPr>
          <p:nvPr/>
        </p:nvSpPr>
        <p:spPr bwMode="auto">
          <a:xfrm>
            <a:off x="7912100" y="412750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ctr"/>
            <a:r>
              <a:rPr lang="fr-FR" sz="1600">
                <a:latin typeface="FranklinGothic" pitchFamily="2" charset="0"/>
              </a:rPr>
              <a:t>Schedule</a:t>
            </a:r>
          </a:p>
        </p:txBody>
      </p:sp>
      <p:grpSp>
        <p:nvGrpSpPr>
          <p:cNvPr id="57" name="Group 283"/>
          <p:cNvGrpSpPr>
            <a:grpSpLocks/>
          </p:cNvGrpSpPr>
          <p:nvPr/>
        </p:nvGrpSpPr>
        <p:grpSpPr bwMode="auto">
          <a:xfrm>
            <a:off x="7739063" y="904875"/>
            <a:ext cx="330200" cy="395287"/>
            <a:chOff x="4523" y="1693"/>
            <a:chExt cx="208" cy="249"/>
          </a:xfrm>
        </p:grpSpPr>
        <p:sp>
          <p:nvSpPr>
            <p:cNvPr id="58" name="Line 227"/>
            <p:cNvSpPr>
              <a:spLocks noChangeShapeType="1"/>
            </p:cNvSpPr>
            <p:nvPr/>
          </p:nvSpPr>
          <p:spPr bwMode="auto">
            <a:xfrm flipV="1">
              <a:off x="4587" y="1693"/>
              <a:ext cx="59" cy="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Oval 228"/>
            <p:cNvSpPr>
              <a:spLocks noChangeArrowheads="1"/>
            </p:cNvSpPr>
            <p:nvPr/>
          </p:nvSpPr>
          <p:spPr bwMode="auto">
            <a:xfrm>
              <a:off x="4523" y="1736"/>
              <a:ext cx="208" cy="206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60" name="Line 229"/>
            <p:cNvSpPr>
              <a:spLocks noChangeShapeType="1"/>
            </p:cNvSpPr>
            <p:nvPr/>
          </p:nvSpPr>
          <p:spPr bwMode="auto">
            <a:xfrm flipH="1" flipV="1">
              <a:off x="4589" y="1744"/>
              <a:ext cx="56" cy="49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" name="Rectangle 230"/>
          <p:cNvSpPr>
            <a:spLocks noChangeArrowheads="1"/>
          </p:cNvSpPr>
          <p:nvPr/>
        </p:nvSpPr>
        <p:spPr bwMode="auto">
          <a:xfrm>
            <a:off x="7307263" y="1355725"/>
            <a:ext cx="12700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ctr"/>
            <a:r>
              <a:rPr lang="fr-FR" sz="1600">
                <a:latin typeface="FranklinGothic" pitchFamily="2" charset="0"/>
              </a:rPr>
              <a:t>Registration</a:t>
            </a:r>
          </a:p>
          <a:p>
            <a:pPr algn="ctr"/>
            <a:r>
              <a:rPr lang="fr-FR" sz="1600">
                <a:latin typeface="FranklinGothic" pitchFamily="2" charset="0"/>
              </a:rPr>
              <a:t>Controller</a:t>
            </a:r>
          </a:p>
        </p:txBody>
      </p:sp>
      <p:sp>
        <p:nvSpPr>
          <p:cNvPr id="62" name="Rectangle 231"/>
          <p:cNvSpPr>
            <a:spLocks noChangeArrowheads="1"/>
          </p:cNvSpPr>
          <p:nvPr/>
        </p:nvSpPr>
        <p:spPr bwMode="auto">
          <a:xfrm>
            <a:off x="7459663" y="2646362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ctr"/>
            <a:r>
              <a:rPr lang="fr-FR" sz="1600">
                <a:latin typeface="FranklinGothic" pitchFamily="2" charset="0"/>
              </a:rPr>
              <a:t>Student</a:t>
            </a:r>
          </a:p>
        </p:txBody>
      </p:sp>
      <p:sp>
        <p:nvSpPr>
          <p:cNvPr id="63" name="Line 235"/>
          <p:cNvSpPr>
            <a:spLocks noChangeShapeType="1"/>
          </p:cNvSpPr>
          <p:nvPr/>
        </p:nvSpPr>
        <p:spPr bwMode="auto">
          <a:xfrm flipH="1">
            <a:off x="6634163" y="5121275"/>
            <a:ext cx="320675" cy="328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236"/>
          <p:cNvSpPr>
            <a:spLocks noChangeShapeType="1"/>
          </p:cNvSpPr>
          <p:nvPr/>
        </p:nvSpPr>
        <p:spPr bwMode="auto">
          <a:xfrm flipH="1" flipV="1">
            <a:off x="8039100" y="5124450"/>
            <a:ext cx="265113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grpSp>
        <p:nvGrpSpPr>
          <p:cNvPr id="65" name="Group 291"/>
          <p:cNvGrpSpPr>
            <a:grpSpLocks/>
          </p:cNvGrpSpPr>
          <p:nvPr/>
        </p:nvGrpSpPr>
        <p:grpSpPr bwMode="auto">
          <a:xfrm>
            <a:off x="7218363" y="4325937"/>
            <a:ext cx="328612" cy="393700"/>
            <a:chOff x="4059" y="2984"/>
            <a:chExt cx="207" cy="248"/>
          </a:xfrm>
        </p:grpSpPr>
        <p:sp>
          <p:nvSpPr>
            <p:cNvPr id="66" name="Line 238"/>
            <p:cNvSpPr>
              <a:spLocks noChangeShapeType="1"/>
            </p:cNvSpPr>
            <p:nvPr/>
          </p:nvSpPr>
          <p:spPr bwMode="auto">
            <a:xfrm flipV="1">
              <a:off x="4123" y="2984"/>
              <a:ext cx="58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Oval 239"/>
            <p:cNvSpPr>
              <a:spLocks noChangeArrowheads="1"/>
            </p:cNvSpPr>
            <p:nvPr/>
          </p:nvSpPr>
          <p:spPr bwMode="invGray">
            <a:xfrm>
              <a:off x="4059" y="3027"/>
              <a:ext cx="207" cy="20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68" name="Line 240"/>
            <p:cNvSpPr>
              <a:spLocks noChangeShapeType="1"/>
            </p:cNvSpPr>
            <p:nvPr/>
          </p:nvSpPr>
          <p:spPr bwMode="auto">
            <a:xfrm flipH="1" flipV="1">
              <a:off x="4125" y="3034"/>
              <a:ext cx="55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9" name="Rectangle 241"/>
          <p:cNvSpPr>
            <a:spLocks noChangeArrowheads="1"/>
          </p:cNvSpPr>
          <p:nvPr/>
        </p:nvSpPr>
        <p:spPr bwMode="auto">
          <a:xfrm>
            <a:off x="6581775" y="4776787"/>
            <a:ext cx="1754188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ctr"/>
            <a:r>
              <a:rPr lang="fr-FR" sz="1600">
                <a:latin typeface="FranklinGothic" pitchFamily="2" charset="0"/>
              </a:rPr>
              <a:t> CloseRegistration</a:t>
            </a:r>
          </a:p>
          <a:p>
            <a:pPr algn="ctr"/>
            <a:r>
              <a:rPr lang="fr-FR" sz="1600">
                <a:latin typeface="FranklinGothic" pitchFamily="2" charset="0"/>
              </a:rPr>
              <a:t>Controller</a:t>
            </a:r>
          </a:p>
        </p:txBody>
      </p:sp>
      <p:sp>
        <p:nvSpPr>
          <p:cNvPr id="70" name="Line 242"/>
          <p:cNvSpPr>
            <a:spLocks noChangeShapeType="1"/>
          </p:cNvSpPr>
          <p:nvPr/>
        </p:nvSpPr>
        <p:spPr bwMode="auto">
          <a:xfrm>
            <a:off x="7910513" y="1924050"/>
            <a:ext cx="3175" cy="29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grpSp>
        <p:nvGrpSpPr>
          <p:cNvPr id="71" name="Group 326"/>
          <p:cNvGrpSpPr>
            <a:grpSpLocks/>
          </p:cNvGrpSpPr>
          <p:nvPr/>
        </p:nvGrpSpPr>
        <p:grpSpPr bwMode="auto">
          <a:xfrm>
            <a:off x="8156575" y="3748087"/>
            <a:ext cx="346075" cy="339725"/>
            <a:chOff x="5154" y="2100"/>
            <a:chExt cx="218" cy="214"/>
          </a:xfrm>
        </p:grpSpPr>
        <p:sp>
          <p:nvSpPr>
            <p:cNvPr id="72" name="Line 226"/>
            <p:cNvSpPr>
              <a:spLocks noChangeShapeType="1"/>
            </p:cNvSpPr>
            <p:nvPr/>
          </p:nvSpPr>
          <p:spPr bwMode="auto">
            <a:xfrm flipV="1">
              <a:off x="5154" y="2312"/>
              <a:ext cx="218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3" name="Group 290"/>
            <p:cNvGrpSpPr>
              <a:grpSpLocks/>
            </p:cNvGrpSpPr>
            <p:nvPr/>
          </p:nvGrpSpPr>
          <p:grpSpPr bwMode="auto">
            <a:xfrm>
              <a:off x="5154" y="2100"/>
              <a:ext cx="212" cy="209"/>
              <a:chOff x="5154" y="2100"/>
              <a:chExt cx="212" cy="209"/>
            </a:xfrm>
          </p:grpSpPr>
          <p:sp>
            <p:nvSpPr>
              <p:cNvPr id="74" name="Oval 225"/>
              <p:cNvSpPr>
                <a:spLocks noChangeArrowheads="1"/>
              </p:cNvSpPr>
              <p:nvPr/>
            </p:nvSpPr>
            <p:spPr bwMode="auto">
              <a:xfrm>
                <a:off x="5154" y="2106"/>
                <a:ext cx="203" cy="202"/>
              </a:xfrm>
              <a:prstGeom prst="ellipse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fr-FR" sz="2000">
                  <a:latin typeface="Helvetica" panose="020B0604020202020204" pitchFamily="34" charset="0"/>
                </a:endParaRPr>
              </a:p>
            </p:txBody>
          </p:sp>
          <p:grpSp>
            <p:nvGrpSpPr>
              <p:cNvPr id="75" name="Group 244"/>
              <p:cNvGrpSpPr>
                <a:grpSpLocks/>
              </p:cNvGrpSpPr>
              <p:nvPr/>
            </p:nvGrpSpPr>
            <p:grpSpPr bwMode="auto">
              <a:xfrm>
                <a:off x="5259" y="2100"/>
                <a:ext cx="107" cy="209"/>
                <a:chOff x="4776" y="2312"/>
                <a:chExt cx="67" cy="128"/>
              </a:xfrm>
            </p:grpSpPr>
            <p:sp>
              <p:nvSpPr>
                <p:cNvPr id="76" name="Arc 245"/>
                <p:cNvSpPr>
                  <a:spLocks/>
                </p:cNvSpPr>
                <p:nvPr/>
              </p:nvSpPr>
              <p:spPr bwMode="invGray">
                <a:xfrm>
                  <a:off x="4777" y="2313"/>
                  <a:ext cx="66" cy="64"/>
                </a:xfrm>
                <a:custGeom>
                  <a:avLst/>
                  <a:gdLst>
                    <a:gd name="G0" fmla="+- 327 0 0"/>
                    <a:gd name="G1" fmla="+- 21600 0 0"/>
                    <a:gd name="G2" fmla="+- 21600 0 0"/>
                    <a:gd name="T0" fmla="*/ 0 w 21924"/>
                    <a:gd name="T1" fmla="*/ 2 h 21600"/>
                    <a:gd name="T2" fmla="*/ 21924 w 21924"/>
                    <a:gd name="T3" fmla="*/ 21257 h 21600"/>
                    <a:gd name="T4" fmla="*/ 327 w 21924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924" h="21600" fill="none" extrusionOk="0">
                      <a:moveTo>
                        <a:pt x="0" y="2"/>
                      </a:moveTo>
                      <a:cubicBezTo>
                        <a:pt x="108" y="0"/>
                        <a:pt x="217" y="-1"/>
                        <a:pt x="327" y="0"/>
                      </a:cubicBezTo>
                      <a:cubicBezTo>
                        <a:pt x="12122" y="0"/>
                        <a:pt x="21736" y="9462"/>
                        <a:pt x="21924" y="21256"/>
                      </a:cubicBezTo>
                    </a:path>
                    <a:path w="21924" h="21600" stroke="0" extrusionOk="0">
                      <a:moveTo>
                        <a:pt x="0" y="2"/>
                      </a:moveTo>
                      <a:cubicBezTo>
                        <a:pt x="108" y="0"/>
                        <a:pt x="217" y="-1"/>
                        <a:pt x="327" y="0"/>
                      </a:cubicBezTo>
                      <a:cubicBezTo>
                        <a:pt x="12122" y="0"/>
                        <a:pt x="21736" y="9462"/>
                        <a:pt x="21924" y="21256"/>
                      </a:cubicBezTo>
                      <a:lnTo>
                        <a:pt x="327" y="2160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12700" cap="rnd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Arc 246"/>
                <p:cNvSpPr>
                  <a:spLocks/>
                </p:cNvSpPr>
                <p:nvPr/>
              </p:nvSpPr>
              <p:spPr bwMode="invGray">
                <a:xfrm>
                  <a:off x="4776" y="2375"/>
                  <a:ext cx="67" cy="65"/>
                </a:xfrm>
                <a:custGeom>
                  <a:avLst/>
                  <a:gdLst>
                    <a:gd name="G0" fmla="+- 332 0 0"/>
                    <a:gd name="G1" fmla="+- 343 0 0"/>
                    <a:gd name="G2" fmla="+- 21600 0 0"/>
                    <a:gd name="T0" fmla="*/ 21929 w 21932"/>
                    <a:gd name="T1" fmla="*/ 0 h 21943"/>
                    <a:gd name="T2" fmla="*/ 0 w 21932"/>
                    <a:gd name="T3" fmla="*/ 21940 h 21943"/>
                    <a:gd name="T4" fmla="*/ 332 w 21932"/>
                    <a:gd name="T5" fmla="*/ 343 h 219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932" h="21943" fill="none" extrusionOk="0">
                      <a:moveTo>
                        <a:pt x="21929" y="-1"/>
                      </a:moveTo>
                      <a:cubicBezTo>
                        <a:pt x="21931" y="114"/>
                        <a:pt x="21932" y="228"/>
                        <a:pt x="21932" y="343"/>
                      </a:cubicBezTo>
                      <a:cubicBezTo>
                        <a:pt x="21932" y="12272"/>
                        <a:pt x="12261" y="21943"/>
                        <a:pt x="332" y="21943"/>
                      </a:cubicBezTo>
                      <a:cubicBezTo>
                        <a:pt x="221" y="21943"/>
                        <a:pt x="110" y="21942"/>
                        <a:pt x="-1" y="21940"/>
                      </a:cubicBezTo>
                    </a:path>
                    <a:path w="21932" h="21943" stroke="0" extrusionOk="0">
                      <a:moveTo>
                        <a:pt x="21929" y="-1"/>
                      </a:moveTo>
                      <a:cubicBezTo>
                        <a:pt x="21931" y="114"/>
                        <a:pt x="21932" y="228"/>
                        <a:pt x="21932" y="343"/>
                      </a:cubicBezTo>
                      <a:cubicBezTo>
                        <a:pt x="21932" y="12272"/>
                        <a:pt x="12261" y="21943"/>
                        <a:pt x="332" y="21943"/>
                      </a:cubicBezTo>
                      <a:cubicBezTo>
                        <a:pt x="221" y="21943"/>
                        <a:pt x="110" y="21942"/>
                        <a:pt x="-1" y="21940"/>
                      </a:cubicBezTo>
                      <a:lnTo>
                        <a:pt x="332" y="343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12700" cap="rnd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Line 247"/>
                <p:cNvSpPr>
                  <a:spLocks noChangeShapeType="1"/>
                </p:cNvSpPr>
                <p:nvPr/>
              </p:nvSpPr>
              <p:spPr bwMode="invGray">
                <a:xfrm>
                  <a:off x="4776" y="2312"/>
                  <a:ext cx="0" cy="127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79" name="Line 248"/>
          <p:cNvSpPr>
            <a:spLocks noChangeShapeType="1"/>
          </p:cNvSpPr>
          <p:nvPr/>
        </p:nvSpPr>
        <p:spPr bwMode="auto">
          <a:xfrm>
            <a:off x="6977063" y="3614737"/>
            <a:ext cx="331787" cy="642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80" name="Line 250"/>
          <p:cNvSpPr>
            <a:spLocks noChangeShapeType="1"/>
          </p:cNvSpPr>
          <p:nvPr/>
        </p:nvSpPr>
        <p:spPr bwMode="auto">
          <a:xfrm flipH="1">
            <a:off x="7613650" y="4308475"/>
            <a:ext cx="234950" cy="125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grpSp>
        <p:nvGrpSpPr>
          <p:cNvPr id="81" name="Group 335"/>
          <p:cNvGrpSpPr>
            <a:grpSpLocks/>
          </p:cNvGrpSpPr>
          <p:nvPr/>
        </p:nvGrpSpPr>
        <p:grpSpPr bwMode="auto">
          <a:xfrm>
            <a:off x="6731000" y="2733675"/>
            <a:ext cx="355600" cy="331787"/>
            <a:chOff x="4464" y="2309"/>
            <a:chExt cx="224" cy="209"/>
          </a:xfrm>
        </p:grpSpPr>
        <p:sp>
          <p:nvSpPr>
            <p:cNvPr id="82" name="Line 222"/>
            <p:cNvSpPr>
              <a:spLocks noChangeShapeType="1"/>
            </p:cNvSpPr>
            <p:nvPr/>
          </p:nvSpPr>
          <p:spPr bwMode="auto">
            <a:xfrm flipV="1">
              <a:off x="4464" y="2516"/>
              <a:ext cx="218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3" name="Group 289"/>
            <p:cNvGrpSpPr>
              <a:grpSpLocks/>
            </p:cNvGrpSpPr>
            <p:nvPr/>
          </p:nvGrpSpPr>
          <p:grpSpPr bwMode="auto">
            <a:xfrm>
              <a:off x="4464" y="2309"/>
              <a:ext cx="224" cy="206"/>
              <a:chOff x="4464" y="2309"/>
              <a:chExt cx="224" cy="206"/>
            </a:xfrm>
          </p:grpSpPr>
          <p:sp>
            <p:nvSpPr>
              <p:cNvPr id="84" name="Oval 221"/>
              <p:cNvSpPr>
                <a:spLocks noChangeArrowheads="1"/>
              </p:cNvSpPr>
              <p:nvPr/>
            </p:nvSpPr>
            <p:spPr bwMode="auto">
              <a:xfrm>
                <a:off x="4464" y="2313"/>
                <a:ext cx="218" cy="202"/>
              </a:xfrm>
              <a:prstGeom prst="ellipse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fr-FR" sz="2000">
                  <a:latin typeface="Helvetica" panose="020B0604020202020204" pitchFamily="34" charset="0"/>
                </a:endParaRPr>
              </a:p>
            </p:txBody>
          </p:sp>
          <p:grpSp>
            <p:nvGrpSpPr>
              <p:cNvPr id="85" name="Group 252"/>
              <p:cNvGrpSpPr>
                <a:grpSpLocks/>
              </p:cNvGrpSpPr>
              <p:nvPr/>
            </p:nvGrpSpPr>
            <p:grpSpPr bwMode="auto">
              <a:xfrm>
                <a:off x="4578" y="2309"/>
                <a:ext cx="110" cy="204"/>
                <a:chOff x="4776" y="2312"/>
                <a:chExt cx="67" cy="128"/>
              </a:xfrm>
            </p:grpSpPr>
            <p:sp>
              <p:nvSpPr>
                <p:cNvPr id="86" name="Arc 253"/>
                <p:cNvSpPr>
                  <a:spLocks/>
                </p:cNvSpPr>
                <p:nvPr/>
              </p:nvSpPr>
              <p:spPr bwMode="invGray">
                <a:xfrm>
                  <a:off x="4777" y="2313"/>
                  <a:ext cx="66" cy="64"/>
                </a:xfrm>
                <a:custGeom>
                  <a:avLst/>
                  <a:gdLst>
                    <a:gd name="G0" fmla="+- 327 0 0"/>
                    <a:gd name="G1" fmla="+- 21600 0 0"/>
                    <a:gd name="G2" fmla="+- 21600 0 0"/>
                    <a:gd name="T0" fmla="*/ 0 w 21924"/>
                    <a:gd name="T1" fmla="*/ 2 h 21600"/>
                    <a:gd name="T2" fmla="*/ 21924 w 21924"/>
                    <a:gd name="T3" fmla="*/ 21257 h 21600"/>
                    <a:gd name="T4" fmla="*/ 327 w 21924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924" h="21600" fill="none" extrusionOk="0">
                      <a:moveTo>
                        <a:pt x="0" y="2"/>
                      </a:moveTo>
                      <a:cubicBezTo>
                        <a:pt x="108" y="0"/>
                        <a:pt x="217" y="-1"/>
                        <a:pt x="327" y="0"/>
                      </a:cubicBezTo>
                      <a:cubicBezTo>
                        <a:pt x="12122" y="0"/>
                        <a:pt x="21736" y="9462"/>
                        <a:pt x="21924" y="21256"/>
                      </a:cubicBezTo>
                    </a:path>
                    <a:path w="21924" h="21600" stroke="0" extrusionOk="0">
                      <a:moveTo>
                        <a:pt x="0" y="2"/>
                      </a:moveTo>
                      <a:cubicBezTo>
                        <a:pt x="108" y="0"/>
                        <a:pt x="217" y="-1"/>
                        <a:pt x="327" y="0"/>
                      </a:cubicBezTo>
                      <a:cubicBezTo>
                        <a:pt x="12122" y="0"/>
                        <a:pt x="21736" y="9462"/>
                        <a:pt x="21924" y="21256"/>
                      </a:cubicBezTo>
                      <a:lnTo>
                        <a:pt x="327" y="2160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12700" cap="rnd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Arc 254"/>
                <p:cNvSpPr>
                  <a:spLocks/>
                </p:cNvSpPr>
                <p:nvPr/>
              </p:nvSpPr>
              <p:spPr bwMode="invGray">
                <a:xfrm>
                  <a:off x="4776" y="2375"/>
                  <a:ext cx="67" cy="65"/>
                </a:xfrm>
                <a:custGeom>
                  <a:avLst/>
                  <a:gdLst>
                    <a:gd name="G0" fmla="+- 332 0 0"/>
                    <a:gd name="G1" fmla="+- 343 0 0"/>
                    <a:gd name="G2" fmla="+- 21600 0 0"/>
                    <a:gd name="T0" fmla="*/ 21929 w 21932"/>
                    <a:gd name="T1" fmla="*/ 0 h 21943"/>
                    <a:gd name="T2" fmla="*/ 0 w 21932"/>
                    <a:gd name="T3" fmla="*/ 21940 h 21943"/>
                    <a:gd name="T4" fmla="*/ 332 w 21932"/>
                    <a:gd name="T5" fmla="*/ 343 h 219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932" h="21943" fill="none" extrusionOk="0">
                      <a:moveTo>
                        <a:pt x="21929" y="-1"/>
                      </a:moveTo>
                      <a:cubicBezTo>
                        <a:pt x="21931" y="114"/>
                        <a:pt x="21932" y="228"/>
                        <a:pt x="21932" y="343"/>
                      </a:cubicBezTo>
                      <a:cubicBezTo>
                        <a:pt x="21932" y="12272"/>
                        <a:pt x="12261" y="21943"/>
                        <a:pt x="332" y="21943"/>
                      </a:cubicBezTo>
                      <a:cubicBezTo>
                        <a:pt x="221" y="21943"/>
                        <a:pt x="110" y="21942"/>
                        <a:pt x="-1" y="21940"/>
                      </a:cubicBezTo>
                    </a:path>
                    <a:path w="21932" h="21943" stroke="0" extrusionOk="0">
                      <a:moveTo>
                        <a:pt x="21929" y="-1"/>
                      </a:moveTo>
                      <a:cubicBezTo>
                        <a:pt x="21931" y="114"/>
                        <a:pt x="21932" y="228"/>
                        <a:pt x="21932" y="343"/>
                      </a:cubicBezTo>
                      <a:cubicBezTo>
                        <a:pt x="21932" y="12272"/>
                        <a:pt x="12261" y="21943"/>
                        <a:pt x="332" y="21943"/>
                      </a:cubicBezTo>
                      <a:cubicBezTo>
                        <a:pt x="221" y="21943"/>
                        <a:pt x="110" y="21942"/>
                        <a:pt x="-1" y="21940"/>
                      </a:cubicBezTo>
                      <a:lnTo>
                        <a:pt x="332" y="343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12700" cap="rnd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Line 255"/>
                <p:cNvSpPr>
                  <a:spLocks noChangeShapeType="1"/>
                </p:cNvSpPr>
                <p:nvPr/>
              </p:nvSpPr>
              <p:spPr bwMode="invGray">
                <a:xfrm>
                  <a:off x="4776" y="2312"/>
                  <a:ext cx="0" cy="127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89" name="Group 256"/>
          <p:cNvGrpSpPr>
            <a:grpSpLocks/>
          </p:cNvGrpSpPr>
          <p:nvPr/>
        </p:nvGrpSpPr>
        <p:grpSpPr bwMode="auto">
          <a:xfrm>
            <a:off x="4813300" y="4826000"/>
            <a:ext cx="317500" cy="322262"/>
            <a:chOff x="2155" y="2905"/>
            <a:chExt cx="374" cy="359"/>
          </a:xfrm>
        </p:grpSpPr>
        <p:sp>
          <p:nvSpPr>
            <p:cNvPr id="90" name="Oval 257"/>
            <p:cNvSpPr>
              <a:spLocks noChangeArrowheads="1"/>
            </p:cNvSpPr>
            <p:nvPr/>
          </p:nvSpPr>
          <p:spPr bwMode="invGray">
            <a:xfrm>
              <a:off x="2155" y="2905"/>
              <a:ext cx="374" cy="35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fr-FR" sz="2000">
                <a:latin typeface="Helvetica" panose="020B0604020202020204" pitchFamily="34" charset="0"/>
              </a:endParaRPr>
            </a:p>
          </p:txBody>
        </p:sp>
        <p:sp>
          <p:nvSpPr>
            <p:cNvPr id="91" name="Line 258"/>
            <p:cNvSpPr>
              <a:spLocks noChangeShapeType="1"/>
            </p:cNvSpPr>
            <p:nvPr/>
          </p:nvSpPr>
          <p:spPr bwMode="invGray">
            <a:xfrm>
              <a:off x="2155" y="3263"/>
              <a:ext cx="37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" name="Group 268"/>
          <p:cNvGrpSpPr>
            <a:grpSpLocks/>
          </p:cNvGrpSpPr>
          <p:nvPr/>
        </p:nvGrpSpPr>
        <p:grpSpPr bwMode="auto">
          <a:xfrm>
            <a:off x="2484438" y="2628900"/>
            <a:ext cx="298450" cy="307975"/>
            <a:chOff x="2655" y="968"/>
            <a:chExt cx="188" cy="194"/>
          </a:xfrm>
        </p:grpSpPr>
        <p:sp>
          <p:nvSpPr>
            <p:cNvPr id="93" name="Oval 269"/>
            <p:cNvSpPr>
              <a:spLocks noChangeArrowheads="1"/>
            </p:cNvSpPr>
            <p:nvPr/>
          </p:nvSpPr>
          <p:spPr bwMode="auto">
            <a:xfrm>
              <a:off x="2655" y="968"/>
              <a:ext cx="185" cy="194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fr-FR" sz="2000">
                <a:latin typeface="Helvetica" panose="020B0604020202020204" pitchFamily="34" charset="0"/>
              </a:endParaRPr>
            </a:p>
          </p:txBody>
        </p:sp>
        <p:sp>
          <p:nvSpPr>
            <p:cNvPr id="94" name="Line 270"/>
            <p:cNvSpPr>
              <a:spLocks noChangeShapeType="1"/>
            </p:cNvSpPr>
            <p:nvPr/>
          </p:nvSpPr>
          <p:spPr bwMode="auto">
            <a:xfrm flipV="1">
              <a:off x="2655" y="1160"/>
              <a:ext cx="188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5" name="Group 271"/>
          <p:cNvGrpSpPr>
            <a:grpSpLocks/>
          </p:cNvGrpSpPr>
          <p:nvPr/>
        </p:nvGrpSpPr>
        <p:grpSpPr bwMode="auto">
          <a:xfrm>
            <a:off x="3716338" y="2898775"/>
            <a:ext cx="298450" cy="307975"/>
            <a:chOff x="2655" y="968"/>
            <a:chExt cx="188" cy="194"/>
          </a:xfrm>
        </p:grpSpPr>
        <p:sp>
          <p:nvSpPr>
            <p:cNvPr id="96" name="Oval 272"/>
            <p:cNvSpPr>
              <a:spLocks noChangeArrowheads="1"/>
            </p:cNvSpPr>
            <p:nvPr/>
          </p:nvSpPr>
          <p:spPr bwMode="auto">
            <a:xfrm>
              <a:off x="2655" y="968"/>
              <a:ext cx="185" cy="194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fr-FR" sz="2000">
                <a:latin typeface="Helvetica" panose="020B0604020202020204" pitchFamily="34" charset="0"/>
              </a:endParaRPr>
            </a:p>
          </p:txBody>
        </p:sp>
        <p:sp>
          <p:nvSpPr>
            <p:cNvPr id="97" name="Line 273"/>
            <p:cNvSpPr>
              <a:spLocks noChangeShapeType="1"/>
            </p:cNvSpPr>
            <p:nvPr/>
          </p:nvSpPr>
          <p:spPr bwMode="auto">
            <a:xfrm flipV="1">
              <a:off x="2655" y="1160"/>
              <a:ext cx="188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8" name="Group 288"/>
          <p:cNvGrpSpPr>
            <a:grpSpLocks/>
          </p:cNvGrpSpPr>
          <p:nvPr/>
        </p:nvGrpSpPr>
        <p:grpSpPr bwMode="auto">
          <a:xfrm>
            <a:off x="5981700" y="3535362"/>
            <a:ext cx="433388" cy="303213"/>
            <a:chOff x="4112" y="1174"/>
            <a:chExt cx="273" cy="191"/>
          </a:xfrm>
        </p:grpSpPr>
        <p:grpSp>
          <p:nvGrpSpPr>
            <p:cNvPr id="99" name="Group 209"/>
            <p:cNvGrpSpPr>
              <a:grpSpLocks/>
            </p:cNvGrpSpPr>
            <p:nvPr/>
          </p:nvGrpSpPr>
          <p:grpSpPr bwMode="auto">
            <a:xfrm>
              <a:off x="4112" y="1177"/>
              <a:ext cx="265" cy="188"/>
              <a:chOff x="1824" y="672"/>
              <a:chExt cx="510" cy="366"/>
            </a:xfrm>
          </p:grpSpPr>
          <p:sp>
            <p:nvSpPr>
              <p:cNvPr id="104" name="Oval 210"/>
              <p:cNvSpPr>
                <a:spLocks noChangeArrowheads="1"/>
              </p:cNvSpPr>
              <p:nvPr/>
            </p:nvSpPr>
            <p:spPr bwMode="auto">
              <a:xfrm>
                <a:off x="1968" y="672"/>
                <a:ext cx="366" cy="366"/>
              </a:xfrm>
              <a:prstGeom prst="ellipse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5" name="Line 211"/>
              <p:cNvSpPr>
                <a:spLocks noChangeShapeType="1"/>
              </p:cNvSpPr>
              <p:nvPr/>
            </p:nvSpPr>
            <p:spPr bwMode="auto">
              <a:xfrm>
                <a:off x="1824" y="736"/>
                <a:ext cx="0" cy="2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Line 212"/>
              <p:cNvSpPr>
                <a:spLocks noChangeShapeType="1"/>
              </p:cNvSpPr>
              <p:nvPr/>
            </p:nvSpPr>
            <p:spPr bwMode="auto">
              <a:xfrm flipH="1">
                <a:off x="1824" y="85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0" name="Group 214"/>
            <p:cNvGrpSpPr>
              <a:grpSpLocks/>
            </p:cNvGrpSpPr>
            <p:nvPr/>
          </p:nvGrpSpPr>
          <p:grpSpPr bwMode="auto">
            <a:xfrm>
              <a:off x="4286" y="1174"/>
              <a:ext cx="99" cy="190"/>
              <a:chOff x="4776" y="2312"/>
              <a:chExt cx="67" cy="128"/>
            </a:xfrm>
          </p:grpSpPr>
          <p:sp>
            <p:nvSpPr>
              <p:cNvPr id="101" name="Arc 215"/>
              <p:cNvSpPr>
                <a:spLocks/>
              </p:cNvSpPr>
              <p:nvPr/>
            </p:nvSpPr>
            <p:spPr bwMode="invGray">
              <a:xfrm>
                <a:off x="4777" y="2313"/>
                <a:ext cx="66" cy="64"/>
              </a:xfrm>
              <a:custGeom>
                <a:avLst/>
                <a:gdLst>
                  <a:gd name="G0" fmla="+- 327 0 0"/>
                  <a:gd name="G1" fmla="+- 21600 0 0"/>
                  <a:gd name="G2" fmla="+- 21600 0 0"/>
                  <a:gd name="T0" fmla="*/ 0 w 21924"/>
                  <a:gd name="T1" fmla="*/ 2 h 21600"/>
                  <a:gd name="T2" fmla="*/ 21924 w 21924"/>
                  <a:gd name="T3" fmla="*/ 21257 h 21600"/>
                  <a:gd name="T4" fmla="*/ 327 w 21924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924" h="21600" fill="none" extrusionOk="0">
                    <a:moveTo>
                      <a:pt x="0" y="2"/>
                    </a:moveTo>
                    <a:cubicBezTo>
                      <a:pt x="108" y="0"/>
                      <a:pt x="217" y="-1"/>
                      <a:pt x="327" y="0"/>
                    </a:cubicBezTo>
                    <a:cubicBezTo>
                      <a:pt x="12122" y="0"/>
                      <a:pt x="21736" y="9462"/>
                      <a:pt x="21924" y="21256"/>
                    </a:cubicBezTo>
                  </a:path>
                  <a:path w="21924" h="21600" stroke="0" extrusionOk="0">
                    <a:moveTo>
                      <a:pt x="0" y="2"/>
                    </a:moveTo>
                    <a:cubicBezTo>
                      <a:pt x="108" y="0"/>
                      <a:pt x="217" y="-1"/>
                      <a:pt x="327" y="0"/>
                    </a:cubicBezTo>
                    <a:cubicBezTo>
                      <a:pt x="12122" y="0"/>
                      <a:pt x="21736" y="9462"/>
                      <a:pt x="21924" y="21256"/>
                    </a:cubicBezTo>
                    <a:lnTo>
                      <a:pt x="327" y="21600"/>
                    </a:lnTo>
                    <a:close/>
                  </a:path>
                </a:pathLst>
              </a:custGeom>
              <a:solidFill>
                <a:schemeClr val="hlink"/>
              </a:solidFill>
              <a:ln w="12700" cap="rnd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Arc 216"/>
              <p:cNvSpPr>
                <a:spLocks/>
              </p:cNvSpPr>
              <p:nvPr/>
            </p:nvSpPr>
            <p:spPr bwMode="invGray">
              <a:xfrm>
                <a:off x="4776" y="2375"/>
                <a:ext cx="67" cy="65"/>
              </a:xfrm>
              <a:custGeom>
                <a:avLst/>
                <a:gdLst>
                  <a:gd name="G0" fmla="+- 332 0 0"/>
                  <a:gd name="G1" fmla="+- 343 0 0"/>
                  <a:gd name="G2" fmla="+- 21600 0 0"/>
                  <a:gd name="T0" fmla="*/ 21929 w 21932"/>
                  <a:gd name="T1" fmla="*/ 0 h 21943"/>
                  <a:gd name="T2" fmla="*/ 0 w 21932"/>
                  <a:gd name="T3" fmla="*/ 21940 h 21943"/>
                  <a:gd name="T4" fmla="*/ 332 w 21932"/>
                  <a:gd name="T5" fmla="*/ 343 h 219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932" h="21943" fill="none" extrusionOk="0">
                    <a:moveTo>
                      <a:pt x="21929" y="-1"/>
                    </a:moveTo>
                    <a:cubicBezTo>
                      <a:pt x="21931" y="114"/>
                      <a:pt x="21932" y="228"/>
                      <a:pt x="21932" y="343"/>
                    </a:cubicBezTo>
                    <a:cubicBezTo>
                      <a:pt x="21932" y="12272"/>
                      <a:pt x="12261" y="21943"/>
                      <a:pt x="332" y="21943"/>
                    </a:cubicBezTo>
                    <a:cubicBezTo>
                      <a:pt x="221" y="21943"/>
                      <a:pt x="110" y="21942"/>
                      <a:pt x="-1" y="21940"/>
                    </a:cubicBezTo>
                  </a:path>
                  <a:path w="21932" h="21943" stroke="0" extrusionOk="0">
                    <a:moveTo>
                      <a:pt x="21929" y="-1"/>
                    </a:moveTo>
                    <a:cubicBezTo>
                      <a:pt x="21931" y="114"/>
                      <a:pt x="21932" y="228"/>
                      <a:pt x="21932" y="343"/>
                    </a:cubicBezTo>
                    <a:cubicBezTo>
                      <a:pt x="21932" y="12272"/>
                      <a:pt x="12261" y="21943"/>
                      <a:pt x="332" y="21943"/>
                    </a:cubicBezTo>
                    <a:cubicBezTo>
                      <a:pt x="221" y="21943"/>
                      <a:pt x="110" y="21942"/>
                      <a:pt x="-1" y="21940"/>
                    </a:cubicBezTo>
                    <a:lnTo>
                      <a:pt x="332" y="343"/>
                    </a:lnTo>
                    <a:close/>
                  </a:path>
                </a:pathLst>
              </a:custGeom>
              <a:solidFill>
                <a:schemeClr val="hlink"/>
              </a:solidFill>
              <a:ln w="12700" cap="rnd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Line 217"/>
              <p:cNvSpPr>
                <a:spLocks noChangeShapeType="1"/>
              </p:cNvSpPr>
              <p:nvPr/>
            </p:nvSpPr>
            <p:spPr bwMode="invGray">
              <a:xfrm>
                <a:off x="4776" y="2312"/>
                <a:ext cx="0" cy="127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7" name="Rectangle 276"/>
          <p:cNvSpPr>
            <a:spLocks noChangeArrowheads="1"/>
          </p:cNvSpPr>
          <p:nvPr/>
        </p:nvSpPr>
        <p:spPr bwMode="auto">
          <a:xfrm>
            <a:off x="2139950" y="3652837"/>
            <a:ext cx="3255963" cy="2765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grpSp>
        <p:nvGrpSpPr>
          <p:cNvPr id="108" name="Group 277"/>
          <p:cNvGrpSpPr>
            <a:grpSpLocks/>
          </p:cNvGrpSpPr>
          <p:nvPr/>
        </p:nvGrpSpPr>
        <p:grpSpPr bwMode="auto">
          <a:xfrm>
            <a:off x="4775200" y="5765800"/>
            <a:ext cx="317500" cy="322262"/>
            <a:chOff x="2155" y="2905"/>
            <a:chExt cx="374" cy="359"/>
          </a:xfrm>
        </p:grpSpPr>
        <p:sp>
          <p:nvSpPr>
            <p:cNvPr id="109" name="Oval 278"/>
            <p:cNvSpPr>
              <a:spLocks noChangeArrowheads="1"/>
            </p:cNvSpPr>
            <p:nvPr/>
          </p:nvSpPr>
          <p:spPr bwMode="invGray">
            <a:xfrm>
              <a:off x="2155" y="2905"/>
              <a:ext cx="374" cy="35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fr-FR" sz="2000">
                <a:latin typeface="Helvetica" panose="020B0604020202020204" pitchFamily="34" charset="0"/>
              </a:endParaRPr>
            </a:p>
          </p:txBody>
        </p:sp>
        <p:sp>
          <p:nvSpPr>
            <p:cNvPr id="110" name="Line 279"/>
            <p:cNvSpPr>
              <a:spLocks noChangeShapeType="1"/>
            </p:cNvSpPr>
            <p:nvPr/>
          </p:nvSpPr>
          <p:spPr bwMode="invGray">
            <a:xfrm>
              <a:off x="2155" y="3263"/>
              <a:ext cx="37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1" name="Rectangle 280"/>
          <p:cNvSpPr>
            <a:spLocks noChangeArrowheads="1"/>
          </p:cNvSpPr>
          <p:nvPr/>
        </p:nvSpPr>
        <p:spPr bwMode="auto">
          <a:xfrm>
            <a:off x="4519613" y="6140450"/>
            <a:ext cx="8397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ctr"/>
            <a:r>
              <a:rPr lang="fr-FR" sz="1400">
                <a:latin typeface="FranklinGothic" pitchFamily="2" charset="0"/>
              </a:rPr>
              <a:t>Schedule</a:t>
            </a:r>
          </a:p>
        </p:txBody>
      </p:sp>
      <p:grpSp>
        <p:nvGrpSpPr>
          <p:cNvPr id="112" name="Group 284"/>
          <p:cNvGrpSpPr>
            <a:grpSpLocks/>
          </p:cNvGrpSpPr>
          <p:nvPr/>
        </p:nvGrpSpPr>
        <p:grpSpPr bwMode="auto">
          <a:xfrm>
            <a:off x="3675063" y="1603375"/>
            <a:ext cx="330200" cy="395287"/>
            <a:chOff x="4523" y="1693"/>
            <a:chExt cx="208" cy="249"/>
          </a:xfrm>
        </p:grpSpPr>
        <p:sp>
          <p:nvSpPr>
            <p:cNvPr id="113" name="Line 285"/>
            <p:cNvSpPr>
              <a:spLocks noChangeShapeType="1"/>
            </p:cNvSpPr>
            <p:nvPr/>
          </p:nvSpPr>
          <p:spPr bwMode="auto">
            <a:xfrm flipV="1">
              <a:off x="4587" y="1693"/>
              <a:ext cx="59" cy="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Oval 286"/>
            <p:cNvSpPr>
              <a:spLocks noChangeArrowheads="1"/>
            </p:cNvSpPr>
            <p:nvPr/>
          </p:nvSpPr>
          <p:spPr bwMode="auto">
            <a:xfrm>
              <a:off x="4523" y="1736"/>
              <a:ext cx="208" cy="206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15" name="Line 287"/>
            <p:cNvSpPr>
              <a:spLocks noChangeShapeType="1"/>
            </p:cNvSpPr>
            <p:nvPr/>
          </p:nvSpPr>
          <p:spPr bwMode="auto">
            <a:xfrm flipH="1" flipV="1">
              <a:off x="4589" y="1744"/>
              <a:ext cx="56" cy="49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6" name="Rectangle 296"/>
          <p:cNvSpPr>
            <a:spLocks noChangeArrowheads="1"/>
          </p:cNvSpPr>
          <p:nvPr/>
        </p:nvSpPr>
        <p:spPr bwMode="auto">
          <a:xfrm>
            <a:off x="4297363" y="4060825"/>
            <a:ext cx="1257300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ctr"/>
            <a:r>
              <a:rPr lang="fr-FR" sz="1400">
                <a:latin typeface="FranklinGothic" pitchFamily="2" charset="0"/>
              </a:rPr>
              <a:t>Course</a:t>
            </a:r>
          </a:p>
          <a:p>
            <a:pPr algn="ctr"/>
            <a:r>
              <a:rPr lang="fr-FR" sz="1400">
                <a:latin typeface="FranklinGothic" pitchFamily="2" charset="0"/>
              </a:rPr>
              <a:t>Catalog</a:t>
            </a:r>
          </a:p>
          <a:p>
            <a:pPr algn="ctr"/>
            <a:r>
              <a:rPr lang="fr-FR" sz="1400">
                <a:latin typeface="FranklinGothic" pitchFamily="2" charset="0"/>
              </a:rPr>
              <a:t>System</a:t>
            </a:r>
          </a:p>
        </p:txBody>
      </p:sp>
      <p:grpSp>
        <p:nvGrpSpPr>
          <p:cNvPr id="117" name="Group 297"/>
          <p:cNvGrpSpPr>
            <a:grpSpLocks/>
          </p:cNvGrpSpPr>
          <p:nvPr/>
        </p:nvGrpSpPr>
        <p:grpSpPr bwMode="auto">
          <a:xfrm>
            <a:off x="2316163" y="4618037"/>
            <a:ext cx="422275" cy="298450"/>
            <a:chOff x="1824" y="672"/>
            <a:chExt cx="510" cy="366"/>
          </a:xfrm>
        </p:grpSpPr>
        <p:sp>
          <p:nvSpPr>
            <p:cNvPr id="118" name="Oval 298"/>
            <p:cNvSpPr>
              <a:spLocks noChangeArrowheads="1"/>
            </p:cNvSpPr>
            <p:nvPr/>
          </p:nvSpPr>
          <p:spPr bwMode="invGray">
            <a:xfrm>
              <a:off x="1968" y="672"/>
              <a:ext cx="366" cy="36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19" name="Line 299"/>
            <p:cNvSpPr>
              <a:spLocks noChangeShapeType="1"/>
            </p:cNvSpPr>
            <p:nvPr/>
          </p:nvSpPr>
          <p:spPr bwMode="invGray">
            <a:xfrm>
              <a:off x="1824" y="736"/>
              <a:ext cx="0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300"/>
            <p:cNvSpPr>
              <a:spLocks noChangeShapeType="1"/>
            </p:cNvSpPr>
            <p:nvPr/>
          </p:nvSpPr>
          <p:spPr bwMode="invGray">
            <a:xfrm flipH="1">
              <a:off x="1824" y="855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1" name="Rectangle 301"/>
          <p:cNvSpPr>
            <a:spLocks noChangeArrowheads="1"/>
          </p:cNvSpPr>
          <p:nvPr/>
        </p:nvSpPr>
        <p:spPr bwMode="auto">
          <a:xfrm>
            <a:off x="1917700" y="4949825"/>
            <a:ext cx="1295400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ctr"/>
            <a:r>
              <a:rPr lang="fr-FR" sz="1400">
                <a:latin typeface="FranklinGothic" pitchFamily="2" charset="0"/>
              </a:rPr>
              <a:t>Billing</a:t>
            </a:r>
          </a:p>
          <a:p>
            <a:pPr algn="ctr"/>
            <a:r>
              <a:rPr lang="fr-FR" sz="1400">
                <a:latin typeface="FranklinGothic" pitchFamily="2" charset="0"/>
              </a:rPr>
              <a:t>System</a:t>
            </a:r>
          </a:p>
        </p:txBody>
      </p:sp>
      <p:grpSp>
        <p:nvGrpSpPr>
          <p:cNvPr id="122" name="Group 302"/>
          <p:cNvGrpSpPr>
            <a:grpSpLocks/>
          </p:cNvGrpSpPr>
          <p:nvPr/>
        </p:nvGrpSpPr>
        <p:grpSpPr bwMode="auto">
          <a:xfrm>
            <a:off x="4652963" y="3729037"/>
            <a:ext cx="422275" cy="298450"/>
            <a:chOff x="1824" y="672"/>
            <a:chExt cx="510" cy="366"/>
          </a:xfrm>
        </p:grpSpPr>
        <p:sp>
          <p:nvSpPr>
            <p:cNvPr id="123" name="Oval 303"/>
            <p:cNvSpPr>
              <a:spLocks noChangeArrowheads="1"/>
            </p:cNvSpPr>
            <p:nvPr/>
          </p:nvSpPr>
          <p:spPr bwMode="invGray">
            <a:xfrm>
              <a:off x="1968" y="672"/>
              <a:ext cx="366" cy="36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24" name="Line 304"/>
            <p:cNvSpPr>
              <a:spLocks noChangeShapeType="1"/>
            </p:cNvSpPr>
            <p:nvPr/>
          </p:nvSpPr>
          <p:spPr bwMode="invGray">
            <a:xfrm>
              <a:off x="1824" y="736"/>
              <a:ext cx="0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Line 305"/>
            <p:cNvSpPr>
              <a:spLocks noChangeShapeType="1"/>
            </p:cNvSpPr>
            <p:nvPr/>
          </p:nvSpPr>
          <p:spPr bwMode="invGray">
            <a:xfrm flipH="1">
              <a:off x="1824" y="855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6" name="Line 306"/>
          <p:cNvSpPr>
            <a:spLocks noChangeShapeType="1"/>
          </p:cNvSpPr>
          <p:nvPr/>
        </p:nvSpPr>
        <p:spPr bwMode="auto">
          <a:xfrm flipV="1">
            <a:off x="3895725" y="4198937"/>
            <a:ext cx="663575" cy="611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" name="Line 307"/>
          <p:cNvSpPr>
            <a:spLocks noChangeShapeType="1"/>
          </p:cNvSpPr>
          <p:nvPr/>
        </p:nvSpPr>
        <p:spPr bwMode="auto">
          <a:xfrm flipV="1">
            <a:off x="3959225" y="4960937"/>
            <a:ext cx="739775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" name="Line 308"/>
          <p:cNvSpPr>
            <a:spLocks noChangeShapeType="1"/>
          </p:cNvSpPr>
          <p:nvPr/>
        </p:nvSpPr>
        <p:spPr bwMode="auto">
          <a:xfrm>
            <a:off x="2841625" y="4899025"/>
            <a:ext cx="612775" cy="87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" name="Line 309"/>
          <p:cNvSpPr>
            <a:spLocks noChangeShapeType="1"/>
          </p:cNvSpPr>
          <p:nvPr/>
        </p:nvSpPr>
        <p:spPr bwMode="auto">
          <a:xfrm flipH="1" flipV="1">
            <a:off x="4389438" y="5470525"/>
            <a:ext cx="376237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0" name="Group 310"/>
          <p:cNvGrpSpPr>
            <a:grpSpLocks/>
          </p:cNvGrpSpPr>
          <p:nvPr/>
        </p:nvGrpSpPr>
        <p:grpSpPr bwMode="auto">
          <a:xfrm>
            <a:off x="2447925" y="998537"/>
            <a:ext cx="422275" cy="298450"/>
            <a:chOff x="1824" y="672"/>
            <a:chExt cx="510" cy="366"/>
          </a:xfrm>
        </p:grpSpPr>
        <p:sp>
          <p:nvSpPr>
            <p:cNvPr id="131" name="Oval 311"/>
            <p:cNvSpPr>
              <a:spLocks noChangeArrowheads="1"/>
            </p:cNvSpPr>
            <p:nvPr/>
          </p:nvSpPr>
          <p:spPr bwMode="auto">
            <a:xfrm>
              <a:off x="1968" y="672"/>
              <a:ext cx="366" cy="366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32" name="Line 312"/>
            <p:cNvSpPr>
              <a:spLocks noChangeShapeType="1"/>
            </p:cNvSpPr>
            <p:nvPr/>
          </p:nvSpPr>
          <p:spPr bwMode="auto">
            <a:xfrm>
              <a:off x="1824" y="736"/>
              <a:ext cx="0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Line 313"/>
            <p:cNvSpPr>
              <a:spLocks noChangeShapeType="1"/>
            </p:cNvSpPr>
            <p:nvPr/>
          </p:nvSpPr>
          <p:spPr bwMode="auto">
            <a:xfrm flipH="1">
              <a:off x="1824" y="855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4" name="Rectangle 314"/>
          <p:cNvSpPr>
            <a:spLocks noChangeArrowheads="1"/>
          </p:cNvSpPr>
          <p:nvPr/>
        </p:nvSpPr>
        <p:spPr bwMode="auto">
          <a:xfrm>
            <a:off x="2112963" y="1330325"/>
            <a:ext cx="1257300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ctr"/>
            <a:r>
              <a:rPr lang="fr-FR" sz="1400">
                <a:latin typeface="FranklinGothic" pitchFamily="2" charset="0"/>
              </a:rPr>
              <a:t>RegisterFor</a:t>
            </a:r>
          </a:p>
          <a:p>
            <a:pPr algn="ctr"/>
            <a:r>
              <a:rPr lang="fr-FR" sz="1400">
                <a:latin typeface="FranklinGothic" pitchFamily="2" charset="0"/>
              </a:rPr>
              <a:t>CoursesForm</a:t>
            </a:r>
          </a:p>
        </p:txBody>
      </p:sp>
      <p:grpSp>
        <p:nvGrpSpPr>
          <p:cNvPr id="135" name="Group 315"/>
          <p:cNvGrpSpPr>
            <a:grpSpLocks/>
          </p:cNvGrpSpPr>
          <p:nvPr/>
        </p:nvGrpSpPr>
        <p:grpSpPr bwMode="auto">
          <a:xfrm>
            <a:off x="6143625" y="1023937"/>
            <a:ext cx="422275" cy="298450"/>
            <a:chOff x="1824" y="672"/>
            <a:chExt cx="510" cy="366"/>
          </a:xfrm>
        </p:grpSpPr>
        <p:sp>
          <p:nvSpPr>
            <p:cNvPr id="136" name="Oval 316"/>
            <p:cNvSpPr>
              <a:spLocks noChangeArrowheads="1"/>
            </p:cNvSpPr>
            <p:nvPr/>
          </p:nvSpPr>
          <p:spPr bwMode="auto">
            <a:xfrm>
              <a:off x="1968" y="672"/>
              <a:ext cx="366" cy="366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37" name="Line 317"/>
            <p:cNvSpPr>
              <a:spLocks noChangeShapeType="1"/>
            </p:cNvSpPr>
            <p:nvPr/>
          </p:nvSpPr>
          <p:spPr bwMode="auto">
            <a:xfrm>
              <a:off x="1824" y="736"/>
              <a:ext cx="0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Line 318"/>
            <p:cNvSpPr>
              <a:spLocks noChangeShapeType="1"/>
            </p:cNvSpPr>
            <p:nvPr/>
          </p:nvSpPr>
          <p:spPr bwMode="auto">
            <a:xfrm flipH="1">
              <a:off x="1824" y="855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9" name="Rectangle 319"/>
          <p:cNvSpPr>
            <a:spLocks noChangeArrowheads="1"/>
          </p:cNvSpPr>
          <p:nvPr/>
        </p:nvSpPr>
        <p:spPr bwMode="auto">
          <a:xfrm>
            <a:off x="5821363" y="1406525"/>
            <a:ext cx="1257300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ctr"/>
            <a:r>
              <a:rPr lang="fr-FR" sz="1400">
                <a:latin typeface="FranklinGothic" pitchFamily="2" charset="0"/>
              </a:rPr>
              <a:t>RegisterFor</a:t>
            </a:r>
          </a:p>
          <a:p>
            <a:pPr algn="ctr"/>
            <a:r>
              <a:rPr lang="fr-FR" sz="1400">
                <a:latin typeface="FranklinGothic" pitchFamily="2" charset="0"/>
              </a:rPr>
              <a:t>CoursesForm</a:t>
            </a:r>
          </a:p>
        </p:txBody>
      </p:sp>
      <p:grpSp>
        <p:nvGrpSpPr>
          <p:cNvPr id="140" name="Group 327"/>
          <p:cNvGrpSpPr>
            <a:grpSpLocks/>
          </p:cNvGrpSpPr>
          <p:nvPr/>
        </p:nvGrpSpPr>
        <p:grpSpPr bwMode="auto">
          <a:xfrm>
            <a:off x="7737475" y="2262187"/>
            <a:ext cx="346075" cy="339725"/>
            <a:chOff x="5154" y="2100"/>
            <a:chExt cx="218" cy="214"/>
          </a:xfrm>
        </p:grpSpPr>
        <p:sp>
          <p:nvSpPr>
            <p:cNvPr id="141" name="Line 328"/>
            <p:cNvSpPr>
              <a:spLocks noChangeShapeType="1"/>
            </p:cNvSpPr>
            <p:nvPr/>
          </p:nvSpPr>
          <p:spPr bwMode="auto">
            <a:xfrm flipV="1">
              <a:off x="5154" y="2312"/>
              <a:ext cx="218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2" name="Group 329"/>
            <p:cNvGrpSpPr>
              <a:grpSpLocks/>
            </p:cNvGrpSpPr>
            <p:nvPr/>
          </p:nvGrpSpPr>
          <p:grpSpPr bwMode="auto">
            <a:xfrm>
              <a:off x="5154" y="2100"/>
              <a:ext cx="212" cy="209"/>
              <a:chOff x="5154" y="2100"/>
              <a:chExt cx="212" cy="209"/>
            </a:xfrm>
          </p:grpSpPr>
          <p:sp>
            <p:nvSpPr>
              <p:cNvPr id="143" name="Oval 330"/>
              <p:cNvSpPr>
                <a:spLocks noChangeArrowheads="1"/>
              </p:cNvSpPr>
              <p:nvPr/>
            </p:nvSpPr>
            <p:spPr bwMode="auto">
              <a:xfrm>
                <a:off x="5154" y="2106"/>
                <a:ext cx="203" cy="202"/>
              </a:xfrm>
              <a:prstGeom prst="ellipse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fr-FR" sz="2000">
                  <a:latin typeface="Helvetica" panose="020B0604020202020204" pitchFamily="34" charset="0"/>
                </a:endParaRPr>
              </a:p>
            </p:txBody>
          </p:sp>
          <p:grpSp>
            <p:nvGrpSpPr>
              <p:cNvPr id="144" name="Group 331"/>
              <p:cNvGrpSpPr>
                <a:grpSpLocks/>
              </p:cNvGrpSpPr>
              <p:nvPr/>
            </p:nvGrpSpPr>
            <p:grpSpPr bwMode="auto">
              <a:xfrm>
                <a:off x="5259" y="2100"/>
                <a:ext cx="107" cy="209"/>
                <a:chOff x="4776" y="2312"/>
                <a:chExt cx="67" cy="128"/>
              </a:xfrm>
            </p:grpSpPr>
            <p:sp>
              <p:nvSpPr>
                <p:cNvPr id="145" name="Arc 332"/>
                <p:cNvSpPr>
                  <a:spLocks/>
                </p:cNvSpPr>
                <p:nvPr/>
              </p:nvSpPr>
              <p:spPr bwMode="invGray">
                <a:xfrm>
                  <a:off x="4777" y="2313"/>
                  <a:ext cx="66" cy="64"/>
                </a:xfrm>
                <a:custGeom>
                  <a:avLst/>
                  <a:gdLst>
                    <a:gd name="G0" fmla="+- 327 0 0"/>
                    <a:gd name="G1" fmla="+- 21600 0 0"/>
                    <a:gd name="G2" fmla="+- 21600 0 0"/>
                    <a:gd name="T0" fmla="*/ 0 w 21924"/>
                    <a:gd name="T1" fmla="*/ 2 h 21600"/>
                    <a:gd name="T2" fmla="*/ 21924 w 21924"/>
                    <a:gd name="T3" fmla="*/ 21257 h 21600"/>
                    <a:gd name="T4" fmla="*/ 327 w 21924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924" h="21600" fill="none" extrusionOk="0">
                      <a:moveTo>
                        <a:pt x="0" y="2"/>
                      </a:moveTo>
                      <a:cubicBezTo>
                        <a:pt x="108" y="0"/>
                        <a:pt x="217" y="-1"/>
                        <a:pt x="327" y="0"/>
                      </a:cubicBezTo>
                      <a:cubicBezTo>
                        <a:pt x="12122" y="0"/>
                        <a:pt x="21736" y="9462"/>
                        <a:pt x="21924" y="21256"/>
                      </a:cubicBezTo>
                    </a:path>
                    <a:path w="21924" h="21600" stroke="0" extrusionOk="0">
                      <a:moveTo>
                        <a:pt x="0" y="2"/>
                      </a:moveTo>
                      <a:cubicBezTo>
                        <a:pt x="108" y="0"/>
                        <a:pt x="217" y="-1"/>
                        <a:pt x="327" y="0"/>
                      </a:cubicBezTo>
                      <a:cubicBezTo>
                        <a:pt x="12122" y="0"/>
                        <a:pt x="21736" y="9462"/>
                        <a:pt x="21924" y="21256"/>
                      </a:cubicBezTo>
                      <a:lnTo>
                        <a:pt x="327" y="2160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12700" cap="rnd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6" name="Arc 333"/>
                <p:cNvSpPr>
                  <a:spLocks/>
                </p:cNvSpPr>
                <p:nvPr/>
              </p:nvSpPr>
              <p:spPr bwMode="invGray">
                <a:xfrm>
                  <a:off x="4776" y="2375"/>
                  <a:ext cx="67" cy="65"/>
                </a:xfrm>
                <a:custGeom>
                  <a:avLst/>
                  <a:gdLst>
                    <a:gd name="G0" fmla="+- 332 0 0"/>
                    <a:gd name="G1" fmla="+- 343 0 0"/>
                    <a:gd name="G2" fmla="+- 21600 0 0"/>
                    <a:gd name="T0" fmla="*/ 21929 w 21932"/>
                    <a:gd name="T1" fmla="*/ 0 h 21943"/>
                    <a:gd name="T2" fmla="*/ 0 w 21932"/>
                    <a:gd name="T3" fmla="*/ 21940 h 21943"/>
                    <a:gd name="T4" fmla="*/ 332 w 21932"/>
                    <a:gd name="T5" fmla="*/ 343 h 219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932" h="21943" fill="none" extrusionOk="0">
                      <a:moveTo>
                        <a:pt x="21929" y="-1"/>
                      </a:moveTo>
                      <a:cubicBezTo>
                        <a:pt x="21931" y="114"/>
                        <a:pt x="21932" y="228"/>
                        <a:pt x="21932" y="343"/>
                      </a:cubicBezTo>
                      <a:cubicBezTo>
                        <a:pt x="21932" y="12272"/>
                        <a:pt x="12261" y="21943"/>
                        <a:pt x="332" y="21943"/>
                      </a:cubicBezTo>
                      <a:cubicBezTo>
                        <a:pt x="221" y="21943"/>
                        <a:pt x="110" y="21942"/>
                        <a:pt x="-1" y="21940"/>
                      </a:cubicBezTo>
                    </a:path>
                    <a:path w="21932" h="21943" stroke="0" extrusionOk="0">
                      <a:moveTo>
                        <a:pt x="21929" y="-1"/>
                      </a:moveTo>
                      <a:cubicBezTo>
                        <a:pt x="21931" y="114"/>
                        <a:pt x="21932" y="228"/>
                        <a:pt x="21932" y="343"/>
                      </a:cubicBezTo>
                      <a:cubicBezTo>
                        <a:pt x="21932" y="12272"/>
                        <a:pt x="12261" y="21943"/>
                        <a:pt x="332" y="21943"/>
                      </a:cubicBezTo>
                      <a:cubicBezTo>
                        <a:pt x="221" y="21943"/>
                        <a:pt x="110" y="21942"/>
                        <a:pt x="-1" y="21940"/>
                      </a:cubicBezTo>
                      <a:lnTo>
                        <a:pt x="332" y="343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12700" cap="rnd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7" name="Line 334"/>
                <p:cNvSpPr>
                  <a:spLocks noChangeShapeType="1"/>
                </p:cNvSpPr>
                <p:nvPr/>
              </p:nvSpPr>
              <p:spPr bwMode="invGray">
                <a:xfrm>
                  <a:off x="4776" y="2312"/>
                  <a:ext cx="0" cy="127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48" name="Group 336"/>
          <p:cNvGrpSpPr>
            <a:grpSpLocks/>
          </p:cNvGrpSpPr>
          <p:nvPr/>
        </p:nvGrpSpPr>
        <p:grpSpPr bwMode="auto">
          <a:xfrm>
            <a:off x="8170863" y="5380037"/>
            <a:ext cx="422275" cy="298450"/>
            <a:chOff x="1824" y="672"/>
            <a:chExt cx="510" cy="366"/>
          </a:xfrm>
        </p:grpSpPr>
        <p:sp>
          <p:nvSpPr>
            <p:cNvPr id="149" name="Oval 337"/>
            <p:cNvSpPr>
              <a:spLocks noChangeArrowheads="1"/>
            </p:cNvSpPr>
            <p:nvPr/>
          </p:nvSpPr>
          <p:spPr bwMode="invGray">
            <a:xfrm>
              <a:off x="1968" y="672"/>
              <a:ext cx="366" cy="36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50" name="Line 338"/>
            <p:cNvSpPr>
              <a:spLocks noChangeShapeType="1"/>
            </p:cNvSpPr>
            <p:nvPr/>
          </p:nvSpPr>
          <p:spPr bwMode="invGray">
            <a:xfrm>
              <a:off x="1824" y="736"/>
              <a:ext cx="0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Line 339"/>
            <p:cNvSpPr>
              <a:spLocks noChangeShapeType="1"/>
            </p:cNvSpPr>
            <p:nvPr/>
          </p:nvSpPr>
          <p:spPr bwMode="invGray">
            <a:xfrm flipH="1">
              <a:off x="1824" y="855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2" name="Rectangle 340"/>
          <p:cNvSpPr>
            <a:spLocks noChangeArrowheads="1"/>
          </p:cNvSpPr>
          <p:nvPr/>
        </p:nvSpPr>
        <p:spPr bwMode="auto">
          <a:xfrm>
            <a:off x="7772400" y="5699125"/>
            <a:ext cx="1295400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ctr"/>
            <a:r>
              <a:rPr lang="fr-FR" sz="1400">
                <a:latin typeface="FranklinGothic" pitchFamily="2" charset="0"/>
              </a:rPr>
              <a:t>Billing</a:t>
            </a:r>
          </a:p>
          <a:p>
            <a:pPr algn="ctr"/>
            <a:r>
              <a:rPr lang="fr-FR" sz="1400">
                <a:latin typeface="FranklinGothic" pitchFamily="2" charset="0"/>
              </a:rPr>
              <a:t>System</a:t>
            </a:r>
          </a:p>
        </p:txBody>
      </p:sp>
      <p:grpSp>
        <p:nvGrpSpPr>
          <p:cNvPr id="153" name="Group 341"/>
          <p:cNvGrpSpPr>
            <a:grpSpLocks/>
          </p:cNvGrpSpPr>
          <p:nvPr/>
        </p:nvGrpSpPr>
        <p:grpSpPr bwMode="auto">
          <a:xfrm>
            <a:off x="6240463" y="5507037"/>
            <a:ext cx="422275" cy="298450"/>
            <a:chOff x="1824" y="672"/>
            <a:chExt cx="510" cy="366"/>
          </a:xfrm>
        </p:grpSpPr>
        <p:sp>
          <p:nvSpPr>
            <p:cNvPr id="154" name="Oval 342"/>
            <p:cNvSpPr>
              <a:spLocks noChangeArrowheads="1"/>
            </p:cNvSpPr>
            <p:nvPr/>
          </p:nvSpPr>
          <p:spPr bwMode="invGray">
            <a:xfrm>
              <a:off x="1968" y="672"/>
              <a:ext cx="366" cy="36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55" name="Line 343"/>
            <p:cNvSpPr>
              <a:spLocks noChangeShapeType="1"/>
            </p:cNvSpPr>
            <p:nvPr/>
          </p:nvSpPr>
          <p:spPr bwMode="invGray">
            <a:xfrm>
              <a:off x="1824" y="736"/>
              <a:ext cx="0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Line 344"/>
            <p:cNvSpPr>
              <a:spLocks noChangeShapeType="1"/>
            </p:cNvSpPr>
            <p:nvPr/>
          </p:nvSpPr>
          <p:spPr bwMode="invGray">
            <a:xfrm flipH="1">
              <a:off x="1824" y="855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7" name="Rectangle 345"/>
          <p:cNvSpPr>
            <a:spLocks noChangeArrowheads="1"/>
          </p:cNvSpPr>
          <p:nvPr/>
        </p:nvSpPr>
        <p:spPr bwMode="auto">
          <a:xfrm>
            <a:off x="5918200" y="5813425"/>
            <a:ext cx="1295400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ctr"/>
            <a:r>
              <a:rPr lang="fr-FR" sz="1400">
                <a:latin typeface="FranklinGothic" pitchFamily="2" charset="0"/>
              </a:rPr>
              <a:t>CloseRegistration</a:t>
            </a:r>
          </a:p>
          <a:p>
            <a:pPr algn="ctr"/>
            <a:r>
              <a:rPr lang="fr-FR" sz="1400">
                <a:latin typeface="FranklinGothic" pitchFamily="2" charset="0"/>
              </a:rPr>
              <a:t>Form</a:t>
            </a:r>
          </a:p>
        </p:txBody>
      </p:sp>
      <p:sp>
        <p:nvSpPr>
          <p:cNvPr id="158" name="Line 346"/>
          <p:cNvSpPr>
            <a:spLocks noChangeShapeType="1"/>
          </p:cNvSpPr>
          <p:nvPr/>
        </p:nvSpPr>
        <p:spPr bwMode="auto">
          <a:xfrm flipH="1">
            <a:off x="6323013" y="1655762"/>
            <a:ext cx="1027112" cy="966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159" name="Line 347"/>
          <p:cNvSpPr>
            <a:spLocks noChangeShapeType="1"/>
          </p:cNvSpPr>
          <p:nvPr/>
        </p:nvSpPr>
        <p:spPr bwMode="auto">
          <a:xfrm flipV="1">
            <a:off x="4073525" y="2484437"/>
            <a:ext cx="587375" cy="420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" name="Line 348"/>
          <p:cNvSpPr>
            <a:spLocks noChangeShapeType="1"/>
          </p:cNvSpPr>
          <p:nvPr/>
        </p:nvSpPr>
        <p:spPr bwMode="auto">
          <a:xfrm>
            <a:off x="2905125" y="2803525"/>
            <a:ext cx="701675" cy="188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" name="Line 350"/>
          <p:cNvSpPr>
            <a:spLocks noChangeShapeType="1"/>
          </p:cNvSpPr>
          <p:nvPr/>
        </p:nvSpPr>
        <p:spPr bwMode="auto">
          <a:xfrm flipH="1" flipV="1">
            <a:off x="3860800" y="2471737"/>
            <a:ext cx="9525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" name="Line 351"/>
          <p:cNvSpPr>
            <a:spLocks noChangeShapeType="1"/>
          </p:cNvSpPr>
          <p:nvPr/>
        </p:nvSpPr>
        <p:spPr bwMode="auto">
          <a:xfrm>
            <a:off x="4378325" y="2143125"/>
            <a:ext cx="371475" cy="138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" name="Line 352"/>
          <p:cNvSpPr>
            <a:spLocks noChangeShapeType="1"/>
          </p:cNvSpPr>
          <p:nvPr/>
        </p:nvSpPr>
        <p:spPr bwMode="auto">
          <a:xfrm flipV="1">
            <a:off x="4048125" y="1417637"/>
            <a:ext cx="460375" cy="268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" name="Line 353"/>
          <p:cNvSpPr>
            <a:spLocks noChangeShapeType="1"/>
          </p:cNvSpPr>
          <p:nvPr/>
        </p:nvSpPr>
        <p:spPr bwMode="auto">
          <a:xfrm flipH="1" flipV="1">
            <a:off x="3289300" y="1443037"/>
            <a:ext cx="390525" cy="217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30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Lớp phân tích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1791671" y="2890031"/>
            <a:ext cx="536575" cy="457200"/>
          </a:xfrm>
          <a:prstGeom prst="rightArrow">
            <a:avLst>
              <a:gd name="adj1" fmla="val 54759"/>
              <a:gd name="adj2" fmla="val 71992"/>
            </a:avLst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1609" y="4642631"/>
            <a:ext cx="1987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2800" b="1"/>
              <a:t>Use Cases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093296" y="4642631"/>
            <a:ext cx="16494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2800" b="1"/>
              <a:t>Analysis</a:t>
            </a:r>
            <a:br>
              <a:rPr lang="en-US" sz="2800" b="1"/>
            </a:br>
            <a:r>
              <a:rPr lang="en-US" sz="2800" b="1"/>
              <a:t>Classes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937970" y="4642631"/>
            <a:ext cx="1194301" cy="954107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2800" b="1">
                <a:solidFill>
                  <a:schemeClr val="bg2">
                    <a:lumMod val="25000"/>
                  </a:schemeClr>
                </a:solidFill>
              </a:rPr>
              <a:t>Source</a:t>
            </a:r>
          </a:p>
          <a:p>
            <a:pPr algn="ctr" eaLnBrk="1" hangingPunct="1"/>
            <a:r>
              <a:rPr lang="en-US" sz="2800" b="1">
                <a:solidFill>
                  <a:schemeClr val="bg2">
                    <a:lumMod val="25000"/>
                  </a:schemeClr>
                </a:solidFill>
              </a:rPr>
              <a:t>Code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795593" y="4642631"/>
            <a:ext cx="847732" cy="523220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2800" b="1">
                <a:solidFill>
                  <a:schemeClr val="bg2">
                    <a:lumMod val="25000"/>
                  </a:schemeClr>
                </a:solidFill>
              </a:rPr>
              <a:t>Exec</a:t>
            </a:r>
          </a:p>
        </p:txBody>
      </p: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416896" y="2890031"/>
            <a:ext cx="1196975" cy="1600200"/>
            <a:chOff x="446" y="2208"/>
            <a:chExt cx="754" cy="1008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446" y="2208"/>
              <a:ext cx="624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768" y="2496"/>
              <a:ext cx="432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056" y="2496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1056" y="249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 flipH="1">
              <a:off x="1056" y="264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816" y="2736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816" y="278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816" y="283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816" y="292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816" y="288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816" y="2976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816" y="302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816" y="307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816" y="312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816" y="316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816" y="268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816" y="2592"/>
              <a:ext cx="2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816" y="2544"/>
              <a:ext cx="2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816" y="2640"/>
              <a:ext cx="2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" name="Group 27"/>
          <p:cNvGrpSpPr>
            <a:grpSpLocks/>
          </p:cNvGrpSpPr>
          <p:nvPr/>
        </p:nvGrpSpPr>
        <p:grpSpPr bwMode="auto">
          <a:xfrm>
            <a:off x="416896" y="1137431"/>
            <a:ext cx="1196975" cy="1600200"/>
            <a:chOff x="446" y="2208"/>
            <a:chExt cx="754" cy="1008"/>
          </a:xfrm>
        </p:grpSpPr>
        <p:sp>
          <p:nvSpPr>
            <p:cNvPr id="31" name="Oval 28"/>
            <p:cNvSpPr>
              <a:spLocks noChangeArrowheads="1"/>
            </p:cNvSpPr>
            <p:nvPr/>
          </p:nvSpPr>
          <p:spPr bwMode="auto">
            <a:xfrm>
              <a:off x="446" y="2208"/>
              <a:ext cx="624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768" y="2496"/>
              <a:ext cx="432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>
              <a:off x="1056" y="2496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1056" y="249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 flipH="1">
              <a:off x="1056" y="264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33"/>
            <p:cNvSpPr>
              <a:spLocks noChangeShapeType="1"/>
            </p:cNvSpPr>
            <p:nvPr/>
          </p:nvSpPr>
          <p:spPr bwMode="auto">
            <a:xfrm>
              <a:off x="816" y="2736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34"/>
            <p:cNvSpPr>
              <a:spLocks noChangeShapeType="1"/>
            </p:cNvSpPr>
            <p:nvPr/>
          </p:nvSpPr>
          <p:spPr bwMode="auto">
            <a:xfrm>
              <a:off x="816" y="278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>
              <a:off x="816" y="283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36"/>
            <p:cNvSpPr>
              <a:spLocks noChangeShapeType="1"/>
            </p:cNvSpPr>
            <p:nvPr/>
          </p:nvSpPr>
          <p:spPr bwMode="auto">
            <a:xfrm>
              <a:off x="816" y="292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37"/>
            <p:cNvSpPr>
              <a:spLocks noChangeShapeType="1"/>
            </p:cNvSpPr>
            <p:nvPr/>
          </p:nvSpPr>
          <p:spPr bwMode="auto">
            <a:xfrm>
              <a:off x="816" y="288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38"/>
            <p:cNvSpPr>
              <a:spLocks noChangeShapeType="1"/>
            </p:cNvSpPr>
            <p:nvPr/>
          </p:nvSpPr>
          <p:spPr bwMode="auto">
            <a:xfrm>
              <a:off x="816" y="2976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39"/>
            <p:cNvSpPr>
              <a:spLocks noChangeShapeType="1"/>
            </p:cNvSpPr>
            <p:nvPr/>
          </p:nvSpPr>
          <p:spPr bwMode="auto">
            <a:xfrm>
              <a:off x="816" y="302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40"/>
            <p:cNvSpPr>
              <a:spLocks noChangeShapeType="1"/>
            </p:cNvSpPr>
            <p:nvPr/>
          </p:nvSpPr>
          <p:spPr bwMode="auto">
            <a:xfrm>
              <a:off x="816" y="307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41"/>
            <p:cNvSpPr>
              <a:spLocks noChangeShapeType="1"/>
            </p:cNvSpPr>
            <p:nvPr/>
          </p:nvSpPr>
          <p:spPr bwMode="auto">
            <a:xfrm>
              <a:off x="816" y="312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42"/>
            <p:cNvSpPr>
              <a:spLocks noChangeShapeType="1"/>
            </p:cNvSpPr>
            <p:nvPr/>
          </p:nvSpPr>
          <p:spPr bwMode="auto">
            <a:xfrm>
              <a:off x="816" y="316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43"/>
            <p:cNvSpPr>
              <a:spLocks noChangeShapeType="1"/>
            </p:cNvSpPr>
            <p:nvPr/>
          </p:nvSpPr>
          <p:spPr bwMode="auto">
            <a:xfrm>
              <a:off x="816" y="268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44"/>
            <p:cNvSpPr>
              <a:spLocks noChangeShapeType="1"/>
            </p:cNvSpPr>
            <p:nvPr/>
          </p:nvSpPr>
          <p:spPr bwMode="auto">
            <a:xfrm>
              <a:off x="816" y="2592"/>
              <a:ext cx="2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45"/>
            <p:cNvSpPr>
              <a:spLocks noChangeShapeType="1"/>
            </p:cNvSpPr>
            <p:nvPr/>
          </p:nvSpPr>
          <p:spPr bwMode="auto">
            <a:xfrm>
              <a:off x="816" y="2544"/>
              <a:ext cx="2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46"/>
            <p:cNvSpPr>
              <a:spLocks noChangeShapeType="1"/>
            </p:cNvSpPr>
            <p:nvPr/>
          </p:nvSpPr>
          <p:spPr bwMode="auto">
            <a:xfrm>
              <a:off x="816" y="2640"/>
              <a:ext cx="2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0" name="Group 47"/>
          <p:cNvGrpSpPr>
            <a:grpSpLocks/>
          </p:cNvGrpSpPr>
          <p:nvPr/>
        </p:nvGrpSpPr>
        <p:grpSpPr bwMode="auto">
          <a:xfrm>
            <a:off x="4417396" y="2332876"/>
            <a:ext cx="762000" cy="277159"/>
            <a:chOff x="144" y="1563"/>
            <a:chExt cx="881" cy="265"/>
          </a:xfrm>
        </p:grpSpPr>
        <p:sp>
          <p:nvSpPr>
            <p:cNvPr id="51" name="Rectangle 48"/>
            <p:cNvSpPr>
              <a:spLocks noChangeArrowheads="1"/>
            </p:cNvSpPr>
            <p:nvPr/>
          </p:nvSpPr>
          <p:spPr bwMode="auto">
            <a:xfrm>
              <a:off x="144" y="1563"/>
              <a:ext cx="0" cy="265"/>
            </a:xfrm>
            <a:prstGeom prst="rect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miter lim="800000"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52" name="Line 49"/>
            <p:cNvSpPr>
              <a:spLocks noChangeShapeType="1"/>
            </p:cNvSpPr>
            <p:nvPr/>
          </p:nvSpPr>
          <p:spPr bwMode="auto">
            <a:xfrm>
              <a:off x="144" y="1810"/>
              <a:ext cx="881" cy="0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53" name="Line 50"/>
            <p:cNvSpPr>
              <a:spLocks noChangeShapeType="1"/>
            </p:cNvSpPr>
            <p:nvPr/>
          </p:nvSpPr>
          <p:spPr bwMode="auto">
            <a:xfrm>
              <a:off x="144" y="1680"/>
              <a:ext cx="881" cy="0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54" name="Group 51"/>
          <p:cNvGrpSpPr>
            <a:grpSpLocks/>
          </p:cNvGrpSpPr>
          <p:nvPr/>
        </p:nvGrpSpPr>
        <p:grpSpPr bwMode="auto">
          <a:xfrm>
            <a:off x="4417396" y="3018676"/>
            <a:ext cx="762000" cy="277159"/>
            <a:chOff x="144" y="1563"/>
            <a:chExt cx="881" cy="265"/>
          </a:xfrm>
        </p:grpSpPr>
        <p:sp>
          <p:nvSpPr>
            <p:cNvPr id="55" name="Rectangle 52"/>
            <p:cNvSpPr>
              <a:spLocks noChangeArrowheads="1"/>
            </p:cNvSpPr>
            <p:nvPr/>
          </p:nvSpPr>
          <p:spPr bwMode="auto">
            <a:xfrm>
              <a:off x="144" y="1563"/>
              <a:ext cx="0" cy="265"/>
            </a:xfrm>
            <a:prstGeom prst="rect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miter lim="800000"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56" name="Line 53"/>
            <p:cNvSpPr>
              <a:spLocks noChangeShapeType="1"/>
            </p:cNvSpPr>
            <p:nvPr/>
          </p:nvSpPr>
          <p:spPr bwMode="auto">
            <a:xfrm>
              <a:off x="144" y="1810"/>
              <a:ext cx="881" cy="0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57" name="Line 54"/>
            <p:cNvSpPr>
              <a:spLocks noChangeShapeType="1"/>
            </p:cNvSpPr>
            <p:nvPr/>
          </p:nvSpPr>
          <p:spPr bwMode="auto">
            <a:xfrm>
              <a:off x="144" y="1680"/>
              <a:ext cx="881" cy="0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58" name="Group 55"/>
          <p:cNvGrpSpPr>
            <a:grpSpLocks/>
          </p:cNvGrpSpPr>
          <p:nvPr/>
        </p:nvGrpSpPr>
        <p:grpSpPr bwMode="auto">
          <a:xfrm>
            <a:off x="7770196" y="1899431"/>
            <a:ext cx="901700" cy="584200"/>
            <a:chOff x="1961" y="2928"/>
            <a:chExt cx="832" cy="336"/>
          </a:xfrm>
        </p:grpSpPr>
        <p:sp>
          <p:nvSpPr>
            <p:cNvPr id="59" name="Line 56"/>
            <p:cNvSpPr>
              <a:spLocks noChangeShapeType="1"/>
            </p:cNvSpPr>
            <p:nvPr/>
          </p:nvSpPr>
          <p:spPr bwMode="auto">
            <a:xfrm>
              <a:off x="2793" y="2928"/>
              <a:ext cx="0" cy="336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60" name="Line 57"/>
            <p:cNvSpPr>
              <a:spLocks noChangeShapeType="1"/>
            </p:cNvSpPr>
            <p:nvPr/>
          </p:nvSpPr>
          <p:spPr bwMode="auto">
            <a:xfrm flipH="1">
              <a:off x="2075" y="2928"/>
              <a:ext cx="718" cy="0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61" name="Line 58"/>
            <p:cNvSpPr>
              <a:spLocks noChangeShapeType="1"/>
            </p:cNvSpPr>
            <p:nvPr/>
          </p:nvSpPr>
          <p:spPr bwMode="auto">
            <a:xfrm flipH="1">
              <a:off x="2075" y="3264"/>
              <a:ext cx="718" cy="0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62" name="Line 59"/>
            <p:cNvSpPr>
              <a:spLocks noChangeShapeType="1"/>
            </p:cNvSpPr>
            <p:nvPr/>
          </p:nvSpPr>
          <p:spPr bwMode="auto">
            <a:xfrm>
              <a:off x="2075" y="2928"/>
              <a:ext cx="0" cy="72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63" name="Line 60"/>
            <p:cNvSpPr>
              <a:spLocks noChangeShapeType="1"/>
            </p:cNvSpPr>
            <p:nvPr/>
          </p:nvSpPr>
          <p:spPr bwMode="auto">
            <a:xfrm flipV="1">
              <a:off x="2075" y="3192"/>
              <a:ext cx="0" cy="72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1961" y="3000"/>
              <a:ext cx="235" cy="72"/>
            </a:xfrm>
            <a:prstGeom prst="rect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miter lim="800000"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65" name="Rectangle 62"/>
            <p:cNvSpPr>
              <a:spLocks noChangeArrowheads="1"/>
            </p:cNvSpPr>
            <p:nvPr/>
          </p:nvSpPr>
          <p:spPr bwMode="auto">
            <a:xfrm>
              <a:off x="1961" y="3120"/>
              <a:ext cx="235" cy="72"/>
            </a:xfrm>
            <a:prstGeom prst="rect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miter lim="800000"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66" name="Line 63"/>
            <p:cNvSpPr>
              <a:spLocks noChangeShapeType="1"/>
            </p:cNvSpPr>
            <p:nvPr/>
          </p:nvSpPr>
          <p:spPr bwMode="auto">
            <a:xfrm flipV="1">
              <a:off x="2075" y="3072"/>
              <a:ext cx="0" cy="48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67" name="Group 64"/>
          <p:cNvGrpSpPr>
            <a:grpSpLocks/>
          </p:cNvGrpSpPr>
          <p:nvPr/>
        </p:nvGrpSpPr>
        <p:grpSpPr bwMode="auto">
          <a:xfrm>
            <a:off x="7770196" y="2813831"/>
            <a:ext cx="901700" cy="584200"/>
            <a:chOff x="1961" y="2928"/>
            <a:chExt cx="832" cy="336"/>
          </a:xfrm>
        </p:grpSpPr>
        <p:sp>
          <p:nvSpPr>
            <p:cNvPr id="68" name="Line 65"/>
            <p:cNvSpPr>
              <a:spLocks noChangeShapeType="1"/>
            </p:cNvSpPr>
            <p:nvPr/>
          </p:nvSpPr>
          <p:spPr bwMode="auto">
            <a:xfrm>
              <a:off x="2793" y="2928"/>
              <a:ext cx="0" cy="336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69" name="Line 66"/>
            <p:cNvSpPr>
              <a:spLocks noChangeShapeType="1"/>
            </p:cNvSpPr>
            <p:nvPr/>
          </p:nvSpPr>
          <p:spPr bwMode="auto">
            <a:xfrm flipH="1">
              <a:off x="2075" y="2928"/>
              <a:ext cx="718" cy="0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70" name="Line 67"/>
            <p:cNvSpPr>
              <a:spLocks noChangeShapeType="1"/>
            </p:cNvSpPr>
            <p:nvPr/>
          </p:nvSpPr>
          <p:spPr bwMode="auto">
            <a:xfrm flipH="1">
              <a:off x="2075" y="3264"/>
              <a:ext cx="718" cy="0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71" name="Line 68"/>
            <p:cNvSpPr>
              <a:spLocks noChangeShapeType="1"/>
            </p:cNvSpPr>
            <p:nvPr/>
          </p:nvSpPr>
          <p:spPr bwMode="auto">
            <a:xfrm>
              <a:off x="2075" y="2928"/>
              <a:ext cx="0" cy="72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72" name="Line 69"/>
            <p:cNvSpPr>
              <a:spLocks noChangeShapeType="1"/>
            </p:cNvSpPr>
            <p:nvPr/>
          </p:nvSpPr>
          <p:spPr bwMode="auto">
            <a:xfrm flipV="1">
              <a:off x="2075" y="3192"/>
              <a:ext cx="0" cy="72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1961" y="3000"/>
              <a:ext cx="235" cy="72"/>
            </a:xfrm>
            <a:prstGeom prst="rect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miter lim="800000"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74" name="Rectangle 71"/>
            <p:cNvSpPr>
              <a:spLocks noChangeArrowheads="1"/>
            </p:cNvSpPr>
            <p:nvPr/>
          </p:nvSpPr>
          <p:spPr bwMode="auto">
            <a:xfrm>
              <a:off x="1961" y="3120"/>
              <a:ext cx="235" cy="72"/>
            </a:xfrm>
            <a:prstGeom prst="rect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miter lim="800000"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75" name="Line 72"/>
            <p:cNvSpPr>
              <a:spLocks noChangeShapeType="1"/>
            </p:cNvSpPr>
            <p:nvPr/>
          </p:nvSpPr>
          <p:spPr bwMode="auto">
            <a:xfrm flipV="1">
              <a:off x="2075" y="3072"/>
              <a:ext cx="0" cy="48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76" name="Group 73"/>
          <p:cNvGrpSpPr>
            <a:grpSpLocks/>
          </p:cNvGrpSpPr>
          <p:nvPr/>
        </p:nvGrpSpPr>
        <p:grpSpPr bwMode="auto">
          <a:xfrm>
            <a:off x="7770196" y="3652031"/>
            <a:ext cx="901700" cy="584200"/>
            <a:chOff x="1961" y="2928"/>
            <a:chExt cx="832" cy="336"/>
          </a:xfrm>
        </p:grpSpPr>
        <p:sp>
          <p:nvSpPr>
            <p:cNvPr id="77" name="Line 74"/>
            <p:cNvSpPr>
              <a:spLocks noChangeShapeType="1"/>
            </p:cNvSpPr>
            <p:nvPr/>
          </p:nvSpPr>
          <p:spPr bwMode="auto">
            <a:xfrm>
              <a:off x="2793" y="2928"/>
              <a:ext cx="0" cy="336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78" name="Line 75"/>
            <p:cNvSpPr>
              <a:spLocks noChangeShapeType="1"/>
            </p:cNvSpPr>
            <p:nvPr/>
          </p:nvSpPr>
          <p:spPr bwMode="auto">
            <a:xfrm flipH="1">
              <a:off x="2075" y="2928"/>
              <a:ext cx="718" cy="0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79" name="Line 76"/>
            <p:cNvSpPr>
              <a:spLocks noChangeShapeType="1"/>
            </p:cNvSpPr>
            <p:nvPr/>
          </p:nvSpPr>
          <p:spPr bwMode="auto">
            <a:xfrm flipH="1">
              <a:off x="2075" y="3264"/>
              <a:ext cx="718" cy="0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80" name="Line 77"/>
            <p:cNvSpPr>
              <a:spLocks noChangeShapeType="1"/>
            </p:cNvSpPr>
            <p:nvPr/>
          </p:nvSpPr>
          <p:spPr bwMode="auto">
            <a:xfrm>
              <a:off x="2075" y="2928"/>
              <a:ext cx="0" cy="72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81" name="Line 78"/>
            <p:cNvSpPr>
              <a:spLocks noChangeShapeType="1"/>
            </p:cNvSpPr>
            <p:nvPr/>
          </p:nvSpPr>
          <p:spPr bwMode="auto">
            <a:xfrm flipV="1">
              <a:off x="2075" y="3192"/>
              <a:ext cx="0" cy="72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1961" y="3000"/>
              <a:ext cx="235" cy="72"/>
            </a:xfrm>
            <a:prstGeom prst="rect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miter lim="800000"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1961" y="3120"/>
              <a:ext cx="235" cy="72"/>
            </a:xfrm>
            <a:prstGeom prst="rect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miter lim="800000"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84" name="Line 81"/>
            <p:cNvSpPr>
              <a:spLocks noChangeShapeType="1"/>
            </p:cNvSpPr>
            <p:nvPr/>
          </p:nvSpPr>
          <p:spPr bwMode="auto">
            <a:xfrm flipV="1">
              <a:off x="2075" y="3072"/>
              <a:ext cx="0" cy="48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85" name="AutoShape 82"/>
          <p:cNvSpPr>
            <a:spLocks noChangeArrowheads="1"/>
          </p:cNvSpPr>
          <p:nvPr/>
        </p:nvSpPr>
        <p:spPr bwMode="auto">
          <a:xfrm>
            <a:off x="3629996" y="2890031"/>
            <a:ext cx="536575" cy="457200"/>
          </a:xfrm>
          <a:prstGeom prst="rightArrow">
            <a:avLst>
              <a:gd name="adj1" fmla="val 54759"/>
              <a:gd name="adj2" fmla="val 71992"/>
            </a:avLst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6" name="AutoShape 83"/>
          <p:cNvSpPr>
            <a:spLocks noChangeArrowheads="1"/>
          </p:cNvSpPr>
          <p:nvPr/>
        </p:nvSpPr>
        <p:spPr bwMode="auto">
          <a:xfrm>
            <a:off x="5484196" y="2890031"/>
            <a:ext cx="536575" cy="457200"/>
          </a:xfrm>
          <a:prstGeom prst="rightArrow">
            <a:avLst>
              <a:gd name="adj1" fmla="val 54759"/>
              <a:gd name="adj2" fmla="val 71992"/>
            </a:avLst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7" name="AutoShape 84"/>
          <p:cNvSpPr>
            <a:spLocks noChangeArrowheads="1"/>
          </p:cNvSpPr>
          <p:nvPr/>
        </p:nvSpPr>
        <p:spPr bwMode="auto">
          <a:xfrm>
            <a:off x="7033596" y="2890031"/>
            <a:ext cx="536575" cy="457200"/>
          </a:xfrm>
          <a:prstGeom prst="rightArrow">
            <a:avLst>
              <a:gd name="adj1" fmla="val 54759"/>
              <a:gd name="adj2" fmla="val 71992"/>
            </a:avLst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Text Box 85"/>
          <p:cNvSpPr txBox="1">
            <a:spLocks noChangeArrowheads="1"/>
          </p:cNvSpPr>
          <p:nvPr/>
        </p:nvSpPr>
        <p:spPr bwMode="auto">
          <a:xfrm>
            <a:off x="3948597" y="4642631"/>
            <a:ext cx="1558311" cy="954107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2800" b="1">
                <a:solidFill>
                  <a:schemeClr val="bg2">
                    <a:lumMod val="25000"/>
                  </a:schemeClr>
                </a:solidFill>
              </a:rPr>
              <a:t>Design</a:t>
            </a:r>
            <a:br>
              <a:rPr lang="en-US" sz="2800" b="1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2800" b="1">
                <a:solidFill>
                  <a:schemeClr val="bg2">
                    <a:lumMod val="25000"/>
                  </a:schemeClr>
                </a:solidFill>
              </a:rPr>
              <a:t>Elements</a:t>
            </a:r>
          </a:p>
        </p:txBody>
      </p:sp>
      <p:grpSp>
        <p:nvGrpSpPr>
          <p:cNvPr id="89" name="Group 86"/>
          <p:cNvGrpSpPr>
            <a:grpSpLocks/>
          </p:cNvGrpSpPr>
          <p:nvPr/>
        </p:nvGrpSpPr>
        <p:grpSpPr bwMode="auto">
          <a:xfrm>
            <a:off x="6220796" y="1975631"/>
            <a:ext cx="563563" cy="685800"/>
            <a:chOff x="1776" y="2400"/>
            <a:chExt cx="355" cy="432"/>
          </a:xfrm>
        </p:grpSpPr>
        <p:sp>
          <p:nvSpPr>
            <p:cNvPr id="90" name="AutoShape 87"/>
            <p:cNvSpPr>
              <a:spLocks noChangeArrowheads="1"/>
            </p:cNvSpPr>
            <p:nvPr/>
          </p:nvSpPr>
          <p:spPr bwMode="auto">
            <a:xfrm>
              <a:off x="1776" y="2400"/>
              <a:ext cx="355" cy="432"/>
            </a:xfrm>
            <a:prstGeom prst="flowChartDocument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91" name="Line 88"/>
            <p:cNvSpPr>
              <a:spLocks noChangeShapeType="1"/>
            </p:cNvSpPr>
            <p:nvPr/>
          </p:nvSpPr>
          <p:spPr bwMode="auto">
            <a:xfrm>
              <a:off x="1829" y="2448"/>
              <a:ext cx="235" cy="0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92" name="Line 89"/>
            <p:cNvSpPr>
              <a:spLocks noChangeShapeType="1"/>
            </p:cNvSpPr>
            <p:nvPr/>
          </p:nvSpPr>
          <p:spPr bwMode="auto">
            <a:xfrm>
              <a:off x="1829" y="2496"/>
              <a:ext cx="235" cy="0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93" name="Line 90"/>
            <p:cNvSpPr>
              <a:spLocks noChangeShapeType="1"/>
            </p:cNvSpPr>
            <p:nvPr/>
          </p:nvSpPr>
          <p:spPr bwMode="auto">
            <a:xfrm>
              <a:off x="1829" y="2544"/>
              <a:ext cx="235" cy="0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94" name="Line 91"/>
            <p:cNvSpPr>
              <a:spLocks noChangeShapeType="1"/>
            </p:cNvSpPr>
            <p:nvPr/>
          </p:nvSpPr>
          <p:spPr bwMode="auto">
            <a:xfrm>
              <a:off x="1829" y="2592"/>
              <a:ext cx="235" cy="0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95" name="Line 92"/>
            <p:cNvSpPr>
              <a:spLocks noChangeShapeType="1"/>
            </p:cNvSpPr>
            <p:nvPr/>
          </p:nvSpPr>
          <p:spPr bwMode="auto">
            <a:xfrm>
              <a:off x="1829" y="2640"/>
              <a:ext cx="235" cy="0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96" name="Line 93"/>
            <p:cNvSpPr>
              <a:spLocks noChangeShapeType="1"/>
            </p:cNvSpPr>
            <p:nvPr/>
          </p:nvSpPr>
          <p:spPr bwMode="auto">
            <a:xfrm>
              <a:off x="1829" y="2688"/>
              <a:ext cx="235" cy="0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97" name="Line 94"/>
            <p:cNvSpPr>
              <a:spLocks noChangeShapeType="1"/>
            </p:cNvSpPr>
            <p:nvPr/>
          </p:nvSpPr>
          <p:spPr bwMode="auto">
            <a:xfrm>
              <a:off x="1829" y="2736"/>
              <a:ext cx="144" cy="0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98" name="Line 95"/>
            <p:cNvSpPr>
              <a:spLocks noChangeShapeType="1"/>
            </p:cNvSpPr>
            <p:nvPr/>
          </p:nvSpPr>
          <p:spPr bwMode="auto">
            <a:xfrm>
              <a:off x="1829" y="2784"/>
              <a:ext cx="91" cy="0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99" name="Group 96"/>
          <p:cNvGrpSpPr>
            <a:grpSpLocks/>
          </p:cNvGrpSpPr>
          <p:nvPr/>
        </p:nvGrpSpPr>
        <p:grpSpPr bwMode="auto">
          <a:xfrm>
            <a:off x="6220796" y="2813831"/>
            <a:ext cx="563563" cy="685800"/>
            <a:chOff x="1776" y="2400"/>
            <a:chExt cx="355" cy="432"/>
          </a:xfrm>
        </p:grpSpPr>
        <p:sp>
          <p:nvSpPr>
            <p:cNvPr id="100" name="AutoShape 97"/>
            <p:cNvSpPr>
              <a:spLocks noChangeArrowheads="1"/>
            </p:cNvSpPr>
            <p:nvPr/>
          </p:nvSpPr>
          <p:spPr bwMode="auto">
            <a:xfrm>
              <a:off x="1776" y="2400"/>
              <a:ext cx="355" cy="432"/>
            </a:xfrm>
            <a:prstGeom prst="flowChartDocument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01" name="Line 98"/>
            <p:cNvSpPr>
              <a:spLocks noChangeShapeType="1"/>
            </p:cNvSpPr>
            <p:nvPr/>
          </p:nvSpPr>
          <p:spPr bwMode="auto">
            <a:xfrm>
              <a:off x="1829" y="2448"/>
              <a:ext cx="235" cy="0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02" name="Line 99"/>
            <p:cNvSpPr>
              <a:spLocks noChangeShapeType="1"/>
            </p:cNvSpPr>
            <p:nvPr/>
          </p:nvSpPr>
          <p:spPr bwMode="auto">
            <a:xfrm>
              <a:off x="1829" y="2496"/>
              <a:ext cx="235" cy="0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03" name="Line 100"/>
            <p:cNvSpPr>
              <a:spLocks noChangeShapeType="1"/>
            </p:cNvSpPr>
            <p:nvPr/>
          </p:nvSpPr>
          <p:spPr bwMode="auto">
            <a:xfrm>
              <a:off x="1829" y="2544"/>
              <a:ext cx="235" cy="0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04" name="Line 101"/>
            <p:cNvSpPr>
              <a:spLocks noChangeShapeType="1"/>
            </p:cNvSpPr>
            <p:nvPr/>
          </p:nvSpPr>
          <p:spPr bwMode="auto">
            <a:xfrm>
              <a:off x="1829" y="2592"/>
              <a:ext cx="235" cy="0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05" name="Line 102"/>
            <p:cNvSpPr>
              <a:spLocks noChangeShapeType="1"/>
            </p:cNvSpPr>
            <p:nvPr/>
          </p:nvSpPr>
          <p:spPr bwMode="auto">
            <a:xfrm>
              <a:off x="1829" y="2640"/>
              <a:ext cx="235" cy="0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06" name="Line 103"/>
            <p:cNvSpPr>
              <a:spLocks noChangeShapeType="1"/>
            </p:cNvSpPr>
            <p:nvPr/>
          </p:nvSpPr>
          <p:spPr bwMode="auto">
            <a:xfrm>
              <a:off x="1829" y="2688"/>
              <a:ext cx="235" cy="0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07" name="Line 104"/>
            <p:cNvSpPr>
              <a:spLocks noChangeShapeType="1"/>
            </p:cNvSpPr>
            <p:nvPr/>
          </p:nvSpPr>
          <p:spPr bwMode="auto">
            <a:xfrm>
              <a:off x="1829" y="2736"/>
              <a:ext cx="144" cy="0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08" name="Line 105"/>
            <p:cNvSpPr>
              <a:spLocks noChangeShapeType="1"/>
            </p:cNvSpPr>
            <p:nvPr/>
          </p:nvSpPr>
          <p:spPr bwMode="auto">
            <a:xfrm>
              <a:off x="1829" y="2784"/>
              <a:ext cx="91" cy="0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109" name="Group 106"/>
          <p:cNvGrpSpPr>
            <a:grpSpLocks/>
          </p:cNvGrpSpPr>
          <p:nvPr/>
        </p:nvGrpSpPr>
        <p:grpSpPr bwMode="auto">
          <a:xfrm>
            <a:off x="6220796" y="3728231"/>
            <a:ext cx="563563" cy="685800"/>
            <a:chOff x="1776" y="2400"/>
            <a:chExt cx="355" cy="432"/>
          </a:xfrm>
        </p:grpSpPr>
        <p:sp>
          <p:nvSpPr>
            <p:cNvPr id="110" name="AutoShape 107"/>
            <p:cNvSpPr>
              <a:spLocks noChangeArrowheads="1"/>
            </p:cNvSpPr>
            <p:nvPr/>
          </p:nvSpPr>
          <p:spPr bwMode="auto">
            <a:xfrm>
              <a:off x="1776" y="2400"/>
              <a:ext cx="355" cy="432"/>
            </a:xfrm>
            <a:prstGeom prst="flowChartDocument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11" name="Line 108"/>
            <p:cNvSpPr>
              <a:spLocks noChangeShapeType="1"/>
            </p:cNvSpPr>
            <p:nvPr/>
          </p:nvSpPr>
          <p:spPr bwMode="auto">
            <a:xfrm>
              <a:off x="1829" y="2448"/>
              <a:ext cx="235" cy="0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12" name="Line 109"/>
            <p:cNvSpPr>
              <a:spLocks noChangeShapeType="1"/>
            </p:cNvSpPr>
            <p:nvPr/>
          </p:nvSpPr>
          <p:spPr bwMode="auto">
            <a:xfrm>
              <a:off x="1829" y="2496"/>
              <a:ext cx="235" cy="0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13" name="Line 110"/>
            <p:cNvSpPr>
              <a:spLocks noChangeShapeType="1"/>
            </p:cNvSpPr>
            <p:nvPr/>
          </p:nvSpPr>
          <p:spPr bwMode="auto">
            <a:xfrm>
              <a:off x="1829" y="2544"/>
              <a:ext cx="235" cy="0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14" name="Line 111"/>
            <p:cNvSpPr>
              <a:spLocks noChangeShapeType="1"/>
            </p:cNvSpPr>
            <p:nvPr/>
          </p:nvSpPr>
          <p:spPr bwMode="auto">
            <a:xfrm>
              <a:off x="1829" y="2592"/>
              <a:ext cx="235" cy="0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15" name="Line 112"/>
            <p:cNvSpPr>
              <a:spLocks noChangeShapeType="1"/>
            </p:cNvSpPr>
            <p:nvPr/>
          </p:nvSpPr>
          <p:spPr bwMode="auto">
            <a:xfrm>
              <a:off x="1829" y="2640"/>
              <a:ext cx="235" cy="0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16" name="Line 113"/>
            <p:cNvSpPr>
              <a:spLocks noChangeShapeType="1"/>
            </p:cNvSpPr>
            <p:nvPr/>
          </p:nvSpPr>
          <p:spPr bwMode="auto">
            <a:xfrm>
              <a:off x="1829" y="2688"/>
              <a:ext cx="235" cy="0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17" name="Line 114"/>
            <p:cNvSpPr>
              <a:spLocks noChangeShapeType="1"/>
            </p:cNvSpPr>
            <p:nvPr/>
          </p:nvSpPr>
          <p:spPr bwMode="auto">
            <a:xfrm>
              <a:off x="1829" y="2736"/>
              <a:ext cx="144" cy="0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18" name="Line 115"/>
            <p:cNvSpPr>
              <a:spLocks noChangeShapeType="1"/>
            </p:cNvSpPr>
            <p:nvPr/>
          </p:nvSpPr>
          <p:spPr bwMode="auto">
            <a:xfrm>
              <a:off x="1829" y="2784"/>
              <a:ext cx="91" cy="0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119" name="AutoShape 116"/>
          <p:cNvSpPr>
            <a:spLocks/>
          </p:cNvSpPr>
          <p:nvPr/>
        </p:nvSpPr>
        <p:spPr bwMode="auto">
          <a:xfrm rot="16200000">
            <a:off x="1691659" y="3982231"/>
            <a:ext cx="381000" cy="3441700"/>
          </a:xfrm>
          <a:prstGeom prst="leftBrace">
            <a:avLst>
              <a:gd name="adj1" fmla="val 75278"/>
              <a:gd name="adj2" fmla="val 50000"/>
            </a:avLst>
          </a:prstGeom>
          <a:noFill/>
          <a:ln w="38100">
            <a:solidFill>
              <a:schemeClr val="hlink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0" name="Group 117"/>
          <p:cNvGrpSpPr>
            <a:grpSpLocks/>
          </p:cNvGrpSpPr>
          <p:nvPr/>
        </p:nvGrpSpPr>
        <p:grpSpPr bwMode="auto">
          <a:xfrm>
            <a:off x="2474296" y="2128031"/>
            <a:ext cx="762000" cy="533400"/>
            <a:chOff x="144" y="1440"/>
            <a:chExt cx="881" cy="510"/>
          </a:xfrm>
        </p:grpSpPr>
        <p:sp>
          <p:nvSpPr>
            <p:cNvPr id="121" name="Rectangle 118"/>
            <p:cNvSpPr>
              <a:spLocks noChangeArrowheads="1"/>
            </p:cNvSpPr>
            <p:nvPr/>
          </p:nvSpPr>
          <p:spPr bwMode="auto">
            <a:xfrm>
              <a:off x="144" y="1440"/>
              <a:ext cx="881" cy="51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22" name="Line 119"/>
            <p:cNvSpPr>
              <a:spLocks noChangeShapeType="1"/>
            </p:cNvSpPr>
            <p:nvPr/>
          </p:nvSpPr>
          <p:spPr bwMode="auto">
            <a:xfrm>
              <a:off x="144" y="1810"/>
              <a:ext cx="8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23" name="Line 120"/>
            <p:cNvSpPr>
              <a:spLocks noChangeShapeType="1"/>
            </p:cNvSpPr>
            <p:nvPr/>
          </p:nvSpPr>
          <p:spPr bwMode="auto">
            <a:xfrm>
              <a:off x="144" y="1680"/>
              <a:ext cx="8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24" name="Group 121"/>
          <p:cNvGrpSpPr>
            <a:grpSpLocks/>
          </p:cNvGrpSpPr>
          <p:nvPr/>
        </p:nvGrpSpPr>
        <p:grpSpPr bwMode="auto">
          <a:xfrm>
            <a:off x="2474296" y="2813831"/>
            <a:ext cx="762000" cy="533400"/>
            <a:chOff x="144" y="1440"/>
            <a:chExt cx="881" cy="510"/>
          </a:xfrm>
        </p:grpSpPr>
        <p:sp>
          <p:nvSpPr>
            <p:cNvPr id="125" name="Rectangle 122"/>
            <p:cNvSpPr>
              <a:spLocks noChangeArrowheads="1"/>
            </p:cNvSpPr>
            <p:nvPr/>
          </p:nvSpPr>
          <p:spPr bwMode="auto">
            <a:xfrm>
              <a:off x="144" y="1440"/>
              <a:ext cx="881" cy="51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26" name="Line 123"/>
            <p:cNvSpPr>
              <a:spLocks noChangeShapeType="1"/>
            </p:cNvSpPr>
            <p:nvPr/>
          </p:nvSpPr>
          <p:spPr bwMode="auto">
            <a:xfrm>
              <a:off x="144" y="1810"/>
              <a:ext cx="8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27" name="Line 124"/>
            <p:cNvSpPr>
              <a:spLocks noChangeShapeType="1"/>
            </p:cNvSpPr>
            <p:nvPr/>
          </p:nvSpPr>
          <p:spPr bwMode="auto">
            <a:xfrm>
              <a:off x="144" y="1680"/>
              <a:ext cx="8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28" name="Group 125"/>
          <p:cNvGrpSpPr>
            <a:grpSpLocks/>
          </p:cNvGrpSpPr>
          <p:nvPr/>
        </p:nvGrpSpPr>
        <p:grpSpPr bwMode="auto">
          <a:xfrm>
            <a:off x="2474296" y="3499631"/>
            <a:ext cx="762000" cy="533400"/>
            <a:chOff x="144" y="1440"/>
            <a:chExt cx="881" cy="510"/>
          </a:xfrm>
        </p:grpSpPr>
        <p:sp>
          <p:nvSpPr>
            <p:cNvPr id="129" name="Rectangle 126"/>
            <p:cNvSpPr>
              <a:spLocks noChangeArrowheads="1"/>
            </p:cNvSpPr>
            <p:nvPr/>
          </p:nvSpPr>
          <p:spPr bwMode="auto">
            <a:xfrm>
              <a:off x="144" y="1440"/>
              <a:ext cx="881" cy="51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30" name="Line 127"/>
            <p:cNvSpPr>
              <a:spLocks noChangeShapeType="1"/>
            </p:cNvSpPr>
            <p:nvPr/>
          </p:nvSpPr>
          <p:spPr bwMode="auto">
            <a:xfrm>
              <a:off x="144" y="1810"/>
              <a:ext cx="8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31" name="Line 128"/>
            <p:cNvSpPr>
              <a:spLocks noChangeShapeType="1"/>
            </p:cNvSpPr>
            <p:nvPr/>
          </p:nvSpPr>
          <p:spPr bwMode="auto">
            <a:xfrm>
              <a:off x="144" y="1680"/>
              <a:ext cx="8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32" name="Group 129"/>
          <p:cNvGrpSpPr>
            <a:grpSpLocks/>
          </p:cNvGrpSpPr>
          <p:nvPr/>
        </p:nvGrpSpPr>
        <p:grpSpPr bwMode="auto">
          <a:xfrm>
            <a:off x="3883996" y="1366031"/>
            <a:ext cx="1398588" cy="685800"/>
            <a:chOff x="4416" y="1440"/>
            <a:chExt cx="1200" cy="576"/>
          </a:xfrm>
        </p:grpSpPr>
        <p:grpSp>
          <p:nvGrpSpPr>
            <p:cNvPr id="133" name="Group 130"/>
            <p:cNvGrpSpPr>
              <a:grpSpLocks/>
            </p:cNvGrpSpPr>
            <p:nvPr/>
          </p:nvGrpSpPr>
          <p:grpSpPr bwMode="auto">
            <a:xfrm>
              <a:off x="4752" y="1440"/>
              <a:ext cx="864" cy="576"/>
              <a:chOff x="1252" y="3089"/>
              <a:chExt cx="1114" cy="758"/>
            </a:xfrm>
          </p:grpSpPr>
          <p:sp>
            <p:nvSpPr>
              <p:cNvPr id="140" name="Rectangle 131"/>
              <p:cNvSpPr>
                <a:spLocks noChangeArrowheads="1"/>
              </p:cNvSpPr>
              <p:nvPr/>
            </p:nvSpPr>
            <p:spPr bwMode="auto">
              <a:xfrm>
                <a:off x="1252" y="3290"/>
                <a:ext cx="1114" cy="557"/>
              </a:xfrm>
              <a:prstGeom prst="rect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41" name="Rectangle 132"/>
              <p:cNvSpPr>
                <a:spLocks noChangeArrowheads="1"/>
              </p:cNvSpPr>
              <p:nvPr/>
            </p:nvSpPr>
            <p:spPr bwMode="auto">
              <a:xfrm>
                <a:off x="1252" y="3089"/>
                <a:ext cx="445" cy="201"/>
              </a:xfrm>
              <a:prstGeom prst="rect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grpSp>
          <p:nvGrpSpPr>
            <p:cNvPr id="134" name="Group 133"/>
            <p:cNvGrpSpPr>
              <a:grpSpLocks/>
            </p:cNvGrpSpPr>
            <p:nvPr/>
          </p:nvGrpSpPr>
          <p:grpSpPr bwMode="auto">
            <a:xfrm>
              <a:off x="4416" y="1632"/>
              <a:ext cx="336" cy="144"/>
              <a:chOff x="4368" y="3312"/>
              <a:chExt cx="336" cy="144"/>
            </a:xfrm>
          </p:grpSpPr>
          <p:sp>
            <p:nvSpPr>
              <p:cNvPr id="138" name="Oval 134"/>
              <p:cNvSpPr>
                <a:spLocks noChangeArrowheads="1"/>
              </p:cNvSpPr>
              <p:nvPr/>
            </p:nvSpPr>
            <p:spPr bwMode="auto">
              <a:xfrm>
                <a:off x="4368" y="3312"/>
                <a:ext cx="144" cy="144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7950" tIns="53975" rIns="107950" bIns="53975" anchor="ctr"/>
              <a:lstStyle/>
              <a:p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39" name="Line 135"/>
              <p:cNvSpPr>
                <a:spLocks noChangeShapeType="1"/>
              </p:cNvSpPr>
              <p:nvPr/>
            </p:nvSpPr>
            <p:spPr bwMode="auto">
              <a:xfrm>
                <a:off x="4512" y="3384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7950" tIns="53975" rIns="107950" bIns="53975" anchor="ctr"/>
              <a:lstStyle/>
              <a:p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grpSp>
          <p:nvGrpSpPr>
            <p:cNvPr id="135" name="Group 136"/>
            <p:cNvGrpSpPr>
              <a:grpSpLocks/>
            </p:cNvGrpSpPr>
            <p:nvPr/>
          </p:nvGrpSpPr>
          <p:grpSpPr bwMode="auto">
            <a:xfrm>
              <a:off x="4416" y="1872"/>
              <a:ext cx="336" cy="144"/>
              <a:chOff x="4368" y="3312"/>
              <a:chExt cx="336" cy="144"/>
            </a:xfrm>
          </p:grpSpPr>
          <p:sp>
            <p:nvSpPr>
              <p:cNvPr id="136" name="Oval 137"/>
              <p:cNvSpPr>
                <a:spLocks noChangeArrowheads="1"/>
              </p:cNvSpPr>
              <p:nvPr/>
            </p:nvSpPr>
            <p:spPr bwMode="auto">
              <a:xfrm>
                <a:off x="4368" y="3312"/>
                <a:ext cx="144" cy="144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7950" tIns="53975" rIns="107950" bIns="53975" anchor="ctr"/>
              <a:lstStyle/>
              <a:p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37" name="Line 138"/>
              <p:cNvSpPr>
                <a:spLocks noChangeShapeType="1"/>
              </p:cNvSpPr>
              <p:nvPr/>
            </p:nvSpPr>
            <p:spPr bwMode="auto">
              <a:xfrm>
                <a:off x="4512" y="3384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7950" tIns="53975" rIns="107950" bIns="53975" anchor="ctr"/>
              <a:lstStyle/>
              <a:p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</p:grpSp>
      <p:grpSp>
        <p:nvGrpSpPr>
          <p:cNvPr id="142" name="Group 139"/>
          <p:cNvGrpSpPr>
            <a:grpSpLocks/>
          </p:cNvGrpSpPr>
          <p:nvPr/>
        </p:nvGrpSpPr>
        <p:grpSpPr bwMode="auto">
          <a:xfrm>
            <a:off x="4276109" y="3550431"/>
            <a:ext cx="1006475" cy="685800"/>
            <a:chOff x="1252" y="3089"/>
            <a:chExt cx="1114" cy="758"/>
          </a:xfrm>
        </p:grpSpPr>
        <p:sp>
          <p:nvSpPr>
            <p:cNvPr id="143" name="Rectangle 140"/>
            <p:cNvSpPr>
              <a:spLocks noChangeArrowheads="1"/>
            </p:cNvSpPr>
            <p:nvPr/>
          </p:nvSpPr>
          <p:spPr bwMode="auto">
            <a:xfrm>
              <a:off x="1252" y="3290"/>
              <a:ext cx="1114" cy="557"/>
            </a:xfrm>
            <a:prstGeom prst="rect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44" name="Rectangle 141"/>
            <p:cNvSpPr>
              <a:spLocks noChangeArrowheads="1"/>
            </p:cNvSpPr>
            <p:nvPr/>
          </p:nvSpPr>
          <p:spPr bwMode="auto">
            <a:xfrm>
              <a:off x="1252" y="3089"/>
              <a:ext cx="445" cy="201"/>
            </a:xfrm>
            <a:prstGeom prst="rect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145" name="Text Box 142"/>
          <p:cNvSpPr txBox="1">
            <a:spLocks noChangeArrowheads="1"/>
          </p:cNvSpPr>
          <p:nvPr/>
        </p:nvSpPr>
        <p:spPr bwMode="auto">
          <a:xfrm>
            <a:off x="378796" y="5909456"/>
            <a:ext cx="2971800" cy="478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>
                <a:solidFill>
                  <a:srgbClr val="C00000"/>
                </a:solidFill>
              </a:rPr>
              <a:t>Use-Case Analysis</a:t>
            </a:r>
          </a:p>
        </p:txBody>
      </p:sp>
    </p:spTree>
    <p:extLst>
      <p:ext uri="{BB962C8B-B14F-4D97-AF65-F5344CB8AC3E}">
        <p14:creationId xmlns:p14="http://schemas.microsoft.com/office/powerpoint/2010/main" val="2059785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Lớp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3326"/>
            <a:ext cx="8229600" cy="3063874"/>
          </a:xfrm>
        </p:spPr>
        <p:txBody>
          <a:bodyPr>
            <a:normAutofit lnSpcReduction="10000"/>
          </a:bodyPr>
          <a:lstStyle/>
          <a:p>
            <a:r>
              <a:rPr lang="en-US"/>
              <a:t>Một sự trừu tượng hóa cụ thể</a:t>
            </a:r>
          </a:p>
          <a:p>
            <a:r>
              <a:rPr lang="en-US"/>
              <a:t>Mô tả nhóm các đối tượng cùng:</a:t>
            </a:r>
          </a:p>
          <a:p>
            <a:pPr lvl="1"/>
            <a:r>
              <a:rPr lang="en-US"/>
              <a:t>Thuộc tính</a:t>
            </a:r>
          </a:p>
          <a:p>
            <a:pPr lvl="1"/>
            <a:r>
              <a:rPr lang="en-US"/>
              <a:t>Hành vi</a:t>
            </a:r>
          </a:p>
          <a:p>
            <a:pPr lvl="1"/>
            <a:r>
              <a:rPr lang="en-US"/>
              <a:t>Quan hệ</a:t>
            </a:r>
          </a:p>
          <a:p>
            <a:pPr lvl="1"/>
            <a:r>
              <a:rPr lang="en-US"/>
              <a:t>Ngữ nghĩa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35725"/>
            <a:ext cx="2133600" cy="24447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3784600" y="3581400"/>
            <a:ext cx="1485900" cy="38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</a:rPr>
              <a:t>Class Name</a:t>
            </a:r>
          </a:p>
        </p:txBody>
      </p:sp>
      <p:sp>
        <p:nvSpPr>
          <p:cNvPr id="6" name="Line 15"/>
          <p:cNvSpPr>
            <a:spLocks noChangeShapeType="1"/>
          </p:cNvSpPr>
          <p:nvPr/>
        </p:nvSpPr>
        <p:spPr bwMode="auto">
          <a:xfrm flipV="1">
            <a:off x="5207000" y="3810000"/>
            <a:ext cx="9906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/>
          <a:p>
            <a:endParaRPr lang="en-US"/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4064000" y="4114800"/>
            <a:ext cx="1206500" cy="38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</a:rPr>
              <a:t>Attributes</a:t>
            </a:r>
          </a:p>
        </p:txBody>
      </p:sp>
      <p:sp>
        <p:nvSpPr>
          <p:cNvPr id="8" name="Line 17"/>
          <p:cNvSpPr>
            <a:spLocks noChangeShapeType="1"/>
          </p:cNvSpPr>
          <p:nvPr/>
        </p:nvSpPr>
        <p:spPr bwMode="auto">
          <a:xfrm flipV="1">
            <a:off x="5194300" y="4343400"/>
            <a:ext cx="10033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/>
          <a:p>
            <a:endParaRPr lang="en-US"/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3898900" y="4876800"/>
            <a:ext cx="1371600" cy="38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</a:rPr>
              <a:t>Operations</a:t>
            </a:r>
          </a:p>
        </p:txBody>
      </p:sp>
      <p:sp>
        <p:nvSpPr>
          <p:cNvPr id="10" name="Line 19"/>
          <p:cNvSpPr>
            <a:spLocks noChangeShapeType="1"/>
          </p:cNvSpPr>
          <p:nvPr/>
        </p:nvSpPr>
        <p:spPr bwMode="auto">
          <a:xfrm flipV="1">
            <a:off x="5181600" y="5105400"/>
            <a:ext cx="10160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/>
          <a:p>
            <a:endParaRPr lang="en-US"/>
          </a:p>
        </p:txBody>
      </p:sp>
      <p:sp>
        <p:nvSpPr>
          <p:cNvPr id="11" name="Rectangle 24"/>
          <p:cNvSpPr>
            <a:spLocks noChangeArrowheads="1"/>
          </p:cNvSpPr>
          <p:nvPr/>
        </p:nvSpPr>
        <p:spPr bwMode="auto">
          <a:xfrm>
            <a:off x="6321425" y="3632200"/>
            <a:ext cx="2197100" cy="2268538"/>
          </a:xfrm>
          <a:prstGeom prst="rect">
            <a:avLst/>
          </a:prstGeom>
          <a:solidFill>
            <a:srgbClr val="FFFFCC"/>
          </a:solidFill>
          <a:ln w="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25"/>
          <p:cNvSpPr>
            <a:spLocks noChangeArrowheads="1"/>
          </p:cNvSpPr>
          <p:nvPr/>
        </p:nvSpPr>
        <p:spPr bwMode="auto">
          <a:xfrm>
            <a:off x="6977063" y="3683000"/>
            <a:ext cx="966787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Professor</a:t>
            </a:r>
            <a:endParaRPr lang="en-US"/>
          </a:p>
        </p:txBody>
      </p:sp>
      <p:sp>
        <p:nvSpPr>
          <p:cNvPr id="13" name="Rectangle 26"/>
          <p:cNvSpPr>
            <a:spLocks noChangeArrowheads="1"/>
          </p:cNvSpPr>
          <p:nvPr/>
        </p:nvSpPr>
        <p:spPr bwMode="auto">
          <a:xfrm>
            <a:off x="6321425" y="3978275"/>
            <a:ext cx="2197100" cy="1922463"/>
          </a:xfrm>
          <a:prstGeom prst="rect">
            <a:avLst/>
          </a:prstGeom>
          <a:noFill/>
          <a:ln w="0">
            <a:solidFill>
              <a:srgbClr val="99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ectangle 27"/>
          <p:cNvSpPr>
            <a:spLocks noChangeArrowheads="1"/>
          </p:cNvSpPr>
          <p:nvPr/>
        </p:nvSpPr>
        <p:spPr bwMode="auto">
          <a:xfrm>
            <a:off x="6321425" y="4586288"/>
            <a:ext cx="2197100" cy="1314450"/>
          </a:xfrm>
          <a:prstGeom prst="rect">
            <a:avLst/>
          </a:prstGeom>
          <a:noFill/>
          <a:ln w="0">
            <a:solidFill>
              <a:srgbClr val="99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Rectangle 28"/>
          <p:cNvSpPr>
            <a:spLocks noChangeArrowheads="1"/>
          </p:cNvSpPr>
          <p:nvPr/>
        </p:nvSpPr>
        <p:spPr bwMode="auto">
          <a:xfrm>
            <a:off x="6370638" y="4011613"/>
            <a:ext cx="6064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name</a:t>
            </a:r>
            <a:endParaRPr lang="en-US"/>
          </a:p>
        </p:txBody>
      </p:sp>
      <p:sp>
        <p:nvSpPr>
          <p:cNvPr id="16" name="Rectangle 29"/>
          <p:cNvSpPr>
            <a:spLocks noChangeArrowheads="1"/>
          </p:cNvSpPr>
          <p:nvPr/>
        </p:nvSpPr>
        <p:spPr bwMode="auto">
          <a:xfrm>
            <a:off x="6370638" y="4257675"/>
            <a:ext cx="20224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ProfessorId : UniqueId</a:t>
            </a:r>
            <a:endParaRPr lang="en-US"/>
          </a:p>
        </p:txBody>
      </p:sp>
      <p:sp>
        <p:nvSpPr>
          <p:cNvPr id="17" name="Rectangle 30"/>
          <p:cNvSpPr>
            <a:spLocks noChangeArrowheads="1"/>
          </p:cNvSpPr>
          <p:nvPr/>
        </p:nvSpPr>
        <p:spPr bwMode="auto">
          <a:xfrm>
            <a:off x="6370638" y="4749800"/>
            <a:ext cx="769937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create()</a:t>
            </a:r>
            <a:endParaRPr lang="en-US"/>
          </a:p>
        </p:txBody>
      </p:sp>
      <p:sp>
        <p:nvSpPr>
          <p:cNvPr id="18" name="Rectangle 31"/>
          <p:cNvSpPr>
            <a:spLocks noChangeArrowheads="1"/>
          </p:cNvSpPr>
          <p:nvPr/>
        </p:nvSpPr>
        <p:spPr bwMode="auto">
          <a:xfrm>
            <a:off x="6370638" y="4997450"/>
            <a:ext cx="6397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save()</a:t>
            </a:r>
            <a:endParaRPr lang="en-US"/>
          </a:p>
        </p:txBody>
      </p:sp>
      <p:sp>
        <p:nvSpPr>
          <p:cNvPr id="19" name="Rectangle 32"/>
          <p:cNvSpPr>
            <a:spLocks noChangeArrowheads="1"/>
          </p:cNvSpPr>
          <p:nvPr/>
        </p:nvSpPr>
        <p:spPr bwMode="auto">
          <a:xfrm>
            <a:off x="6370638" y="5243513"/>
            <a:ext cx="769937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delete()</a:t>
            </a:r>
            <a:endParaRPr lang="en-US"/>
          </a:p>
        </p:txBody>
      </p:sp>
      <p:sp>
        <p:nvSpPr>
          <p:cNvPr id="20" name="Rectangle 33"/>
          <p:cNvSpPr>
            <a:spLocks noChangeArrowheads="1"/>
          </p:cNvSpPr>
          <p:nvPr/>
        </p:nvSpPr>
        <p:spPr bwMode="auto">
          <a:xfrm>
            <a:off x="6370638" y="5489575"/>
            <a:ext cx="8858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change()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32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Hiện thực hóa usecase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Oval 257"/>
          <p:cNvSpPr>
            <a:spLocks noChangeArrowheads="1"/>
          </p:cNvSpPr>
          <p:nvPr/>
        </p:nvSpPr>
        <p:spPr bwMode="auto">
          <a:xfrm>
            <a:off x="3167063" y="3157538"/>
            <a:ext cx="5761037" cy="3167062"/>
          </a:xfrm>
          <a:prstGeom prst="ellipse">
            <a:avLst/>
          </a:prstGeom>
          <a:noFill/>
          <a:ln w="28575">
            <a:solidFill>
              <a:schemeClr val="folHlink"/>
            </a:solidFill>
            <a:prstDash val="dash"/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259"/>
          <p:cNvGrpSpPr>
            <a:grpSpLocks/>
          </p:cNvGrpSpPr>
          <p:nvPr/>
        </p:nvGrpSpPr>
        <p:grpSpPr bwMode="auto">
          <a:xfrm>
            <a:off x="5224463" y="5016500"/>
            <a:ext cx="1797050" cy="1195388"/>
            <a:chOff x="3231" y="2968"/>
            <a:chExt cx="1132" cy="753"/>
          </a:xfrm>
        </p:grpSpPr>
        <p:grpSp>
          <p:nvGrpSpPr>
            <p:cNvPr id="7" name="Group 116"/>
            <p:cNvGrpSpPr>
              <a:grpSpLocks/>
            </p:cNvGrpSpPr>
            <p:nvPr/>
          </p:nvGrpSpPr>
          <p:grpSpPr bwMode="auto">
            <a:xfrm>
              <a:off x="3393" y="2968"/>
              <a:ext cx="808" cy="511"/>
              <a:chOff x="1309" y="1072"/>
              <a:chExt cx="1245" cy="766"/>
            </a:xfrm>
          </p:grpSpPr>
          <p:grpSp>
            <p:nvGrpSpPr>
              <p:cNvPr id="9" name="Group 117"/>
              <p:cNvGrpSpPr>
                <a:grpSpLocks/>
              </p:cNvGrpSpPr>
              <p:nvPr/>
            </p:nvGrpSpPr>
            <p:grpSpPr bwMode="auto">
              <a:xfrm>
                <a:off x="1309" y="1231"/>
                <a:ext cx="302" cy="175"/>
                <a:chOff x="144" y="1440"/>
                <a:chExt cx="881" cy="510"/>
              </a:xfrm>
            </p:grpSpPr>
            <p:sp>
              <p:nvSpPr>
                <p:cNvPr id="26" name="Rectangle 118"/>
                <p:cNvSpPr>
                  <a:spLocks noChangeArrowheads="1"/>
                </p:cNvSpPr>
                <p:nvPr/>
              </p:nvSpPr>
              <p:spPr bwMode="auto">
                <a:xfrm>
                  <a:off x="144" y="1440"/>
                  <a:ext cx="881" cy="51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Line 119"/>
                <p:cNvSpPr>
                  <a:spLocks noChangeShapeType="1"/>
                </p:cNvSpPr>
                <p:nvPr/>
              </p:nvSpPr>
              <p:spPr bwMode="auto">
                <a:xfrm>
                  <a:off x="144" y="181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Line 120"/>
                <p:cNvSpPr>
                  <a:spLocks noChangeShapeType="1"/>
                </p:cNvSpPr>
                <p:nvPr/>
              </p:nvSpPr>
              <p:spPr bwMode="auto">
                <a:xfrm>
                  <a:off x="144" y="168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121"/>
              <p:cNvGrpSpPr>
                <a:grpSpLocks/>
              </p:cNvGrpSpPr>
              <p:nvPr/>
            </p:nvGrpSpPr>
            <p:grpSpPr bwMode="auto">
              <a:xfrm>
                <a:off x="1950" y="1072"/>
                <a:ext cx="302" cy="175"/>
                <a:chOff x="144" y="1440"/>
                <a:chExt cx="881" cy="510"/>
              </a:xfrm>
            </p:grpSpPr>
            <p:sp>
              <p:nvSpPr>
                <p:cNvPr id="23" name="Rectangle 122"/>
                <p:cNvSpPr>
                  <a:spLocks noChangeArrowheads="1"/>
                </p:cNvSpPr>
                <p:nvPr/>
              </p:nvSpPr>
              <p:spPr bwMode="auto">
                <a:xfrm>
                  <a:off x="144" y="1440"/>
                  <a:ext cx="881" cy="51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Line 123"/>
                <p:cNvSpPr>
                  <a:spLocks noChangeShapeType="1"/>
                </p:cNvSpPr>
                <p:nvPr/>
              </p:nvSpPr>
              <p:spPr bwMode="auto">
                <a:xfrm>
                  <a:off x="144" y="181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" name="Line 124"/>
                <p:cNvSpPr>
                  <a:spLocks noChangeShapeType="1"/>
                </p:cNvSpPr>
                <p:nvPr/>
              </p:nvSpPr>
              <p:spPr bwMode="auto">
                <a:xfrm>
                  <a:off x="144" y="168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125"/>
              <p:cNvGrpSpPr>
                <a:grpSpLocks/>
              </p:cNvGrpSpPr>
              <p:nvPr/>
            </p:nvGrpSpPr>
            <p:grpSpPr bwMode="auto">
              <a:xfrm>
                <a:off x="1648" y="1663"/>
                <a:ext cx="302" cy="175"/>
                <a:chOff x="144" y="1440"/>
                <a:chExt cx="881" cy="510"/>
              </a:xfrm>
            </p:grpSpPr>
            <p:sp>
              <p:nvSpPr>
                <p:cNvPr id="20" name="Rectangle 126"/>
                <p:cNvSpPr>
                  <a:spLocks noChangeArrowheads="1"/>
                </p:cNvSpPr>
                <p:nvPr/>
              </p:nvSpPr>
              <p:spPr bwMode="auto">
                <a:xfrm>
                  <a:off x="144" y="1440"/>
                  <a:ext cx="881" cy="51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Line 127"/>
                <p:cNvSpPr>
                  <a:spLocks noChangeShapeType="1"/>
                </p:cNvSpPr>
                <p:nvPr/>
              </p:nvSpPr>
              <p:spPr bwMode="auto">
                <a:xfrm>
                  <a:off x="144" y="181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Line 128"/>
                <p:cNvSpPr>
                  <a:spLocks noChangeShapeType="1"/>
                </p:cNvSpPr>
                <p:nvPr/>
              </p:nvSpPr>
              <p:spPr bwMode="auto">
                <a:xfrm>
                  <a:off x="144" y="168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129"/>
              <p:cNvGrpSpPr>
                <a:grpSpLocks/>
              </p:cNvGrpSpPr>
              <p:nvPr/>
            </p:nvGrpSpPr>
            <p:grpSpPr bwMode="auto">
              <a:xfrm>
                <a:off x="2252" y="1581"/>
                <a:ext cx="302" cy="175"/>
                <a:chOff x="144" y="1440"/>
                <a:chExt cx="881" cy="510"/>
              </a:xfrm>
            </p:grpSpPr>
            <p:sp>
              <p:nvSpPr>
                <p:cNvPr id="17" name="Rectangle 130"/>
                <p:cNvSpPr>
                  <a:spLocks noChangeArrowheads="1"/>
                </p:cNvSpPr>
                <p:nvPr/>
              </p:nvSpPr>
              <p:spPr bwMode="auto">
                <a:xfrm>
                  <a:off x="144" y="1440"/>
                  <a:ext cx="881" cy="51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Line 131"/>
                <p:cNvSpPr>
                  <a:spLocks noChangeShapeType="1"/>
                </p:cNvSpPr>
                <p:nvPr/>
              </p:nvSpPr>
              <p:spPr bwMode="auto">
                <a:xfrm>
                  <a:off x="144" y="181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Line 132"/>
                <p:cNvSpPr>
                  <a:spLocks noChangeShapeType="1"/>
                </p:cNvSpPr>
                <p:nvPr/>
              </p:nvSpPr>
              <p:spPr bwMode="auto">
                <a:xfrm>
                  <a:off x="144" y="168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3" name="Line 133"/>
              <p:cNvSpPr>
                <a:spLocks noChangeShapeType="1"/>
              </p:cNvSpPr>
              <p:nvPr/>
            </p:nvSpPr>
            <p:spPr bwMode="auto">
              <a:xfrm flipH="1" flipV="1">
                <a:off x="1463" y="1406"/>
                <a:ext cx="312" cy="25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Line 134"/>
              <p:cNvSpPr>
                <a:spLocks noChangeShapeType="1"/>
              </p:cNvSpPr>
              <p:nvPr/>
            </p:nvSpPr>
            <p:spPr bwMode="auto">
              <a:xfrm flipV="1">
                <a:off x="1611" y="1160"/>
                <a:ext cx="339" cy="1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135"/>
              <p:cNvSpPr>
                <a:spLocks noChangeShapeType="1"/>
              </p:cNvSpPr>
              <p:nvPr/>
            </p:nvSpPr>
            <p:spPr bwMode="auto">
              <a:xfrm flipV="1">
                <a:off x="1950" y="1663"/>
                <a:ext cx="302" cy="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136"/>
              <p:cNvSpPr>
                <a:spLocks noChangeShapeType="1"/>
              </p:cNvSpPr>
              <p:nvPr/>
            </p:nvSpPr>
            <p:spPr bwMode="auto">
              <a:xfrm flipV="1">
                <a:off x="1775" y="1247"/>
                <a:ext cx="329" cy="4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" name="Text Box 137"/>
            <p:cNvSpPr txBox="1">
              <a:spLocks noChangeArrowheads="1"/>
            </p:cNvSpPr>
            <p:nvPr/>
          </p:nvSpPr>
          <p:spPr bwMode="auto">
            <a:xfrm>
              <a:off x="3231" y="3490"/>
              <a:ext cx="11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/>
                <a:t>Class Diagrams</a:t>
              </a:r>
            </a:p>
          </p:txBody>
        </p:sp>
      </p:grpSp>
      <p:grpSp>
        <p:nvGrpSpPr>
          <p:cNvPr id="29" name="Group 170"/>
          <p:cNvGrpSpPr>
            <a:grpSpLocks/>
          </p:cNvGrpSpPr>
          <p:nvPr/>
        </p:nvGrpSpPr>
        <p:grpSpPr bwMode="auto">
          <a:xfrm>
            <a:off x="647700" y="3378200"/>
            <a:ext cx="1476375" cy="2044700"/>
            <a:chOff x="365" y="2533"/>
            <a:chExt cx="754" cy="1008"/>
          </a:xfrm>
        </p:grpSpPr>
        <p:sp>
          <p:nvSpPr>
            <p:cNvPr id="30" name="Oval 171"/>
            <p:cNvSpPr>
              <a:spLocks noChangeArrowheads="1"/>
            </p:cNvSpPr>
            <p:nvPr/>
          </p:nvSpPr>
          <p:spPr bwMode="auto">
            <a:xfrm>
              <a:off x="365" y="2533"/>
              <a:ext cx="624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172"/>
            <p:cNvSpPr>
              <a:spLocks noChangeArrowheads="1"/>
            </p:cNvSpPr>
            <p:nvPr/>
          </p:nvSpPr>
          <p:spPr bwMode="auto">
            <a:xfrm>
              <a:off x="687" y="2821"/>
              <a:ext cx="432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173"/>
            <p:cNvSpPr>
              <a:spLocks noChangeShapeType="1"/>
            </p:cNvSpPr>
            <p:nvPr/>
          </p:nvSpPr>
          <p:spPr bwMode="auto">
            <a:xfrm>
              <a:off x="975" y="2821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174"/>
            <p:cNvSpPr>
              <a:spLocks noChangeShapeType="1"/>
            </p:cNvSpPr>
            <p:nvPr/>
          </p:nvSpPr>
          <p:spPr bwMode="auto">
            <a:xfrm>
              <a:off x="975" y="2821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175"/>
            <p:cNvSpPr>
              <a:spLocks noChangeShapeType="1"/>
            </p:cNvSpPr>
            <p:nvPr/>
          </p:nvSpPr>
          <p:spPr bwMode="auto">
            <a:xfrm flipH="1">
              <a:off x="975" y="2965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176"/>
            <p:cNvSpPr>
              <a:spLocks noChangeShapeType="1"/>
            </p:cNvSpPr>
            <p:nvPr/>
          </p:nvSpPr>
          <p:spPr bwMode="auto">
            <a:xfrm>
              <a:off x="735" y="3061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177"/>
            <p:cNvSpPr>
              <a:spLocks noChangeShapeType="1"/>
            </p:cNvSpPr>
            <p:nvPr/>
          </p:nvSpPr>
          <p:spPr bwMode="auto">
            <a:xfrm>
              <a:off x="735" y="3109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178"/>
            <p:cNvSpPr>
              <a:spLocks noChangeShapeType="1"/>
            </p:cNvSpPr>
            <p:nvPr/>
          </p:nvSpPr>
          <p:spPr bwMode="auto">
            <a:xfrm>
              <a:off x="735" y="3157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179"/>
            <p:cNvSpPr>
              <a:spLocks noChangeShapeType="1"/>
            </p:cNvSpPr>
            <p:nvPr/>
          </p:nvSpPr>
          <p:spPr bwMode="auto">
            <a:xfrm>
              <a:off x="735" y="3253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180"/>
            <p:cNvSpPr>
              <a:spLocks noChangeShapeType="1"/>
            </p:cNvSpPr>
            <p:nvPr/>
          </p:nvSpPr>
          <p:spPr bwMode="auto">
            <a:xfrm>
              <a:off x="735" y="3205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181"/>
            <p:cNvSpPr>
              <a:spLocks noChangeShapeType="1"/>
            </p:cNvSpPr>
            <p:nvPr/>
          </p:nvSpPr>
          <p:spPr bwMode="auto">
            <a:xfrm>
              <a:off x="735" y="3301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182"/>
            <p:cNvSpPr>
              <a:spLocks noChangeShapeType="1"/>
            </p:cNvSpPr>
            <p:nvPr/>
          </p:nvSpPr>
          <p:spPr bwMode="auto">
            <a:xfrm>
              <a:off x="735" y="3349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183"/>
            <p:cNvSpPr>
              <a:spLocks noChangeShapeType="1"/>
            </p:cNvSpPr>
            <p:nvPr/>
          </p:nvSpPr>
          <p:spPr bwMode="auto">
            <a:xfrm>
              <a:off x="735" y="3397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184"/>
            <p:cNvSpPr>
              <a:spLocks noChangeShapeType="1"/>
            </p:cNvSpPr>
            <p:nvPr/>
          </p:nvSpPr>
          <p:spPr bwMode="auto">
            <a:xfrm>
              <a:off x="735" y="3445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185"/>
            <p:cNvSpPr>
              <a:spLocks noChangeShapeType="1"/>
            </p:cNvSpPr>
            <p:nvPr/>
          </p:nvSpPr>
          <p:spPr bwMode="auto">
            <a:xfrm>
              <a:off x="735" y="3493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186"/>
            <p:cNvSpPr>
              <a:spLocks noChangeShapeType="1"/>
            </p:cNvSpPr>
            <p:nvPr/>
          </p:nvSpPr>
          <p:spPr bwMode="auto">
            <a:xfrm>
              <a:off x="735" y="3013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187"/>
            <p:cNvSpPr>
              <a:spLocks noChangeShapeType="1"/>
            </p:cNvSpPr>
            <p:nvPr/>
          </p:nvSpPr>
          <p:spPr bwMode="auto">
            <a:xfrm>
              <a:off x="735" y="2917"/>
              <a:ext cx="2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188"/>
            <p:cNvSpPr>
              <a:spLocks noChangeShapeType="1"/>
            </p:cNvSpPr>
            <p:nvPr/>
          </p:nvSpPr>
          <p:spPr bwMode="auto">
            <a:xfrm>
              <a:off x="735" y="2869"/>
              <a:ext cx="2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189"/>
            <p:cNvSpPr>
              <a:spLocks noChangeShapeType="1"/>
            </p:cNvSpPr>
            <p:nvPr/>
          </p:nvSpPr>
          <p:spPr bwMode="auto">
            <a:xfrm>
              <a:off x="735" y="2965"/>
              <a:ext cx="2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" name="Text Box 191"/>
          <p:cNvSpPr txBox="1">
            <a:spLocks noChangeArrowheads="1"/>
          </p:cNvSpPr>
          <p:nvPr/>
        </p:nvSpPr>
        <p:spPr bwMode="auto">
          <a:xfrm>
            <a:off x="939800" y="5511800"/>
            <a:ext cx="1549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Use Case</a:t>
            </a:r>
          </a:p>
        </p:txBody>
      </p:sp>
      <p:grpSp>
        <p:nvGrpSpPr>
          <p:cNvPr id="50" name="Group 226"/>
          <p:cNvGrpSpPr>
            <a:grpSpLocks/>
          </p:cNvGrpSpPr>
          <p:nvPr/>
        </p:nvGrpSpPr>
        <p:grpSpPr bwMode="auto">
          <a:xfrm>
            <a:off x="6029325" y="3276600"/>
            <a:ext cx="2582863" cy="1457325"/>
            <a:chOff x="3408" y="2040"/>
            <a:chExt cx="1627" cy="918"/>
          </a:xfrm>
        </p:grpSpPr>
        <p:grpSp>
          <p:nvGrpSpPr>
            <p:cNvPr id="51" name="Group 193"/>
            <p:cNvGrpSpPr>
              <a:grpSpLocks/>
            </p:cNvGrpSpPr>
            <p:nvPr/>
          </p:nvGrpSpPr>
          <p:grpSpPr bwMode="auto">
            <a:xfrm>
              <a:off x="3606" y="2058"/>
              <a:ext cx="99" cy="148"/>
              <a:chOff x="7654" y="3380"/>
              <a:chExt cx="554" cy="754"/>
            </a:xfrm>
          </p:grpSpPr>
          <p:sp>
            <p:nvSpPr>
              <p:cNvPr id="70" name="Oval 194"/>
              <p:cNvSpPr>
                <a:spLocks noChangeArrowheads="1"/>
              </p:cNvSpPr>
              <p:nvPr/>
            </p:nvSpPr>
            <p:spPr bwMode="auto">
              <a:xfrm>
                <a:off x="7805" y="3380"/>
                <a:ext cx="253" cy="2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195"/>
              <p:cNvSpPr>
                <a:spLocks noChangeShapeType="1"/>
              </p:cNvSpPr>
              <p:nvPr/>
            </p:nvSpPr>
            <p:spPr bwMode="auto">
              <a:xfrm>
                <a:off x="7931" y="3630"/>
                <a:ext cx="1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196"/>
              <p:cNvSpPr>
                <a:spLocks noChangeShapeType="1"/>
              </p:cNvSpPr>
              <p:nvPr/>
            </p:nvSpPr>
            <p:spPr bwMode="auto">
              <a:xfrm>
                <a:off x="7731" y="3695"/>
                <a:ext cx="401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197"/>
              <p:cNvSpPr>
                <a:spLocks/>
              </p:cNvSpPr>
              <p:nvPr/>
            </p:nvSpPr>
            <p:spPr bwMode="auto">
              <a:xfrm>
                <a:off x="7654" y="3862"/>
                <a:ext cx="554" cy="272"/>
              </a:xfrm>
              <a:custGeom>
                <a:avLst/>
                <a:gdLst>
                  <a:gd name="T0" fmla="*/ 0 w 108"/>
                  <a:gd name="T1" fmla="*/ 54 h 54"/>
                  <a:gd name="T2" fmla="*/ 54 w 108"/>
                  <a:gd name="T3" fmla="*/ 0 h 54"/>
                  <a:gd name="T4" fmla="*/ 108 w 108"/>
                  <a:gd name="T5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8" h="54">
                    <a:moveTo>
                      <a:pt x="0" y="54"/>
                    </a:moveTo>
                    <a:lnTo>
                      <a:pt x="54" y="0"/>
                    </a:lnTo>
                    <a:lnTo>
                      <a:pt x="108" y="54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2" name="Line 198"/>
            <p:cNvSpPr>
              <a:spLocks noChangeShapeType="1"/>
            </p:cNvSpPr>
            <p:nvPr/>
          </p:nvSpPr>
          <p:spPr bwMode="auto">
            <a:xfrm>
              <a:off x="3717" y="2297"/>
              <a:ext cx="186" cy="1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3" name="Line 199"/>
            <p:cNvSpPr>
              <a:spLocks noChangeShapeType="1"/>
            </p:cNvSpPr>
            <p:nvPr/>
          </p:nvSpPr>
          <p:spPr bwMode="auto">
            <a:xfrm flipV="1">
              <a:off x="3717" y="2118"/>
              <a:ext cx="280" cy="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4" name="Line 200"/>
            <p:cNvSpPr>
              <a:spLocks noChangeShapeType="1"/>
            </p:cNvSpPr>
            <p:nvPr/>
          </p:nvSpPr>
          <p:spPr bwMode="auto">
            <a:xfrm>
              <a:off x="3967" y="2560"/>
              <a:ext cx="471" cy="1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5" name="Line 201"/>
            <p:cNvSpPr>
              <a:spLocks noChangeShapeType="1"/>
            </p:cNvSpPr>
            <p:nvPr/>
          </p:nvSpPr>
          <p:spPr bwMode="auto">
            <a:xfrm flipV="1">
              <a:off x="3967" y="2393"/>
              <a:ext cx="442" cy="1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6" name="Line 202"/>
            <p:cNvSpPr>
              <a:spLocks noChangeShapeType="1"/>
            </p:cNvSpPr>
            <p:nvPr/>
          </p:nvSpPr>
          <p:spPr bwMode="auto">
            <a:xfrm flipV="1">
              <a:off x="4489" y="2130"/>
              <a:ext cx="80" cy="20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7" name="Line 203"/>
            <p:cNvSpPr>
              <a:spLocks noChangeShapeType="1"/>
            </p:cNvSpPr>
            <p:nvPr/>
          </p:nvSpPr>
          <p:spPr bwMode="auto">
            <a:xfrm flipH="1">
              <a:off x="3937" y="2170"/>
              <a:ext cx="148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8" name="Line 204"/>
            <p:cNvSpPr>
              <a:spLocks noChangeShapeType="1"/>
            </p:cNvSpPr>
            <p:nvPr/>
          </p:nvSpPr>
          <p:spPr bwMode="auto">
            <a:xfrm>
              <a:off x="3806" y="2401"/>
              <a:ext cx="71" cy="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9" name="Line 205"/>
            <p:cNvSpPr>
              <a:spLocks noChangeShapeType="1"/>
            </p:cNvSpPr>
            <p:nvPr/>
          </p:nvSpPr>
          <p:spPr bwMode="auto">
            <a:xfrm flipH="1">
              <a:off x="3940" y="2380"/>
              <a:ext cx="5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60" name="Line 206"/>
            <p:cNvSpPr>
              <a:spLocks noChangeShapeType="1"/>
            </p:cNvSpPr>
            <p:nvPr/>
          </p:nvSpPr>
          <p:spPr bwMode="auto">
            <a:xfrm flipV="1">
              <a:off x="4299" y="2393"/>
              <a:ext cx="101" cy="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61" name="Line 207"/>
            <p:cNvSpPr>
              <a:spLocks noChangeShapeType="1"/>
            </p:cNvSpPr>
            <p:nvPr/>
          </p:nvSpPr>
          <p:spPr bwMode="auto">
            <a:xfrm>
              <a:off x="4336" y="2632"/>
              <a:ext cx="100" cy="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62" name="Line 208"/>
            <p:cNvSpPr>
              <a:spLocks noChangeShapeType="1"/>
            </p:cNvSpPr>
            <p:nvPr/>
          </p:nvSpPr>
          <p:spPr bwMode="auto">
            <a:xfrm flipV="1">
              <a:off x="4521" y="2146"/>
              <a:ext cx="40" cy="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63" name="Line 209"/>
            <p:cNvSpPr>
              <a:spLocks noChangeShapeType="1"/>
            </p:cNvSpPr>
            <p:nvPr/>
          </p:nvSpPr>
          <p:spPr bwMode="auto">
            <a:xfrm flipV="1">
              <a:off x="3867" y="2114"/>
              <a:ext cx="90" cy="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64" name="Text Box 210"/>
            <p:cNvSpPr txBox="1">
              <a:spLocks noChangeArrowheads="1"/>
            </p:cNvSpPr>
            <p:nvPr/>
          </p:nvSpPr>
          <p:spPr bwMode="auto">
            <a:xfrm>
              <a:off x="3408" y="2727"/>
              <a:ext cx="16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/>
                <a:t>Collaboration Diagrams</a:t>
              </a:r>
            </a:p>
          </p:txBody>
        </p:sp>
        <p:sp>
          <p:nvSpPr>
            <p:cNvPr id="65" name="Rectangle 211"/>
            <p:cNvSpPr>
              <a:spLocks noChangeArrowheads="1"/>
            </p:cNvSpPr>
            <p:nvPr/>
          </p:nvSpPr>
          <p:spPr bwMode="auto">
            <a:xfrm>
              <a:off x="3994" y="2073"/>
              <a:ext cx="121" cy="9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66" name="Rectangle 212"/>
            <p:cNvSpPr>
              <a:spLocks noChangeArrowheads="1"/>
            </p:cNvSpPr>
            <p:nvPr/>
          </p:nvSpPr>
          <p:spPr bwMode="auto">
            <a:xfrm>
              <a:off x="3843" y="2496"/>
              <a:ext cx="121" cy="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67" name="Rectangle 213"/>
            <p:cNvSpPr>
              <a:spLocks noChangeArrowheads="1"/>
            </p:cNvSpPr>
            <p:nvPr/>
          </p:nvSpPr>
          <p:spPr bwMode="auto">
            <a:xfrm>
              <a:off x="4449" y="2626"/>
              <a:ext cx="121" cy="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68" name="Rectangle 214"/>
            <p:cNvSpPr>
              <a:spLocks noChangeArrowheads="1"/>
            </p:cNvSpPr>
            <p:nvPr/>
          </p:nvSpPr>
          <p:spPr bwMode="auto">
            <a:xfrm>
              <a:off x="4419" y="2333"/>
              <a:ext cx="121" cy="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69" name="Rectangle 215"/>
            <p:cNvSpPr>
              <a:spLocks noChangeArrowheads="1"/>
            </p:cNvSpPr>
            <p:nvPr/>
          </p:nvSpPr>
          <p:spPr bwMode="auto">
            <a:xfrm>
              <a:off x="4510" y="2040"/>
              <a:ext cx="121" cy="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</p:grpSp>
      <p:sp>
        <p:nvSpPr>
          <p:cNvPr id="74" name="Text Box 216"/>
          <p:cNvSpPr txBox="1">
            <a:spLocks noChangeArrowheads="1"/>
          </p:cNvSpPr>
          <p:nvPr/>
        </p:nvSpPr>
        <p:spPr bwMode="auto">
          <a:xfrm>
            <a:off x="685800" y="1181100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rgbClr val="C00000"/>
                </a:solidFill>
              </a:rPr>
              <a:t>Use-Case Model</a:t>
            </a:r>
          </a:p>
        </p:txBody>
      </p:sp>
      <p:sp>
        <p:nvSpPr>
          <p:cNvPr id="75" name="Text Box 217"/>
          <p:cNvSpPr txBox="1">
            <a:spLocks noChangeArrowheads="1"/>
          </p:cNvSpPr>
          <p:nvPr/>
        </p:nvSpPr>
        <p:spPr bwMode="auto">
          <a:xfrm>
            <a:off x="5054600" y="1181100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rgbClr val="C00000"/>
                </a:solidFill>
              </a:rPr>
              <a:t>Design Model</a:t>
            </a:r>
          </a:p>
        </p:txBody>
      </p:sp>
      <p:grpSp>
        <p:nvGrpSpPr>
          <p:cNvPr id="76" name="Group 218"/>
          <p:cNvGrpSpPr>
            <a:grpSpLocks/>
          </p:cNvGrpSpPr>
          <p:nvPr/>
        </p:nvGrpSpPr>
        <p:grpSpPr bwMode="auto">
          <a:xfrm>
            <a:off x="973138" y="1714500"/>
            <a:ext cx="1187450" cy="857250"/>
            <a:chOff x="2840" y="3541"/>
            <a:chExt cx="748" cy="540"/>
          </a:xfrm>
        </p:grpSpPr>
        <p:sp>
          <p:nvSpPr>
            <p:cNvPr id="77" name="Oval 219"/>
            <p:cNvSpPr>
              <a:spLocks noChangeArrowheads="1"/>
            </p:cNvSpPr>
            <p:nvPr/>
          </p:nvSpPr>
          <p:spPr bwMode="auto">
            <a:xfrm>
              <a:off x="2901" y="3541"/>
              <a:ext cx="624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Text Box 220"/>
            <p:cNvSpPr txBox="1">
              <a:spLocks noChangeArrowheads="1"/>
            </p:cNvSpPr>
            <p:nvPr/>
          </p:nvSpPr>
          <p:spPr bwMode="auto">
            <a:xfrm>
              <a:off x="2840" y="3850"/>
              <a:ext cx="7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/>
                <a:t>Use Case</a:t>
              </a:r>
            </a:p>
          </p:txBody>
        </p:sp>
      </p:grpSp>
      <p:grpSp>
        <p:nvGrpSpPr>
          <p:cNvPr id="79" name="Group 221"/>
          <p:cNvGrpSpPr>
            <a:grpSpLocks/>
          </p:cNvGrpSpPr>
          <p:nvPr/>
        </p:nvGrpSpPr>
        <p:grpSpPr bwMode="auto">
          <a:xfrm>
            <a:off x="4803775" y="1714500"/>
            <a:ext cx="2393950" cy="857250"/>
            <a:chOff x="3484" y="3648"/>
            <a:chExt cx="1508" cy="540"/>
          </a:xfrm>
        </p:grpSpPr>
        <p:sp>
          <p:nvSpPr>
            <p:cNvPr id="80" name="Oval 222"/>
            <p:cNvSpPr>
              <a:spLocks noChangeArrowheads="1"/>
            </p:cNvSpPr>
            <p:nvPr/>
          </p:nvSpPr>
          <p:spPr bwMode="auto">
            <a:xfrm>
              <a:off x="3925" y="3648"/>
              <a:ext cx="624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Text Box 223"/>
            <p:cNvSpPr txBox="1">
              <a:spLocks noChangeArrowheads="1"/>
            </p:cNvSpPr>
            <p:nvPr/>
          </p:nvSpPr>
          <p:spPr bwMode="auto">
            <a:xfrm>
              <a:off x="3484" y="3957"/>
              <a:ext cx="15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/>
                <a:t>Use-Case Realization</a:t>
              </a:r>
            </a:p>
          </p:txBody>
        </p:sp>
      </p:grpSp>
      <p:sp>
        <p:nvSpPr>
          <p:cNvPr id="82" name="Line 224"/>
          <p:cNvSpPr>
            <a:spLocks noChangeShapeType="1"/>
          </p:cNvSpPr>
          <p:nvPr/>
        </p:nvSpPr>
        <p:spPr bwMode="auto">
          <a:xfrm flipH="1">
            <a:off x="2476500" y="1943100"/>
            <a:ext cx="3014663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lgDash"/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AutoShape 225"/>
          <p:cNvSpPr>
            <a:spLocks noChangeArrowheads="1"/>
          </p:cNvSpPr>
          <p:nvPr/>
        </p:nvSpPr>
        <p:spPr bwMode="auto">
          <a:xfrm rot="5400000" flipH="1" flipV="1">
            <a:off x="2171700" y="1778000"/>
            <a:ext cx="381000" cy="304800"/>
          </a:xfrm>
          <a:prstGeom prst="triangle">
            <a:avLst>
              <a:gd name="adj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/>
          <a:p>
            <a:endParaRPr lang="en-US"/>
          </a:p>
        </p:txBody>
      </p:sp>
      <p:sp>
        <p:nvSpPr>
          <p:cNvPr id="84" name="AutoShape 228"/>
          <p:cNvSpPr>
            <a:spLocks noChangeArrowheads="1"/>
          </p:cNvSpPr>
          <p:nvPr/>
        </p:nvSpPr>
        <p:spPr bwMode="auto">
          <a:xfrm>
            <a:off x="2408238" y="4498975"/>
            <a:ext cx="539750" cy="533400"/>
          </a:xfrm>
          <a:prstGeom prst="rightArrow">
            <a:avLst>
              <a:gd name="adj1" fmla="val 55954"/>
              <a:gd name="adj2" fmla="val 50295"/>
            </a:avLst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5" name="Group 260"/>
          <p:cNvGrpSpPr>
            <a:grpSpLocks/>
          </p:cNvGrpSpPr>
          <p:nvPr/>
        </p:nvGrpSpPr>
        <p:grpSpPr bwMode="auto">
          <a:xfrm>
            <a:off x="3495675" y="3481388"/>
            <a:ext cx="2268538" cy="1452562"/>
            <a:chOff x="2202" y="2025"/>
            <a:chExt cx="1429" cy="915"/>
          </a:xfrm>
        </p:grpSpPr>
        <p:sp>
          <p:nvSpPr>
            <p:cNvPr id="86" name="Text Box 261"/>
            <p:cNvSpPr txBox="1">
              <a:spLocks noChangeArrowheads="1"/>
            </p:cNvSpPr>
            <p:nvPr/>
          </p:nvSpPr>
          <p:spPr bwMode="auto">
            <a:xfrm>
              <a:off x="2202" y="2709"/>
              <a:ext cx="142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/>
                <a:t>Sequence Diagrams</a:t>
              </a:r>
            </a:p>
          </p:txBody>
        </p:sp>
        <p:grpSp>
          <p:nvGrpSpPr>
            <p:cNvPr id="87" name="Group 262"/>
            <p:cNvGrpSpPr>
              <a:grpSpLocks/>
            </p:cNvGrpSpPr>
            <p:nvPr/>
          </p:nvGrpSpPr>
          <p:grpSpPr bwMode="auto">
            <a:xfrm>
              <a:off x="2244" y="2025"/>
              <a:ext cx="1300" cy="733"/>
              <a:chOff x="2244" y="2025"/>
              <a:chExt cx="1300" cy="733"/>
            </a:xfrm>
          </p:grpSpPr>
          <p:grpSp>
            <p:nvGrpSpPr>
              <p:cNvPr id="88" name="Group 263"/>
              <p:cNvGrpSpPr>
                <a:grpSpLocks/>
              </p:cNvGrpSpPr>
              <p:nvPr/>
            </p:nvGrpSpPr>
            <p:grpSpPr bwMode="auto">
              <a:xfrm>
                <a:off x="2244" y="2025"/>
                <a:ext cx="121" cy="162"/>
                <a:chOff x="7654" y="3380"/>
                <a:chExt cx="554" cy="754"/>
              </a:xfrm>
            </p:grpSpPr>
            <p:sp>
              <p:nvSpPr>
                <p:cNvPr id="109" name="Oval 264"/>
                <p:cNvSpPr>
                  <a:spLocks noChangeArrowheads="1"/>
                </p:cNvSpPr>
                <p:nvPr/>
              </p:nvSpPr>
              <p:spPr bwMode="auto">
                <a:xfrm>
                  <a:off x="7805" y="3380"/>
                  <a:ext cx="253" cy="24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" name="Line 265"/>
                <p:cNvSpPr>
                  <a:spLocks noChangeShapeType="1"/>
                </p:cNvSpPr>
                <p:nvPr/>
              </p:nvSpPr>
              <p:spPr bwMode="auto">
                <a:xfrm>
                  <a:off x="7931" y="3630"/>
                  <a:ext cx="1" cy="23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" name="Line 266"/>
                <p:cNvSpPr>
                  <a:spLocks noChangeShapeType="1"/>
                </p:cNvSpPr>
                <p:nvPr/>
              </p:nvSpPr>
              <p:spPr bwMode="auto">
                <a:xfrm>
                  <a:off x="7731" y="3695"/>
                  <a:ext cx="401" cy="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" name="Freeform 267"/>
                <p:cNvSpPr>
                  <a:spLocks/>
                </p:cNvSpPr>
                <p:nvPr/>
              </p:nvSpPr>
              <p:spPr bwMode="auto">
                <a:xfrm>
                  <a:off x="7654" y="3862"/>
                  <a:ext cx="554" cy="272"/>
                </a:xfrm>
                <a:custGeom>
                  <a:avLst/>
                  <a:gdLst>
                    <a:gd name="T0" fmla="*/ 0 w 108"/>
                    <a:gd name="T1" fmla="*/ 54 h 54"/>
                    <a:gd name="T2" fmla="*/ 54 w 108"/>
                    <a:gd name="T3" fmla="*/ 0 h 54"/>
                    <a:gd name="T4" fmla="*/ 108 w 108"/>
                    <a:gd name="T5" fmla="*/ 54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8" h="54">
                      <a:moveTo>
                        <a:pt x="0" y="54"/>
                      </a:moveTo>
                      <a:lnTo>
                        <a:pt x="54" y="0"/>
                      </a:lnTo>
                      <a:lnTo>
                        <a:pt x="108" y="54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9" name="Line 268"/>
              <p:cNvSpPr>
                <a:spLocks noChangeShapeType="1"/>
              </p:cNvSpPr>
              <p:nvPr/>
            </p:nvSpPr>
            <p:spPr bwMode="auto">
              <a:xfrm>
                <a:off x="2300" y="2283"/>
                <a:ext cx="30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Line 269"/>
              <p:cNvSpPr>
                <a:spLocks noChangeShapeType="1"/>
              </p:cNvSpPr>
              <p:nvPr/>
            </p:nvSpPr>
            <p:spPr bwMode="auto">
              <a:xfrm>
                <a:off x="2919" y="2488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Line 270"/>
              <p:cNvSpPr>
                <a:spLocks noChangeShapeType="1"/>
              </p:cNvSpPr>
              <p:nvPr/>
            </p:nvSpPr>
            <p:spPr bwMode="auto">
              <a:xfrm>
                <a:off x="2626" y="2380"/>
                <a:ext cx="25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Line 271"/>
              <p:cNvSpPr>
                <a:spLocks noChangeShapeType="1"/>
              </p:cNvSpPr>
              <p:nvPr/>
            </p:nvSpPr>
            <p:spPr bwMode="auto">
              <a:xfrm>
                <a:off x="2302" y="2669"/>
                <a:ext cx="0" cy="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 type="none" w="sm" len="sm"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Line 272"/>
              <p:cNvSpPr>
                <a:spLocks noChangeShapeType="1"/>
              </p:cNvSpPr>
              <p:nvPr/>
            </p:nvSpPr>
            <p:spPr bwMode="auto">
              <a:xfrm>
                <a:off x="2609" y="2231"/>
                <a:ext cx="0" cy="5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 type="none" w="sm" len="sm"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Line 273"/>
              <p:cNvSpPr>
                <a:spLocks noChangeShapeType="1"/>
              </p:cNvSpPr>
              <p:nvPr/>
            </p:nvSpPr>
            <p:spPr bwMode="auto">
              <a:xfrm>
                <a:off x="2892" y="2231"/>
                <a:ext cx="0" cy="1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 type="none" w="sm" len="sm"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Line 274"/>
              <p:cNvSpPr>
                <a:spLocks noChangeShapeType="1"/>
              </p:cNvSpPr>
              <p:nvPr/>
            </p:nvSpPr>
            <p:spPr bwMode="auto">
              <a:xfrm>
                <a:off x="3169" y="2565"/>
                <a:ext cx="0" cy="19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 type="none" w="sm" len="sm"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Line 275"/>
              <p:cNvSpPr>
                <a:spLocks noChangeShapeType="1"/>
              </p:cNvSpPr>
              <p:nvPr/>
            </p:nvSpPr>
            <p:spPr bwMode="auto">
              <a:xfrm>
                <a:off x="3426" y="2231"/>
                <a:ext cx="0" cy="52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 type="none" w="sm" len="sm"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Rectangle 276"/>
              <p:cNvSpPr>
                <a:spLocks noChangeArrowheads="1"/>
              </p:cNvSpPr>
              <p:nvPr/>
            </p:nvSpPr>
            <p:spPr bwMode="auto">
              <a:xfrm rot="16200000">
                <a:off x="2112" y="2454"/>
                <a:ext cx="380" cy="3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8" name="Line 277"/>
              <p:cNvSpPr>
                <a:spLocks noChangeShapeType="1"/>
              </p:cNvSpPr>
              <p:nvPr/>
            </p:nvSpPr>
            <p:spPr bwMode="auto">
              <a:xfrm>
                <a:off x="2302" y="2230"/>
                <a:ext cx="0" cy="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 type="none" w="sm" len="sm"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Rectangle 278"/>
              <p:cNvSpPr>
                <a:spLocks noChangeArrowheads="1"/>
              </p:cNvSpPr>
              <p:nvPr/>
            </p:nvSpPr>
            <p:spPr bwMode="auto">
              <a:xfrm rot="16200000">
                <a:off x="2455" y="2421"/>
                <a:ext cx="306" cy="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0" name="Line 279"/>
              <p:cNvSpPr>
                <a:spLocks noChangeShapeType="1"/>
              </p:cNvSpPr>
              <p:nvPr/>
            </p:nvSpPr>
            <p:spPr bwMode="auto">
              <a:xfrm>
                <a:off x="2609" y="2599"/>
                <a:ext cx="0" cy="15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 type="none" w="sm" len="sm"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Rectangle 280"/>
              <p:cNvSpPr>
                <a:spLocks noChangeArrowheads="1"/>
              </p:cNvSpPr>
              <p:nvPr/>
            </p:nvSpPr>
            <p:spPr bwMode="auto">
              <a:xfrm rot="16200000">
                <a:off x="2806" y="2450"/>
                <a:ext cx="170" cy="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" name="Line 281"/>
              <p:cNvSpPr>
                <a:spLocks noChangeShapeType="1"/>
              </p:cNvSpPr>
              <p:nvPr/>
            </p:nvSpPr>
            <p:spPr bwMode="auto">
              <a:xfrm>
                <a:off x="2891" y="2555"/>
                <a:ext cx="1" cy="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 type="none" w="sm" len="sm"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Rectangle 282"/>
              <p:cNvSpPr>
                <a:spLocks noChangeArrowheads="1"/>
              </p:cNvSpPr>
              <p:nvPr/>
            </p:nvSpPr>
            <p:spPr bwMode="auto">
              <a:xfrm rot="16200000">
                <a:off x="3135" y="2508"/>
                <a:ext cx="64" cy="3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4" name="Line 283"/>
              <p:cNvSpPr>
                <a:spLocks noChangeShapeType="1"/>
              </p:cNvSpPr>
              <p:nvPr/>
            </p:nvSpPr>
            <p:spPr bwMode="auto">
              <a:xfrm>
                <a:off x="3169" y="2231"/>
                <a:ext cx="0" cy="2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 type="none" w="sm" len="sm"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Rectangle 284"/>
              <p:cNvSpPr>
                <a:spLocks noChangeArrowheads="1"/>
              </p:cNvSpPr>
              <p:nvPr/>
            </p:nvSpPr>
            <p:spPr bwMode="auto">
              <a:xfrm>
                <a:off x="2764" y="2086"/>
                <a:ext cx="219" cy="12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" name="Rectangle 285"/>
              <p:cNvSpPr>
                <a:spLocks noChangeArrowheads="1"/>
              </p:cNvSpPr>
              <p:nvPr/>
            </p:nvSpPr>
            <p:spPr bwMode="auto">
              <a:xfrm>
                <a:off x="3325" y="2086"/>
                <a:ext cx="219" cy="12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" name="Rectangle 286"/>
              <p:cNvSpPr>
                <a:spLocks noChangeArrowheads="1"/>
              </p:cNvSpPr>
              <p:nvPr/>
            </p:nvSpPr>
            <p:spPr bwMode="auto">
              <a:xfrm>
                <a:off x="3014" y="2086"/>
                <a:ext cx="279" cy="12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8" name="Rectangle 287"/>
              <p:cNvSpPr>
                <a:spLocks noChangeArrowheads="1"/>
              </p:cNvSpPr>
              <p:nvPr/>
            </p:nvSpPr>
            <p:spPr bwMode="auto">
              <a:xfrm>
                <a:off x="2510" y="2086"/>
                <a:ext cx="220" cy="12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77282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Bổ sung mô tả usecase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660400" y="1273175"/>
            <a:ext cx="1196975" cy="1600200"/>
            <a:chOff x="365" y="2533"/>
            <a:chExt cx="754" cy="1008"/>
          </a:xfrm>
        </p:grpSpPr>
        <p:sp>
          <p:nvSpPr>
            <p:cNvPr id="6" name="Oval 3"/>
            <p:cNvSpPr>
              <a:spLocks noChangeArrowheads="1"/>
            </p:cNvSpPr>
            <p:nvPr/>
          </p:nvSpPr>
          <p:spPr bwMode="auto">
            <a:xfrm>
              <a:off x="365" y="2533"/>
              <a:ext cx="624" cy="288"/>
            </a:xfrm>
            <a:prstGeom prst="ellips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687" y="2821"/>
              <a:ext cx="432" cy="720"/>
            </a:xfrm>
            <a:prstGeom prst="rect">
              <a:avLst/>
            </a:prstGeom>
            <a:noFill/>
            <a:ln w="28575">
              <a:solidFill>
                <a:srgbClr val="00CCFF"/>
              </a:solidFill>
              <a:miter lim="800000"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975" y="2821"/>
              <a:ext cx="144" cy="144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975" y="2821"/>
              <a:ext cx="0" cy="144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 flipH="1">
              <a:off x="975" y="2965"/>
              <a:ext cx="144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735" y="3061"/>
              <a:ext cx="336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735" y="3109"/>
              <a:ext cx="336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735" y="3157"/>
              <a:ext cx="336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735" y="3253"/>
              <a:ext cx="336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735" y="3205"/>
              <a:ext cx="336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735" y="3301"/>
              <a:ext cx="336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735" y="3349"/>
              <a:ext cx="336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735" y="3397"/>
              <a:ext cx="336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735" y="3445"/>
              <a:ext cx="336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735" y="3493"/>
              <a:ext cx="336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735" y="3013"/>
              <a:ext cx="336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735" y="2917"/>
              <a:ext cx="209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735" y="2869"/>
              <a:ext cx="209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735" y="2965"/>
              <a:ext cx="209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AutoShape 22"/>
          <p:cNvSpPr>
            <a:spLocks noChangeArrowheads="1"/>
          </p:cNvSpPr>
          <p:nvPr/>
        </p:nvSpPr>
        <p:spPr bwMode="auto">
          <a:xfrm>
            <a:off x="2603500" y="1997075"/>
            <a:ext cx="2501900" cy="635000"/>
          </a:xfrm>
          <a:prstGeom prst="rightArrow">
            <a:avLst>
              <a:gd name="adj1" fmla="val 35000"/>
              <a:gd name="adj2" fmla="val 71358"/>
            </a:avLst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AutoShape 23"/>
          <p:cNvSpPr>
            <a:spLocks/>
          </p:cNvSpPr>
          <p:nvPr/>
        </p:nvSpPr>
        <p:spPr bwMode="auto">
          <a:xfrm>
            <a:off x="2032000" y="4038600"/>
            <a:ext cx="1436688" cy="1384995"/>
          </a:xfrm>
          <a:prstGeom prst="callout2">
            <a:avLst>
              <a:gd name="adj1" fmla="val 8153"/>
              <a:gd name="adj2" fmla="val -5306"/>
              <a:gd name="adj3" fmla="val 8153"/>
              <a:gd name="adj4" fmla="val -36023"/>
              <a:gd name="adj5" fmla="val -132162"/>
              <a:gd name="adj6" fmla="val -46852"/>
            </a:avLst>
          </a:prstGeom>
          <a:noFill/>
          <a:ln w="28575">
            <a:solidFill>
              <a:schemeClr val="tx1"/>
            </a:solidFill>
            <a:miter lim="800000"/>
            <a:headEnd type="triangle" w="lg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169863" indent="-1698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sz="1800"/>
              <a:t>Hệ thống hiển thị danh sách các khóa học</a:t>
            </a: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1270000" y="2263775"/>
            <a:ext cx="457200" cy="76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grpSp>
        <p:nvGrpSpPr>
          <p:cNvPr id="28" name="Group 25"/>
          <p:cNvGrpSpPr>
            <a:grpSpLocks/>
          </p:cNvGrpSpPr>
          <p:nvPr/>
        </p:nvGrpSpPr>
        <p:grpSpPr bwMode="auto">
          <a:xfrm>
            <a:off x="5410200" y="1273175"/>
            <a:ext cx="1196975" cy="1600200"/>
            <a:chOff x="365" y="2533"/>
            <a:chExt cx="754" cy="1008"/>
          </a:xfrm>
        </p:grpSpPr>
        <p:sp>
          <p:nvSpPr>
            <p:cNvPr id="29" name="Oval 26"/>
            <p:cNvSpPr>
              <a:spLocks noChangeArrowheads="1"/>
            </p:cNvSpPr>
            <p:nvPr/>
          </p:nvSpPr>
          <p:spPr bwMode="auto">
            <a:xfrm>
              <a:off x="365" y="2533"/>
              <a:ext cx="624" cy="288"/>
            </a:xfrm>
            <a:prstGeom prst="ellips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687" y="2821"/>
              <a:ext cx="432" cy="720"/>
            </a:xfrm>
            <a:prstGeom prst="rect">
              <a:avLst/>
            </a:prstGeom>
            <a:noFill/>
            <a:ln w="28575">
              <a:solidFill>
                <a:srgbClr val="00CCFF"/>
              </a:solidFill>
              <a:miter lim="800000"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>
              <a:off x="975" y="2821"/>
              <a:ext cx="144" cy="144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>
              <a:off x="975" y="2821"/>
              <a:ext cx="0" cy="144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 flipH="1">
              <a:off x="975" y="2965"/>
              <a:ext cx="144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735" y="3061"/>
              <a:ext cx="336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>
              <a:off x="735" y="3109"/>
              <a:ext cx="336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33"/>
            <p:cNvSpPr>
              <a:spLocks noChangeShapeType="1"/>
            </p:cNvSpPr>
            <p:nvPr/>
          </p:nvSpPr>
          <p:spPr bwMode="auto">
            <a:xfrm>
              <a:off x="735" y="3157"/>
              <a:ext cx="336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34"/>
            <p:cNvSpPr>
              <a:spLocks noChangeShapeType="1"/>
            </p:cNvSpPr>
            <p:nvPr/>
          </p:nvSpPr>
          <p:spPr bwMode="auto">
            <a:xfrm>
              <a:off x="735" y="3253"/>
              <a:ext cx="336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>
              <a:off x="735" y="3205"/>
              <a:ext cx="336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36"/>
            <p:cNvSpPr>
              <a:spLocks noChangeShapeType="1"/>
            </p:cNvSpPr>
            <p:nvPr/>
          </p:nvSpPr>
          <p:spPr bwMode="auto">
            <a:xfrm>
              <a:off x="735" y="3301"/>
              <a:ext cx="336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37"/>
            <p:cNvSpPr>
              <a:spLocks noChangeShapeType="1"/>
            </p:cNvSpPr>
            <p:nvPr/>
          </p:nvSpPr>
          <p:spPr bwMode="auto">
            <a:xfrm>
              <a:off x="735" y="3349"/>
              <a:ext cx="336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38"/>
            <p:cNvSpPr>
              <a:spLocks noChangeShapeType="1"/>
            </p:cNvSpPr>
            <p:nvPr/>
          </p:nvSpPr>
          <p:spPr bwMode="auto">
            <a:xfrm>
              <a:off x="735" y="3397"/>
              <a:ext cx="336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39"/>
            <p:cNvSpPr>
              <a:spLocks noChangeShapeType="1"/>
            </p:cNvSpPr>
            <p:nvPr/>
          </p:nvSpPr>
          <p:spPr bwMode="auto">
            <a:xfrm>
              <a:off x="735" y="3445"/>
              <a:ext cx="336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40"/>
            <p:cNvSpPr>
              <a:spLocks noChangeShapeType="1"/>
            </p:cNvSpPr>
            <p:nvPr/>
          </p:nvSpPr>
          <p:spPr bwMode="auto">
            <a:xfrm>
              <a:off x="735" y="3493"/>
              <a:ext cx="336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41"/>
            <p:cNvSpPr>
              <a:spLocks noChangeShapeType="1"/>
            </p:cNvSpPr>
            <p:nvPr/>
          </p:nvSpPr>
          <p:spPr bwMode="auto">
            <a:xfrm>
              <a:off x="735" y="3013"/>
              <a:ext cx="336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42"/>
            <p:cNvSpPr>
              <a:spLocks noChangeShapeType="1"/>
            </p:cNvSpPr>
            <p:nvPr/>
          </p:nvSpPr>
          <p:spPr bwMode="auto">
            <a:xfrm>
              <a:off x="735" y="2917"/>
              <a:ext cx="209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43"/>
            <p:cNvSpPr>
              <a:spLocks noChangeShapeType="1"/>
            </p:cNvSpPr>
            <p:nvPr/>
          </p:nvSpPr>
          <p:spPr bwMode="auto">
            <a:xfrm>
              <a:off x="735" y="2869"/>
              <a:ext cx="209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44"/>
            <p:cNvSpPr>
              <a:spLocks noChangeShapeType="1"/>
            </p:cNvSpPr>
            <p:nvPr/>
          </p:nvSpPr>
          <p:spPr bwMode="auto">
            <a:xfrm>
              <a:off x="735" y="2965"/>
              <a:ext cx="209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" name="AutoShape 45"/>
          <p:cNvSpPr>
            <a:spLocks/>
          </p:cNvSpPr>
          <p:nvPr/>
        </p:nvSpPr>
        <p:spPr bwMode="auto">
          <a:xfrm>
            <a:off x="6781800" y="4038600"/>
            <a:ext cx="2184400" cy="1661993"/>
          </a:xfrm>
          <a:prstGeom prst="callout2">
            <a:avLst>
              <a:gd name="adj1" fmla="val 5856"/>
              <a:gd name="adj2" fmla="val -3486"/>
              <a:gd name="adj3" fmla="val 5856"/>
              <a:gd name="adj4" fmla="val -23255"/>
              <a:gd name="adj5" fmla="val -78602"/>
              <a:gd name="adj6" fmla="val -30162"/>
            </a:avLst>
          </a:prstGeom>
          <a:noFill/>
          <a:ln w="28575">
            <a:solidFill>
              <a:schemeClr val="tx1"/>
            </a:solidFill>
            <a:miter lim="800000"/>
            <a:headEnd type="triangle" w="lg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169863" indent="-1698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sz="1800"/>
              <a:t>Hệ thống nhận và trình bày danh sách các khóa học từ CSDL hiện có về danh mục khóa học.</a:t>
            </a:r>
          </a:p>
        </p:txBody>
      </p:sp>
      <p:sp>
        <p:nvSpPr>
          <p:cNvPr id="49" name="Rectangle 46"/>
          <p:cNvSpPr>
            <a:spLocks noChangeArrowheads="1"/>
          </p:cNvSpPr>
          <p:nvPr/>
        </p:nvSpPr>
        <p:spPr bwMode="auto">
          <a:xfrm>
            <a:off x="6019800" y="2339975"/>
            <a:ext cx="457200" cy="76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pic>
        <p:nvPicPr>
          <p:cNvPr id="50" name="Picture 48" descr="bd06931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450" y="3405188"/>
            <a:ext cx="2717800" cy="269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59"/>
          <p:cNvSpPr>
            <a:spLocks noChangeArrowheads="1"/>
          </p:cNvSpPr>
          <p:nvPr/>
        </p:nvSpPr>
        <p:spPr bwMode="auto">
          <a:xfrm>
            <a:off x="6019800" y="2416175"/>
            <a:ext cx="457200" cy="76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81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/>
              <a:t>Phát hiện các lớp từ hành vi của usecase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Hành vi của một usecase phải được phân bổ vào các lớp phân tích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5" name="Group 163"/>
          <p:cNvGrpSpPr>
            <a:grpSpLocks/>
          </p:cNvGrpSpPr>
          <p:nvPr/>
        </p:nvGrpSpPr>
        <p:grpSpPr bwMode="auto">
          <a:xfrm>
            <a:off x="1449388" y="2133600"/>
            <a:ext cx="5954712" cy="4038600"/>
            <a:chOff x="897" y="1344"/>
            <a:chExt cx="3751" cy="2544"/>
          </a:xfrm>
        </p:grpSpPr>
        <p:grpSp>
          <p:nvGrpSpPr>
            <p:cNvPr id="6" name="Group 115"/>
            <p:cNvGrpSpPr>
              <a:grpSpLocks/>
            </p:cNvGrpSpPr>
            <p:nvPr/>
          </p:nvGrpSpPr>
          <p:grpSpPr bwMode="auto">
            <a:xfrm>
              <a:off x="2160" y="1344"/>
              <a:ext cx="1077" cy="1440"/>
              <a:chOff x="446" y="2208"/>
              <a:chExt cx="754" cy="1008"/>
            </a:xfrm>
          </p:grpSpPr>
          <p:sp>
            <p:nvSpPr>
              <p:cNvPr id="35" name="Oval 116"/>
              <p:cNvSpPr>
                <a:spLocks noChangeArrowheads="1"/>
              </p:cNvSpPr>
              <p:nvPr/>
            </p:nvSpPr>
            <p:spPr bwMode="auto">
              <a:xfrm>
                <a:off x="446" y="2208"/>
                <a:ext cx="624" cy="28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Rectangle 117"/>
              <p:cNvSpPr>
                <a:spLocks noChangeArrowheads="1"/>
              </p:cNvSpPr>
              <p:nvPr/>
            </p:nvSpPr>
            <p:spPr bwMode="auto">
              <a:xfrm>
                <a:off x="768" y="2496"/>
                <a:ext cx="432" cy="7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Line 118"/>
              <p:cNvSpPr>
                <a:spLocks noChangeShapeType="1"/>
              </p:cNvSpPr>
              <p:nvPr/>
            </p:nvSpPr>
            <p:spPr bwMode="auto">
              <a:xfrm>
                <a:off x="1056" y="2496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Line 119"/>
              <p:cNvSpPr>
                <a:spLocks noChangeShapeType="1"/>
              </p:cNvSpPr>
              <p:nvPr/>
            </p:nvSpPr>
            <p:spPr bwMode="auto">
              <a:xfrm>
                <a:off x="1056" y="249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Line 120"/>
              <p:cNvSpPr>
                <a:spLocks noChangeShapeType="1"/>
              </p:cNvSpPr>
              <p:nvPr/>
            </p:nvSpPr>
            <p:spPr bwMode="auto">
              <a:xfrm flipH="1">
                <a:off x="1056" y="2640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Line 121"/>
              <p:cNvSpPr>
                <a:spLocks noChangeShapeType="1"/>
              </p:cNvSpPr>
              <p:nvPr/>
            </p:nvSpPr>
            <p:spPr bwMode="auto">
              <a:xfrm>
                <a:off x="816" y="273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Line 122"/>
              <p:cNvSpPr>
                <a:spLocks noChangeShapeType="1"/>
              </p:cNvSpPr>
              <p:nvPr/>
            </p:nvSpPr>
            <p:spPr bwMode="auto">
              <a:xfrm>
                <a:off x="816" y="278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Line 123"/>
              <p:cNvSpPr>
                <a:spLocks noChangeShapeType="1"/>
              </p:cNvSpPr>
              <p:nvPr/>
            </p:nvSpPr>
            <p:spPr bwMode="auto">
              <a:xfrm>
                <a:off x="816" y="283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Line 124"/>
              <p:cNvSpPr>
                <a:spLocks noChangeShapeType="1"/>
              </p:cNvSpPr>
              <p:nvPr/>
            </p:nvSpPr>
            <p:spPr bwMode="auto">
              <a:xfrm>
                <a:off x="816" y="292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Line 125"/>
              <p:cNvSpPr>
                <a:spLocks noChangeShapeType="1"/>
              </p:cNvSpPr>
              <p:nvPr/>
            </p:nvSpPr>
            <p:spPr bwMode="auto">
              <a:xfrm>
                <a:off x="816" y="288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Line 126"/>
              <p:cNvSpPr>
                <a:spLocks noChangeShapeType="1"/>
              </p:cNvSpPr>
              <p:nvPr/>
            </p:nvSpPr>
            <p:spPr bwMode="auto">
              <a:xfrm>
                <a:off x="816" y="297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Line 127"/>
              <p:cNvSpPr>
                <a:spLocks noChangeShapeType="1"/>
              </p:cNvSpPr>
              <p:nvPr/>
            </p:nvSpPr>
            <p:spPr bwMode="auto">
              <a:xfrm>
                <a:off x="816" y="302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Line 128"/>
              <p:cNvSpPr>
                <a:spLocks noChangeShapeType="1"/>
              </p:cNvSpPr>
              <p:nvPr/>
            </p:nvSpPr>
            <p:spPr bwMode="auto">
              <a:xfrm>
                <a:off x="816" y="30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Line 129"/>
              <p:cNvSpPr>
                <a:spLocks noChangeShapeType="1"/>
              </p:cNvSpPr>
              <p:nvPr/>
            </p:nvSpPr>
            <p:spPr bwMode="auto">
              <a:xfrm>
                <a:off x="816" y="312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Line 130"/>
              <p:cNvSpPr>
                <a:spLocks noChangeShapeType="1"/>
              </p:cNvSpPr>
              <p:nvPr/>
            </p:nvSpPr>
            <p:spPr bwMode="auto">
              <a:xfrm>
                <a:off x="816" y="316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Line 131"/>
              <p:cNvSpPr>
                <a:spLocks noChangeShapeType="1"/>
              </p:cNvSpPr>
              <p:nvPr/>
            </p:nvSpPr>
            <p:spPr bwMode="auto">
              <a:xfrm>
                <a:off x="816" y="268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Line 132"/>
              <p:cNvSpPr>
                <a:spLocks noChangeShapeType="1"/>
              </p:cNvSpPr>
              <p:nvPr/>
            </p:nvSpPr>
            <p:spPr bwMode="auto">
              <a:xfrm>
                <a:off x="816" y="2592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Line 133"/>
              <p:cNvSpPr>
                <a:spLocks noChangeShapeType="1"/>
              </p:cNvSpPr>
              <p:nvPr/>
            </p:nvSpPr>
            <p:spPr bwMode="auto">
              <a:xfrm>
                <a:off x="816" y="2544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Line 134"/>
              <p:cNvSpPr>
                <a:spLocks noChangeShapeType="1"/>
              </p:cNvSpPr>
              <p:nvPr/>
            </p:nvSpPr>
            <p:spPr bwMode="auto">
              <a:xfrm>
                <a:off x="816" y="2640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Line 135"/>
            <p:cNvSpPr>
              <a:spLocks noChangeShapeType="1"/>
            </p:cNvSpPr>
            <p:nvPr/>
          </p:nvSpPr>
          <p:spPr bwMode="auto">
            <a:xfrm flipH="1" flipV="1">
              <a:off x="1784" y="1920"/>
              <a:ext cx="9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8" name="Line 136"/>
            <p:cNvSpPr>
              <a:spLocks noChangeShapeType="1"/>
            </p:cNvSpPr>
            <p:nvPr/>
          </p:nvSpPr>
          <p:spPr bwMode="auto">
            <a:xfrm flipV="1">
              <a:off x="3136" y="2056"/>
              <a:ext cx="784" cy="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9" name="Line 137"/>
            <p:cNvSpPr>
              <a:spLocks noChangeShapeType="1"/>
            </p:cNvSpPr>
            <p:nvPr/>
          </p:nvSpPr>
          <p:spPr bwMode="auto">
            <a:xfrm flipH="1">
              <a:off x="2904" y="2592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0" name="Line 138"/>
            <p:cNvSpPr>
              <a:spLocks noChangeShapeType="1"/>
            </p:cNvSpPr>
            <p:nvPr/>
          </p:nvSpPr>
          <p:spPr bwMode="auto">
            <a:xfrm>
              <a:off x="3136" y="2448"/>
              <a:ext cx="728" cy="4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1" name="Line 139"/>
            <p:cNvSpPr>
              <a:spLocks noChangeShapeType="1"/>
            </p:cNvSpPr>
            <p:nvPr/>
          </p:nvSpPr>
          <p:spPr bwMode="auto">
            <a:xfrm flipH="1">
              <a:off x="1760" y="2080"/>
              <a:ext cx="944" cy="8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2" name="Rectangle 140"/>
            <p:cNvSpPr>
              <a:spLocks noChangeArrowheads="1"/>
            </p:cNvSpPr>
            <p:nvPr/>
          </p:nvSpPr>
          <p:spPr bwMode="auto">
            <a:xfrm>
              <a:off x="2688" y="1872"/>
              <a:ext cx="298" cy="9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3" name="Rectangle 141"/>
            <p:cNvSpPr>
              <a:spLocks noChangeArrowheads="1"/>
            </p:cNvSpPr>
            <p:nvPr/>
          </p:nvSpPr>
          <p:spPr bwMode="auto">
            <a:xfrm>
              <a:off x="2688" y="2016"/>
              <a:ext cx="480" cy="96"/>
            </a:xfrm>
            <a:prstGeom prst="rect">
              <a:avLst/>
            </a:prstGeom>
            <a:solidFill>
              <a:srgbClr val="66FF33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4" name="Rectangle 142"/>
            <p:cNvSpPr>
              <a:spLocks noChangeArrowheads="1"/>
            </p:cNvSpPr>
            <p:nvPr/>
          </p:nvSpPr>
          <p:spPr bwMode="auto">
            <a:xfrm>
              <a:off x="2688" y="2208"/>
              <a:ext cx="480" cy="105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5" name="Rectangle 143"/>
            <p:cNvSpPr>
              <a:spLocks noChangeArrowheads="1"/>
            </p:cNvSpPr>
            <p:nvPr/>
          </p:nvSpPr>
          <p:spPr bwMode="auto">
            <a:xfrm>
              <a:off x="2688" y="2400"/>
              <a:ext cx="480" cy="96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6" name="Rectangle 144"/>
            <p:cNvSpPr>
              <a:spLocks noChangeArrowheads="1"/>
            </p:cNvSpPr>
            <p:nvPr/>
          </p:nvSpPr>
          <p:spPr bwMode="auto">
            <a:xfrm>
              <a:off x="2688" y="2592"/>
              <a:ext cx="480" cy="96"/>
            </a:xfrm>
            <a:prstGeom prst="rect">
              <a:avLst/>
            </a:prstGeom>
            <a:solidFill>
              <a:srgbClr val="9933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grpSp>
          <p:nvGrpSpPr>
            <p:cNvPr id="17" name="Group 145"/>
            <p:cNvGrpSpPr>
              <a:grpSpLocks/>
            </p:cNvGrpSpPr>
            <p:nvPr/>
          </p:nvGrpSpPr>
          <p:grpSpPr bwMode="auto">
            <a:xfrm>
              <a:off x="4040" y="1664"/>
              <a:ext cx="608" cy="624"/>
              <a:chOff x="4192" y="2208"/>
              <a:chExt cx="464" cy="473"/>
            </a:xfrm>
          </p:grpSpPr>
          <p:sp>
            <p:nvSpPr>
              <p:cNvPr id="33" name="Oval 146"/>
              <p:cNvSpPr>
                <a:spLocks noChangeArrowheads="1"/>
              </p:cNvSpPr>
              <p:nvPr/>
            </p:nvSpPr>
            <p:spPr bwMode="auto">
              <a:xfrm>
                <a:off x="4192" y="2208"/>
                <a:ext cx="458" cy="46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147"/>
              <p:cNvSpPr>
                <a:spLocks noChangeShapeType="1"/>
              </p:cNvSpPr>
              <p:nvPr/>
            </p:nvSpPr>
            <p:spPr bwMode="auto">
              <a:xfrm>
                <a:off x="4198" y="2680"/>
                <a:ext cx="458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" name="Group 148"/>
            <p:cNvGrpSpPr>
              <a:grpSpLocks/>
            </p:cNvGrpSpPr>
            <p:nvPr/>
          </p:nvGrpSpPr>
          <p:grpSpPr bwMode="auto">
            <a:xfrm>
              <a:off x="1160" y="2817"/>
              <a:ext cx="621" cy="639"/>
              <a:chOff x="1019" y="2289"/>
              <a:chExt cx="418" cy="444"/>
            </a:xfrm>
          </p:grpSpPr>
          <p:sp>
            <p:nvSpPr>
              <p:cNvPr id="30" name="Oval 149"/>
              <p:cNvSpPr>
                <a:spLocks noChangeArrowheads="1"/>
              </p:cNvSpPr>
              <p:nvPr/>
            </p:nvSpPr>
            <p:spPr bwMode="auto">
              <a:xfrm>
                <a:off x="1019" y="2323"/>
                <a:ext cx="418" cy="41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150"/>
              <p:cNvSpPr>
                <a:spLocks noChangeShapeType="1"/>
              </p:cNvSpPr>
              <p:nvPr/>
            </p:nvSpPr>
            <p:spPr bwMode="auto">
              <a:xfrm flipH="1">
                <a:off x="1178" y="2289"/>
                <a:ext cx="92" cy="4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151"/>
              <p:cNvSpPr>
                <a:spLocks noChangeShapeType="1"/>
              </p:cNvSpPr>
              <p:nvPr/>
            </p:nvSpPr>
            <p:spPr bwMode="auto">
              <a:xfrm flipH="1" flipV="1">
                <a:off x="1178" y="2331"/>
                <a:ext cx="92" cy="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" name="Group 152"/>
            <p:cNvGrpSpPr>
              <a:grpSpLocks/>
            </p:cNvGrpSpPr>
            <p:nvPr/>
          </p:nvGrpSpPr>
          <p:grpSpPr bwMode="auto">
            <a:xfrm>
              <a:off x="897" y="1688"/>
              <a:ext cx="839" cy="582"/>
              <a:chOff x="753" y="1578"/>
              <a:chExt cx="518" cy="347"/>
            </a:xfrm>
          </p:grpSpPr>
          <p:sp>
            <p:nvSpPr>
              <p:cNvPr id="27" name="Oval 153"/>
              <p:cNvSpPr>
                <a:spLocks noChangeArrowheads="1"/>
              </p:cNvSpPr>
              <p:nvPr/>
            </p:nvSpPr>
            <p:spPr bwMode="auto">
              <a:xfrm>
                <a:off x="923" y="1578"/>
                <a:ext cx="348" cy="34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154"/>
              <p:cNvSpPr>
                <a:spLocks noChangeShapeType="1"/>
              </p:cNvSpPr>
              <p:nvPr/>
            </p:nvSpPr>
            <p:spPr bwMode="auto">
              <a:xfrm>
                <a:off x="753" y="1663"/>
                <a:ext cx="1" cy="17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155"/>
              <p:cNvSpPr>
                <a:spLocks noChangeShapeType="1"/>
              </p:cNvSpPr>
              <p:nvPr/>
            </p:nvSpPr>
            <p:spPr bwMode="auto">
              <a:xfrm>
                <a:off x="753" y="1748"/>
                <a:ext cx="17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" name="Group 156"/>
            <p:cNvGrpSpPr>
              <a:grpSpLocks/>
            </p:cNvGrpSpPr>
            <p:nvPr/>
          </p:nvGrpSpPr>
          <p:grpSpPr bwMode="auto">
            <a:xfrm>
              <a:off x="2591" y="3264"/>
              <a:ext cx="608" cy="624"/>
              <a:chOff x="4192" y="2208"/>
              <a:chExt cx="464" cy="473"/>
            </a:xfrm>
          </p:grpSpPr>
          <p:sp>
            <p:nvSpPr>
              <p:cNvPr id="25" name="Oval 157"/>
              <p:cNvSpPr>
                <a:spLocks noChangeArrowheads="1"/>
              </p:cNvSpPr>
              <p:nvPr/>
            </p:nvSpPr>
            <p:spPr bwMode="auto">
              <a:xfrm>
                <a:off x="4192" y="2208"/>
                <a:ext cx="458" cy="46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158"/>
              <p:cNvSpPr>
                <a:spLocks noChangeShapeType="1"/>
              </p:cNvSpPr>
              <p:nvPr/>
            </p:nvSpPr>
            <p:spPr bwMode="auto">
              <a:xfrm>
                <a:off x="4198" y="2680"/>
                <a:ext cx="458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" name="Group 159"/>
            <p:cNvGrpSpPr>
              <a:grpSpLocks/>
            </p:cNvGrpSpPr>
            <p:nvPr/>
          </p:nvGrpSpPr>
          <p:grpSpPr bwMode="auto">
            <a:xfrm>
              <a:off x="3777" y="2840"/>
              <a:ext cx="839" cy="582"/>
              <a:chOff x="753" y="1578"/>
              <a:chExt cx="518" cy="347"/>
            </a:xfrm>
          </p:grpSpPr>
          <p:sp>
            <p:nvSpPr>
              <p:cNvPr id="22" name="Oval 160"/>
              <p:cNvSpPr>
                <a:spLocks noChangeArrowheads="1"/>
              </p:cNvSpPr>
              <p:nvPr/>
            </p:nvSpPr>
            <p:spPr bwMode="auto">
              <a:xfrm>
                <a:off x="923" y="1578"/>
                <a:ext cx="348" cy="34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Line 161"/>
              <p:cNvSpPr>
                <a:spLocks noChangeShapeType="1"/>
              </p:cNvSpPr>
              <p:nvPr/>
            </p:nvSpPr>
            <p:spPr bwMode="auto">
              <a:xfrm>
                <a:off x="753" y="1663"/>
                <a:ext cx="1" cy="17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Line 162"/>
              <p:cNvSpPr>
                <a:spLocks noChangeShapeType="1"/>
              </p:cNvSpPr>
              <p:nvPr/>
            </p:nvSpPr>
            <p:spPr bwMode="auto">
              <a:xfrm>
                <a:off x="753" y="1748"/>
                <a:ext cx="17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72881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Lớp phân tích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 Box 23"/>
          <p:cNvSpPr txBox="1">
            <a:spLocks noChangeArrowheads="1"/>
          </p:cNvSpPr>
          <p:nvPr/>
        </p:nvSpPr>
        <p:spPr bwMode="auto">
          <a:xfrm>
            <a:off x="355600" y="2590800"/>
            <a:ext cx="129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>
                <a:solidFill>
                  <a:srgbClr val="C00000"/>
                </a:solidFill>
              </a:rPr>
              <a:t>System boundary</a:t>
            </a:r>
          </a:p>
        </p:txBody>
      </p:sp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647700" y="4271963"/>
            <a:ext cx="14478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>
                <a:solidFill>
                  <a:srgbClr val="C00000"/>
                </a:solidFill>
              </a:rPr>
              <a:t>Use-case behavior coordination</a:t>
            </a:r>
          </a:p>
        </p:txBody>
      </p:sp>
      <p:sp>
        <p:nvSpPr>
          <p:cNvPr id="7" name="Text Box 25"/>
          <p:cNvSpPr txBox="1">
            <a:spLocks noChangeArrowheads="1"/>
          </p:cNvSpPr>
          <p:nvPr/>
        </p:nvSpPr>
        <p:spPr bwMode="auto">
          <a:xfrm>
            <a:off x="7418388" y="2481263"/>
            <a:ext cx="152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>
                <a:solidFill>
                  <a:srgbClr val="C00000"/>
                </a:solidFill>
              </a:rPr>
              <a:t>System information</a:t>
            </a:r>
          </a:p>
        </p:txBody>
      </p:sp>
      <p:sp>
        <p:nvSpPr>
          <p:cNvPr id="8" name="Text Box 38"/>
          <p:cNvSpPr txBox="1">
            <a:spLocks noChangeArrowheads="1"/>
          </p:cNvSpPr>
          <p:nvPr/>
        </p:nvSpPr>
        <p:spPr bwMode="auto">
          <a:xfrm>
            <a:off x="1295400" y="1755775"/>
            <a:ext cx="1584921" cy="386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/>
          <a:p>
            <a:r>
              <a:rPr lang="en-US" sz="1800"/>
              <a:t>&lt;&lt;boundary&gt;&gt;</a:t>
            </a:r>
          </a:p>
        </p:txBody>
      </p:sp>
      <p:sp>
        <p:nvSpPr>
          <p:cNvPr id="9" name="Rectangle 39"/>
          <p:cNvSpPr>
            <a:spLocks noChangeArrowheads="1"/>
          </p:cNvSpPr>
          <p:nvPr/>
        </p:nvSpPr>
        <p:spPr bwMode="auto">
          <a:xfrm>
            <a:off x="1670050" y="3556000"/>
            <a:ext cx="1345176" cy="386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/>
          <a:p>
            <a:r>
              <a:rPr lang="en-US" sz="1800"/>
              <a:t>&lt;&lt;control&gt;&gt;</a:t>
            </a:r>
          </a:p>
        </p:txBody>
      </p:sp>
      <p:sp>
        <p:nvSpPr>
          <p:cNvPr id="10" name="Rectangle 40"/>
          <p:cNvSpPr>
            <a:spLocks noChangeArrowheads="1"/>
          </p:cNvSpPr>
          <p:nvPr/>
        </p:nvSpPr>
        <p:spPr bwMode="auto">
          <a:xfrm>
            <a:off x="6248400" y="1714500"/>
            <a:ext cx="1225785" cy="386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/>
          <a:p>
            <a:r>
              <a:rPr lang="en-US" sz="1800"/>
              <a:t>&lt;&lt;entity&gt;&gt;</a:t>
            </a:r>
          </a:p>
        </p:txBody>
      </p:sp>
      <p:sp>
        <p:nvSpPr>
          <p:cNvPr id="11" name="Text Box 90"/>
          <p:cNvSpPr txBox="1">
            <a:spLocks noChangeArrowheads="1"/>
          </p:cNvSpPr>
          <p:nvPr/>
        </p:nvSpPr>
        <p:spPr bwMode="auto">
          <a:xfrm>
            <a:off x="5143500" y="5643563"/>
            <a:ext cx="152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>
                <a:solidFill>
                  <a:srgbClr val="C00000"/>
                </a:solidFill>
              </a:rPr>
              <a:t>System information</a:t>
            </a:r>
          </a:p>
        </p:txBody>
      </p:sp>
      <p:sp>
        <p:nvSpPr>
          <p:cNvPr id="12" name="Rectangle 91"/>
          <p:cNvSpPr>
            <a:spLocks noChangeArrowheads="1"/>
          </p:cNvSpPr>
          <p:nvPr/>
        </p:nvSpPr>
        <p:spPr bwMode="auto">
          <a:xfrm>
            <a:off x="3973513" y="4813300"/>
            <a:ext cx="1225785" cy="386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/>
          <a:p>
            <a:r>
              <a:rPr lang="en-US" sz="1800"/>
              <a:t>&lt;&lt;entity&gt;&gt;</a:t>
            </a:r>
          </a:p>
        </p:txBody>
      </p:sp>
      <p:sp>
        <p:nvSpPr>
          <p:cNvPr id="13" name="Text Box 96"/>
          <p:cNvSpPr txBox="1">
            <a:spLocks noChangeArrowheads="1"/>
          </p:cNvSpPr>
          <p:nvPr/>
        </p:nvSpPr>
        <p:spPr bwMode="auto">
          <a:xfrm>
            <a:off x="7480300" y="4127500"/>
            <a:ext cx="129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>
                <a:solidFill>
                  <a:srgbClr val="C00000"/>
                </a:solidFill>
              </a:rPr>
              <a:t>System boundary</a:t>
            </a:r>
          </a:p>
        </p:txBody>
      </p:sp>
      <p:sp>
        <p:nvSpPr>
          <p:cNvPr id="14" name="Text Box 97"/>
          <p:cNvSpPr txBox="1">
            <a:spLocks noChangeArrowheads="1"/>
          </p:cNvSpPr>
          <p:nvPr/>
        </p:nvSpPr>
        <p:spPr bwMode="auto">
          <a:xfrm>
            <a:off x="6083300" y="3609975"/>
            <a:ext cx="1584921" cy="386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/>
          <a:p>
            <a:r>
              <a:rPr lang="en-US" sz="1800"/>
              <a:t>&lt;&lt;boundary&gt;&gt;</a:t>
            </a:r>
          </a:p>
        </p:txBody>
      </p:sp>
      <p:grpSp>
        <p:nvGrpSpPr>
          <p:cNvPr id="15" name="Group 153"/>
          <p:cNvGrpSpPr>
            <a:grpSpLocks/>
          </p:cNvGrpSpPr>
          <p:nvPr/>
        </p:nvGrpSpPr>
        <p:grpSpPr bwMode="auto">
          <a:xfrm>
            <a:off x="3454400" y="1612900"/>
            <a:ext cx="1709738" cy="2286000"/>
            <a:chOff x="446" y="2208"/>
            <a:chExt cx="754" cy="1008"/>
          </a:xfrm>
        </p:grpSpPr>
        <p:sp>
          <p:nvSpPr>
            <p:cNvPr id="16" name="Oval 154"/>
            <p:cNvSpPr>
              <a:spLocks noChangeArrowheads="1"/>
            </p:cNvSpPr>
            <p:nvPr/>
          </p:nvSpPr>
          <p:spPr bwMode="auto">
            <a:xfrm>
              <a:off x="446" y="2208"/>
              <a:ext cx="624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55"/>
            <p:cNvSpPr>
              <a:spLocks noChangeArrowheads="1"/>
            </p:cNvSpPr>
            <p:nvPr/>
          </p:nvSpPr>
          <p:spPr bwMode="auto">
            <a:xfrm>
              <a:off x="768" y="2496"/>
              <a:ext cx="432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56"/>
            <p:cNvSpPr>
              <a:spLocks noChangeShapeType="1"/>
            </p:cNvSpPr>
            <p:nvPr/>
          </p:nvSpPr>
          <p:spPr bwMode="auto">
            <a:xfrm>
              <a:off x="1056" y="2496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57"/>
            <p:cNvSpPr>
              <a:spLocks noChangeShapeType="1"/>
            </p:cNvSpPr>
            <p:nvPr/>
          </p:nvSpPr>
          <p:spPr bwMode="auto">
            <a:xfrm>
              <a:off x="1056" y="249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58"/>
            <p:cNvSpPr>
              <a:spLocks noChangeShapeType="1"/>
            </p:cNvSpPr>
            <p:nvPr/>
          </p:nvSpPr>
          <p:spPr bwMode="auto">
            <a:xfrm flipH="1">
              <a:off x="1056" y="264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59"/>
            <p:cNvSpPr>
              <a:spLocks noChangeShapeType="1"/>
            </p:cNvSpPr>
            <p:nvPr/>
          </p:nvSpPr>
          <p:spPr bwMode="auto">
            <a:xfrm>
              <a:off x="816" y="2736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160"/>
            <p:cNvSpPr>
              <a:spLocks noChangeShapeType="1"/>
            </p:cNvSpPr>
            <p:nvPr/>
          </p:nvSpPr>
          <p:spPr bwMode="auto">
            <a:xfrm>
              <a:off x="816" y="278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161"/>
            <p:cNvSpPr>
              <a:spLocks noChangeShapeType="1"/>
            </p:cNvSpPr>
            <p:nvPr/>
          </p:nvSpPr>
          <p:spPr bwMode="auto">
            <a:xfrm>
              <a:off x="816" y="283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62"/>
            <p:cNvSpPr>
              <a:spLocks noChangeShapeType="1"/>
            </p:cNvSpPr>
            <p:nvPr/>
          </p:nvSpPr>
          <p:spPr bwMode="auto">
            <a:xfrm>
              <a:off x="816" y="292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63"/>
            <p:cNvSpPr>
              <a:spLocks noChangeShapeType="1"/>
            </p:cNvSpPr>
            <p:nvPr/>
          </p:nvSpPr>
          <p:spPr bwMode="auto">
            <a:xfrm>
              <a:off x="816" y="288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164"/>
            <p:cNvSpPr>
              <a:spLocks noChangeShapeType="1"/>
            </p:cNvSpPr>
            <p:nvPr/>
          </p:nvSpPr>
          <p:spPr bwMode="auto">
            <a:xfrm>
              <a:off x="816" y="2976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165"/>
            <p:cNvSpPr>
              <a:spLocks noChangeShapeType="1"/>
            </p:cNvSpPr>
            <p:nvPr/>
          </p:nvSpPr>
          <p:spPr bwMode="auto">
            <a:xfrm>
              <a:off x="816" y="302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166"/>
            <p:cNvSpPr>
              <a:spLocks noChangeShapeType="1"/>
            </p:cNvSpPr>
            <p:nvPr/>
          </p:nvSpPr>
          <p:spPr bwMode="auto">
            <a:xfrm>
              <a:off x="816" y="307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167"/>
            <p:cNvSpPr>
              <a:spLocks noChangeShapeType="1"/>
            </p:cNvSpPr>
            <p:nvPr/>
          </p:nvSpPr>
          <p:spPr bwMode="auto">
            <a:xfrm>
              <a:off x="816" y="312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168"/>
            <p:cNvSpPr>
              <a:spLocks noChangeShapeType="1"/>
            </p:cNvSpPr>
            <p:nvPr/>
          </p:nvSpPr>
          <p:spPr bwMode="auto">
            <a:xfrm>
              <a:off x="816" y="316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169"/>
            <p:cNvSpPr>
              <a:spLocks noChangeShapeType="1"/>
            </p:cNvSpPr>
            <p:nvPr/>
          </p:nvSpPr>
          <p:spPr bwMode="auto">
            <a:xfrm>
              <a:off x="816" y="268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170"/>
            <p:cNvSpPr>
              <a:spLocks noChangeShapeType="1"/>
            </p:cNvSpPr>
            <p:nvPr/>
          </p:nvSpPr>
          <p:spPr bwMode="auto">
            <a:xfrm>
              <a:off x="816" y="2592"/>
              <a:ext cx="2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171"/>
            <p:cNvSpPr>
              <a:spLocks noChangeShapeType="1"/>
            </p:cNvSpPr>
            <p:nvPr/>
          </p:nvSpPr>
          <p:spPr bwMode="auto">
            <a:xfrm>
              <a:off x="816" y="2544"/>
              <a:ext cx="2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172"/>
            <p:cNvSpPr>
              <a:spLocks noChangeShapeType="1"/>
            </p:cNvSpPr>
            <p:nvPr/>
          </p:nvSpPr>
          <p:spPr bwMode="auto">
            <a:xfrm>
              <a:off x="816" y="2640"/>
              <a:ext cx="2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" name="Line 173"/>
          <p:cNvSpPr>
            <a:spLocks noChangeShapeType="1"/>
          </p:cNvSpPr>
          <p:nvPr/>
        </p:nvSpPr>
        <p:spPr bwMode="auto">
          <a:xfrm flipH="1" flipV="1">
            <a:off x="2857500" y="2527300"/>
            <a:ext cx="153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6" name="Line 174"/>
          <p:cNvSpPr>
            <a:spLocks noChangeShapeType="1"/>
          </p:cNvSpPr>
          <p:nvPr/>
        </p:nvSpPr>
        <p:spPr bwMode="auto">
          <a:xfrm flipV="1">
            <a:off x="5003800" y="2743200"/>
            <a:ext cx="1244600" cy="317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7" name="Line 175"/>
          <p:cNvSpPr>
            <a:spLocks noChangeShapeType="1"/>
          </p:cNvSpPr>
          <p:nvPr/>
        </p:nvSpPr>
        <p:spPr bwMode="auto">
          <a:xfrm flipH="1">
            <a:off x="4635500" y="3594100"/>
            <a:ext cx="0" cy="1193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8" name="Line 176"/>
          <p:cNvSpPr>
            <a:spLocks noChangeShapeType="1"/>
          </p:cNvSpPr>
          <p:nvPr/>
        </p:nvSpPr>
        <p:spPr bwMode="auto">
          <a:xfrm>
            <a:off x="5003800" y="3365500"/>
            <a:ext cx="1155700" cy="698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9" name="Line 177"/>
          <p:cNvSpPr>
            <a:spLocks noChangeShapeType="1"/>
          </p:cNvSpPr>
          <p:nvPr/>
        </p:nvSpPr>
        <p:spPr bwMode="auto">
          <a:xfrm flipH="1">
            <a:off x="2819400" y="2781300"/>
            <a:ext cx="1498600" cy="1384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0" name="Rectangle 178"/>
          <p:cNvSpPr>
            <a:spLocks noChangeArrowheads="1"/>
          </p:cNvSpPr>
          <p:nvPr/>
        </p:nvSpPr>
        <p:spPr bwMode="auto">
          <a:xfrm>
            <a:off x="4292600" y="2451100"/>
            <a:ext cx="473075" cy="1571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1" name="Rectangle 179"/>
          <p:cNvSpPr>
            <a:spLocks noChangeArrowheads="1"/>
          </p:cNvSpPr>
          <p:nvPr/>
        </p:nvSpPr>
        <p:spPr bwMode="auto">
          <a:xfrm>
            <a:off x="4292600" y="2679700"/>
            <a:ext cx="762000" cy="152400"/>
          </a:xfrm>
          <a:prstGeom prst="rect">
            <a:avLst/>
          </a:prstGeom>
          <a:solidFill>
            <a:srgbClr val="66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2" name="Rectangle 180"/>
          <p:cNvSpPr>
            <a:spLocks noChangeArrowheads="1"/>
          </p:cNvSpPr>
          <p:nvPr/>
        </p:nvSpPr>
        <p:spPr bwMode="auto">
          <a:xfrm>
            <a:off x="4292600" y="2984500"/>
            <a:ext cx="762000" cy="16668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3" name="Rectangle 181"/>
          <p:cNvSpPr>
            <a:spLocks noChangeArrowheads="1"/>
          </p:cNvSpPr>
          <p:nvPr/>
        </p:nvSpPr>
        <p:spPr bwMode="auto">
          <a:xfrm>
            <a:off x="4292600" y="3289300"/>
            <a:ext cx="762000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4" name="Rectangle 182"/>
          <p:cNvSpPr>
            <a:spLocks noChangeArrowheads="1"/>
          </p:cNvSpPr>
          <p:nvPr/>
        </p:nvSpPr>
        <p:spPr bwMode="auto">
          <a:xfrm>
            <a:off x="4292600" y="3594100"/>
            <a:ext cx="762000" cy="152400"/>
          </a:xfrm>
          <a:prstGeom prst="rect">
            <a:avLst/>
          </a:prstGeom>
          <a:solidFill>
            <a:srgbClr val="99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grpSp>
        <p:nvGrpSpPr>
          <p:cNvPr id="45" name="Group 183"/>
          <p:cNvGrpSpPr>
            <a:grpSpLocks/>
          </p:cNvGrpSpPr>
          <p:nvPr/>
        </p:nvGrpSpPr>
        <p:grpSpPr bwMode="auto">
          <a:xfrm>
            <a:off x="6438900" y="2120900"/>
            <a:ext cx="965200" cy="990600"/>
            <a:chOff x="4192" y="2208"/>
            <a:chExt cx="464" cy="473"/>
          </a:xfrm>
        </p:grpSpPr>
        <p:sp>
          <p:nvSpPr>
            <p:cNvPr id="46" name="Oval 184"/>
            <p:cNvSpPr>
              <a:spLocks noChangeArrowheads="1"/>
            </p:cNvSpPr>
            <p:nvPr/>
          </p:nvSpPr>
          <p:spPr bwMode="auto">
            <a:xfrm>
              <a:off x="4192" y="2208"/>
              <a:ext cx="458" cy="466"/>
            </a:xfrm>
            <a:prstGeom prst="ellipse">
              <a:avLst/>
            </a:prstGeom>
            <a:noFill/>
            <a:ln w="28575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185"/>
            <p:cNvSpPr>
              <a:spLocks noChangeShapeType="1"/>
            </p:cNvSpPr>
            <p:nvPr/>
          </p:nvSpPr>
          <p:spPr bwMode="auto">
            <a:xfrm>
              <a:off x="4198" y="2680"/>
              <a:ext cx="458" cy="1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" name="Group 186"/>
          <p:cNvGrpSpPr>
            <a:grpSpLocks/>
          </p:cNvGrpSpPr>
          <p:nvPr/>
        </p:nvGrpSpPr>
        <p:grpSpPr bwMode="auto">
          <a:xfrm>
            <a:off x="1866900" y="3951288"/>
            <a:ext cx="985838" cy="1014412"/>
            <a:chOff x="1019" y="2289"/>
            <a:chExt cx="418" cy="444"/>
          </a:xfrm>
        </p:grpSpPr>
        <p:sp>
          <p:nvSpPr>
            <p:cNvPr id="49" name="Oval 187"/>
            <p:cNvSpPr>
              <a:spLocks noChangeArrowheads="1"/>
            </p:cNvSpPr>
            <p:nvPr/>
          </p:nvSpPr>
          <p:spPr bwMode="auto">
            <a:xfrm>
              <a:off x="1019" y="2323"/>
              <a:ext cx="418" cy="410"/>
            </a:xfrm>
            <a:prstGeom prst="ellipse">
              <a:avLst/>
            </a:prstGeom>
            <a:noFill/>
            <a:ln w="28575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188"/>
            <p:cNvSpPr>
              <a:spLocks noChangeShapeType="1"/>
            </p:cNvSpPr>
            <p:nvPr/>
          </p:nvSpPr>
          <p:spPr bwMode="auto">
            <a:xfrm flipH="1">
              <a:off x="1178" y="2289"/>
              <a:ext cx="92" cy="42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189"/>
            <p:cNvSpPr>
              <a:spLocks noChangeShapeType="1"/>
            </p:cNvSpPr>
            <p:nvPr/>
          </p:nvSpPr>
          <p:spPr bwMode="auto">
            <a:xfrm flipH="1" flipV="1">
              <a:off x="1178" y="2331"/>
              <a:ext cx="92" cy="33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" name="Group 190"/>
          <p:cNvGrpSpPr>
            <a:grpSpLocks/>
          </p:cNvGrpSpPr>
          <p:nvPr/>
        </p:nvGrpSpPr>
        <p:grpSpPr bwMode="auto">
          <a:xfrm>
            <a:off x="1449388" y="2159000"/>
            <a:ext cx="1331912" cy="923925"/>
            <a:chOff x="753" y="1578"/>
            <a:chExt cx="518" cy="347"/>
          </a:xfrm>
        </p:grpSpPr>
        <p:sp>
          <p:nvSpPr>
            <p:cNvPr id="53" name="Oval 191"/>
            <p:cNvSpPr>
              <a:spLocks noChangeArrowheads="1"/>
            </p:cNvSpPr>
            <p:nvPr/>
          </p:nvSpPr>
          <p:spPr bwMode="auto">
            <a:xfrm>
              <a:off x="923" y="1578"/>
              <a:ext cx="348" cy="347"/>
            </a:xfrm>
            <a:prstGeom prst="ellipse">
              <a:avLst/>
            </a:prstGeom>
            <a:noFill/>
            <a:ln w="28575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192"/>
            <p:cNvSpPr>
              <a:spLocks noChangeShapeType="1"/>
            </p:cNvSpPr>
            <p:nvPr/>
          </p:nvSpPr>
          <p:spPr bwMode="auto">
            <a:xfrm>
              <a:off x="753" y="1663"/>
              <a:ext cx="1" cy="177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193"/>
            <p:cNvSpPr>
              <a:spLocks noChangeShapeType="1"/>
            </p:cNvSpPr>
            <p:nvPr/>
          </p:nvSpPr>
          <p:spPr bwMode="auto">
            <a:xfrm>
              <a:off x="753" y="1748"/>
              <a:ext cx="170" cy="1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194"/>
          <p:cNvGrpSpPr>
            <a:grpSpLocks/>
          </p:cNvGrpSpPr>
          <p:nvPr/>
        </p:nvGrpSpPr>
        <p:grpSpPr bwMode="auto">
          <a:xfrm>
            <a:off x="4138613" y="5181600"/>
            <a:ext cx="965200" cy="990600"/>
            <a:chOff x="4192" y="2208"/>
            <a:chExt cx="464" cy="473"/>
          </a:xfrm>
        </p:grpSpPr>
        <p:sp>
          <p:nvSpPr>
            <p:cNvPr id="57" name="Oval 195"/>
            <p:cNvSpPr>
              <a:spLocks noChangeArrowheads="1"/>
            </p:cNvSpPr>
            <p:nvPr/>
          </p:nvSpPr>
          <p:spPr bwMode="auto">
            <a:xfrm>
              <a:off x="4192" y="2208"/>
              <a:ext cx="458" cy="466"/>
            </a:xfrm>
            <a:prstGeom prst="ellipse">
              <a:avLst/>
            </a:prstGeom>
            <a:noFill/>
            <a:ln w="28575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196"/>
            <p:cNvSpPr>
              <a:spLocks noChangeShapeType="1"/>
            </p:cNvSpPr>
            <p:nvPr/>
          </p:nvSpPr>
          <p:spPr bwMode="auto">
            <a:xfrm>
              <a:off x="4198" y="2680"/>
              <a:ext cx="458" cy="1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9" name="Group 197"/>
          <p:cNvGrpSpPr>
            <a:grpSpLocks/>
          </p:cNvGrpSpPr>
          <p:nvPr/>
        </p:nvGrpSpPr>
        <p:grpSpPr bwMode="auto">
          <a:xfrm>
            <a:off x="6021388" y="3987800"/>
            <a:ext cx="1331912" cy="923925"/>
            <a:chOff x="753" y="1578"/>
            <a:chExt cx="518" cy="347"/>
          </a:xfrm>
        </p:grpSpPr>
        <p:sp>
          <p:nvSpPr>
            <p:cNvPr id="60" name="Oval 198"/>
            <p:cNvSpPr>
              <a:spLocks noChangeArrowheads="1"/>
            </p:cNvSpPr>
            <p:nvPr/>
          </p:nvSpPr>
          <p:spPr bwMode="auto">
            <a:xfrm>
              <a:off x="923" y="1578"/>
              <a:ext cx="348" cy="347"/>
            </a:xfrm>
            <a:prstGeom prst="ellipse">
              <a:avLst/>
            </a:prstGeom>
            <a:noFill/>
            <a:ln w="28575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199"/>
            <p:cNvSpPr>
              <a:spLocks noChangeShapeType="1"/>
            </p:cNvSpPr>
            <p:nvPr/>
          </p:nvSpPr>
          <p:spPr bwMode="auto">
            <a:xfrm>
              <a:off x="753" y="1663"/>
              <a:ext cx="1" cy="177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200"/>
            <p:cNvSpPr>
              <a:spLocks noChangeShapeType="1"/>
            </p:cNvSpPr>
            <p:nvPr/>
          </p:nvSpPr>
          <p:spPr bwMode="auto">
            <a:xfrm>
              <a:off x="753" y="1748"/>
              <a:ext cx="170" cy="1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27478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85E60D66153B4097280C7FF0CAF345" ma:contentTypeVersion="2" ma:contentTypeDescription="Create a new document." ma:contentTypeScope="" ma:versionID="0a496d12c6e727b6375c8ef62cfdf20e">
  <xsd:schema xmlns:xsd="http://www.w3.org/2001/XMLSchema" xmlns:xs="http://www.w3.org/2001/XMLSchema" xmlns:p="http://schemas.microsoft.com/office/2006/metadata/properties" xmlns:ns2="ac152d96-1458-420b-8b8e-02e733c65ed7" targetNamespace="http://schemas.microsoft.com/office/2006/metadata/properties" ma:root="true" ma:fieldsID="3a39bd31e8f2aa50ed6543a86e223001" ns2:_="">
    <xsd:import namespace="ac152d96-1458-420b-8b8e-02e733c65ed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152d96-1458-420b-8b8e-02e733c65e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974A69F-A5BE-4461-BC46-4089AFA38D5C}"/>
</file>

<file path=customXml/itemProps2.xml><?xml version="1.0" encoding="utf-8"?>
<ds:datastoreItem xmlns:ds="http://schemas.openxmlformats.org/officeDocument/2006/customXml" ds:itemID="{FC1B92E5-19CD-4616-876E-14CCC7C75404}"/>
</file>

<file path=customXml/itemProps3.xml><?xml version="1.0" encoding="utf-8"?>
<ds:datastoreItem xmlns:ds="http://schemas.openxmlformats.org/officeDocument/2006/customXml" ds:itemID="{7A7FBD00-1CE7-448F-BB17-EE92CD4C70FA}"/>
</file>

<file path=docProps/app.xml><?xml version="1.0" encoding="utf-8"?>
<Properties xmlns="http://schemas.openxmlformats.org/officeDocument/2006/extended-properties" xmlns:vt="http://schemas.openxmlformats.org/officeDocument/2006/docPropsVTypes">
  <TotalTime>2612</TotalTime>
  <Words>1551</Words>
  <Application>Microsoft Office PowerPoint</Application>
  <PresentationFormat>On-screen Show (4:3)</PresentationFormat>
  <Paragraphs>461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FranklinGothic</vt:lpstr>
      <vt:lpstr>Helvetica</vt:lpstr>
      <vt:lpstr>Times New Roman</vt:lpstr>
      <vt:lpstr>Office Theme</vt:lpstr>
      <vt:lpstr>Phân tích thiết kế hệ thống</vt:lpstr>
      <vt:lpstr>Nội dung</vt:lpstr>
      <vt:lpstr>Phân tích usecase</vt:lpstr>
      <vt:lpstr>Lớp phân tích</vt:lpstr>
      <vt:lpstr>Lớp</vt:lpstr>
      <vt:lpstr>Hiện thực hóa usecase</vt:lpstr>
      <vt:lpstr>Bổ sung mô tả usecase</vt:lpstr>
      <vt:lpstr>Phát hiện các lớp từ hành vi của usecase</vt:lpstr>
      <vt:lpstr>Lớp phân tích</vt:lpstr>
      <vt:lpstr>Lớp biên</vt:lpstr>
      <vt:lpstr>Vai trò của lớp biên</vt:lpstr>
      <vt:lpstr>Thí dụ tìm lớp biên</vt:lpstr>
      <vt:lpstr>Chỉ dẫn đối với lớp biên</vt:lpstr>
      <vt:lpstr>Lớp thực thể</vt:lpstr>
      <vt:lpstr>Vai trò của lớp thực thể</vt:lpstr>
      <vt:lpstr>Thí dụ lớp thực thể</vt:lpstr>
      <vt:lpstr>Lớp điều khiển</vt:lpstr>
      <vt:lpstr>Vai trò của lớp điều khiển</vt:lpstr>
      <vt:lpstr>Thí dụ lớp điều khiển</vt:lpstr>
      <vt:lpstr>Lớp phân tích</vt:lpstr>
      <vt:lpstr>Phân bổ hành vi usecase tới các lớp</vt:lpstr>
      <vt:lpstr>Hướng dẫn phân bổ</vt:lpstr>
      <vt:lpstr>Biểu đồ tuần tự</vt:lpstr>
      <vt:lpstr>Thí dụ</vt:lpstr>
      <vt:lpstr>Biểu đồ cộng tác</vt:lpstr>
      <vt:lpstr>Thí dụ biểu đồ cộng tác</vt:lpstr>
      <vt:lpstr>Có thể cần nhiều biểu đồ tương tác</vt:lpstr>
      <vt:lpstr>Mô tả trách nhiệm của lớp</vt:lpstr>
      <vt:lpstr>Thí dụ</vt:lpstr>
      <vt:lpstr>Mô tả thuộc tính và liên kết</vt:lpstr>
      <vt:lpstr>Tìm thuộc tính</vt:lpstr>
      <vt:lpstr>Liên kết</vt:lpstr>
      <vt:lpstr>Tìm liên kết</vt:lpstr>
      <vt:lpstr>Liên kết và tổ hợp</vt:lpstr>
      <vt:lpstr>Mô tả tính chất cơ chế phân tích</vt:lpstr>
      <vt:lpstr>Hợp nhất các lớp phân tích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hệ thống</dc:title>
  <dc:creator>Hai Ha Le</dc:creator>
  <cp:lastModifiedBy>HP</cp:lastModifiedBy>
  <cp:revision>166</cp:revision>
  <dcterms:created xsi:type="dcterms:W3CDTF">2006-08-16T00:00:00Z</dcterms:created>
  <dcterms:modified xsi:type="dcterms:W3CDTF">2019-11-19T10:46:33Z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0x010100B285E60D66153B4097280C7FF0CAF345</vt:lpwstr>
  </property>
</Properties>
</file>