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72" y="1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4/16/2023</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8630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4/16/2023</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56187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4/16/2023</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27620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4/16/2023</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187056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4/16/2023</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13396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4/16/2023</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86616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4/16/2023</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995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4/16/2023</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720127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4/16/2023</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56695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4/16/2023</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037828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4/16/2023</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541125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4/16/2023</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2018145110"/>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6ACF6A-FC06-4E10-819E-2E7BC6978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Oval 12">
            <a:extLst>
              <a:ext uri="{FF2B5EF4-FFF2-40B4-BE49-F238E27FC236}">
                <a16:creationId xmlns:a16="http://schemas.microsoft.com/office/drawing/2014/main" id="{5C3A0317-07C5-421D-8353-23737ABDC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885275-6198-AFF1-CE79-5D60C8250C06}"/>
              </a:ext>
            </a:extLst>
          </p:cNvPr>
          <p:cNvSpPr>
            <a:spLocks noGrp="1"/>
          </p:cNvSpPr>
          <p:nvPr>
            <p:ph type="ctrTitle"/>
          </p:nvPr>
        </p:nvSpPr>
        <p:spPr>
          <a:xfrm>
            <a:off x="1088569" y="2286000"/>
            <a:ext cx="3936275" cy="1351706"/>
          </a:xfrm>
        </p:spPr>
        <p:txBody>
          <a:bodyPr anchor="b">
            <a:normAutofit/>
          </a:bodyPr>
          <a:lstStyle/>
          <a:p>
            <a:pPr algn="ctr"/>
            <a:br>
              <a:rPr lang="en-US"/>
            </a:br>
            <a:r>
              <a:rPr lang="en-US"/>
              <a:t>Scrum-Agile</a:t>
            </a:r>
            <a:endParaRPr lang="en-US" dirty="0"/>
          </a:p>
        </p:txBody>
      </p:sp>
      <p:sp>
        <p:nvSpPr>
          <p:cNvPr id="3" name="Subtitle 2">
            <a:extLst>
              <a:ext uri="{FF2B5EF4-FFF2-40B4-BE49-F238E27FC236}">
                <a16:creationId xmlns:a16="http://schemas.microsoft.com/office/drawing/2014/main" id="{A9F886AB-57D9-DD57-DD9C-A8CBB333E92F}"/>
              </a:ext>
            </a:extLst>
          </p:cNvPr>
          <p:cNvSpPr>
            <a:spLocks noGrp="1"/>
          </p:cNvSpPr>
          <p:nvPr>
            <p:ph type="subTitle" idx="1"/>
          </p:nvPr>
        </p:nvSpPr>
        <p:spPr>
          <a:xfrm>
            <a:off x="1524000" y="4249360"/>
            <a:ext cx="3048000" cy="877585"/>
          </a:xfrm>
        </p:spPr>
        <p:txBody>
          <a:bodyPr>
            <a:normAutofit/>
          </a:bodyPr>
          <a:lstStyle/>
          <a:p>
            <a:pPr algn="ctr"/>
            <a:r>
              <a:rPr lang="en-US" dirty="0"/>
              <a:t>By: Ethan Hutchison</a:t>
            </a:r>
          </a:p>
        </p:txBody>
      </p:sp>
      <p:pic>
        <p:nvPicPr>
          <p:cNvPr id="4" name="Picture 3" descr="Person writing on a notepad">
            <a:extLst>
              <a:ext uri="{FF2B5EF4-FFF2-40B4-BE49-F238E27FC236}">
                <a16:creationId xmlns:a16="http://schemas.microsoft.com/office/drawing/2014/main" id="{7E86F278-6689-BA23-3BF3-AEAB5B7E513A}"/>
              </a:ext>
            </a:extLst>
          </p:cNvPr>
          <p:cNvPicPr>
            <a:picLocks noChangeAspect="1"/>
          </p:cNvPicPr>
          <p:nvPr/>
        </p:nvPicPr>
        <p:blipFill rotWithShape="1">
          <a:blip r:embed="rId2">
            <a:alphaModFix/>
          </a:blip>
          <a:srcRect l="18470" r="11085"/>
          <a:stretch/>
        </p:blipFill>
        <p:spPr>
          <a:xfrm>
            <a:off x="6096000" y="-2357"/>
            <a:ext cx="6096000" cy="6858000"/>
          </a:xfrm>
          <a:prstGeom prst="rect">
            <a:avLst/>
          </a:prstGeom>
        </p:spPr>
      </p:pic>
      <p:cxnSp>
        <p:nvCxnSpPr>
          <p:cNvPr id="15" name="Straight Connector 14">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79667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0C97037D-A71D-23CA-346F-F8E5A2E20E95}"/>
              </a:ext>
            </a:extLst>
          </p:cNvPr>
          <p:cNvPicPr>
            <a:picLocks noGrp="1" noChangeAspect="1"/>
          </p:cNvPicPr>
          <p:nvPr>
            <p:ph idx="1"/>
          </p:nvPr>
        </p:nvPicPr>
        <p:blipFill rotWithShape="1">
          <a:blip r:embed="rId2">
            <a:alphaModFix amt="50000"/>
            <a:extLst>
              <a:ext uri="{28A0092B-C50C-407E-A947-70E740481C1C}">
                <a14:useLocalDpi xmlns:a14="http://schemas.microsoft.com/office/drawing/2010/main" val="0"/>
              </a:ext>
            </a:extLst>
          </a:blip>
          <a:srcRect l="24210" r="26902" b="1"/>
          <a:stretch/>
        </p:blipFill>
        <p:spPr>
          <a:xfrm>
            <a:off x="20" y="10"/>
            <a:ext cx="6095979" cy="6857990"/>
          </a:xfrm>
          <a:prstGeom prst="rect">
            <a:avLst/>
          </a:prstGeom>
        </p:spPr>
      </p:pic>
      <p:sp>
        <p:nvSpPr>
          <p:cNvPr id="2" name="Title 1">
            <a:extLst>
              <a:ext uri="{FF2B5EF4-FFF2-40B4-BE49-F238E27FC236}">
                <a16:creationId xmlns:a16="http://schemas.microsoft.com/office/drawing/2014/main" id="{BB5B5E7F-576B-9436-D219-64098077CBB1}"/>
              </a:ext>
            </a:extLst>
          </p:cNvPr>
          <p:cNvSpPr>
            <a:spLocks noGrp="1"/>
          </p:cNvSpPr>
          <p:nvPr>
            <p:ph type="title"/>
          </p:nvPr>
        </p:nvSpPr>
        <p:spPr>
          <a:xfrm>
            <a:off x="1028700" y="1025718"/>
            <a:ext cx="4057650" cy="4770783"/>
          </a:xfrm>
        </p:spPr>
        <p:txBody>
          <a:bodyPr vert="horz" lIns="91440" tIns="45720" rIns="91440" bIns="45720" rtlCol="0" anchor="ctr">
            <a:normAutofit/>
          </a:bodyPr>
          <a:lstStyle/>
          <a:p>
            <a:pPr algn="ctr"/>
            <a:r>
              <a:rPr lang="en-US">
                <a:solidFill>
                  <a:srgbClr val="FFFFFF"/>
                </a:solidFill>
              </a:rPr>
              <a:t>Roles</a:t>
            </a:r>
          </a:p>
        </p:txBody>
      </p:sp>
      <p:sp>
        <p:nvSpPr>
          <p:cNvPr id="6" name="TextBox 5">
            <a:extLst>
              <a:ext uri="{FF2B5EF4-FFF2-40B4-BE49-F238E27FC236}">
                <a16:creationId xmlns:a16="http://schemas.microsoft.com/office/drawing/2014/main" id="{C06D7B5E-2D32-6DF6-D69D-B1132A3FB095}"/>
              </a:ext>
            </a:extLst>
          </p:cNvPr>
          <p:cNvSpPr txBox="1"/>
          <p:nvPr/>
        </p:nvSpPr>
        <p:spPr>
          <a:xfrm>
            <a:off x="6115030" y="762000"/>
            <a:ext cx="5772170" cy="5334000"/>
          </a:xfrm>
          <a:prstGeom prst="rect">
            <a:avLst/>
          </a:prstGeom>
        </p:spPr>
        <p:txBody>
          <a:bodyPr vert="horz" lIns="91440" tIns="45720" rIns="91440" bIns="45720" rtlCol="0" anchor="ctr">
            <a:normAutofit/>
          </a:bodyPr>
          <a:lstStyle/>
          <a:p>
            <a:pPr>
              <a:lnSpc>
                <a:spcPct val="130000"/>
              </a:lnSpc>
              <a:spcAft>
                <a:spcPts val="600"/>
              </a:spcAft>
              <a:buSzPct val="85000"/>
            </a:pPr>
            <a:r>
              <a:rPr lang="en-US" dirty="0"/>
              <a:t>Product Owner – The product owner is a projects key stakeholder and oversees communicating with users and the clients about the project.</a:t>
            </a:r>
          </a:p>
          <a:p>
            <a:pPr>
              <a:lnSpc>
                <a:spcPct val="130000"/>
              </a:lnSpc>
              <a:spcAft>
                <a:spcPts val="600"/>
              </a:spcAft>
              <a:buSzPct val="85000"/>
            </a:pPr>
            <a:r>
              <a:rPr lang="en-US" dirty="0"/>
              <a:t>Scrum Master – The scrum master is the one that leads the team using agile principles, they work closely with the product owner and plan out the sprints.</a:t>
            </a:r>
          </a:p>
          <a:p>
            <a:pPr>
              <a:lnSpc>
                <a:spcPct val="130000"/>
              </a:lnSpc>
              <a:spcAft>
                <a:spcPts val="600"/>
              </a:spcAft>
              <a:buSzPct val="85000"/>
            </a:pPr>
            <a:r>
              <a:rPr lang="en-US" dirty="0"/>
              <a:t>Development team – The development team is the group that does much of the hard work on the project such as coding and designing while also creating test cases to make sure the program follows criteria. </a:t>
            </a:r>
          </a:p>
          <a:p>
            <a:pPr>
              <a:lnSpc>
                <a:spcPct val="130000"/>
              </a:lnSpc>
              <a:spcAft>
                <a:spcPts val="600"/>
              </a:spcAft>
              <a:buSzPct val="85000"/>
            </a:pPr>
            <a:endParaRPr lang="en-US" dirty="0"/>
          </a:p>
        </p:txBody>
      </p:sp>
    </p:spTree>
    <p:extLst>
      <p:ext uri="{BB962C8B-B14F-4D97-AF65-F5344CB8AC3E}">
        <p14:creationId xmlns:p14="http://schemas.microsoft.com/office/powerpoint/2010/main" val="1400303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descr="A person reaching for a paper on a table full of paper and sticky notes">
            <a:extLst>
              <a:ext uri="{FF2B5EF4-FFF2-40B4-BE49-F238E27FC236}">
                <a16:creationId xmlns:a16="http://schemas.microsoft.com/office/drawing/2014/main" id="{2A528D4D-C8D7-85F0-6A6C-DD7C318141D3}"/>
              </a:ext>
            </a:extLst>
          </p:cNvPr>
          <p:cNvPicPr>
            <a:picLocks noChangeAspect="1"/>
          </p:cNvPicPr>
          <p:nvPr/>
        </p:nvPicPr>
        <p:blipFill rotWithShape="1">
          <a:blip r:embed="rId2">
            <a:alphaModFix amt="50000"/>
          </a:blip>
          <a:srcRect l="19837" r="20829" b="-1"/>
          <a:stretch/>
        </p:blipFill>
        <p:spPr>
          <a:xfrm>
            <a:off x="20" y="10"/>
            <a:ext cx="6095979" cy="6857990"/>
          </a:xfrm>
          <a:prstGeom prst="rect">
            <a:avLst/>
          </a:prstGeom>
        </p:spPr>
      </p:pic>
      <p:sp>
        <p:nvSpPr>
          <p:cNvPr id="2" name="Title 1">
            <a:extLst>
              <a:ext uri="{FF2B5EF4-FFF2-40B4-BE49-F238E27FC236}">
                <a16:creationId xmlns:a16="http://schemas.microsoft.com/office/drawing/2014/main" id="{86FA0524-AB15-C2F6-1211-7FBC42B14526}"/>
              </a:ext>
            </a:extLst>
          </p:cNvPr>
          <p:cNvSpPr>
            <a:spLocks noGrp="1"/>
          </p:cNvSpPr>
          <p:nvPr>
            <p:ph type="title"/>
          </p:nvPr>
        </p:nvSpPr>
        <p:spPr>
          <a:xfrm>
            <a:off x="1028700" y="1025718"/>
            <a:ext cx="4057650" cy="4770783"/>
          </a:xfrm>
        </p:spPr>
        <p:txBody>
          <a:bodyPr anchor="ctr">
            <a:normAutofit/>
          </a:bodyPr>
          <a:lstStyle/>
          <a:p>
            <a:pPr algn="ctr"/>
            <a:r>
              <a:rPr lang="en-US">
                <a:solidFill>
                  <a:srgbClr val="FFFFFF"/>
                </a:solidFill>
              </a:rPr>
              <a:t>Stages</a:t>
            </a:r>
          </a:p>
        </p:txBody>
      </p:sp>
      <p:sp>
        <p:nvSpPr>
          <p:cNvPr id="14" name="Content Placeholder 2">
            <a:extLst>
              <a:ext uri="{FF2B5EF4-FFF2-40B4-BE49-F238E27FC236}">
                <a16:creationId xmlns:a16="http://schemas.microsoft.com/office/drawing/2014/main" id="{D611F4C1-B5FB-D9EB-87AE-7105CE7BFB2F}"/>
              </a:ext>
            </a:extLst>
          </p:cNvPr>
          <p:cNvSpPr>
            <a:spLocks noGrp="1"/>
          </p:cNvSpPr>
          <p:nvPr>
            <p:ph idx="1"/>
          </p:nvPr>
        </p:nvSpPr>
        <p:spPr>
          <a:xfrm>
            <a:off x="7179972" y="762000"/>
            <a:ext cx="3825025" cy="5334000"/>
          </a:xfrm>
        </p:spPr>
        <p:txBody>
          <a:bodyPr anchor="ctr">
            <a:normAutofit fontScale="92500" lnSpcReduction="20000"/>
          </a:bodyPr>
          <a:lstStyle/>
          <a:p>
            <a:pPr>
              <a:lnSpc>
                <a:spcPct val="120000"/>
              </a:lnSpc>
            </a:pPr>
            <a:r>
              <a:rPr lang="en-US" sz="1400" dirty="0"/>
              <a:t>Planning – Agile fits into the planning process by having the Scrum Master and the Product Owner working to plan the sprint and selecting from the product backlog.</a:t>
            </a:r>
          </a:p>
          <a:p>
            <a:pPr>
              <a:lnSpc>
                <a:spcPct val="120000"/>
              </a:lnSpc>
            </a:pPr>
            <a:r>
              <a:rPr lang="en-US" sz="1400" dirty="0"/>
              <a:t>Defining – The requirements are defined by the Product Owner collecting user stories and communicating with the clients.</a:t>
            </a:r>
          </a:p>
          <a:p>
            <a:pPr>
              <a:lnSpc>
                <a:spcPct val="120000"/>
              </a:lnSpc>
            </a:pPr>
            <a:r>
              <a:rPr lang="en-US" sz="1400" dirty="0"/>
              <a:t>Designing – The scrum master, product owner and development team work together to design the project. Letting the team choose items to work on also gives them more confidence to design parts of that item as well.</a:t>
            </a:r>
          </a:p>
          <a:p>
            <a:pPr>
              <a:lnSpc>
                <a:spcPct val="120000"/>
              </a:lnSpc>
            </a:pPr>
            <a:r>
              <a:rPr lang="en-US" sz="1400" dirty="0"/>
              <a:t>Developing – The development stage fits in perfectly because it is working on the project, but agile lets the developers pick their own task to work on from a list given.</a:t>
            </a:r>
          </a:p>
          <a:p>
            <a:pPr>
              <a:lnSpc>
                <a:spcPct val="120000"/>
              </a:lnSpc>
            </a:pPr>
            <a:r>
              <a:rPr lang="en-US" sz="1400" dirty="0"/>
              <a:t>Testing – Testing is done very closely with the development of the project and uses the user stories  provided earlier in the process.</a:t>
            </a:r>
          </a:p>
          <a:p>
            <a:pPr>
              <a:lnSpc>
                <a:spcPct val="120000"/>
              </a:lnSpc>
            </a:pPr>
            <a:r>
              <a:rPr lang="en-US" sz="1400" dirty="0"/>
              <a:t>Deployment – Deployment fits perfectly at the end of the process in agile because it is the end goal of the entire process</a:t>
            </a:r>
          </a:p>
        </p:txBody>
      </p:sp>
    </p:spTree>
    <p:extLst>
      <p:ext uri="{BB962C8B-B14F-4D97-AF65-F5344CB8AC3E}">
        <p14:creationId xmlns:p14="http://schemas.microsoft.com/office/powerpoint/2010/main" val="12255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339CD8-1850-4DF2-BCDF-1CAAE5F8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5417F4-AD91-E314-6E42-1744CE210C39}"/>
              </a:ext>
            </a:extLst>
          </p:cNvPr>
          <p:cNvSpPr>
            <a:spLocks noGrp="1"/>
          </p:cNvSpPr>
          <p:nvPr>
            <p:ph type="title"/>
          </p:nvPr>
        </p:nvSpPr>
        <p:spPr>
          <a:xfrm>
            <a:off x="1044054" y="2286000"/>
            <a:ext cx="3965456" cy="2285999"/>
          </a:xfrm>
        </p:spPr>
        <p:txBody>
          <a:bodyPr anchor="ctr">
            <a:normAutofit/>
          </a:bodyPr>
          <a:lstStyle/>
          <a:p>
            <a:pPr algn="ctr"/>
            <a:r>
              <a:rPr lang="en-US">
                <a:solidFill>
                  <a:schemeClr val="bg1"/>
                </a:solidFill>
              </a:rPr>
              <a:t>What About Waterfall?</a:t>
            </a:r>
          </a:p>
        </p:txBody>
      </p:sp>
      <p:sp>
        <p:nvSpPr>
          <p:cNvPr id="3" name="Content Placeholder 2">
            <a:extLst>
              <a:ext uri="{FF2B5EF4-FFF2-40B4-BE49-F238E27FC236}">
                <a16:creationId xmlns:a16="http://schemas.microsoft.com/office/drawing/2014/main" id="{94493AD1-5E8F-9F26-A519-5BF6DFA5AC8F}"/>
              </a:ext>
            </a:extLst>
          </p:cNvPr>
          <p:cNvSpPr>
            <a:spLocks noGrp="1"/>
          </p:cNvSpPr>
          <p:nvPr>
            <p:ph idx="1"/>
          </p:nvPr>
        </p:nvSpPr>
        <p:spPr>
          <a:xfrm>
            <a:off x="6096000" y="762000"/>
            <a:ext cx="4572000" cy="5334000"/>
          </a:xfrm>
        </p:spPr>
        <p:txBody>
          <a:bodyPr anchor="ctr">
            <a:normAutofit/>
          </a:bodyPr>
          <a:lstStyle/>
          <a:p>
            <a:r>
              <a:rPr lang="en-US" dirty="0"/>
              <a:t>With the waterfall approach the process would been much more linear.  The entire project would have been mapped out from the beginning and the order of each step would be decided on. The teams would have had items assigned to them for that stage of the project. It would have been a harder to deal with changes in the later stages of the project like had happened in the SNHU Travel project. It also would not have involved the product owner or client as much after the end goal was defined.</a:t>
            </a:r>
          </a:p>
        </p:txBody>
      </p:sp>
    </p:spTree>
    <p:extLst>
      <p:ext uri="{BB962C8B-B14F-4D97-AF65-F5344CB8AC3E}">
        <p14:creationId xmlns:p14="http://schemas.microsoft.com/office/powerpoint/2010/main" val="1973678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0EFFC8-75DC-7DCC-7CA8-6B0BF9BF3620}"/>
              </a:ext>
            </a:extLst>
          </p:cNvPr>
          <p:cNvSpPr>
            <a:spLocks noGrp="1"/>
          </p:cNvSpPr>
          <p:nvPr>
            <p:ph type="title"/>
          </p:nvPr>
        </p:nvSpPr>
        <p:spPr/>
        <p:txBody>
          <a:bodyPr/>
          <a:lstStyle/>
          <a:p>
            <a:r>
              <a:rPr lang="en-US" dirty="0"/>
              <a:t>Agile vs waterfall</a:t>
            </a:r>
          </a:p>
        </p:txBody>
      </p:sp>
      <p:sp>
        <p:nvSpPr>
          <p:cNvPr id="5" name="Text Placeholder 4">
            <a:extLst>
              <a:ext uri="{FF2B5EF4-FFF2-40B4-BE49-F238E27FC236}">
                <a16:creationId xmlns:a16="http://schemas.microsoft.com/office/drawing/2014/main" id="{6C521395-4208-579F-950A-4E14F7A1F0FF}"/>
              </a:ext>
            </a:extLst>
          </p:cNvPr>
          <p:cNvSpPr>
            <a:spLocks noGrp="1"/>
          </p:cNvSpPr>
          <p:nvPr>
            <p:ph type="body" idx="1"/>
          </p:nvPr>
        </p:nvSpPr>
        <p:spPr/>
        <p:txBody>
          <a:bodyPr/>
          <a:lstStyle/>
          <a:p>
            <a:r>
              <a:rPr lang="en-US" dirty="0"/>
              <a:t>agile</a:t>
            </a:r>
          </a:p>
        </p:txBody>
      </p:sp>
      <p:sp>
        <p:nvSpPr>
          <p:cNvPr id="6" name="Content Placeholder 5">
            <a:extLst>
              <a:ext uri="{FF2B5EF4-FFF2-40B4-BE49-F238E27FC236}">
                <a16:creationId xmlns:a16="http://schemas.microsoft.com/office/drawing/2014/main" id="{8587CB47-2010-3E10-6E92-FEC38101F051}"/>
              </a:ext>
            </a:extLst>
          </p:cNvPr>
          <p:cNvSpPr>
            <a:spLocks noGrp="1"/>
          </p:cNvSpPr>
          <p:nvPr>
            <p:ph sz="half" idx="2"/>
          </p:nvPr>
        </p:nvSpPr>
        <p:spPr/>
        <p:txBody>
          <a:bodyPr>
            <a:normAutofit fontScale="92500" lnSpcReduction="20000"/>
          </a:bodyPr>
          <a:lstStyle/>
          <a:p>
            <a:r>
              <a:rPr lang="en-US" dirty="0"/>
              <a:t>Is more flexible with changes</a:t>
            </a:r>
          </a:p>
          <a:p>
            <a:r>
              <a:rPr lang="en-US" dirty="0"/>
              <a:t>Lets the team push themselves and pick items they want</a:t>
            </a:r>
          </a:p>
          <a:p>
            <a:r>
              <a:rPr lang="en-US" dirty="0"/>
              <a:t>Open communication</a:t>
            </a:r>
          </a:p>
          <a:p>
            <a:r>
              <a:rPr lang="en-US" dirty="0"/>
              <a:t>Works in large and small projects</a:t>
            </a:r>
          </a:p>
          <a:p>
            <a:r>
              <a:rPr lang="en-US" dirty="0"/>
              <a:t>Involves client and product owner</a:t>
            </a:r>
          </a:p>
          <a:p>
            <a:r>
              <a:rPr lang="en-US" dirty="0"/>
              <a:t>Good for projects where the final stages are not known yet</a:t>
            </a:r>
          </a:p>
          <a:p>
            <a:endParaRPr lang="en-US" dirty="0"/>
          </a:p>
        </p:txBody>
      </p:sp>
      <p:sp>
        <p:nvSpPr>
          <p:cNvPr id="7" name="Text Placeholder 6">
            <a:extLst>
              <a:ext uri="{FF2B5EF4-FFF2-40B4-BE49-F238E27FC236}">
                <a16:creationId xmlns:a16="http://schemas.microsoft.com/office/drawing/2014/main" id="{9064ABB7-EC86-5BB2-0B15-E4F211665ED0}"/>
              </a:ext>
            </a:extLst>
          </p:cNvPr>
          <p:cNvSpPr>
            <a:spLocks noGrp="1"/>
          </p:cNvSpPr>
          <p:nvPr>
            <p:ph type="body" sz="quarter" idx="3"/>
          </p:nvPr>
        </p:nvSpPr>
        <p:spPr/>
        <p:txBody>
          <a:bodyPr/>
          <a:lstStyle/>
          <a:p>
            <a:r>
              <a:rPr lang="en-US" dirty="0"/>
              <a:t>Waterfall</a:t>
            </a:r>
          </a:p>
        </p:txBody>
      </p:sp>
      <p:sp>
        <p:nvSpPr>
          <p:cNvPr id="8" name="Content Placeholder 7">
            <a:extLst>
              <a:ext uri="{FF2B5EF4-FFF2-40B4-BE49-F238E27FC236}">
                <a16:creationId xmlns:a16="http://schemas.microsoft.com/office/drawing/2014/main" id="{A6E5C9F1-A581-DC1C-1D75-00A6EEF5452B}"/>
              </a:ext>
            </a:extLst>
          </p:cNvPr>
          <p:cNvSpPr>
            <a:spLocks noGrp="1"/>
          </p:cNvSpPr>
          <p:nvPr>
            <p:ph sz="quarter" idx="4"/>
          </p:nvPr>
        </p:nvSpPr>
        <p:spPr/>
        <p:txBody>
          <a:bodyPr>
            <a:normAutofit fontScale="92500" lnSpcReduction="20000"/>
          </a:bodyPr>
          <a:lstStyle/>
          <a:p>
            <a:r>
              <a:rPr lang="en-US" dirty="0"/>
              <a:t>Much more linear</a:t>
            </a:r>
          </a:p>
          <a:p>
            <a:r>
              <a:rPr lang="en-US" dirty="0"/>
              <a:t>Not as flexible</a:t>
            </a:r>
          </a:p>
          <a:p>
            <a:r>
              <a:rPr lang="en-US" dirty="0"/>
              <a:t>Can work fine for small project</a:t>
            </a:r>
          </a:p>
          <a:p>
            <a:r>
              <a:rPr lang="en-US" dirty="0"/>
              <a:t>Doesn’t involve client and product owner</a:t>
            </a:r>
          </a:p>
          <a:p>
            <a:r>
              <a:rPr lang="en-US" dirty="0"/>
              <a:t>Fixed budget and deadline</a:t>
            </a:r>
          </a:p>
          <a:p>
            <a:r>
              <a:rPr lang="en-US" dirty="0"/>
              <a:t>Better for strictly defined items or projects with regulations.</a:t>
            </a:r>
          </a:p>
        </p:txBody>
      </p:sp>
    </p:spTree>
    <p:extLst>
      <p:ext uri="{BB962C8B-B14F-4D97-AF65-F5344CB8AC3E}">
        <p14:creationId xmlns:p14="http://schemas.microsoft.com/office/powerpoint/2010/main" val="159687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987349B-AB1F-BBD9-A59E-6F0185441AA3}"/>
              </a:ext>
            </a:extLst>
          </p:cNvPr>
          <p:cNvSpPr>
            <a:spLocks noGrp="1"/>
          </p:cNvSpPr>
          <p:nvPr>
            <p:ph type="title"/>
          </p:nvPr>
        </p:nvSpPr>
        <p:spPr/>
        <p:txBody>
          <a:bodyPr/>
          <a:lstStyle/>
          <a:p>
            <a:r>
              <a:rPr lang="en-US" dirty="0"/>
              <a:t>Sources</a:t>
            </a:r>
          </a:p>
        </p:txBody>
      </p:sp>
      <p:sp>
        <p:nvSpPr>
          <p:cNvPr id="8" name="Content Placeholder 7">
            <a:extLst>
              <a:ext uri="{FF2B5EF4-FFF2-40B4-BE49-F238E27FC236}">
                <a16:creationId xmlns:a16="http://schemas.microsoft.com/office/drawing/2014/main" id="{B441A827-4E6B-2230-1232-3D5F5B0D0662}"/>
              </a:ext>
            </a:extLst>
          </p:cNvPr>
          <p:cNvSpPr>
            <a:spLocks noGrp="1"/>
          </p:cNvSpPr>
          <p:nvPr>
            <p:ph idx="1"/>
          </p:nvPr>
        </p:nvSpPr>
        <p:spPr/>
        <p:txBody>
          <a:bodyPr/>
          <a:lstStyle/>
          <a:p>
            <a:pPr marL="0" indent="0">
              <a:buNone/>
            </a:pPr>
            <a:r>
              <a:rPr lang="en-US" dirty="0">
                <a:effectLst/>
              </a:rPr>
              <a:t>	</a:t>
            </a:r>
            <a:r>
              <a:rPr lang="en-US" dirty="0" err="1">
                <a:effectLst/>
              </a:rPr>
              <a:t>Hoory</a:t>
            </a:r>
            <a:r>
              <a:rPr lang="en-US" dirty="0">
                <a:effectLst/>
              </a:rPr>
              <a:t>, L. (2022, August 10). </a:t>
            </a:r>
            <a:r>
              <a:rPr lang="en-US" i="1" dirty="0">
                <a:effectLst/>
              </a:rPr>
              <a:t>Agile vs. waterfall: Which project management methodology is best for you?</a:t>
            </a:r>
            <a:r>
              <a:rPr lang="en-US" dirty="0">
                <a:effectLst/>
              </a:rPr>
              <a:t> Forbes. Retrieved April 16, 2023, from https://www.forbes.com/advisor/business/agile-vs-waterfall-methodology/ </a:t>
            </a:r>
          </a:p>
          <a:p>
            <a:pPr marL="0" indent="0">
              <a:buNone/>
            </a:pPr>
            <a:r>
              <a:rPr lang="en-US" i="1" dirty="0">
                <a:effectLst/>
              </a:rPr>
              <a:t>	SDLC - Overview</a:t>
            </a:r>
            <a:r>
              <a:rPr lang="en-US" dirty="0">
                <a:effectLst/>
              </a:rPr>
              <a:t>. Tutorials Point. (n.d.). Retrieved April 16, 2023, from https://www.tutorialspoint.com/sdlc/sdlc_overview.htm </a:t>
            </a:r>
          </a:p>
          <a:p>
            <a:pPr marL="0" indent="0">
              <a:buNone/>
            </a:pPr>
            <a:endParaRPr lang="en-US" dirty="0"/>
          </a:p>
        </p:txBody>
      </p:sp>
    </p:spTree>
    <p:extLst>
      <p:ext uri="{BB962C8B-B14F-4D97-AF65-F5344CB8AC3E}">
        <p14:creationId xmlns:p14="http://schemas.microsoft.com/office/powerpoint/2010/main" val="3206872410"/>
      </p:ext>
    </p:extLst>
  </p:cSld>
  <p:clrMapOvr>
    <a:masterClrMapping/>
  </p:clrMapOvr>
</p:sld>
</file>

<file path=ppt/theme/theme1.xml><?xml version="1.0" encoding="utf-8"?>
<a:theme xmlns:a="http://schemas.openxmlformats.org/drawingml/2006/main" name="PortalVTI">
  <a:themeElements>
    <a:clrScheme name="AnalogousFromDarkSeedLeftStep">
      <a:dk1>
        <a:srgbClr val="000000"/>
      </a:dk1>
      <a:lt1>
        <a:srgbClr val="FFFFFF"/>
      </a:lt1>
      <a:dk2>
        <a:srgbClr val="30271B"/>
      </a:dk2>
      <a:lt2>
        <a:srgbClr val="F1F0F3"/>
      </a:lt2>
      <a:accent1>
        <a:srgbClr val="89AD44"/>
      </a:accent1>
      <a:accent2>
        <a:srgbClr val="ACA339"/>
      </a:accent2>
      <a:accent3>
        <a:srgbClr val="C3894D"/>
      </a:accent3>
      <a:accent4>
        <a:srgbClr val="B1463B"/>
      </a:accent4>
      <a:accent5>
        <a:srgbClr val="C34D73"/>
      </a:accent5>
      <a:accent6>
        <a:srgbClr val="B13B93"/>
      </a:accent6>
      <a:hlink>
        <a:srgbClr val="C2485B"/>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otalTime>97</TotalTime>
  <Words>526</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Trade Gothic Next Cond</vt:lpstr>
      <vt:lpstr>Trade Gothic Next Light</vt:lpstr>
      <vt:lpstr>PortalVTI</vt:lpstr>
      <vt:lpstr> Scrum-Agile</vt:lpstr>
      <vt:lpstr>Roles</vt:lpstr>
      <vt:lpstr>Stages</vt:lpstr>
      <vt:lpstr>What About Waterfall?</vt:lpstr>
      <vt:lpstr>Agile vs waterfall</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Scrum-Agile</dc:title>
  <dc:creator>Ethan Hutchison</dc:creator>
  <cp:lastModifiedBy>Ethan Hutchison</cp:lastModifiedBy>
  <cp:revision>1</cp:revision>
  <dcterms:created xsi:type="dcterms:W3CDTF">2023-04-16T17:12:56Z</dcterms:created>
  <dcterms:modified xsi:type="dcterms:W3CDTF">2023-04-16T18:50:45Z</dcterms:modified>
</cp:coreProperties>
</file>