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custDataLst>
    <p:tags r:id="rId2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Ethan Hutchison</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an outline of the development and security order. It is meant to represent the constant cycle of planning and  producing new systems or changes to one that already exist while also working on security at the same time.</a:t>
            </a:r>
            <a:endParaRPr sz="1600" dirty="0"/>
          </a:p>
          <a:p>
            <a:pPr marL="685800" lvl="1" indent="-228600" algn="l" rtl="0">
              <a:lnSpc>
                <a:spcPct val="90000"/>
              </a:lnSpc>
              <a:spcBef>
                <a:spcPts val="500"/>
              </a:spcBef>
              <a:spcAft>
                <a:spcPts val="0"/>
              </a:spcAft>
              <a:buClr>
                <a:schemeClr val="lt1"/>
              </a:buClr>
              <a:buSzPts val="2000"/>
              <a:buChar char="•"/>
            </a:pPr>
            <a:r>
              <a:rPr lang="en-US" dirty="0" err="1"/>
              <a:t>CppCheck</a:t>
            </a:r>
            <a:r>
              <a:rPr lang="en-US" dirty="0"/>
              <a:t> – To check for any security issues that may not have been found before.</a:t>
            </a:r>
          </a:p>
          <a:p>
            <a:pPr marL="685800" lvl="1" indent="-228600" algn="l" rtl="0">
              <a:lnSpc>
                <a:spcPct val="90000"/>
              </a:lnSpc>
              <a:spcBef>
                <a:spcPts val="500"/>
              </a:spcBef>
              <a:spcAft>
                <a:spcPts val="0"/>
              </a:spcAft>
              <a:buClr>
                <a:schemeClr val="lt1"/>
              </a:buClr>
              <a:buSzPts val="2000"/>
              <a:buChar char="•"/>
            </a:pPr>
            <a:r>
              <a:rPr lang="en-US" sz="1600" dirty="0" err="1"/>
              <a:t>CodeSonar</a:t>
            </a:r>
            <a:r>
              <a:rPr lang="en-US" sz="1600" dirty="0"/>
              <a:t>- Another tool for searching for security issues inside of the code using commands.</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Problem: There are gaps in our security system and procedures.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Solution: Do a thorough evaluation and replanning of security systems.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Benefits: There will be a stronger defense against current and future attacks if we act now. If we wait there will not be any hit to uptime for our system.</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Risk: If we act now then it may cause slowdowns on current and already implemented projects. If we wait, we are leaving ourselves open to attacks at the time.</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1400" dirty="0"/>
              <a:t>Gaps that occur with the policy are:</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Being unprepared for attacks.</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A low level of Defense in Depth being incorporated.</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Nex ways of attacking being found.</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endParaRPr lang="en-US" sz="1400" dirty="0"/>
          </a:p>
          <a:p>
            <a:pPr marL="914400" lvl="2" indent="0" algn="l" rtl="0">
              <a:lnSpc>
                <a:spcPct val="90000"/>
              </a:lnSpc>
              <a:spcBef>
                <a:spcPts val="0"/>
              </a:spcBef>
              <a:spcAft>
                <a:spcPts val="0"/>
              </a:spcAft>
              <a:buClr>
                <a:schemeClr val="lt1"/>
              </a:buClr>
              <a:buSzPts val="1800"/>
              <a:buNone/>
            </a:pPr>
            <a:r>
              <a:rPr lang="en-US" sz="1400" dirty="0"/>
              <a:t>Recommendations to prevent these are:</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Test often.</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Keep everything up to date.</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Have a plan if an attack does occur.</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having a Secure coding procedure is important for keeping everything working smoothly and secure. There will always be threats trying to breach systems but there are ways to help prevent against those threats so that users can feel secure using the system. Some of these policies to help protect against gaps are testing your code often and keeping all your automated systems up to date.</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800" dirty="0"/>
              <a:t>Our Security system is designed to cover multiple areas to defend against all kinds of threats and works in with defense in depth to help protect multiple different target areas.</a:t>
            </a:r>
            <a:endParaRPr sz="18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3400360890"/>
              </p:ext>
            </p:extLst>
          </p:nvPr>
        </p:nvGraphicFramePr>
        <p:xfrm>
          <a:off x="3283287" y="1806448"/>
          <a:ext cx="7835225" cy="47548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Likely</a:t>
                      </a:r>
                      <a:endParaRPr sz="20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Attacks that are the most likely to occur</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STD-001-CPP, STD-002-CPP, STD-003-CPP, STD-004-CPP, STD-005-CPP, STD-007-CPP, STD-009-CPP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chemeClr val="tx1"/>
                          </a:solidFill>
                        </a:rPr>
                        <a:t>Priority</a:t>
                      </a:r>
                      <a:endParaRPr sz="28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These are attacks that are a priority to protect against because of how dangerous they are</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STD-003-CPP, STD-004-CPP, STD-005-CPP, STD-009-CPP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Low priority</a:t>
                      </a:r>
                      <a:endParaRPr sz="20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These are threats that aren’t as important to protect against because the threat is not as high</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STD-001-CPP, STD-002-CPP, STD-006-CPP, STD-007-CPP, STD-008-CPP, STD-010-CPP</a:t>
                      </a: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Unlikely</a:t>
                      </a:r>
                      <a:endParaRPr sz="20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These threats are unlikely to occur but still need protected against</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STD-006-CPP, STD-008-CPP, STD-010-CPP</a:t>
                      </a: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STD-001-CPP – Do not use floating point variables as loop counters</a:t>
            </a:r>
          </a:p>
          <a:p>
            <a:pPr marL="228600" indent="-228600">
              <a:spcBef>
                <a:spcPts val="0"/>
              </a:spcBef>
              <a:buSzPts val="2000"/>
            </a:pPr>
            <a:r>
              <a:rPr lang="en-US" sz="2000" dirty="0"/>
              <a:t>STD-002-CPP – Ensure that integer conversion do not result in lost or misinterpreted data</a:t>
            </a:r>
          </a:p>
          <a:p>
            <a:pPr marL="228600" indent="-228600">
              <a:spcBef>
                <a:spcPts val="0"/>
              </a:spcBef>
              <a:buSzPts val="2000"/>
            </a:pPr>
            <a:r>
              <a:rPr lang="en-US" sz="2000" dirty="0"/>
              <a:t>STD-003-CPP – Exclude user input from format strings</a:t>
            </a:r>
          </a:p>
          <a:p>
            <a:pPr marL="228600" indent="-228600">
              <a:spcBef>
                <a:spcPts val="0"/>
              </a:spcBef>
              <a:buSzPts val="2000"/>
            </a:pPr>
            <a:r>
              <a:rPr lang="en-US" sz="2000" dirty="0"/>
              <a:t>STD-004-CPP – Prevent SQL injection</a:t>
            </a:r>
          </a:p>
          <a:p>
            <a:pPr marL="228600" indent="-228600">
              <a:spcBef>
                <a:spcPts val="0"/>
              </a:spcBef>
              <a:buSzPts val="2000"/>
            </a:pPr>
            <a:r>
              <a:rPr lang="en-US" sz="2000" dirty="0"/>
              <a:t>STD-005-CPP – Ensure that operations and signed integers do not result in overflow</a:t>
            </a:r>
          </a:p>
          <a:p>
            <a:pPr marL="228600" indent="-228600">
              <a:spcBef>
                <a:spcPts val="0"/>
              </a:spcBef>
              <a:buSzPts val="2000"/>
            </a:pPr>
            <a:r>
              <a:rPr lang="en-US" sz="2000" dirty="0"/>
              <a:t>STD-006-CPP – Use a static assertion to test the value of a constant expression</a:t>
            </a:r>
          </a:p>
          <a:p>
            <a:pPr marL="228600" indent="-228600">
              <a:spcBef>
                <a:spcPts val="0"/>
              </a:spcBef>
              <a:buSzPts val="2000"/>
            </a:pPr>
            <a:r>
              <a:rPr lang="en-US" sz="2000" dirty="0"/>
              <a:t>STD-007-CPP – Do not abruptly terminate the program</a:t>
            </a:r>
          </a:p>
          <a:p>
            <a:pPr marL="228600" indent="-228600">
              <a:spcBef>
                <a:spcPts val="0"/>
              </a:spcBef>
              <a:buSzPts val="2000"/>
            </a:pPr>
            <a:r>
              <a:rPr lang="en-US" sz="2000" dirty="0"/>
              <a:t>STD-008-CPP – Declare identifiers before using them</a:t>
            </a:r>
          </a:p>
          <a:p>
            <a:pPr marL="228600" indent="-228600">
              <a:spcBef>
                <a:spcPts val="0"/>
              </a:spcBef>
              <a:buSzPts val="2000"/>
            </a:pPr>
            <a:r>
              <a:rPr lang="en-US" sz="2000" dirty="0"/>
              <a:t>STD-009-CPP – Free dynamically allocated memory when no longer needed</a:t>
            </a:r>
          </a:p>
          <a:p>
            <a:pPr marL="228600" indent="-228600">
              <a:spcBef>
                <a:spcPts val="0"/>
              </a:spcBef>
              <a:buSzPts val="2000"/>
            </a:pPr>
            <a:r>
              <a:rPr lang="en-US" sz="2000" dirty="0"/>
              <a:t>STD-010-CPP – Use valid format strings</a:t>
            </a: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 - Encryption at rest is making sure that data that is stationary such as on a stored disk is encrypted and protected. This is because this data could contain important data such as user information even when it is not being used.</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flight - Encryption in flight means to protect data as it is in transit because moving data is often targeted and needs to be kept safe.</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 - Encryption in use means to have the output of the data still be encrypted even if the system has decrypted and is using the data.</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lt1"/>
              </a:buClr>
              <a:buSzPts val="2400"/>
              <a:buChar char="•"/>
            </a:pPr>
            <a:r>
              <a:rPr lang="en-US" sz="2400" dirty="0"/>
              <a:t>Authentication - Authentication is making sure to authenticate things such as users identity to prevent users from accessing areas they should not. This includes user logins and where new users are given access to.</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 - Authorization is making it so that different users are only able to interact with parts of the system that they need to, this keeps general users from reaching the backend of more important systems where they could cause issues.</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 - Accounting is keeping track of access of different parts of the system so any issues can be traced back. This includes things like tracking any ways that the database are changed to detect for a breach and files that are used by users to see if they are accessing ones they should not.</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135</TotalTime>
  <Words>870</Words>
  <Application>Microsoft Office PowerPoint</Application>
  <PresentationFormat>Widescreen</PresentationFormat>
  <Paragraphs>89</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Hutchison, Ethan</cp:lastModifiedBy>
  <cp:revision>9</cp:revision>
  <dcterms:created xsi:type="dcterms:W3CDTF">2020-08-19T17:59:24Z</dcterms:created>
  <dcterms:modified xsi:type="dcterms:W3CDTF">2024-04-28T12:53:24Z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