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663" r:id="rId5"/>
  </p:sldMasterIdLst>
  <p:notesMasterIdLst>
    <p:notesMasterId r:id="rId29"/>
  </p:notesMasterIdLst>
  <p:handoutMasterIdLst>
    <p:handoutMasterId r:id="rId30"/>
  </p:handoutMasterIdLst>
  <p:sldIdLst>
    <p:sldId id="586" r:id="rId6"/>
    <p:sldId id="641" r:id="rId7"/>
    <p:sldId id="914" r:id="rId8"/>
    <p:sldId id="989" r:id="rId9"/>
    <p:sldId id="1011" r:id="rId10"/>
    <p:sldId id="1002" r:id="rId11"/>
    <p:sldId id="1005" r:id="rId12"/>
    <p:sldId id="1003" r:id="rId13"/>
    <p:sldId id="1004" r:id="rId14"/>
    <p:sldId id="991" r:id="rId15"/>
    <p:sldId id="992" r:id="rId16"/>
    <p:sldId id="1001" r:id="rId17"/>
    <p:sldId id="995" r:id="rId18"/>
    <p:sldId id="996" r:id="rId19"/>
    <p:sldId id="998" r:id="rId20"/>
    <p:sldId id="994" r:id="rId21"/>
    <p:sldId id="999" r:id="rId22"/>
    <p:sldId id="1000" r:id="rId23"/>
    <p:sldId id="1006" r:id="rId24"/>
    <p:sldId id="1007" r:id="rId25"/>
    <p:sldId id="1008" r:id="rId26"/>
    <p:sldId id="1009" r:id="rId27"/>
    <p:sldId id="1010" r:id="rId28"/>
  </p:sldIdLst>
  <p:sldSz cx="9906000" cy="6858000" type="A4"/>
  <p:notesSz cx="9874250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2"/>
        </a:solidFill>
        <a:latin typeface="Futura Bk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2"/>
        </a:solidFill>
        <a:latin typeface="Futura Bk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2"/>
        </a:solidFill>
        <a:latin typeface="Futura Bk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2"/>
        </a:solidFill>
        <a:latin typeface="Futura Bk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2"/>
        </a:solidFill>
        <a:latin typeface="Futura Bk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2"/>
        </a:solidFill>
        <a:latin typeface="Futura Bk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2"/>
        </a:solidFill>
        <a:latin typeface="Futura Bk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2"/>
        </a:solidFill>
        <a:latin typeface="Futura Bk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2"/>
        </a:solidFill>
        <a:latin typeface="Futura Bk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orient="horz" pos="391">
          <p15:clr>
            <a:srgbClr val="A4A3A4"/>
          </p15:clr>
        </p15:guide>
        <p15:guide id="3" pos="3097" userDrawn="1">
          <p15:clr>
            <a:srgbClr val="A4A3A4"/>
          </p15:clr>
        </p15:guide>
        <p15:guide id="6" orient="horz" pos="323" userDrawn="1">
          <p15:clr>
            <a:srgbClr val="A4A3A4"/>
          </p15:clr>
        </p15:guide>
        <p15:guide id="8" pos="4572" userDrawn="1">
          <p15:clr>
            <a:srgbClr val="A4A3A4"/>
          </p15:clr>
        </p15:guide>
        <p15:guide id="9" orient="horz" pos="4020" userDrawn="1">
          <p15:clr>
            <a:srgbClr val="A4A3A4"/>
          </p15:clr>
        </p15:guide>
        <p15:guide id="10" orient="horz" pos="550" userDrawn="1">
          <p15:clr>
            <a:srgbClr val="A4A3A4"/>
          </p15:clr>
        </p15:guide>
        <p15:guide id="11" pos="2417" userDrawn="1">
          <p15:clr>
            <a:srgbClr val="A4A3A4"/>
          </p15:clr>
        </p15:guide>
        <p15:guide id="12" pos="3029" userDrawn="1">
          <p15:clr>
            <a:srgbClr val="A4A3A4"/>
          </p15:clr>
        </p15:guide>
        <p15:guide id="13" orient="horz" pos="663" userDrawn="1">
          <p15:clr>
            <a:srgbClr val="A4A3A4"/>
          </p15:clr>
        </p15:guide>
        <p15:guide id="14" orient="horz" pos="686" userDrawn="1">
          <p15:clr>
            <a:srgbClr val="A4A3A4"/>
          </p15:clr>
        </p15:guide>
        <p15:guide id="15" pos="81" userDrawn="1">
          <p15:clr>
            <a:srgbClr val="A4A3A4"/>
          </p15:clr>
        </p15:guide>
        <p15:guide id="17" pos="2326" userDrawn="1">
          <p15:clr>
            <a:srgbClr val="A4A3A4"/>
          </p15:clr>
        </p15:guide>
        <p15:guide id="19" orient="horz" pos="2500" userDrawn="1">
          <p15:clr>
            <a:srgbClr val="A4A3A4"/>
          </p15:clr>
        </p15:guide>
        <p15:guide id="20" pos="6114" userDrawn="1">
          <p15:clr>
            <a:srgbClr val="A4A3A4"/>
          </p15:clr>
        </p15:guide>
        <p15:guide id="21" pos="421" userDrawn="1">
          <p15:clr>
            <a:srgbClr val="A4A3A4"/>
          </p15:clr>
        </p15:guide>
        <p15:guide id="22" pos="6068" userDrawn="1">
          <p15:clr>
            <a:srgbClr val="A4A3A4"/>
          </p15:clr>
        </p15:guide>
        <p15:guide id="23" pos="2009" userDrawn="1">
          <p15:clr>
            <a:srgbClr val="A4A3A4"/>
          </p15:clr>
        </p15:guide>
        <p15:guide id="24" orient="horz" pos="256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2141">
          <p15:clr>
            <a:srgbClr val="A4A3A4"/>
          </p15:clr>
        </p15:guide>
        <p15:guide id="4" pos="310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jung Im" initials="JI" lastIdx="1" clrIdx="0">
    <p:extLst>
      <p:ext uri="{19B8F6BF-5375-455C-9EA6-DF929625EA0E}">
        <p15:presenceInfo xmlns="" xmlns:p15="http://schemas.microsoft.com/office/powerpoint/2012/main" userId="Jinjung Im" providerId="None"/>
      </p:ext>
    </p:extLst>
  </p:cmAuthor>
  <p:cmAuthor id="2" name="Registered User" initials="RU" lastIdx="3" clrIdx="1">
    <p:extLst>
      <p:ext uri="{19B8F6BF-5375-455C-9EA6-DF929625EA0E}">
        <p15:presenceInfo xmlns="" xmlns:p15="http://schemas.microsoft.com/office/powerpoint/2012/main" userId="Registered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ECFF"/>
    <a:srgbClr val="990000"/>
    <a:srgbClr val="FFCCCC"/>
    <a:srgbClr val="00B050"/>
    <a:srgbClr val="0000FF"/>
    <a:srgbClr val="FF0000"/>
    <a:srgbClr val="C0504D"/>
    <a:srgbClr val="7A0029"/>
    <a:srgbClr val="A6A6A6"/>
    <a:srgbClr val="1616F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6" autoAdjust="0"/>
    <p:restoredTop sz="95161" autoAdjust="0"/>
  </p:normalViewPr>
  <p:slideViewPr>
    <p:cSldViewPr>
      <p:cViewPr varScale="1">
        <p:scale>
          <a:sx n="102" d="100"/>
          <a:sy n="102" d="100"/>
        </p:scale>
        <p:origin x="-360" y="-102"/>
      </p:cViewPr>
      <p:guideLst>
        <p:guide orient="horz" pos="391"/>
        <p:guide orient="horz" pos="323"/>
        <p:guide orient="horz" pos="4020"/>
        <p:guide orient="horz" pos="550"/>
        <p:guide orient="horz" pos="663"/>
        <p:guide orient="horz" pos="686"/>
        <p:guide orient="horz" pos="2500"/>
        <p:guide orient="horz" pos="2568"/>
        <p:guide pos="3097"/>
        <p:guide pos="4572"/>
        <p:guide pos="2417"/>
        <p:guide pos="3029"/>
        <p:guide pos="81"/>
        <p:guide pos="2326"/>
        <p:guide pos="6114"/>
        <p:guide pos="421"/>
        <p:guide pos="6068"/>
        <p:guide pos="2009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1862" y="-77"/>
      </p:cViewPr>
      <p:guideLst>
        <p:guide orient="horz" pos="3110"/>
        <p:guide orient="horz" pos="2141"/>
        <p:guide pos="2140"/>
        <p:guide pos="3109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79707" cy="3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lnSpc>
                <a:spcPct val="110000"/>
              </a:lnSpc>
              <a:spcBef>
                <a:spcPct val="25000"/>
              </a:spcBef>
              <a:buFont typeface="Wingdings" pitchFamily="2" charset="2"/>
              <a:buNone/>
              <a:defRPr sz="1200" b="1">
                <a:latin typeface="Arial Narrow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2184" y="0"/>
            <a:ext cx="4279706" cy="3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lnSpc>
                <a:spcPct val="110000"/>
              </a:lnSpc>
              <a:spcBef>
                <a:spcPct val="25000"/>
              </a:spcBef>
              <a:buFont typeface="Wingdings" pitchFamily="2" charset="2"/>
              <a:buNone/>
              <a:defRPr sz="1200" b="1">
                <a:latin typeface="Arial Narrow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fld id="{F3F159BD-B302-4682-8A1C-2F31BB6B660D}" type="datetimeFigureOut">
              <a:rPr lang="ko-KR" altLang="en-US"/>
              <a:pPr>
                <a:defRPr/>
              </a:pPr>
              <a:t>2016-04-12</a:t>
            </a:fld>
            <a:endParaRPr lang="en-US" altLang="ko-KR" dirty="0"/>
          </a:p>
        </p:txBody>
      </p:sp>
      <p:sp>
        <p:nvSpPr>
          <p:cNvPr id="357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647"/>
            <a:ext cx="4279707" cy="3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latinLnBrk="0" hangingPunct="0">
              <a:lnSpc>
                <a:spcPct val="110000"/>
              </a:lnSpc>
              <a:spcBef>
                <a:spcPct val="25000"/>
              </a:spcBef>
              <a:buFont typeface="Wingdings" pitchFamily="2" charset="2"/>
              <a:buNone/>
              <a:defRPr sz="1200" b="1">
                <a:latin typeface="Arial Narrow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57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2184" y="6456647"/>
            <a:ext cx="4279706" cy="3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lnSpc>
                <a:spcPct val="110000"/>
              </a:lnSpc>
              <a:spcBef>
                <a:spcPct val="25000"/>
              </a:spcBef>
              <a:buFont typeface="Wingdings" pitchFamily="2" charset="2"/>
              <a:buNone/>
              <a:defRPr sz="1200" b="1">
                <a:latin typeface="Arial Narrow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fld id="{981E6EE1-68E7-407F-B34F-42755A612345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003151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79707" cy="3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184" y="0"/>
            <a:ext cx="4279706" cy="3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98800" y="509588"/>
            <a:ext cx="3681413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719" y="3229414"/>
            <a:ext cx="7900816" cy="305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647"/>
            <a:ext cx="4279707" cy="3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184" y="6456647"/>
            <a:ext cx="4279706" cy="3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D1A0C76-845C-4D80-A476-BF9C32E82B9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335917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A0C76-845C-4D80-A476-BF9C32E82B94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54820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3261652107"/>
              </p:ext>
            </p:extLst>
          </p:nvPr>
        </p:nvGraphicFramePr>
        <p:xfrm>
          <a:off x="57000" y="49213"/>
          <a:ext cx="9792001" cy="6482530"/>
        </p:xfrm>
        <a:graphic>
          <a:graphicData uri="http://schemas.openxmlformats.org/drawingml/2006/table">
            <a:tbl>
              <a:tblPr/>
              <a:tblGrid>
                <a:gridCol w="559108"/>
                <a:gridCol w="850407"/>
                <a:gridCol w="559108"/>
                <a:gridCol w="2927377"/>
                <a:gridCol w="452440"/>
                <a:gridCol w="1324393"/>
                <a:gridCol w="594892"/>
                <a:gridCol w="1038907"/>
                <a:gridCol w="559108"/>
                <a:gridCol w="926261"/>
              </a:tblGrid>
              <a:tr h="1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구분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강주형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작성날짜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2016.02.26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화면코드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9469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28494" y="44624"/>
            <a:ext cx="2700000" cy="196008"/>
          </a:xfrm>
          <a:prstGeom prst="rect">
            <a:avLst/>
          </a:prstGeom>
        </p:spPr>
        <p:txBody>
          <a:bodyPr lIns="72000" tIns="36000" rIns="72000" bIns="3600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56184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123917451"/>
              </p:ext>
            </p:extLst>
          </p:nvPr>
        </p:nvGraphicFramePr>
        <p:xfrm>
          <a:off x="57000" y="49213"/>
          <a:ext cx="9792001" cy="6482530"/>
        </p:xfrm>
        <a:graphic>
          <a:graphicData uri="http://schemas.openxmlformats.org/drawingml/2006/table">
            <a:tbl>
              <a:tblPr/>
              <a:tblGrid>
                <a:gridCol w="559108"/>
                <a:gridCol w="850407"/>
                <a:gridCol w="559108"/>
                <a:gridCol w="2927377"/>
                <a:gridCol w="452440"/>
                <a:gridCol w="1324393"/>
                <a:gridCol w="594892"/>
                <a:gridCol w="1038907"/>
                <a:gridCol w="559108"/>
                <a:gridCol w="926261"/>
              </a:tblGrid>
              <a:tr h="1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구분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강주형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작성날짜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2016.02.26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화면코드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9469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28494" y="44624"/>
            <a:ext cx="2700000" cy="196008"/>
          </a:xfrm>
          <a:prstGeom prst="rect">
            <a:avLst/>
          </a:prstGeom>
        </p:spPr>
        <p:txBody>
          <a:bodyPr lIns="72000" tIns="36000" rIns="72000" bIns="3600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5" name="그룹 82"/>
          <p:cNvGrpSpPr/>
          <p:nvPr userDrawn="1"/>
        </p:nvGrpSpPr>
        <p:grpSpPr>
          <a:xfrm rot="10800000" flipV="1">
            <a:off x="3549463" y="6244406"/>
            <a:ext cx="287338" cy="287337"/>
            <a:chOff x="1458917" y="4313222"/>
            <a:chExt cx="287338" cy="287337"/>
          </a:xfrm>
        </p:grpSpPr>
        <p:sp>
          <p:nvSpPr>
            <p:cNvPr id="6" name="Oval 541"/>
            <p:cNvSpPr>
              <a:spLocks noChangeArrowheads="1"/>
            </p:cNvSpPr>
            <p:nvPr/>
          </p:nvSpPr>
          <p:spPr bwMode="auto">
            <a:xfrm rot="5400000">
              <a:off x="1458917" y="4313222"/>
              <a:ext cx="287337" cy="287338"/>
            </a:xfrm>
            <a:prstGeom prst="ellipse">
              <a:avLst/>
            </a:prstGeom>
            <a:solidFill>
              <a:srgbClr val="4D4D4D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 dirty="0">
                <a:ea typeface="가는각진제목체" pitchFamily="18" charset="-127"/>
              </a:endParaRPr>
            </a:p>
          </p:txBody>
        </p:sp>
        <p:sp>
          <p:nvSpPr>
            <p:cNvPr id="7" name="AutoShape 542"/>
            <p:cNvSpPr>
              <a:spLocks noChangeArrowheads="1"/>
            </p:cNvSpPr>
            <p:nvPr/>
          </p:nvSpPr>
          <p:spPr bwMode="auto">
            <a:xfrm rot="5400000">
              <a:off x="1512892" y="4348941"/>
              <a:ext cx="179387" cy="2159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 dirty="0">
                <a:ea typeface="가는각진제목체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66066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2330202538"/>
              </p:ext>
            </p:extLst>
          </p:nvPr>
        </p:nvGraphicFramePr>
        <p:xfrm>
          <a:off x="57000" y="49213"/>
          <a:ext cx="9792001" cy="6482530"/>
        </p:xfrm>
        <a:graphic>
          <a:graphicData uri="http://schemas.openxmlformats.org/drawingml/2006/table">
            <a:tbl>
              <a:tblPr/>
              <a:tblGrid>
                <a:gridCol w="559108"/>
                <a:gridCol w="850407"/>
                <a:gridCol w="559108"/>
                <a:gridCol w="2927377"/>
                <a:gridCol w="452440"/>
                <a:gridCol w="1324393"/>
                <a:gridCol w="594892"/>
                <a:gridCol w="1038907"/>
                <a:gridCol w="559108"/>
                <a:gridCol w="926261"/>
              </a:tblGrid>
              <a:tr h="1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구분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강주형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작성날짜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2016.02.26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화면코드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9469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28494" y="44624"/>
            <a:ext cx="2700000" cy="196008"/>
          </a:xfrm>
          <a:prstGeom prst="rect">
            <a:avLst/>
          </a:prstGeom>
        </p:spPr>
        <p:txBody>
          <a:bodyPr lIns="72000" tIns="36000" rIns="72000" bIns="3600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8" name="그룹 82"/>
          <p:cNvGrpSpPr/>
          <p:nvPr userDrawn="1"/>
        </p:nvGrpSpPr>
        <p:grpSpPr>
          <a:xfrm rot="10800000">
            <a:off x="3549463" y="440668"/>
            <a:ext cx="287338" cy="287337"/>
            <a:chOff x="1458917" y="4313222"/>
            <a:chExt cx="287338" cy="287337"/>
          </a:xfrm>
        </p:grpSpPr>
        <p:sp>
          <p:nvSpPr>
            <p:cNvPr id="9" name="Oval 541"/>
            <p:cNvSpPr>
              <a:spLocks noChangeArrowheads="1"/>
            </p:cNvSpPr>
            <p:nvPr/>
          </p:nvSpPr>
          <p:spPr bwMode="auto">
            <a:xfrm rot="5400000">
              <a:off x="1458917" y="4313222"/>
              <a:ext cx="287337" cy="287338"/>
            </a:xfrm>
            <a:prstGeom prst="ellipse">
              <a:avLst/>
            </a:prstGeom>
            <a:solidFill>
              <a:srgbClr val="4D4D4D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 dirty="0">
                <a:ea typeface="가는각진제목체" pitchFamily="18" charset="-127"/>
              </a:endParaRPr>
            </a:p>
          </p:txBody>
        </p:sp>
        <p:sp>
          <p:nvSpPr>
            <p:cNvPr id="10" name="AutoShape 542"/>
            <p:cNvSpPr>
              <a:spLocks noChangeArrowheads="1"/>
            </p:cNvSpPr>
            <p:nvPr/>
          </p:nvSpPr>
          <p:spPr bwMode="auto">
            <a:xfrm rot="5400000">
              <a:off x="1512892" y="4348941"/>
              <a:ext cx="179387" cy="2159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 dirty="0">
                <a:ea typeface="가는각진제목체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6806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위아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2703431217"/>
              </p:ext>
            </p:extLst>
          </p:nvPr>
        </p:nvGraphicFramePr>
        <p:xfrm>
          <a:off x="57000" y="49213"/>
          <a:ext cx="9792001" cy="6482530"/>
        </p:xfrm>
        <a:graphic>
          <a:graphicData uri="http://schemas.openxmlformats.org/drawingml/2006/table">
            <a:tbl>
              <a:tblPr/>
              <a:tblGrid>
                <a:gridCol w="559108"/>
                <a:gridCol w="850407"/>
                <a:gridCol w="559108"/>
                <a:gridCol w="2927377"/>
                <a:gridCol w="452440"/>
                <a:gridCol w="1324393"/>
                <a:gridCol w="594892"/>
                <a:gridCol w="1038907"/>
                <a:gridCol w="559108"/>
                <a:gridCol w="926261"/>
              </a:tblGrid>
              <a:tr h="1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구분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강주형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작성날짜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2016.02.26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화면코드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9469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28494" y="44624"/>
            <a:ext cx="2700000" cy="196008"/>
          </a:xfrm>
          <a:prstGeom prst="rect">
            <a:avLst/>
          </a:prstGeom>
        </p:spPr>
        <p:txBody>
          <a:bodyPr lIns="72000" tIns="36000" rIns="72000" bIns="3600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8" name="그룹 82"/>
          <p:cNvGrpSpPr/>
          <p:nvPr userDrawn="1"/>
        </p:nvGrpSpPr>
        <p:grpSpPr>
          <a:xfrm rot="10800000">
            <a:off x="3549463" y="440668"/>
            <a:ext cx="287338" cy="287337"/>
            <a:chOff x="1458917" y="4313222"/>
            <a:chExt cx="287338" cy="287337"/>
          </a:xfrm>
        </p:grpSpPr>
        <p:sp>
          <p:nvSpPr>
            <p:cNvPr id="9" name="Oval 541"/>
            <p:cNvSpPr>
              <a:spLocks noChangeArrowheads="1"/>
            </p:cNvSpPr>
            <p:nvPr/>
          </p:nvSpPr>
          <p:spPr bwMode="auto">
            <a:xfrm rot="5400000">
              <a:off x="1458917" y="4313222"/>
              <a:ext cx="287337" cy="287338"/>
            </a:xfrm>
            <a:prstGeom prst="ellipse">
              <a:avLst/>
            </a:prstGeom>
            <a:solidFill>
              <a:srgbClr val="4D4D4D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 dirty="0">
                <a:ea typeface="가는각진제목체" pitchFamily="18" charset="-127"/>
              </a:endParaRPr>
            </a:p>
          </p:txBody>
        </p:sp>
        <p:sp>
          <p:nvSpPr>
            <p:cNvPr id="10" name="AutoShape 542"/>
            <p:cNvSpPr>
              <a:spLocks noChangeArrowheads="1"/>
            </p:cNvSpPr>
            <p:nvPr/>
          </p:nvSpPr>
          <p:spPr bwMode="auto">
            <a:xfrm rot="5400000">
              <a:off x="1512892" y="4348941"/>
              <a:ext cx="179387" cy="2159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 dirty="0">
                <a:ea typeface="가는각진제목체" pitchFamily="18" charset="-127"/>
              </a:endParaRPr>
            </a:p>
          </p:txBody>
        </p:sp>
      </p:grpSp>
      <p:grpSp>
        <p:nvGrpSpPr>
          <p:cNvPr id="11" name="그룹 82"/>
          <p:cNvGrpSpPr/>
          <p:nvPr userDrawn="1"/>
        </p:nvGrpSpPr>
        <p:grpSpPr>
          <a:xfrm rot="10800000" flipV="1">
            <a:off x="3549463" y="6244406"/>
            <a:ext cx="287338" cy="287337"/>
            <a:chOff x="1458917" y="4313222"/>
            <a:chExt cx="287338" cy="287337"/>
          </a:xfrm>
        </p:grpSpPr>
        <p:sp>
          <p:nvSpPr>
            <p:cNvPr id="12" name="Oval 541"/>
            <p:cNvSpPr>
              <a:spLocks noChangeArrowheads="1"/>
            </p:cNvSpPr>
            <p:nvPr/>
          </p:nvSpPr>
          <p:spPr bwMode="auto">
            <a:xfrm rot="5400000">
              <a:off x="1458917" y="4313222"/>
              <a:ext cx="287337" cy="287338"/>
            </a:xfrm>
            <a:prstGeom prst="ellipse">
              <a:avLst/>
            </a:prstGeom>
            <a:solidFill>
              <a:srgbClr val="4D4D4D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 dirty="0">
                <a:ea typeface="가는각진제목체" pitchFamily="18" charset="-127"/>
              </a:endParaRPr>
            </a:p>
          </p:txBody>
        </p:sp>
        <p:sp>
          <p:nvSpPr>
            <p:cNvPr id="13" name="AutoShape 542"/>
            <p:cNvSpPr>
              <a:spLocks noChangeArrowheads="1"/>
            </p:cNvSpPr>
            <p:nvPr/>
          </p:nvSpPr>
          <p:spPr bwMode="auto">
            <a:xfrm rot="5400000">
              <a:off x="1512892" y="4348941"/>
              <a:ext cx="179387" cy="2159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 dirty="0">
                <a:ea typeface="가는각진제목체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297276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3147032542"/>
              </p:ext>
            </p:extLst>
          </p:nvPr>
        </p:nvGraphicFramePr>
        <p:xfrm>
          <a:off x="57000" y="49213"/>
          <a:ext cx="9792001" cy="6482530"/>
        </p:xfrm>
        <a:graphic>
          <a:graphicData uri="http://schemas.openxmlformats.org/drawingml/2006/table">
            <a:tbl>
              <a:tblPr/>
              <a:tblGrid>
                <a:gridCol w="559108"/>
                <a:gridCol w="850407"/>
                <a:gridCol w="559108"/>
                <a:gridCol w="2927377"/>
                <a:gridCol w="452440"/>
                <a:gridCol w="1324393"/>
                <a:gridCol w="594892"/>
                <a:gridCol w="1038907"/>
                <a:gridCol w="559108"/>
                <a:gridCol w="926261"/>
              </a:tblGrid>
              <a:tr h="1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구분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강주형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작성날짜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2016.02.26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화면코드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94690">
                <a:tc gridSpan="10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28494" y="44624"/>
            <a:ext cx="2700000" cy="196008"/>
          </a:xfrm>
          <a:prstGeom prst="rect">
            <a:avLst/>
          </a:prstGeom>
        </p:spPr>
        <p:txBody>
          <a:bodyPr lIns="72000" tIns="36000" rIns="72000" bIns="3600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790438" y="6555086"/>
            <a:ext cx="306387" cy="1442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C2BFDC5-D7DB-482A-BCCF-A292C6924E5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Line 11"/>
          <p:cNvSpPr>
            <a:spLocks noChangeShapeType="1"/>
          </p:cNvSpPr>
          <p:nvPr userDrawn="1"/>
        </p:nvSpPr>
        <p:spPr bwMode="auto">
          <a:xfrm>
            <a:off x="84138" y="142852"/>
            <a:ext cx="972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ko-KR" altLang="en-US" sz="1400" b="1" dirty="0">
              <a:latin typeface="Arial Narrow" pitchFamily="34" charset="0"/>
            </a:endParaRPr>
          </a:p>
        </p:txBody>
      </p:sp>
      <p:sp>
        <p:nvSpPr>
          <p:cNvPr id="4" name="Line 11"/>
          <p:cNvSpPr>
            <a:spLocks noChangeShapeType="1"/>
          </p:cNvSpPr>
          <p:nvPr userDrawn="1"/>
        </p:nvSpPr>
        <p:spPr bwMode="auto">
          <a:xfrm>
            <a:off x="84138" y="476672"/>
            <a:ext cx="97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ko-KR" altLang="en-US" sz="1400" b="1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바닥라인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16" y="6434139"/>
            <a:ext cx="9179042" cy="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0" y="6526213"/>
            <a:ext cx="99044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lnSpc>
                <a:spcPct val="101000"/>
              </a:lnSpc>
              <a:spcBef>
                <a:spcPct val="50000"/>
              </a:spcBef>
              <a:defRPr/>
            </a:pP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- </a:t>
            </a:r>
            <a:fld id="{BAF84ED0-83B2-40D9-898E-D935A38E7543}" type="slidenum">
              <a:rPr kumimoji="0" lang="en-US" altLang="ko-KR" sz="800" smtClean="0">
                <a:latin typeface="맑은 고딕" pitchFamily="50" charset="-127"/>
                <a:ea typeface="맑은 고딕" pitchFamily="50" charset="-127"/>
              </a:rPr>
              <a:pPr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xmlns="" val="167322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4832847" y="6567900"/>
            <a:ext cx="3481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114887B-D4DD-45F5-B7DE-5E1B594F208B}" type="slidenum"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ea typeface="가는각진제목체" pitchFamily="18" charset="-127"/>
              </a:rPr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70" r:id="rId3"/>
    <p:sldLayoutId id="2147483669" r:id="rId4"/>
    <p:sldLayoutId id="2147483660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4832847" y="6567900"/>
            <a:ext cx="3481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114887B-D4DD-45F5-B7DE-5E1B594F208B}" type="slidenum"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ea typeface="가는각진제목체" pitchFamily="18" charset="-127"/>
              </a:rPr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57940" rtl="0" eaLnBrk="1" fontAlgn="base" hangingPunct="1">
        <a:lnSpc>
          <a:spcPts val="3196"/>
        </a:lnSpc>
        <a:spcBef>
          <a:spcPct val="0"/>
        </a:spcBef>
        <a:spcAft>
          <a:spcPct val="0"/>
        </a:spcAft>
        <a:defRPr lang="en-US" altLang="ko-KR" sz="1800" b="1" kern="1200" baseline="0" dirty="0" smtClean="0">
          <a:solidFill>
            <a:schemeClr val="tx1"/>
          </a:solidFill>
          <a:latin typeface="Arial" pitchFamily="34" charset="0"/>
          <a:ea typeface="맑은 고딕" pitchFamily="50" charset="-127"/>
          <a:cs typeface="+mj-cs"/>
        </a:defRPr>
      </a:lvl1pPr>
      <a:lvl2pPr algn="l" defTabSz="957940" rtl="0" eaLnBrk="1" fontAlgn="base" hangingPunct="1">
        <a:lnSpc>
          <a:spcPts val="3196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defTabSz="957940" rtl="0" eaLnBrk="1" fontAlgn="base" hangingPunct="1">
        <a:lnSpc>
          <a:spcPts val="3196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defTabSz="957940" rtl="0" eaLnBrk="1" fontAlgn="base" hangingPunct="1">
        <a:lnSpc>
          <a:spcPts val="3196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defTabSz="957940" rtl="0" eaLnBrk="1" fontAlgn="base" hangingPunct="1">
        <a:lnSpc>
          <a:spcPts val="3196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2973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6pPr>
      <a:lvl7pPr marL="85946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7pPr>
      <a:lvl8pPr marL="1289191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8pPr>
      <a:lvl9pPr marL="1718921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9pPr>
    </p:titleStyle>
    <p:bodyStyle>
      <a:lvl1pPr marL="0" indent="0" algn="l" defTabSz="957940" rtl="0" eaLnBrk="1" fontAlgn="base" hangingPunct="1">
        <a:spcBef>
          <a:spcPct val="0"/>
        </a:spcBef>
        <a:spcAft>
          <a:spcPts val="282"/>
        </a:spcAft>
        <a:buFont typeface="Arial" charset="0"/>
        <a:defRPr lang="en-US" altLang="ko-KR" sz="1600" b="1" kern="1200" baseline="0" dirty="0" smtClean="0">
          <a:solidFill>
            <a:schemeClr val="tx1"/>
          </a:solidFill>
          <a:latin typeface="Arial" pitchFamily="34" charset="0"/>
          <a:ea typeface="맑은 고딕" pitchFamily="50" charset="-127"/>
          <a:cs typeface="+mj-cs"/>
        </a:defRPr>
      </a:lvl1pPr>
      <a:lvl2pPr marL="190992" indent="-190992" algn="l" defTabSz="957940" rtl="0" eaLnBrk="1" fontAlgn="base" hangingPunct="1">
        <a:spcBef>
          <a:spcPct val="0"/>
        </a:spcBef>
        <a:spcAft>
          <a:spcPts val="282"/>
        </a:spcAft>
        <a:buFont typeface="Arial" charset="0"/>
        <a:buChar char="•"/>
        <a:defRPr lang="en-US" sz="1000" kern="1200" dirty="0">
          <a:solidFill>
            <a:schemeClr val="tx1"/>
          </a:solidFill>
          <a:latin typeface="+mn-lt"/>
          <a:ea typeface="+mj-ea"/>
          <a:cs typeface="+mj-cs"/>
        </a:defRPr>
      </a:lvl2pPr>
      <a:lvl3pPr marL="374521" indent="-183531" algn="l" defTabSz="957940" rtl="0" eaLnBrk="1" fontAlgn="base" hangingPunct="1">
        <a:spcBef>
          <a:spcPct val="0"/>
        </a:spcBef>
        <a:spcAft>
          <a:spcPts val="282"/>
        </a:spcAft>
        <a:buFont typeface="Arial" charset="0"/>
        <a:buChar char="‒"/>
        <a:defRPr lang="en-US" sz="1000" kern="1200" dirty="0">
          <a:solidFill>
            <a:schemeClr val="tx1"/>
          </a:solidFill>
          <a:latin typeface="+mn-lt"/>
          <a:ea typeface="+mj-ea"/>
          <a:cs typeface="+mj-cs"/>
        </a:defRPr>
      </a:lvl3pPr>
      <a:lvl4pPr marL="565513" indent="-190992" algn="l" defTabSz="957940" rtl="0" eaLnBrk="1" fontAlgn="base" hangingPunct="1">
        <a:spcBef>
          <a:spcPct val="0"/>
        </a:spcBef>
        <a:spcAft>
          <a:spcPts val="282"/>
        </a:spcAft>
        <a:buFont typeface="Arial" charset="0"/>
        <a:buChar char="•"/>
        <a:defRPr lang="en-US" sz="900" kern="1200" dirty="0">
          <a:solidFill>
            <a:schemeClr val="tx1"/>
          </a:solidFill>
          <a:latin typeface="+mn-lt"/>
          <a:ea typeface="+mj-ea"/>
          <a:cs typeface="+mj-cs"/>
        </a:defRPr>
      </a:lvl4pPr>
      <a:lvl5pPr marL="746059" indent="-180547" algn="l" defTabSz="957940" rtl="0" eaLnBrk="1" fontAlgn="base" hangingPunct="1">
        <a:spcBef>
          <a:spcPct val="0"/>
        </a:spcBef>
        <a:spcAft>
          <a:spcPts val="282"/>
        </a:spcAft>
        <a:buFont typeface="Arial" charset="0"/>
        <a:buChar char="‒"/>
        <a:defRPr lang="en-GB" sz="900" kern="1200" dirty="0">
          <a:solidFill>
            <a:schemeClr val="tx1"/>
          </a:solidFill>
          <a:latin typeface="+mn-lt"/>
          <a:ea typeface="+mj-ea"/>
          <a:cs typeface="+mj-cs"/>
        </a:defRPr>
      </a:lvl5pPr>
      <a:lvl6pPr marL="841555" indent="-171594" algn="l" defTabSz="859460" rtl="0" eaLnBrk="1" latinLnBrk="0" hangingPunct="1">
        <a:spcBef>
          <a:spcPts val="0"/>
        </a:spcBef>
        <a:spcAft>
          <a:spcPts val="282"/>
        </a:spcAft>
        <a:buFont typeface="Arial" pitchFamily="34" charset="0"/>
        <a:buChar char="•"/>
        <a:defRPr sz="1500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1014640" indent="-173086" algn="l" defTabSz="859460" rtl="0" eaLnBrk="1" latinLnBrk="0" hangingPunct="1">
        <a:spcBef>
          <a:spcPts val="0"/>
        </a:spcBef>
        <a:spcAft>
          <a:spcPts val="282"/>
        </a:spcAft>
        <a:buFont typeface="Arial" pitchFamily="34" charset="0"/>
        <a:buChar char="‒"/>
        <a:defRPr sz="13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177283" indent="-162642" algn="l" defTabSz="859460" rtl="0" eaLnBrk="1" latinLnBrk="0" hangingPunct="1">
        <a:spcBef>
          <a:spcPts val="0"/>
        </a:spcBef>
        <a:spcAft>
          <a:spcPts val="282"/>
        </a:spcAft>
        <a:buFont typeface="Arial" pitchFamily="34" charset="0"/>
        <a:buChar char="•"/>
        <a:defRPr sz="13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348876" indent="-171594" algn="l" defTabSz="859460" rtl="0" eaLnBrk="1" latinLnBrk="0" hangingPunct="1">
        <a:spcBef>
          <a:spcPts val="0"/>
        </a:spcBef>
        <a:spcAft>
          <a:spcPts val="282"/>
        </a:spcAft>
        <a:buFont typeface="Arial" pitchFamily="34" charset="0"/>
        <a:buChar char="‒"/>
        <a:defRPr sz="13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94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9730" algn="l" defTabSz="8594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9460" algn="l" defTabSz="8594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9191" algn="l" defTabSz="8594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8921" algn="l" defTabSz="8594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651" algn="l" defTabSz="8594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78381" algn="l" defTabSz="8594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111" algn="l" defTabSz="8594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37841" algn="l" defTabSz="8594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812540" y="3429000"/>
            <a:ext cx="7992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+mj-lt"/>
              <a:ea typeface="+mj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04978624"/>
              </p:ext>
            </p:extLst>
          </p:nvPr>
        </p:nvGraphicFramePr>
        <p:xfrm>
          <a:off x="848544" y="3825044"/>
          <a:ext cx="244688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442"/>
                <a:gridCol w="1223442"/>
              </a:tblGrid>
              <a:tr h="214896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강주형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896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lang="ko-KR" altLang="en-US" sz="10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0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  <a:r>
                        <a:rPr lang="ko-KR" altLang="en-US" sz="10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0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r>
                        <a:rPr lang="ko-KR" altLang="en-US" sz="10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896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문서버전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V0.1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제목 21"/>
          <p:cNvSpPr>
            <a:spLocks noGrp="1"/>
          </p:cNvSpPr>
          <p:nvPr>
            <p:ph type="title" idx="4294967295"/>
          </p:nvPr>
        </p:nvSpPr>
        <p:spPr>
          <a:xfrm>
            <a:off x="704528" y="2816932"/>
            <a:ext cx="9201472" cy="100811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800" b="0" dirty="0" smtClean="0">
                <a:latin typeface="맑은 고딕" pitchFamily="50" charset="-127"/>
              </a:rPr>
              <a:t>주차통합관리 시스템</a:t>
            </a:r>
            <a:endParaRPr lang="ko-KR" altLang="en-US" sz="2800" b="0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774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모서리가 둥근 직사각형 233"/>
          <p:cNvSpPr/>
          <p:nvPr/>
        </p:nvSpPr>
        <p:spPr>
          <a:xfrm>
            <a:off x="5241032" y="1124744"/>
            <a:ext cx="1764196" cy="29163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91" name="Group 1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7972172"/>
              </p:ext>
            </p:extLst>
          </p:nvPr>
        </p:nvGraphicFramePr>
        <p:xfrm>
          <a:off x="7324079" y="509040"/>
          <a:ext cx="2523387" cy="2205600"/>
        </p:xfrm>
        <a:graphic>
          <a:graphicData uri="http://schemas.openxmlformats.org/drawingml/2006/table">
            <a:tbl>
              <a:tblPr/>
              <a:tblGrid>
                <a:gridCol w="251787"/>
                <a:gridCol w="22716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네트워크 제어 프로그램 조회 페이지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에러 발생시 </a:t>
                      </a:r>
                      <a:endParaRPr lang="en-US" altLang="ko-KR" sz="800" dirty="0" smtClean="0"/>
                    </a:p>
                    <a:p>
                      <a:pPr marL="228600" indent="-228600">
                        <a:buNone/>
                      </a:pPr>
                      <a:r>
                        <a:rPr lang="ko-KR" altLang="en-US" sz="800" dirty="0" smtClean="0"/>
                        <a:t>담당자에게 문자 발송되도록 </a:t>
                      </a:r>
                      <a:r>
                        <a:rPr lang="en-US" altLang="ko-KR" sz="800" dirty="0" smtClean="0"/>
                        <a:t>“ </a:t>
                      </a: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</a:rPr>
                        <a:t>주차장명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dirty="0" smtClean="0"/>
                        <a:t>에 </a:t>
                      </a: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입구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LPR</a:t>
                      </a:r>
                      <a:r>
                        <a:rPr lang="en-US" altLang="ko-KR" sz="800" dirty="0" smtClean="0"/>
                        <a:t>” </a:t>
                      </a:r>
                      <a:r>
                        <a:rPr lang="ko-KR" altLang="en-US" sz="800" dirty="0" smtClean="0"/>
                        <a:t>장비 비정상 입니다</a:t>
                      </a:r>
                      <a:endParaRPr lang="en-US" altLang="ko-KR" sz="800" dirty="0" smtClean="0"/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각 장비의 실시간 현황을 보여주며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정상일때는</a:t>
                      </a:r>
                      <a:r>
                        <a:rPr lang="ko-KR" altLang="en-US" sz="800" dirty="0" smtClean="0"/>
                        <a:t> 각 </a:t>
                      </a:r>
                      <a:r>
                        <a:rPr lang="ko-KR" altLang="en-US" sz="800" dirty="0" err="1" smtClean="0"/>
                        <a:t>장비별로</a:t>
                      </a:r>
                      <a:r>
                        <a:rPr lang="ko-KR" altLang="en-US" sz="800" dirty="0" smtClean="0"/>
                        <a:t> 녹색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비정상일때는</a:t>
                      </a:r>
                      <a:r>
                        <a:rPr lang="ko-KR" altLang="en-US" sz="800" dirty="0" smtClean="0"/>
                        <a:t> 빨간색으로 보여짐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주차장명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해당 주차장의 위치 표시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주차장명</a:t>
                      </a:r>
                      <a:r>
                        <a:rPr lang="ko-KR" altLang="en-US" sz="800" dirty="0" smtClean="0"/>
                        <a:t> 표시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에러 발생시 페이지 상관없이 </a:t>
                      </a:r>
                      <a:r>
                        <a:rPr lang="ko-KR" altLang="en-US" sz="800" dirty="0" err="1" smtClean="0"/>
                        <a:t>얼럿창</a:t>
                      </a:r>
                      <a:r>
                        <a:rPr lang="ko-KR" altLang="en-US" sz="800" dirty="0" smtClean="0"/>
                        <a:t> 호출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7140" y="512676"/>
            <a:ext cx="36000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네트워크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제어 프로그램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47902866"/>
              </p:ext>
            </p:extLst>
          </p:nvPr>
        </p:nvGraphicFramePr>
        <p:xfrm>
          <a:off x="164468" y="1129322"/>
          <a:ext cx="4968552" cy="2891260"/>
        </p:xfrm>
        <a:graphic>
          <a:graphicData uri="http://schemas.openxmlformats.org/drawingml/2006/table">
            <a:tbl>
              <a:tblPr firstRow="1" bandRow="1"/>
              <a:tblGrid>
                <a:gridCol w="900100"/>
                <a:gridCol w="612068"/>
                <a:gridCol w="612068"/>
                <a:gridCol w="720080"/>
                <a:gridCol w="720080"/>
                <a:gridCol w="648072"/>
                <a:gridCol w="756084"/>
              </a:tblGrid>
              <a:tr h="17707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VPN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호스트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무인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입구</a:t>
                      </a:r>
                      <a:r>
                        <a:rPr lang="en-US" altLang="ko-KR" sz="7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LPR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출구</a:t>
                      </a:r>
                      <a:r>
                        <a:rPr lang="en-US" altLang="ko-KR" sz="7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LPR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VOIP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</a:tr>
              <a:tr h="3281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01.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하왕십리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건물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281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02.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도선동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지하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281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03.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마장동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건물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비정상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281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05.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살곶이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평면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281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06.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응봉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건물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비정상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770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07.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응봉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평면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770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08.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금호초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건물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770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11.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성수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동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770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13.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송정동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건물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770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16.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용답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평면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770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20.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성수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동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" name="모서리가 둥근 직사각형 31"/>
          <p:cNvSpPr/>
          <p:nvPr/>
        </p:nvSpPr>
        <p:spPr>
          <a:xfrm>
            <a:off x="632520" y="4257092"/>
            <a:ext cx="3096344" cy="18088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464" y="806515"/>
            <a:ext cx="1692188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장비 실시간 현황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33020" y="806515"/>
            <a:ext cx="1692188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추자창</a:t>
            </a:r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MAP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964668" y="836712"/>
            <a:ext cx="177166" cy="190500"/>
            <a:chOff x="3577590" y="0"/>
            <a:chExt cx="180976" cy="190500"/>
          </a:xfrm>
        </p:grpSpPr>
        <p:sp>
          <p:nvSpPr>
            <p:cNvPr id="15" name="타원 14"/>
            <p:cNvSpPr/>
            <p:nvPr/>
          </p:nvSpPr>
          <p:spPr>
            <a:xfrm>
              <a:off x="357759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+mn-ea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613786" y="28014"/>
              <a:ext cx="108586" cy="11766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+mn-ea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44588" y="836712"/>
            <a:ext cx="180976" cy="190500"/>
            <a:chOff x="0" y="0"/>
            <a:chExt cx="180976" cy="190500"/>
          </a:xfrm>
        </p:grpSpPr>
        <p:sp>
          <p:nvSpPr>
            <p:cNvPr id="13" name="타원 12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+mn-ea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+mn-ea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60612" y="812760"/>
            <a:ext cx="1692188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  <a:latin typeface="+mn-ea"/>
                <a:ea typeface="+mn-ea"/>
              </a:rPr>
              <a:t>정상</a:t>
            </a:r>
            <a:endParaRPr lang="ko-KR" altLang="en-US" sz="9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44688" y="812760"/>
            <a:ext cx="1692188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900" b="1" dirty="0" smtClean="0">
                <a:solidFill>
                  <a:schemeClr val="tx1"/>
                </a:solidFill>
                <a:latin typeface="+mn-ea"/>
                <a:ea typeface="+mn-ea"/>
              </a:rPr>
              <a:t>비정상</a:t>
            </a:r>
            <a:endParaRPr lang="ko-KR" altLang="en-US" sz="9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118288" y="1412776"/>
            <a:ext cx="108012" cy="108012"/>
            <a:chOff x="0" y="0"/>
            <a:chExt cx="180976" cy="190500"/>
          </a:xfrm>
        </p:grpSpPr>
        <p:sp>
          <p:nvSpPr>
            <p:cNvPr id="20" name="타원 19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21" name="타원 20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118288" y="1736812"/>
            <a:ext cx="108012" cy="108012"/>
            <a:chOff x="0" y="0"/>
            <a:chExt cx="180976" cy="190500"/>
          </a:xfrm>
        </p:grpSpPr>
        <p:sp>
          <p:nvSpPr>
            <p:cNvPr id="23" name="타원 22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24" name="타원 23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18288" y="2060848"/>
            <a:ext cx="108012" cy="108012"/>
            <a:chOff x="0" y="0"/>
            <a:chExt cx="180976" cy="190500"/>
          </a:xfrm>
        </p:grpSpPr>
        <p:sp>
          <p:nvSpPr>
            <p:cNvPr id="26" name="타원 25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27" name="타원 26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118288" y="2384884"/>
            <a:ext cx="108012" cy="108012"/>
            <a:chOff x="0" y="0"/>
            <a:chExt cx="180976" cy="190500"/>
          </a:xfrm>
        </p:grpSpPr>
        <p:sp>
          <p:nvSpPr>
            <p:cNvPr id="29" name="타원 28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31" name="타원 30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8288" y="2744924"/>
            <a:ext cx="108012" cy="108012"/>
            <a:chOff x="0" y="0"/>
            <a:chExt cx="180976" cy="190500"/>
          </a:xfrm>
        </p:grpSpPr>
        <p:sp>
          <p:nvSpPr>
            <p:cNvPr id="34" name="타원 33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35" name="타원 34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118288" y="2987808"/>
            <a:ext cx="108012" cy="108012"/>
            <a:chOff x="0" y="0"/>
            <a:chExt cx="180976" cy="190500"/>
          </a:xfrm>
        </p:grpSpPr>
        <p:sp>
          <p:nvSpPr>
            <p:cNvPr id="37" name="타원 36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38" name="타원 37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18288" y="3176972"/>
            <a:ext cx="108012" cy="108012"/>
            <a:chOff x="0" y="0"/>
            <a:chExt cx="180976" cy="190500"/>
          </a:xfrm>
        </p:grpSpPr>
        <p:sp>
          <p:nvSpPr>
            <p:cNvPr id="40" name="타원 39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41" name="타원 40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118288" y="3356992"/>
            <a:ext cx="108012" cy="108012"/>
            <a:chOff x="0" y="0"/>
            <a:chExt cx="180976" cy="190500"/>
          </a:xfrm>
        </p:grpSpPr>
        <p:sp>
          <p:nvSpPr>
            <p:cNvPr id="43" name="타원 42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44" name="타원 43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118288" y="3518724"/>
            <a:ext cx="108012" cy="108012"/>
            <a:chOff x="0" y="0"/>
            <a:chExt cx="180976" cy="190500"/>
          </a:xfrm>
        </p:grpSpPr>
        <p:sp>
          <p:nvSpPr>
            <p:cNvPr id="46" name="타원 45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47" name="타원 46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118288" y="3717032"/>
            <a:ext cx="108012" cy="108012"/>
            <a:chOff x="0" y="0"/>
            <a:chExt cx="180976" cy="190500"/>
          </a:xfrm>
        </p:grpSpPr>
        <p:sp>
          <p:nvSpPr>
            <p:cNvPr id="49" name="타원 48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50" name="타원 49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118288" y="3897052"/>
            <a:ext cx="108012" cy="108012"/>
            <a:chOff x="0" y="0"/>
            <a:chExt cx="180976" cy="190500"/>
          </a:xfrm>
        </p:grpSpPr>
        <p:sp>
          <p:nvSpPr>
            <p:cNvPr id="52" name="타원 51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53" name="타원 52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748644" y="1412776"/>
            <a:ext cx="108012" cy="108012"/>
            <a:chOff x="0" y="0"/>
            <a:chExt cx="180976" cy="190500"/>
          </a:xfrm>
        </p:grpSpPr>
        <p:sp>
          <p:nvSpPr>
            <p:cNvPr id="55" name="타원 54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56" name="타원 55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748644" y="1736812"/>
            <a:ext cx="108012" cy="108012"/>
            <a:chOff x="0" y="0"/>
            <a:chExt cx="180976" cy="190500"/>
          </a:xfrm>
        </p:grpSpPr>
        <p:sp>
          <p:nvSpPr>
            <p:cNvPr id="58" name="타원 57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59" name="타원 58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748644" y="2060848"/>
            <a:ext cx="108012" cy="108012"/>
            <a:chOff x="0" y="0"/>
            <a:chExt cx="180976" cy="190500"/>
          </a:xfrm>
        </p:grpSpPr>
        <p:sp>
          <p:nvSpPr>
            <p:cNvPr id="61" name="타원 60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62" name="타원 61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748644" y="2384884"/>
            <a:ext cx="108012" cy="108012"/>
            <a:chOff x="0" y="0"/>
            <a:chExt cx="180976" cy="190500"/>
          </a:xfrm>
        </p:grpSpPr>
        <p:sp>
          <p:nvSpPr>
            <p:cNvPr id="64" name="타원 63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65" name="타원 64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1748644" y="2744924"/>
            <a:ext cx="108012" cy="108012"/>
            <a:chOff x="0" y="0"/>
            <a:chExt cx="180976" cy="190500"/>
          </a:xfrm>
        </p:grpSpPr>
        <p:sp>
          <p:nvSpPr>
            <p:cNvPr id="67" name="타원 66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68" name="타원 67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1748644" y="2987808"/>
            <a:ext cx="108012" cy="108012"/>
            <a:chOff x="0" y="0"/>
            <a:chExt cx="180976" cy="190500"/>
          </a:xfrm>
        </p:grpSpPr>
        <p:sp>
          <p:nvSpPr>
            <p:cNvPr id="70" name="타원 69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71" name="타원 70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748644" y="3176972"/>
            <a:ext cx="108012" cy="108012"/>
            <a:chOff x="0" y="0"/>
            <a:chExt cx="180976" cy="190500"/>
          </a:xfrm>
        </p:grpSpPr>
        <p:sp>
          <p:nvSpPr>
            <p:cNvPr id="73" name="타원 72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74" name="타원 73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1748644" y="3356992"/>
            <a:ext cx="108012" cy="108012"/>
            <a:chOff x="0" y="0"/>
            <a:chExt cx="180976" cy="190500"/>
          </a:xfrm>
        </p:grpSpPr>
        <p:sp>
          <p:nvSpPr>
            <p:cNvPr id="76" name="타원 75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77" name="타원 76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1748644" y="3518724"/>
            <a:ext cx="108012" cy="108012"/>
            <a:chOff x="0" y="0"/>
            <a:chExt cx="180976" cy="190500"/>
          </a:xfrm>
        </p:grpSpPr>
        <p:sp>
          <p:nvSpPr>
            <p:cNvPr id="79" name="타원 78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80" name="타원 79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1748644" y="3717032"/>
            <a:ext cx="108012" cy="108012"/>
            <a:chOff x="0" y="0"/>
            <a:chExt cx="180976" cy="190500"/>
          </a:xfrm>
        </p:grpSpPr>
        <p:sp>
          <p:nvSpPr>
            <p:cNvPr id="82" name="타원 81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83" name="타원 82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1748644" y="3897052"/>
            <a:ext cx="108012" cy="108012"/>
            <a:chOff x="0" y="0"/>
            <a:chExt cx="180976" cy="190500"/>
          </a:xfrm>
        </p:grpSpPr>
        <p:sp>
          <p:nvSpPr>
            <p:cNvPr id="85" name="타원 84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86" name="타원 85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2396716" y="1412776"/>
            <a:ext cx="108012" cy="108012"/>
            <a:chOff x="0" y="0"/>
            <a:chExt cx="180976" cy="190500"/>
          </a:xfrm>
        </p:grpSpPr>
        <p:sp>
          <p:nvSpPr>
            <p:cNvPr id="88" name="타원 87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89" name="타원 88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2396716" y="1736812"/>
            <a:ext cx="108012" cy="108012"/>
            <a:chOff x="0" y="0"/>
            <a:chExt cx="180976" cy="190500"/>
          </a:xfrm>
        </p:grpSpPr>
        <p:sp>
          <p:nvSpPr>
            <p:cNvPr id="92" name="타원 91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93" name="타원 92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396716" y="2060848"/>
            <a:ext cx="108012" cy="108012"/>
            <a:chOff x="0" y="0"/>
            <a:chExt cx="180976" cy="190500"/>
          </a:xfrm>
        </p:grpSpPr>
        <p:sp>
          <p:nvSpPr>
            <p:cNvPr id="95" name="타원 94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96" name="타원 95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2396716" y="2384884"/>
            <a:ext cx="108012" cy="108012"/>
            <a:chOff x="0" y="0"/>
            <a:chExt cx="180976" cy="190500"/>
          </a:xfrm>
        </p:grpSpPr>
        <p:sp>
          <p:nvSpPr>
            <p:cNvPr id="98" name="타원 97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99" name="타원 98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2396716" y="2744924"/>
            <a:ext cx="108012" cy="108012"/>
            <a:chOff x="0" y="0"/>
            <a:chExt cx="180976" cy="190500"/>
          </a:xfrm>
        </p:grpSpPr>
        <p:sp>
          <p:nvSpPr>
            <p:cNvPr id="101" name="타원 100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2396716" y="2987808"/>
            <a:ext cx="108012" cy="108012"/>
            <a:chOff x="0" y="0"/>
            <a:chExt cx="180976" cy="190500"/>
          </a:xfrm>
        </p:grpSpPr>
        <p:sp>
          <p:nvSpPr>
            <p:cNvPr id="104" name="타원 103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2396716" y="3176972"/>
            <a:ext cx="108012" cy="108012"/>
            <a:chOff x="0" y="0"/>
            <a:chExt cx="180976" cy="190500"/>
          </a:xfrm>
        </p:grpSpPr>
        <p:sp>
          <p:nvSpPr>
            <p:cNvPr id="107" name="타원 106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2396716" y="3356992"/>
            <a:ext cx="108012" cy="108012"/>
            <a:chOff x="0" y="0"/>
            <a:chExt cx="180976" cy="190500"/>
          </a:xfrm>
        </p:grpSpPr>
        <p:sp>
          <p:nvSpPr>
            <p:cNvPr id="110" name="타원 109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2396716" y="3518724"/>
            <a:ext cx="108012" cy="108012"/>
            <a:chOff x="0" y="0"/>
            <a:chExt cx="180976" cy="190500"/>
          </a:xfrm>
        </p:grpSpPr>
        <p:sp>
          <p:nvSpPr>
            <p:cNvPr id="113" name="타원 112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2396716" y="3717032"/>
            <a:ext cx="108012" cy="108012"/>
            <a:chOff x="0" y="0"/>
            <a:chExt cx="180976" cy="190500"/>
          </a:xfrm>
        </p:grpSpPr>
        <p:sp>
          <p:nvSpPr>
            <p:cNvPr id="116" name="타원 115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2396716" y="3897052"/>
            <a:ext cx="108012" cy="108012"/>
            <a:chOff x="0" y="0"/>
            <a:chExt cx="180976" cy="190500"/>
          </a:xfrm>
        </p:grpSpPr>
        <p:sp>
          <p:nvSpPr>
            <p:cNvPr id="119" name="타원 118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3116796" y="1412776"/>
            <a:ext cx="108012" cy="108012"/>
            <a:chOff x="0" y="0"/>
            <a:chExt cx="180976" cy="190500"/>
          </a:xfrm>
        </p:grpSpPr>
        <p:sp>
          <p:nvSpPr>
            <p:cNvPr id="122" name="타원 121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3116796" y="1736812"/>
            <a:ext cx="108012" cy="108012"/>
            <a:chOff x="0" y="0"/>
            <a:chExt cx="180976" cy="190500"/>
          </a:xfrm>
        </p:grpSpPr>
        <p:sp>
          <p:nvSpPr>
            <p:cNvPr id="125" name="타원 124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3116796" y="2384884"/>
            <a:ext cx="108012" cy="108012"/>
            <a:chOff x="0" y="0"/>
            <a:chExt cx="180976" cy="190500"/>
          </a:xfrm>
        </p:grpSpPr>
        <p:sp>
          <p:nvSpPr>
            <p:cNvPr id="131" name="타원 130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3116796" y="2744924"/>
            <a:ext cx="108012" cy="108012"/>
            <a:chOff x="0" y="0"/>
            <a:chExt cx="180976" cy="190500"/>
          </a:xfrm>
        </p:grpSpPr>
        <p:sp>
          <p:nvSpPr>
            <p:cNvPr id="134" name="타원 133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3116796" y="2987808"/>
            <a:ext cx="108012" cy="108012"/>
            <a:chOff x="0" y="0"/>
            <a:chExt cx="180976" cy="190500"/>
          </a:xfrm>
        </p:grpSpPr>
        <p:sp>
          <p:nvSpPr>
            <p:cNvPr id="137" name="타원 136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3116796" y="3176972"/>
            <a:ext cx="108012" cy="108012"/>
            <a:chOff x="0" y="0"/>
            <a:chExt cx="180976" cy="190500"/>
          </a:xfrm>
        </p:grpSpPr>
        <p:sp>
          <p:nvSpPr>
            <p:cNvPr id="140" name="타원 139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116796" y="3356992"/>
            <a:ext cx="108012" cy="108012"/>
            <a:chOff x="0" y="0"/>
            <a:chExt cx="180976" cy="190500"/>
          </a:xfrm>
        </p:grpSpPr>
        <p:sp>
          <p:nvSpPr>
            <p:cNvPr id="143" name="타원 142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3116796" y="3518724"/>
            <a:ext cx="108012" cy="108012"/>
            <a:chOff x="0" y="0"/>
            <a:chExt cx="180976" cy="190500"/>
          </a:xfrm>
        </p:grpSpPr>
        <p:sp>
          <p:nvSpPr>
            <p:cNvPr id="146" name="타원 145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3116796" y="3717032"/>
            <a:ext cx="108012" cy="108012"/>
            <a:chOff x="0" y="0"/>
            <a:chExt cx="180976" cy="190500"/>
          </a:xfrm>
        </p:grpSpPr>
        <p:sp>
          <p:nvSpPr>
            <p:cNvPr id="149" name="타원 148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150" name="타원 149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3116796" y="3897052"/>
            <a:ext cx="108012" cy="108012"/>
            <a:chOff x="0" y="0"/>
            <a:chExt cx="180976" cy="190500"/>
          </a:xfrm>
        </p:grpSpPr>
        <p:sp>
          <p:nvSpPr>
            <p:cNvPr id="152" name="타원 151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153" name="타원 152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3836876" y="1412776"/>
            <a:ext cx="108012" cy="108012"/>
            <a:chOff x="0" y="0"/>
            <a:chExt cx="180976" cy="190500"/>
          </a:xfrm>
        </p:grpSpPr>
        <p:sp>
          <p:nvSpPr>
            <p:cNvPr id="155" name="타원 154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156" name="타원 155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3836876" y="1736812"/>
            <a:ext cx="108012" cy="108012"/>
            <a:chOff x="0" y="0"/>
            <a:chExt cx="180976" cy="190500"/>
          </a:xfrm>
        </p:grpSpPr>
        <p:sp>
          <p:nvSpPr>
            <p:cNvPr id="158" name="타원 157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3836876" y="2060848"/>
            <a:ext cx="108012" cy="108012"/>
            <a:chOff x="0" y="0"/>
            <a:chExt cx="180976" cy="190500"/>
          </a:xfrm>
        </p:grpSpPr>
        <p:sp>
          <p:nvSpPr>
            <p:cNvPr id="161" name="타원 160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162" name="타원 161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3836876" y="2384884"/>
            <a:ext cx="108012" cy="108012"/>
            <a:chOff x="0" y="0"/>
            <a:chExt cx="180976" cy="190500"/>
          </a:xfrm>
        </p:grpSpPr>
        <p:sp>
          <p:nvSpPr>
            <p:cNvPr id="164" name="타원 163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3836876" y="2987808"/>
            <a:ext cx="108012" cy="108012"/>
            <a:chOff x="0" y="0"/>
            <a:chExt cx="180976" cy="190500"/>
          </a:xfrm>
        </p:grpSpPr>
        <p:sp>
          <p:nvSpPr>
            <p:cNvPr id="170" name="타원 169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171" name="타원 170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3836876" y="3176972"/>
            <a:ext cx="108012" cy="108012"/>
            <a:chOff x="0" y="0"/>
            <a:chExt cx="180976" cy="190500"/>
          </a:xfrm>
        </p:grpSpPr>
        <p:sp>
          <p:nvSpPr>
            <p:cNvPr id="173" name="타원 172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3836876" y="3356992"/>
            <a:ext cx="108012" cy="108012"/>
            <a:chOff x="0" y="0"/>
            <a:chExt cx="180976" cy="190500"/>
          </a:xfrm>
        </p:grpSpPr>
        <p:sp>
          <p:nvSpPr>
            <p:cNvPr id="176" name="타원 175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3836876" y="3518724"/>
            <a:ext cx="108012" cy="108012"/>
            <a:chOff x="0" y="0"/>
            <a:chExt cx="180976" cy="190500"/>
          </a:xfrm>
        </p:grpSpPr>
        <p:sp>
          <p:nvSpPr>
            <p:cNvPr id="179" name="타원 178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180" name="타원 179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3836876" y="3717032"/>
            <a:ext cx="108012" cy="108012"/>
            <a:chOff x="0" y="0"/>
            <a:chExt cx="180976" cy="190500"/>
          </a:xfrm>
        </p:grpSpPr>
        <p:sp>
          <p:nvSpPr>
            <p:cNvPr id="182" name="타원 181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184" name="그룹 183"/>
          <p:cNvGrpSpPr/>
          <p:nvPr/>
        </p:nvGrpSpPr>
        <p:grpSpPr>
          <a:xfrm>
            <a:off x="3836876" y="3897052"/>
            <a:ext cx="108012" cy="108012"/>
            <a:chOff x="0" y="0"/>
            <a:chExt cx="180976" cy="190500"/>
          </a:xfrm>
        </p:grpSpPr>
        <p:sp>
          <p:nvSpPr>
            <p:cNvPr id="185" name="타원 184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186" name="타원 185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4520952" y="1412776"/>
            <a:ext cx="108012" cy="108012"/>
            <a:chOff x="0" y="0"/>
            <a:chExt cx="180976" cy="190500"/>
          </a:xfrm>
        </p:grpSpPr>
        <p:sp>
          <p:nvSpPr>
            <p:cNvPr id="188" name="타원 187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4520952" y="1736812"/>
            <a:ext cx="108012" cy="108012"/>
            <a:chOff x="0" y="0"/>
            <a:chExt cx="180976" cy="190500"/>
          </a:xfrm>
        </p:grpSpPr>
        <p:sp>
          <p:nvSpPr>
            <p:cNvPr id="191" name="타원 190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192" name="타원 191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193" name="그룹 192"/>
          <p:cNvGrpSpPr/>
          <p:nvPr/>
        </p:nvGrpSpPr>
        <p:grpSpPr>
          <a:xfrm>
            <a:off x="4520952" y="2060848"/>
            <a:ext cx="108012" cy="108012"/>
            <a:chOff x="0" y="0"/>
            <a:chExt cx="180976" cy="190500"/>
          </a:xfrm>
        </p:grpSpPr>
        <p:sp>
          <p:nvSpPr>
            <p:cNvPr id="194" name="타원 193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196" name="그룹 195"/>
          <p:cNvGrpSpPr/>
          <p:nvPr/>
        </p:nvGrpSpPr>
        <p:grpSpPr>
          <a:xfrm>
            <a:off x="4520952" y="2384884"/>
            <a:ext cx="108012" cy="108012"/>
            <a:chOff x="0" y="0"/>
            <a:chExt cx="180976" cy="190500"/>
          </a:xfrm>
        </p:grpSpPr>
        <p:sp>
          <p:nvSpPr>
            <p:cNvPr id="197" name="타원 196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198" name="타원 197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4520952" y="2744924"/>
            <a:ext cx="108012" cy="108012"/>
            <a:chOff x="0" y="0"/>
            <a:chExt cx="180976" cy="190500"/>
          </a:xfrm>
        </p:grpSpPr>
        <p:sp>
          <p:nvSpPr>
            <p:cNvPr id="200" name="타원 199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201" name="타원 200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4520952" y="2987808"/>
            <a:ext cx="108012" cy="108012"/>
            <a:chOff x="0" y="0"/>
            <a:chExt cx="180976" cy="190500"/>
          </a:xfrm>
        </p:grpSpPr>
        <p:sp>
          <p:nvSpPr>
            <p:cNvPr id="203" name="타원 202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204" name="타원 203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4520952" y="3176972"/>
            <a:ext cx="108012" cy="108012"/>
            <a:chOff x="0" y="0"/>
            <a:chExt cx="180976" cy="190500"/>
          </a:xfrm>
        </p:grpSpPr>
        <p:sp>
          <p:nvSpPr>
            <p:cNvPr id="206" name="타원 205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207" name="타원 206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4520952" y="3356992"/>
            <a:ext cx="108012" cy="108012"/>
            <a:chOff x="0" y="0"/>
            <a:chExt cx="180976" cy="190500"/>
          </a:xfrm>
        </p:grpSpPr>
        <p:sp>
          <p:nvSpPr>
            <p:cNvPr id="209" name="타원 208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210" name="타원 209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211" name="그룹 210"/>
          <p:cNvGrpSpPr/>
          <p:nvPr/>
        </p:nvGrpSpPr>
        <p:grpSpPr>
          <a:xfrm>
            <a:off x="4520952" y="3518724"/>
            <a:ext cx="108012" cy="108012"/>
            <a:chOff x="0" y="0"/>
            <a:chExt cx="180976" cy="190500"/>
          </a:xfrm>
        </p:grpSpPr>
        <p:sp>
          <p:nvSpPr>
            <p:cNvPr id="212" name="타원 211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4520952" y="3717032"/>
            <a:ext cx="108012" cy="108012"/>
            <a:chOff x="0" y="0"/>
            <a:chExt cx="180976" cy="190500"/>
          </a:xfrm>
        </p:grpSpPr>
        <p:sp>
          <p:nvSpPr>
            <p:cNvPr id="215" name="타원 214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216" name="타원 215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217" name="그룹 216"/>
          <p:cNvGrpSpPr/>
          <p:nvPr/>
        </p:nvGrpSpPr>
        <p:grpSpPr>
          <a:xfrm>
            <a:off x="4520952" y="3897052"/>
            <a:ext cx="108012" cy="108012"/>
            <a:chOff x="0" y="0"/>
            <a:chExt cx="180976" cy="190500"/>
          </a:xfrm>
        </p:grpSpPr>
        <p:sp>
          <p:nvSpPr>
            <p:cNvPr id="218" name="타원 217"/>
            <p:cNvSpPr/>
            <p:nvPr/>
          </p:nvSpPr>
          <p:spPr>
            <a:xfrm>
              <a:off x="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219" name="타원 218"/>
            <p:cNvSpPr/>
            <p:nvPr/>
          </p:nvSpPr>
          <p:spPr>
            <a:xfrm>
              <a:off x="36196" y="28014"/>
              <a:ext cx="108586" cy="11766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220" name="그룹 219"/>
          <p:cNvGrpSpPr/>
          <p:nvPr/>
        </p:nvGrpSpPr>
        <p:grpSpPr>
          <a:xfrm>
            <a:off x="3116796" y="2079136"/>
            <a:ext cx="108012" cy="108012"/>
            <a:chOff x="3577590" y="0"/>
            <a:chExt cx="180976" cy="190500"/>
          </a:xfrm>
        </p:grpSpPr>
        <p:sp>
          <p:nvSpPr>
            <p:cNvPr id="221" name="타원 220"/>
            <p:cNvSpPr/>
            <p:nvPr/>
          </p:nvSpPr>
          <p:spPr>
            <a:xfrm>
              <a:off x="357759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222" name="타원 221"/>
            <p:cNvSpPr/>
            <p:nvPr/>
          </p:nvSpPr>
          <p:spPr>
            <a:xfrm>
              <a:off x="3613786" y="28014"/>
              <a:ext cx="108586" cy="11766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grpSp>
        <p:nvGrpSpPr>
          <p:cNvPr id="223" name="그룹 222"/>
          <p:cNvGrpSpPr/>
          <p:nvPr/>
        </p:nvGrpSpPr>
        <p:grpSpPr>
          <a:xfrm>
            <a:off x="3836876" y="2735780"/>
            <a:ext cx="108012" cy="108012"/>
            <a:chOff x="3577590" y="0"/>
            <a:chExt cx="180976" cy="190500"/>
          </a:xfrm>
        </p:grpSpPr>
        <p:sp>
          <p:nvSpPr>
            <p:cNvPr id="224" name="타원 223"/>
            <p:cNvSpPr/>
            <p:nvPr/>
          </p:nvSpPr>
          <p:spPr>
            <a:xfrm>
              <a:off x="3577590" y="0"/>
              <a:ext cx="180976" cy="190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  <p:sp>
          <p:nvSpPr>
            <p:cNvPr id="225" name="타원 224"/>
            <p:cNvSpPr/>
            <p:nvPr/>
          </p:nvSpPr>
          <p:spPr>
            <a:xfrm>
              <a:off x="3613786" y="28014"/>
              <a:ext cx="108586" cy="11766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/>
            </a:p>
          </p:txBody>
        </p:sp>
      </p:grpSp>
      <p:sp>
        <p:nvSpPr>
          <p:cNvPr id="226" name="Oval 611"/>
          <p:cNvSpPr>
            <a:spLocks noChangeArrowheads="1"/>
          </p:cNvSpPr>
          <p:nvPr/>
        </p:nvSpPr>
        <p:spPr bwMode="auto">
          <a:xfrm>
            <a:off x="0" y="548680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7" name="Oval 611"/>
          <p:cNvSpPr>
            <a:spLocks noChangeArrowheads="1"/>
          </p:cNvSpPr>
          <p:nvPr/>
        </p:nvSpPr>
        <p:spPr bwMode="auto">
          <a:xfrm>
            <a:off x="0" y="1412776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8" name="Oval 611"/>
          <p:cNvSpPr>
            <a:spLocks noChangeArrowheads="1"/>
          </p:cNvSpPr>
          <p:nvPr/>
        </p:nvSpPr>
        <p:spPr bwMode="auto">
          <a:xfrm>
            <a:off x="5169024" y="980728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0" name="사각형 설명선 229"/>
          <p:cNvSpPr/>
          <p:nvPr/>
        </p:nvSpPr>
        <p:spPr>
          <a:xfrm>
            <a:off x="5889104" y="1988840"/>
            <a:ext cx="828092" cy="252028"/>
          </a:xfrm>
          <a:prstGeom prst="wedgeRectCallout">
            <a:avLst>
              <a:gd name="adj1" fmla="val -18625"/>
              <a:gd name="adj2" fmla="val 116922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t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하왕십리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건물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9" name="Oval 611"/>
          <p:cNvSpPr>
            <a:spLocks noChangeArrowheads="1"/>
          </p:cNvSpPr>
          <p:nvPr/>
        </p:nvSpPr>
        <p:spPr bwMode="auto">
          <a:xfrm>
            <a:off x="452500" y="4293096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404828" y="4293096"/>
            <a:ext cx="250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ko-KR" sz="1100" dirty="0" smtClean="0">
                <a:solidFill>
                  <a:schemeClr val="tx1"/>
                </a:solidFill>
                <a:latin typeface="+mn-lt"/>
                <a:ea typeface="+mn-ea"/>
              </a:rPr>
              <a:t>x</a:t>
            </a:r>
            <a:endParaRPr lang="ko-KR" altLang="en-US" sz="110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1028565" y="4725144"/>
            <a:ext cx="21962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altLang="ko-KR" sz="1100" dirty="0" smtClean="0">
                <a:latin typeface="+mn-ea"/>
                <a:ea typeface="+mn-ea"/>
              </a:rPr>
              <a:t>“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  <a:ea typeface="+mn-ea"/>
              </a:rPr>
              <a:t>주차장명</a:t>
            </a:r>
            <a:r>
              <a:rPr lang="en-US" altLang="ko-KR" sz="1100" dirty="0" smtClean="0">
                <a:latin typeface="+mn-ea"/>
                <a:ea typeface="+mn-ea"/>
              </a:rPr>
              <a:t>’</a:t>
            </a:r>
            <a:r>
              <a:rPr lang="ko-KR" altLang="en-US" sz="1100" dirty="0" smtClean="0">
                <a:latin typeface="+mn-ea"/>
                <a:ea typeface="+mn-ea"/>
              </a:rPr>
              <a:t>에 </a:t>
            </a:r>
            <a:r>
              <a:rPr lang="en-US" altLang="ko-KR" sz="1100" dirty="0" smtClean="0">
                <a:latin typeface="+mn-ea"/>
                <a:ea typeface="+mn-ea"/>
              </a:rPr>
              <a:t>“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  <a:ea typeface="+mn-ea"/>
              </a:rPr>
              <a:t>입구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  <a:ea typeface="+mn-ea"/>
              </a:rPr>
              <a:t>LPR</a:t>
            </a:r>
            <a:r>
              <a:rPr lang="en-US" altLang="ko-KR" sz="1100" dirty="0" smtClean="0">
                <a:latin typeface="+mn-ea"/>
                <a:ea typeface="+mn-ea"/>
              </a:rPr>
              <a:t>” </a:t>
            </a:r>
            <a:r>
              <a:rPr lang="ko-KR" altLang="en-US" sz="1100" dirty="0" smtClean="0">
                <a:latin typeface="+mn-ea"/>
                <a:ea typeface="+mn-ea"/>
              </a:rPr>
              <a:t>장비 비정상 상황 발생 입니다</a:t>
            </a:r>
            <a:endParaRPr lang="ko-KR" altLang="en-US" sz="11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1856656" y="5445224"/>
            <a:ext cx="612000" cy="180000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</p:spTree>
    <p:extLst>
      <p:ext uri="{BB962C8B-B14F-4D97-AF65-F5344CB8AC3E}">
        <p14:creationId xmlns="" xmlns:p14="http://schemas.microsoft.com/office/powerpoint/2010/main" val="2789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roup 1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7972172"/>
              </p:ext>
            </p:extLst>
          </p:nvPr>
        </p:nvGraphicFramePr>
        <p:xfrm>
          <a:off x="7324079" y="509040"/>
          <a:ext cx="2523387" cy="4308720"/>
        </p:xfrm>
        <a:graphic>
          <a:graphicData uri="http://schemas.openxmlformats.org/drawingml/2006/table">
            <a:tbl>
              <a:tblPr/>
              <a:tblGrid>
                <a:gridCol w="251787"/>
                <a:gridCol w="22716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실시간 </a:t>
                      </a:r>
                      <a:r>
                        <a:rPr lang="ko-KR" altLang="en-US" sz="800" dirty="0" err="1" smtClean="0"/>
                        <a:t>입출차</a:t>
                      </a:r>
                      <a:r>
                        <a:rPr lang="ko-KR" altLang="en-US" sz="800" dirty="0" smtClean="0"/>
                        <a:t> 조회 페이지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조회 버튼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목록 호출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조회 조건에서는 가능한 모든 조건을 풀어서 한번에 </a:t>
                      </a:r>
                      <a:r>
                        <a:rPr lang="ko-KR" altLang="en-US" sz="800" dirty="0" err="1" smtClean="0"/>
                        <a:t>볼수</a:t>
                      </a:r>
                      <a:r>
                        <a:rPr lang="ko-KR" altLang="en-US" sz="800" dirty="0" smtClean="0"/>
                        <a:t> 있도록 노출함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체크박스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Default</a:t>
                      </a:r>
                      <a:r>
                        <a:rPr lang="ko-KR" altLang="en-US" sz="800" dirty="0" smtClean="0"/>
                        <a:t>는 전체 </a:t>
                      </a:r>
                      <a:r>
                        <a:rPr lang="en-US" altLang="ko-KR" sz="800" dirty="0" smtClean="0"/>
                        <a:t>uncheck</a:t>
                      </a:r>
                    </a:p>
                    <a:p>
                      <a:r>
                        <a:rPr lang="ko-KR" altLang="en-US" sz="800" dirty="0" smtClean="0"/>
                        <a:t>전체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전체 체크박스가 체크됨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전체 </a:t>
                      </a:r>
                      <a:r>
                        <a:rPr lang="en-US" altLang="ko-KR" sz="800" dirty="0" smtClean="0"/>
                        <a:t>uncheck</a:t>
                      </a:r>
                      <a:r>
                        <a:rPr lang="ko-KR" altLang="en-US" sz="800" dirty="0" smtClean="0"/>
                        <a:t>시에는 전체 </a:t>
                      </a:r>
                      <a:r>
                        <a:rPr lang="ko-KR" altLang="en-US" sz="800" dirty="0" err="1" smtClean="0"/>
                        <a:t>체크시와</a:t>
                      </a:r>
                      <a:r>
                        <a:rPr lang="ko-KR" altLang="en-US" sz="800" dirty="0" smtClean="0"/>
                        <a:t> 동일하게 결과 노출함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Default</a:t>
                      </a:r>
                      <a:r>
                        <a:rPr lang="ko-KR" altLang="en-US" sz="800" dirty="0" smtClean="0"/>
                        <a:t>는 둘다 체크 상태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입차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출차</a:t>
                      </a:r>
                      <a:r>
                        <a:rPr lang="ko-KR" altLang="en-US" sz="800" dirty="0" smtClean="0"/>
                        <a:t> 기간 부분에서 체크된 내용만 조회 조건으로 기능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입차기간만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체크시에는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출차</a:t>
                      </a:r>
                      <a:r>
                        <a:rPr lang="ko-KR" altLang="en-US" sz="800" baseline="0" dirty="0" smtClean="0"/>
                        <a:t> 시간 존재 여부와 무관하게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지정된 입차 기간에 해당하는 데이터만 호출</a:t>
                      </a:r>
                      <a:endParaRPr lang="en-US" altLang="ko-KR" sz="800" baseline="0" dirty="0" smtClean="0"/>
                    </a:p>
                    <a:p>
                      <a:r>
                        <a:rPr lang="ko-KR" altLang="en-US" sz="800" baseline="0" dirty="0" err="1" smtClean="0"/>
                        <a:t>출차기간도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선택시에는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출차</a:t>
                      </a:r>
                      <a:r>
                        <a:rPr lang="ko-KR" altLang="en-US" sz="800" baseline="0" dirty="0" smtClean="0"/>
                        <a:t> 기간이 존재하는 데이터를 호출</a:t>
                      </a:r>
                      <a:r>
                        <a:rPr lang="en-US" altLang="ko-KR" sz="800" baseline="0" dirty="0" smtClean="0"/>
                        <a:t>,</a:t>
                      </a:r>
                    </a:p>
                    <a:p>
                      <a:r>
                        <a:rPr lang="ko-KR" altLang="en-US" sz="800" baseline="0" dirty="0" err="1" smtClean="0"/>
                        <a:t>둘다</a:t>
                      </a:r>
                      <a:r>
                        <a:rPr lang="ko-KR" altLang="en-US" sz="800" baseline="0" dirty="0" smtClean="0"/>
                        <a:t> 체크 </a:t>
                      </a:r>
                      <a:r>
                        <a:rPr lang="ko-KR" altLang="en-US" sz="800" baseline="0" dirty="0" err="1" smtClean="0"/>
                        <a:t>해제시에는</a:t>
                      </a:r>
                      <a:r>
                        <a:rPr lang="ko-KR" altLang="en-US" sz="800" baseline="0" dirty="0" smtClean="0"/>
                        <a:t> 기간 영역은 전체 데이터 호출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초기화 버튼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조회 조건 초기화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차량번호는 </a:t>
                      </a:r>
                      <a:r>
                        <a:rPr lang="ko-KR" altLang="en-US" sz="800" dirty="0" err="1" smtClean="0"/>
                        <a:t>그리드</a:t>
                      </a:r>
                      <a:r>
                        <a:rPr lang="ko-KR" altLang="en-US" sz="800" dirty="0" smtClean="0"/>
                        <a:t> 수정 가능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차량번호 검색은 좌측의 검색 조건과 </a:t>
                      </a:r>
                      <a:r>
                        <a:rPr lang="en-US" altLang="ko-KR" sz="800" dirty="0" smtClean="0"/>
                        <a:t>or</a:t>
                      </a:r>
                      <a:r>
                        <a:rPr lang="ko-KR" altLang="en-US" sz="800" dirty="0" smtClean="0"/>
                        <a:t>조건 검색임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좌측의 영향을 안받음</a:t>
                      </a:r>
                      <a:r>
                        <a:rPr lang="en-US" altLang="ko-KR" sz="800" dirty="0" smtClean="0"/>
                        <a:t>), </a:t>
                      </a:r>
                      <a:r>
                        <a:rPr lang="ko-KR" altLang="en-US" sz="800" dirty="0" smtClean="0"/>
                        <a:t>차량 번호 안에서는 </a:t>
                      </a:r>
                      <a:r>
                        <a:rPr lang="en-US" altLang="ko-KR" sz="800" dirty="0" smtClean="0"/>
                        <a:t>and </a:t>
                      </a:r>
                      <a:r>
                        <a:rPr lang="ko-KR" altLang="en-US" sz="800" dirty="0" smtClean="0"/>
                        <a:t>조건 검색</a:t>
                      </a:r>
                      <a:r>
                        <a:rPr lang="ko-KR" altLang="en-US" sz="800" baseline="0" dirty="0" smtClean="0"/>
                        <a:t> 처리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서로 영향을 받음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Row </a:t>
                      </a:r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dirty="0" smtClean="0"/>
                        <a:t> 해당 정보의 이미지 정보 호출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리스트 노출 순서는 </a:t>
                      </a:r>
                      <a:r>
                        <a:rPr lang="ko-KR" altLang="en-US" sz="800" dirty="0" err="1" smtClean="0"/>
                        <a:t>출차일자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시간 기준 최근 데이터가 가장 위로 보여짐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출차</a:t>
                      </a:r>
                      <a:r>
                        <a:rPr lang="ko-KR" altLang="en-US" sz="800" dirty="0" smtClean="0"/>
                        <a:t> 일자가 없는 데이터는 </a:t>
                      </a:r>
                      <a:r>
                        <a:rPr lang="ko-KR" altLang="en-US" sz="800" dirty="0" err="1" smtClean="0"/>
                        <a:t>입차시간</a:t>
                      </a:r>
                      <a:r>
                        <a:rPr lang="ko-KR" altLang="en-US" sz="800" dirty="0" smtClean="0"/>
                        <a:t> 기준으로 보여짐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액셀</a:t>
                      </a:r>
                      <a:r>
                        <a:rPr lang="ko-KR" altLang="en-US" sz="800" dirty="0" smtClean="0"/>
                        <a:t> 다운로드 버튼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그리드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컬럼</a:t>
                      </a:r>
                      <a:r>
                        <a:rPr lang="ko-KR" altLang="en-US" sz="800" dirty="0" smtClean="0"/>
                        <a:t> 노출 조정 </a:t>
                      </a:r>
                      <a:r>
                        <a:rPr lang="ko-KR" altLang="en-US" sz="800" dirty="0" err="1" smtClean="0"/>
                        <a:t>레이어</a:t>
                      </a:r>
                      <a:r>
                        <a:rPr lang="ko-KR" altLang="en-US" sz="800" dirty="0" smtClean="0"/>
                        <a:t> 호출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0472" y="512676"/>
            <a:ext cx="36000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실시간 </a:t>
            </a:r>
            <a:r>
              <a:rPr lang="ko-KR" altLang="en-US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입출차조회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67"/>
          <p:cNvGrpSpPr/>
          <p:nvPr/>
        </p:nvGrpSpPr>
        <p:grpSpPr>
          <a:xfrm>
            <a:off x="3550948" y="6475668"/>
            <a:ext cx="252000" cy="252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9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solidFill>
                  <a:srgbClr val="1F497D"/>
                </a:solidFill>
                <a:ea typeface="가는각진제목체" pitchFamily="18" charset="-127"/>
              </a:endParaRPr>
            </a:p>
          </p:txBody>
        </p:sp>
        <p:sp>
          <p:nvSpPr>
            <p:cNvPr id="70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solidFill>
                  <a:srgbClr val="1F497D"/>
                </a:solidFill>
                <a:ea typeface="가는각진제목체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64710" y="789416"/>
            <a:ext cx="7020000" cy="1595468"/>
          </a:xfrm>
          <a:prstGeom prst="rect">
            <a:avLst/>
          </a:prstGeom>
          <a:noFill/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8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5159" y="3403202"/>
            <a:ext cx="5903965" cy="2722026"/>
          </a:xfrm>
          <a:prstGeom prst="rect">
            <a:avLst/>
          </a:prstGeom>
          <a:noFill/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961124" y="3434386"/>
            <a:ext cx="108000" cy="2628000"/>
            <a:chOff x="7055229" y="3302116"/>
            <a:chExt cx="126001" cy="2528537"/>
          </a:xfrm>
        </p:grpSpPr>
        <p:sp>
          <p:nvSpPr>
            <p:cNvPr id="12" name="직사각형 11"/>
            <p:cNvSpPr/>
            <p:nvPr/>
          </p:nvSpPr>
          <p:spPr>
            <a:xfrm rot="5400000">
              <a:off x="5858229" y="4507653"/>
              <a:ext cx="2520000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25400" dist="12700" dir="5400000">
                <a:sysClr val="window" lastClr="FFFFFF">
                  <a:lumMod val="50000"/>
                  <a:alpha val="50000"/>
                </a:sysClr>
              </a:innerShdw>
            </a:effectLst>
          </p:spPr>
          <p:txBody>
            <a:bodyPr lIns="36000" tIns="36000" rIns="36000" b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6694716" y="4341704"/>
              <a:ext cx="847027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36000" tIns="36000" rIns="36000" b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235"/>
            <p:cNvGrpSpPr/>
            <p:nvPr/>
          </p:nvGrpSpPr>
          <p:grpSpPr>
            <a:xfrm rot="5400000">
              <a:off x="7072369" y="4437877"/>
              <a:ext cx="109722" cy="36002"/>
              <a:chOff x="5320511" y="4695447"/>
              <a:chExt cx="37307" cy="71442"/>
            </a:xfrm>
          </p:grpSpPr>
          <p:cxnSp>
            <p:nvCxnSpPr>
              <p:cNvPr id="17" name="직선 연결선 16"/>
              <p:cNvCxnSpPr/>
              <p:nvPr/>
            </p:nvCxnSpPr>
            <p:spPr>
              <a:xfrm rot="5400000">
                <a:off x="5303983" y="4730376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cxnSp>
            <p:nvCxnSpPr>
              <p:cNvPr id="18" name="직선 연결선 17"/>
              <p:cNvCxnSpPr/>
              <p:nvPr/>
            </p:nvCxnSpPr>
            <p:spPr>
              <a:xfrm rot="5400000">
                <a:off x="5285586" y="4730372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cxnSp>
            <p:nvCxnSpPr>
              <p:cNvPr id="19" name="직선 연결선 18"/>
              <p:cNvCxnSpPr/>
              <p:nvPr/>
            </p:nvCxnSpPr>
            <p:spPr>
              <a:xfrm rot="5400000">
                <a:off x="5321305" y="4730372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</p:grpSp>
        <p:sp>
          <p:nvSpPr>
            <p:cNvPr id="15" name="직사각형 14"/>
            <p:cNvSpPr/>
            <p:nvPr/>
          </p:nvSpPr>
          <p:spPr>
            <a:xfrm rot="5400000">
              <a:off x="7064229" y="3293116"/>
              <a:ext cx="107999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kern="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◀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7064229" y="5707301"/>
              <a:ext cx="107999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kern="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▶</a:t>
              </a: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65654" y="6089248"/>
            <a:ext cx="5904000" cy="2160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65159" y="2967727"/>
            <a:ext cx="5904000" cy="432454"/>
            <a:chOff x="165159" y="2659963"/>
            <a:chExt cx="5904000" cy="432454"/>
          </a:xfrm>
        </p:grpSpPr>
        <p:sp>
          <p:nvSpPr>
            <p:cNvPr id="23" name="직사각형 22"/>
            <p:cNvSpPr/>
            <p:nvPr/>
          </p:nvSpPr>
          <p:spPr>
            <a:xfrm>
              <a:off x="165159" y="2878103"/>
              <a:ext cx="5904000" cy="2143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4" name="그룹 1"/>
            <p:cNvGrpSpPr/>
            <p:nvPr/>
          </p:nvGrpSpPr>
          <p:grpSpPr>
            <a:xfrm>
              <a:off x="4664968" y="2915372"/>
              <a:ext cx="1094409" cy="154211"/>
              <a:chOff x="4664968" y="2915372"/>
              <a:chExt cx="1094409" cy="154211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5183377" y="2915372"/>
                <a:ext cx="576000" cy="14287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666666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lIns="36000" tIns="0" rIns="36000" bIns="0"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100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     ▼</a:t>
                </a:r>
                <a:endPara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4968" y="2926707"/>
                <a:ext cx="225594" cy="142876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9429" y="2919186"/>
                <a:ext cx="225595" cy="150397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1138984" y="2659963"/>
              <a:ext cx="7184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R" sz="700" b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kumimoji="1" lang="ko-KR" altLang="en-US" sz="700" b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 </a:t>
              </a:r>
              <a:r>
                <a:rPr kumimoji="1" lang="en-US" altLang="ko-KR" sz="700" b="0" dirty="0" smtClean="0">
                  <a:solidFill>
                    <a:srgbClr val="FF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10,000</a:t>
              </a:r>
              <a:r>
                <a:rPr kumimoji="1" lang="ko-KR" altLang="en-US" sz="700" b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</a:t>
              </a:r>
              <a:r>
                <a:rPr kumimoji="1" lang="en-US" altLang="ko-KR" sz="700" b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kumimoji="1" lang="ko-KR" altLang="en-US" sz="7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2094031" y="6125228"/>
            <a:ext cx="1922865" cy="107722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b="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모두보기 </a:t>
            </a:r>
            <a:r>
              <a:rPr kumimoji="0" lang="ko-KR" altLang="en-US" sz="700" b="0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▼</a:t>
            </a:r>
            <a:endParaRPr kumimoji="0" lang="en-US" altLang="ko-KR" sz="700" b="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grpSp>
        <p:nvGrpSpPr>
          <p:cNvPr id="31" name="그룹 29"/>
          <p:cNvGrpSpPr/>
          <p:nvPr/>
        </p:nvGrpSpPr>
        <p:grpSpPr>
          <a:xfrm>
            <a:off x="164710" y="2384912"/>
            <a:ext cx="7020000" cy="252000"/>
            <a:chOff x="164706" y="1727946"/>
            <a:chExt cx="7020000" cy="252000"/>
          </a:xfrm>
        </p:grpSpPr>
        <p:sp>
          <p:nvSpPr>
            <p:cNvPr id="33" name="직사각형 32"/>
            <p:cNvSpPr/>
            <p:nvPr/>
          </p:nvSpPr>
          <p:spPr>
            <a:xfrm>
              <a:off x="164706" y="1727946"/>
              <a:ext cx="7020000" cy="252000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121729" y="1778918"/>
              <a:ext cx="540000" cy="142876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innerShdw blurRad="12700">
                <a:sysClr val="windowText" lastClr="000000">
                  <a:lumMod val="65000"/>
                  <a:lumOff val="35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kern="0" dirty="0" smtClean="0">
                  <a:solidFill>
                    <a:sysClr val="window" lastClr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712279" y="1778918"/>
              <a:ext cx="540000" cy="142876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innerShdw blurRad="12700">
                <a:sysClr val="windowText" lastClr="000000">
                  <a:lumMod val="65000"/>
                  <a:lumOff val="35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kern="0" smtClean="0">
                  <a:solidFill>
                    <a:sysClr val="window" lastClr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초기화</a:t>
              </a:r>
              <a:endParaRPr lang="ko-KR" altLang="en-US" sz="700" kern="0" dirty="0" smtClea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169678" y="2956876"/>
            <a:ext cx="10791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</a:t>
            </a:r>
            <a:r>
              <a:rPr lang="ko-KR" altLang="en-US" sz="8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입출차</a:t>
            </a:r>
            <a:r>
              <a:rPr lang="ko-KR" altLang="en-US" sz="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목록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 rot="5400000">
            <a:off x="5187096" y="1457022"/>
            <a:ext cx="1260000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ysDash"/>
          </a:ln>
          <a:effectLst/>
        </p:spPr>
      </p:cxn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47902866"/>
              </p:ext>
            </p:extLst>
          </p:nvPr>
        </p:nvGraphicFramePr>
        <p:xfrm>
          <a:off x="172774" y="3404164"/>
          <a:ext cx="5572314" cy="1212632"/>
        </p:xfrm>
        <a:graphic>
          <a:graphicData uri="http://schemas.openxmlformats.org/drawingml/2006/table">
            <a:tbl>
              <a:tblPr firstRow="1" bandRow="1"/>
              <a:tblGrid>
                <a:gridCol w="288780"/>
                <a:gridCol w="675002"/>
                <a:gridCol w="349512"/>
                <a:gridCol w="477304"/>
                <a:gridCol w="624166"/>
                <a:gridCol w="624166"/>
                <a:gridCol w="403873"/>
                <a:gridCol w="550736"/>
                <a:gridCol w="477304"/>
                <a:gridCol w="587451"/>
                <a:gridCol w="514020"/>
              </a:tblGrid>
              <a:tr h="21110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영업일자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영업순번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정기권 여부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주차권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입차일자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입차시간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출차일자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출차시간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정기권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2563 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00741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06:30:21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08:30:21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당일권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2563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00742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06:3030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08:28:21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비대상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2563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00743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06:30:32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08:26:21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당일권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2563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00745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06:30:10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08:20:21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비대상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 ? 2563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00746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06:30:05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62448828"/>
              </p:ext>
            </p:extLst>
          </p:nvPr>
        </p:nvGraphicFramePr>
        <p:xfrm>
          <a:off x="308486" y="4723770"/>
          <a:ext cx="5580617" cy="1330046"/>
        </p:xfrm>
        <a:graphic>
          <a:graphicData uri="http://schemas.openxmlformats.org/drawingml/2006/table">
            <a:tbl>
              <a:tblPr firstRow="1" bandRow="1"/>
              <a:tblGrid>
                <a:gridCol w="468304"/>
                <a:gridCol w="468304"/>
                <a:gridCol w="468304"/>
                <a:gridCol w="468304"/>
                <a:gridCol w="507328"/>
                <a:gridCol w="468304"/>
                <a:gridCol w="468304"/>
                <a:gridCol w="390252"/>
                <a:gridCol w="468304"/>
                <a:gridCol w="468304"/>
                <a:gridCol w="429277"/>
                <a:gridCol w="507328"/>
              </a:tblGrid>
              <a:tr h="197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집계그룹</a:t>
                      </a:r>
                      <a:r>
                        <a:rPr lang="en-US" altLang="ko-KR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할인여부</a:t>
                      </a:r>
                      <a:r>
                        <a:rPr lang="en-US" altLang="ko-KR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정산여부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할인전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할인금액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징수금액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계산원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지불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영수증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할인율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쿠폰수량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쿠폰분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쿠폰금액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납부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저공해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납부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9,000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9,000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4346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경차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9,000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9,000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경차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납부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9,000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9,000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61" name="그룹 167"/>
          <p:cNvGrpSpPr/>
          <p:nvPr/>
        </p:nvGrpSpPr>
        <p:grpSpPr>
          <a:xfrm rot="16200000">
            <a:off x="128464" y="5261160"/>
            <a:ext cx="252000" cy="252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2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solidFill>
                  <a:srgbClr val="1F497D"/>
                </a:solidFill>
                <a:ea typeface="가는각진제목체" pitchFamily="18" charset="-127"/>
              </a:endParaRPr>
            </a:p>
          </p:txBody>
        </p:sp>
        <p:sp>
          <p:nvSpPr>
            <p:cNvPr id="63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solidFill>
                  <a:srgbClr val="1F497D"/>
                </a:solidFill>
                <a:ea typeface="가는각진제목체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822099" y="836720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fontAlgn="auto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차량번호</a:t>
            </a:r>
          </a:p>
        </p:txBody>
      </p:sp>
      <p:sp>
        <p:nvSpPr>
          <p:cNvPr id="74" name="Oval 611"/>
          <p:cNvSpPr>
            <a:spLocks noChangeArrowheads="1"/>
          </p:cNvSpPr>
          <p:nvPr/>
        </p:nvSpPr>
        <p:spPr bwMode="auto">
          <a:xfrm>
            <a:off x="956556" y="728700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Oval 611"/>
          <p:cNvSpPr>
            <a:spLocks noChangeArrowheads="1"/>
          </p:cNvSpPr>
          <p:nvPr/>
        </p:nvSpPr>
        <p:spPr bwMode="auto">
          <a:xfrm>
            <a:off x="5673898" y="893814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2" name="그룹 97"/>
          <p:cNvGrpSpPr/>
          <p:nvPr/>
        </p:nvGrpSpPr>
        <p:grpSpPr>
          <a:xfrm>
            <a:off x="290196" y="2077107"/>
            <a:ext cx="5132640" cy="307777"/>
            <a:chOff x="2921249" y="1324726"/>
            <a:chExt cx="5132640" cy="307777"/>
          </a:xfrm>
        </p:grpSpPr>
        <p:sp>
          <p:nvSpPr>
            <p:cNvPr id="93" name="TextBox 92"/>
            <p:cNvSpPr txBox="1"/>
            <p:nvPr/>
          </p:nvSpPr>
          <p:spPr>
            <a:xfrm>
              <a:off x="2921249" y="1324726"/>
              <a:ext cx="6078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1" fontAlgn="auto" hangingPunct="1"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700" b="1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할인여부</a:t>
              </a: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066900" y="1324726"/>
              <a:ext cx="39869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ko-KR" altLang="en-US" sz="700" b="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b="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일반   </a:t>
              </a:r>
              <a:r>
                <a:rPr lang="ko-KR" altLang="en-US" sz="700" b="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kumimoji="1" lang="ko-KR" altLang="en-US" sz="700" b="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b="0" kern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저공해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경차 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중형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대형 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장애   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유공자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고엽제</a:t>
              </a:r>
              <a:endParaRPr lang="en-US" altLang="ko-KR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모범납세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700" kern="0" dirty="0" err="1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요일제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행사</a:t>
              </a:r>
              <a:r>
                <a:rPr lang="en-US" altLang="ko-KR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행사</a:t>
              </a:r>
              <a:r>
                <a:rPr lang="en-US" altLang="ko-KR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행사</a:t>
              </a:r>
              <a:r>
                <a:rPr lang="en-US" altLang="ko-KR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700" kern="0" dirty="0" err="1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다둥이</a:t>
              </a:r>
              <a:r>
                <a:rPr lang="en-US" altLang="ko-KR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700" kern="0" dirty="0" err="1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다둥이</a:t>
              </a:r>
              <a:r>
                <a:rPr lang="en-US" altLang="ko-KR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7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 bwMode="auto">
            <a:xfrm>
              <a:off x="3723053" y="1370747"/>
              <a:ext cx="324000" cy="1080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0" dirty="0" smtClean="0">
                  <a:latin typeface="맑은 고딕" pitchFamily="50" charset="-127"/>
                  <a:ea typeface="맑은 고딕" pitchFamily="50" charset="-127"/>
                </a:rPr>
                <a:t> v </a:t>
              </a:r>
              <a:r>
                <a:rPr lang="ko-KR" altLang="en-US" sz="700" b="0" dirty="0" smtClean="0">
                  <a:latin typeface="맑은 고딕" pitchFamily="50" charset="-127"/>
                  <a:ea typeface="맑은 고딕" pitchFamily="50" charset="-127"/>
                </a:rPr>
                <a:t>전체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221713" y="1124744"/>
            <a:ext cx="4442284" cy="200055"/>
            <a:chOff x="221713" y="1086652"/>
            <a:chExt cx="4442284" cy="200055"/>
          </a:xfrm>
        </p:grpSpPr>
        <p:sp>
          <p:nvSpPr>
            <p:cNvPr id="130" name="TextBox 129"/>
            <p:cNvSpPr txBox="1"/>
            <p:nvPr/>
          </p:nvSpPr>
          <p:spPr>
            <a:xfrm>
              <a:off x="221713" y="1086652"/>
              <a:ext cx="67197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fontAlgn="auto" latinLnBrk="0">
                <a:spcBef>
                  <a:spcPts val="400"/>
                </a:spcBef>
                <a:spcAft>
                  <a:spcPts val="0"/>
                </a:spcAft>
                <a:defRPr/>
              </a:pPr>
              <a:r>
                <a:rPr kumimoji="0" lang="ko-KR" altLang="en-US" sz="700" b="1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    </a:t>
              </a:r>
              <a:r>
                <a:rPr kumimoji="0" lang="ko-KR" altLang="en-US" sz="7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입차</a:t>
              </a:r>
              <a:r>
                <a:rPr lang="ko-KR" altLang="en-US" sz="700" b="1" kern="0" noProof="0" dirty="0" err="1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기간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t="4385"/>
            <a:stretch>
              <a:fillRect/>
            </a:stretch>
          </p:blipFill>
          <p:spPr bwMode="auto">
            <a:xfrm>
              <a:off x="2522182" y="1131116"/>
              <a:ext cx="147636" cy="111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2" name="직사각형 131"/>
            <p:cNvSpPr/>
            <p:nvPr/>
          </p:nvSpPr>
          <p:spPr>
            <a:xfrm>
              <a:off x="1064568" y="1115241"/>
              <a:ext cx="557214" cy="1428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2010.01.12</a:t>
              </a: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941152" y="1115241"/>
              <a:ext cx="547690" cy="1428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2010.01.12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734655" y="1086652"/>
              <a:ext cx="25524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~</a:t>
              </a:r>
              <a:endPara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3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t="4385"/>
            <a:stretch>
              <a:fillRect/>
            </a:stretch>
          </p:blipFill>
          <p:spPr bwMode="auto">
            <a:xfrm>
              <a:off x="1649642" y="1131116"/>
              <a:ext cx="147636" cy="111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6" name="모서리가 둥근 직사각형 135"/>
            <p:cNvSpPr/>
            <p:nvPr/>
          </p:nvSpPr>
          <p:spPr>
            <a:xfrm>
              <a:off x="2721217" y="1115876"/>
              <a:ext cx="360000" cy="142876"/>
            </a:xfrm>
            <a:prstGeom prst="roundRect">
              <a:avLst/>
            </a:prstGeom>
            <a:noFill/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>
              <a:innerShdw blurRad="12700">
                <a:srgbClr val="666666">
                  <a:lumMod val="65000"/>
                  <a:lumOff val="35000"/>
                </a:srgbClr>
              </a:innerShdw>
            </a:effectLst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700" b="0" kern="0" dirty="0" smtClean="0">
                  <a:solidFill>
                    <a:srgbClr val="666666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</a:t>
              </a:r>
              <a:r>
                <a:rPr kumimoji="1" lang="ko-KR" altLang="en-US" sz="700" b="0" kern="0" dirty="0">
                  <a:solidFill>
                    <a:srgbClr val="666666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늘</a:t>
              </a:r>
              <a:endPara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모서리가 둥근 직사각형 136"/>
            <p:cNvSpPr/>
            <p:nvPr/>
          </p:nvSpPr>
          <p:spPr>
            <a:xfrm>
              <a:off x="3116912" y="1115876"/>
              <a:ext cx="360000" cy="1428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>
              <a:innerShdw blurRad="12700">
                <a:srgbClr val="666666">
                  <a:lumMod val="65000"/>
                  <a:lumOff val="35000"/>
                </a:srgbClr>
              </a:innerShdw>
            </a:effectLst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kumimoji="1" lang="ko-KR" altLang="en-US" sz="7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3512607" y="1115876"/>
              <a:ext cx="360000" cy="142876"/>
            </a:xfrm>
            <a:prstGeom prst="roundRect">
              <a:avLst/>
            </a:prstGeom>
            <a:solidFill>
              <a:srgbClr val="FFFFFF"/>
            </a:solidFill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>
              <a:innerShdw blurRad="12700">
                <a:srgbClr val="666666">
                  <a:lumMod val="65000"/>
                  <a:lumOff val="35000"/>
                </a:srgbClr>
              </a:innerShdw>
            </a:effectLst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주일</a:t>
              </a:r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3908302" y="1115876"/>
              <a:ext cx="360000" cy="142876"/>
            </a:xfrm>
            <a:prstGeom prst="roundRect">
              <a:avLst/>
            </a:prstGeom>
            <a:solidFill>
              <a:srgbClr val="FFFFFF"/>
            </a:solidFill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>
              <a:innerShdw blurRad="12700">
                <a:srgbClr val="666666">
                  <a:lumMod val="65000"/>
                  <a:lumOff val="35000"/>
                </a:srgbClr>
              </a:innerShdw>
            </a:effectLst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kern="0" dirty="0" smtClean="0">
                  <a:solidFill>
                    <a:srgbClr val="666666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700" b="0" kern="0" dirty="0" smtClean="0">
                  <a:solidFill>
                    <a:srgbClr val="666666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  <a:endPara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4303997" y="1115876"/>
              <a:ext cx="360000" cy="142876"/>
            </a:xfrm>
            <a:prstGeom prst="roundRect">
              <a:avLst/>
            </a:prstGeom>
            <a:solidFill>
              <a:srgbClr val="FFFFFF"/>
            </a:solidFill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>
              <a:innerShdw blurRad="12700">
                <a:srgbClr val="666666">
                  <a:lumMod val="65000"/>
                  <a:lumOff val="35000"/>
                </a:srgbClr>
              </a:innerShdw>
            </a:effectLst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kern="0" dirty="0">
                  <a:solidFill>
                    <a:srgbClr val="666666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kumimoji="1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228125" y="1320733"/>
            <a:ext cx="4436843" cy="210946"/>
            <a:chOff x="227154" y="1304764"/>
            <a:chExt cx="4436843" cy="210946"/>
          </a:xfrm>
        </p:grpSpPr>
        <p:sp>
          <p:nvSpPr>
            <p:cNvPr id="149" name="TextBox 148"/>
            <p:cNvSpPr txBox="1"/>
            <p:nvPr/>
          </p:nvSpPr>
          <p:spPr>
            <a:xfrm>
              <a:off x="227154" y="1315655"/>
              <a:ext cx="67197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fontAlgn="auto" latinLnBrk="0">
                <a:spcBef>
                  <a:spcPts val="400"/>
                </a:spcBef>
                <a:spcAft>
                  <a:spcPts val="0"/>
                </a:spcAft>
                <a:defRPr/>
              </a:pPr>
              <a:r>
                <a:rPr kumimoji="0" lang="ko-KR" altLang="en-US" sz="700" b="1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    </a:t>
              </a:r>
              <a:r>
                <a:rPr kumimoji="0" lang="ko-KR" altLang="en-US" sz="7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출차</a:t>
              </a:r>
              <a:r>
                <a:rPr lang="ko-KR" altLang="en-US" sz="700" b="1" kern="0" noProof="0" dirty="0" err="1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기간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pic>
          <p:nvPicPr>
            <p:cNvPr id="15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t="4385"/>
            <a:stretch>
              <a:fillRect/>
            </a:stretch>
          </p:blipFill>
          <p:spPr bwMode="auto">
            <a:xfrm>
              <a:off x="2522182" y="1349228"/>
              <a:ext cx="147636" cy="111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1" name="직사각형 150"/>
            <p:cNvSpPr/>
            <p:nvPr/>
          </p:nvSpPr>
          <p:spPr>
            <a:xfrm>
              <a:off x="1064568" y="1333353"/>
              <a:ext cx="557214" cy="1428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2010.01.12</a:t>
              </a: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1941152" y="1333353"/>
              <a:ext cx="547690" cy="1428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2010.01.12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734655" y="1304764"/>
              <a:ext cx="25524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~</a:t>
              </a:r>
              <a:endPara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t="4385"/>
            <a:stretch>
              <a:fillRect/>
            </a:stretch>
          </p:blipFill>
          <p:spPr bwMode="auto">
            <a:xfrm>
              <a:off x="1649642" y="1349228"/>
              <a:ext cx="147636" cy="111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5" name="모서리가 둥근 직사각형 154"/>
            <p:cNvSpPr/>
            <p:nvPr/>
          </p:nvSpPr>
          <p:spPr>
            <a:xfrm>
              <a:off x="2721217" y="1333988"/>
              <a:ext cx="360000" cy="142876"/>
            </a:xfrm>
            <a:prstGeom prst="roundRect">
              <a:avLst/>
            </a:prstGeom>
            <a:noFill/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>
              <a:innerShdw blurRad="12700">
                <a:srgbClr val="666666">
                  <a:lumMod val="65000"/>
                  <a:lumOff val="35000"/>
                </a:srgbClr>
              </a:innerShdw>
            </a:effectLst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700" b="0" kern="0" dirty="0" smtClean="0">
                  <a:solidFill>
                    <a:srgbClr val="666666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</a:t>
              </a:r>
              <a:r>
                <a:rPr kumimoji="1" lang="ko-KR" altLang="en-US" sz="700" b="0" kern="0" dirty="0">
                  <a:solidFill>
                    <a:srgbClr val="666666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늘</a:t>
              </a:r>
              <a:endPara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3116912" y="1333988"/>
              <a:ext cx="360000" cy="1428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>
              <a:innerShdw blurRad="12700">
                <a:srgbClr val="666666">
                  <a:lumMod val="65000"/>
                  <a:lumOff val="35000"/>
                </a:srgbClr>
              </a:innerShdw>
            </a:effectLst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kumimoji="1" lang="ko-KR" altLang="en-US" sz="7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3512607" y="1333988"/>
              <a:ext cx="360000" cy="142876"/>
            </a:xfrm>
            <a:prstGeom prst="roundRect">
              <a:avLst/>
            </a:prstGeom>
            <a:solidFill>
              <a:srgbClr val="FFFFFF"/>
            </a:solidFill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>
              <a:innerShdw blurRad="12700">
                <a:srgbClr val="666666">
                  <a:lumMod val="65000"/>
                  <a:lumOff val="35000"/>
                </a:srgbClr>
              </a:innerShdw>
            </a:effectLst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주일</a:t>
              </a:r>
            </a:p>
          </p:txBody>
        </p:sp>
        <p:sp>
          <p:nvSpPr>
            <p:cNvPr id="159" name="모서리가 둥근 직사각형 158"/>
            <p:cNvSpPr/>
            <p:nvPr/>
          </p:nvSpPr>
          <p:spPr>
            <a:xfrm>
              <a:off x="3908302" y="1333988"/>
              <a:ext cx="360000" cy="142876"/>
            </a:xfrm>
            <a:prstGeom prst="roundRect">
              <a:avLst/>
            </a:prstGeom>
            <a:solidFill>
              <a:srgbClr val="FFFFFF"/>
            </a:solidFill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>
              <a:innerShdw blurRad="12700">
                <a:srgbClr val="666666">
                  <a:lumMod val="65000"/>
                  <a:lumOff val="35000"/>
                </a:srgbClr>
              </a:innerShdw>
            </a:effectLst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kern="0" dirty="0" smtClean="0">
                  <a:solidFill>
                    <a:srgbClr val="666666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700" b="0" kern="0" dirty="0" smtClean="0">
                  <a:solidFill>
                    <a:srgbClr val="666666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  <a:endPara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4303997" y="1333988"/>
              <a:ext cx="360000" cy="142876"/>
            </a:xfrm>
            <a:prstGeom prst="roundRect">
              <a:avLst/>
            </a:prstGeom>
            <a:solidFill>
              <a:srgbClr val="FFFFFF"/>
            </a:solidFill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>
              <a:innerShdw blurRad="12700">
                <a:srgbClr val="666666">
                  <a:lumMod val="65000"/>
                  <a:lumOff val="35000"/>
                </a:srgbClr>
              </a:innerShdw>
            </a:effectLst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kern="0" dirty="0">
                  <a:solidFill>
                    <a:srgbClr val="666666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kumimoji="1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5961232" y="1125884"/>
            <a:ext cx="1116004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00" b="0" kern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68" name="그룹 167"/>
          <p:cNvGrpSpPr/>
          <p:nvPr/>
        </p:nvGrpSpPr>
        <p:grpSpPr>
          <a:xfrm>
            <a:off x="296724" y="1592796"/>
            <a:ext cx="2169316" cy="307777"/>
            <a:chOff x="296724" y="2545159"/>
            <a:chExt cx="2169316" cy="307777"/>
          </a:xfrm>
        </p:grpSpPr>
        <p:sp>
          <p:nvSpPr>
            <p:cNvPr id="107" name="TextBox 106"/>
            <p:cNvSpPr txBox="1"/>
            <p:nvPr/>
          </p:nvSpPr>
          <p:spPr>
            <a:xfrm>
              <a:off x="296724" y="2554778"/>
              <a:ext cx="72968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1" fontAlgn="auto" hangingPunct="1"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ko-KR" altLang="en-US" sz="700" b="1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정기권 여부</a:t>
              </a: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992560" y="2545159"/>
              <a:ext cx="14734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전일   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주간 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야간</a:t>
              </a:r>
              <a:endParaRPr lang="en-US" altLang="ko-KR" sz="7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l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2" name="직사각형 171"/>
          <p:cNvSpPr/>
          <p:nvPr/>
        </p:nvSpPr>
        <p:spPr>
          <a:xfrm>
            <a:off x="6105128" y="3191188"/>
            <a:ext cx="1080000" cy="21431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인증정보</a:t>
            </a:r>
            <a:endParaRPr kumimoji="0" lang="en-US" altLang="ko-KR" sz="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8" name="그룹 177"/>
          <p:cNvGrpSpPr/>
          <p:nvPr/>
        </p:nvGrpSpPr>
        <p:grpSpPr>
          <a:xfrm>
            <a:off x="296728" y="836712"/>
            <a:ext cx="5326465" cy="307777"/>
            <a:chOff x="296728" y="1052736"/>
            <a:chExt cx="5326465" cy="307777"/>
          </a:xfrm>
        </p:grpSpPr>
        <p:sp>
          <p:nvSpPr>
            <p:cNvPr id="72" name="TextBox 71"/>
            <p:cNvSpPr txBox="1"/>
            <p:nvPr/>
          </p:nvSpPr>
          <p:spPr>
            <a:xfrm>
              <a:off x="296728" y="1052736"/>
              <a:ext cx="51809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1" fontAlgn="auto" hangingPunct="1"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ko-KR" altLang="en-US" sz="700" b="1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주차장</a:t>
              </a:r>
              <a:endParaRPr lang="ko-KR" altLang="en-US" sz="700" b="1" kern="0" dirty="0" smtClean="0">
                <a:solidFill>
                  <a:srgbClr val="FF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1424608" y="1052736"/>
              <a:ext cx="41985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ko-KR" altLang="en-US" sz="700" b="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b="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하왕십리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 </a:t>
              </a:r>
              <a:r>
                <a:rPr kumimoji="1" lang="ko-KR" altLang="en-US" sz="700" b="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b="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도선동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마장동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err="1" smtClean="0">
                  <a:solidFill>
                    <a:srgbClr val="000000"/>
                  </a:solidFill>
                  <a:latin typeface="+mn-ea"/>
                  <a:ea typeface="+mn-ea"/>
                </a:rPr>
                <a:t>살곶이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응봉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en-US" altLang="ko-KR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(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건물</a:t>
              </a:r>
              <a:r>
                <a:rPr lang="en-US" altLang="ko-KR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)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응봉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평면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err="1" smtClean="0">
                  <a:solidFill>
                    <a:srgbClr val="000000"/>
                  </a:solidFill>
                  <a:latin typeface="+mn-ea"/>
                  <a:ea typeface="+mn-ea"/>
                </a:rPr>
                <a:t>금호초</a:t>
              </a:r>
              <a:endParaRPr lang="en-US" altLang="ko-KR" sz="700" kern="0" dirty="0" smtClean="0">
                <a:solidFill>
                  <a:prstClr val="black"/>
                </a:solidFill>
                <a:latin typeface="+mn-ea"/>
                <a:ea typeface="+mn-ea"/>
              </a:endParaRPr>
            </a:p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성수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2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가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동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송정동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용답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성수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가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동</a:t>
              </a:r>
              <a:endParaRPr lang="en-US" altLang="ko-KR" sz="700" b="0" kern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177" name="모서리가 둥근 직사각형 176"/>
            <p:cNvSpPr/>
            <p:nvPr/>
          </p:nvSpPr>
          <p:spPr bwMode="auto">
            <a:xfrm>
              <a:off x="1080761" y="1098757"/>
              <a:ext cx="324000" cy="1080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0" dirty="0" smtClean="0">
                  <a:latin typeface="맑은 고딕" pitchFamily="50" charset="-127"/>
                  <a:ea typeface="맑은 고딕" pitchFamily="50" charset="-127"/>
                </a:rPr>
                <a:t> v </a:t>
              </a:r>
              <a:r>
                <a:rPr lang="ko-KR" altLang="en-US" sz="700" b="0" dirty="0" smtClean="0">
                  <a:latin typeface="맑은 고딕" pitchFamily="50" charset="-127"/>
                  <a:ea typeface="맑은 고딕" pitchFamily="50" charset="-127"/>
                </a:rPr>
                <a:t>전체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9" name="모서리가 둥근 직사각형 178"/>
          <p:cNvSpPr/>
          <p:nvPr/>
        </p:nvSpPr>
        <p:spPr>
          <a:xfrm>
            <a:off x="299340" y="1169892"/>
            <a:ext cx="108012" cy="10801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V</a:t>
            </a:r>
            <a:endParaRPr kumimoji="1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299340" y="1376772"/>
            <a:ext cx="108012" cy="10801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V</a:t>
            </a:r>
            <a:endParaRPr kumimoji="1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1" name="그룹 180"/>
          <p:cNvGrpSpPr/>
          <p:nvPr/>
        </p:nvGrpSpPr>
        <p:grpSpPr>
          <a:xfrm>
            <a:off x="1964668" y="6413260"/>
            <a:ext cx="2915875" cy="184092"/>
            <a:chOff x="2970798" y="5186229"/>
            <a:chExt cx="2915875" cy="184092"/>
          </a:xfrm>
        </p:grpSpPr>
        <p:sp>
          <p:nvSpPr>
            <p:cNvPr id="182" name="직사각형 181"/>
            <p:cNvSpPr/>
            <p:nvPr/>
          </p:nvSpPr>
          <p:spPr>
            <a:xfrm>
              <a:off x="318125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〈</a:t>
              </a:r>
              <a:endParaRPr kumimoji="0"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339170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u="sng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kumimoji="0" lang="ko-KR" altLang="en-US" sz="800" u="sng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3602154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7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549622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〉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3812606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8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402305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9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423351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kumimoji="0" lang="ko-KR" altLang="en-US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444396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11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4654414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12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4864866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13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507531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14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528577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15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297079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≪</a:t>
              </a:r>
              <a:endParaRPr kumimoji="0"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5706673" y="5186229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≫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96" name="Oval 611"/>
          <p:cNvSpPr>
            <a:spLocks noChangeArrowheads="1"/>
          </p:cNvSpPr>
          <p:nvPr/>
        </p:nvSpPr>
        <p:spPr bwMode="auto">
          <a:xfrm>
            <a:off x="128464" y="1268760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7" name="Oval 611"/>
          <p:cNvSpPr>
            <a:spLocks noChangeArrowheads="1"/>
          </p:cNvSpPr>
          <p:nvPr/>
        </p:nvSpPr>
        <p:spPr bwMode="auto">
          <a:xfrm>
            <a:off x="4268924" y="2204864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Oval 611"/>
          <p:cNvSpPr>
            <a:spLocks noChangeArrowheads="1"/>
          </p:cNvSpPr>
          <p:nvPr/>
        </p:nvSpPr>
        <p:spPr bwMode="auto">
          <a:xfrm>
            <a:off x="2648744" y="3244908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Oval 611"/>
          <p:cNvSpPr>
            <a:spLocks noChangeArrowheads="1"/>
          </p:cNvSpPr>
          <p:nvPr/>
        </p:nvSpPr>
        <p:spPr bwMode="auto">
          <a:xfrm>
            <a:off x="6033120" y="3244908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0" name="Oval 611"/>
          <p:cNvSpPr>
            <a:spLocks noChangeArrowheads="1"/>
          </p:cNvSpPr>
          <p:nvPr/>
        </p:nvSpPr>
        <p:spPr bwMode="auto">
          <a:xfrm>
            <a:off x="0" y="3640952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2900772" y="1592796"/>
            <a:ext cx="8194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fontAlgn="auto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700" b="1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시간주차여부 </a:t>
            </a:r>
            <a:endParaRPr lang="ko-KR" altLang="en-US" sz="700" b="1" kern="0" dirty="0" smtClean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3534496" y="1592796"/>
            <a:ext cx="133882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일일 </a:t>
            </a:r>
            <a:r>
              <a:rPr lang="ko-KR" altLang="en-US" sz="700" kern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주차권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kern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시간권</a:t>
            </a:r>
            <a:endParaRPr lang="en-US" altLang="ko-KR" sz="700" b="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3" name="Oval 611"/>
          <p:cNvSpPr>
            <a:spLocks noChangeArrowheads="1"/>
          </p:cNvSpPr>
          <p:nvPr/>
        </p:nvSpPr>
        <p:spPr bwMode="auto">
          <a:xfrm>
            <a:off x="4592960" y="3424928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" name="Oval 611"/>
          <p:cNvSpPr>
            <a:spLocks noChangeArrowheads="1"/>
          </p:cNvSpPr>
          <p:nvPr/>
        </p:nvSpPr>
        <p:spPr bwMode="auto">
          <a:xfrm>
            <a:off x="4592960" y="3136896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" name="Oval 611"/>
          <p:cNvSpPr>
            <a:spLocks noChangeArrowheads="1"/>
          </p:cNvSpPr>
          <p:nvPr/>
        </p:nvSpPr>
        <p:spPr bwMode="auto">
          <a:xfrm>
            <a:off x="4880992" y="3136896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288104" y="1844824"/>
            <a:ext cx="1703571" cy="200055"/>
            <a:chOff x="2921253" y="1696808"/>
            <a:chExt cx="1703571" cy="200055"/>
          </a:xfrm>
        </p:grpSpPr>
        <p:sp>
          <p:nvSpPr>
            <p:cNvPr id="118" name="TextBox 117"/>
            <p:cNvSpPr txBox="1"/>
            <p:nvPr/>
          </p:nvSpPr>
          <p:spPr>
            <a:xfrm>
              <a:off x="2921253" y="1696808"/>
              <a:ext cx="6078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1" fontAlgn="auto" hangingPunct="1"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ko-KR" altLang="en-US" sz="700" b="1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정산여부</a:t>
              </a: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459120" y="1696808"/>
              <a:ext cx="1165704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ko-KR" altLang="en-US" sz="700" b="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  □</a:t>
              </a:r>
              <a:r>
                <a:rPr lang="ko-KR" altLang="en-US" sz="700" b="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납부</a:t>
              </a:r>
              <a:r>
                <a:rPr lang="ko-KR" altLang="en-US" sz="700" b="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kumimoji="1" lang="ko-KR" altLang="en-US" sz="700" b="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b="0" kern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700" b="0" kern="0" dirty="0" err="1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미납부</a:t>
              </a:r>
              <a:endParaRPr lang="en-US" altLang="ko-KR" sz="7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2900772" y="1844824"/>
            <a:ext cx="6399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fontAlgn="auto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700" b="1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입출상태 </a:t>
            </a:r>
            <a:endParaRPr lang="ko-KR" altLang="en-US" sz="700" b="1" kern="0" dirty="0" smtClean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534496" y="1844824"/>
            <a:ext cx="11079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700" b="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b="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kern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출차</a:t>
            </a:r>
            <a:r>
              <a:rPr lang="ko-KR" altLang="en-US" sz="700" b="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kumimoji="1" lang="ko-KR" altLang="en-US" sz="7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입차</a:t>
            </a:r>
            <a:r>
              <a:rPr lang="ko-KR" altLang="en-US" sz="700" b="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sz="700" b="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6141132" y="5373216"/>
            <a:ext cx="1044116" cy="900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IMG</a:t>
            </a:r>
          </a:p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할인대상 인증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캡쳐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영역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6141132" y="3465004"/>
            <a:ext cx="1044116" cy="8640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IMG</a:t>
            </a:r>
          </a:p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입차 차량 번호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캡쳐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영역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6141132" y="4401108"/>
            <a:ext cx="1044116" cy="900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IMG</a:t>
            </a: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출차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차량 번호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캡쳐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영역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9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roup 1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7972172"/>
              </p:ext>
            </p:extLst>
          </p:nvPr>
        </p:nvGraphicFramePr>
        <p:xfrm>
          <a:off x="7324079" y="509040"/>
          <a:ext cx="2523387" cy="407280"/>
        </p:xfrm>
        <a:graphic>
          <a:graphicData uri="http://schemas.openxmlformats.org/drawingml/2006/table">
            <a:tbl>
              <a:tblPr/>
              <a:tblGrid>
                <a:gridCol w="251787"/>
                <a:gridCol w="22716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그리드</a:t>
                      </a:r>
                      <a:r>
                        <a:rPr lang="ko-KR" altLang="en-US" sz="800" dirty="0" smtClean="0"/>
                        <a:t> 노출 </a:t>
                      </a:r>
                      <a:r>
                        <a:rPr lang="ko-KR" altLang="en-US" sz="800" dirty="0" err="1" smtClean="0"/>
                        <a:t>컬럼</a:t>
                      </a:r>
                      <a:r>
                        <a:rPr lang="ko-KR" altLang="en-US" sz="800" dirty="0" smtClean="0"/>
                        <a:t> 선택 </a:t>
                      </a:r>
                      <a:r>
                        <a:rPr lang="ko-KR" altLang="en-US" sz="800" dirty="0" err="1" smtClean="0"/>
                        <a:t>레이어</a:t>
                      </a:r>
                      <a:r>
                        <a:rPr lang="ko-KR" altLang="en-US" sz="800" dirty="0" smtClean="0"/>
                        <a:t> 팝업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체크된 내용만 </a:t>
                      </a:r>
                      <a:r>
                        <a:rPr lang="ko-KR" altLang="en-US" sz="800" dirty="0" err="1" smtClean="0"/>
                        <a:t>그리드에</a:t>
                      </a:r>
                      <a:r>
                        <a:rPr lang="ko-KR" altLang="en-US" sz="800" dirty="0" smtClean="0"/>
                        <a:t> 노출됨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5" name="그룹 41"/>
          <p:cNvGrpSpPr/>
          <p:nvPr/>
        </p:nvGrpSpPr>
        <p:grpSpPr>
          <a:xfrm>
            <a:off x="142094" y="512676"/>
            <a:ext cx="4594882" cy="1836204"/>
            <a:chOff x="214282" y="3500438"/>
            <a:chExt cx="4275409" cy="1836204"/>
          </a:xfrm>
        </p:grpSpPr>
        <p:grpSp>
          <p:nvGrpSpPr>
            <p:cNvPr id="116" name="그룹 22"/>
            <p:cNvGrpSpPr/>
            <p:nvPr/>
          </p:nvGrpSpPr>
          <p:grpSpPr>
            <a:xfrm>
              <a:off x="214282" y="3500438"/>
              <a:ext cx="4275409" cy="1836204"/>
              <a:chOff x="357158" y="2500306"/>
              <a:chExt cx="4275409" cy="1836204"/>
            </a:xfrm>
          </p:grpSpPr>
          <p:sp>
            <p:nvSpPr>
              <p:cNvPr id="118" name="모서리가 둥근 직사각형 117"/>
              <p:cNvSpPr/>
              <p:nvPr/>
            </p:nvSpPr>
            <p:spPr>
              <a:xfrm>
                <a:off x="357158" y="2500306"/>
                <a:ext cx="4275409" cy="1836204"/>
              </a:xfrm>
              <a:prstGeom prst="roundRect">
                <a:avLst>
                  <a:gd name="adj" fmla="val 1040"/>
                </a:avLst>
              </a:prstGeom>
              <a:solidFill>
                <a:srgbClr val="4F81BD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>
                <a:outerShdw blurRad="63500" sx="101000" sy="101000" algn="ctr" rotWithShape="0">
                  <a:sysClr val="windowText" lastClr="000000">
                    <a:lumMod val="75000"/>
                    <a:lumOff val="25000"/>
                    <a:alpha val="40000"/>
                  </a:sysClr>
                </a:outerShdw>
              </a:effectLst>
            </p:spPr>
            <p:txBody>
              <a:bodyPr lIns="252000" rtlCol="0" anchor="ctr"/>
              <a:lstStyle/>
              <a:p>
                <a:pPr algn="l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800" b="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19" name="그림 118" descr="ext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761549" y="2536310"/>
                <a:ext cx="714380" cy="135356"/>
              </a:xfrm>
              <a:prstGeom prst="rect">
                <a:avLst/>
              </a:prstGeom>
            </p:spPr>
          </p:pic>
        </p:grpSp>
        <p:sp>
          <p:nvSpPr>
            <p:cNvPr id="117" name="직사각형 116"/>
            <p:cNvSpPr/>
            <p:nvPr/>
          </p:nvSpPr>
          <p:spPr>
            <a:xfrm>
              <a:off x="285720" y="3714752"/>
              <a:ext cx="4002967" cy="147787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lIns="36000" tIns="0" rIns="3600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68" name="표 16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47902866"/>
              </p:ext>
            </p:extLst>
          </p:nvPr>
        </p:nvGraphicFramePr>
        <p:xfrm>
          <a:off x="596516" y="1016732"/>
          <a:ext cx="3564397" cy="468001"/>
        </p:xfrm>
        <a:graphic>
          <a:graphicData uri="http://schemas.openxmlformats.org/drawingml/2006/table">
            <a:tbl>
              <a:tblPr firstRow="1" bandRow="1"/>
              <a:tblGrid>
                <a:gridCol w="648072"/>
                <a:gridCol w="679774"/>
                <a:gridCol w="618621"/>
                <a:gridCol w="808965"/>
                <a:gridCol w="808965"/>
              </a:tblGrid>
              <a:tr h="19899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700" b="0" kern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영업일자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700" b="0" kern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700" b="0" kern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r>
                        <a:rPr lang="ko-KR" altLang="en-US" sz="7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영업순번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700" b="0" kern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정기권 여부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700" b="0" kern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900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700" b="0" kern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r>
                        <a:rPr lang="ko-KR" altLang="en-US" sz="7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주차권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700" b="0" kern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r>
                        <a:rPr lang="ko-KR" altLang="en-US" sz="7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입차일자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700" b="0" kern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r>
                        <a:rPr lang="ko-KR" altLang="en-US" sz="700" b="1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입차시간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700" b="0" kern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 </a:t>
                      </a:r>
                      <a:r>
                        <a:rPr lang="ko-KR" altLang="en-US" sz="700" b="1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출차일자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700" b="0" kern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r>
                        <a:rPr lang="ko-KR" altLang="en-US" sz="700" b="1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출차시간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9" name="직사각형 168"/>
          <p:cNvSpPr/>
          <p:nvPr/>
        </p:nvSpPr>
        <p:spPr>
          <a:xfrm>
            <a:off x="2072680" y="1808820"/>
            <a:ext cx="612000" cy="180000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kern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ko-KR" altLang="en-US" sz="700" kern="0" dirty="0" smtClean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9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roup 1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7972172"/>
              </p:ext>
            </p:extLst>
          </p:nvPr>
        </p:nvGraphicFramePr>
        <p:xfrm>
          <a:off x="7324079" y="509040"/>
          <a:ext cx="2523387" cy="2388480"/>
        </p:xfrm>
        <a:graphic>
          <a:graphicData uri="http://schemas.openxmlformats.org/drawingml/2006/table">
            <a:tbl>
              <a:tblPr/>
              <a:tblGrid>
                <a:gridCol w="251787"/>
                <a:gridCol w="22716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정기권 관리 영역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차량번호와 성명은 </a:t>
                      </a:r>
                      <a:r>
                        <a:rPr lang="en-US" altLang="ko-KR" sz="800" dirty="0" smtClean="0"/>
                        <a:t>or</a:t>
                      </a:r>
                      <a:r>
                        <a:rPr lang="ko-KR" altLang="en-US" sz="800" dirty="0" smtClean="0"/>
                        <a:t>조건 검색임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등록 버튼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등록 팝업 호출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Row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해당 정기권 정보가 하단에 호출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최근 등록 데이터가 리스트 상단 노출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목록의 체크박스 </a:t>
                      </a:r>
                      <a:r>
                        <a:rPr lang="ko-KR" altLang="en-US" sz="800" dirty="0" err="1" smtClean="0"/>
                        <a:t>선택후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kumimoji="1" lang="en-US" altLang="ko-KR" sz="8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SMS/LMS </a:t>
                      </a:r>
                      <a:r>
                        <a:rPr kumimoji="1" lang="ko-KR" altLang="en-US" sz="8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 대상</a:t>
                      </a:r>
                    </a:p>
                    <a:p>
                      <a:r>
                        <a:rPr lang="ko-KR" altLang="en-US" sz="800" dirty="0" smtClean="0"/>
                        <a:t>버튼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수신번호란에</a:t>
                      </a:r>
                      <a:r>
                        <a:rPr lang="ko-KR" altLang="en-US" sz="800" dirty="0" smtClean="0"/>
                        <a:t> 추가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복수 가능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수정 가능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행추가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상단에 </a:t>
                      </a:r>
                      <a:r>
                        <a:rPr lang="ko-KR" altLang="en-US" sz="800" dirty="0" err="1" smtClean="0"/>
                        <a:t>행추가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내용 </a:t>
                      </a:r>
                      <a:r>
                        <a:rPr lang="ko-KR" altLang="en-US" sz="800" dirty="0" err="1" smtClean="0"/>
                        <a:t>컬럼에서</a:t>
                      </a:r>
                      <a:r>
                        <a:rPr lang="ko-KR" altLang="en-US" sz="800" dirty="0" smtClean="0"/>
                        <a:t> 내용 입력이나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행추가후</a:t>
                      </a:r>
                      <a:r>
                        <a:rPr lang="ko-KR" altLang="en-US" sz="800" dirty="0" smtClean="0"/>
                        <a:t> 신규 내용 </a:t>
                      </a:r>
                      <a:r>
                        <a:rPr lang="ko-KR" altLang="en-US" sz="800" dirty="0" err="1" smtClean="0"/>
                        <a:t>입력후</a:t>
                      </a:r>
                      <a:r>
                        <a:rPr lang="ko-KR" altLang="en-US" sz="800" dirty="0" smtClean="0"/>
                        <a:t> 저장을 선택하면 저장 처리됨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선택 버튼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내용 부분에 입력된 내용이 좌측 </a:t>
                      </a:r>
                      <a:r>
                        <a:rPr lang="en-US" altLang="ko-KR" sz="800" kern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SMS / LMS </a:t>
                      </a:r>
                      <a:r>
                        <a:rPr lang="ko-KR" altLang="en-US" sz="800" kern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 발송</a:t>
                      </a:r>
                      <a:r>
                        <a:rPr lang="ko-KR" altLang="en-US" sz="800" dirty="0" smtClean="0"/>
                        <a:t> 내용영역에 표시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7140" y="512676"/>
            <a:ext cx="36000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■ 정기권관리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67"/>
          <p:cNvGrpSpPr/>
          <p:nvPr/>
        </p:nvGrpSpPr>
        <p:grpSpPr>
          <a:xfrm rot="16200000">
            <a:off x="128464" y="4944184"/>
            <a:ext cx="252000" cy="252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9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solidFill>
                  <a:srgbClr val="1F497D"/>
                </a:solidFill>
                <a:ea typeface="가는각진제목체" pitchFamily="18" charset="-127"/>
              </a:endParaRPr>
            </a:p>
          </p:txBody>
        </p:sp>
        <p:sp>
          <p:nvSpPr>
            <p:cNvPr id="70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solidFill>
                  <a:srgbClr val="1F497D"/>
                </a:solidFill>
                <a:ea typeface="가는각진제목체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64710" y="787780"/>
            <a:ext cx="7020000" cy="1633108"/>
          </a:xfrm>
          <a:prstGeom prst="rect">
            <a:avLst/>
          </a:prstGeom>
          <a:noFill/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8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5159" y="3227255"/>
            <a:ext cx="5903965" cy="2520000"/>
          </a:xfrm>
          <a:prstGeom prst="rect">
            <a:avLst/>
          </a:prstGeom>
          <a:noFill/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10"/>
          <p:cNvGrpSpPr/>
          <p:nvPr/>
        </p:nvGrpSpPr>
        <p:grpSpPr>
          <a:xfrm>
            <a:off x="5925108" y="3229359"/>
            <a:ext cx="126001" cy="2484000"/>
            <a:chOff x="7055229" y="3302116"/>
            <a:chExt cx="126001" cy="2528537"/>
          </a:xfrm>
        </p:grpSpPr>
        <p:sp>
          <p:nvSpPr>
            <p:cNvPr id="12" name="직사각형 11"/>
            <p:cNvSpPr/>
            <p:nvPr/>
          </p:nvSpPr>
          <p:spPr>
            <a:xfrm rot="5400000">
              <a:off x="5858229" y="4507653"/>
              <a:ext cx="2520000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25400" dist="12700" dir="5400000">
                <a:sysClr val="window" lastClr="FFFFFF">
                  <a:lumMod val="50000"/>
                  <a:alpha val="50000"/>
                </a:sysClr>
              </a:innerShdw>
            </a:effectLst>
          </p:spPr>
          <p:txBody>
            <a:bodyPr lIns="36000" tIns="36000" rIns="36000" b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6694716" y="4341704"/>
              <a:ext cx="847027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36000" tIns="36000" rIns="36000" b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" name="그룹 235"/>
            <p:cNvGrpSpPr/>
            <p:nvPr/>
          </p:nvGrpSpPr>
          <p:grpSpPr>
            <a:xfrm rot="5400000">
              <a:off x="7072369" y="4437877"/>
              <a:ext cx="109722" cy="36002"/>
              <a:chOff x="5320511" y="4695447"/>
              <a:chExt cx="37307" cy="71442"/>
            </a:xfrm>
          </p:grpSpPr>
          <p:cxnSp>
            <p:nvCxnSpPr>
              <p:cNvPr id="17" name="직선 연결선 16"/>
              <p:cNvCxnSpPr/>
              <p:nvPr/>
            </p:nvCxnSpPr>
            <p:spPr>
              <a:xfrm rot="5400000">
                <a:off x="5303983" y="4730376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cxnSp>
            <p:nvCxnSpPr>
              <p:cNvPr id="18" name="직선 연결선 17"/>
              <p:cNvCxnSpPr/>
              <p:nvPr/>
            </p:nvCxnSpPr>
            <p:spPr>
              <a:xfrm rot="5400000">
                <a:off x="5285586" y="4730372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cxnSp>
            <p:nvCxnSpPr>
              <p:cNvPr id="19" name="직선 연결선 18"/>
              <p:cNvCxnSpPr/>
              <p:nvPr/>
            </p:nvCxnSpPr>
            <p:spPr>
              <a:xfrm rot="5400000">
                <a:off x="5321305" y="4730372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</p:grpSp>
        <p:sp>
          <p:nvSpPr>
            <p:cNvPr id="15" name="직사각형 14"/>
            <p:cNvSpPr/>
            <p:nvPr/>
          </p:nvSpPr>
          <p:spPr>
            <a:xfrm rot="5400000">
              <a:off x="7064229" y="3293116"/>
              <a:ext cx="107999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kern="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◀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7064229" y="5707301"/>
              <a:ext cx="107999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kern="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▶</a:t>
              </a: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65654" y="5805288"/>
            <a:ext cx="5904000" cy="2160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21"/>
          <p:cNvGrpSpPr/>
          <p:nvPr/>
        </p:nvGrpSpPr>
        <p:grpSpPr>
          <a:xfrm>
            <a:off x="165159" y="2791779"/>
            <a:ext cx="5904000" cy="432454"/>
            <a:chOff x="165159" y="2659963"/>
            <a:chExt cx="7020000" cy="432454"/>
          </a:xfrm>
        </p:grpSpPr>
        <p:sp>
          <p:nvSpPr>
            <p:cNvPr id="23" name="직사각형 22"/>
            <p:cNvSpPr/>
            <p:nvPr/>
          </p:nvSpPr>
          <p:spPr>
            <a:xfrm>
              <a:off x="165159" y="2878103"/>
              <a:ext cx="7020000" cy="2143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6" name="그룹 1"/>
            <p:cNvGrpSpPr/>
            <p:nvPr/>
          </p:nvGrpSpPr>
          <p:grpSpPr>
            <a:xfrm>
              <a:off x="5961906" y="2915372"/>
              <a:ext cx="1094409" cy="154211"/>
              <a:chOff x="5961906" y="2915372"/>
              <a:chExt cx="1094409" cy="154211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6480315" y="2915372"/>
                <a:ext cx="576000" cy="14287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666666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lIns="36000" tIns="0" rIns="36000" bIns="0"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100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  ▼</a:t>
                </a:r>
                <a:endPara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1906" y="2926707"/>
                <a:ext cx="225594" cy="142876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6367" y="2919186"/>
                <a:ext cx="225595" cy="150397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1138984" y="2659963"/>
              <a:ext cx="7184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R" sz="700" b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kumimoji="1" lang="ko-KR" altLang="en-US" sz="700" b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 </a:t>
              </a:r>
              <a:r>
                <a:rPr kumimoji="1" lang="en-US" altLang="ko-KR" sz="700" b="0" dirty="0" smtClean="0">
                  <a:solidFill>
                    <a:srgbClr val="FF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10,000</a:t>
              </a:r>
              <a:r>
                <a:rPr kumimoji="1" lang="ko-KR" altLang="en-US" sz="700" b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</a:t>
              </a:r>
              <a:r>
                <a:rPr kumimoji="1" lang="en-US" altLang="ko-KR" sz="700" b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kumimoji="1" lang="ko-KR" altLang="en-US" sz="7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2058027" y="5889096"/>
            <a:ext cx="1922865" cy="107722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b="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모두보기 </a:t>
            </a:r>
            <a:r>
              <a:rPr kumimoji="0" lang="ko-KR" altLang="en-US" sz="700" b="0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▼</a:t>
            </a:r>
            <a:endParaRPr kumimoji="0" lang="en-US" altLang="ko-KR" sz="700" b="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grpSp>
        <p:nvGrpSpPr>
          <p:cNvPr id="7" name="그룹 29"/>
          <p:cNvGrpSpPr/>
          <p:nvPr/>
        </p:nvGrpSpPr>
        <p:grpSpPr>
          <a:xfrm>
            <a:off x="164468" y="2420888"/>
            <a:ext cx="7020000" cy="252000"/>
            <a:chOff x="164706" y="1727946"/>
            <a:chExt cx="7020000" cy="252000"/>
          </a:xfrm>
        </p:grpSpPr>
        <p:sp>
          <p:nvSpPr>
            <p:cNvPr id="33" name="직사각형 32"/>
            <p:cNvSpPr/>
            <p:nvPr/>
          </p:nvSpPr>
          <p:spPr>
            <a:xfrm>
              <a:off x="164706" y="1727946"/>
              <a:ext cx="7020000" cy="252000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121729" y="1778918"/>
              <a:ext cx="540000" cy="142876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innerShdw blurRad="12700">
                <a:sysClr val="windowText" lastClr="000000">
                  <a:lumMod val="65000"/>
                  <a:lumOff val="35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kern="0" dirty="0" smtClean="0">
                  <a:solidFill>
                    <a:sysClr val="window" lastClr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712279" y="1778918"/>
              <a:ext cx="540000" cy="142876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innerShdw blurRad="12700">
                <a:sysClr val="windowText" lastClr="000000">
                  <a:lumMod val="65000"/>
                  <a:lumOff val="35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kern="0" dirty="0" smtClean="0">
                  <a:solidFill>
                    <a:sysClr val="window" lastClr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초기화</a:t>
              </a: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169678" y="2780928"/>
            <a:ext cx="7344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정기권 목록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 rot="5400000">
            <a:off x="5109524" y="1574158"/>
            <a:ext cx="1260000" cy="1412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ysDash"/>
          </a:ln>
          <a:effectLst/>
        </p:spPr>
      </p:cxn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47902866"/>
              </p:ext>
            </p:extLst>
          </p:nvPr>
        </p:nvGraphicFramePr>
        <p:xfrm>
          <a:off x="172774" y="3251996"/>
          <a:ext cx="5266244" cy="1253558"/>
        </p:xfrm>
        <a:graphic>
          <a:graphicData uri="http://schemas.openxmlformats.org/drawingml/2006/table">
            <a:tbl>
              <a:tblPr firstRow="1" bandRow="1"/>
              <a:tblGrid>
                <a:gridCol w="283855"/>
                <a:gridCol w="663489"/>
                <a:gridCol w="663489"/>
                <a:gridCol w="663489"/>
                <a:gridCol w="624921"/>
                <a:gridCol w="624921"/>
                <a:gridCol w="526983"/>
                <a:gridCol w="607101"/>
                <a:gridCol w="607996"/>
              </a:tblGrid>
              <a:tr h="25202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정기권코드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차량모델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적용시작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적용만료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2F2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전일권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누비라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6253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사용중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2016/03/27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주간권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12344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누비라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6253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사용중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2016/03/27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야간권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12343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누비라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6253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사용중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2016/03/27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일일주차권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12342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누비라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6253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사용중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2016/03/27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전일권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12340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누비라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6253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사용중지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2016/03/27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5822099" y="954562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fontAlgn="auto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차량번호</a:t>
            </a:r>
          </a:p>
        </p:txBody>
      </p:sp>
      <p:sp>
        <p:nvSpPr>
          <p:cNvPr id="75" name="Oval 611"/>
          <p:cNvSpPr>
            <a:spLocks noChangeArrowheads="1"/>
          </p:cNvSpPr>
          <p:nvPr/>
        </p:nvSpPr>
        <p:spPr bwMode="auto">
          <a:xfrm>
            <a:off x="5673898" y="1011656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72480" y="3048733"/>
            <a:ext cx="432000" cy="142876"/>
          </a:xfrm>
          <a:prstGeom prst="roundRect">
            <a:avLst/>
          </a:prstGeom>
          <a:solidFill>
            <a:srgbClr val="002060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grpSp>
        <p:nvGrpSpPr>
          <p:cNvPr id="153" name="그룹 152"/>
          <p:cNvGrpSpPr/>
          <p:nvPr/>
        </p:nvGrpSpPr>
        <p:grpSpPr>
          <a:xfrm>
            <a:off x="288104" y="1864458"/>
            <a:ext cx="1703571" cy="200055"/>
            <a:chOff x="2921253" y="1696808"/>
            <a:chExt cx="1703571" cy="200055"/>
          </a:xfrm>
        </p:grpSpPr>
        <p:sp>
          <p:nvSpPr>
            <p:cNvPr id="93" name="TextBox 92"/>
            <p:cNvSpPr txBox="1"/>
            <p:nvPr/>
          </p:nvSpPr>
          <p:spPr>
            <a:xfrm>
              <a:off x="2921253" y="1696808"/>
              <a:ext cx="6078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1" fontAlgn="auto" hangingPunct="1"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ko-KR" altLang="en-US" sz="700" b="1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정산여부</a:t>
              </a: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459120" y="1696808"/>
              <a:ext cx="1165704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ko-KR" altLang="en-US" sz="700" b="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  □</a:t>
              </a:r>
              <a:r>
                <a:rPr lang="ko-KR" altLang="en-US" sz="700" b="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납부</a:t>
              </a:r>
              <a:r>
                <a:rPr lang="ko-KR" altLang="en-US" sz="700" b="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kumimoji="1" lang="ko-KR" altLang="en-US" sz="700" b="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b="0" kern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700" b="0" kern="0" dirty="0" err="1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미납부</a:t>
              </a:r>
              <a:endParaRPr lang="en-US" altLang="ko-KR" sz="7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4" name="그룹 24"/>
          <p:cNvGrpSpPr/>
          <p:nvPr/>
        </p:nvGrpSpPr>
        <p:grpSpPr>
          <a:xfrm>
            <a:off x="5817096" y="1458610"/>
            <a:ext cx="864016" cy="394904"/>
            <a:chOff x="296724" y="1356617"/>
            <a:chExt cx="864016" cy="394904"/>
          </a:xfrm>
        </p:grpSpPr>
        <p:sp>
          <p:nvSpPr>
            <p:cNvPr id="107" name="TextBox 106"/>
            <p:cNvSpPr txBox="1"/>
            <p:nvPr/>
          </p:nvSpPr>
          <p:spPr>
            <a:xfrm>
              <a:off x="296724" y="1356617"/>
              <a:ext cx="4283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1" fontAlgn="auto" hangingPunct="1"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성명</a:t>
              </a: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40740" y="1608645"/>
              <a:ext cx="720000" cy="1428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b="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1" name="그룹 17"/>
          <p:cNvGrpSpPr/>
          <p:nvPr/>
        </p:nvGrpSpPr>
        <p:grpSpPr>
          <a:xfrm>
            <a:off x="296724" y="1368712"/>
            <a:ext cx="4277549" cy="200055"/>
            <a:chOff x="296724" y="1086652"/>
            <a:chExt cx="4277549" cy="200055"/>
          </a:xfrm>
        </p:grpSpPr>
        <p:grpSp>
          <p:nvGrpSpPr>
            <p:cNvPr id="92" name="그룹 2"/>
            <p:cNvGrpSpPr/>
            <p:nvPr/>
          </p:nvGrpSpPr>
          <p:grpSpPr>
            <a:xfrm>
              <a:off x="296724" y="1086652"/>
              <a:ext cx="3881854" cy="200055"/>
              <a:chOff x="296724" y="1086652"/>
              <a:chExt cx="3881854" cy="200055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296724" y="1086652"/>
                <a:ext cx="60785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ko-KR" altLang="en-US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 </a:t>
                </a:r>
                <a:r>
                  <a:rPr kumimoji="0" lang="ko-KR" altLang="en-US" sz="700" b="1" kern="0" dirty="0" smtClean="0">
                    <a:solidFill>
                      <a:sysClr val="windowText" lastClr="000000"/>
                    </a:solidFill>
                    <a:latin typeface="맑은 고딕"/>
                    <a:ea typeface="맑은 고딕"/>
                  </a:rPr>
                  <a:t>적용</a:t>
                </a:r>
                <a:r>
                  <a:rPr lang="ko-KR" altLang="en-US" sz="700" b="1" kern="0" noProof="0" dirty="0" smtClean="0">
                    <a:solidFill>
                      <a:sysClr val="windowText" lastClr="000000"/>
                    </a:solidFill>
                    <a:latin typeface="맑은 고딕"/>
                    <a:ea typeface="맑은 고딕"/>
                  </a:rPr>
                  <a:t>기간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pic>
            <p:nvPicPr>
              <p:cNvPr id="131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t="4385"/>
              <a:stretch>
                <a:fillRect/>
              </a:stretch>
            </p:blipFill>
            <p:spPr bwMode="auto">
              <a:xfrm>
                <a:off x="2432458" y="1131116"/>
                <a:ext cx="147636" cy="111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2" name="직사각형 131"/>
              <p:cNvSpPr/>
              <p:nvPr/>
            </p:nvSpPr>
            <p:spPr>
              <a:xfrm>
                <a:off x="974844" y="1115241"/>
                <a:ext cx="557214" cy="142876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lIns="36000" rIns="36000"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2010.01.12</a:t>
                </a:r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1851428" y="1115241"/>
                <a:ext cx="547690" cy="142876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lIns="36000" rIns="36000"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2010.01.12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1644931" y="1086652"/>
                <a:ext cx="25524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~</a:t>
                </a:r>
                <a:endParaRPr kumimoji="0" lang="ko-KR" altLang="en-US" sz="7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35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t="4385"/>
              <a:stretch>
                <a:fillRect/>
              </a:stretch>
            </p:blipFill>
            <p:spPr bwMode="auto">
              <a:xfrm>
                <a:off x="1559918" y="1131116"/>
                <a:ext cx="147636" cy="111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6" name="모서리가 둥근 직사각형 135"/>
              <p:cNvSpPr/>
              <p:nvPr/>
            </p:nvSpPr>
            <p:spPr>
              <a:xfrm>
                <a:off x="2631493" y="1115876"/>
                <a:ext cx="360000" cy="142876"/>
              </a:xfrm>
              <a:prstGeom prst="roundRect">
                <a:avLst/>
              </a:prstGeom>
              <a:noFill/>
              <a:ln w="3175" cap="flat" cmpd="sng" algn="ctr">
                <a:solidFill>
                  <a:srgbClr val="666666">
                    <a:lumMod val="50000"/>
                    <a:lumOff val="50000"/>
                  </a:srgbClr>
                </a:solidFill>
                <a:prstDash val="solid"/>
              </a:ln>
              <a:effectLst>
                <a:innerShdw blurRad="12700">
                  <a:srgbClr val="666666">
                    <a:lumMod val="65000"/>
                    <a:lumOff val="35000"/>
                  </a:srgbClr>
                </a:innerShdw>
              </a:effectLst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700" b="0" kern="0" dirty="0" smtClean="0">
                    <a:solidFill>
                      <a:srgbClr val="666666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</a:t>
                </a:r>
                <a:r>
                  <a:rPr kumimoji="1" lang="ko-KR" altLang="en-US" sz="700" b="0" kern="0" dirty="0">
                    <a:solidFill>
                      <a:srgbClr val="666666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늘</a:t>
                </a:r>
                <a:endParaRPr kumimoji="1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7" name="모서리가 둥근 직사각형 136"/>
              <p:cNvSpPr/>
              <p:nvPr/>
            </p:nvSpPr>
            <p:spPr>
              <a:xfrm>
                <a:off x="3027188" y="1115876"/>
                <a:ext cx="360000" cy="14287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rgbClr val="666666">
                    <a:lumMod val="50000"/>
                    <a:lumOff val="50000"/>
                  </a:srgbClr>
                </a:solidFill>
                <a:prstDash val="solid"/>
              </a:ln>
              <a:effectLst>
                <a:innerShdw blurRad="12700">
                  <a:srgbClr val="666666">
                    <a:lumMod val="65000"/>
                    <a:lumOff val="35000"/>
                  </a:srgbClr>
                </a:innerShdw>
              </a:effectLst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kumimoji="1" lang="ko-KR" altLang="en-US" sz="7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일</a:t>
                </a:r>
              </a:p>
            </p:txBody>
          </p:sp>
          <p:sp>
            <p:nvSpPr>
              <p:cNvPr id="138" name="모서리가 둥근 직사각형 137"/>
              <p:cNvSpPr/>
              <p:nvPr/>
            </p:nvSpPr>
            <p:spPr>
              <a:xfrm>
                <a:off x="3422883" y="1115876"/>
                <a:ext cx="360000" cy="142876"/>
              </a:xfrm>
              <a:prstGeom prst="round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666666">
                    <a:lumMod val="50000"/>
                    <a:lumOff val="50000"/>
                  </a:srgbClr>
                </a:solidFill>
                <a:prstDash val="solid"/>
              </a:ln>
              <a:effectLst>
                <a:innerShdw blurRad="12700">
                  <a:srgbClr val="666666">
                    <a:lumMod val="65000"/>
                    <a:lumOff val="35000"/>
                  </a:srgbClr>
                </a:innerShdw>
              </a:effectLst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kumimoji="1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주일</a:t>
                </a:r>
              </a:p>
            </p:txBody>
          </p:sp>
          <p:sp>
            <p:nvSpPr>
              <p:cNvPr id="140" name="모서리가 둥근 직사각형 139"/>
              <p:cNvSpPr/>
              <p:nvPr/>
            </p:nvSpPr>
            <p:spPr>
              <a:xfrm>
                <a:off x="3818578" y="1115876"/>
                <a:ext cx="360000" cy="142876"/>
              </a:xfrm>
              <a:prstGeom prst="round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666666">
                    <a:lumMod val="50000"/>
                    <a:lumOff val="50000"/>
                  </a:srgbClr>
                </a:solidFill>
                <a:prstDash val="solid"/>
              </a:ln>
              <a:effectLst>
                <a:innerShdw blurRad="12700">
                  <a:srgbClr val="666666">
                    <a:lumMod val="65000"/>
                    <a:lumOff val="35000"/>
                  </a:srgbClr>
                </a:innerShdw>
              </a:effectLst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b="0" kern="0" dirty="0" smtClean="0">
                    <a:solidFill>
                      <a:srgbClr val="666666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kumimoji="1" lang="ko-KR" altLang="en-US" sz="700" b="0" kern="0" dirty="0" smtClean="0">
                    <a:solidFill>
                      <a:srgbClr val="666666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개월</a:t>
                </a:r>
                <a:endParaRPr kumimoji="1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29" name="모서리가 둥근 직사각형 128"/>
            <p:cNvSpPr/>
            <p:nvPr/>
          </p:nvSpPr>
          <p:spPr>
            <a:xfrm>
              <a:off x="4214273" y="1115876"/>
              <a:ext cx="360000" cy="142876"/>
            </a:xfrm>
            <a:prstGeom prst="roundRect">
              <a:avLst/>
            </a:prstGeom>
            <a:solidFill>
              <a:srgbClr val="FFFFFF"/>
            </a:solidFill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>
              <a:innerShdw blurRad="12700">
                <a:srgbClr val="666666">
                  <a:lumMod val="65000"/>
                  <a:lumOff val="35000"/>
                </a:srgbClr>
              </a:innerShdw>
            </a:effectLst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kern="0" dirty="0">
                  <a:solidFill>
                    <a:srgbClr val="666666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kumimoji="1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</p:grpSp>
      <p:sp>
        <p:nvSpPr>
          <p:cNvPr id="142" name="직사각형 141"/>
          <p:cNvSpPr/>
          <p:nvPr/>
        </p:nvSpPr>
        <p:spPr>
          <a:xfrm>
            <a:off x="164468" y="6297786"/>
            <a:ext cx="7020780" cy="479586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12700">
            <a:solidFill>
              <a:schemeClr val="accent4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pPr algn="ctr"/>
            <a:r>
              <a:rPr lang="ko-KR" altLang="en-US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정기권  수정 </a:t>
            </a:r>
            <a:r>
              <a:rPr lang="en-US" altLang="ko-KR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UI</a:t>
            </a:r>
          </a:p>
          <a:p>
            <a:pPr algn="ctr"/>
            <a:r>
              <a:rPr lang="en-US" altLang="ko-KR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다음 슬라이드</a:t>
            </a:r>
            <a:r>
              <a:rPr lang="en-US" altLang="ko-KR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ko-KR" altLang="en-US" b="1" i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47902866"/>
              </p:ext>
            </p:extLst>
          </p:nvPr>
        </p:nvGraphicFramePr>
        <p:xfrm>
          <a:off x="452498" y="4548140"/>
          <a:ext cx="5400602" cy="1286890"/>
        </p:xfrm>
        <a:graphic>
          <a:graphicData uri="http://schemas.openxmlformats.org/drawingml/2006/table">
            <a:tbl>
              <a:tblPr firstRow="1" bandRow="1"/>
              <a:tblGrid>
                <a:gridCol w="540062"/>
                <a:gridCol w="504056"/>
                <a:gridCol w="468052"/>
                <a:gridCol w="684076"/>
                <a:gridCol w="720080"/>
                <a:gridCol w="324036"/>
                <a:gridCol w="540060"/>
                <a:gridCol w="576064"/>
                <a:gridCol w="576064"/>
                <a:gridCol w="468052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요일제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성동구 </a:t>
                      </a:r>
                      <a:endParaRPr lang="en-US" altLang="ko-KR" sz="7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거주여부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핸드폰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입출상태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입출일자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입출시간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정산여부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2F2"/>
                    </a:solidFill>
                  </a:tcPr>
                </a:tc>
              </a:tr>
              <a:tr h="200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비대상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01025356566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06:30:21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납부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월요일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01025356566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입차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06:3030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미납부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월요일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01025356566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06:30:32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닙부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월요일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01025356566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06:30:10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미납부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/>
                    <a:p>
                      <a:pPr marL="0" marR="0" indent="0" algn="ctr" defTabSz="8594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월요일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01025356566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입차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06:30:05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닙부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63" name="그룹 162"/>
          <p:cNvGrpSpPr/>
          <p:nvPr/>
        </p:nvGrpSpPr>
        <p:grpSpPr>
          <a:xfrm>
            <a:off x="296724" y="1104709"/>
            <a:ext cx="2874110" cy="200055"/>
            <a:chOff x="296724" y="1124744"/>
            <a:chExt cx="2874110" cy="200055"/>
          </a:xfrm>
        </p:grpSpPr>
        <p:sp>
          <p:nvSpPr>
            <p:cNvPr id="152" name="직사각형 151"/>
            <p:cNvSpPr/>
            <p:nvPr/>
          </p:nvSpPr>
          <p:spPr>
            <a:xfrm>
              <a:off x="902264" y="1124744"/>
              <a:ext cx="226857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전일   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주간 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야간  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일일 </a:t>
              </a:r>
              <a:r>
                <a:rPr lang="ko-KR" altLang="en-US" sz="700" kern="0" dirty="0" err="1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주차권</a:t>
              </a:r>
              <a:endParaRPr lang="en-US" altLang="ko-KR" sz="7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96724" y="1124744"/>
              <a:ext cx="4283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1" fontAlgn="auto" hangingPunct="1"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ko-KR" altLang="en-US" sz="700" b="1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구분</a:t>
              </a:r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288135" y="1614177"/>
            <a:ext cx="5501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fontAlgn="auto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700" b="1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700" b="1" kern="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요일제</a:t>
            </a:r>
            <a:r>
              <a:rPr lang="ko-KR" altLang="en-US" sz="700" b="1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endParaRPr lang="ko-KR" altLang="en-US" sz="700" b="1" kern="0" dirty="0" smtClean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951124" y="1860793"/>
            <a:ext cx="6399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fontAlgn="auto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700" b="1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입출상태 </a:t>
            </a:r>
            <a:endParaRPr lang="ko-KR" altLang="en-US" sz="700" b="1" kern="0" dirty="0" smtClean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grpSp>
        <p:nvGrpSpPr>
          <p:cNvPr id="164" name="그룹 163"/>
          <p:cNvGrpSpPr/>
          <p:nvPr/>
        </p:nvGrpSpPr>
        <p:grpSpPr>
          <a:xfrm>
            <a:off x="296728" y="872716"/>
            <a:ext cx="5218453" cy="307777"/>
            <a:chOff x="296728" y="1052736"/>
            <a:chExt cx="5218453" cy="307777"/>
          </a:xfrm>
        </p:grpSpPr>
        <p:sp>
          <p:nvSpPr>
            <p:cNvPr id="165" name="TextBox 164"/>
            <p:cNvSpPr txBox="1"/>
            <p:nvPr/>
          </p:nvSpPr>
          <p:spPr>
            <a:xfrm>
              <a:off x="296728" y="1052736"/>
              <a:ext cx="51809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1" fontAlgn="auto" hangingPunct="1"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ko-KR" altLang="en-US" sz="700" b="1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주차장</a:t>
              </a:r>
              <a:endParaRPr lang="ko-KR" altLang="en-US" sz="700" b="1" kern="0" dirty="0" smtClean="0">
                <a:solidFill>
                  <a:srgbClr val="FF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1316596" y="1052736"/>
              <a:ext cx="41985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ko-KR" altLang="en-US" sz="700" b="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b="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하왕십리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 </a:t>
              </a:r>
              <a:r>
                <a:rPr kumimoji="1" lang="ko-KR" altLang="en-US" sz="700" b="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b="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도선동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마장동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err="1" smtClean="0">
                  <a:solidFill>
                    <a:srgbClr val="000000"/>
                  </a:solidFill>
                  <a:latin typeface="+mn-ea"/>
                  <a:ea typeface="+mn-ea"/>
                </a:rPr>
                <a:t>살곶이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응봉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en-US" altLang="ko-KR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(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건물</a:t>
              </a:r>
              <a:r>
                <a:rPr lang="en-US" altLang="ko-KR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)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응봉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평면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err="1" smtClean="0">
                  <a:solidFill>
                    <a:srgbClr val="000000"/>
                  </a:solidFill>
                  <a:latin typeface="+mn-ea"/>
                  <a:ea typeface="+mn-ea"/>
                </a:rPr>
                <a:t>금호초</a:t>
              </a:r>
              <a:endParaRPr lang="en-US" altLang="ko-KR" sz="700" kern="0" dirty="0" smtClean="0">
                <a:solidFill>
                  <a:prstClr val="black"/>
                </a:solidFill>
                <a:latin typeface="+mn-ea"/>
                <a:ea typeface="+mn-ea"/>
              </a:endParaRPr>
            </a:p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성수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2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가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동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송정동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용답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성수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가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동</a:t>
              </a:r>
              <a:endParaRPr lang="en-US" altLang="ko-KR" sz="700" b="0" kern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167" name="모서리가 둥근 직사각형 166"/>
            <p:cNvSpPr/>
            <p:nvPr/>
          </p:nvSpPr>
          <p:spPr bwMode="auto">
            <a:xfrm>
              <a:off x="992560" y="1098757"/>
              <a:ext cx="324000" cy="1080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0" dirty="0" smtClean="0">
                  <a:latin typeface="맑은 고딕" pitchFamily="50" charset="-127"/>
                  <a:ea typeface="맑은 고딕" pitchFamily="50" charset="-127"/>
                </a:rPr>
                <a:t> v </a:t>
              </a:r>
              <a:r>
                <a:rPr lang="ko-KR" altLang="en-US" sz="700" b="0" dirty="0" smtClean="0">
                  <a:latin typeface="맑은 고딕" pitchFamily="50" charset="-127"/>
                  <a:ea typeface="맑은 고딕" pitchFamily="50" charset="-127"/>
                </a:rPr>
                <a:t>전체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803968" y="1614177"/>
            <a:ext cx="537316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700" b="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               □</a:t>
            </a:r>
            <a:r>
              <a:rPr lang="ko-KR" altLang="en-US" sz="700" b="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비대상     </a:t>
            </a:r>
            <a:r>
              <a:rPr kumimoji="1" lang="ko-KR" altLang="en-US" sz="7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b="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월요일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화요일 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수요일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목요일 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금요일</a:t>
            </a:r>
            <a:endParaRPr lang="en-US" altLang="ko-KR" sz="700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700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l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700" b="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모서리가 둥근 직사각형 168"/>
          <p:cNvSpPr/>
          <p:nvPr/>
        </p:nvSpPr>
        <p:spPr bwMode="auto">
          <a:xfrm>
            <a:off x="992560" y="1650181"/>
            <a:ext cx="324000" cy="1080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0" dirty="0" smtClean="0">
                <a:latin typeface="맑은 고딕" pitchFamily="50" charset="-127"/>
                <a:ea typeface="맑은 고딕" pitchFamily="50" charset="-127"/>
              </a:rPr>
              <a:t> v </a:t>
            </a:r>
            <a:r>
              <a:rPr lang="ko-KR" altLang="en-US" sz="700" b="0" dirty="0" smtClean="0">
                <a:latin typeface="맑은 고딕" pitchFamily="50" charset="-127"/>
                <a:ea typeface="맑은 고딕" pitchFamily="50" charset="-127"/>
              </a:rPr>
              <a:t>전체</a:t>
            </a:r>
            <a:endParaRPr kumimoji="0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3584848" y="1880828"/>
            <a:ext cx="140936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700" b="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b="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kern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출차</a:t>
            </a:r>
            <a:r>
              <a:rPr lang="ko-KR" altLang="en-US" sz="700" b="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kumimoji="1" lang="ko-KR" altLang="en-US" sz="7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입차</a:t>
            </a:r>
            <a:r>
              <a:rPr lang="ko-KR" altLang="en-US" sz="700" b="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기타</a:t>
            </a:r>
            <a:endParaRPr lang="en-US" altLang="ko-KR" sz="700" b="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1" name="그룹 170"/>
          <p:cNvGrpSpPr/>
          <p:nvPr/>
        </p:nvGrpSpPr>
        <p:grpSpPr>
          <a:xfrm>
            <a:off x="1532620" y="6089224"/>
            <a:ext cx="2915875" cy="184092"/>
            <a:chOff x="2970798" y="5186229"/>
            <a:chExt cx="2915875" cy="184092"/>
          </a:xfrm>
        </p:grpSpPr>
        <p:sp>
          <p:nvSpPr>
            <p:cNvPr id="172" name="직사각형 171"/>
            <p:cNvSpPr/>
            <p:nvPr/>
          </p:nvSpPr>
          <p:spPr>
            <a:xfrm>
              <a:off x="318125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〈</a:t>
              </a:r>
              <a:endParaRPr kumimoji="0"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339170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u="sng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kumimoji="0" lang="ko-KR" altLang="en-US" sz="800" u="sng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3602154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7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549622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〉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3812606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8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402305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9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423351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kumimoji="0" lang="ko-KR" altLang="en-US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444396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11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4654414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12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4864866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13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507531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14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528577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15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97079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≪</a:t>
              </a:r>
              <a:endParaRPr kumimoji="0"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5706673" y="5186229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≫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6" name="Oval 611"/>
          <p:cNvSpPr>
            <a:spLocks noChangeArrowheads="1"/>
          </p:cNvSpPr>
          <p:nvPr/>
        </p:nvSpPr>
        <p:spPr bwMode="auto">
          <a:xfrm>
            <a:off x="128464" y="3032956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Oval 611"/>
          <p:cNvSpPr>
            <a:spLocks noChangeArrowheads="1"/>
          </p:cNvSpPr>
          <p:nvPr/>
        </p:nvSpPr>
        <p:spPr bwMode="auto">
          <a:xfrm>
            <a:off x="0" y="3573016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Oval 611"/>
          <p:cNvSpPr>
            <a:spLocks noChangeArrowheads="1"/>
          </p:cNvSpPr>
          <p:nvPr/>
        </p:nvSpPr>
        <p:spPr bwMode="auto">
          <a:xfrm>
            <a:off x="128464" y="6273316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Oval 611"/>
          <p:cNvSpPr>
            <a:spLocks noChangeArrowheads="1"/>
          </p:cNvSpPr>
          <p:nvPr/>
        </p:nvSpPr>
        <p:spPr bwMode="auto">
          <a:xfrm>
            <a:off x="4736976" y="3104964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288104" y="2112821"/>
            <a:ext cx="1600979" cy="200055"/>
            <a:chOff x="2921253" y="1696808"/>
            <a:chExt cx="1600979" cy="200055"/>
          </a:xfrm>
        </p:grpSpPr>
        <p:sp>
          <p:nvSpPr>
            <p:cNvPr id="97" name="TextBox 96"/>
            <p:cNvSpPr txBox="1"/>
            <p:nvPr/>
          </p:nvSpPr>
          <p:spPr>
            <a:xfrm>
              <a:off x="2921253" y="1696808"/>
              <a:ext cx="48603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1" fontAlgn="auto" hangingPunct="1"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ko-KR" altLang="en-US" sz="700" b="1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거주지</a:t>
              </a: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459120" y="1696808"/>
              <a:ext cx="106311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ko-KR" altLang="en-US" sz="700" b="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  □</a:t>
              </a:r>
              <a:r>
                <a:rPr lang="ko-KR" altLang="en-US" sz="700" b="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성동구 거주여부</a:t>
              </a:r>
              <a:endParaRPr lang="en-US" altLang="ko-KR" sz="7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6141132" y="278092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SMS / LMS </a:t>
            </a:r>
            <a:r>
              <a:rPr lang="ko-KR" altLang="en-US" sz="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발송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27128469"/>
              </p:ext>
            </p:extLst>
          </p:nvPr>
        </p:nvGraphicFramePr>
        <p:xfrm>
          <a:off x="6177136" y="3032956"/>
          <a:ext cx="2124236" cy="2988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838"/>
                <a:gridCol w="1674398"/>
              </a:tblGrid>
              <a:tr h="368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수신번호</a:t>
                      </a:r>
                      <a:endParaRPr lang="ko-KR" altLang="en-US" sz="800" b="1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T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9793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en-US" altLang="ko-KR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1" name="직사각형 100"/>
          <p:cNvSpPr/>
          <p:nvPr/>
        </p:nvSpPr>
        <p:spPr>
          <a:xfrm>
            <a:off x="6717196" y="3104964"/>
            <a:ext cx="1476164" cy="216024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700" b="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141132" y="5682734"/>
            <a:ext cx="17908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Byte</a:t>
            </a:r>
          </a:p>
          <a:p>
            <a:pPr lvl="0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 Byte </a:t>
            </a:r>
            <a:r>
              <a:rPr lang="ko-KR" altLang="en-US" sz="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초과시 </a:t>
            </a:r>
            <a:r>
              <a:rPr lang="en-US" altLang="ko-KR" sz="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LMS</a:t>
            </a:r>
            <a:r>
              <a:rPr lang="ko-KR" altLang="en-US" sz="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발송됩니다</a:t>
            </a:r>
            <a:r>
              <a:rPr lang="en-US" altLang="ko-KR" sz="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177136" y="3429000"/>
            <a:ext cx="2124236" cy="2232248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700" b="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6861304" y="6093296"/>
            <a:ext cx="828000" cy="142876"/>
          </a:xfrm>
          <a:prstGeom prst="roundRect">
            <a:avLst/>
          </a:prstGeom>
          <a:solidFill>
            <a:srgbClr val="002060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SMS / LMS </a:t>
            </a:r>
            <a:r>
              <a:rPr kumimoji="1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발송</a:t>
            </a: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76536" y="3048733"/>
            <a:ext cx="900000" cy="1428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SMS/LMS </a:t>
            </a:r>
            <a:r>
              <a:rPr kumimoji="1" lang="ko-KR" altLang="en-US" sz="7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수신 대상</a:t>
            </a:r>
          </a:p>
        </p:txBody>
      </p:sp>
      <p:sp>
        <p:nvSpPr>
          <p:cNvPr id="106" name="Oval 611"/>
          <p:cNvSpPr>
            <a:spLocks noChangeArrowheads="1"/>
          </p:cNvSpPr>
          <p:nvPr/>
        </p:nvSpPr>
        <p:spPr bwMode="auto">
          <a:xfrm>
            <a:off x="1676636" y="3032956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Oval 611"/>
          <p:cNvSpPr>
            <a:spLocks noChangeArrowheads="1"/>
          </p:cNvSpPr>
          <p:nvPr/>
        </p:nvSpPr>
        <p:spPr bwMode="auto">
          <a:xfrm>
            <a:off x="6681192" y="3032956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Oval 611"/>
          <p:cNvSpPr>
            <a:spLocks noChangeArrowheads="1"/>
          </p:cNvSpPr>
          <p:nvPr/>
        </p:nvSpPr>
        <p:spPr bwMode="auto">
          <a:xfrm>
            <a:off x="128464" y="3753036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961232" y="1197892"/>
            <a:ext cx="1116004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00" b="0" kern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27128469"/>
              </p:ext>
            </p:extLst>
          </p:nvPr>
        </p:nvGraphicFramePr>
        <p:xfrm>
          <a:off x="8337376" y="3032956"/>
          <a:ext cx="2124236" cy="2988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/>
              </a:tblGrid>
              <a:tr h="2988332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3" name="모서리가 둥근 직사각형 112"/>
          <p:cNvSpPr/>
          <p:nvPr/>
        </p:nvSpPr>
        <p:spPr>
          <a:xfrm>
            <a:off x="8409384" y="3140968"/>
            <a:ext cx="504000" cy="142876"/>
          </a:xfrm>
          <a:prstGeom prst="roundRect">
            <a:avLst/>
          </a:prstGeom>
          <a:solidFill>
            <a:srgbClr val="002060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행추가</a:t>
            </a:r>
            <a:endParaRPr kumimoji="1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8949444" y="3140968"/>
            <a:ext cx="360000" cy="142876"/>
          </a:xfrm>
          <a:prstGeom prst="roundRect">
            <a:avLst/>
          </a:prstGeom>
          <a:solidFill>
            <a:srgbClr val="FFFFFF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47902866"/>
              </p:ext>
            </p:extLst>
          </p:nvPr>
        </p:nvGraphicFramePr>
        <p:xfrm>
          <a:off x="8409384" y="3429000"/>
          <a:ext cx="1908213" cy="2502548"/>
        </p:xfrm>
        <a:graphic>
          <a:graphicData uri="http://schemas.openxmlformats.org/drawingml/2006/table">
            <a:tbl>
              <a:tblPr firstRow="1" bandRow="1"/>
              <a:tblGrid>
                <a:gridCol w="238161"/>
                <a:gridCol w="625935"/>
                <a:gridCol w="487433"/>
                <a:gridCol w="556684"/>
              </a:tblGrid>
              <a:tr h="25202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용량</a:t>
                      </a:r>
                      <a:endParaRPr lang="en-US" altLang="ko-KR" sz="700" b="1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(byte)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</a:tr>
              <a:tr h="213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이번주까지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이번주까지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142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이번주까지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이번주까지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이번주까지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이번주까지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이번주까지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이번주까지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이번주까지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이번주까지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이번주까지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6" name="모서리가 둥근 직사각형 115"/>
          <p:cNvSpPr/>
          <p:nvPr/>
        </p:nvSpPr>
        <p:spPr>
          <a:xfrm>
            <a:off x="9906000" y="6093296"/>
            <a:ext cx="360000" cy="142876"/>
          </a:xfrm>
          <a:prstGeom prst="roundRect">
            <a:avLst/>
          </a:prstGeom>
          <a:solidFill>
            <a:srgbClr val="FFFFFF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9849584" y="3753036"/>
            <a:ext cx="360000" cy="142876"/>
          </a:xfrm>
          <a:prstGeom prst="roundRect">
            <a:avLst/>
          </a:prstGeom>
          <a:solidFill>
            <a:srgbClr val="FFFFFF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9849584" y="3970200"/>
            <a:ext cx="360000" cy="142876"/>
          </a:xfrm>
          <a:prstGeom prst="roundRect">
            <a:avLst/>
          </a:prstGeom>
          <a:solidFill>
            <a:srgbClr val="FFFFFF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9849584" y="4149080"/>
            <a:ext cx="360000" cy="142876"/>
          </a:xfrm>
          <a:prstGeom prst="roundRect">
            <a:avLst/>
          </a:prstGeom>
          <a:solidFill>
            <a:srgbClr val="FFFFFF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9849584" y="4365104"/>
            <a:ext cx="360000" cy="142876"/>
          </a:xfrm>
          <a:prstGeom prst="roundRect">
            <a:avLst/>
          </a:prstGeom>
          <a:solidFill>
            <a:srgbClr val="FFFFFF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9849584" y="4545124"/>
            <a:ext cx="360000" cy="142876"/>
          </a:xfrm>
          <a:prstGeom prst="roundRect">
            <a:avLst/>
          </a:prstGeom>
          <a:solidFill>
            <a:srgbClr val="FFFFFF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9849584" y="4761148"/>
            <a:ext cx="360000" cy="142876"/>
          </a:xfrm>
          <a:prstGeom prst="roundRect">
            <a:avLst/>
          </a:prstGeom>
          <a:solidFill>
            <a:srgbClr val="FFFFFF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9849584" y="4977172"/>
            <a:ext cx="360000" cy="142876"/>
          </a:xfrm>
          <a:prstGeom prst="roundRect">
            <a:avLst/>
          </a:prstGeom>
          <a:solidFill>
            <a:srgbClr val="FFFFFF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9849584" y="5157192"/>
            <a:ext cx="360000" cy="142876"/>
          </a:xfrm>
          <a:prstGeom prst="roundRect">
            <a:avLst/>
          </a:prstGeom>
          <a:solidFill>
            <a:srgbClr val="FFFFFF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9849584" y="5374356"/>
            <a:ext cx="360000" cy="142876"/>
          </a:xfrm>
          <a:prstGeom prst="roundRect">
            <a:avLst/>
          </a:prstGeom>
          <a:solidFill>
            <a:srgbClr val="FFFFFF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9849584" y="5553236"/>
            <a:ext cx="360000" cy="142876"/>
          </a:xfrm>
          <a:prstGeom prst="roundRect">
            <a:avLst/>
          </a:prstGeom>
          <a:solidFill>
            <a:srgbClr val="FFFFFF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9849584" y="5769260"/>
            <a:ext cx="360000" cy="142876"/>
          </a:xfrm>
          <a:prstGeom prst="roundRect">
            <a:avLst/>
          </a:prstGeom>
          <a:solidFill>
            <a:srgbClr val="FFFFFF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128" name="Oval 611"/>
          <p:cNvSpPr>
            <a:spLocks noChangeArrowheads="1"/>
          </p:cNvSpPr>
          <p:nvPr/>
        </p:nvSpPr>
        <p:spPr bwMode="auto">
          <a:xfrm>
            <a:off x="8373380" y="3032956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Oval 611"/>
          <p:cNvSpPr>
            <a:spLocks noChangeArrowheads="1"/>
          </p:cNvSpPr>
          <p:nvPr/>
        </p:nvSpPr>
        <p:spPr bwMode="auto">
          <a:xfrm>
            <a:off x="8949444" y="3032956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Oval 611"/>
          <p:cNvSpPr>
            <a:spLocks noChangeArrowheads="1"/>
          </p:cNvSpPr>
          <p:nvPr/>
        </p:nvSpPr>
        <p:spPr bwMode="auto">
          <a:xfrm>
            <a:off x="9906000" y="3609020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9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모서리가 둥근 직사각형 64"/>
          <p:cNvSpPr/>
          <p:nvPr/>
        </p:nvSpPr>
        <p:spPr>
          <a:xfrm>
            <a:off x="389613" y="184628"/>
            <a:ext cx="2141378" cy="20020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>
            <a:noAutofit/>
          </a:bodyPr>
          <a:lstStyle/>
          <a:p>
            <a:pPr algn="l" fontAlgn="t"/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정기권 수정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UI</a:t>
            </a:r>
            <a:endParaRPr lang="ko-KR" altLang="en-US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6" name="톱니 모양의 오른쪽 화살표 65"/>
          <p:cNvSpPr/>
          <p:nvPr/>
        </p:nvSpPr>
        <p:spPr>
          <a:xfrm rot="5400000">
            <a:off x="3478405" y="-316984"/>
            <a:ext cx="322060" cy="1117285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 fontAlgn="t"/>
            <a:endParaRPr lang="ko-KR" altLang="en-US" sz="7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65" name="표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7412674"/>
              </p:ext>
            </p:extLst>
          </p:nvPr>
        </p:nvGraphicFramePr>
        <p:xfrm>
          <a:off x="394122" y="1773289"/>
          <a:ext cx="6628746" cy="2908128"/>
        </p:xfrm>
        <a:graphic>
          <a:graphicData uri="http://schemas.openxmlformats.org/drawingml/2006/table">
            <a:tbl>
              <a:tblPr/>
              <a:tblGrid>
                <a:gridCol w="935850"/>
                <a:gridCol w="2359186"/>
                <a:gridCol w="935850"/>
                <a:gridCol w="2397860"/>
              </a:tblGrid>
              <a:tr h="21600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정기권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/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당일권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코드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123456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ko-KR" altLang="en-US" sz="700" dirty="0" smtClean="0"/>
                        <a:t>방식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외장번호</a:t>
                      </a:r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Lucida Grande"/>
                        </a:rPr>
                        <a:t>*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순번</a:t>
                      </a: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315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현재상태</a:t>
                      </a: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적용시작일시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적용종료일시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16000">
                <a:tc gridSpan="4"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사용구분</a:t>
                      </a: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144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자율요일제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할인</a:t>
                      </a:r>
                      <a:endParaRPr lang="ko-KR" altLang="en-US" sz="800" dirty="0"/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16144">
                <a:tc gridSpan="4"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이름</a:t>
                      </a:r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Lucida Grande"/>
                        </a:rPr>
                        <a:t>*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직원유무</a:t>
                      </a:r>
                    </a:p>
                  </a:txBody>
                  <a:tcPr marL="17997" marR="17997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주차장</a:t>
                      </a:r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Lucida Grande"/>
                        </a:rPr>
                        <a:t>*</a:t>
                      </a:r>
                    </a:p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/>
                </a:tc>
                <a:tc hMerge="1"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/>
                </a:tc>
              </a:tr>
              <a:tr h="21600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차량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NO.</a:t>
                      </a:r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Lucida Grande"/>
                        </a:rPr>
                        <a:t> *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0" marR="0" marT="36000" marB="36000" anchor="ctr" horzOverflow="overflow"/>
                </a:tc>
                <a:tc hMerge="1"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/>
                </a:tc>
              </a:tr>
              <a:tr h="21600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거주지</a:t>
                      </a:r>
                    </a:p>
                  </a:txBody>
                  <a:tcPr marL="17997" marR="17997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핸드폰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전화번호</a:t>
                      </a:r>
                    </a:p>
                  </a:txBody>
                  <a:tcPr marL="17997" marR="17997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17997" marR="17997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7997" marR="17997" marT="36000" marB="36000" anchor="ctr" horzOverflow="overflow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7997" marR="17997" marT="36000" marB="36000" anchor="ctr" horzOverflow="overflow"/>
                </a:tc>
              </a:tr>
            </a:tbl>
          </a:graphicData>
        </a:graphic>
      </p:graphicFrame>
      <p:sp>
        <p:nvSpPr>
          <p:cNvPr id="201" name="Oval 611"/>
          <p:cNvSpPr>
            <a:spLocks noChangeArrowheads="1"/>
          </p:cNvSpPr>
          <p:nvPr/>
        </p:nvSpPr>
        <p:spPr bwMode="auto">
          <a:xfrm>
            <a:off x="-89986" y="1556792"/>
            <a:ext cx="179971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0" dirty="0" smtClean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en-US" altLang="ko-KR" sz="7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664968" y="2240033"/>
            <a:ext cx="900000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b="0" kern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사용중</a:t>
            </a:r>
            <a:r>
              <a:rPr kumimoji="0" lang="ko-KR" altLang="en-US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       </a:t>
            </a:r>
            <a:r>
              <a:rPr kumimoji="0" lang="en-US" altLang="ko-KR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▼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4662502" y="2462916"/>
            <a:ext cx="1046582" cy="144781"/>
            <a:chOff x="4643261" y="1872427"/>
            <a:chExt cx="1046582" cy="144781"/>
          </a:xfrm>
        </p:grpSpPr>
        <p:sp>
          <p:nvSpPr>
            <p:cNvPr id="53" name="직사각형 52"/>
            <p:cNvSpPr/>
            <p:nvPr/>
          </p:nvSpPr>
          <p:spPr>
            <a:xfrm>
              <a:off x="4643261" y="1874332"/>
              <a:ext cx="881038" cy="142876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 b="0" kern="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2015.08.01  00:00</a:t>
              </a:r>
            </a:p>
          </p:txBody>
        </p: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303" y="1872427"/>
              <a:ext cx="129540" cy="144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5" name="그룹 54"/>
          <p:cNvGrpSpPr/>
          <p:nvPr/>
        </p:nvGrpSpPr>
        <p:grpSpPr>
          <a:xfrm>
            <a:off x="1388604" y="2458505"/>
            <a:ext cx="1046582" cy="144781"/>
            <a:chOff x="1404534" y="1648026"/>
            <a:chExt cx="1046582" cy="144781"/>
          </a:xfrm>
        </p:grpSpPr>
        <p:sp>
          <p:nvSpPr>
            <p:cNvPr id="56" name="직사각형 55"/>
            <p:cNvSpPr/>
            <p:nvPr/>
          </p:nvSpPr>
          <p:spPr>
            <a:xfrm>
              <a:off x="1404534" y="1649931"/>
              <a:ext cx="881038" cy="142876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 b="0" kern="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2015.08.01  00:00</a:t>
              </a:r>
            </a:p>
          </p:txBody>
        </p:sp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1576" y="1648026"/>
              <a:ext cx="129540" cy="144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직사각형 57"/>
          <p:cNvSpPr/>
          <p:nvPr/>
        </p:nvSpPr>
        <p:spPr>
          <a:xfrm>
            <a:off x="1388603" y="1809293"/>
            <a:ext cx="900000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b="0" kern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주간권</a:t>
            </a:r>
            <a:r>
              <a:rPr kumimoji="0" lang="ko-KR" altLang="en-US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      </a:t>
            </a:r>
            <a:r>
              <a:rPr kumimoji="0" lang="en-US" altLang="ko-KR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383001" y="2890553"/>
            <a:ext cx="864000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전일</a:t>
            </a:r>
            <a:r>
              <a:rPr kumimoji="0" lang="ko-KR" altLang="en-US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         </a:t>
            </a:r>
            <a:r>
              <a:rPr kumimoji="0" lang="en-US" altLang="ko-KR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▼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383001" y="3106577"/>
            <a:ext cx="864000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비대상             </a:t>
            </a:r>
            <a:r>
              <a:rPr kumimoji="0" lang="en-US" altLang="ko-KR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▼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664968" y="3106577"/>
            <a:ext cx="864000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비대상 </a:t>
            </a:r>
            <a:r>
              <a:rPr kumimoji="0" lang="ko-KR" altLang="en-US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     </a:t>
            </a:r>
            <a:r>
              <a:rPr kumimoji="0" lang="en-US" altLang="ko-KR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▼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116796" y="4723189"/>
            <a:ext cx="612000" cy="180000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kern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ko-KR" altLang="en-US" sz="700" kern="0" dirty="0" smtClean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764868" y="4723189"/>
            <a:ext cx="612000" cy="180000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79" name="직사각형 78"/>
          <p:cNvSpPr/>
          <p:nvPr/>
        </p:nvSpPr>
        <p:spPr>
          <a:xfrm rot="5400000">
            <a:off x="5521642" y="3279402"/>
            <a:ext cx="3193182" cy="1260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>
            <a:innerShdw blurRad="25400" dist="12700" dir="5400000">
              <a:sysClr val="window" lastClr="FFFFFF">
                <a:lumMod val="50000"/>
                <a:alpha val="50000"/>
              </a:sysClr>
            </a:innerShdw>
          </a:effectLst>
        </p:spPr>
        <p:txBody>
          <a:bodyPr lIns="36000" tIns="36000" rIns="36000" bIns="36000"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kern="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65159" y="1515553"/>
            <a:ext cx="7020000" cy="21431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64468" y="510701"/>
            <a:ext cx="7020780" cy="983642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12700">
            <a:solidFill>
              <a:schemeClr val="accent4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pPr algn="ctr"/>
            <a:r>
              <a:rPr lang="ko-KR" altLang="en-US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정기권 조회</a:t>
            </a:r>
            <a:r>
              <a:rPr lang="en-US" altLang="ko-KR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+ </a:t>
            </a:r>
            <a:r>
              <a:rPr lang="ko-KR" altLang="en-US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목록 </a:t>
            </a:r>
            <a:r>
              <a:rPr lang="en-US" altLang="ko-KR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GRID</a:t>
            </a:r>
            <a:endParaRPr lang="ko-KR" altLang="en-US" b="1" i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64468" y="4939193"/>
            <a:ext cx="7020000" cy="2160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7" name="Group 1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7972172"/>
              </p:ext>
            </p:extLst>
          </p:nvPr>
        </p:nvGraphicFramePr>
        <p:xfrm>
          <a:off x="7324079" y="509040"/>
          <a:ext cx="2523387" cy="3424800"/>
        </p:xfrm>
        <a:graphic>
          <a:graphicData uri="http://schemas.openxmlformats.org/drawingml/2006/table">
            <a:tbl>
              <a:tblPr/>
              <a:tblGrid>
                <a:gridCol w="251787"/>
                <a:gridCol w="22716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정기권 수정 영역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정기권 수정 영역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정기권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당일권</a:t>
                      </a:r>
                      <a:r>
                        <a:rPr lang="ko-KR" altLang="en-US" sz="800" dirty="0" smtClean="0"/>
                        <a:t> 택일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Default</a:t>
                      </a:r>
                      <a:r>
                        <a:rPr lang="en-US" altLang="ko-KR" sz="800" baseline="0" dirty="0" smtClean="0"/>
                        <a:t> : </a:t>
                      </a:r>
                      <a:r>
                        <a:rPr lang="ko-KR" altLang="en-US" sz="800" baseline="0" dirty="0" smtClean="0"/>
                        <a:t>정기권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현재상태는 </a:t>
                      </a:r>
                      <a:r>
                        <a:rPr lang="ko-KR" altLang="en-US" sz="800" dirty="0" err="1" smtClean="0"/>
                        <a:t>사용중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사용중지로 나눠짐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Default : </a:t>
                      </a:r>
                      <a:r>
                        <a:rPr lang="ko-KR" altLang="en-US" sz="800" dirty="0" err="1" smtClean="0"/>
                        <a:t>사용중</a:t>
                      </a:r>
                      <a:r>
                        <a:rPr lang="en-US" altLang="ko-KR" sz="800" dirty="0" smtClean="0"/>
                        <a:t> 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적용시작일시및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종료일시</a:t>
                      </a:r>
                      <a:r>
                        <a:rPr lang="ko-KR" altLang="en-US" sz="800" dirty="0" smtClean="0"/>
                        <a:t> 수정가능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err="1" smtClean="0"/>
                        <a:t>Defult</a:t>
                      </a:r>
                      <a:r>
                        <a:rPr lang="en-US" altLang="ko-KR" sz="800" dirty="0" smtClean="0"/>
                        <a:t> : </a:t>
                      </a:r>
                      <a:r>
                        <a:rPr lang="ko-KR" altLang="en-US" sz="800" dirty="0" err="1" smtClean="0"/>
                        <a:t>등록시점일시및</a:t>
                      </a:r>
                      <a:r>
                        <a:rPr lang="ko-KR" altLang="en-US" sz="800" dirty="0" smtClean="0"/>
                        <a:t> 하루 경과 시점까지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사용구분은 전일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주간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야간중</a:t>
                      </a:r>
                      <a:r>
                        <a:rPr lang="ko-KR" altLang="en-US" sz="800" dirty="0" smtClean="0"/>
                        <a:t> 택일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Default</a:t>
                      </a:r>
                      <a:r>
                        <a:rPr lang="en-US" altLang="ko-KR" sz="800" baseline="0" dirty="0" smtClean="0"/>
                        <a:t> : </a:t>
                      </a:r>
                      <a:r>
                        <a:rPr lang="ko-KR" altLang="en-US" sz="800" baseline="0" dirty="0" smtClean="0"/>
                        <a:t>전일</a:t>
                      </a:r>
                      <a:r>
                        <a:rPr lang="en-US" altLang="ko-KR" sz="800" baseline="0" dirty="0" smtClean="0"/>
                        <a:t> 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자율요일제는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비대상및</a:t>
                      </a:r>
                      <a:r>
                        <a:rPr lang="ko-KR" altLang="en-US" sz="800" dirty="0" smtClean="0"/>
                        <a:t> 월요일 </a:t>
                      </a:r>
                      <a:r>
                        <a:rPr lang="en-US" altLang="ko-KR" sz="800" dirty="0" smtClean="0"/>
                        <a:t>– </a:t>
                      </a:r>
                      <a:r>
                        <a:rPr lang="ko-KR" altLang="en-US" sz="800" dirty="0" smtClean="0"/>
                        <a:t>일요일</a:t>
                      </a:r>
                      <a:endParaRPr lang="en-US" altLang="ko-KR" sz="800" dirty="0" smtClean="0"/>
                    </a:p>
                    <a:p>
                      <a:pPr marL="0" marR="0" indent="0" algn="l" defTabSz="859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Default</a:t>
                      </a:r>
                      <a:r>
                        <a:rPr lang="en-US" altLang="ko-KR" sz="800" baseline="0" dirty="0" smtClean="0"/>
                        <a:t> :</a:t>
                      </a:r>
                      <a:r>
                        <a:rPr lang="ko-KR" altLang="en-US" sz="800" baseline="0" dirty="0" smtClean="0"/>
                        <a:t>비대상</a:t>
                      </a:r>
                      <a:endParaRPr lang="ko-KR" altLang="en-US" sz="800" dirty="0" smtClean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800" dirty="0" smtClean="0"/>
                        <a:t>할인은 </a:t>
                      </a:r>
                      <a:r>
                        <a:rPr lang="ko-KR" altLang="en-US" sz="800" dirty="0" err="1" smtClean="0"/>
                        <a:t>비대상및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</a:t>
                      </a:r>
                      <a:r>
                        <a:rPr lang="en-US" altLang="ko-KR" sz="8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저공해 </a:t>
                      </a:r>
                      <a:r>
                        <a:rPr lang="en-US" altLang="ko-KR" sz="8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경차  </a:t>
                      </a:r>
                      <a:r>
                        <a:rPr lang="en-US" altLang="ko-KR" sz="8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중형 </a:t>
                      </a:r>
                      <a:r>
                        <a:rPr lang="en-US" altLang="ko-KR" sz="8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대형 </a:t>
                      </a:r>
                      <a:r>
                        <a:rPr lang="en-US" altLang="ko-KR" sz="8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장애</a:t>
                      </a:r>
                      <a:r>
                        <a:rPr lang="en-US" altLang="ko-KR" sz="8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유공자</a:t>
                      </a:r>
                      <a:r>
                        <a:rPr lang="en-US" altLang="ko-KR" sz="8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고엽제</a:t>
                      </a:r>
                      <a:r>
                        <a:rPr lang="en-US" altLang="ko-KR" sz="8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모범납세</a:t>
                      </a:r>
                      <a:r>
                        <a:rPr lang="en-US" altLang="ko-KR" sz="8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kern="0" dirty="0" err="1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요일제</a:t>
                      </a:r>
                      <a:r>
                        <a:rPr lang="en-US" altLang="ko-KR" sz="8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행사</a:t>
                      </a:r>
                      <a:r>
                        <a:rPr lang="en-US" altLang="ko-KR" sz="8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en-US" altLang="ko-KR" sz="800" kern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행사</a:t>
                      </a:r>
                      <a:r>
                        <a:rPr lang="en-US" altLang="ko-KR" sz="8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2/</a:t>
                      </a:r>
                      <a:r>
                        <a:rPr lang="ko-KR" altLang="en-US" sz="8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행사</a:t>
                      </a:r>
                      <a:r>
                        <a:rPr lang="en-US" altLang="ko-KR" sz="8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8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kern="0" dirty="0" err="1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다둥이</a:t>
                      </a:r>
                      <a:r>
                        <a:rPr lang="en-US" altLang="ko-KR" sz="8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2/</a:t>
                      </a:r>
                      <a:r>
                        <a:rPr lang="ko-KR" altLang="en-US" sz="800" kern="0" dirty="0" err="1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다둥이</a:t>
                      </a:r>
                      <a:r>
                        <a:rPr lang="en-US" altLang="ko-KR" sz="8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 smtClean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800" dirty="0" smtClean="0"/>
                        <a:t>직원여부 선택 노출</a:t>
                      </a:r>
                      <a:endParaRPr lang="en-US" altLang="ko-KR" sz="800" dirty="0" smtClean="0"/>
                    </a:p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dirty="0" smtClean="0"/>
                        <a:t>Default</a:t>
                      </a:r>
                      <a:r>
                        <a:rPr lang="ko-KR" altLang="en-US" sz="800" dirty="0" smtClean="0"/>
                        <a:t>는 일반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800" dirty="0" smtClean="0"/>
                        <a:t>주차장 전체리스트 체크박스로 노출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800" dirty="0" err="1" smtClean="0"/>
                        <a:t>방식및</a:t>
                      </a:r>
                      <a:r>
                        <a:rPr lang="ko-KR" altLang="en-US" sz="800" dirty="0" smtClean="0"/>
                        <a:t> 번호 검색은 다음슬라이드 참조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8" name="Oval 611"/>
          <p:cNvSpPr>
            <a:spLocks noChangeArrowheads="1"/>
          </p:cNvSpPr>
          <p:nvPr/>
        </p:nvSpPr>
        <p:spPr bwMode="auto">
          <a:xfrm>
            <a:off x="236476" y="1808820"/>
            <a:ext cx="179971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0" dirty="0" smtClean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kumimoji="0" lang="en-US" altLang="ko-KR" sz="7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Oval 611"/>
          <p:cNvSpPr>
            <a:spLocks noChangeArrowheads="1"/>
          </p:cNvSpPr>
          <p:nvPr/>
        </p:nvSpPr>
        <p:spPr bwMode="auto">
          <a:xfrm>
            <a:off x="3584848" y="2242008"/>
            <a:ext cx="179971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0" dirty="0" smtClean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kumimoji="0" lang="en-US" altLang="ko-KR" sz="7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Oval 611"/>
          <p:cNvSpPr>
            <a:spLocks noChangeArrowheads="1"/>
          </p:cNvSpPr>
          <p:nvPr/>
        </p:nvSpPr>
        <p:spPr bwMode="auto">
          <a:xfrm>
            <a:off x="236476" y="2458032"/>
            <a:ext cx="179971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0" dirty="0" smtClean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kumimoji="0" lang="en-US" altLang="ko-KR" sz="7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Oval 611"/>
          <p:cNvSpPr>
            <a:spLocks noChangeArrowheads="1"/>
          </p:cNvSpPr>
          <p:nvPr/>
        </p:nvSpPr>
        <p:spPr bwMode="auto">
          <a:xfrm>
            <a:off x="3584848" y="2458032"/>
            <a:ext cx="179971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0" dirty="0" smtClean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kumimoji="0" lang="en-US" altLang="ko-KR" sz="7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Oval 611"/>
          <p:cNvSpPr>
            <a:spLocks noChangeArrowheads="1"/>
          </p:cNvSpPr>
          <p:nvPr/>
        </p:nvSpPr>
        <p:spPr bwMode="auto">
          <a:xfrm>
            <a:off x="236476" y="2926084"/>
            <a:ext cx="179971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0" dirty="0" smtClean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kumimoji="0" lang="en-US" altLang="ko-KR" sz="7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Oval 611"/>
          <p:cNvSpPr>
            <a:spLocks noChangeArrowheads="1"/>
          </p:cNvSpPr>
          <p:nvPr/>
        </p:nvSpPr>
        <p:spPr bwMode="auto">
          <a:xfrm>
            <a:off x="236476" y="3106104"/>
            <a:ext cx="179971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0" dirty="0" smtClean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kumimoji="0" lang="en-US" altLang="ko-KR" sz="7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Oval 611"/>
          <p:cNvSpPr>
            <a:spLocks noChangeArrowheads="1"/>
          </p:cNvSpPr>
          <p:nvPr/>
        </p:nvSpPr>
        <p:spPr bwMode="auto">
          <a:xfrm>
            <a:off x="3584848" y="3106104"/>
            <a:ext cx="179971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0" dirty="0" smtClean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kumimoji="0" lang="en-US" altLang="ko-KR" sz="7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64968" y="2024844"/>
            <a:ext cx="1583746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00" b="0" kern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6291522" y="2024844"/>
            <a:ext cx="396000" cy="1440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검색하기</a:t>
            </a:r>
            <a:endParaRPr kumimoji="0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388604" y="2024844"/>
            <a:ext cx="864000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RFID 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     </a:t>
            </a:r>
            <a:r>
              <a:rPr kumimoji="0" lang="en-US" altLang="ko-KR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▼</a:t>
            </a:r>
          </a:p>
        </p:txBody>
      </p:sp>
      <p:sp>
        <p:nvSpPr>
          <p:cNvPr id="47" name="Oval 611"/>
          <p:cNvSpPr>
            <a:spLocks noChangeArrowheads="1"/>
          </p:cNvSpPr>
          <p:nvPr/>
        </p:nvSpPr>
        <p:spPr bwMode="auto">
          <a:xfrm>
            <a:off x="236476" y="2024844"/>
            <a:ext cx="179971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0" dirty="0" smtClean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endParaRPr kumimoji="0" lang="en-US" altLang="ko-KR" sz="7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Oval 611"/>
          <p:cNvSpPr>
            <a:spLocks noChangeArrowheads="1"/>
          </p:cNvSpPr>
          <p:nvPr/>
        </p:nvSpPr>
        <p:spPr bwMode="auto">
          <a:xfrm>
            <a:off x="3584848" y="2024844"/>
            <a:ext cx="179971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0" dirty="0" smtClean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endParaRPr kumimoji="0" lang="en-US" altLang="ko-KR" sz="7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73105" y="4509120"/>
            <a:ext cx="1583746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00" b="0" kern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46226" y="3537012"/>
            <a:ext cx="1583746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00" b="0" kern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665398" y="4277088"/>
            <a:ext cx="1583746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00" b="0" kern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71467" y="4239944"/>
            <a:ext cx="9989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700" b="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b="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성동구 거주여부</a:t>
            </a:r>
            <a:endParaRPr lang="en-US" altLang="ko-KR" sz="700" b="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352600" y="4059924"/>
            <a:ext cx="1116004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00" b="0" kern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316596" y="3733291"/>
            <a:ext cx="41985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700" b="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□</a:t>
            </a:r>
            <a:r>
              <a:rPr lang="ko-KR" altLang="en-US" sz="700" b="0" kern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rgbClr val="000000"/>
                </a:solidFill>
                <a:latin typeface="+mn-ea"/>
                <a:ea typeface="+mn-ea"/>
              </a:rPr>
              <a:t>하왕십리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    </a:t>
            </a:r>
            <a:r>
              <a:rPr kumimoji="1" lang="ko-KR" altLang="en-US" sz="700" b="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□</a:t>
            </a:r>
            <a:r>
              <a:rPr lang="ko-KR" altLang="en-US" sz="700" b="0" kern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rgbClr val="000000"/>
                </a:solidFill>
                <a:latin typeface="+mn-ea"/>
                <a:ea typeface="+mn-ea"/>
              </a:rPr>
              <a:t>도선동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rgbClr val="000000"/>
                </a:solidFill>
                <a:latin typeface="+mn-ea"/>
                <a:ea typeface="+mn-ea"/>
              </a:rPr>
              <a:t>마장동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700" dirty="0" err="1" smtClean="0">
                <a:solidFill>
                  <a:srgbClr val="000000"/>
                </a:solidFill>
                <a:latin typeface="+mn-ea"/>
                <a:ea typeface="+mn-ea"/>
              </a:rPr>
              <a:t>살곶이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rgbClr val="000000"/>
                </a:solidFill>
                <a:latin typeface="+mn-ea"/>
                <a:ea typeface="+mn-ea"/>
              </a:rPr>
              <a:t>응봉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700" kern="0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건물</a:t>
            </a:r>
            <a:r>
              <a:rPr lang="en-US" altLang="ko-KR" sz="700" kern="0" dirty="0" smtClean="0">
                <a:solidFill>
                  <a:prstClr val="black"/>
                </a:solidFill>
                <a:latin typeface="+mn-ea"/>
                <a:ea typeface="+mn-ea"/>
              </a:rPr>
              <a:t>)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rgbClr val="000000"/>
                </a:solidFill>
                <a:latin typeface="+mn-ea"/>
                <a:ea typeface="+mn-ea"/>
              </a:rPr>
              <a:t>응봉</a:t>
            </a:r>
            <a:r>
              <a:rPr lang="en-US" altLang="ko-KR" sz="70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700" dirty="0" smtClean="0">
                <a:solidFill>
                  <a:srgbClr val="000000"/>
                </a:solidFill>
                <a:latin typeface="+mn-ea"/>
                <a:ea typeface="+mn-ea"/>
              </a:rPr>
              <a:t>평면</a:t>
            </a:r>
            <a:r>
              <a:rPr lang="en-US" altLang="ko-KR" sz="700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700" dirty="0" err="1" smtClean="0">
                <a:solidFill>
                  <a:srgbClr val="000000"/>
                </a:solidFill>
                <a:latin typeface="+mn-ea"/>
                <a:ea typeface="+mn-ea"/>
              </a:rPr>
              <a:t>금호초</a:t>
            </a:r>
            <a:endParaRPr lang="en-US" altLang="ko-KR" sz="700" kern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rgbClr val="000000"/>
                </a:solidFill>
                <a:latin typeface="+mn-ea"/>
                <a:ea typeface="+mn-ea"/>
              </a:rPr>
              <a:t>성수</a:t>
            </a:r>
            <a:r>
              <a:rPr lang="en-US" altLang="ko-KR" sz="700" dirty="0" smtClean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ko-KR" altLang="en-US" sz="700" dirty="0" smtClean="0">
                <a:solidFill>
                  <a:srgbClr val="000000"/>
                </a:solidFill>
                <a:latin typeface="+mn-ea"/>
                <a:ea typeface="+mn-ea"/>
              </a:rPr>
              <a:t>가</a:t>
            </a:r>
            <a:r>
              <a:rPr lang="en-US" altLang="ko-KR" sz="700" dirty="0" smtClean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ko-KR" altLang="en-US" sz="700" dirty="0" smtClean="0">
                <a:solidFill>
                  <a:srgbClr val="000000"/>
                </a:solidFill>
                <a:latin typeface="+mn-ea"/>
                <a:ea typeface="+mn-ea"/>
              </a:rPr>
              <a:t>동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rgbClr val="000000"/>
                </a:solidFill>
                <a:latin typeface="+mn-ea"/>
                <a:ea typeface="+mn-ea"/>
              </a:rPr>
              <a:t>송정동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rgbClr val="000000"/>
                </a:solidFill>
                <a:latin typeface="+mn-ea"/>
                <a:ea typeface="+mn-ea"/>
              </a:rPr>
              <a:t>용답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   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rgbClr val="000000"/>
                </a:solidFill>
                <a:latin typeface="+mn-ea"/>
                <a:ea typeface="+mn-ea"/>
              </a:rPr>
              <a:t>성수</a:t>
            </a:r>
            <a:r>
              <a:rPr lang="en-US" altLang="ko-KR" sz="700" dirty="0" smtClean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ko-KR" altLang="en-US" sz="700" dirty="0" smtClean="0">
                <a:solidFill>
                  <a:srgbClr val="000000"/>
                </a:solidFill>
                <a:latin typeface="+mn-ea"/>
                <a:ea typeface="+mn-ea"/>
              </a:rPr>
              <a:t>가</a:t>
            </a:r>
            <a:r>
              <a:rPr lang="en-US" altLang="ko-KR" sz="700" dirty="0" smtClean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ko-KR" altLang="en-US" sz="700" dirty="0" smtClean="0">
                <a:solidFill>
                  <a:srgbClr val="000000"/>
                </a:solidFill>
                <a:latin typeface="+mn-ea"/>
                <a:ea typeface="+mn-ea"/>
              </a:rPr>
              <a:t>동</a:t>
            </a:r>
            <a:endParaRPr lang="en-US" altLang="ko-KR" sz="700" b="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665064" y="3537012"/>
            <a:ext cx="864000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일반    </a:t>
            </a:r>
            <a:r>
              <a:rPr kumimoji="0" lang="ko-KR" altLang="en-US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     </a:t>
            </a:r>
            <a:r>
              <a:rPr kumimoji="0" lang="en-US" altLang="ko-KR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▼</a:t>
            </a:r>
          </a:p>
        </p:txBody>
      </p:sp>
      <p:sp>
        <p:nvSpPr>
          <p:cNvPr id="73" name="Oval 611"/>
          <p:cNvSpPr>
            <a:spLocks noChangeArrowheads="1"/>
          </p:cNvSpPr>
          <p:nvPr/>
        </p:nvSpPr>
        <p:spPr bwMode="auto">
          <a:xfrm>
            <a:off x="3584848" y="3537012"/>
            <a:ext cx="179971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0" dirty="0" smtClean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kumimoji="0" lang="en-US" altLang="ko-KR" sz="7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Oval 611"/>
          <p:cNvSpPr>
            <a:spLocks noChangeArrowheads="1"/>
          </p:cNvSpPr>
          <p:nvPr/>
        </p:nvSpPr>
        <p:spPr bwMode="auto">
          <a:xfrm>
            <a:off x="1172580" y="3753036"/>
            <a:ext cx="179971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0" dirty="0" smtClean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endParaRPr kumimoji="0" lang="en-US" altLang="ko-KR" sz="7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561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54"/>
          <p:cNvGrpSpPr/>
          <p:nvPr/>
        </p:nvGrpSpPr>
        <p:grpSpPr>
          <a:xfrm>
            <a:off x="1340618" y="1628820"/>
            <a:ext cx="1046582" cy="144781"/>
            <a:chOff x="1404534" y="1648026"/>
            <a:chExt cx="1046582" cy="144781"/>
          </a:xfrm>
        </p:grpSpPr>
        <p:sp>
          <p:nvSpPr>
            <p:cNvPr id="56" name="직사각형 55"/>
            <p:cNvSpPr/>
            <p:nvPr/>
          </p:nvSpPr>
          <p:spPr>
            <a:xfrm>
              <a:off x="1404534" y="1649931"/>
              <a:ext cx="881038" cy="142876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 b="0" kern="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2015.08.01  00:00</a:t>
              </a:r>
            </a:p>
          </p:txBody>
        </p:sp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1576" y="1648026"/>
              <a:ext cx="129540" cy="144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직사각형 57"/>
          <p:cNvSpPr/>
          <p:nvPr/>
        </p:nvSpPr>
        <p:spPr>
          <a:xfrm>
            <a:off x="1340617" y="980728"/>
            <a:ext cx="900000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kern="0" dirty="0" smtClean="0">
                <a:latin typeface="나눔고딕" pitchFamily="50" charset="-127"/>
                <a:ea typeface="나눔고딕" pitchFamily="50" charset="-127"/>
              </a:rPr>
              <a:t>정기권</a:t>
            </a:r>
            <a:r>
              <a:rPr kumimoji="0" lang="ko-KR" altLang="en-US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kumimoji="0" lang="en-US" altLang="ko-KR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▼</a:t>
            </a:r>
          </a:p>
        </p:txBody>
      </p:sp>
      <p:grpSp>
        <p:nvGrpSpPr>
          <p:cNvPr id="29" name="그룹 41"/>
          <p:cNvGrpSpPr/>
          <p:nvPr/>
        </p:nvGrpSpPr>
        <p:grpSpPr>
          <a:xfrm>
            <a:off x="142094" y="512676"/>
            <a:ext cx="7043154" cy="4968040"/>
            <a:chOff x="214282" y="3500438"/>
            <a:chExt cx="6553458" cy="4968040"/>
          </a:xfrm>
        </p:grpSpPr>
        <p:grpSp>
          <p:nvGrpSpPr>
            <p:cNvPr id="30" name="그룹 22"/>
            <p:cNvGrpSpPr/>
            <p:nvPr/>
          </p:nvGrpSpPr>
          <p:grpSpPr>
            <a:xfrm>
              <a:off x="214282" y="3500438"/>
              <a:ext cx="6553458" cy="4968040"/>
              <a:chOff x="357158" y="2500306"/>
              <a:chExt cx="6553458" cy="4968040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357158" y="2500306"/>
                <a:ext cx="6553458" cy="4968040"/>
              </a:xfrm>
              <a:prstGeom prst="roundRect">
                <a:avLst>
                  <a:gd name="adj" fmla="val 1040"/>
                </a:avLst>
              </a:prstGeom>
              <a:solidFill>
                <a:srgbClr val="4F81BD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>
                <a:outerShdw blurRad="63500" sx="101000" sy="101000" algn="ctr" rotWithShape="0">
                  <a:sysClr val="windowText" lastClr="000000">
                    <a:lumMod val="75000"/>
                    <a:lumOff val="25000"/>
                    <a:alpha val="40000"/>
                  </a:sysClr>
                </a:outerShdw>
              </a:effectLst>
            </p:spPr>
            <p:txBody>
              <a:bodyPr lIns="252000" rtlCol="0" anchor="ctr"/>
              <a:lstStyle/>
              <a:p>
                <a:pPr algn="l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800" b="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33" name="그림 32" descr="ext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073098" y="2508773"/>
                <a:ext cx="714380" cy="135356"/>
              </a:xfrm>
              <a:prstGeom prst="rect">
                <a:avLst/>
              </a:prstGeom>
            </p:spPr>
          </p:pic>
        </p:grpSp>
        <p:sp>
          <p:nvSpPr>
            <p:cNvPr id="31" name="직사각형 30"/>
            <p:cNvSpPr/>
            <p:nvPr/>
          </p:nvSpPr>
          <p:spPr>
            <a:xfrm>
              <a:off x="285720" y="3714752"/>
              <a:ext cx="6381518" cy="464571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lIns="36000" tIns="0" rIns="3600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65" name="표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7412674"/>
              </p:ext>
            </p:extLst>
          </p:nvPr>
        </p:nvGraphicFramePr>
        <p:xfrm>
          <a:off x="346136" y="944724"/>
          <a:ext cx="6628746" cy="3101092"/>
        </p:xfrm>
        <a:graphic>
          <a:graphicData uri="http://schemas.openxmlformats.org/drawingml/2006/table">
            <a:tbl>
              <a:tblPr/>
              <a:tblGrid>
                <a:gridCol w="935850"/>
                <a:gridCol w="2359186"/>
                <a:gridCol w="935850"/>
                <a:gridCol w="2397860"/>
              </a:tblGrid>
              <a:tr h="218112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정기권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/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당일권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 방식</a:t>
                      </a:r>
                      <a:endParaRPr lang="ko-KR" altLang="en-US" sz="800" dirty="0"/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18112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외장번호</a:t>
                      </a:r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Lucida Grande"/>
                        </a:rPr>
                        <a:t>*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18112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현재상태</a:t>
                      </a: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18112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적용시작일시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적용종료일시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18112">
                <a:tc gridSpan="4"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18112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사용구분</a:t>
                      </a: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8258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자율요일제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할인</a:t>
                      </a:r>
                      <a:endParaRPr lang="ko-KR" altLang="en-US" sz="800" dirty="0"/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18258">
                <a:tc gridSpan="4"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18112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이름</a:t>
                      </a:r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Lucida Grande"/>
                        </a:rPr>
                        <a:t>*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직원유무</a:t>
                      </a: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18112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주차장</a:t>
                      </a:r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Lucida Grande"/>
                        </a:rPr>
                        <a:t>*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차량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NO.</a:t>
                      </a:r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Lucida Grande"/>
                        </a:rPr>
                        <a:t> *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거주지</a:t>
                      </a: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핸드폰</a:t>
                      </a:r>
                    </a:p>
                  </a:txBody>
                  <a:tcPr marL="0" marR="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18112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전화번호</a:t>
                      </a: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201" name="Oval 611"/>
          <p:cNvSpPr>
            <a:spLocks noChangeArrowheads="1"/>
          </p:cNvSpPr>
          <p:nvPr/>
        </p:nvSpPr>
        <p:spPr bwMode="auto">
          <a:xfrm>
            <a:off x="164468" y="908720"/>
            <a:ext cx="179971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0" noProof="0" dirty="0" smtClean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0" lang="en-US" altLang="ko-KR" sz="7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40617" y="1412796"/>
            <a:ext cx="900000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b="0" kern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사용중</a:t>
            </a:r>
            <a:r>
              <a:rPr kumimoji="0" lang="ko-KR" altLang="en-US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       </a:t>
            </a:r>
            <a:r>
              <a:rPr kumimoji="0" lang="en-US" altLang="ko-KR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▼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4614516" y="1633231"/>
            <a:ext cx="1046582" cy="144781"/>
            <a:chOff x="4643261" y="1872427"/>
            <a:chExt cx="1046582" cy="144781"/>
          </a:xfrm>
        </p:grpSpPr>
        <p:sp>
          <p:nvSpPr>
            <p:cNvPr id="53" name="직사각형 52"/>
            <p:cNvSpPr/>
            <p:nvPr/>
          </p:nvSpPr>
          <p:spPr>
            <a:xfrm>
              <a:off x="4643261" y="1874332"/>
              <a:ext cx="881038" cy="142876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 b="0" kern="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2015.08.01  00:00</a:t>
              </a:r>
            </a:p>
          </p:txBody>
        </p: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303" y="1872427"/>
              <a:ext cx="129540" cy="144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4" name="직사각형 83"/>
          <p:cNvSpPr/>
          <p:nvPr/>
        </p:nvSpPr>
        <p:spPr>
          <a:xfrm>
            <a:off x="1352600" y="980728"/>
            <a:ext cx="900000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kern="0" dirty="0" smtClean="0">
                <a:latin typeface="나눔고딕" pitchFamily="50" charset="-127"/>
                <a:ea typeface="나눔고딕" pitchFamily="50" charset="-127"/>
              </a:rPr>
              <a:t>정기권</a:t>
            </a:r>
            <a:r>
              <a:rPr kumimoji="0" lang="ko-KR" altLang="en-US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       </a:t>
            </a:r>
            <a:r>
              <a:rPr kumimoji="0" lang="en-US" altLang="ko-KR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▼</a:t>
            </a:r>
          </a:p>
        </p:txBody>
      </p:sp>
      <p:grpSp>
        <p:nvGrpSpPr>
          <p:cNvPr id="85" name="그룹 51"/>
          <p:cNvGrpSpPr/>
          <p:nvPr/>
        </p:nvGrpSpPr>
        <p:grpSpPr>
          <a:xfrm>
            <a:off x="1352600" y="1633231"/>
            <a:ext cx="1046582" cy="144781"/>
            <a:chOff x="4643261" y="1872427"/>
            <a:chExt cx="1046582" cy="144781"/>
          </a:xfrm>
        </p:grpSpPr>
        <p:sp>
          <p:nvSpPr>
            <p:cNvPr id="86" name="직사각형 85"/>
            <p:cNvSpPr/>
            <p:nvPr/>
          </p:nvSpPr>
          <p:spPr>
            <a:xfrm>
              <a:off x="4643261" y="1874332"/>
              <a:ext cx="881038" cy="142876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 b="0" kern="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2015.08.01  00:00</a:t>
              </a:r>
            </a:p>
          </p:txBody>
        </p:sp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303" y="1872427"/>
              <a:ext cx="129540" cy="144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직사각형 61"/>
          <p:cNvSpPr/>
          <p:nvPr/>
        </p:nvSpPr>
        <p:spPr>
          <a:xfrm>
            <a:off x="1335015" y="2060868"/>
            <a:ext cx="864000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전일</a:t>
            </a:r>
            <a:r>
              <a:rPr kumimoji="0" lang="ko-KR" altLang="en-US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         </a:t>
            </a:r>
            <a:r>
              <a:rPr kumimoji="0" lang="en-US" altLang="ko-KR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▼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335015" y="2276892"/>
            <a:ext cx="864000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비대상             </a:t>
            </a:r>
            <a:r>
              <a:rPr kumimoji="0" lang="en-US" altLang="ko-KR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▼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1346226" y="3898212"/>
            <a:ext cx="1583746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00" b="0" kern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16982" y="2276892"/>
            <a:ext cx="864000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비대상 </a:t>
            </a:r>
            <a:r>
              <a:rPr kumimoji="0" lang="ko-KR" altLang="en-US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     </a:t>
            </a:r>
            <a:r>
              <a:rPr kumimoji="0" lang="en-US" altLang="ko-KR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▼</a:t>
            </a:r>
          </a:p>
        </p:txBody>
      </p:sp>
      <p:sp>
        <p:nvSpPr>
          <p:cNvPr id="177" name="직사각형 176"/>
          <p:cNvSpPr/>
          <p:nvPr/>
        </p:nvSpPr>
        <p:spPr>
          <a:xfrm>
            <a:off x="1346226" y="2708940"/>
            <a:ext cx="1583746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00" b="0" kern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4638519" y="3629036"/>
            <a:ext cx="1583746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00" b="0" kern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332820" y="4401128"/>
            <a:ext cx="612000" cy="180000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389613" y="184628"/>
            <a:ext cx="2141378" cy="20020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>
            <a:noAutofit/>
          </a:bodyPr>
          <a:lstStyle/>
          <a:p>
            <a:pPr algn="l" fontAlgn="t"/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정기권 등록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UI</a:t>
            </a:r>
            <a:endParaRPr lang="ko-KR" altLang="en-US" dirty="0" smtClean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90" name="Group 1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7972172"/>
              </p:ext>
            </p:extLst>
          </p:nvPr>
        </p:nvGraphicFramePr>
        <p:xfrm>
          <a:off x="7324079" y="509040"/>
          <a:ext cx="2523387" cy="2327520"/>
        </p:xfrm>
        <a:graphic>
          <a:graphicData uri="http://schemas.openxmlformats.org/drawingml/2006/table">
            <a:tbl>
              <a:tblPr/>
              <a:tblGrid>
                <a:gridCol w="251787"/>
                <a:gridCol w="22716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정기권등록 팝업 </a:t>
                      </a:r>
                      <a:r>
                        <a:rPr lang="en-US" altLang="ko-KR" sz="800" dirty="0" smtClean="0"/>
                        <a:t>UI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수정 </a:t>
                      </a:r>
                      <a:r>
                        <a:rPr lang="en-US" altLang="ko-KR" sz="800" dirty="0" smtClean="0"/>
                        <a:t>UI</a:t>
                      </a:r>
                      <a:r>
                        <a:rPr lang="ko-KR" altLang="en-US" sz="800" dirty="0" smtClean="0"/>
                        <a:t>와 유사하며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자동으로 지정되는 코드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순번을 제외하고 </a:t>
                      </a:r>
                      <a:r>
                        <a:rPr lang="ko-KR" altLang="en-US" sz="800" dirty="0" err="1" smtClean="0"/>
                        <a:t>입력값을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입력받도록</a:t>
                      </a:r>
                      <a:r>
                        <a:rPr lang="ko-KR" altLang="en-US" sz="800" dirty="0" smtClean="0"/>
                        <a:t> 함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err="1" smtClean="0"/>
                        <a:t>필수값은</a:t>
                      </a:r>
                      <a:r>
                        <a:rPr lang="ko-KR" altLang="en-US" sz="800" dirty="0" smtClean="0"/>
                        <a:t> 이름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차종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차량</a:t>
                      </a:r>
                      <a:r>
                        <a:rPr lang="en-US" altLang="ko-KR" sz="800" dirty="0" smtClean="0"/>
                        <a:t>NO</a:t>
                      </a:r>
                      <a:r>
                        <a:rPr lang="ko-KR" altLang="en-US" sz="800" dirty="0" smtClean="0"/>
                        <a:t>임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RFID </a:t>
                      </a:r>
                      <a:r>
                        <a:rPr lang="ko-KR" altLang="en-US" sz="800" dirty="0" smtClean="0"/>
                        <a:t>방식일 경우는 외장번호 검색 </a:t>
                      </a:r>
                      <a:r>
                        <a:rPr lang="en-US" altLang="ko-KR" sz="800" dirty="0" smtClean="0"/>
                        <a:t>UI</a:t>
                      </a:r>
                      <a:r>
                        <a:rPr lang="ko-KR" altLang="en-US" sz="800" dirty="0" smtClean="0"/>
                        <a:t>가 노출 된다</a:t>
                      </a:r>
                      <a:r>
                        <a:rPr lang="en-US" altLang="ko-KR" sz="800" dirty="0" smtClean="0"/>
                        <a:t>., </a:t>
                      </a:r>
                      <a:r>
                        <a:rPr lang="ko-KR" altLang="en-US" sz="800" dirty="0" smtClean="0"/>
                        <a:t>검색하기 버튼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중복여부를 확인해 준다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r>
                        <a:rPr lang="en-US" altLang="ko-KR" sz="800" dirty="0" smtClean="0"/>
                        <a:t>3a. </a:t>
                      </a:r>
                      <a:r>
                        <a:rPr lang="ko-KR" altLang="en-US" sz="800" dirty="0" smtClean="0"/>
                        <a:t>방식을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baseline="0" dirty="0" smtClean="0"/>
                        <a:t>차량번호로 </a:t>
                      </a:r>
                      <a:r>
                        <a:rPr lang="ko-KR" altLang="en-US" sz="800" baseline="0" dirty="0" err="1" smtClean="0"/>
                        <a:t>선택시에는</a:t>
                      </a:r>
                      <a:r>
                        <a:rPr lang="ko-KR" altLang="en-US" sz="800" baseline="0" dirty="0" smtClean="0"/>
                        <a:t> 차량번호 검색</a:t>
                      </a:r>
                      <a:r>
                        <a:rPr lang="en-US" altLang="ko-KR" sz="800" baseline="0" dirty="0" smtClean="0"/>
                        <a:t>UI</a:t>
                      </a:r>
                      <a:r>
                        <a:rPr lang="ko-KR" altLang="en-US" sz="800" baseline="0" dirty="0" smtClean="0"/>
                        <a:t>가 보여지며 </a:t>
                      </a:r>
                      <a:r>
                        <a:rPr lang="ko-KR" altLang="en-US" sz="800" dirty="0" smtClean="0"/>
                        <a:t>검색하기 버튼 클릭시 중복여부를 확인해 준다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1244588" y="3591892"/>
            <a:ext cx="9989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700" b="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b="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성동구 거주여부</a:t>
            </a:r>
            <a:endParaRPr lang="en-US" altLang="ko-KR" sz="700" b="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52600" y="3303860"/>
            <a:ext cx="1116004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00" b="0" kern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6596" y="2905219"/>
            <a:ext cx="41985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700" b="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□</a:t>
            </a:r>
            <a:r>
              <a:rPr lang="ko-KR" altLang="en-US" sz="700" b="0" kern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rgbClr val="000000"/>
                </a:solidFill>
                <a:latin typeface="+mn-ea"/>
                <a:ea typeface="+mn-ea"/>
              </a:rPr>
              <a:t>하왕십리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    </a:t>
            </a:r>
            <a:r>
              <a:rPr kumimoji="1" lang="ko-KR" altLang="en-US" sz="700" b="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□</a:t>
            </a:r>
            <a:r>
              <a:rPr lang="ko-KR" altLang="en-US" sz="700" b="0" kern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rgbClr val="000000"/>
                </a:solidFill>
                <a:latin typeface="+mn-ea"/>
                <a:ea typeface="+mn-ea"/>
              </a:rPr>
              <a:t>도선동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rgbClr val="000000"/>
                </a:solidFill>
                <a:latin typeface="+mn-ea"/>
                <a:ea typeface="+mn-ea"/>
              </a:rPr>
              <a:t>마장동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700" dirty="0" err="1" smtClean="0">
                <a:solidFill>
                  <a:srgbClr val="000000"/>
                </a:solidFill>
                <a:latin typeface="+mn-ea"/>
                <a:ea typeface="+mn-ea"/>
              </a:rPr>
              <a:t>살곶이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rgbClr val="000000"/>
                </a:solidFill>
                <a:latin typeface="+mn-ea"/>
                <a:ea typeface="+mn-ea"/>
              </a:rPr>
              <a:t>응봉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700" kern="0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건물</a:t>
            </a:r>
            <a:r>
              <a:rPr lang="en-US" altLang="ko-KR" sz="700" kern="0" dirty="0" smtClean="0">
                <a:solidFill>
                  <a:prstClr val="black"/>
                </a:solidFill>
                <a:latin typeface="+mn-ea"/>
                <a:ea typeface="+mn-ea"/>
              </a:rPr>
              <a:t>)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rgbClr val="000000"/>
                </a:solidFill>
                <a:latin typeface="+mn-ea"/>
                <a:ea typeface="+mn-ea"/>
              </a:rPr>
              <a:t>응봉</a:t>
            </a:r>
            <a:r>
              <a:rPr lang="en-US" altLang="ko-KR" sz="70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700" dirty="0" smtClean="0">
                <a:solidFill>
                  <a:srgbClr val="000000"/>
                </a:solidFill>
                <a:latin typeface="+mn-ea"/>
                <a:ea typeface="+mn-ea"/>
              </a:rPr>
              <a:t>평면</a:t>
            </a:r>
            <a:r>
              <a:rPr lang="en-US" altLang="ko-KR" sz="700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700" dirty="0" err="1" smtClean="0">
                <a:solidFill>
                  <a:srgbClr val="000000"/>
                </a:solidFill>
                <a:latin typeface="+mn-ea"/>
                <a:ea typeface="+mn-ea"/>
              </a:rPr>
              <a:t>금호초</a:t>
            </a:r>
            <a:endParaRPr lang="en-US" altLang="ko-KR" sz="700" kern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rgbClr val="000000"/>
                </a:solidFill>
                <a:latin typeface="+mn-ea"/>
                <a:ea typeface="+mn-ea"/>
              </a:rPr>
              <a:t>성수</a:t>
            </a:r>
            <a:r>
              <a:rPr lang="en-US" altLang="ko-KR" sz="700" dirty="0" smtClean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ko-KR" altLang="en-US" sz="700" dirty="0" smtClean="0">
                <a:solidFill>
                  <a:srgbClr val="000000"/>
                </a:solidFill>
                <a:latin typeface="+mn-ea"/>
                <a:ea typeface="+mn-ea"/>
              </a:rPr>
              <a:t>가</a:t>
            </a:r>
            <a:r>
              <a:rPr lang="en-US" altLang="ko-KR" sz="700" dirty="0" smtClean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ko-KR" altLang="en-US" sz="700" dirty="0" smtClean="0">
                <a:solidFill>
                  <a:srgbClr val="000000"/>
                </a:solidFill>
                <a:latin typeface="+mn-ea"/>
                <a:ea typeface="+mn-ea"/>
              </a:rPr>
              <a:t>동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rgbClr val="000000"/>
                </a:solidFill>
                <a:latin typeface="+mn-ea"/>
                <a:ea typeface="+mn-ea"/>
              </a:rPr>
              <a:t>송정동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rgbClr val="000000"/>
                </a:solidFill>
                <a:latin typeface="+mn-ea"/>
                <a:ea typeface="+mn-ea"/>
              </a:rPr>
              <a:t>용답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   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rgbClr val="000000"/>
                </a:solidFill>
                <a:latin typeface="+mn-ea"/>
                <a:ea typeface="+mn-ea"/>
              </a:rPr>
              <a:t>성수</a:t>
            </a:r>
            <a:r>
              <a:rPr lang="en-US" altLang="ko-KR" sz="700" dirty="0" smtClean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ko-KR" altLang="en-US" sz="700" dirty="0" smtClean="0">
                <a:solidFill>
                  <a:srgbClr val="000000"/>
                </a:solidFill>
                <a:latin typeface="+mn-ea"/>
                <a:ea typeface="+mn-ea"/>
              </a:rPr>
              <a:t>가</a:t>
            </a:r>
            <a:r>
              <a:rPr lang="en-US" altLang="ko-KR" sz="700" dirty="0" smtClean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ko-KR" altLang="en-US" sz="700" dirty="0" smtClean="0">
                <a:solidFill>
                  <a:srgbClr val="000000"/>
                </a:solidFill>
                <a:latin typeface="+mn-ea"/>
                <a:ea typeface="+mn-ea"/>
              </a:rPr>
              <a:t>동</a:t>
            </a:r>
            <a:endParaRPr lang="en-US" altLang="ko-KR" sz="700" b="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16982" y="2708940"/>
            <a:ext cx="864000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일반    </a:t>
            </a:r>
            <a:r>
              <a:rPr kumimoji="0" lang="ko-KR" altLang="en-US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     </a:t>
            </a:r>
            <a:r>
              <a:rPr kumimoji="0" lang="en-US" altLang="ko-KR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▼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616982" y="980728"/>
            <a:ext cx="864000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RFID 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     </a:t>
            </a:r>
            <a:r>
              <a:rPr kumimoji="0" lang="en-US" altLang="ko-KR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▼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46226" y="1196752"/>
            <a:ext cx="1583746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00" b="0" kern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2972780" y="1196752"/>
            <a:ext cx="396000" cy="1440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검색하기</a:t>
            </a:r>
            <a:endParaRPr kumimoji="0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96462" y="5733256"/>
          <a:ext cx="6628746" cy="436224"/>
        </p:xfrm>
        <a:graphic>
          <a:graphicData uri="http://schemas.openxmlformats.org/drawingml/2006/table">
            <a:tbl>
              <a:tblPr/>
              <a:tblGrid>
                <a:gridCol w="724090"/>
                <a:gridCol w="2520280"/>
                <a:gridCol w="900100"/>
                <a:gridCol w="2484276"/>
              </a:tblGrid>
              <a:tr h="218112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정기권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/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당일권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 방식</a:t>
                      </a:r>
                      <a:endParaRPr lang="ko-KR" altLang="en-US" sz="800" dirty="0"/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8112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차량번호</a:t>
                      </a:r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Lucida Grande"/>
                        </a:rPr>
                        <a:t>*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956556" y="5987372"/>
            <a:ext cx="1583746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00" b="0" kern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2583110" y="5987372"/>
            <a:ext cx="396000" cy="1440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검색하기</a:t>
            </a:r>
            <a:endParaRPr kumimoji="0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449040" y="5771348"/>
            <a:ext cx="864000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차량번호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</a:t>
            </a:r>
            <a:r>
              <a:rPr kumimoji="0" lang="en-US" altLang="ko-KR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▼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660" y="5771348"/>
            <a:ext cx="900000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0" kern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              ▼</a:t>
            </a:r>
          </a:p>
        </p:txBody>
      </p:sp>
      <p:sp>
        <p:nvSpPr>
          <p:cNvPr id="48" name="Oval 611"/>
          <p:cNvSpPr>
            <a:spLocks noChangeArrowheads="1"/>
          </p:cNvSpPr>
          <p:nvPr/>
        </p:nvSpPr>
        <p:spPr bwMode="auto">
          <a:xfrm>
            <a:off x="3512840" y="908720"/>
            <a:ext cx="179971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0" dirty="0" smtClean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en-US" altLang="ko-KR" sz="7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Oval 611"/>
          <p:cNvSpPr>
            <a:spLocks noChangeArrowheads="1"/>
          </p:cNvSpPr>
          <p:nvPr/>
        </p:nvSpPr>
        <p:spPr bwMode="auto">
          <a:xfrm>
            <a:off x="164468" y="1196752"/>
            <a:ext cx="179971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0" dirty="0" smtClean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en-US" altLang="ko-KR" sz="7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Oval 611"/>
          <p:cNvSpPr>
            <a:spLocks noChangeArrowheads="1"/>
          </p:cNvSpPr>
          <p:nvPr/>
        </p:nvSpPr>
        <p:spPr bwMode="auto">
          <a:xfrm>
            <a:off x="4160912" y="5769260"/>
            <a:ext cx="179971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0" dirty="0" smtClean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3a</a:t>
            </a:r>
            <a:endParaRPr kumimoji="0" lang="en-US" altLang="ko-KR" sz="7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Oval 611"/>
          <p:cNvSpPr>
            <a:spLocks noChangeArrowheads="1"/>
          </p:cNvSpPr>
          <p:nvPr/>
        </p:nvSpPr>
        <p:spPr bwMode="auto">
          <a:xfrm>
            <a:off x="0" y="5985284"/>
            <a:ext cx="179971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0" dirty="0" smtClean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3a</a:t>
            </a:r>
            <a:endParaRPr kumimoji="0" lang="en-US" altLang="ko-KR" sz="7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561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roup 1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7972172"/>
              </p:ext>
            </p:extLst>
          </p:nvPr>
        </p:nvGraphicFramePr>
        <p:xfrm>
          <a:off x="7324079" y="509040"/>
          <a:ext cx="2523387" cy="2205600"/>
        </p:xfrm>
        <a:graphic>
          <a:graphicData uri="http://schemas.openxmlformats.org/drawingml/2006/table">
            <a:tbl>
              <a:tblPr/>
              <a:tblGrid>
                <a:gridCol w="251787"/>
                <a:gridCol w="22716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미인식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dirty="0" smtClean="0"/>
                        <a:t>차량관리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실시간 </a:t>
                      </a:r>
                      <a:r>
                        <a:rPr lang="ko-KR" altLang="en-US" sz="800" dirty="0" err="1" smtClean="0"/>
                        <a:t>입출차</a:t>
                      </a:r>
                      <a:r>
                        <a:rPr lang="ko-KR" altLang="en-US" sz="800" dirty="0" smtClean="0"/>
                        <a:t> 목록이 불러와지며 차량번호는 수정이 가능함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 -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차량번호 </a:t>
                      </a: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</a:rPr>
                        <a:t>컬럼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 영역은 번호로 내림차순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올림차순 정렬되도록 처리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미인식</a:t>
                      </a:r>
                      <a:r>
                        <a:rPr lang="ko-KR" altLang="en-US" sz="800" dirty="0" smtClean="0"/>
                        <a:t> 차량만 조회 </a:t>
                      </a:r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차량번호중</a:t>
                      </a:r>
                      <a:r>
                        <a:rPr lang="ko-KR" altLang="en-US" sz="800" dirty="0" smtClean="0"/>
                        <a:t> 가운데 한글 영역이 </a:t>
                      </a:r>
                      <a:r>
                        <a:rPr lang="en-US" altLang="ko-KR" sz="800" dirty="0" smtClean="0"/>
                        <a:t>?</a:t>
                      </a:r>
                      <a:r>
                        <a:rPr lang="ko-KR" altLang="en-US" sz="800" dirty="0" smtClean="0"/>
                        <a:t>인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내용만 호출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5456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입차시</a:t>
                      </a:r>
                      <a:r>
                        <a:rPr lang="ko-KR" altLang="en-US" sz="800" dirty="0" smtClean="0"/>
                        <a:t> 촬영된 이미지 호출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미인식의</a:t>
                      </a:r>
                      <a:r>
                        <a:rPr lang="ko-KR" altLang="en-US" sz="800" dirty="0" smtClean="0"/>
                        <a:t> 경우 </a:t>
                      </a:r>
                      <a:r>
                        <a:rPr lang="ko-KR" altLang="en-US" sz="800" dirty="0" err="1" smtClean="0"/>
                        <a:t>입차시</a:t>
                      </a:r>
                      <a:r>
                        <a:rPr lang="ko-KR" altLang="en-US" sz="800" dirty="0" smtClean="0"/>
                        <a:t> 이미지만 보여지거나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출차시</a:t>
                      </a:r>
                      <a:r>
                        <a:rPr lang="ko-KR" altLang="en-US" sz="800" dirty="0" smtClean="0"/>
                        <a:t> 이미지만 보여짐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7140" y="730336"/>
            <a:ext cx="36000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미인식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오인식 차량 관리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5159" y="2939223"/>
            <a:ext cx="3383685" cy="2520000"/>
          </a:xfrm>
          <a:prstGeom prst="rect">
            <a:avLst/>
          </a:prstGeom>
          <a:noFill/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10"/>
          <p:cNvGrpSpPr/>
          <p:nvPr/>
        </p:nvGrpSpPr>
        <p:grpSpPr>
          <a:xfrm>
            <a:off x="3440832" y="2941327"/>
            <a:ext cx="126001" cy="2528537"/>
            <a:chOff x="7055229" y="3302116"/>
            <a:chExt cx="126001" cy="2528537"/>
          </a:xfrm>
        </p:grpSpPr>
        <p:sp>
          <p:nvSpPr>
            <p:cNvPr id="12" name="직사각형 11"/>
            <p:cNvSpPr/>
            <p:nvPr/>
          </p:nvSpPr>
          <p:spPr>
            <a:xfrm rot="5400000">
              <a:off x="5858229" y="4507653"/>
              <a:ext cx="2520000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25400" dist="12700" dir="5400000">
                <a:sysClr val="window" lastClr="FFFFFF">
                  <a:lumMod val="50000"/>
                  <a:alpha val="50000"/>
                </a:sysClr>
              </a:innerShdw>
            </a:effectLst>
          </p:spPr>
          <p:txBody>
            <a:bodyPr lIns="36000" tIns="36000" rIns="36000" b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6694716" y="4341704"/>
              <a:ext cx="847027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36000" tIns="36000" rIns="36000" b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" name="그룹 235"/>
            <p:cNvGrpSpPr/>
            <p:nvPr/>
          </p:nvGrpSpPr>
          <p:grpSpPr>
            <a:xfrm rot="5400000">
              <a:off x="7072369" y="4437877"/>
              <a:ext cx="109722" cy="36002"/>
              <a:chOff x="5320511" y="4695447"/>
              <a:chExt cx="37307" cy="71442"/>
            </a:xfrm>
          </p:grpSpPr>
          <p:cxnSp>
            <p:nvCxnSpPr>
              <p:cNvPr id="17" name="직선 연결선 16"/>
              <p:cNvCxnSpPr/>
              <p:nvPr/>
            </p:nvCxnSpPr>
            <p:spPr>
              <a:xfrm rot="5400000">
                <a:off x="5303983" y="4730376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cxnSp>
            <p:nvCxnSpPr>
              <p:cNvPr id="18" name="직선 연결선 17"/>
              <p:cNvCxnSpPr/>
              <p:nvPr/>
            </p:nvCxnSpPr>
            <p:spPr>
              <a:xfrm rot="5400000">
                <a:off x="5285586" y="4730372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cxnSp>
            <p:nvCxnSpPr>
              <p:cNvPr id="19" name="직선 연결선 18"/>
              <p:cNvCxnSpPr/>
              <p:nvPr/>
            </p:nvCxnSpPr>
            <p:spPr>
              <a:xfrm rot="5400000">
                <a:off x="5321305" y="4730372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</p:grpSp>
        <p:sp>
          <p:nvSpPr>
            <p:cNvPr id="15" name="직사각형 14"/>
            <p:cNvSpPr/>
            <p:nvPr/>
          </p:nvSpPr>
          <p:spPr>
            <a:xfrm rot="5400000">
              <a:off x="7064229" y="3293116"/>
              <a:ext cx="107999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kern="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◀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7064229" y="5707301"/>
              <a:ext cx="107999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kern="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▶</a:t>
              </a: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65654" y="5459084"/>
            <a:ext cx="3384000" cy="2160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21"/>
          <p:cNvGrpSpPr/>
          <p:nvPr/>
        </p:nvGrpSpPr>
        <p:grpSpPr>
          <a:xfrm>
            <a:off x="173612" y="2686752"/>
            <a:ext cx="3384000" cy="214314"/>
            <a:chOff x="165159" y="2878103"/>
            <a:chExt cx="5115341" cy="214314"/>
          </a:xfrm>
        </p:grpSpPr>
        <p:sp>
          <p:nvSpPr>
            <p:cNvPr id="23" name="직사각형 22"/>
            <p:cNvSpPr/>
            <p:nvPr/>
          </p:nvSpPr>
          <p:spPr>
            <a:xfrm>
              <a:off x="165159" y="2878103"/>
              <a:ext cx="5115341" cy="2143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6" name="그룹 1"/>
            <p:cNvGrpSpPr/>
            <p:nvPr/>
          </p:nvGrpSpPr>
          <p:grpSpPr>
            <a:xfrm>
              <a:off x="3745971" y="2914976"/>
              <a:ext cx="1249153" cy="143272"/>
              <a:chOff x="3745971" y="2914976"/>
              <a:chExt cx="1249153" cy="143272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4070009" y="2915372"/>
                <a:ext cx="925115" cy="14287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666666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lIns="36000" tIns="0" rIns="36000" bIns="0"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100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     ▼</a:t>
                </a:r>
                <a:endPara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5971" y="2914976"/>
                <a:ext cx="225594" cy="142876"/>
              </a:xfrm>
              <a:prstGeom prst="rect">
                <a:avLst/>
              </a:prstGeom>
            </p:spPr>
          </p:pic>
        </p:grpSp>
      </p:grpSp>
      <p:sp>
        <p:nvSpPr>
          <p:cNvPr id="36" name="직사각형 35"/>
          <p:cNvSpPr/>
          <p:nvPr/>
        </p:nvSpPr>
        <p:spPr>
          <a:xfrm>
            <a:off x="169678" y="2492896"/>
            <a:ext cx="10791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</a:t>
            </a:r>
            <a:r>
              <a:rPr lang="ko-KR" altLang="en-US" sz="8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입출차</a:t>
            </a:r>
            <a:r>
              <a:rPr lang="ko-KR" altLang="en-US" sz="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목록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47902866"/>
              </p:ext>
            </p:extLst>
          </p:nvPr>
        </p:nvGraphicFramePr>
        <p:xfrm>
          <a:off x="172775" y="2999968"/>
          <a:ext cx="3196050" cy="1627106"/>
        </p:xfrm>
        <a:graphic>
          <a:graphicData uri="http://schemas.openxmlformats.org/drawingml/2006/table">
            <a:tbl>
              <a:tblPr firstRow="1" bandRow="1"/>
              <a:tblGrid>
                <a:gridCol w="232766"/>
                <a:gridCol w="479007"/>
                <a:gridCol w="540060"/>
                <a:gridCol w="636701"/>
                <a:gridCol w="441143"/>
                <a:gridCol w="477999"/>
                <a:gridCol w="388374"/>
              </a:tblGrid>
              <a:tr h="15131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차랭번호</a:t>
                      </a:r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입차일자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입차시간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출차일자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출차시간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하왕십리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2356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06:30:21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08:30:21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도선동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2356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06:3030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08:28:21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마장동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2356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06:30:32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08:26:21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도선동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2356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06:30:10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08:20:21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마장동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2356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06:30:05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69760816"/>
              </p:ext>
            </p:extLst>
          </p:nvPr>
        </p:nvGraphicFramePr>
        <p:xfrm>
          <a:off x="117480" y="1067622"/>
          <a:ext cx="1690182" cy="237142"/>
        </p:xfrm>
        <a:graphic>
          <a:graphicData uri="http://schemas.openxmlformats.org/drawingml/2006/table">
            <a:tbl>
              <a:tblPr firstRow="1" bandRow="1"/>
              <a:tblGrid>
                <a:gridCol w="845091"/>
                <a:gridCol w="845091"/>
              </a:tblGrid>
              <a:tr h="23714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미인식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오인식</a:t>
                      </a:r>
                      <a:endParaRPr lang="ko-KR" altLang="en-US" sz="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45" name="그룹 144"/>
          <p:cNvGrpSpPr/>
          <p:nvPr/>
        </p:nvGrpSpPr>
        <p:grpSpPr>
          <a:xfrm>
            <a:off x="416496" y="5783096"/>
            <a:ext cx="2915875" cy="184092"/>
            <a:chOff x="2970798" y="5186229"/>
            <a:chExt cx="2915875" cy="184092"/>
          </a:xfrm>
        </p:grpSpPr>
        <p:sp>
          <p:nvSpPr>
            <p:cNvPr id="146" name="직사각형 145"/>
            <p:cNvSpPr/>
            <p:nvPr/>
          </p:nvSpPr>
          <p:spPr>
            <a:xfrm>
              <a:off x="318125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〈</a:t>
              </a:r>
              <a:endParaRPr kumimoji="0"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339170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u="sng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kumimoji="0" lang="ko-KR" altLang="en-US" sz="800" u="sng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3602154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7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49622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〉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3812606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8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02305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9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23351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kumimoji="0" lang="ko-KR" altLang="en-US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44396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11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4654414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12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864866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13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07531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14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528577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15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297079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≪</a:t>
              </a:r>
              <a:endParaRPr kumimoji="0"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5706673" y="5186229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≫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60" name="직사각형 159"/>
          <p:cNvSpPr/>
          <p:nvPr/>
        </p:nvSpPr>
        <p:spPr>
          <a:xfrm>
            <a:off x="3800872" y="2669036"/>
            <a:ext cx="2844316" cy="233740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 확인</a:t>
            </a:r>
            <a:endParaRPr kumimoji="0" lang="en-US" altLang="ko-KR" sz="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164710" y="1340768"/>
            <a:ext cx="7020000" cy="900100"/>
          </a:xfrm>
          <a:prstGeom prst="rect">
            <a:avLst/>
          </a:prstGeom>
          <a:noFill/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8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5" name="그룹 29"/>
          <p:cNvGrpSpPr/>
          <p:nvPr/>
        </p:nvGrpSpPr>
        <p:grpSpPr>
          <a:xfrm>
            <a:off x="164710" y="2240868"/>
            <a:ext cx="7020000" cy="252000"/>
            <a:chOff x="164706" y="1727946"/>
            <a:chExt cx="7020000" cy="252000"/>
          </a:xfrm>
        </p:grpSpPr>
        <p:sp>
          <p:nvSpPr>
            <p:cNvPr id="166" name="직사각형 165"/>
            <p:cNvSpPr/>
            <p:nvPr/>
          </p:nvSpPr>
          <p:spPr>
            <a:xfrm>
              <a:off x="164706" y="1727946"/>
              <a:ext cx="7020000" cy="252000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044784" y="1778918"/>
              <a:ext cx="540000" cy="142876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innerShdw blurRad="12700">
                <a:sysClr val="windowText" lastClr="000000">
                  <a:lumMod val="65000"/>
                  <a:lumOff val="35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kern="0" dirty="0" smtClean="0">
                  <a:solidFill>
                    <a:sysClr val="window" lastClr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</a:p>
          </p:txBody>
        </p:sp>
      </p:grpSp>
      <p:sp>
        <p:nvSpPr>
          <p:cNvPr id="215" name="직사각형 214"/>
          <p:cNvSpPr/>
          <p:nvPr/>
        </p:nvSpPr>
        <p:spPr>
          <a:xfrm>
            <a:off x="272480" y="2004809"/>
            <a:ext cx="108876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700" b="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b="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b="0" kern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미인식</a:t>
            </a:r>
            <a:r>
              <a:rPr lang="ko-KR" altLang="en-US" sz="700" b="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차량만 조회</a:t>
            </a:r>
            <a:endParaRPr lang="en-US" altLang="ko-KR" sz="700" b="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Oval 611"/>
          <p:cNvSpPr>
            <a:spLocks noChangeArrowheads="1"/>
          </p:cNvSpPr>
          <p:nvPr/>
        </p:nvSpPr>
        <p:spPr bwMode="auto">
          <a:xfrm>
            <a:off x="128464" y="2528900"/>
            <a:ext cx="179971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0" dirty="0" smtClean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0" lang="en-US" altLang="ko-KR" sz="7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8" name="Oval 611"/>
          <p:cNvSpPr>
            <a:spLocks noChangeArrowheads="1"/>
          </p:cNvSpPr>
          <p:nvPr/>
        </p:nvSpPr>
        <p:spPr bwMode="auto">
          <a:xfrm>
            <a:off x="128464" y="2024844"/>
            <a:ext cx="179971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0" dirty="0" smtClean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0" lang="en-US" altLang="ko-KR" sz="7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9" name="Oval 611"/>
          <p:cNvSpPr>
            <a:spLocks noChangeArrowheads="1"/>
          </p:cNvSpPr>
          <p:nvPr/>
        </p:nvSpPr>
        <p:spPr bwMode="auto">
          <a:xfrm>
            <a:off x="0" y="3212976"/>
            <a:ext cx="179971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0" dirty="0" smtClean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en-US" altLang="ko-KR" sz="7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0" name="Oval 611"/>
          <p:cNvSpPr>
            <a:spLocks noChangeArrowheads="1"/>
          </p:cNvSpPr>
          <p:nvPr/>
        </p:nvSpPr>
        <p:spPr bwMode="auto">
          <a:xfrm>
            <a:off x="4592960" y="2708920"/>
            <a:ext cx="179971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0" dirty="0" smtClean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en-US" altLang="ko-KR" sz="7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이등변 삼각형 48"/>
          <p:cNvSpPr/>
          <p:nvPr/>
        </p:nvSpPr>
        <p:spPr>
          <a:xfrm>
            <a:off x="983988" y="3050672"/>
            <a:ext cx="72008" cy="72008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t"/>
          <a:lstStyle/>
          <a:p>
            <a:pPr algn="ctr"/>
            <a:endParaRPr lang="ko-KR" altLang="en-US" sz="1200" dirty="0" err="1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96728" y="1429035"/>
            <a:ext cx="5218453" cy="307777"/>
            <a:chOff x="296728" y="1052736"/>
            <a:chExt cx="5218453" cy="307777"/>
          </a:xfrm>
        </p:grpSpPr>
        <p:sp>
          <p:nvSpPr>
            <p:cNvPr id="51" name="TextBox 50"/>
            <p:cNvSpPr txBox="1"/>
            <p:nvPr/>
          </p:nvSpPr>
          <p:spPr>
            <a:xfrm>
              <a:off x="296728" y="1052736"/>
              <a:ext cx="51809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1" fontAlgn="auto" hangingPunct="1"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ko-KR" altLang="en-US" sz="700" b="1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주차장</a:t>
              </a:r>
              <a:endParaRPr lang="ko-KR" altLang="en-US" sz="700" b="1" kern="0" dirty="0" smtClean="0">
                <a:solidFill>
                  <a:srgbClr val="FF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16596" y="1052736"/>
              <a:ext cx="41985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ko-KR" altLang="en-US" sz="700" b="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b="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하왕십리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 </a:t>
              </a:r>
              <a:r>
                <a:rPr kumimoji="1" lang="ko-KR" altLang="en-US" sz="700" b="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b="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도선동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마장동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err="1" smtClean="0">
                  <a:solidFill>
                    <a:srgbClr val="000000"/>
                  </a:solidFill>
                  <a:latin typeface="+mn-ea"/>
                  <a:ea typeface="+mn-ea"/>
                </a:rPr>
                <a:t>살곶이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응봉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en-US" altLang="ko-KR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(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건물</a:t>
              </a:r>
              <a:r>
                <a:rPr lang="en-US" altLang="ko-KR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)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응봉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평면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err="1" smtClean="0">
                  <a:solidFill>
                    <a:srgbClr val="000000"/>
                  </a:solidFill>
                  <a:latin typeface="+mn-ea"/>
                  <a:ea typeface="+mn-ea"/>
                </a:rPr>
                <a:t>금호초</a:t>
              </a:r>
              <a:endParaRPr lang="en-US" altLang="ko-KR" sz="700" kern="0" dirty="0" smtClean="0">
                <a:solidFill>
                  <a:prstClr val="black"/>
                </a:solidFill>
                <a:latin typeface="+mn-ea"/>
                <a:ea typeface="+mn-ea"/>
              </a:endParaRPr>
            </a:p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성수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2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가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동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송정동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용답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성수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가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동</a:t>
              </a:r>
              <a:endParaRPr lang="en-US" altLang="ko-KR" sz="700" b="0" kern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 bwMode="auto">
            <a:xfrm>
              <a:off x="992560" y="1098757"/>
              <a:ext cx="324000" cy="1080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0" dirty="0" smtClean="0">
                  <a:latin typeface="맑은 고딕" pitchFamily="50" charset="-127"/>
                  <a:ea typeface="맑은 고딕" pitchFamily="50" charset="-127"/>
                </a:rPr>
                <a:t> v </a:t>
              </a:r>
              <a:r>
                <a:rPr lang="ko-KR" altLang="en-US" sz="700" b="0" dirty="0" smtClean="0">
                  <a:latin typeface="맑은 고딕" pitchFamily="50" charset="-127"/>
                  <a:ea typeface="맑은 고딕" pitchFamily="50" charset="-127"/>
                </a:rPr>
                <a:t>전체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4" name="그룹 17"/>
          <p:cNvGrpSpPr/>
          <p:nvPr/>
        </p:nvGrpSpPr>
        <p:grpSpPr>
          <a:xfrm>
            <a:off x="296724" y="1752781"/>
            <a:ext cx="4277549" cy="200055"/>
            <a:chOff x="296724" y="1086652"/>
            <a:chExt cx="4277549" cy="200055"/>
          </a:xfrm>
        </p:grpSpPr>
        <p:grpSp>
          <p:nvGrpSpPr>
            <p:cNvPr id="55" name="그룹 54"/>
            <p:cNvGrpSpPr/>
            <p:nvPr/>
          </p:nvGrpSpPr>
          <p:grpSpPr>
            <a:xfrm>
              <a:off x="296724" y="1086652"/>
              <a:ext cx="3881854" cy="200055"/>
              <a:chOff x="296724" y="1086652"/>
              <a:chExt cx="3881854" cy="200055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296724" y="1086652"/>
                <a:ext cx="60785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ko-KR" altLang="en-US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 </a:t>
                </a:r>
                <a:r>
                  <a:rPr kumimoji="0" lang="ko-KR" altLang="en-US" sz="700" b="1" kern="0" dirty="0" smtClean="0">
                    <a:solidFill>
                      <a:sysClr val="windowText" lastClr="000000"/>
                    </a:solidFill>
                    <a:latin typeface="맑은 고딕"/>
                    <a:ea typeface="맑은 고딕"/>
                  </a:rPr>
                  <a:t>적용</a:t>
                </a:r>
                <a:r>
                  <a:rPr lang="ko-KR" altLang="en-US" sz="700" b="1" kern="0" noProof="0" dirty="0" smtClean="0">
                    <a:solidFill>
                      <a:sysClr val="windowText" lastClr="000000"/>
                    </a:solidFill>
                    <a:latin typeface="맑은 고딕"/>
                    <a:ea typeface="맑은 고딕"/>
                  </a:rPr>
                  <a:t>기간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pic>
            <p:nvPicPr>
              <p:cNvPr id="58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4385"/>
              <a:stretch>
                <a:fillRect/>
              </a:stretch>
            </p:blipFill>
            <p:spPr bwMode="auto">
              <a:xfrm>
                <a:off x="2432458" y="1131116"/>
                <a:ext cx="147636" cy="111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0" name="직사각형 59"/>
              <p:cNvSpPr/>
              <p:nvPr/>
            </p:nvSpPr>
            <p:spPr>
              <a:xfrm>
                <a:off x="974844" y="1115241"/>
                <a:ext cx="557214" cy="142876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lIns="36000" rIns="36000"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2010.01.12</a:t>
                </a: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1851428" y="1115241"/>
                <a:ext cx="547690" cy="142876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lIns="36000" rIns="36000"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2010.01.12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644931" y="1086652"/>
                <a:ext cx="25524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~</a:t>
                </a:r>
                <a:endParaRPr kumimoji="0" lang="ko-KR" altLang="en-US" sz="7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4385"/>
              <a:stretch>
                <a:fillRect/>
              </a:stretch>
            </p:blipFill>
            <p:spPr bwMode="auto">
              <a:xfrm>
                <a:off x="1559918" y="1131116"/>
                <a:ext cx="147636" cy="111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모서리가 둥근 직사각형 63"/>
              <p:cNvSpPr/>
              <p:nvPr/>
            </p:nvSpPr>
            <p:spPr>
              <a:xfrm>
                <a:off x="2631493" y="1115876"/>
                <a:ext cx="360000" cy="142876"/>
              </a:xfrm>
              <a:prstGeom prst="roundRect">
                <a:avLst/>
              </a:prstGeom>
              <a:noFill/>
              <a:ln w="3175" cap="flat" cmpd="sng" algn="ctr">
                <a:solidFill>
                  <a:srgbClr val="666666">
                    <a:lumMod val="50000"/>
                    <a:lumOff val="50000"/>
                  </a:srgbClr>
                </a:solidFill>
                <a:prstDash val="solid"/>
              </a:ln>
              <a:effectLst>
                <a:innerShdw blurRad="12700">
                  <a:srgbClr val="666666">
                    <a:lumMod val="65000"/>
                    <a:lumOff val="35000"/>
                  </a:srgbClr>
                </a:innerShdw>
              </a:effectLst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700" b="0" kern="0" dirty="0" smtClean="0">
                    <a:solidFill>
                      <a:srgbClr val="666666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</a:t>
                </a:r>
                <a:r>
                  <a:rPr kumimoji="1" lang="ko-KR" altLang="en-US" sz="700" b="0" kern="0" dirty="0">
                    <a:solidFill>
                      <a:srgbClr val="666666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늘</a:t>
                </a:r>
                <a:endParaRPr kumimoji="1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3027188" y="1115876"/>
                <a:ext cx="360000" cy="14287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rgbClr val="666666">
                    <a:lumMod val="50000"/>
                    <a:lumOff val="50000"/>
                  </a:srgbClr>
                </a:solidFill>
                <a:prstDash val="solid"/>
              </a:ln>
              <a:effectLst>
                <a:innerShdw blurRad="12700">
                  <a:srgbClr val="666666">
                    <a:lumMod val="65000"/>
                    <a:lumOff val="35000"/>
                  </a:srgbClr>
                </a:innerShdw>
              </a:effectLst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kumimoji="1" lang="ko-KR" altLang="en-US" sz="7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일</a:t>
                </a:r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>
                <a:off x="3422883" y="1115876"/>
                <a:ext cx="360000" cy="142876"/>
              </a:xfrm>
              <a:prstGeom prst="round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666666">
                    <a:lumMod val="50000"/>
                    <a:lumOff val="50000"/>
                  </a:srgbClr>
                </a:solidFill>
                <a:prstDash val="solid"/>
              </a:ln>
              <a:effectLst>
                <a:innerShdw blurRad="12700">
                  <a:srgbClr val="666666">
                    <a:lumMod val="65000"/>
                    <a:lumOff val="35000"/>
                  </a:srgbClr>
                </a:innerShdw>
              </a:effectLst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kumimoji="1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주일</a:t>
                </a:r>
              </a:p>
            </p:txBody>
          </p:sp>
          <p:sp>
            <p:nvSpPr>
              <p:cNvPr id="67" name="모서리가 둥근 직사각형 66"/>
              <p:cNvSpPr/>
              <p:nvPr/>
            </p:nvSpPr>
            <p:spPr>
              <a:xfrm>
                <a:off x="3818578" y="1115876"/>
                <a:ext cx="360000" cy="142876"/>
              </a:xfrm>
              <a:prstGeom prst="round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666666">
                    <a:lumMod val="50000"/>
                    <a:lumOff val="50000"/>
                  </a:srgbClr>
                </a:solidFill>
                <a:prstDash val="solid"/>
              </a:ln>
              <a:effectLst>
                <a:innerShdw blurRad="12700">
                  <a:srgbClr val="666666">
                    <a:lumMod val="65000"/>
                    <a:lumOff val="35000"/>
                  </a:srgbClr>
                </a:innerShdw>
              </a:effectLst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b="0" kern="0" dirty="0" smtClean="0">
                    <a:solidFill>
                      <a:srgbClr val="666666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kumimoji="1" lang="ko-KR" altLang="en-US" sz="700" b="0" kern="0" dirty="0" smtClean="0">
                    <a:solidFill>
                      <a:srgbClr val="666666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개월</a:t>
                </a:r>
                <a:endParaRPr kumimoji="1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6" name="모서리가 둥근 직사각형 55"/>
            <p:cNvSpPr/>
            <p:nvPr/>
          </p:nvSpPr>
          <p:spPr>
            <a:xfrm>
              <a:off x="4214273" y="1115876"/>
              <a:ext cx="360000" cy="142876"/>
            </a:xfrm>
            <a:prstGeom prst="roundRect">
              <a:avLst/>
            </a:prstGeom>
            <a:solidFill>
              <a:srgbClr val="FFFFFF"/>
            </a:solidFill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>
              <a:innerShdw blurRad="12700">
                <a:srgbClr val="666666">
                  <a:lumMod val="65000"/>
                  <a:lumOff val="35000"/>
                </a:srgbClr>
              </a:innerShdw>
            </a:effectLst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kern="0" dirty="0">
                  <a:solidFill>
                    <a:srgbClr val="666666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kumimoji="1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3712283" y="2295920"/>
            <a:ext cx="540000" cy="142876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800872" y="3032956"/>
            <a:ext cx="2844316" cy="11521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IMG</a:t>
            </a:r>
          </a:p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입차 차량 번호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캡쳐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영역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800872" y="4293096"/>
            <a:ext cx="2844316" cy="12601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IMG</a:t>
            </a: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출차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차량 번호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캡쳐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영역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9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roup 1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7972172"/>
              </p:ext>
            </p:extLst>
          </p:nvPr>
        </p:nvGraphicFramePr>
        <p:xfrm>
          <a:off x="7324079" y="509040"/>
          <a:ext cx="2523387" cy="2327520"/>
        </p:xfrm>
        <a:graphic>
          <a:graphicData uri="http://schemas.openxmlformats.org/drawingml/2006/table">
            <a:tbl>
              <a:tblPr/>
              <a:tblGrid>
                <a:gridCol w="257213"/>
                <a:gridCol w="2266174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오인식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차량관리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실시간 </a:t>
                      </a:r>
                      <a:r>
                        <a:rPr lang="ko-KR" altLang="en-US" sz="800" dirty="0" err="1" smtClean="0"/>
                        <a:t>입출차</a:t>
                      </a:r>
                      <a:r>
                        <a:rPr lang="ko-KR" altLang="en-US" sz="800" dirty="0" smtClean="0"/>
                        <a:t> 목록이 불러와지며 차량번호는 수정이 가능함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오인식 추정 차량 번호 </a:t>
                      </a:r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하단 </a:t>
                      </a: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</a:rPr>
                        <a:t>그리드에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 끝자리가 동일한 차량번호의 </a:t>
                      </a: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</a:rPr>
                        <a:t>입출차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 데이터 호출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오인식 차량만 조회 </a:t>
                      </a:r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입차시간은</a:t>
                      </a:r>
                      <a:r>
                        <a:rPr lang="ko-KR" altLang="en-US" sz="800" dirty="0" smtClean="0"/>
                        <a:t> 있으나 </a:t>
                      </a:r>
                      <a:r>
                        <a:rPr lang="ko-KR" altLang="en-US" sz="800" dirty="0" err="1" smtClean="0"/>
                        <a:t>출차</a:t>
                      </a:r>
                      <a:r>
                        <a:rPr lang="ko-KR" altLang="en-US" sz="800" dirty="0" smtClean="0"/>
                        <a:t> 시간이 </a:t>
                      </a:r>
                      <a:r>
                        <a:rPr lang="en-US" altLang="ko-KR" sz="800" dirty="0" smtClean="0"/>
                        <a:t>24</a:t>
                      </a:r>
                      <a:r>
                        <a:rPr lang="ko-KR" altLang="en-US" sz="800" dirty="0" smtClean="0"/>
                        <a:t>시간 동안 없는 차량 </a:t>
                      </a:r>
                      <a:r>
                        <a:rPr lang="ko-KR" altLang="en-US" sz="800" dirty="0" err="1" smtClean="0"/>
                        <a:t>번호및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출차시간은</a:t>
                      </a:r>
                      <a:r>
                        <a:rPr lang="ko-KR" altLang="en-US" sz="800" dirty="0" smtClean="0"/>
                        <a:t> 있으나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동일 번호로 입차 시간이 없는 차량번호 호출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실시간 </a:t>
                      </a:r>
                      <a:r>
                        <a:rPr lang="ko-KR" altLang="en-US" sz="800" dirty="0" err="1" smtClean="0"/>
                        <a:t>입출차</a:t>
                      </a:r>
                      <a:r>
                        <a:rPr lang="ko-KR" altLang="en-US" sz="800" dirty="0" smtClean="0"/>
                        <a:t> 목록과 동일번호 목록의 </a:t>
                      </a:r>
                      <a:r>
                        <a:rPr lang="en-US" altLang="ko-KR" sz="800" dirty="0" smtClean="0"/>
                        <a:t>row </a:t>
                      </a:r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입차시</a:t>
                      </a:r>
                      <a:r>
                        <a:rPr lang="ko-KR" altLang="en-US" sz="800" dirty="0" smtClean="0"/>
                        <a:t> 촬영된 이미지 호출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7140" y="730336"/>
            <a:ext cx="36000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미인식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오인식 차량 관리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5159" y="2831211"/>
            <a:ext cx="3383685" cy="1641905"/>
          </a:xfrm>
          <a:prstGeom prst="rect">
            <a:avLst/>
          </a:prstGeom>
          <a:noFill/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0"/>
          <p:cNvGrpSpPr/>
          <p:nvPr/>
        </p:nvGrpSpPr>
        <p:grpSpPr>
          <a:xfrm>
            <a:off x="3440832" y="2833315"/>
            <a:ext cx="126001" cy="1404000"/>
            <a:chOff x="7055229" y="3302116"/>
            <a:chExt cx="126001" cy="2528537"/>
          </a:xfrm>
        </p:grpSpPr>
        <p:sp>
          <p:nvSpPr>
            <p:cNvPr id="12" name="직사각형 11"/>
            <p:cNvSpPr/>
            <p:nvPr/>
          </p:nvSpPr>
          <p:spPr>
            <a:xfrm rot="5400000">
              <a:off x="5858229" y="4507653"/>
              <a:ext cx="2520000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25400" dist="12700" dir="5400000">
                <a:sysClr val="window" lastClr="FFFFFF">
                  <a:lumMod val="50000"/>
                  <a:alpha val="50000"/>
                </a:sysClr>
              </a:innerShdw>
            </a:effectLst>
          </p:spPr>
          <p:txBody>
            <a:bodyPr lIns="36000" tIns="36000" rIns="36000" b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6694716" y="4341704"/>
              <a:ext cx="847027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36000" tIns="36000" rIns="36000" b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" name="그룹 235"/>
            <p:cNvGrpSpPr/>
            <p:nvPr/>
          </p:nvGrpSpPr>
          <p:grpSpPr>
            <a:xfrm rot="5400000">
              <a:off x="7072369" y="4437877"/>
              <a:ext cx="109722" cy="36002"/>
              <a:chOff x="5320511" y="4695447"/>
              <a:chExt cx="37307" cy="71442"/>
            </a:xfrm>
          </p:grpSpPr>
          <p:cxnSp>
            <p:nvCxnSpPr>
              <p:cNvPr id="17" name="직선 연결선 16"/>
              <p:cNvCxnSpPr/>
              <p:nvPr/>
            </p:nvCxnSpPr>
            <p:spPr>
              <a:xfrm rot="5400000">
                <a:off x="5303983" y="4730376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cxnSp>
            <p:nvCxnSpPr>
              <p:cNvPr id="18" name="직선 연결선 17"/>
              <p:cNvCxnSpPr/>
              <p:nvPr/>
            </p:nvCxnSpPr>
            <p:spPr>
              <a:xfrm rot="5400000">
                <a:off x="5285586" y="4730372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cxnSp>
            <p:nvCxnSpPr>
              <p:cNvPr id="19" name="직선 연결선 18"/>
              <p:cNvCxnSpPr/>
              <p:nvPr/>
            </p:nvCxnSpPr>
            <p:spPr>
              <a:xfrm rot="5400000">
                <a:off x="5321305" y="4730372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</p:grpSp>
        <p:sp>
          <p:nvSpPr>
            <p:cNvPr id="15" name="직사각형 14"/>
            <p:cNvSpPr/>
            <p:nvPr/>
          </p:nvSpPr>
          <p:spPr>
            <a:xfrm rot="5400000">
              <a:off x="7064229" y="3293116"/>
              <a:ext cx="107999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kern="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◀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7064229" y="5707301"/>
              <a:ext cx="107999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kern="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▶</a:t>
              </a: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65654" y="4257092"/>
            <a:ext cx="3420000" cy="2160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21"/>
          <p:cNvGrpSpPr/>
          <p:nvPr/>
        </p:nvGrpSpPr>
        <p:grpSpPr>
          <a:xfrm>
            <a:off x="173612" y="2578740"/>
            <a:ext cx="3384000" cy="214314"/>
            <a:chOff x="165159" y="2878103"/>
            <a:chExt cx="5115341" cy="214314"/>
          </a:xfrm>
        </p:grpSpPr>
        <p:sp>
          <p:nvSpPr>
            <p:cNvPr id="23" name="직사각형 22"/>
            <p:cNvSpPr/>
            <p:nvPr/>
          </p:nvSpPr>
          <p:spPr>
            <a:xfrm>
              <a:off x="165159" y="2878103"/>
              <a:ext cx="5115341" cy="2143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1"/>
            <p:cNvGrpSpPr/>
            <p:nvPr/>
          </p:nvGrpSpPr>
          <p:grpSpPr>
            <a:xfrm>
              <a:off x="3745971" y="2914976"/>
              <a:ext cx="1249153" cy="143272"/>
              <a:chOff x="3745971" y="2914976"/>
              <a:chExt cx="1249153" cy="143272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4070009" y="2915372"/>
                <a:ext cx="925115" cy="14287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666666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lIns="36000" tIns="0" rIns="36000" bIns="0"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100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     ▼</a:t>
                </a:r>
                <a:endPara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5971" y="2914976"/>
                <a:ext cx="225594" cy="142876"/>
              </a:xfrm>
              <a:prstGeom prst="rect">
                <a:avLst/>
              </a:prstGeom>
            </p:spPr>
          </p:pic>
        </p:grpSp>
      </p:grpSp>
      <p:sp>
        <p:nvSpPr>
          <p:cNvPr id="36" name="직사각형 35"/>
          <p:cNvSpPr/>
          <p:nvPr/>
        </p:nvSpPr>
        <p:spPr>
          <a:xfrm>
            <a:off x="169678" y="2384884"/>
            <a:ext cx="10791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</a:t>
            </a:r>
            <a:r>
              <a:rPr lang="ko-KR" altLang="en-US" sz="8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입출차</a:t>
            </a:r>
            <a:r>
              <a:rPr lang="ko-KR" altLang="en-US" sz="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목록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47902866"/>
              </p:ext>
            </p:extLst>
          </p:nvPr>
        </p:nvGraphicFramePr>
        <p:xfrm>
          <a:off x="172775" y="2891956"/>
          <a:ext cx="3196049" cy="1180210"/>
        </p:xfrm>
        <a:graphic>
          <a:graphicData uri="http://schemas.openxmlformats.org/drawingml/2006/table">
            <a:tbl>
              <a:tblPr firstRow="1" bandRow="1"/>
              <a:tblGrid>
                <a:gridCol w="280519"/>
                <a:gridCol w="655692"/>
                <a:gridCol w="684076"/>
                <a:gridCol w="531646"/>
                <a:gridCol w="576064"/>
                <a:gridCol w="468052"/>
              </a:tblGrid>
              <a:tr h="15131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차랭번호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입차일자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입차시간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출차일자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출차시간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2356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06:30:21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08:30:21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2356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06:3030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08:28:21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2356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06:30:32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08:26:21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2356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06:30:10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08:20:21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2356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06:30:05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69760816"/>
              </p:ext>
            </p:extLst>
          </p:nvPr>
        </p:nvGraphicFramePr>
        <p:xfrm>
          <a:off x="117480" y="1067622"/>
          <a:ext cx="1690182" cy="237142"/>
        </p:xfrm>
        <a:graphic>
          <a:graphicData uri="http://schemas.openxmlformats.org/drawingml/2006/table">
            <a:tbl>
              <a:tblPr firstRow="1" bandRow="1"/>
              <a:tblGrid>
                <a:gridCol w="845091"/>
                <a:gridCol w="845091"/>
              </a:tblGrid>
              <a:tr h="23714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8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미인식</a:t>
                      </a:r>
                      <a:endPara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오인식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" name="그룹 144"/>
          <p:cNvGrpSpPr/>
          <p:nvPr/>
        </p:nvGrpSpPr>
        <p:grpSpPr>
          <a:xfrm>
            <a:off x="416496" y="4545124"/>
            <a:ext cx="2915875" cy="184092"/>
            <a:chOff x="2970798" y="5186229"/>
            <a:chExt cx="2915875" cy="184092"/>
          </a:xfrm>
        </p:grpSpPr>
        <p:sp>
          <p:nvSpPr>
            <p:cNvPr id="146" name="직사각형 145"/>
            <p:cNvSpPr/>
            <p:nvPr/>
          </p:nvSpPr>
          <p:spPr>
            <a:xfrm>
              <a:off x="318125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〈</a:t>
              </a:r>
              <a:endParaRPr kumimoji="0"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339170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u="sng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kumimoji="0" lang="ko-KR" altLang="en-US" sz="800" u="sng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3602154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7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49622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〉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3812606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8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02305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9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23351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kumimoji="0" lang="ko-KR" altLang="en-US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44396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11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4654414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12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864866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13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07531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14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528577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15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297079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≪</a:t>
              </a:r>
              <a:endParaRPr kumimoji="0"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5706673" y="5186229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≫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60" name="직사각형 159"/>
          <p:cNvSpPr/>
          <p:nvPr/>
        </p:nvSpPr>
        <p:spPr>
          <a:xfrm>
            <a:off x="3800872" y="2561024"/>
            <a:ext cx="3384376" cy="233740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 확인</a:t>
            </a:r>
            <a:endParaRPr kumimoji="0" lang="en-US" altLang="ko-KR" sz="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164710" y="1401512"/>
            <a:ext cx="7020000" cy="695340"/>
          </a:xfrm>
          <a:prstGeom prst="rect">
            <a:avLst/>
          </a:prstGeom>
          <a:noFill/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8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29"/>
          <p:cNvGrpSpPr/>
          <p:nvPr/>
        </p:nvGrpSpPr>
        <p:grpSpPr>
          <a:xfrm>
            <a:off x="164710" y="2096852"/>
            <a:ext cx="7020000" cy="252000"/>
            <a:chOff x="164706" y="2123990"/>
            <a:chExt cx="7020000" cy="252000"/>
          </a:xfrm>
        </p:grpSpPr>
        <p:sp>
          <p:nvSpPr>
            <p:cNvPr id="166" name="직사각형 165"/>
            <p:cNvSpPr/>
            <p:nvPr/>
          </p:nvSpPr>
          <p:spPr>
            <a:xfrm>
              <a:off x="164706" y="2123990"/>
              <a:ext cx="7020000" cy="252000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332876" y="2159994"/>
              <a:ext cx="540000" cy="142876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innerShdw blurRad="12700">
                <a:sysClr val="windowText" lastClr="000000">
                  <a:lumMod val="65000"/>
                  <a:lumOff val="35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kern="0" dirty="0" smtClean="0">
                  <a:solidFill>
                    <a:sysClr val="window" lastClr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</a:p>
          </p:txBody>
        </p:sp>
      </p:grpSp>
      <p:sp>
        <p:nvSpPr>
          <p:cNvPr id="215" name="직사각형 214"/>
          <p:cNvSpPr/>
          <p:nvPr/>
        </p:nvSpPr>
        <p:spPr>
          <a:xfrm>
            <a:off x="272480" y="1896797"/>
            <a:ext cx="13003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700" b="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b="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</a:t>
            </a:r>
            <a:r>
              <a:rPr lang="ko-KR" altLang="en-US" sz="700" b="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인식 추정 차량만 조회</a:t>
            </a:r>
            <a:endParaRPr lang="en-US" altLang="ko-KR" sz="700" b="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5159" y="5099463"/>
            <a:ext cx="3383685" cy="1641905"/>
          </a:xfrm>
          <a:prstGeom prst="rect">
            <a:avLst/>
          </a:prstGeom>
          <a:noFill/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9" name="그룹 10"/>
          <p:cNvGrpSpPr/>
          <p:nvPr/>
        </p:nvGrpSpPr>
        <p:grpSpPr>
          <a:xfrm>
            <a:off x="3440832" y="5101567"/>
            <a:ext cx="126001" cy="1404000"/>
            <a:chOff x="7055229" y="3302116"/>
            <a:chExt cx="126001" cy="2528537"/>
          </a:xfrm>
        </p:grpSpPr>
        <p:sp>
          <p:nvSpPr>
            <p:cNvPr id="50" name="직사각형 49"/>
            <p:cNvSpPr/>
            <p:nvPr/>
          </p:nvSpPr>
          <p:spPr>
            <a:xfrm rot="5400000">
              <a:off x="5858229" y="4507653"/>
              <a:ext cx="2520000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25400" dist="12700" dir="5400000">
                <a:sysClr val="window" lastClr="FFFFFF">
                  <a:lumMod val="50000"/>
                  <a:alpha val="50000"/>
                </a:sysClr>
              </a:innerShdw>
            </a:effectLst>
          </p:spPr>
          <p:txBody>
            <a:bodyPr lIns="36000" tIns="36000" rIns="36000" b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 rot="5400000">
              <a:off x="6694716" y="4341704"/>
              <a:ext cx="847027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36000" tIns="36000" rIns="36000" b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2" name="그룹 235"/>
            <p:cNvGrpSpPr/>
            <p:nvPr/>
          </p:nvGrpSpPr>
          <p:grpSpPr>
            <a:xfrm rot="5400000">
              <a:off x="7072369" y="4437877"/>
              <a:ext cx="109722" cy="36002"/>
              <a:chOff x="5320511" y="4695447"/>
              <a:chExt cx="37307" cy="71442"/>
            </a:xfrm>
          </p:grpSpPr>
          <p:cxnSp>
            <p:nvCxnSpPr>
              <p:cNvPr id="55" name="직선 연결선 54"/>
              <p:cNvCxnSpPr/>
              <p:nvPr/>
            </p:nvCxnSpPr>
            <p:spPr>
              <a:xfrm rot="5400000">
                <a:off x="5303983" y="4730376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cxnSp>
            <p:nvCxnSpPr>
              <p:cNvPr id="56" name="직선 연결선 55"/>
              <p:cNvCxnSpPr/>
              <p:nvPr/>
            </p:nvCxnSpPr>
            <p:spPr>
              <a:xfrm rot="5400000">
                <a:off x="5285586" y="4730372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cxnSp>
            <p:nvCxnSpPr>
              <p:cNvPr id="57" name="직선 연결선 56"/>
              <p:cNvCxnSpPr/>
              <p:nvPr/>
            </p:nvCxnSpPr>
            <p:spPr>
              <a:xfrm rot="5400000">
                <a:off x="5321305" y="4730372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</p:grpSp>
        <p:sp>
          <p:nvSpPr>
            <p:cNvPr id="53" name="직사각형 52"/>
            <p:cNvSpPr/>
            <p:nvPr/>
          </p:nvSpPr>
          <p:spPr>
            <a:xfrm rot="5400000">
              <a:off x="7064229" y="3293116"/>
              <a:ext cx="107999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kern="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◀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 rot="5400000">
              <a:off x="7064229" y="5707301"/>
              <a:ext cx="107999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kern="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▶</a:t>
              </a: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65654" y="6525344"/>
            <a:ext cx="3420000" cy="2160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21"/>
          <p:cNvGrpSpPr/>
          <p:nvPr/>
        </p:nvGrpSpPr>
        <p:grpSpPr>
          <a:xfrm>
            <a:off x="173612" y="4846992"/>
            <a:ext cx="3384000" cy="214314"/>
            <a:chOff x="165159" y="2878103"/>
            <a:chExt cx="5115341" cy="214314"/>
          </a:xfrm>
        </p:grpSpPr>
        <p:sp>
          <p:nvSpPr>
            <p:cNvPr id="61" name="직사각형 60"/>
            <p:cNvSpPr/>
            <p:nvPr/>
          </p:nvSpPr>
          <p:spPr>
            <a:xfrm>
              <a:off x="165159" y="2878103"/>
              <a:ext cx="5115341" cy="2143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62" name="그룹 1"/>
            <p:cNvGrpSpPr/>
            <p:nvPr/>
          </p:nvGrpSpPr>
          <p:grpSpPr>
            <a:xfrm>
              <a:off x="3745971" y="2914976"/>
              <a:ext cx="1249153" cy="143272"/>
              <a:chOff x="3745971" y="2914976"/>
              <a:chExt cx="1249153" cy="143272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4070009" y="2915372"/>
                <a:ext cx="925115" cy="14287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666666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lIns="36000" tIns="0" rIns="36000" bIns="0"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100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     ▼</a:t>
                </a:r>
                <a:endPara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5971" y="2914976"/>
                <a:ext cx="225594" cy="142876"/>
              </a:xfrm>
              <a:prstGeom prst="rect">
                <a:avLst/>
              </a:prstGeom>
            </p:spPr>
          </p:pic>
        </p:grpSp>
      </p:grp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47902866"/>
              </p:ext>
            </p:extLst>
          </p:nvPr>
        </p:nvGraphicFramePr>
        <p:xfrm>
          <a:off x="172775" y="5160208"/>
          <a:ext cx="3196049" cy="1180210"/>
        </p:xfrm>
        <a:graphic>
          <a:graphicData uri="http://schemas.openxmlformats.org/drawingml/2006/table">
            <a:tbl>
              <a:tblPr firstRow="1" bandRow="1"/>
              <a:tblGrid>
                <a:gridCol w="280519"/>
                <a:gridCol w="655692"/>
                <a:gridCol w="684076"/>
                <a:gridCol w="531646"/>
                <a:gridCol w="576064"/>
                <a:gridCol w="468052"/>
              </a:tblGrid>
              <a:tr h="15131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차랭번호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입차일자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입차시간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출차일자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출차시간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2356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06:30:21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08:30:21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2356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06:3030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08:28:21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2356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06:30:32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08:26:21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2356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06:30:10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08:20:21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2356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06:30:05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221823" y="4905164"/>
            <a:ext cx="1922865" cy="107722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b="0" kern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동일번호 목록</a:t>
            </a:r>
            <a:endParaRPr kumimoji="0" lang="en-US" altLang="ko-KR" sz="700" b="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83" name="Oval 611"/>
          <p:cNvSpPr>
            <a:spLocks noChangeArrowheads="1"/>
          </p:cNvSpPr>
          <p:nvPr/>
        </p:nvSpPr>
        <p:spPr bwMode="auto">
          <a:xfrm>
            <a:off x="0" y="2888940"/>
            <a:ext cx="179971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0" dirty="0" smtClean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0" lang="en-US" altLang="ko-KR" sz="7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Oval 611"/>
          <p:cNvSpPr>
            <a:spLocks noChangeArrowheads="1"/>
          </p:cNvSpPr>
          <p:nvPr/>
        </p:nvSpPr>
        <p:spPr bwMode="auto">
          <a:xfrm>
            <a:off x="0" y="1520788"/>
            <a:ext cx="179971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0" dirty="0" smtClean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0" lang="en-US" altLang="ko-KR" sz="7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Oval 611"/>
          <p:cNvSpPr>
            <a:spLocks noChangeArrowheads="1"/>
          </p:cNvSpPr>
          <p:nvPr/>
        </p:nvSpPr>
        <p:spPr bwMode="auto">
          <a:xfrm>
            <a:off x="0" y="3248980"/>
            <a:ext cx="179971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0" dirty="0" smtClean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en-US" altLang="ko-KR" sz="7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Oval 611"/>
          <p:cNvSpPr>
            <a:spLocks noChangeArrowheads="1"/>
          </p:cNvSpPr>
          <p:nvPr/>
        </p:nvSpPr>
        <p:spPr bwMode="auto">
          <a:xfrm>
            <a:off x="0" y="5553236"/>
            <a:ext cx="179971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0" dirty="0" smtClean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en-US" altLang="ko-KR" sz="7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Oval 611"/>
          <p:cNvSpPr>
            <a:spLocks noChangeArrowheads="1"/>
          </p:cNvSpPr>
          <p:nvPr/>
        </p:nvSpPr>
        <p:spPr bwMode="auto">
          <a:xfrm>
            <a:off x="4953000" y="2600908"/>
            <a:ext cx="179971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0" dirty="0" smtClean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en-US" altLang="ko-KR" sz="7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296728" y="1412776"/>
            <a:ext cx="5218453" cy="307777"/>
            <a:chOff x="296728" y="1052736"/>
            <a:chExt cx="5218453" cy="307777"/>
          </a:xfrm>
        </p:grpSpPr>
        <p:sp>
          <p:nvSpPr>
            <p:cNvPr id="69" name="TextBox 68"/>
            <p:cNvSpPr txBox="1"/>
            <p:nvPr/>
          </p:nvSpPr>
          <p:spPr>
            <a:xfrm>
              <a:off x="296728" y="1052736"/>
              <a:ext cx="51809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1" fontAlgn="auto" hangingPunct="1"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ko-KR" altLang="en-US" sz="700" b="1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주차장</a:t>
              </a:r>
              <a:endParaRPr lang="ko-KR" altLang="en-US" sz="700" b="1" kern="0" dirty="0" smtClean="0">
                <a:solidFill>
                  <a:srgbClr val="FF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316596" y="1052736"/>
              <a:ext cx="41985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ko-KR" altLang="en-US" sz="700" b="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b="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하왕십리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 </a:t>
              </a:r>
              <a:r>
                <a:rPr kumimoji="1" lang="ko-KR" altLang="en-US" sz="700" b="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b="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도선동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마장동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err="1" smtClean="0">
                  <a:solidFill>
                    <a:srgbClr val="000000"/>
                  </a:solidFill>
                  <a:latin typeface="+mn-ea"/>
                  <a:ea typeface="+mn-ea"/>
                </a:rPr>
                <a:t>살곶이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응봉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en-US" altLang="ko-KR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(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건물</a:t>
              </a:r>
              <a:r>
                <a:rPr lang="en-US" altLang="ko-KR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)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응봉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평면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err="1" smtClean="0">
                  <a:solidFill>
                    <a:srgbClr val="000000"/>
                  </a:solidFill>
                  <a:latin typeface="+mn-ea"/>
                  <a:ea typeface="+mn-ea"/>
                </a:rPr>
                <a:t>금호초</a:t>
              </a:r>
              <a:endParaRPr lang="en-US" altLang="ko-KR" sz="700" kern="0" dirty="0" smtClean="0">
                <a:solidFill>
                  <a:prstClr val="black"/>
                </a:solidFill>
                <a:latin typeface="+mn-ea"/>
                <a:ea typeface="+mn-ea"/>
              </a:endParaRPr>
            </a:p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성수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2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가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동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송정동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용답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성수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가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동</a:t>
              </a:r>
              <a:endParaRPr lang="en-US" altLang="ko-KR" sz="700" b="0" kern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 bwMode="auto">
            <a:xfrm>
              <a:off x="992560" y="1098757"/>
              <a:ext cx="324000" cy="1080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0" dirty="0" smtClean="0">
                  <a:latin typeface="맑은 고딕" pitchFamily="50" charset="-127"/>
                  <a:ea typeface="맑은 고딕" pitchFamily="50" charset="-127"/>
                </a:rPr>
                <a:t> v </a:t>
              </a:r>
              <a:r>
                <a:rPr lang="ko-KR" altLang="en-US" sz="700" b="0" dirty="0" smtClean="0">
                  <a:latin typeface="맑은 고딕" pitchFamily="50" charset="-127"/>
                  <a:ea typeface="맑은 고딕" pitchFamily="50" charset="-127"/>
                </a:rPr>
                <a:t>전체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2" name="그룹 17"/>
          <p:cNvGrpSpPr/>
          <p:nvPr/>
        </p:nvGrpSpPr>
        <p:grpSpPr>
          <a:xfrm>
            <a:off x="296724" y="1680773"/>
            <a:ext cx="4277549" cy="200055"/>
            <a:chOff x="296724" y="1086652"/>
            <a:chExt cx="4277549" cy="200055"/>
          </a:xfrm>
        </p:grpSpPr>
        <p:grpSp>
          <p:nvGrpSpPr>
            <p:cNvPr id="73" name="그룹 54"/>
            <p:cNvGrpSpPr/>
            <p:nvPr/>
          </p:nvGrpSpPr>
          <p:grpSpPr>
            <a:xfrm>
              <a:off x="296724" y="1086652"/>
              <a:ext cx="3881854" cy="200055"/>
              <a:chOff x="296724" y="1086652"/>
              <a:chExt cx="3881854" cy="200055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296724" y="1086652"/>
                <a:ext cx="60785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ko-KR" altLang="en-US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 </a:t>
                </a:r>
                <a:r>
                  <a:rPr kumimoji="0" lang="ko-KR" altLang="en-US" sz="700" b="1" kern="0" dirty="0" smtClean="0">
                    <a:solidFill>
                      <a:sysClr val="windowText" lastClr="000000"/>
                    </a:solidFill>
                    <a:latin typeface="맑은 고딕"/>
                    <a:ea typeface="맑은 고딕"/>
                  </a:rPr>
                  <a:t>적용</a:t>
                </a:r>
                <a:r>
                  <a:rPr lang="ko-KR" altLang="en-US" sz="700" b="1" kern="0" noProof="0" dirty="0" smtClean="0">
                    <a:solidFill>
                      <a:sysClr val="windowText" lastClr="000000"/>
                    </a:solidFill>
                    <a:latin typeface="맑은 고딕"/>
                    <a:ea typeface="맑은 고딕"/>
                  </a:rPr>
                  <a:t>기간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pic>
            <p:nvPicPr>
              <p:cNvPr id="76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4385"/>
              <a:stretch>
                <a:fillRect/>
              </a:stretch>
            </p:blipFill>
            <p:spPr bwMode="auto">
              <a:xfrm>
                <a:off x="2432458" y="1131116"/>
                <a:ext cx="147636" cy="111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7" name="직사각형 76"/>
              <p:cNvSpPr/>
              <p:nvPr/>
            </p:nvSpPr>
            <p:spPr>
              <a:xfrm>
                <a:off x="974844" y="1115241"/>
                <a:ext cx="557214" cy="142876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lIns="36000" rIns="36000"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2010.01.12</a:t>
                </a: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1851428" y="1115241"/>
                <a:ext cx="547690" cy="142876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lIns="36000" rIns="36000"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2010.01.12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644931" y="1086652"/>
                <a:ext cx="25524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~</a:t>
                </a:r>
                <a:endParaRPr kumimoji="0" lang="ko-KR" altLang="en-US" sz="7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80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4385"/>
              <a:stretch>
                <a:fillRect/>
              </a:stretch>
            </p:blipFill>
            <p:spPr bwMode="auto">
              <a:xfrm>
                <a:off x="1559918" y="1131116"/>
                <a:ext cx="147636" cy="111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1" name="모서리가 둥근 직사각형 80"/>
              <p:cNvSpPr/>
              <p:nvPr/>
            </p:nvSpPr>
            <p:spPr>
              <a:xfrm>
                <a:off x="2631493" y="1115876"/>
                <a:ext cx="360000" cy="142876"/>
              </a:xfrm>
              <a:prstGeom prst="roundRect">
                <a:avLst/>
              </a:prstGeom>
              <a:noFill/>
              <a:ln w="3175" cap="flat" cmpd="sng" algn="ctr">
                <a:solidFill>
                  <a:srgbClr val="666666">
                    <a:lumMod val="50000"/>
                    <a:lumOff val="50000"/>
                  </a:srgbClr>
                </a:solidFill>
                <a:prstDash val="solid"/>
              </a:ln>
              <a:effectLst>
                <a:innerShdw blurRad="12700">
                  <a:srgbClr val="666666">
                    <a:lumMod val="65000"/>
                    <a:lumOff val="35000"/>
                  </a:srgbClr>
                </a:innerShdw>
              </a:effectLst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700" b="0" kern="0" dirty="0" smtClean="0">
                    <a:solidFill>
                      <a:srgbClr val="666666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</a:t>
                </a:r>
                <a:r>
                  <a:rPr kumimoji="1" lang="ko-KR" altLang="en-US" sz="700" b="0" kern="0" dirty="0">
                    <a:solidFill>
                      <a:srgbClr val="666666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늘</a:t>
                </a:r>
                <a:endParaRPr kumimoji="1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>
                <a:off x="3027188" y="1115876"/>
                <a:ext cx="360000" cy="14287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rgbClr val="666666">
                    <a:lumMod val="50000"/>
                    <a:lumOff val="50000"/>
                  </a:srgbClr>
                </a:solidFill>
                <a:prstDash val="solid"/>
              </a:ln>
              <a:effectLst>
                <a:innerShdw blurRad="12700">
                  <a:srgbClr val="666666">
                    <a:lumMod val="65000"/>
                    <a:lumOff val="35000"/>
                  </a:srgbClr>
                </a:innerShdw>
              </a:effectLst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kumimoji="1" lang="ko-KR" altLang="en-US" sz="7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일</a:t>
                </a:r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3422883" y="1115876"/>
                <a:ext cx="360000" cy="142876"/>
              </a:xfrm>
              <a:prstGeom prst="round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666666">
                    <a:lumMod val="50000"/>
                    <a:lumOff val="50000"/>
                  </a:srgbClr>
                </a:solidFill>
                <a:prstDash val="solid"/>
              </a:ln>
              <a:effectLst>
                <a:innerShdw blurRad="12700">
                  <a:srgbClr val="666666">
                    <a:lumMod val="65000"/>
                    <a:lumOff val="35000"/>
                  </a:srgbClr>
                </a:innerShdw>
              </a:effectLst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kumimoji="1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주일</a:t>
                </a:r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3818578" y="1115876"/>
                <a:ext cx="360000" cy="142876"/>
              </a:xfrm>
              <a:prstGeom prst="round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666666">
                    <a:lumMod val="50000"/>
                    <a:lumOff val="50000"/>
                  </a:srgbClr>
                </a:solidFill>
                <a:prstDash val="solid"/>
              </a:ln>
              <a:effectLst>
                <a:innerShdw blurRad="12700">
                  <a:srgbClr val="666666">
                    <a:lumMod val="65000"/>
                    <a:lumOff val="35000"/>
                  </a:srgbClr>
                </a:innerShdw>
              </a:effectLst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b="0" kern="0" dirty="0" smtClean="0">
                    <a:solidFill>
                      <a:srgbClr val="666666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kumimoji="1" lang="ko-KR" altLang="en-US" sz="700" b="0" kern="0" dirty="0" smtClean="0">
                    <a:solidFill>
                      <a:srgbClr val="666666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개월</a:t>
                </a:r>
                <a:endParaRPr kumimoji="1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4" name="모서리가 둥근 직사각형 73"/>
            <p:cNvSpPr/>
            <p:nvPr/>
          </p:nvSpPr>
          <p:spPr>
            <a:xfrm>
              <a:off x="4214273" y="1115876"/>
              <a:ext cx="360000" cy="142876"/>
            </a:xfrm>
            <a:prstGeom prst="roundRect">
              <a:avLst/>
            </a:prstGeom>
            <a:solidFill>
              <a:srgbClr val="FFFFFF"/>
            </a:solidFill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>
              <a:innerShdw blurRad="12700">
                <a:srgbClr val="666666">
                  <a:lumMod val="65000"/>
                  <a:lumOff val="35000"/>
                </a:srgbClr>
              </a:innerShdw>
            </a:effectLst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kern="0" dirty="0">
                  <a:solidFill>
                    <a:srgbClr val="666666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kumimoji="1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</p:grpSp>
      <p:sp>
        <p:nvSpPr>
          <p:cNvPr id="92" name="모서리가 둥근 직사각형 91"/>
          <p:cNvSpPr/>
          <p:nvPr/>
        </p:nvSpPr>
        <p:spPr>
          <a:xfrm>
            <a:off x="3800872" y="2924944"/>
            <a:ext cx="3384376" cy="16201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IMG</a:t>
            </a:r>
          </a:p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입차 차량 번호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캡쳐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영역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800872" y="4761148"/>
            <a:ext cx="3384376" cy="17281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IMG</a:t>
            </a: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출차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차량 번호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캡쳐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영역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9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roup 1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7972172"/>
              </p:ext>
            </p:extLst>
          </p:nvPr>
        </p:nvGraphicFramePr>
        <p:xfrm>
          <a:off x="7324079" y="509040"/>
          <a:ext cx="2523387" cy="1230240"/>
        </p:xfrm>
        <a:graphic>
          <a:graphicData uri="http://schemas.openxmlformats.org/drawingml/2006/table">
            <a:tbl>
              <a:tblPr/>
              <a:tblGrid>
                <a:gridCol w="251787"/>
                <a:gridCol w="22716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수익금 관리 영역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각 월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년도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총금액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dirty="0" smtClean="0"/>
                        <a:t> 통계 그래프 제공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월 </a:t>
                      </a:r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dirty="0" smtClean="0"/>
                        <a:t> 해당월의 </a:t>
                      </a:r>
                      <a:r>
                        <a:rPr lang="ko-KR" altLang="en-US" sz="800" dirty="0" err="1" smtClean="0"/>
                        <a:t>일자별</a:t>
                      </a:r>
                      <a:r>
                        <a:rPr lang="ko-KR" altLang="en-US" sz="800" dirty="0" smtClean="0"/>
                        <a:t> 통계 그래프 제공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년도 </a:t>
                      </a:r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dirty="0" smtClean="0"/>
                        <a:t> 각 월별 통계 그래프 제공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err="1" smtClean="0"/>
                        <a:t>총금액을</a:t>
                      </a:r>
                      <a:r>
                        <a:rPr lang="ko-KR" altLang="en-US" sz="800" dirty="0" smtClean="0"/>
                        <a:t> 선택하면 총 기간에 </a:t>
                      </a:r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smtClean="0"/>
                        <a:t>개 이상 년도가 있으면 </a:t>
                      </a:r>
                      <a:r>
                        <a:rPr lang="ko-KR" altLang="en-US" sz="800" dirty="0" err="1" smtClean="0"/>
                        <a:t>년도별</a:t>
                      </a:r>
                      <a:r>
                        <a:rPr lang="ko-KR" altLang="en-US" sz="800" dirty="0" smtClean="0"/>
                        <a:t> 그래프</a:t>
                      </a:r>
                      <a:r>
                        <a:rPr lang="en-US" altLang="ko-KR" sz="800" dirty="0" smtClean="0"/>
                        <a:t>, 1</a:t>
                      </a:r>
                      <a:r>
                        <a:rPr lang="ko-KR" altLang="en-US" sz="800" dirty="0" smtClean="0"/>
                        <a:t>년 이하일 경우는 월별 그래프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월 이하일 경우는 </a:t>
                      </a:r>
                      <a:r>
                        <a:rPr lang="ko-KR" altLang="en-US" sz="800" dirty="0" err="1" smtClean="0"/>
                        <a:t>일자별</a:t>
                      </a:r>
                      <a:r>
                        <a:rPr lang="ko-KR" altLang="en-US" sz="800" dirty="0" smtClean="0"/>
                        <a:t> 그래프 제공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선형 그래프 제공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7140" y="512676"/>
            <a:ext cx="36000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수익금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4710" y="787780"/>
            <a:ext cx="7020000" cy="1921140"/>
          </a:xfrm>
          <a:prstGeom prst="rect">
            <a:avLst/>
          </a:prstGeom>
          <a:noFill/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8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29"/>
          <p:cNvGrpSpPr/>
          <p:nvPr/>
        </p:nvGrpSpPr>
        <p:grpSpPr>
          <a:xfrm>
            <a:off x="164710" y="2456920"/>
            <a:ext cx="7020000" cy="252000"/>
            <a:chOff x="164706" y="1727946"/>
            <a:chExt cx="7020000" cy="252000"/>
          </a:xfrm>
        </p:grpSpPr>
        <p:sp>
          <p:nvSpPr>
            <p:cNvPr id="33" name="직사각형 32"/>
            <p:cNvSpPr/>
            <p:nvPr/>
          </p:nvSpPr>
          <p:spPr>
            <a:xfrm>
              <a:off x="164706" y="1727946"/>
              <a:ext cx="7020000" cy="252000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121729" y="1778918"/>
              <a:ext cx="540000" cy="142876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innerShdw blurRad="12700">
                <a:sysClr val="windowText" lastClr="000000">
                  <a:lumMod val="65000"/>
                  <a:lumOff val="35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kern="0" dirty="0" smtClean="0">
                  <a:solidFill>
                    <a:sysClr val="window" lastClr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712279" y="1778918"/>
              <a:ext cx="540000" cy="142876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innerShdw blurRad="12700">
                <a:sysClr val="windowText" lastClr="000000">
                  <a:lumMod val="65000"/>
                  <a:lumOff val="35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kern="0" smtClean="0">
                  <a:solidFill>
                    <a:sysClr val="window" lastClr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초기화</a:t>
              </a:r>
              <a:endParaRPr lang="ko-KR" altLang="en-US" sz="700" kern="0" dirty="0" smtClea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1" name="그룹 17"/>
          <p:cNvGrpSpPr/>
          <p:nvPr/>
        </p:nvGrpSpPr>
        <p:grpSpPr>
          <a:xfrm>
            <a:off x="296724" y="1160748"/>
            <a:ext cx="4277549" cy="200055"/>
            <a:chOff x="296724" y="1086652"/>
            <a:chExt cx="4277549" cy="200055"/>
          </a:xfrm>
        </p:grpSpPr>
        <p:grpSp>
          <p:nvGrpSpPr>
            <p:cNvPr id="22" name="그룹 2"/>
            <p:cNvGrpSpPr/>
            <p:nvPr/>
          </p:nvGrpSpPr>
          <p:grpSpPr>
            <a:xfrm>
              <a:off x="296724" y="1086652"/>
              <a:ext cx="3881854" cy="200055"/>
              <a:chOff x="296724" y="1086652"/>
              <a:chExt cx="3881854" cy="200055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296724" y="1086652"/>
                <a:ext cx="60785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ko-KR" altLang="en-US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 </a:t>
                </a:r>
                <a:r>
                  <a:rPr kumimoji="0" lang="ko-KR" altLang="en-US" sz="700" b="1" kern="0" noProof="0" dirty="0" smtClean="0">
                    <a:solidFill>
                      <a:sysClr val="windowText" lastClr="000000"/>
                    </a:solidFill>
                    <a:latin typeface="맑은 고딕"/>
                    <a:ea typeface="맑은 고딕"/>
                  </a:rPr>
                  <a:t>조회</a:t>
                </a:r>
                <a:r>
                  <a:rPr lang="ko-KR" altLang="en-US" sz="700" b="1" kern="0" noProof="0" dirty="0" smtClean="0">
                    <a:solidFill>
                      <a:sysClr val="windowText" lastClr="000000"/>
                    </a:solidFill>
                    <a:latin typeface="맑은 고딕"/>
                    <a:ea typeface="맑은 고딕"/>
                  </a:rPr>
                  <a:t>기간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pic>
            <p:nvPicPr>
              <p:cNvPr id="131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4385"/>
              <a:stretch>
                <a:fillRect/>
              </a:stretch>
            </p:blipFill>
            <p:spPr bwMode="auto">
              <a:xfrm>
                <a:off x="2432458" y="1131116"/>
                <a:ext cx="147636" cy="111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2" name="직사각형 131"/>
              <p:cNvSpPr/>
              <p:nvPr/>
            </p:nvSpPr>
            <p:spPr>
              <a:xfrm>
                <a:off x="974844" y="1115241"/>
                <a:ext cx="557214" cy="142876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lIns="36000" rIns="36000"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2010.01.12</a:t>
                </a:r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1851428" y="1115241"/>
                <a:ext cx="547690" cy="142876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lIns="36000" rIns="36000"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2010.01.12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1644931" y="1086652"/>
                <a:ext cx="25524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~</a:t>
                </a:r>
                <a:endParaRPr kumimoji="0" lang="ko-KR" altLang="en-US" sz="7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35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4385"/>
              <a:stretch>
                <a:fillRect/>
              </a:stretch>
            </p:blipFill>
            <p:spPr bwMode="auto">
              <a:xfrm>
                <a:off x="1559918" y="1131116"/>
                <a:ext cx="147636" cy="111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6" name="모서리가 둥근 직사각형 135"/>
              <p:cNvSpPr/>
              <p:nvPr/>
            </p:nvSpPr>
            <p:spPr>
              <a:xfrm>
                <a:off x="2631493" y="1115876"/>
                <a:ext cx="360000" cy="142876"/>
              </a:xfrm>
              <a:prstGeom prst="roundRect">
                <a:avLst/>
              </a:prstGeom>
              <a:noFill/>
              <a:ln w="3175" cap="flat" cmpd="sng" algn="ctr">
                <a:solidFill>
                  <a:srgbClr val="666666">
                    <a:lumMod val="50000"/>
                    <a:lumOff val="50000"/>
                  </a:srgbClr>
                </a:solidFill>
                <a:prstDash val="solid"/>
              </a:ln>
              <a:effectLst>
                <a:innerShdw blurRad="12700">
                  <a:srgbClr val="666666">
                    <a:lumMod val="65000"/>
                    <a:lumOff val="35000"/>
                  </a:srgbClr>
                </a:innerShdw>
              </a:effectLst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700" b="0" kern="0" dirty="0" smtClean="0">
                    <a:solidFill>
                      <a:srgbClr val="666666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</a:t>
                </a:r>
                <a:r>
                  <a:rPr kumimoji="1" lang="ko-KR" altLang="en-US" sz="700" b="0" kern="0" dirty="0">
                    <a:solidFill>
                      <a:srgbClr val="666666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늘</a:t>
                </a:r>
                <a:endParaRPr kumimoji="1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7" name="모서리가 둥근 직사각형 136"/>
              <p:cNvSpPr/>
              <p:nvPr/>
            </p:nvSpPr>
            <p:spPr>
              <a:xfrm>
                <a:off x="3027188" y="1115876"/>
                <a:ext cx="360000" cy="14287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rgbClr val="666666">
                    <a:lumMod val="50000"/>
                    <a:lumOff val="50000"/>
                  </a:srgbClr>
                </a:solidFill>
                <a:prstDash val="solid"/>
              </a:ln>
              <a:effectLst>
                <a:innerShdw blurRad="12700">
                  <a:srgbClr val="666666">
                    <a:lumMod val="65000"/>
                    <a:lumOff val="35000"/>
                  </a:srgbClr>
                </a:innerShdw>
              </a:effectLst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kumimoji="1" lang="ko-KR" altLang="en-US" sz="7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일</a:t>
                </a:r>
              </a:p>
            </p:txBody>
          </p:sp>
          <p:sp>
            <p:nvSpPr>
              <p:cNvPr id="138" name="모서리가 둥근 직사각형 137"/>
              <p:cNvSpPr/>
              <p:nvPr/>
            </p:nvSpPr>
            <p:spPr>
              <a:xfrm>
                <a:off x="3422883" y="1115876"/>
                <a:ext cx="360000" cy="142876"/>
              </a:xfrm>
              <a:prstGeom prst="round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666666">
                    <a:lumMod val="50000"/>
                    <a:lumOff val="50000"/>
                  </a:srgbClr>
                </a:solidFill>
                <a:prstDash val="solid"/>
              </a:ln>
              <a:effectLst>
                <a:innerShdw blurRad="12700">
                  <a:srgbClr val="666666">
                    <a:lumMod val="65000"/>
                    <a:lumOff val="35000"/>
                  </a:srgbClr>
                </a:innerShdw>
              </a:effectLst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kumimoji="1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주일</a:t>
                </a:r>
              </a:p>
            </p:txBody>
          </p:sp>
          <p:sp>
            <p:nvSpPr>
              <p:cNvPr id="140" name="모서리가 둥근 직사각형 139"/>
              <p:cNvSpPr/>
              <p:nvPr/>
            </p:nvSpPr>
            <p:spPr>
              <a:xfrm>
                <a:off x="3818578" y="1115876"/>
                <a:ext cx="360000" cy="142876"/>
              </a:xfrm>
              <a:prstGeom prst="round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666666">
                    <a:lumMod val="50000"/>
                    <a:lumOff val="50000"/>
                  </a:srgbClr>
                </a:solidFill>
                <a:prstDash val="solid"/>
              </a:ln>
              <a:effectLst>
                <a:innerShdw blurRad="12700">
                  <a:srgbClr val="666666">
                    <a:lumMod val="65000"/>
                    <a:lumOff val="35000"/>
                  </a:srgbClr>
                </a:innerShdw>
              </a:effectLst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b="0" kern="0" dirty="0" smtClean="0">
                    <a:solidFill>
                      <a:srgbClr val="666666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kumimoji="1" lang="ko-KR" altLang="en-US" sz="700" b="0" kern="0" dirty="0" smtClean="0">
                    <a:solidFill>
                      <a:srgbClr val="666666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개월</a:t>
                </a:r>
                <a:endParaRPr kumimoji="1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29" name="모서리가 둥근 직사각형 128"/>
            <p:cNvSpPr/>
            <p:nvPr/>
          </p:nvSpPr>
          <p:spPr>
            <a:xfrm>
              <a:off x="4214273" y="1115876"/>
              <a:ext cx="360000" cy="142876"/>
            </a:xfrm>
            <a:prstGeom prst="roundRect">
              <a:avLst/>
            </a:prstGeom>
            <a:solidFill>
              <a:srgbClr val="FFFFFF"/>
            </a:solidFill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>
              <a:innerShdw blurRad="12700">
                <a:srgbClr val="666666">
                  <a:lumMod val="65000"/>
                  <a:lumOff val="35000"/>
                </a:srgbClr>
              </a:innerShdw>
            </a:effectLst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kern="0" dirty="0">
                  <a:solidFill>
                    <a:srgbClr val="666666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kumimoji="1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288135" y="1797426"/>
            <a:ext cx="5501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fontAlgn="auto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700" b="1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700" b="1" kern="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요일제</a:t>
            </a:r>
            <a:r>
              <a:rPr lang="ko-KR" altLang="en-US" sz="700" b="1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endParaRPr lang="ko-KR" altLang="en-US" sz="700" b="1" kern="0" dirty="0" smtClean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grpSp>
        <p:nvGrpSpPr>
          <p:cNvPr id="32" name="그룹 163"/>
          <p:cNvGrpSpPr/>
          <p:nvPr/>
        </p:nvGrpSpPr>
        <p:grpSpPr>
          <a:xfrm>
            <a:off x="296728" y="872716"/>
            <a:ext cx="5218453" cy="307777"/>
            <a:chOff x="296728" y="1052736"/>
            <a:chExt cx="5218453" cy="307777"/>
          </a:xfrm>
        </p:grpSpPr>
        <p:sp>
          <p:nvSpPr>
            <p:cNvPr id="165" name="TextBox 164"/>
            <p:cNvSpPr txBox="1"/>
            <p:nvPr/>
          </p:nvSpPr>
          <p:spPr>
            <a:xfrm>
              <a:off x="296728" y="1052736"/>
              <a:ext cx="51809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1" fontAlgn="auto" hangingPunct="1"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ko-KR" altLang="en-US" sz="700" b="1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주차장</a:t>
              </a:r>
              <a:endParaRPr lang="ko-KR" altLang="en-US" sz="700" b="1" kern="0" dirty="0" smtClean="0">
                <a:solidFill>
                  <a:srgbClr val="FF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1316596" y="1052736"/>
              <a:ext cx="41985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ko-KR" altLang="en-US" sz="700" b="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b="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하왕십리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 </a:t>
              </a:r>
              <a:r>
                <a:rPr kumimoji="1" lang="ko-KR" altLang="en-US" sz="700" b="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b="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도선동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마장동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err="1" smtClean="0">
                  <a:solidFill>
                    <a:srgbClr val="000000"/>
                  </a:solidFill>
                  <a:latin typeface="+mn-ea"/>
                  <a:ea typeface="+mn-ea"/>
                </a:rPr>
                <a:t>살곶이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응봉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en-US" altLang="ko-KR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(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건물</a:t>
              </a:r>
              <a:r>
                <a:rPr lang="en-US" altLang="ko-KR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)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응봉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평면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err="1" smtClean="0">
                  <a:solidFill>
                    <a:srgbClr val="000000"/>
                  </a:solidFill>
                  <a:latin typeface="+mn-ea"/>
                  <a:ea typeface="+mn-ea"/>
                </a:rPr>
                <a:t>금호초</a:t>
              </a:r>
              <a:endParaRPr lang="en-US" altLang="ko-KR" sz="700" kern="0" dirty="0" smtClean="0">
                <a:solidFill>
                  <a:prstClr val="black"/>
                </a:solidFill>
                <a:latin typeface="+mn-ea"/>
                <a:ea typeface="+mn-ea"/>
              </a:endParaRPr>
            </a:p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성수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2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가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동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송정동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용답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성수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가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+mn-ea"/>
                  <a:ea typeface="+mn-ea"/>
                </a:rPr>
                <a:t>동</a:t>
              </a:r>
              <a:endParaRPr lang="en-US" altLang="ko-KR" sz="700" b="0" kern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167" name="모서리가 둥근 직사각형 166"/>
            <p:cNvSpPr/>
            <p:nvPr/>
          </p:nvSpPr>
          <p:spPr bwMode="auto">
            <a:xfrm>
              <a:off x="992560" y="1098757"/>
              <a:ext cx="324000" cy="1080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0" dirty="0" smtClean="0">
                  <a:latin typeface="맑은 고딕" pitchFamily="50" charset="-127"/>
                  <a:ea typeface="맑은 고딕" pitchFamily="50" charset="-127"/>
                </a:rPr>
                <a:t> v </a:t>
              </a:r>
              <a:r>
                <a:rPr lang="ko-KR" altLang="en-US" sz="700" b="0" dirty="0" smtClean="0">
                  <a:latin typeface="맑은 고딕" pitchFamily="50" charset="-127"/>
                  <a:ea typeface="맑은 고딕" pitchFamily="50" charset="-127"/>
                </a:rPr>
                <a:t>전체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803968" y="1808820"/>
            <a:ext cx="692134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700" b="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                  □</a:t>
            </a:r>
            <a:r>
              <a:rPr lang="ko-KR" altLang="en-US" sz="700" b="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비대상     </a:t>
            </a:r>
            <a:r>
              <a:rPr kumimoji="1" lang="ko-KR" altLang="en-US" sz="7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b="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월요일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화요일 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수요일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목요일 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금요일     </a:t>
            </a:r>
            <a:r>
              <a:rPr lang="en-US" altLang="ko-KR" sz="7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700" kern="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정기권및</a:t>
            </a:r>
            <a:r>
              <a:rPr lang="ko-KR" altLang="en-US" sz="7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kern="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당일권</a:t>
            </a:r>
            <a:r>
              <a:rPr lang="ko-KR" altLang="en-US" sz="7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대상입니다</a:t>
            </a:r>
            <a:endParaRPr lang="en-US" altLang="ko-KR" sz="700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700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l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700" b="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모서리가 둥근 직사각형 168"/>
          <p:cNvSpPr/>
          <p:nvPr/>
        </p:nvSpPr>
        <p:spPr bwMode="auto">
          <a:xfrm>
            <a:off x="992560" y="1852884"/>
            <a:ext cx="324000" cy="1080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0" dirty="0" smtClean="0">
                <a:latin typeface="맑은 고딕" pitchFamily="50" charset="-127"/>
                <a:ea typeface="맑은 고딕" pitchFamily="50" charset="-127"/>
              </a:rPr>
              <a:t> v </a:t>
            </a:r>
            <a:r>
              <a:rPr lang="ko-KR" altLang="en-US" sz="700" b="0" dirty="0" smtClean="0">
                <a:latin typeface="맑은 고딕" pitchFamily="50" charset="-127"/>
                <a:ea typeface="맑은 고딕" pitchFamily="50" charset="-127"/>
              </a:rPr>
              <a:t>전체</a:t>
            </a:r>
            <a:endParaRPr kumimoji="0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5" name="그룹 97"/>
          <p:cNvGrpSpPr/>
          <p:nvPr/>
        </p:nvGrpSpPr>
        <p:grpSpPr>
          <a:xfrm>
            <a:off x="288412" y="1473099"/>
            <a:ext cx="5132640" cy="307777"/>
            <a:chOff x="2921249" y="1324726"/>
            <a:chExt cx="5132640" cy="307777"/>
          </a:xfrm>
        </p:grpSpPr>
        <p:sp>
          <p:nvSpPr>
            <p:cNvPr id="96" name="TextBox 95"/>
            <p:cNvSpPr txBox="1"/>
            <p:nvPr/>
          </p:nvSpPr>
          <p:spPr>
            <a:xfrm>
              <a:off x="2921249" y="1324726"/>
              <a:ext cx="6078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1" fontAlgn="auto" hangingPunct="1"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할인여부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066900" y="1324726"/>
              <a:ext cx="39869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ko-KR" altLang="en-US" sz="700" b="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b="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일반   </a:t>
              </a:r>
              <a:r>
                <a:rPr lang="ko-KR" altLang="en-US" sz="700" b="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kumimoji="1" lang="ko-KR" altLang="en-US" sz="700" b="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b="0" kern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저공해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경차 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중형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대형 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장애   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유공자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고엽제</a:t>
              </a:r>
              <a:endParaRPr lang="en-US" altLang="ko-KR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모범납세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700" kern="0" dirty="0" err="1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요일제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행사</a:t>
              </a:r>
              <a:r>
                <a:rPr lang="en-US" altLang="ko-KR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행사</a:t>
              </a:r>
              <a:r>
                <a:rPr lang="en-US" altLang="ko-KR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행사</a:t>
              </a:r>
              <a:r>
                <a:rPr lang="en-US" altLang="ko-KR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700" kern="0" dirty="0" err="1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다둥이</a:t>
              </a:r>
              <a:r>
                <a:rPr lang="en-US" altLang="ko-KR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700" kern="0" dirty="0" err="1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다둥이</a:t>
              </a:r>
              <a:r>
                <a:rPr lang="en-US" altLang="ko-KR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7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 bwMode="auto">
            <a:xfrm>
              <a:off x="3641329" y="1370747"/>
              <a:ext cx="324000" cy="1080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0" dirty="0" smtClean="0">
                  <a:latin typeface="맑은 고딕" pitchFamily="50" charset="-127"/>
                  <a:ea typeface="맑은 고딕" pitchFamily="50" charset="-127"/>
                </a:rPr>
                <a:t> v </a:t>
              </a:r>
              <a:r>
                <a:rPr lang="ko-KR" altLang="en-US" sz="700" b="0" dirty="0" smtClean="0">
                  <a:latin typeface="맑은 고딕" pitchFamily="50" charset="-127"/>
                  <a:ea typeface="맑은 고딕" pitchFamily="50" charset="-127"/>
                </a:rPr>
                <a:t>전체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165159" y="2939222"/>
            <a:ext cx="1619489" cy="2722026"/>
          </a:xfrm>
          <a:prstGeom prst="rect">
            <a:avLst/>
          </a:prstGeom>
          <a:noFill/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1676648" y="3176972"/>
            <a:ext cx="108000" cy="2412000"/>
            <a:chOff x="7055229" y="3302116"/>
            <a:chExt cx="126001" cy="2528537"/>
          </a:xfrm>
        </p:grpSpPr>
        <p:sp>
          <p:nvSpPr>
            <p:cNvPr id="102" name="직사각형 101"/>
            <p:cNvSpPr/>
            <p:nvPr/>
          </p:nvSpPr>
          <p:spPr>
            <a:xfrm rot="5400000">
              <a:off x="5858229" y="4507653"/>
              <a:ext cx="2520000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25400" dist="12700" dir="5400000">
                <a:sysClr val="window" lastClr="FFFFFF">
                  <a:lumMod val="50000"/>
                  <a:alpha val="50000"/>
                </a:sysClr>
              </a:innerShdw>
            </a:effectLst>
          </p:spPr>
          <p:txBody>
            <a:bodyPr lIns="36000" tIns="36000" rIns="36000" b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 rot="5400000">
              <a:off x="6694716" y="4341704"/>
              <a:ext cx="847027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36000" tIns="36000" rIns="36000" b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4" name="그룹 235"/>
            <p:cNvGrpSpPr/>
            <p:nvPr/>
          </p:nvGrpSpPr>
          <p:grpSpPr>
            <a:xfrm rot="5400000">
              <a:off x="7072369" y="4437877"/>
              <a:ext cx="109722" cy="36002"/>
              <a:chOff x="5320511" y="4695447"/>
              <a:chExt cx="37307" cy="71442"/>
            </a:xfrm>
          </p:grpSpPr>
          <p:cxnSp>
            <p:nvCxnSpPr>
              <p:cNvPr id="109" name="직선 연결선 108"/>
              <p:cNvCxnSpPr/>
              <p:nvPr/>
            </p:nvCxnSpPr>
            <p:spPr>
              <a:xfrm rot="5400000">
                <a:off x="5303983" y="4730376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cxnSp>
            <p:nvCxnSpPr>
              <p:cNvPr id="110" name="직선 연결선 109"/>
              <p:cNvCxnSpPr/>
              <p:nvPr/>
            </p:nvCxnSpPr>
            <p:spPr>
              <a:xfrm rot="5400000">
                <a:off x="5285586" y="4730372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cxnSp>
            <p:nvCxnSpPr>
              <p:cNvPr id="111" name="직선 연결선 110"/>
              <p:cNvCxnSpPr/>
              <p:nvPr/>
            </p:nvCxnSpPr>
            <p:spPr>
              <a:xfrm rot="5400000">
                <a:off x="5321305" y="4730372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</p:grpSp>
        <p:sp>
          <p:nvSpPr>
            <p:cNvPr id="105" name="직사각형 104"/>
            <p:cNvSpPr/>
            <p:nvPr/>
          </p:nvSpPr>
          <p:spPr>
            <a:xfrm rot="5400000">
              <a:off x="7064229" y="3293116"/>
              <a:ext cx="107999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kern="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◀</a:t>
              </a:r>
            </a:p>
          </p:txBody>
        </p:sp>
        <p:sp>
          <p:nvSpPr>
            <p:cNvPr id="106" name="직사각형 105"/>
            <p:cNvSpPr/>
            <p:nvPr/>
          </p:nvSpPr>
          <p:spPr>
            <a:xfrm rot="5400000">
              <a:off x="7064229" y="5707301"/>
              <a:ext cx="107999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kern="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▶</a:t>
              </a:r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165654" y="5625268"/>
            <a:ext cx="1620000" cy="2160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4" name="표 1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47902866"/>
              </p:ext>
            </p:extLst>
          </p:nvPr>
        </p:nvGraphicFramePr>
        <p:xfrm>
          <a:off x="172774" y="3366246"/>
          <a:ext cx="1467858" cy="1813550"/>
        </p:xfrm>
        <a:graphic>
          <a:graphicData uri="http://schemas.openxmlformats.org/drawingml/2006/table">
            <a:tbl>
              <a:tblPr firstRow="1" bandRow="1"/>
              <a:tblGrid>
                <a:gridCol w="855790"/>
                <a:gridCol w="612068"/>
              </a:tblGrid>
              <a:tr h="21110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영업일자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징수금액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3,000,000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….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7,000,000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30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총금액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21,000,000</a:t>
                      </a:r>
                      <a:endParaRPr lang="ko-KR" altLang="en-US" sz="700" b="0" u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0" name="직사각형 119"/>
          <p:cNvSpPr/>
          <p:nvPr/>
        </p:nvSpPr>
        <p:spPr>
          <a:xfrm>
            <a:off x="1964668" y="2960948"/>
            <a:ext cx="5220580" cy="288032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b="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통계 그래프 제공</a:t>
            </a:r>
            <a:endParaRPr lang="en-US" altLang="ko-KR" sz="700" b="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7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700" b="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7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700" b="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7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700" b="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7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700" b="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7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700" b="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7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700" b="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7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700" b="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7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700" b="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7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700" b="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7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700" b="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Oval 611"/>
          <p:cNvSpPr>
            <a:spLocks noChangeArrowheads="1"/>
          </p:cNvSpPr>
          <p:nvPr/>
        </p:nvSpPr>
        <p:spPr bwMode="auto">
          <a:xfrm>
            <a:off x="0" y="3176972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4" name="그룹 21"/>
          <p:cNvGrpSpPr/>
          <p:nvPr/>
        </p:nvGrpSpPr>
        <p:grpSpPr>
          <a:xfrm>
            <a:off x="164468" y="2924944"/>
            <a:ext cx="1584000" cy="214314"/>
            <a:chOff x="165159" y="2878103"/>
            <a:chExt cx="2394416" cy="214314"/>
          </a:xfrm>
        </p:grpSpPr>
        <p:sp>
          <p:nvSpPr>
            <p:cNvPr id="171" name="직사각형 170"/>
            <p:cNvSpPr/>
            <p:nvPr/>
          </p:nvSpPr>
          <p:spPr>
            <a:xfrm>
              <a:off x="165159" y="2878103"/>
              <a:ext cx="2394416" cy="2143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91" name="그림 1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823" y="2914976"/>
              <a:ext cx="225594" cy="142876"/>
            </a:xfrm>
            <a:prstGeom prst="rect">
              <a:avLst/>
            </a:prstGeom>
          </p:spPr>
        </p:pic>
      </p:grpSp>
      <p:cxnSp>
        <p:nvCxnSpPr>
          <p:cNvPr id="195" name="직선 연결선 194"/>
          <p:cNvCxnSpPr/>
          <p:nvPr/>
        </p:nvCxnSpPr>
        <p:spPr>
          <a:xfrm>
            <a:off x="2540732" y="3573016"/>
            <a:ext cx="0" cy="18002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/>
          <p:nvPr/>
        </p:nvCxnSpPr>
        <p:spPr>
          <a:xfrm flipH="1">
            <a:off x="2540732" y="5373216"/>
            <a:ext cx="41400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648744" y="5409220"/>
            <a:ext cx="35541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ko-KR" sz="1100" dirty="0" smtClean="0">
                <a:solidFill>
                  <a:schemeClr val="tx1"/>
                </a:solidFill>
                <a:latin typeface="+mn-lt"/>
                <a:ea typeface="+mn-ea"/>
              </a:rPr>
              <a:t>2016.03.10                ………….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2016.03.31</a:t>
            </a:r>
            <a:endParaRPr lang="ko-KR" altLang="en-US" sz="110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2216696" y="4977172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ko-KR" sz="1100" dirty="0" smtClean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endParaRPr lang="ko-KR" altLang="en-US" sz="110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2216696" y="468914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ko-KR" sz="1100" dirty="0" smtClean="0">
                <a:solidFill>
                  <a:schemeClr val="tx1"/>
                </a:solidFill>
                <a:latin typeface="+mn-lt"/>
                <a:ea typeface="+mn-ea"/>
              </a:rPr>
              <a:t>2</a:t>
            </a:r>
            <a:endParaRPr lang="ko-KR" altLang="en-US" sz="110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216696" y="440110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ko-KR" sz="1100" dirty="0" smtClean="0">
                <a:solidFill>
                  <a:schemeClr val="tx1"/>
                </a:solidFill>
                <a:latin typeface="+mn-lt"/>
                <a:ea typeface="+mn-ea"/>
              </a:rPr>
              <a:t>3</a:t>
            </a:r>
            <a:endParaRPr lang="ko-KR" altLang="en-US" sz="110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216696" y="410349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ko-KR" sz="1100" dirty="0" smtClean="0">
                <a:solidFill>
                  <a:schemeClr val="tx1"/>
                </a:solidFill>
                <a:latin typeface="+mn-lt"/>
                <a:ea typeface="+mn-ea"/>
              </a:rPr>
              <a:t>4</a:t>
            </a:r>
            <a:endParaRPr lang="ko-KR" altLang="en-US" sz="110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216696" y="382504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ko-KR" sz="1100" dirty="0" smtClean="0">
                <a:solidFill>
                  <a:schemeClr val="tx1"/>
                </a:solidFill>
                <a:latin typeface="+mn-lt"/>
                <a:ea typeface="+mn-ea"/>
              </a:rPr>
              <a:t>5</a:t>
            </a:r>
            <a:endParaRPr lang="ko-KR" altLang="en-US" sz="110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357156" y="5589240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ko-KR" sz="800" dirty="0" smtClean="0">
                <a:solidFill>
                  <a:srgbClr val="FF0000"/>
                </a:solidFill>
                <a:latin typeface="+mn-lt"/>
                <a:ea typeface="+mn-ea"/>
              </a:rPr>
              <a:t>10</a:t>
            </a:r>
            <a:r>
              <a:rPr lang="ko-KR" altLang="en-US" sz="800" dirty="0" smtClean="0">
                <a:solidFill>
                  <a:srgbClr val="FF0000"/>
                </a:solidFill>
                <a:latin typeface="+mn-lt"/>
                <a:ea typeface="+mn-ea"/>
              </a:rPr>
              <a:t>만원 단위</a:t>
            </a:r>
          </a:p>
        </p:txBody>
      </p:sp>
      <p:cxnSp>
        <p:nvCxnSpPr>
          <p:cNvPr id="206" name="직선 연결선 205"/>
          <p:cNvCxnSpPr/>
          <p:nvPr/>
        </p:nvCxnSpPr>
        <p:spPr>
          <a:xfrm flipH="1">
            <a:off x="2684748" y="4545124"/>
            <a:ext cx="972108" cy="25202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 flipH="1" flipV="1">
            <a:off x="3656856" y="4545124"/>
            <a:ext cx="972108" cy="28803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 flipH="1">
            <a:off x="4628964" y="4149080"/>
            <a:ext cx="1404156" cy="6840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296724" y="2077107"/>
            <a:ext cx="2169316" cy="307777"/>
            <a:chOff x="296724" y="2545159"/>
            <a:chExt cx="2169316" cy="307777"/>
          </a:xfrm>
        </p:grpSpPr>
        <p:sp>
          <p:nvSpPr>
            <p:cNvPr id="66" name="TextBox 65"/>
            <p:cNvSpPr txBox="1"/>
            <p:nvPr/>
          </p:nvSpPr>
          <p:spPr>
            <a:xfrm>
              <a:off x="296724" y="2554778"/>
              <a:ext cx="72968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1" fontAlgn="auto" hangingPunct="1"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ko-KR" altLang="en-US" sz="700" b="1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정기권 여부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992560" y="2545159"/>
              <a:ext cx="14734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전일   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주간    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ko-KR" altLang="en-US" sz="700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야간</a:t>
              </a:r>
              <a:endParaRPr lang="en-US" altLang="ko-KR" sz="7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l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900772" y="2077107"/>
            <a:ext cx="8194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fontAlgn="auto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700" b="1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시간주차여부 </a:t>
            </a:r>
            <a:endParaRPr lang="ko-KR" altLang="en-US" sz="700" b="1" kern="0" dirty="0" smtClean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534496" y="2077107"/>
            <a:ext cx="133882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일일 </a:t>
            </a:r>
            <a:r>
              <a:rPr lang="ko-KR" altLang="en-US" sz="700" kern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주차권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kern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시간권</a:t>
            </a:r>
            <a:endParaRPr lang="en-US" altLang="ko-KR" sz="700" b="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9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roup 1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7972172"/>
              </p:ext>
            </p:extLst>
          </p:nvPr>
        </p:nvGraphicFramePr>
        <p:xfrm>
          <a:off x="7324079" y="509040"/>
          <a:ext cx="2523387" cy="742560"/>
        </p:xfrm>
        <a:graphic>
          <a:graphicData uri="http://schemas.openxmlformats.org/drawingml/2006/table">
            <a:tbl>
              <a:tblPr/>
              <a:tblGrid>
                <a:gridCol w="251787"/>
                <a:gridCol w="22716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환경설정 메뉴의 주차장 관리 영역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등록 버튼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주차장 정보 입력 팝업 호출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특정 주차장 </a:t>
                      </a:r>
                      <a:r>
                        <a:rPr lang="en-US" altLang="ko-KR" sz="800" dirty="0" smtClean="0"/>
                        <a:t>row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하단에 수정 </a:t>
                      </a:r>
                      <a:r>
                        <a:rPr lang="en-US" altLang="ko-KR" sz="800" dirty="0" smtClean="0"/>
                        <a:t>UI </a:t>
                      </a:r>
                      <a:r>
                        <a:rPr lang="ko-KR" altLang="en-US" sz="800" dirty="0" smtClean="0"/>
                        <a:t>호출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 - </a:t>
                      </a:r>
                      <a:r>
                        <a:rPr lang="ko-KR" altLang="en-US" sz="800" dirty="0" err="1" smtClean="0"/>
                        <a:t>주차장명</a:t>
                      </a:r>
                      <a:r>
                        <a:rPr lang="ko-KR" altLang="en-US" sz="800" dirty="0" smtClean="0"/>
                        <a:t> 및 할인대상 표시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7140" y="512676"/>
            <a:ext cx="36000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■ 환경설정메뉴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5159" y="1499063"/>
            <a:ext cx="5903965" cy="2520000"/>
          </a:xfrm>
          <a:prstGeom prst="rect">
            <a:avLst/>
          </a:prstGeom>
          <a:noFill/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10"/>
          <p:cNvGrpSpPr/>
          <p:nvPr/>
        </p:nvGrpSpPr>
        <p:grpSpPr>
          <a:xfrm>
            <a:off x="5925108" y="1501167"/>
            <a:ext cx="126001" cy="2484000"/>
            <a:chOff x="7055229" y="3302116"/>
            <a:chExt cx="126001" cy="2528537"/>
          </a:xfrm>
        </p:grpSpPr>
        <p:sp>
          <p:nvSpPr>
            <p:cNvPr id="12" name="직사각형 11"/>
            <p:cNvSpPr/>
            <p:nvPr/>
          </p:nvSpPr>
          <p:spPr>
            <a:xfrm rot="5400000">
              <a:off x="5858229" y="4507653"/>
              <a:ext cx="2520000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25400" dist="12700" dir="5400000">
                <a:sysClr val="window" lastClr="FFFFFF">
                  <a:lumMod val="50000"/>
                  <a:alpha val="50000"/>
                </a:sysClr>
              </a:innerShdw>
            </a:effectLst>
          </p:spPr>
          <p:txBody>
            <a:bodyPr lIns="36000" tIns="36000" rIns="36000" b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6694716" y="4341704"/>
              <a:ext cx="847027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36000" tIns="36000" rIns="36000" b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" name="그룹 235"/>
            <p:cNvGrpSpPr/>
            <p:nvPr/>
          </p:nvGrpSpPr>
          <p:grpSpPr>
            <a:xfrm rot="5400000">
              <a:off x="7072369" y="4437877"/>
              <a:ext cx="109722" cy="36002"/>
              <a:chOff x="5320511" y="4695447"/>
              <a:chExt cx="37307" cy="71442"/>
            </a:xfrm>
          </p:grpSpPr>
          <p:cxnSp>
            <p:nvCxnSpPr>
              <p:cNvPr id="17" name="직선 연결선 16"/>
              <p:cNvCxnSpPr/>
              <p:nvPr/>
            </p:nvCxnSpPr>
            <p:spPr>
              <a:xfrm rot="5400000">
                <a:off x="5303983" y="4730376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cxnSp>
            <p:nvCxnSpPr>
              <p:cNvPr id="18" name="직선 연결선 17"/>
              <p:cNvCxnSpPr/>
              <p:nvPr/>
            </p:nvCxnSpPr>
            <p:spPr>
              <a:xfrm rot="5400000">
                <a:off x="5285586" y="4730372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cxnSp>
            <p:nvCxnSpPr>
              <p:cNvPr id="19" name="직선 연결선 18"/>
              <p:cNvCxnSpPr/>
              <p:nvPr/>
            </p:nvCxnSpPr>
            <p:spPr>
              <a:xfrm rot="5400000">
                <a:off x="5321305" y="4730372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</p:grpSp>
        <p:sp>
          <p:nvSpPr>
            <p:cNvPr id="15" name="직사각형 14"/>
            <p:cNvSpPr/>
            <p:nvPr/>
          </p:nvSpPr>
          <p:spPr>
            <a:xfrm rot="5400000">
              <a:off x="7064229" y="3293116"/>
              <a:ext cx="107999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kern="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◀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7064229" y="5707301"/>
              <a:ext cx="107999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kern="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▶</a:t>
              </a: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65654" y="4077096"/>
            <a:ext cx="5904000" cy="2160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21"/>
          <p:cNvGrpSpPr/>
          <p:nvPr/>
        </p:nvGrpSpPr>
        <p:grpSpPr>
          <a:xfrm>
            <a:off x="165159" y="1281727"/>
            <a:ext cx="5904000" cy="214314"/>
            <a:chOff x="165159" y="2878103"/>
            <a:chExt cx="7020000" cy="214314"/>
          </a:xfrm>
        </p:grpSpPr>
        <p:sp>
          <p:nvSpPr>
            <p:cNvPr id="23" name="직사각형 22"/>
            <p:cNvSpPr/>
            <p:nvPr/>
          </p:nvSpPr>
          <p:spPr>
            <a:xfrm>
              <a:off x="165159" y="2878103"/>
              <a:ext cx="7020000" cy="2143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6" name="그룹 1"/>
            <p:cNvGrpSpPr/>
            <p:nvPr/>
          </p:nvGrpSpPr>
          <p:grpSpPr>
            <a:xfrm>
              <a:off x="5961906" y="2915372"/>
              <a:ext cx="1094409" cy="154211"/>
              <a:chOff x="5961906" y="2915372"/>
              <a:chExt cx="1094409" cy="154211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6480315" y="2915372"/>
                <a:ext cx="576000" cy="14287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666666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lIns="36000" tIns="0" rIns="36000" bIns="0"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100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  ▼</a:t>
                </a:r>
                <a:endPara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1906" y="2926707"/>
                <a:ext cx="225594" cy="142876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6367" y="2919186"/>
                <a:ext cx="225595" cy="150397"/>
              </a:xfrm>
              <a:prstGeom prst="rect">
                <a:avLst/>
              </a:prstGeom>
            </p:spPr>
          </p:pic>
        </p:grpSp>
      </p:grpSp>
      <p:sp>
        <p:nvSpPr>
          <p:cNvPr id="29" name="직사각형 28"/>
          <p:cNvSpPr/>
          <p:nvPr/>
        </p:nvSpPr>
        <p:spPr>
          <a:xfrm>
            <a:off x="2058027" y="4160904"/>
            <a:ext cx="1922865" cy="107722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b="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모두보기 </a:t>
            </a:r>
            <a:r>
              <a:rPr kumimoji="0" lang="ko-KR" altLang="en-US" sz="700" b="0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▼</a:t>
            </a:r>
            <a:endParaRPr kumimoji="0" lang="en-US" altLang="ko-KR" sz="700" b="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47902866"/>
              </p:ext>
            </p:extLst>
          </p:nvPr>
        </p:nvGraphicFramePr>
        <p:xfrm>
          <a:off x="172774" y="1523804"/>
          <a:ext cx="2569672" cy="1266260"/>
        </p:xfrm>
        <a:graphic>
          <a:graphicData uri="http://schemas.openxmlformats.org/drawingml/2006/table">
            <a:tbl>
              <a:tblPr firstRow="1" bandRow="1"/>
              <a:tblGrid>
                <a:gridCol w="452818"/>
                <a:gridCol w="1058427"/>
                <a:gridCol w="1058427"/>
              </a:tblGrid>
              <a:tr h="25202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주차장명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할인대상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</a:tr>
              <a:tr h="213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하왕십리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경차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저공해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중형 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도선동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경차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저공해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중형 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마장동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경차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저공해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중형 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살곶이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경차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저공해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중형 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응봉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경차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저공해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중형 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9" name="모서리가 둥근 직사각형 88"/>
          <p:cNvSpPr/>
          <p:nvPr/>
        </p:nvSpPr>
        <p:spPr>
          <a:xfrm>
            <a:off x="272480" y="1320541"/>
            <a:ext cx="432000" cy="142876"/>
          </a:xfrm>
          <a:prstGeom prst="roundRect">
            <a:avLst/>
          </a:prstGeom>
          <a:solidFill>
            <a:srgbClr val="002060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164468" y="4617132"/>
            <a:ext cx="5904656" cy="479586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12700">
            <a:solidFill>
              <a:schemeClr val="accent4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pPr algn="ctr"/>
            <a:r>
              <a:rPr lang="ko-KR" altLang="en-US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주차장 정보  수정 </a:t>
            </a:r>
            <a:r>
              <a:rPr lang="en-US" altLang="ko-KR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UI</a:t>
            </a:r>
          </a:p>
          <a:p>
            <a:pPr algn="ctr"/>
            <a:r>
              <a:rPr lang="en-US" altLang="ko-KR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다음 슬라이드</a:t>
            </a:r>
            <a:r>
              <a:rPr lang="en-US" altLang="ko-KR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ko-KR" altLang="en-US" b="1" i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32" name="그룹 170"/>
          <p:cNvGrpSpPr/>
          <p:nvPr/>
        </p:nvGrpSpPr>
        <p:grpSpPr>
          <a:xfrm>
            <a:off x="1532620" y="4361032"/>
            <a:ext cx="2915875" cy="184092"/>
            <a:chOff x="2970798" y="5186229"/>
            <a:chExt cx="2915875" cy="184092"/>
          </a:xfrm>
        </p:grpSpPr>
        <p:sp>
          <p:nvSpPr>
            <p:cNvPr id="172" name="직사각형 171"/>
            <p:cNvSpPr/>
            <p:nvPr/>
          </p:nvSpPr>
          <p:spPr>
            <a:xfrm>
              <a:off x="318125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〈</a:t>
              </a:r>
              <a:endParaRPr kumimoji="0"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339170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u="sng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kumimoji="0" lang="ko-KR" altLang="en-US" sz="800" u="sng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3602154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7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549622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〉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3812606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8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402305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9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423351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kumimoji="0" lang="ko-KR" altLang="en-US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444396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11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4654414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12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4864866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13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507531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14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528577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15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97079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≪</a:t>
              </a:r>
              <a:endParaRPr kumimoji="0"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5706673" y="5186229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≫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6" name="Oval 611"/>
          <p:cNvSpPr>
            <a:spLocks noChangeArrowheads="1"/>
          </p:cNvSpPr>
          <p:nvPr/>
        </p:nvSpPr>
        <p:spPr bwMode="auto">
          <a:xfrm>
            <a:off x="56456" y="1304764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noProof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Oval 611"/>
          <p:cNvSpPr>
            <a:spLocks noChangeArrowheads="1"/>
          </p:cNvSpPr>
          <p:nvPr/>
        </p:nvSpPr>
        <p:spPr bwMode="auto">
          <a:xfrm>
            <a:off x="55884" y="1520788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69760816"/>
              </p:ext>
            </p:extLst>
          </p:nvPr>
        </p:nvGraphicFramePr>
        <p:xfrm>
          <a:off x="117480" y="923606"/>
          <a:ext cx="1690182" cy="237142"/>
        </p:xfrm>
        <a:graphic>
          <a:graphicData uri="http://schemas.openxmlformats.org/drawingml/2006/table">
            <a:tbl>
              <a:tblPr firstRow="1" bandRow="1"/>
              <a:tblGrid>
                <a:gridCol w="845091"/>
                <a:gridCol w="845091"/>
              </a:tblGrid>
              <a:tr h="23714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주차장 관리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할인대상 관리</a:t>
                      </a:r>
                      <a:endParaRPr lang="ko-KR" altLang="en-US" sz="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89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36004" y="166714"/>
            <a:ext cx="9561512" cy="309958"/>
          </a:xfrm>
          <a:prstGeom prst="rect">
            <a:avLst/>
          </a:prstGeom>
        </p:spPr>
        <p:txBody>
          <a:bodyPr wrap="square" tIns="46800" bIns="468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400" dirty="0" smtClean="0"/>
              <a:t>개정이력</a:t>
            </a:r>
            <a:endParaRPr lang="ko-KR" altLang="en-US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17798092"/>
              </p:ext>
            </p:extLst>
          </p:nvPr>
        </p:nvGraphicFramePr>
        <p:xfrm>
          <a:off x="236475" y="548680"/>
          <a:ext cx="9433049" cy="914400"/>
        </p:xfrm>
        <a:graphic>
          <a:graphicData uri="http://schemas.openxmlformats.org/drawingml/2006/table">
            <a:tbl>
              <a:tblPr/>
              <a:tblGrid>
                <a:gridCol w="616778"/>
                <a:gridCol w="1056608"/>
                <a:gridCol w="5069995"/>
                <a:gridCol w="1344834"/>
                <a:gridCol w="1344834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 b="1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버전</a:t>
                      </a:r>
                      <a:endParaRPr lang="en-US" sz="900" b="1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일자</a:t>
                      </a:r>
                      <a:endParaRPr lang="en-US" sz="900" b="1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변경 내역</a:t>
                      </a:r>
                      <a:endParaRPr lang="en-US" sz="900" b="1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작성자</a:t>
                      </a:r>
                      <a:endParaRPr lang="en-US" sz="900" b="1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검토자</a:t>
                      </a:r>
                      <a:endParaRPr lang="en-US" sz="900" b="1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2016-03-22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초안 작성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강주형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908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roup 1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7972172"/>
              </p:ext>
            </p:extLst>
          </p:nvPr>
        </p:nvGraphicFramePr>
        <p:xfrm>
          <a:off x="7324079" y="506572"/>
          <a:ext cx="2523387" cy="1565520"/>
        </p:xfrm>
        <a:graphic>
          <a:graphicData uri="http://schemas.openxmlformats.org/drawingml/2006/table">
            <a:tbl>
              <a:tblPr/>
              <a:tblGrid>
                <a:gridCol w="251787"/>
                <a:gridCol w="22716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주차장 정보 수정 </a:t>
                      </a:r>
                      <a:r>
                        <a:rPr lang="en-US" altLang="ko-KR" sz="800" dirty="0" smtClean="0"/>
                        <a:t>UI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주차장명이</a:t>
                      </a:r>
                      <a:r>
                        <a:rPr lang="ko-KR" altLang="en-US" sz="800" dirty="0" smtClean="0"/>
                        <a:t> 불러와지며 수정 가능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0492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등록시</a:t>
                      </a:r>
                      <a:r>
                        <a:rPr lang="ko-KR" altLang="en-US" sz="800" dirty="0" smtClean="0"/>
                        <a:t> 선택된 할인대상이 불러와 지며 수정 가능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수정시</a:t>
                      </a:r>
                      <a:r>
                        <a:rPr lang="ko-KR" altLang="en-US" sz="800" baseline="0" dirty="0" smtClean="0"/>
                        <a:t> 원격 제어 프로그램에서 해당 주차장에 지정된 내용의 버튼만 노출</a:t>
                      </a:r>
                      <a:endParaRPr lang="en-US" altLang="ko-KR" sz="800" baseline="0" dirty="0" smtClean="0"/>
                    </a:p>
                    <a:p>
                      <a:endParaRPr lang="en-US" altLang="ko-KR" sz="800" baseline="0" dirty="0" smtClean="0"/>
                    </a:p>
                    <a:p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-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각 할인의 </a:t>
                      </a:r>
                      <a:r>
                        <a:rPr lang="ko-KR" altLang="en-US" sz="800" baseline="0" dirty="0" err="1" smtClean="0">
                          <a:solidFill>
                            <a:srgbClr val="FF0000"/>
                          </a:solidFill>
                        </a:rPr>
                        <a:t>할인율및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rgbClr val="FF0000"/>
                          </a:solidFill>
                        </a:rPr>
                        <a:t>추가등도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 관리자 필요한지 확인부탁 드립니다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팝업에서 할인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내용및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할인율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숫자만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입력후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저장 가능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3" name="모서리가 둥근 직사각형 82"/>
          <p:cNvSpPr/>
          <p:nvPr/>
        </p:nvSpPr>
        <p:spPr>
          <a:xfrm>
            <a:off x="389613" y="184628"/>
            <a:ext cx="2141378" cy="20020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>
            <a:noAutofit/>
          </a:bodyPr>
          <a:lstStyle/>
          <a:p>
            <a:pPr algn="l" fontAlgn="t"/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주차장 정보 수정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UI</a:t>
            </a:r>
            <a:endParaRPr lang="ko-KR" altLang="en-US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4" name="톱니 모양의 오른쪽 화살표 83"/>
          <p:cNvSpPr/>
          <p:nvPr/>
        </p:nvSpPr>
        <p:spPr>
          <a:xfrm rot="5400000">
            <a:off x="3478405" y="-316984"/>
            <a:ext cx="322060" cy="1117285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 fontAlgn="t"/>
            <a:endParaRPr lang="ko-KR" altLang="en-US" sz="7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7412674"/>
              </p:ext>
            </p:extLst>
          </p:nvPr>
        </p:nvGraphicFramePr>
        <p:xfrm>
          <a:off x="394122" y="1773289"/>
          <a:ext cx="6628746" cy="531840"/>
        </p:xfrm>
        <a:graphic>
          <a:graphicData uri="http://schemas.openxmlformats.org/drawingml/2006/table">
            <a:tbl>
              <a:tblPr/>
              <a:tblGrid>
                <a:gridCol w="935850"/>
                <a:gridCol w="5692896"/>
              </a:tblGrid>
              <a:tr h="21600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주차장명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할인대상</a:t>
                      </a: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86" name="직사각형 85"/>
          <p:cNvSpPr/>
          <p:nvPr/>
        </p:nvSpPr>
        <p:spPr>
          <a:xfrm>
            <a:off x="1394212" y="1808820"/>
            <a:ext cx="1583746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00" b="0" kern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116796" y="2564904"/>
            <a:ext cx="612000" cy="180000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kern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ko-KR" altLang="en-US" sz="700" kern="0" dirty="0" smtClean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764868" y="2564904"/>
            <a:ext cx="612000" cy="180000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09" name="직사각형 108"/>
          <p:cNvSpPr/>
          <p:nvPr/>
        </p:nvSpPr>
        <p:spPr>
          <a:xfrm rot="5400000">
            <a:off x="6479233" y="2303811"/>
            <a:ext cx="1260000" cy="1440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>
            <a:innerShdw blurRad="25400" dist="12700" dir="5400000">
              <a:sysClr val="window" lastClr="FFFFFF">
                <a:lumMod val="50000"/>
                <a:alpha val="50000"/>
              </a:sysClr>
            </a:innerShdw>
          </a:effectLst>
        </p:spPr>
        <p:txBody>
          <a:bodyPr lIns="36000" tIns="36000" rIns="36000" bIns="36000"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kern="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65159" y="1515553"/>
            <a:ext cx="7020000" cy="21431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64468" y="510701"/>
            <a:ext cx="7020780" cy="983642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12700">
            <a:solidFill>
              <a:schemeClr val="accent4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pPr algn="ctr"/>
            <a:r>
              <a:rPr lang="ko-KR" altLang="en-US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주차장</a:t>
            </a:r>
            <a:r>
              <a:rPr lang="en-US" altLang="ko-KR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목록 </a:t>
            </a:r>
            <a:r>
              <a:rPr lang="en-US" altLang="ko-KR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GRID</a:t>
            </a:r>
            <a:endParaRPr lang="ko-KR" altLang="en-US" b="1" i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64468" y="2996952"/>
            <a:ext cx="7020000" cy="2160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280592" y="2005099"/>
            <a:ext cx="3986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700" b="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b="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일반   </a:t>
            </a:r>
            <a:r>
              <a:rPr lang="ko-KR" altLang="en-US" sz="700" b="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kumimoji="1" lang="ko-KR" altLang="en-US" sz="7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저공해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경차 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중형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대형 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장애   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유공자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고엽제</a:t>
            </a:r>
            <a:endParaRPr lang="en-US" altLang="ko-KR" sz="700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모범납세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kern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요일제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행사</a:t>
            </a:r>
            <a:r>
              <a:rPr lang="en-US" altLang="ko-KR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행사</a:t>
            </a:r>
            <a:r>
              <a:rPr lang="en-US" altLang="ko-KR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행사</a:t>
            </a:r>
            <a:r>
              <a:rPr lang="en-US" altLang="ko-KR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kern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다둥이</a:t>
            </a:r>
            <a:r>
              <a:rPr lang="en-US" altLang="ko-KR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kern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다둥이</a:t>
            </a:r>
            <a:r>
              <a:rPr lang="en-US" altLang="ko-KR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700" b="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177136" y="2060848"/>
            <a:ext cx="612000" cy="180000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할인율 관리</a:t>
            </a:r>
          </a:p>
        </p:txBody>
      </p:sp>
      <p:grpSp>
        <p:nvGrpSpPr>
          <p:cNvPr id="125" name="그룹 41"/>
          <p:cNvGrpSpPr/>
          <p:nvPr/>
        </p:nvGrpSpPr>
        <p:grpSpPr>
          <a:xfrm>
            <a:off x="164468" y="3501008"/>
            <a:ext cx="7043154" cy="1872208"/>
            <a:chOff x="214282" y="3500438"/>
            <a:chExt cx="6553458" cy="1872208"/>
          </a:xfrm>
        </p:grpSpPr>
        <p:grpSp>
          <p:nvGrpSpPr>
            <p:cNvPr id="126" name="그룹 22"/>
            <p:cNvGrpSpPr/>
            <p:nvPr/>
          </p:nvGrpSpPr>
          <p:grpSpPr>
            <a:xfrm>
              <a:off x="214282" y="3500438"/>
              <a:ext cx="6553458" cy="1872208"/>
              <a:chOff x="357158" y="2500306"/>
              <a:chExt cx="6553458" cy="1872208"/>
            </a:xfrm>
          </p:grpSpPr>
          <p:sp>
            <p:nvSpPr>
              <p:cNvPr id="128" name="모서리가 둥근 직사각형 127"/>
              <p:cNvSpPr/>
              <p:nvPr/>
            </p:nvSpPr>
            <p:spPr>
              <a:xfrm>
                <a:off x="357158" y="2500306"/>
                <a:ext cx="6553458" cy="1872208"/>
              </a:xfrm>
              <a:prstGeom prst="roundRect">
                <a:avLst>
                  <a:gd name="adj" fmla="val 1040"/>
                </a:avLst>
              </a:prstGeom>
              <a:solidFill>
                <a:srgbClr val="4F81BD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>
                <a:outerShdw blurRad="63500" sx="101000" sy="101000" algn="ctr" rotWithShape="0">
                  <a:sysClr val="windowText" lastClr="000000">
                    <a:lumMod val="75000"/>
                    <a:lumOff val="25000"/>
                    <a:alpha val="40000"/>
                  </a:sysClr>
                </a:outerShdw>
              </a:effectLst>
            </p:spPr>
            <p:txBody>
              <a:bodyPr lIns="252000" rtlCol="0" anchor="ctr"/>
              <a:lstStyle/>
              <a:p>
                <a:pPr algn="l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800" b="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29" name="그림 128" descr="ext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073098" y="2508773"/>
                <a:ext cx="714380" cy="135356"/>
              </a:xfrm>
              <a:prstGeom prst="rect">
                <a:avLst/>
              </a:prstGeom>
            </p:spPr>
          </p:pic>
        </p:grpSp>
        <p:sp>
          <p:nvSpPr>
            <p:cNvPr id="127" name="직사각형 126"/>
            <p:cNvSpPr/>
            <p:nvPr/>
          </p:nvSpPr>
          <p:spPr>
            <a:xfrm>
              <a:off x="285720" y="3714752"/>
              <a:ext cx="6381518" cy="147787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lIns="36000" tIns="0" rIns="3600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7412674"/>
              </p:ext>
            </p:extLst>
          </p:nvPr>
        </p:nvGraphicFramePr>
        <p:xfrm>
          <a:off x="402866" y="3897052"/>
          <a:ext cx="6628746" cy="531840"/>
        </p:xfrm>
        <a:graphic>
          <a:graphicData uri="http://schemas.openxmlformats.org/drawingml/2006/table">
            <a:tbl>
              <a:tblPr/>
              <a:tblGrid>
                <a:gridCol w="935850"/>
                <a:gridCol w="5692896"/>
              </a:tblGrid>
              <a:tr h="21600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할인내용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할인율</a:t>
                      </a: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31" name="직사각형 130"/>
          <p:cNvSpPr/>
          <p:nvPr/>
        </p:nvSpPr>
        <p:spPr>
          <a:xfrm>
            <a:off x="1402956" y="3932583"/>
            <a:ext cx="1583746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00" b="0" kern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125540" y="4688667"/>
            <a:ext cx="612000" cy="180000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kern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ko-KR" altLang="en-US" sz="700" kern="0" dirty="0" smtClean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773612" y="4688667"/>
            <a:ext cx="612000" cy="180000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35" name="직사각형 134"/>
          <p:cNvSpPr/>
          <p:nvPr/>
        </p:nvSpPr>
        <p:spPr>
          <a:xfrm>
            <a:off x="1402956" y="4185084"/>
            <a:ext cx="1583746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00" b="0" kern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6" name="Oval 611"/>
          <p:cNvSpPr>
            <a:spLocks noChangeArrowheads="1"/>
          </p:cNvSpPr>
          <p:nvPr/>
        </p:nvSpPr>
        <p:spPr bwMode="auto">
          <a:xfrm>
            <a:off x="1172580" y="1808820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Oval 611"/>
          <p:cNvSpPr>
            <a:spLocks noChangeArrowheads="1"/>
          </p:cNvSpPr>
          <p:nvPr/>
        </p:nvSpPr>
        <p:spPr bwMode="auto">
          <a:xfrm>
            <a:off x="1172580" y="2024844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Oval 611"/>
          <p:cNvSpPr>
            <a:spLocks noChangeArrowheads="1"/>
          </p:cNvSpPr>
          <p:nvPr/>
        </p:nvSpPr>
        <p:spPr bwMode="auto">
          <a:xfrm>
            <a:off x="5961112" y="2024844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Oval 611"/>
          <p:cNvSpPr>
            <a:spLocks noChangeArrowheads="1"/>
          </p:cNvSpPr>
          <p:nvPr/>
        </p:nvSpPr>
        <p:spPr bwMode="auto">
          <a:xfrm>
            <a:off x="200472" y="3501008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9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roup 1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7972172"/>
              </p:ext>
            </p:extLst>
          </p:nvPr>
        </p:nvGraphicFramePr>
        <p:xfrm>
          <a:off x="7324079" y="509040"/>
          <a:ext cx="2523387" cy="864480"/>
        </p:xfrm>
        <a:graphic>
          <a:graphicData uri="http://schemas.openxmlformats.org/drawingml/2006/table">
            <a:tbl>
              <a:tblPr/>
              <a:tblGrid>
                <a:gridCol w="251787"/>
                <a:gridCol w="22716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주차장 등록 </a:t>
                      </a:r>
                      <a:r>
                        <a:rPr lang="en-US" altLang="ko-KR" sz="800" dirty="0" smtClean="0"/>
                        <a:t>UI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주차장명을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입력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aseline="0" dirty="0" smtClean="0"/>
                        <a:t>디폴트는 전체 체크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err="1" smtClean="0"/>
                        <a:t>체크시</a:t>
                      </a:r>
                      <a:r>
                        <a:rPr lang="ko-KR" altLang="en-US" sz="800" baseline="0" dirty="0" smtClean="0"/>
                        <a:t> 원격 제어 프로그램에서 해당 주차장에 지정된 내용의 버튼만 노출</a:t>
                      </a:r>
                      <a:endParaRPr lang="en-US" altLang="ko-KR" sz="800" baseline="0" dirty="0" smtClean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8" name="그룹 41"/>
          <p:cNvGrpSpPr/>
          <p:nvPr/>
        </p:nvGrpSpPr>
        <p:grpSpPr>
          <a:xfrm>
            <a:off x="142094" y="512676"/>
            <a:ext cx="7043154" cy="1872208"/>
            <a:chOff x="214282" y="3500438"/>
            <a:chExt cx="6553458" cy="1872208"/>
          </a:xfrm>
        </p:grpSpPr>
        <p:grpSp>
          <p:nvGrpSpPr>
            <p:cNvPr id="19" name="그룹 22"/>
            <p:cNvGrpSpPr/>
            <p:nvPr/>
          </p:nvGrpSpPr>
          <p:grpSpPr>
            <a:xfrm>
              <a:off x="214282" y="3500438"/>
              <a:ext cx="6553458" cy="1872208"/>
              <a:chOff x="357158" y="2500306"/>
              <a:chExt cx="6553458" cy="1872208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>
                <a:off x="357158" y="2500306"/>
                <a:ext cx="6553458" cy="1872208"/>
              </a:xfrm>
              <a:prstGeom prst="roundRect">
                <a:avLst>
                  <a:gd name="adj" fmla="val 1040"/>
                </a:avLst>
              </a:prstGeom>
              <a:solidFill>
                <a:srgbClr val="4F81BD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>
                <a:outerShdw blurRad="63500" sx="101000" sy="101000" algn="ctr" rotWithShape="0">
                  <a:sysClr val="windowText" lastClr="000000">
                    <a:lumMod val="75000"/>
                    <a:lumOff val="25000"/>
                    <a:alpha val="40000"/>
                  </a:sysClr>
                </a:outerShdw>
              </a:effectLst>
            </p:spPr>
            <p:txBody>
              <a:bodyPr lIns="252000" rtlCol="0" anchor="ctr"/>
              <a:lstStyle/>
              <a:p>
                <a:pPr algn="l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800" b="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22" name="그림 21" descr="ext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073098" y="2508773"/>
                <a:ext cx="714380" cy="135356"/>
              </a:xfrm>
              <a:prstGeom prst="rect">
                <a:avLst/>
              </a:prstGeom>
            </p:spPr>
          </p:pic>
        </p:grpSp>
        <p:sp>
          <p:nvSpPr>
            <p:cNvPr id="20" name="직사각형 19"/>
            <p:cNvSpPr/>
            <p:nvPr/>
          </p:nvSpPr>
          <p:spPr>
            <a:xfrm>
              <a:off x="285720" y="3714752"/>
              <a:ext cx="6381518" cy="147787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lIns="36000" tIns="0" rIns="3600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89613" y="184628"/>
            <a:ext cx="2141378" cy="20020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>
            <a:noAutofit/>
          </a:bodyPr>
          <a:lstStyle/>
          <a:p>
            <a:pPr algn="l" fontAlgn="t"/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주차장 등록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UI</a:t>
            </a:r>
            <a:endParaRPr lang="ko-KR" altLang="en-US" dirty="0" smtClean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7412674"/>
              </p:ext>
            </p:extLst>
          </p:nvPr>
        </p:nvGraphicFramePr>
        <p:xfrm>
          <a:off x="380492" y="908720"/>
          <a:ext cx="6628746" cy="531840"/>
        </p:xfrm>
        <a:graphic>
          <a:graphicData uri="http://schemas.openxmlformats.org/drawingml/2006/table">
            <a:tbl>
              <a:tblPr/>
              <a:tblGrid>
                <a:gridCol w="935850"/>
                <a:gridCol w="5692896"/>
              </a:tblGrid>
              <a:tr h="21600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주차장명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할인대상</a:t>
                      </a: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1380582" y="944251"/>
            <a:ext cx="1583746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00" b="0" kern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103166" y="1700335"/>
            <a:ext cx="612000" cy="180000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kern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ko-KR" altLang="en-US" sz="700" kern="0" dirty="0" smtClean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751238" y="1700335"/>
            <a:ext cx="612000" cy="180000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266962" y="1140530"/>
            <a:ext cx="3986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700" b="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b="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일반   </a:t>
            </a:r>
            <a:r>
              <a:rPr lang="ko-KR" altLang="en-US" sz="700" b="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kumimoji="1" lang="ko-KR" altLang="en-US" sz="7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b="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저공해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경차 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중형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대형 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장애   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유공자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고엽제</a:t>
            </a:r>
            <a:endParaRPr lang="en-US" altLang="ko-KR" sz="700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모범납세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kern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요일제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행사</a:t>
            </a:r>
            <a:r>
              <a:rPr lang="en-US" altLang="ko-KR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행사</a:t>
            </a:r>
            <a:r>
              <a:rPr lang="en-US" altLang="ko-KR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행사</a:t>
            </a:r>
            <a:r>
              <a:rPr lang="en-US" altLang="ko-KR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kern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다둥이</a:t>
            </a:r>
            <a:r>
              <a:rPr lang="en-US" altLang="ko-KR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kern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다둥이</a:t>
            </a:r>
            <a:r>
              <a:rPr lang="en-US" altLang="ko-KR" sz="7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700" b="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Oval 611"/>
          <p:cNvSpPr>
            <a:spLocks noChangeArrowheads="1"/>
          </p:cNvSpPr>
          <p:nvPr/>
        </p:nvSpPr>
        <p:spPr bwMode="auto">
          <a:xfrm>
            <a:off x="236476" y="980728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Oval 611"/>
          <p:cNvSpPr>
            <a:spLocks noChangeArrowheads="1"/>
          </p:cNvSpPr>
          <p:nvPr/>
        </p:nvSpPr>
        <p:spPr bwMode="auto">
          <a:xfrm>
            <a:off x="236476" y="1196752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9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roup 1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7972172"/>
              </p:ext>
            </p:extLst>
          </p:nvPr>
        </p:nvGraphicFramePr>
        <p:xfrm>
          <a:off x="7324079" y="509040"/>
          <a:ext cx="2523387" cy="986400"/>
        </p:xfrm>
        <a:graphic>
          <a:graphicData uri="http://schemas.openxmlformats.org/drawingml/2006/table">
            <a:tbl>
              <a:tblPr/>
              <a:tblGrid>
                <a:gridCol w="251787"/>
                <a:gridCol w="22716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환경설정 메뉴의 주차장 관리 영역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등록 버튼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할인율 정보 입력 팝업 호출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슬라이드 </a:t>
                      </a:r>
                      <a:r>
                        <a:rPr lang="en-US" altLang="ko-KR" sz="800" dirty="0" smtClean="0"/>
                        <a:t>19 – 3</a:t>
                      </a:r>
                      <a:r>
                        <a:rPr lang="ko-KR" altLang="en-US" sz="800" dirty="0" smtClean="0"/>
                        <a:t>과 동일 팝업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특정 할인대상 </a:t>
                      </a:r>
                      <a:r>
                        <a:rPr lang="en-US" altLang="ko-KR" sz="800" dirty="0" smtClean="0"/>
                        <a:t>row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하단에 수정 </a:t>
                      </a:r>
                      <a:r>
                        <a:rPr lang="en-US" altLang="ko-KR" sz="800" dirty="0" smtClean="0"/>
                        <a:t>UI </a:t>
                      </a:r>
                      <a:r>
                        <a:rPr lang="ko-KR" altLang="en-US" sz="800" dirty="0" smtClean="0"/>
                        <a:t>호출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 - </a:t>
                      </a:r>
                      <a:r>
                        <a:rPr lang="ko-KR" altLang="en-US" sz="800" dirty="0" err="1" smtClean="0"/>
                        <a:t>할인대상및</a:t>
                      </a:r>
                      <a:r>
                        <a:rPr lang="ko-KR" altLang="en-US" sz="800" dirty="0" smtClean="0"/>
                        <a:t> 할인율 표시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디폴트는 가장 상단 할인대상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7140" y="512676"/>
            <a:ext cx="36000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■ 환경설정메뉴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5159" y="1499063"/>
            <a:ext cx="5903965" cy="2520000"/>
          </a:xfrm>
          <a:prstGeom prst="rect">
            <a:avLst/>
          </a:prstGeom>
          <a:noFill/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0"/>
          <p:cNvGrpSpPr/>
          <p:nvPr/>
        </p:nvGrpSpPr>
        <p:grpSpPr>
          <a:xfrm>
            <a:off x="5925108" y="1501167"/>
            <a:ext cx="126001" cy="2484000"/>
            <a:chOff x="7055229" y="3302116"/>
            <a:chExt cx="126001" cy="2528537"/>
          </a:xfrm>
        </p:grpSpPr>
        <p:sp>
          <p:nvSpPr>
            <p:cNvPr id="12" name="직사각형 11"/>
            <p:cNvSpPr/>
            <p:nvPr/>
          </p:nvSpPr>
          <p:spPr>
            <a:xfrm rot="5400000">
              <a:off x="5858229" y="4507653"/>
              <a:ext cx="2520000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25400" dist="12700" dir="5400000">
                <a:sysClr val="window" lastClr="FFFFFF">
                  <a:lumMod val="50000"/>
                  <a:alpha val="50000"/>
                </a:sysClr>
              </a:innerShdw>
            </a:effectLst>
          </p:spPr>
          <p:txBody>
            <a:bodyPr lIns="36000" tIns="36000" rIns="36000" b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6694716" y="4341704"/>
              <a:ext cx="847027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36000" tIns="36000" rIns="36000" b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" name="그룹 235"/>
            <p:cNvGrpSpPr/>
            <p:nvPr/>
          </p:nvGrpSpPr>
          <p:grpSpPr>
            <a:xfrm rot="5400000">
              <a:off x="7072369" y="4437877"/>
              <a:ext cx="109722" cy="36002"/>
              <a:chOff x="5320511" y="4695447"/>
              <a:chExt cx="37307" cy="71442"/>
            </a:xfrm>
          </p:grpSpPr>
          <p:cxnSp>
            <p:nvCxnSpPr>
              <p:cNvPr id="17" name="직선 연결선 16"/>
              <p:cNvCxnSpPr/>
              <p:nvPr/>
            </p:nvCxnSpPr>
            <p:spPr>
              <a:xfrm rot="5400000">
                <a:off x="5303983" y="4730376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cxnSp>
            <p:nvCxnSpPr>
              <p:cNvPr id="18" name="직선 연결선 17"/>
              <p:cNvCxnSpPr/>
              <p:nvPr/>
            </p:nvCxnSpPr>
            <p:spPr>
              <a:xfrm rot="5400000">
                <a:off x="5285586" y="4730372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cxnSp>
            <p:nvCxnSpPr>
              <p:cNvPr id="19" name="직선 연결선 18"/>
              <p:cNvCxnSpPr/>
              <p:nvPr/>
            </p:nvCxnSpPr>
            <p:spPr>
              <a:xfrm rot="5400000">
                <a:off x="5321305" y="4730372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</p:grpSp>
        <p:sp>
          <p:nvSpPr>
            <p:cNvPr id="15" name="직사각형 14"/>
            <p:cNvSpPr/>
            <p:nvPr/>
          </p:nvSpPr>
          <p:spPr>
            <a:xfrm rot="5400000">
              <a:off x="7064229" y="3293116"/>
              <a:ext cx="107999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kern="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◀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7064229" y="5707301"/>
              <a:ext cx="107999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kern="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▶</a:t>
              </a: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65654" y="4077096"/>
            <a:ext cx="5904000" cy="2160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21"/>
          <p:cNvGrpSpPr/>
          <p:nvPr/>
        </p:nvGrpSpPr>
        <p:grpSpPr>
          <a:xfrm>
            <a:off x="165159" y="1281727"/>
            <a:ext cx="5904000" cy="214314"/>
            <a:chOff x="165159" y="2878103"/>
            <a:chExt cx="7020000" cy="214314"/>
          </a:xfrm>
        </p:grpSpPr>
        <p:sp>
          <p:nvSpPr>
            <p:cNvPr id="23" name="직사각형 22"/>
            <p:cNvSpPr/>
            <p:nvPr/>
          </p:nvSpPr>
          <p:spPr>
            <a:xfrm>
              <a:off x="165159" y="2878103"/>
              <a:ext cx="7020000" cy="2143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1"/>
            <p:cNvGrpSpPr/>
            <p:nvPr/>
          </p:nvGrpSpPr>
          <p:grpSpPr>
            <a:xfrm>
              <a:off x="5961906" y="2915372"/>
              <a:ext cx="1094409" cy="154211"/>
              <a:chOff x="5961906" y="2915372"/>
              <a:chExt cx="1094409" cy="154211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6480315" y="2915372"/>
                <a:ext cx="576000" cy="14287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666666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lIns="36000" tIns="0" rIns="36000" bIns="0"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100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6666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  ▼</a:t>
                </a:r>
                <a:endPara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1906" y="2926707"/>
                <a:ext cx="225594" cy="142876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6367" y="2919186"/>
                <a:ext cx="225595" cy="150397"/>
              </a:xfrm>
              <a:prstGeom prst="rect">
                <a:avLst/>
              </a:prstGeom>
            </p:spPr>
          </p:pic>
        </p:grpSp>
      </p:grpSp>
      <p:sp>
        <p:nvSpPr>
          <p:cNvPr id="29" name="직사각형 28"/>
          <p:cNvSpPr/>
          <p:nvPr/>
        </p:nvSpPr>
        <p:spPr>
          <a:xfrm>
            <a:off x="2058027" y="4160904"/>
            <a:ext cx="1922865" cy="107722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b="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모두보기 </a:t>
            </a:r>
            <a:r>
              <a:rPr kumimoji="0" lang="ko-KR" altLang="en-US" sz="700" b="0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▼</a:t>
            </a:r>
            <a:endParaRPr kumimoji="0" lang="en-US" altLang="ko-KR" sz="700" b="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47902866"/>
              </p:ext>
            </p:extLst>
          </p:nvPr>
        </p:nvGraphicFramePr>
        <p:xfrm>
          <a:off x="172774" y="1523804"/>
          <a:ext cx="2569672" cy="1266260"/>
        </p:xfrm>
        <a:graphic>
          <a:graphicData uri="http://schemas.openxmlformats.org/drawingml/2006/table">
            <a:tbl>
              <a:tblPr firstRow="1" bandRow="1"/>
              <a:tblGrid>
                <a:gridCol w="452818"/>
                <a:gridCol w="1058427"/>
                <a:gridCol w="1058427"/>
              </a:tblGrid>
              <a:tr h="25202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할인대상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할인율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</a:tr>
              <a:tr h="213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저공해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경차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9" name="모서리가 둥근 직사각형 88"/>
          <p:cNvSpPr/>
          <p:nvPr/>
        </p:nvSpPr>
        <p:spPr>
          <a:xfrm>
            <a:off x="272480" y="1320541"/>
            <a:ext cx="432000" cy="142876"/>
          </a:xfrm>
          <a:prstGeom prst="roundRect">
            <a:avLst/>
          </a:prstGeom>
          <a:solidFill>
            <a:srgbClr val="002060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164468" y="4617132"/>
            <a:ext cx="5904656" cy="479586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12700">
            <a:solidFill>
              <a:schemeClr val="accent4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pPr algn="ctr"/>
            <a:r>
              <a:rPr lang="ko-KR" altLang="en-US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할인대상 수정 </a:t>
            </a:r>
            <a:r>
              <a:rPr lang="en-US" altLang="ko-KR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UI</a:t>
            </a:r>
          </a:p>
          <a:p>
            <a:pPr algn="ctr"/>
            <a:r>
              <a:rPr lang="en-US" altLang="ko-KR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다음 슬라이드</a:t>
            </a:r>
            <a:r>
              <a:rPr lang="en-US" altLang="ko-KR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ko-KR" altLang="en-US" b="1" i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6" name="그룹 170"/>
          <p:cNvGrpSpPr/>
          <p:nvPr/>
        </p:nvGrpSpPr>
        <p:grpSpPr>
          <a:xfrm>
            <a:off x="1532620" y="4361032"/>
            <a:ext cx="2915875" cy="184092"/>
            <a:chOff x="2970798" y="5186229"/>
            <a:chExt cx="2915875" cy="184092"/>
          </a:xfrm>
        </p:grpSpPr>
        <p:sp>
          <p:nvSpPr>
            <p:cNvPr id="172" name="직사각형 171"/>
            <p:cNvSpPr/>
            <p:nvPr/>
          </p:nvSpPr>
          <p:spPr>
            <a:xfrm>
              <a:off x="318125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〈</a:t>
              </a:r>
              <a:endParaRPr kumimoji="0"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339170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u="sng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kumimoji="0" lang="ko-KR" altLang="en-US" sz="800" u="sng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3602154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7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549622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〉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3812606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8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402305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9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423351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kumimoji="0" lang="ko-KR" altLang="en-US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444396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11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4654414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12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4864866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13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507531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14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528577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15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97079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≪</a:t>
              </a:r>
              <a:endParaRPr kumimoji="0"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5706673" y="5186229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≫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6" name="Oval 611"/>
          <p:cNvSpPr>
            <a:spLocks noChangeArrowheads="1"/>
          </p:cNvSpPr>
          <p:nvPr/>
        </p:nvSpPr>
        <p:spPr bwMode="auto">
          <a:xfrm>
            <a:off x="56456" y="1304764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noProof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Oval 611"/>
          <p:cNvSpPr>
            <a:spLocks noChangeArrowheads="1"/>
          </p:cNvSpPr>
          <p:nvPr/>
        </p:nvSpPr>
        <p:spPr bwMode="auto">
          <a:xfrm>
            <a:off x="55884" y="1520788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69760816"/>
              </p:ext>
            </p:extLst>
          </p:nvPr>
        </p:nvGraphicFramePr>
        <p:xfrm>
          <a:off x="117480" y="923606"/>
          <a:ext cx="1690182" cy="237142"/>
        </p:xfrm>
        <a:graphic>
          <a:graphicData uri="http://schemas.openxmlformats.org/drawingml/2006/table">
            <a:tbl>
              <a:tblPr firstRow="1" bandRow="1"/>
              <a:tblGrid>
                <a:gridCol w="845091"/>
                <a:gridCol w="845091"/>
              </a:tblGrid>
              <a:tr h="23714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주차장 관리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할인대상 관리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89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roup 1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7972172"/>
              </p:ext>
            </p:extLst>
          </p:nvPr>
        </p:nvGraphicFramePr>
        <p:xfrm>
          <a:off x="7324079" y="506572"/>
          <a:ext cx="2523387" cy="1227772"/>
        </p:xfrm>
        <a:graphic>
          <a:graphicData uri="http://schemas.openxmlformats.org/drawingml/2006/table">
            <a:tbl>
              <a:tblPr/>
              <a:tblGrid>
                <a:gridCol w="251787"/>
                <a:gridCol w="22716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할인내용 정보 수정 </a:t>
                      </a:r>
                      <a:r>
                        <a:rPr lang="en-US" altLang="ko-KR" sz="800" dirty="0" smtClean="0"/>
                        <a:t>UI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할인내용이 불러와지며 수정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삭제 가능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0492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등록시</a:t>
                      </a:r>
                      <a:r>
                        <a:rPr lang="ko-KR" altLang="en-US" sz="800" dirty="0" smtClean="0"/>
                        <a:t> 입력된 할인율이 불러와 지며 수정 가능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수정시</a:t>
                      </a:r>
                      <a:r>
                        <a:rPr lang="ko-KR" altLang="en-US" sz="800" baseline="0" dirty="0" smtClean="0"/>
                        <a:t> 원격 제어 프로그램에서 해당 주차장에 지정된 내용의 할인율 적용</a:t>
                      </a:r>
                      <a:endParaRPr lang="en-US" altLang="ko-KR" sz="800" baseline="0" dirty="0" smtClean="0"/>
                    </a:p>
                    <a:p>
                      <a:endParaRPr lang="en-US" altLang="ko-KR" sz="800" baseline="0" dirty="0" smtClean="0"/>
                    </a:p>
                    <a:p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3" name="모서리가 둥근 직사각형 82"/>
          <p:cNvSpPr/>
          <p:nvPr/>
        </p:nvSpPr>
        <p:spPr>
          <a:xfrm>
            <a:off x="389613" y="184628"/>
            <a:ext cx="2141378" cy="20020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>
            <a:noAutofit/>
          </a:bodyPr>
          <a:lstStyle/>
          <a:p>
            <a:pPr algn="l" fontAlgn="t"/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할인대상수정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UI</a:t>
            </a:r>
            <a:endParaRPr lang="ko-KR" altLang="en-US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4" name="톱니 모양의 오른쪽 화살표 83"/>
          <p:cNvSpPr/>
          <p:nvPr/>
        </p:nvSpPr>
        <p:spPr>
          <a:xfrm rot="5400000">
            <a:off x="3478405" y="-316984"/>
            <a:ext cx="322060" cy="1117285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 fontAlgn="t"/>
            <a:endParaRPr lang="ko-KR" altLang="en-US" sz="7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116796" y="2564904"/>
            <a:ext cx="612000" cy="180000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kern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ko-KR" altLang="en-US" sz="700" kern="0" dirty="0" smtClean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764868" y="2564904"/>
            <a:ext cx="612000" cy="180000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09" name="직사각형 108"/>
          <p:cNvSpPr/>
          <p:nvPr/>
        </p:nvSpPr>
        <p:spPr>
          <a:xfrm rot="5400000">
            <a:off x="6479233" y="2303811"/>
            <a:ext cx="1260000" cy="1440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>
            <a:innerShdw blurRad="25400" dist="12700" dir="5400000">
              <a:sysClr val="window" lastClr="FFFFFF">
                <a:lumMod val="50000"/>
                <a:alpha val="50000"/>
              </a:sysClr>
            </a:innerShdw>
          </a:effectLst>
        </p:spPr>
        <p:txBody>
          <a:bodyPr lIns="36000" tIns="36000" rIns="36000" bIns="36000"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kern="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65159" y="1515553"/>
            <a:ext cx="7020000" cy="21431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64468" y="510701"/>
            <a:ext cx="7020780" cy="983642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12700">
            <a:solidFill>
              <a:schemeClr val="accent4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pPr algn="ctr"/>
            <a:r>
              <a:rPr lang="ko-KR" altLang="en-US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할인대상 목록 </a:t>
            </a:r>
            <a:r>
              <a:rPr lang="en-US" altLang="ko-KR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GRID</a:t>
            </a:r>
            <a:endParaRPr lang="ko-KR" altLang="en-US" b="1" i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64468" y="2996952"/>
            <a:ext cx="7020000" cy="2160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7412674"/>
              </p:ext>
            </p:extLst>
          </p:nvPr>
        </p:nvGraphicFramePr>
        <p:xfrm>
          <a:off x="344488" y="1880828"/>
          <a:ext cx="6628746" cy="531840"/>
        </p:xfrm>
        <a:graphic>
          <a:graphicData uri="http://schemas.openxmlformats.org/drawingml/2006/table">
            <a:tbl>
              <a:tblPr/>
              <a:tblGrid>
                <a:gridCol w="935850"/>
                <a:gridCol w="5692896"/>
              </a:tblGrid>
              <a:tr h="21600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할인대상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Lucida Grande"/>
                        </a:rPr>
                        <a:t>할인율</a:t>
                      </a: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  <a:p>
                      <a:pPr marL="39688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17997" marR="17997" marT="36000" marB="36000" anchor="ctr" horzOverflow="overflow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31" name="직사각형 130"/>
          <p:cNvSpPr/>
          <p:nvPr/>
        </p:nvSpPr>
        <p:spPr>
          <a:xfrm>
            <a:off x="1344578" y="1916359"/>
            <a:ext cx="1583746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00" b="0" kern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344578" y="2168860"/>
            <a:ext cx="1583746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00" b="0" kern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Oval 611"/>
          <p:cNvSpPr>
            <a:spLocks noChangeArrowheads="1"/>
          </p:cNvSpPr>
          <p:nvPr/>
        </p:nvSpPr>
        <p:spPr bwMode="auto">
          <a:xfrm>
            <a:off x="201044" y="1880828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noProof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Oval 611"/>
          <p:cNvSpPr>
            <a:spLocks noChangeArrowheads="1"/>
          </p:cNvSpPr>
          <p:nvPr/>
        </p:nvSpPr>
        <p:spPr bwMode="auto">
          <a:xfrm>
            <a:off x="200472" y="2096852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9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roup 1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7972172"/>
              </p:ext>
            </p:extLst>
          </p:nvPr>
        </p:nvGraphicFramePr>
        <p:xfrm>
          <a:off x="7324079" y="509040"/>
          <a:ext cx="2523387" cy="437760"/>
        </p:xfrm>
        <a:graphic>
          <a:graphicData uri="http://schemas.openxmlformats.org/drawingml/2006/table">
            <a:tbl>
              <a:tblPr/>
              <a:tblGrid>
                <a:gridCol w="251787"/>
                <a:gridCol w="22716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LNB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구조로 레이아웃 구성</a:t>
                      </a:r>
                      <a:endParaRPr lang="en-US" altLang="ko-KR" sz="800" baseline="0" dirty="0" smtClean="0"/>
                    </a:p>
                    <a:p>
                      <a:r>
                        <a:rPr lang="ko-KR" altLang="en-US" sz="800" baseline="0" dirty="0" err="1" smtClean="0"/>
                        <a:t>클릭시</a:t>
                      </a:r>
                      <a:r>
                        <a:rPr lang="ko-KR" altLang="en-US" sz="800" baseline="0" dirty="0" smtClean="0"/>
                        <a:t> 해당 메뉴로 이동하며 해당 메뉴는 하이라이트 처리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56456" y="612803"/>
            <a:ext cx="1620000" cy="5364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4468" y="705051"/>
            <a:ext cx="1368152" cy="171930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900" b="1" dirty="0" smtClean="0">
                <a:solidFill>
                  <a:schemeClr val="tx1"/>
                </a:solidFill>
                <a:latin typeface="+mn-ea"/>
                <a:ea typeface="+mn-ea"/>
              </a:rPr>
              <a:t>원격제어</a:t>
            </a:r>
            <a:endParaRPr lang="en-US" altLang="ko-KR" sz="9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네트워크제어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실시간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입출차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조회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정기권관리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미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오인식 차량관리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수익금관리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환경설정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spcBef>
                <a:spcPts val="600"/>
              </a:spcBef>
            </a:pP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84648" y="620688"/>
            <a:ext cx="5364596" cy="5328592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12700">
            <a:solidFill>
              <a:schemeClr val="accent4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pPr algn="ctr"/>
            <a:r>
              <a:rPr lang="en-US" altLang="ko-KR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BODY </a:t>
            </a:r>
            <a:r>
              <a:rPr lang="ko-KR" altLang="en-US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영역</a:t>
            </a:r>
          </a:p>
        </p:txBody>
      </p:sp>
      <p:sp>
        <p:nvSpPr>
          <p:cNvPr id="9" name="Oval 611"/>
          <p:cNvSpPr>
            <a:spLocks noChangeArrowheads="1"/>
          </p:cNvSpPr>
          <p:nvPr/>
        </p:nvSpPr>
        <p:spPr bwMode="auto">
          <a:xfrm>
            <a:off x="-90000" y="584684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9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roup 1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7972172"/>
              </p:ext>
            </p:extLst>
          </p:nvPr>
        </p:nvGraphicFramePr>
        <p:xfrm>
          <a:off x="7324079" y="509040"/>
          <a:ext cx="2523387" cy="2937120"/>
        </p:xfrm>
        <a:graphic>
          <a:graphicData uri="http://schemas.openxmlformats.org/drawingml/2006/table">
            <a:tbl>
              <a:tblPr/>
              <a:tblGrid>
                <a:gridCol w="251787"/>
                <a:gridCol w="22716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원격 제어 프로그램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주차장 명이 보여지며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수동으로 문을 열고 닫는 버튼 노출</a:t>
                      </a:r>
                      <a:r>
                        <a:rPr lang="en-US" altLang="ko-KR" sz="800" baseline="0" dirty="0" smtClean="0"/>
                        <a:t>.  </a:t>
                      </a:r>
                      <a:r>
                        <a:rPr lang="ko-KR" altLang="en-US" sz="800" baseline="0" dirty="0" smtClean="0"/>
                        <a:t>상태에 따라서 버튼이 달라지며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닫힌 </a:t>
                      </a:r>
                      <a:r>
                        <a:rPr lang="ko-KR" altLang="en-US" sz="800" baseline="0" dirty="0" err="1" smtClean="0"/>
                        <a:t>상태일때는</a:t>
                      </a:r>
                      <a:r>
                        <a:rPr lang="ko-KR" altLang="en-US" sz="800" baseline="0" dirty="0" smtClean="0"/>
                        <a:t> 열림 버튼이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열린 </a:t>
                      </a:r>
                      <a:r>
                        <a:rPr lang="ko-KR" altLang="en-US" sz="800" baseline="0" dirty="0" err="1" smtClean="0"/>
                        <a:t>상태일때는</a:t>
                      </a:r>
                      <a:r>
                        <a:rPr lang="ko-KR" altLang="en-US" sz="800" baseline="0" dirty="0" smtClean="0"/>
                        <a:t> 닫힘 버튼이 보여짐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출차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접근시에</a:t>
                      </a:r>
                      <a:r>
                        <a:rPr lang="ko-KR" altLang="en-US" sz="800" dirty="0" smtClean="0"/>
                        <a:t> 해당 차량의 번호 이미지 정보와 할인대상 인증의 경우 해당 이미지가 보여짐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할인키 적용의 버튼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4c, 4d</a:t>
                      </a:r>
                      <a:r>
                        <a:rPr lang="ko-KR" altLang="en-US" sz="800" dirty="0" smtClean="0"/>
                        <a:t>에 반영 처리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4a. </a:t>
                      </a:r>
                      <a:r>
                        <a:rPr lang="ko-KR" altLang="en-US" sz="800" dirty="0" err="1" smtClean="0"/>
                        <a:t>출차를</a:t>
                      </a:r>
                      <a:r>
                        <a:rPr lang="ko-KR" altLang="en-US" sz="800" dirty="0" smtClean="0"/>
                        <a:t> 위해 </a:t>
                      </a:r>
                      <a:r>
                        <a:rPr lang="ko-KR" altLang="en-US" sz="800" dirty="0" err="1" smtClean="0"/>
                        <a:t>게이트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접근시</a:t>
                      </a:r>
                      <a:r>
                        <a:rPr lang="ko-KR" altLang="en-US" sz="800" dirty="0" smtClean="0"/>
                        <a:t> 차량 번호가 인식되면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타겟</a:t>
                      </a:r>
                      <a:r>
                        <a:rPr lang="ko-KR" altLang="en-US" sz="800" dirty="0" smtClean="0"/>
                        <a:t> 번호와 차량번호가 보여짐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4b. </a:t>
                      </a:r>
                      <a:r>
                        <a:rPr lang="ko-KR" altLang="en-US" sz="800" dirty="0" smtClean="0"/>
                        <a:t>번호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인식 시점에 해당 차량 번호의 입차 </a:t>
                      </a:r>
                      <a:r>
                        <a:rPr lang="ko-KR" altLang="en-US" sz="800" dirty="0" err="1" smtClean="0"/>
                        <a:t>시간및</a:t>
                      </a:r>
                      <a:r>
                        <a:rPr lang="ko-KR" altLang="en-US" sz="800" dirty="0" smtClean="0"/>
                        <a:t> 경과 시간 표시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4c. 3</a:t>
                      </a:r>
                      <a:r>
                        <a:rPr lang="ko-KR" altLang="en-US" sz="800" dirty="0" smtClean="0"/>
                        <a:t>에서 선택된 할인키 명이 보여짐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4d. </a:t>
                      </a:r>
                      <a:r>
                        <a:rPr lang="ko-KR" altLang="en-US" sz="800" dirty="0" smtClean="0"/>
                        <a:t>적용된 </a:t>
                      </a:r>
                      <a:r>
                        <a:rPr lang="ko-KR" altLang="en-US" sz="800" dirty="0" err="1" smtClean="0"/>
                        <a:t>할인키에</a:t>
                      </a:r>
                      <a:r>
                        <a:rPr lang="ko-KR" altLang="en-US" sz="800" dirty="0" smtClean="0"/>
                        <a:t> 따른 가격이 보여짐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4e, </a:t>
                      </a:r>
                      <a:r>
                        <a:rPr lang="ko-KR" altLang="en-US" sz="800" dirty="0" smtClean="0"/>
                        <a:t>결제 여부는 결제대기와 결제완료로 나눠짐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결제 내역은 </a:t>
                      </a:r>
                      <a:r>
                        <a:rPr lang="ko-KR" altLang="en-US" sz="800" dirty="0" err="1" smtClean="0"/>
                        <a:t>결제완료된</a:t>
                      </a:r>
                      <a:r>
                        <a:rPr lang="ko-KR" altLang="en-US" sz="800" dirty="0" smtClean="0"/>
                        <a:t> 내역만 표시됨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2-4</a:t>
                      </a:r>
                      <a:r>
                        <a:rPr lang="ko-KR" altLang="en-US" sz="800" dirty="0" smtClean="0"/>
                        <a:t>의 정보가 선택된 결제내역의 정보를 보여줌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모두 보기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스크롤 없이 선택된 수량만큼 리스트가 보여짐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7140" y="512676"/>
            <a:ext cx="36000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■ 원격제어 프로그램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69760816"/>
              </p:ext>
            </p:extLst>
          </p:nvPr>
        </p:nvGraphicFramePr>
        <p:xfrm>
          <a:off x="117480" y="810384"/>
          <a:ext cx="5915637" cy="237142"/>
        </p:xfrm>
        <a:graphic>
          <a:graphicData uri="http://schemas.openxmlformats.org/drawingml/2006/table">
            <a:tbl>
              <a:tblPr firstRow="1" bandRow="1"/>
              <a:tblGrid>
                <a:gridCol w="845091"/>
                <a:gridCol w="845091"/>
                <a:gridCol w="845091"/>
                <a:gridCol w="845091"/>
                <a:gridCol w="845091"/>
                <a:gridCol w="845091"/>
                <a:gridCol w="845091"/>
              </a:tblGrid>
              <a:tr h="23714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살곶이</a:t>
                      </a:r>
                      <a:endParaRPr lang="ko-KR" altLang="en-US" sz="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성수</a:t>
                      </a:r>
                      <a:r>
                        <a:rPr lang="en-US" altLang="ko-KR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 </a:t>
                      </a:r>
                      <a:r>
                        <a:rPr lang="en-US" altLang="ko-KR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송정동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금호초교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응봉건물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주차장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64868" y="4545124"/>
            <a:ext cx="36000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결제내역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47902866"/>
              </p:ext>
            </p:extLst>
          </p:nvPr>
        </p:nvGraphicFramePr>
        <p:xfrm>
          <a:off x="128465" y="5060684"/>
          <a:ext cx="6732749" cy="1297686"/>
        </p:xfrm>
        <a:graphic>
          <a:graphicData uri="http://schemas.openxmlformats.org/drawingml/2006/table">
            <a:tbl>
              <a:tblPr firstRow="1" bandRow="1"/>
              <a:tblGrid>
                <a:gridCol w="576434"/>
                <a:gridCol w="737836"/>
                <a:gridCol w="760893"/>
                <a:gridCol w="3541460"/>
                <a:gridCol w="1116126"/>
              </a:tblGrid>
              <a:tr h="21110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NO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결제상태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20150323001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altLang="ko-KR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결제완료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20150323001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altLang="ko-KR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결제대기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20150323001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altLang="ko-KR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결제완료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20150323001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altLang="ko-KR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결제대기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20150323001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altLang="ko-KR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4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결제완료</a:t>
                      </a:r>
                    </a:p>
                    <a:p>
                      <a:pPr algn="ctr" latinLnBrk="1"/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43" name="그룹 10"/>
          <p:cNvGrpSpPr/>
          <p:nvPr/>
        </p:nvGrpSpPr>
        <p:grpSpPr>
          <a:xfrm>
            <a:off x="6890073" y="5026574"/>
            <a:ext cx="126002" cy="1255746"/>
            <a:chOff x="7055228" y="3310653"/>
            <a:chExt cx="126002" cy="2520000"/>
          </a:xfrm>
        </p:grpSpPr>
        <p:sp>
          <p:nvSpPr>
            <p:cNvPr id="44" name="직사각형 43"/>
            <p:cNvSpPr/>
            <p:nvPr/>
          </p:nvSpPr>
          <p:spPr>
            <a:xfrm rot="5400000">
              <a:off x="5858229" y="4507653"/>
              <a:ext cx="2520000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25400" dist="12700" dir="5400000">
                <a:sysClr val="window" lastClr="FFFFFF">
                  <a:lumMod val="50000"/>
                  <a:alpha val="50000"/>
                </a:sysClr>
              </a:innerShdw>
            </a:effectLst>
          </p:spPr>
          <p:txBody>
            <a:bodyPr lIns="36000" tIns="36000" rIns="36000" b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 rot="5400000">
              <a:off x="6694716" y="4341704"/>
              <a:ext cx="847027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36000" tIns="36000" rIns="36000" b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6" name="그룹 235"/>
            <p:cNvGrpSpPr/>
            <p:nvPr/>
          </p:nvGrpSpPr>
          <p:grpSpPr>
            <a:xfrm rot="5400000">
              <a:off x="7072369" y="4437877"/>
              <a:ext cx="109722" cy="36002"/>
              <a:chOff x="5320511" y="4695447"/>
              <a:chExt cx="37307" cy="71442"/>
            </a:xfrm>
          </p:grpSpPr>
          <p:cxnSp>
            <p:nvCxnSpPr>
              <p:cNvPr id="49" name="직선 연결선 48"/>
              <p:cNvCxnSpPr/>
              <p:nvPr/>
            </p:nvCxnSpPr>
            <p:spPr>
              <a:xfrm rot="5400000">
                <a:off x="5303983" y="4730376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cxnSp>
            <p:nvCxnSpPr>
              <p:cNvPr id="50" name="직선 연결선 49"/>
              <p:cNvCxnSpPr/>
              <p:nvPr/>
            </p:nvCxnSpPr>
            <p:spPr>
              <a:xfrm rot="5400000">
                <a:off x="5285586" y="4730372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cxnSp>
            <p:nvCxnSpPr>
              <p:cNvPr id="51" name="직선 연결선 50"/>
              <p:cNvCxnSpPr/>
              <p:nvPr/>
            </p:nvCxnSpPr>
            <p:spPr>
              <a:xfrm rot="5400000">
                <a:off x="5321305" y="4730372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</p:grpSp>
        <p:sp>
          <p:nvSpPr>
            <p:cNvPr id="47" name="직사각형 46"/>
            <p:cNvSpPr/>
            <p:nvPr/>
          </p:nvSpPr>
          <p:spPr>
            <a:xfrm rot="5400000">
              <a:off x="7009862" y="3383058"/>
              <a:ext cx="216732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kern="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◀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 rot="5400000">
              <a:off x="7009718" y="5660567"/>
              <a:ext cx="216732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kern="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▶</a:t>
              </a:r>
            </a:p>
          </p:txBody>
        </p:sp>
      </p:grpSp>
      <p:grpSp>
        <p:nvGrpSpPr>
          <p:cNvPr id="52" name="그룹 21"/>
          <p:cNvGrpSpPr/>
          <p:nvPr/>
        </p:nvGrpSpPr>
        <p:grpSpPr>
          <a:xfrm>
            <a:off x="128464" y="4561093"/>
            <a:ext cx="6891536" cy="452083"/>
            <a:chOff x="165159" y="2640334"/>
            <a:chExt cx="7020000" cy="452083"/>
          </a:xfrm>
        </p:grpSpPr>
        <p:sp>
          <p:nvSpPr>
            <p:cNvPr id="53" name="직사각형 52"/>
            <p:cNvSpPr/>
            <p:nvPr/>
          </p:nvSpPr>
          <p:spPr>
            <a:xfrm>
              <a:off x="165159" y="2878103"/>
              <a:ext cx="7020000" cy="2143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480315" y="2915372"/>
              <a:ext cx="576000" cy="142876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lIns="36000" tIns="0" rIns="3600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    ▼</a:t>
              </a:r>
              <a:endPara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8611" y="2640334"/>
              <a:ext cx="7184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R" sz="700" b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kumimoji="1" lang="ko-KR" altLang="en-US" sz="700" b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 </a:t>
              </a:r>
              <a:r>
                <a:rPr kumimoji="1" lang="en-US" altLang="ko-KR" sz="700" b="0" dirty="0" smtClean="0">
                  <a:solidFill>
                    <a:srgbClr val="FF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10,000</a:t>
              </a:r>
              <a:r>
                <a:rPr kumimoji="1" lang="ko-KR" altLang="en-US" sz="700" b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</a:t>
              </a:r>
              <a:r>
                <a:rPr kumimoji="1" lang="en-US" altLang="ko-KR" sz="700" b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kumimoji="1" lang="ko-KR" altLang="en-US" sz="7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245980" y="6593280"/>
            <a:ext cx="2915875" cy="184092"/>
            <a:chOff x="2970798" y="5186229"/>
            <a:chExt cx="2915875" cy="184092"/>
          </a:xfrm>
        </p:grpSpPr>
        <p:sp>
          <p:nvSpPr>
            <p:cNvPr id="60" name="직사각형 59"/>
            <p:cNvSpPr/>
            <p:nvPr/>
          </p:nvSpPr>
          <p:spPr>
            <a:xfrm>
              <a:off x="318125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〈</a:t>
              </a:r>
              <a:endParaRPr kumimoji="0"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39170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u="sng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kumimoji="0" lang="ko-KR" altLang="en-US" sz="800" u="sng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02154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7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49622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〉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812606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8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02305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9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23351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kumimoji="0" lang="ko-KR" altLang="en-US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44396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11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654414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12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864866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13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07531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14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28577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15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97079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≪</a:t>
              </a:r>
              <a:endParaRPr kumimoji="0"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706673" y="5186229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≫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128464" y="6284160"/>
            <a:ext cx="6876764" cy="241184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750851" y="6349830"/>
            <a:ext cx="1922865" cy="107722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b="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모두보기 </a:t>
            </a:r>
            <a:r>
              <a:rPr kumimoji="0" lang="ko-KR" altLang="en-US" sz="700" b="0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▼</a:t>
            </a:r>
            <a:endParaRPr kumimoji="0" lang="en-US" altLang="ko-KR" sz="700" b="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56456" y="4761148"/>
            <a:ext cx="6984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611"/>
          <p:cNvSpPr>
            <a:spLocks noChangeArrowheads="1"/>
          </p:cNvSpPr>
          <p:nvPr/>
        </p:nvSpPr>
        <p:spPr bwMode="auto">
          <a:xfrm>
            <a:off x="0" y="4582764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Oval 611"/>
          <p:cNvSpPr>
            <a:spLocks noChangeArrowheads="1"/>
          </p:cNvSpPr>
          <p:nvPr/>
        </p:nvSpPr>
        <p:spPr bwMode="auto">
          <a:xfrm>
            <a:off x="3260812" y="6346960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Oval 611"/>
          <p:cNvSpPr>
            <a:spLocks noChangeArrowheads="1"/>
          </p:cNvSpPr>
          <p:nvPr/>
        </p:nvSpPr>
        <p:spPr bwMode="auto">
          <a:xfrm>
            <a:off x="6141132" y="4834792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928664" y="1196752"/>
            <a:ext cx="1728192" cy="2376264"/>
            <a:chOff x="1820652" y="1988840"/>
            <a:chExt cx="1656184" cy="2232248"/>
          </a:xfrm>
        </p:grpSpPr>
        <p:sp>
          <p:nvSpPr>
            <p:cNvPr id="87" name="TextBox 86"/>
            <p:cNvSpPr txBox="1"/>
            <p:nvPr/>
          </p:nvSpPr>
          <p:spPr>
            <a:xfrm>
              <a:off x="1856656" y="1988840"/>
              <a:ext cx="1332148" cy="24622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l"/>
              <a:r>
                <a:rPr lang="ko-KR" altLang="en-US" sz="10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할인키 적용</a:t>
              </a:r>
              <a:endPara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1820652" y="2276872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경차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2684748" y="2276872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저공해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1820652" y="2852936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장애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2684748" y="2852936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유공자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1820652" y="3140968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고엽제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1820652" y="3429000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요일제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1820652" y="4005064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다둥이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684748" y="4005064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다둥이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3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1820652" y="2564904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중형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684748" y="2564904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대형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684748" y="3140968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모범납세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2684748" y="3429000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행사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1820652" y="3717032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행사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2684748" y="3717032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행사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3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3872880" y="1202559"/>
            <a:ext cx="1692188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무인 처리 현황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92460" y="1556792"/>
            <a:ext cx="1476164" cy="6480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IMG</a:t>
            </a:r>
          </a:p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할인대상 인증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캡쳐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영역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92460" y="2240868"/>
            <a:ext cx="1476164" cy="6480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IMG</a:t>
            </a:r>
          </a:p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입차 차량 번호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캡쳐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영역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28464" y="1202559"/>
            <a:ext cx="1692188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차량정보 확인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27128469"/>
              </p:ext>
            </p:extLst>
          </p:nvPr>
        </p:nvGraphicFramePr>
        <p:xfrm>
          <a:off x="3944888" y="1520788"/>
          <a:ext cx="1944216" cy="2052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/>
                <a:gridCol w="1260140"/>
              </a:tblGrid>
              <a:tr h="368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타겟번호</a:t>
                      </a:r>
                      <a:r>
                        <a:rPr lang="en-US" altLang="ko-KR" sz="800" b="1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="1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차량번호</a:t>
                      </a:r>
                      <a:endParaRPr lang="ko-KR" altLang="en-US" sz="800" b="1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91300 /  67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6749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T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8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입차시간</a:t>
                      </a:r>
                      <a:endParaRPr lang="en-US" altLang="ko-KR" sz="800" b="1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2016/03/19   21:09:46(2</a:t>
                      </a: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8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할인키</a:t>
                      </a:r>
                      <a:endParaRPr lang="en-US" altLang="ko-KR" sz="800" b="1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경차</a:t>
                      </a:r>
                      <a:endParaRPr lang="ko-KR" altLang="en-US" sz="8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주차요금</a:t>
                      </a:r>
                      <a:endParaRPr lang="ko-KR" altLang="en-US" sz="800" b="1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u="none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5,000</a:t>
                      </a:r>
                      <a:r>
                        <a:rPr lang="ko-KR" altLang="en-US" sz="800" b="1" u="none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  <a:endParaRPr lang="en-US" altLang="ko-KR" sz="800" b="1" u="none" strike="sng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r" latinLnBrk="1"/>
                      <a:r>
                        <a:rPr lang="en-US" altLang="ko-KR" sz="800" b="1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4,000</a:t>
                      </a:r>
                      <a:r>
                        <a:rPr lang="ko-KR" altLang="en-US" sz="800" b="1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8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결제여부</a:t>
                      </a:r>
                      <a:endParaRPr lang="ko-KR" altLang="en-US" sz="800" b="1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결제완료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신용카드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90000" marT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8" name="직선 연결선 107"/>
          <p:cNvCxnSpPr/>
          <p:nvPr/>
        </p:nvCxnSpPr>
        <p:spPr>
          <a:xfrm>
            <a:off x="3908884" y="1448780"/>
            <a:ext cx="2016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1856656" y="1448780"/>
            <a:ext cx="1872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56456" y="1448780"/>
            <a:ext cx="1584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611"/>
          <p:cNvSpPr>
            <a:spLocks noChangeArrowheads="1"/>
          </p:cNvSpPr>
          <p:nvPr/>
        </p:nvSpPr>
        <p:spPr bwMode="auto">
          <a:xfrm>
            <a:off x="0" y="1270396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Oval 611"/>
          <p:cNvSpPr>
            <a:spLocks noChangeArrowheads="1"/>
          </p:cNvSpPr>
          <p:nvPr/>
        </p:nvSpPr>
        <p:spPr bwMode="auto">
          <a:xfrm>
            <a:off x="1748644" y="1270396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Oval 611"/>
          <p:cNvSpPr>
            <a:spLocks noChangeArrowheads="1"/>
          </p:cNvSpPr>
          <p:nvPr/>
        </p:nvSpPr>
        <p:spPr bwMode="auto">
          <a:xfrm>
            <a:off x="3728864" y="1270396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1137092" y="4221088"/>
            <a:ext cx="4644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540732" y="3933056"/>
            <a:ext cx="1692188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통제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676636" y="4293096"/>
            <a:ext cx="1656000" cy="2520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입구열림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404828" y="4293096"/>
            <a:ext cx="1656184" cy="2520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출구닫힘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8" name="Oval 611"/>
          <p:cNvSpPr>
            <a:spLocks noChangeArrowheads="1"/>
          </p:cNvSpPr>
          <p:nvPr/>
        </p:nvSpPr>
        <p:spPr bwMode="auto">
          <a:xfrm>
            <a:off x="2792760" y="3969060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92460" y="2924944"/>
            <a:ext cx="1476164" cy="6480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IMG</a:t>
            </a: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출차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차량 번호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캡쳐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영역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997116" y="1202559"/>
            <a:ext cx="972108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무인 처리 현황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6033120" y="1448780"/>
            <a:ext cx="1158128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6033120" y="1529408"/>
            <a:ext cx="1152128" cy="2079612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12700">
            <a:solidFill>
              <a:schemeClr val="accent4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pPr algn="ctr"/>
            <a:r>
              <a:rPr lang="ko-KR" altLang="en-US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다음슬라이드</a:t>
            </a:r>
          </a:p>
        </p:txBody>
      </p:sp>
    </p:spTree>
    <p:extLst>
      <p:ext uri="{BB962C8B-B14F-4D97-AF65-F5344CB8AC3E}">
        <p14:creationId xmlns="" xmlns:p14="http://schemas.microsoft.com/office/powerpoint/2010/main" val="2789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7140" y="512676"/>
            <a:ext cx="36000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■ 원격제어 프로그램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69760816"/>
              </p:ext>
            </p:extLst>
          </p:nvPr>
        </p:nvGraphicFramePr>
        <p:xfrm>
          <a:off x="117480" y="810384"/>
          <a:ext cx="5915637" cy="237142"/>
        </p:xfrm>
        <a:graphic>
          <a:graphicData uri="http://schemas.openxmlformats.org/drawingml/2006/table">
            <a:tbl>
              <a:tblPr firstRow="1" bandRow="1"/>
              <a:tblGrid>
                <a:gridCol w="845091"/>
                <a:gridCol w="845091"/>
                <a:gridCol w="845091"/>
                <a:gridCol w="845091"/>
                <a:gridCol w="845091"/>
                <a:gridCol w="845091"/>
                <a:gridCol w="845091"/>
              </a:tblGrid>
              <a:tr h="23714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살곶이</a:t>
                      </a:r>
                      <a:endParaRPr lang="ko-KR" altLang="en-US" sz="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성수</a:t>
                      </a:r>
                      <a:r>
                        <a:rPr lang="en-US" altLang="ko-KR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 </a:t>
                      </a:r>
                      <a:r>
                        <a:rPr lang="en-US" altLang="ko-KR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송정동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금호초교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응봉건물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주차장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64868" y="4545124"/>
            <a:ext cx="36000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결제내역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47902866"/>
              </p:ext>
            </p:extLst>
          </p:nvPr>
        </p:nvGraphicFramePr>
        <p:xfrm>
          <a:off x="128465" y="5060684"/>
          <a:ext cx="6732749" cy="1297686"/>
        </p:xfrm>
        <a:graphic>
          <a:graphicData uri="http://schemas.openxmlformats.org/drawingml/2006/table">
            <a:tbl>
              <a:tblPr firstRow="1" bandRow="1"/>
              <a:tblGrid>
                <a:gridCol w="576434"/>
                <a:gridCol w="737836"/>
                <a:gridCol w="760893"/>
                <a:gridCol w="3541460"/>
                <a:gridCol w="1116126"/>
              </a:tblGrid>
              <a:tr h="21110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NO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결제상태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20150323001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altLang="ko-KR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결제완료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20150323001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altLang="ko-KR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결제대기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20150323001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altLang="ko-KR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결제완료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20150323001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altLang="ko-KR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결제대기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20150323001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altLang="ko-KR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4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결제완료</a:t>
                      </a:r>
                    </a:p>
                    <a:p>
                      <a:pPr algn="ctr" latinLnBrk="1"/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0"/>
          <p:cNvGrpSpPr/>
          <p:nvPr/>
        </p:nvGrpSpPr>
        <p:grpSpPr>
          <a:xfrm>
            <a:off x="6890073" y="5026574"/>
            <a:ext cx="126002" cy="1255746"/>
            <a:chOff x="7055228" y="3310653"/>
            <a:chExt cx="126002" cy="2520000"/>
          </a:xfrm>
        </p:grpSpPr>
        <p:sp>
          <p:nvSpPr>
            <p:cNvPr id="44" name="직사각형 43"/>
            <p:cNvSpPr/>
            <p:nvPr/>
          </p:nvSpPr>
          <p:spPr>
            <a:xfrm rot="5400000">
              <a:off x="5858229" y="4507653"/>
              <a:ext cx="2520000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25400" dist="12700" dir="5400000">
                <a:sysClr val="window" lastClr="FFFFFF">
                  <a:lumMod val="50000"/>
                  <a:alpha val="50000"/>
                </a:sysClr>
              </a:innerShdw>
            </a:effectLst>
          </p:spPr>
          <p:txBody>
            <a:bodyPr lIns="36000" tIns="36000" rIns="36000" b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 rot="5400000">
              <a:off x="6694716" y="4341704"/>
              <a:ext cx="847027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36000" tIns="36000" rIns="36000" b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" name="그룹 235"/>
            <p:cNvGrpSpPr/>
            <p:nvPr/>
          </p:nvGrpSpPr>
          <p:grpSpPr>
            <a:xfrm rot="5400000">
              <a:off x="7072369" y="4437877"/>
              <a:ext cx="109722" cy="36002"/>
              <a:chOff x="5320511" y="4695447"/>
              <a:chExt cx="37307" cy="71442"/>
            </a:xfrm>
          </p:grpSpPr>
          <p:cxnSp>
            <p:nvCxnSpPr>
              <p:cNvPr id="49" name="직선 연결선 48"/>
              <p:cNvCxnSpPr/>
              <p:nvPr/>
            </p:nvCxnSpPr>
            <p:spPr>
              <a:xfrm rot="5400000">
                <a:off x="5303983" y="4730376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cxnSp>
            <p:nvCxnSpPr>
              <p:cNvPr id="50" name="직선 연결선 49"/>
              <p:cNvCxnSpPr/>
              <p:nvPr/>
            </p:nvCxnSpPr>
            <p:spPr>
              <a:xfrm rot="5400000">
                <a:off x="5285586" y="4730372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cxnSp>
            <p:nvCxnSpPr>
              <p:cNvPr id="51" name="직선 연결선 50"/>
              <p:cNvCxnSpPr/>
              <p:nvPr/>
            </p:nvCxnSpPr>
            <p:spPr>
              <a:xfrm rot="5400000">
                <a:off x="5321305" y="4730372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</p:grpSp>
        <p:sp>
          <p:nvSpPr>
            <p:cNvPr id="47" name="직사각형 46"/>
            <p:cNvSpPr/>
            <p:nvPr/>
          </p:nvSpPr>
          <p:spPr>
            <a:xfrm rot="5400000">
              <a:off x="7009862" y="3383058"/>
              <a:ext cx="216732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kern="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◀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 rot="5400000">
              <a:off x="7009718" y="5660567"/>
              <a:ext cx="216732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kern="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▶</a:t>
              </a:r>
            </a:p>
          </p:txBody>
        </p:sp>
      </p:grpSp>
      <p:grpSp>
        <p:nvGrpSpPr>
          <p:cNvPr id="4" name="그룹 21"/>
          <p:cNvGrpSpPr/>
          <p:nvPr/>
        </p:nvGrpSpPr>
        <p:grpSpPr>
          <a:xfrm>
            <a:off x="128464" y="4561093"/>
            <a:ext cx="6891536" cy="452083"/>
            <a:chOff x="165159" y="2640334"/>
            <a:chExt cx="7020000" cy="452083"/>
          </a:xfrm>
        </p:grpSpPr>
        <p:sp>
          <p:nvSpPr>
            <p:cNvPr id="53" name="직사각형 52"/>
            <p:cNvSpPr/>
            <p:nvPr/>
          </p:nvSpPr>
          <p:spPr>
            <a:xfrm>
              <a:off x="165159" y="2878103"/>
              <a:ext cx="7020000" cy="2143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480315" y="2915372"/>
              <a:ext cx="576000" cy="142876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lIns="36000" tIns="0" rIns="3600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    ▼</a:t>
              </a:r>
              <a:endPara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8611" y="2640334"/>
              <a:ext cx="7184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R" sz="700" b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kumimoji="1" lang="ko-KR" altLang="en-US" sz="700" b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 </a:t>
              </a:r>
              <a:r>
                <a:rPr kumimoji="1" lang="en-US" altLang="ko-KR" sz="700" b="0" dirty="0" smtClean="0">
                  <a:solidFill>
                    <a:srgbClr val="FF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10,000</a:t>
              </a:r>
              <a:r>
                <a:rPr kumimoji="1" lang="ko-KR" altLang="en-US" sz="700" b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</a:t>
              </a:r>
              <a:r>
                <a:rPr kumimoji="1" lang="en-US" altLang="ko-KR" sz="700" b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kumimoji="1" lang="ko-KR" altLang="en-US" sz="7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" name="그룹 58"/>
          <p:cNvGrpSpPr/>
          <p:nvPr/>
        </p:nvGrpSpPr>
        <p:grpSpPr>
          <a:xfrm>
            <a:off x="2245980" y="6593280"/>
            <a:ext cx="2915875" cy="184092"/>
            <a:chOff x="2970798" y="5186229"/>
            <a:chExt cx="2915875" cy="184092"/>
          </a:xfrm>
        </p:grpSpPr>
        <p:sp>
          <p:nvSpPr>
            <p:cNvPr id="60" name="직사각형 59"/>
            <p:cNvSpPr/>
            <p:nvPr/>
          </p:nvSpPr>
          <p:spPr>
            <a:xfrm>
              <a:off x="318125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〈</a:t>
              </a:r>
              <a:endParaRPr kumimoji="0"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39170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u="sng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kumimoji="0" lang="ko-KR" altLang="en-US" sz="800" u="sng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02154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7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49622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〉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812606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8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02305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9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23351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kumimoji="0" lang="ko-KR" altLang="en-US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44396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11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654414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12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864866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13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07531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14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28577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15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97079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≪</a:t>
              </a:r>
              <a:endParaRPr kumimoji="0"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706673" y="5186229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≫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128464" y="6284160"/>
            <a:ext cx="6876764" cy="241184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750851" y="6349830"/>
            <a:ext cx="1922865" cy="107722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b="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모두보기 </a:t>
            </a:r>
            <a:r>
              <a:rPr kumimoji="0" lang="ko-KR" altLang="en-US" sz="700" b="0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▼</a:t>
            </a:r>
            <a:endParaRPr kumimoji="0" lang="en-US" altLang="ko-KR" sz="700" b="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56456" y="4761148"/>
            <a:ext cx="6984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324708" y="1202559"/>
            <a:ext cx="1692188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무인 처리 현황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27128469"/>
              </p:ext>
            </p:extLst>
          </p:nvPr>
        </p:nvGraphicFramePr>
        <p:xfrm>
          <a:off x="2396716" y="1520788"/>
          <a:ext cx="1872208" cy="2052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/>
                <a:gridCol w="1188132"/>
              </a:tblGrid>
              <a:tr h="368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타겟번호</a:t>
                      </a:r>
                      <a:r>
                        <a:rPr lang="en-US" altLang="ko-KR" sz="800" b="1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="1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차량번호</a:t>
                      </a:r>
                      <a:endParaRPr lang="ko-KR" altLang="en-US" sz="800" b="1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91300 /  67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6749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T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8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입차시간</a:t>
                      </a:r>
                      <a:endParaRPr lang="en-US" altLang="ko-KR" sz="800" b="1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2016/03/19   21:09:46(2</a:t>
                      </a: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8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할인키</a:t>
                      </a:r>
                      <a:endParaRPr lang="en-US" altLang="ko-KR" sz="800" b="1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경차</a:t>
                      </a:r>
                      <a:endParaRPr lang="ko-KR" altLang="en-US" sz="8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주차요금</a:t>
                      </a:r>
                      <a:endParaRPr lang="ko-KR" altLang="en-US" sz="800" b="1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u="none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5,000</a:t>
                      </a:r>
                      <a:r>
                        <a:rPr lang="ko-KR" altLang="en-US" sz="800" b="1" u="none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  <a:endParaRPr lang="en-US" altLang="ko-KR" sz="800" b="1" u="none" strike="sng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r" latinLnBrk="1"/>
                      <a:r>
                        <a:rPr lang="en-US" altLang="ko-KR" sz="800" b="1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4,000</a:t>
                      </a:r>
                      <a:r>
                        <a:rPr lang="ko-KR" altLang="en-US" sz="800" b="1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8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결제여부</a:t>
                      </a:r>
                      <a:endParaRPr lang="ko-KR" altLang="en-US" sz="800" b="1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결제완료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신용카드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90000" marT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8" name="직선 연결선 107"/>
          <p:cNvCxnSpPr/>
          <p:nvPr/>
        </p:nvCxnSpPr>
        <p:spPr>
          <a:xfrm>
            <a:off x="2360712" y="1448780"/>
            <a:ext cx="1944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1137092" y="4221088"/>
            <a:ext cx="4644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540732" y="3933056"/>
            <a:ext cx="1692188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통제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676636" y="4293096"/>
            <a:ext cx="1656000" cy="2520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입구열림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404828" y="4293096"/>
            <a:ext cx="1656184" cy="2520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출구닫힘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27128469"/>
              </p:ext>
            </p:extLst>
          </p:nvPr>
        </p:nvGraphicFramePr>
        <p:xfrm>
          <a:off x="4448944" y="1520788"/>
          <a:ext cx="2556284" cy="3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284"/>
              </a:tblGrid>
              <a:tr h="397680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47902866"/>
              </p:ext>
            </p:extLst>
          </p:nvPr>
        </p:nvGraphicFramePr>
        <p:xfrm>
          <a:off x="4448945" y="1990474"/>
          <a:ext cx="2412269" cy="1330513"/>
        </p:xfrm>
        <a:graphic>
          <a:graphicData uri="http://schemas.openxmlformats.org/drawingml/2006/table">
            <a:tbl>
              <a:tblPr firstRow="1" bandRow="1"/>
              <a:tblGrid>
                <a:gridCol w="216023"/>
                <a:gridCol w="714007"/>
                <a:gridCol w="697524"/>
                <a:gridCol w="784715"/>
              </a:tblGrid>
              <a:tr h="23414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입차시간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740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409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06:30:21</a:t>
                      </a:r>
                      <a:endParaRPr lang="ko-KR" altLang="en-US" sz="8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409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06:3030</a:t>
                      </a:r>
                      <a:endParaRPr lang="ko-KR" altLang="en-US" sz="8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409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06:30:32</a:t>
                      </a:r>
                      <a:endParaRPr lang="ko-KR" altLang="en-US" sz="8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86" name="그룹 10"/>
          <p:cNvGrpSpPr/>
          <p:nvPr/>
        </p:nvGrpSpPr>
        <p:grpSpPr>
          <a:xfrm>
            <a:off x="6861212" y="1988992"/>
            <a:ext cx="144016" cy="1368000"/>
            <a:chOff x="7055228" y="3310653"/>
            <a:chExt cx="126002" cy="2520000"/>
          </a:xfrm>
        </p:grpSpPr>
        <p:sp>
          <p:nvSpPr>
            <p:cNvPr id="120" name="직사각형 119"/>
            <p:cNvSpPr/>
            <p:nvPr/>
          </p:nvSpPr>
          <p:spPr>
            <a:xfrm rot="5400000">
              <a:off x="5858229" y="4507653"/>
              <a:ext cx="2520000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25400" dist="12700" dir="5400000">
                <a:sysClr val="window" lastClr="FFFFFF">
                  <a:lumMod val="50000"/>
                  <a:alpha val="50000"/>
                </a:sysClr>
              </a:innerShdw>
            </a:effectLst>
          </p:spPr>
          <p:txBody>
            <a:bodyPr lIns="36000" tIns="36000" rIns="36000" b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 rot="5400000">
              <a:off x="6694716" y="4341704"/>
              <a:ext cx="847027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36000" tIns="36000" rIns="36000" b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2" name="그룹 235"/>
            <p:cNvGrpSpPr/>
            <p:nvPr/>
          </p:nvGrpSpPr>
          <p:grpSpPr>
            <a:xfrm rot="5400000">
              <a:off x="7072369" y="4437877"/>
              <a:ext cx="109722" cy="36002"/>
              <a:chOff x="5320511" y="4695447"/>
              <a:chExt cx="37307" cy="71442"/>
            </a:xfrm>
          </p:grpSpPr>
          <p:cxnSp>
            <p:nvCxnSpPr>
              <p:cNvPr id="125" name="직선 연결선 124"/>
              <p:cNvCxnSpPr/>
              <p:nvPr/>
            </p:nvCxnSpPr>
            <p:spPr>
              <a:xfrm rot="5400000">
                <a:off x="5303983" y="4730376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cxnSp>
            <p:nvCxnSpPr>
              <p:cNvPr id="126" name="직선 연결선 125"/>
              <p:cNvCxnSpPr/>
              <p:nvPr/>
            </p:nvCxnSpPr>
            <p:spPr>
              <a:xfrm rot="5400000">
                <a:off x="5285586" y="4730372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cxnSp>
            <p:nvCxnSpPr>
              <p:cNvPr id="127" name="직선 연결선 126"/>
              <p:cNvCxnSpPr/>
              <p:nvPr/>
            </p:nvCxnSpPr>
            <p:spPr>
              <a:xfrm rot="5400000">
                <a:off x="5321305" y="4730372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</p:grpSp>
        <p:sp>
          <p:nvSpPr>
            <p:cNvPr id="123" name="직사각형 122"/>
            <p:cNvSpPr/>
            <p:nvPr/>
          </p:nvSpPr>
          <p:spPr>
            <a:xfrm rot="5400000">
              <a:off x="7009862" y="3383058"/>
              <a:ext cx="216732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kern="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◀</a:t>
              </a:r>
            </a:p>
          </p:txBody>
        </p:sp>
        <p:sp>
          <p:nvSpPr>
            <p:cNvPr id="124" name="직사각형 123"/>
            <p:cNvSpPr/>
            <p:nvPr/>
          </p:nvSpPr>
          <p:spPr>
            <a:xfrm rot="5400000">
              <a:off x="7009718" y="5660567"/>
              <a:ext cx="216732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kern="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▶</a:t>
              </a:r>
            </a:p>
          </p:txBody>
        </p:sp>
      </p:grpSp>
      <p:sp>
        <p:nvSpPr>
          <p:cNvPr id="129" name="직사각형 128"/>
          <p:cNvSpPr/>
          <p:nvPr/>
        </p:nvSpPr>
        <p:spPr>
          <a:xfrm>
            <a:off x="5061012" y="3392996"/>
            <a:ext cx="612000" cy="216024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kern="0" dirty="0" err="1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수동입차</a:t>
            </a:r>
            <a:endParaRPr lang="ko-KR" altLang="en-US" sz="800" kern="0" dirty="0" smtClean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412940" y="1204195"/>
            <a:ext cx="1692188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차량번호 검색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4" name="직선 연결선 133"/>
          <p:cNvCxnSpPr/>
          <p:nvPr/>
        </p:nvCxnSpPr>
        <p:spPr>
          <a:xfrm>
            <a:off x="4448944" y="1450416"/>
            <a:ext cx="2592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6158276" y="1234392"/>
            <a:ext cx="576064" cy="153140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검색하기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5385048" y="1234392"/>
            <a:ext cx="720000" cy="14401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 smtClean="0">
                <a:solidFill>
                  <a:schemeClr val="tx1"/>
                </a:solidFill>
              </a:rPr>
              <a:t>67</a:t>
            </a:r>
            <a:r>
              <a:rPr lang="ko-KR" altLang="en-US" sz="800" dirty="0" smtClean="0">
                <a:solidFill>
                  <a:schemeClr val="tx1"/>
                </a:solidFill>
              </a:rPr>
              <a:t>구 </a:t>
            </a:r>
            <a:r>
              <a:rPr lang="en-US" altLang="ko-KR" sz="800" dirty="0" smtClean="0">
                <a:solidFill>
                  <a:schemeClr val="tx1"/>
                </a:solidFill>
              </a:rPr>
              <a:t>6789</a:t>
            </a:r>
            <a:endParaRPr lang="ko-KR" altLang="en-US" sz="800" kern="0" dirty="0" smtClean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393160" y="1630436"/>
            <a:ext cx="565459" cy="142876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/>
        </p:spPr>
        <p:txBody>
          <a:bodyPr lIns="36000" tIns="0" rIns="36000" b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개     ▼</a:t>
            </a:r>
            <a:endParaRPr kumimoji="0" lang="en-US" altLang="ko-KR" sz="7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5781092" y="3392996"/>
            <a:ext cx="612000" cy="216024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수동계산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128464" y="1232756"/>
            <a:ext cx="2088232" cy="2304256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12700">
            <a:solidFill>
              <a:schemeClr val="accent4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pPr algn="ctr"/>
            <a:r>
              <a:rPr lang="ko-KR" altLang="en-US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차량정보 </a:t>
            </a:r>
            <a:r>
              <a:rPr lang="ko-KR" altLang="en-US" b="1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확인및</a:t>
            </a:r>
            <a:endParaRPr lang="en-US" altLang="ko-KR" b="1" i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ko-KR" altLang="en-US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할인키 적용 </a:t>
            </a:r>
          </a:p>
        </p:txBody>
      </p:sp>
      <p:graphicFrame>
        <p:nvGraphicFramePr>
          <p:cNvPr id="140" name="Group 1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7972172"/>
              </p:ext>
            </p:extLst>
          </p:nvPr>
        </p:nvGraphicFramePr>
        <p:xfrm>
          <a:off x="7324079" y="509040"/>
          <a:ext cx="2523387" cy="1778880"/>
        </p:xfrm>
        <a:graphic>
          <a:graphicData uri="http://schemas.openxmlformats.org/drawingml/2006/table">
            <a:tbl>
              <a:tblPr/>
              <a:tblGrid>
                <a:gridCol w="251787"/>
                <a:gridCol w="22716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차량번호 검색기능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번호 </a:t>
                      </a:r>
                      <a:r>
                        <a:rPr lang="ko-KR" altLang="en-US" sz="800" dirty="0" err="1" smtClean="0"/>
                        <a:t>입력후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검색시</a:t>
                      </a:r>
                      <a:r>
                        <a:rPr lang="ko-KR" altLang="en-US" sz="800" dirty="0" smtClean="0"/>
                        <a:t> 해당 번호에 해당하는 입차 정보 출력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해당 검색 기능은 원격제어 프로그램 상시 노출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해당 내용들은 </a:t>
                      </a:r>
                      <a:r>
                        <a:rPr lang="ko-KR" altLang="en-US" sz="800" dirty="0" err="1" smtClean="0"/>
                        <a:t>수정및</a:t>
                      </a:r>
                      <a:r>
                        <a:rPr lang="ko-KR" altLang="en-US" sz="800" dirty="0" smtClean="0"/>
                        <a:t> 추가 입력이 가능 </a:t>
                      </a:r>
                      <a:r>
                        <a:rPr lang="en-US" altLang="ko-KR" sz="800" dirty="0" smtClean="0"/>
                        <a:t>– </a:t>
                      </a:r>
                      <a:r>
                        <a:rPr lang="ko-KR" altLang="en-US" sz="800" dirty="0" smtClean="0"/>
                        <a:t>항상 </a:t>
                      </a:r>
                      <a:r>
                        <a:rPr lang="ko-KR" altLang="en-US" sz="800" dirty="0" err="1" smtClean="0"/>
                        <a:t>가장위의</a:t>
                      </a:r>
                      <a:r>
                        <a:rPr lang="en-US" altLang="ko-KR" sz="800" dirty="0" smtClean="0"/>
                        <a:t>ROW</a:t>
                      </a:r>
                      <a:r>
                        <a:rPr lang="ko-KR" altLang="en-US" sz="800" dirty="0" smtClean="0"/>
                        <a:t>는 빈값이며 입력이 가능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수동입차</a:t>
                      </a:r>
                      <a:r>
                        <a:rPr lang="ko-KR" altLang="en-US" sz="800" dirty="0" smtClean="0"/>
                        <a:t> 버튼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변경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추가된 정보 </a:t>
                      </a:r>
                      <a:r>
                        <a:rPr lang="ko-KR" altLang="en-US" sz="800" dirty="0" err="1" smtClean="0"/>
                        <a:t>입차데이터에</a:t>
                      </a:r>
                      <a:r>
                        <a:rPr lang="ko-KR" altLang="en-US" sz="800" dirty="0" smtClean="0"/>
                        <a:t> 저장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체크박스선택후</a:t>
                      </a:r>
                      <a:r>
                        <a:rPr lang="ko-KR" altLang="en-US" sz="800" dirty="0" smtClean="0"/>
                        <a:t> 수동계산 </a:t>
                      </a:r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dirty="0" smtClean="0"/>
                        <a:t> 해당 차량번호가 동일하면 </a:t>
                      </a:r>
                      <a:r>
                        <a:rPr lang="ko-KR" altLang="en-US" sz="800" dirty="0" err="1" smtClean="0"/>
                        <a:t>입차시간</a:t>
                      </a:r>
                      <a:r>
                        <a:rPr lang="ko-KR" altLang="en-US" sz="800" dirty="0" smtClean="0"/>
                        <a:t> 기준으로 </a:t>
                      </a:r>
                      <a:r>
                        <a:rPr lang="ko-KR" altLang="en-US" sz="800" dirty="0" err="1" smtClean="0"/>
                        <a:t>출차</a:t>
                      </a:r>
                      <a:r>
                        <a:rPr lang="ko-KR" altLang="en-US" sz="800" dirty="0" smtClean="0"/>
                        <a:t> 시간과 금액계산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1" name="Oval 611"/>
          <p:cNvSpPr>
            <a:spLocks noChangeArrowheads="1"/>
          </p:cNvSpPr>
          <p:nvPr/>
        </p:nvSpPr>
        <p:spPr bwMode="auto">
          <a:xfrm>
            <a:off x="4376936" y="1124744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Oval 611"/>
          <p:cNvSpPr>
            <a:spLocks noChangeArrowheads="1"/>
          </p:cNvSpPr>
          <p:nvPr/>
        </p:nvSpPr>
        <p:spPr bwMode="auto">
          <a:xfrm>
            <a:off x="4376936" y="1808820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Oval 611"/>
          <p:cNvSpPr>
            <a:spLocks noChangeArrowheads="1"/>
          </p:cNvSpPr>
          <p:nvPr/>
        </p:nvSpPr>
        <p:spPr bwMode="auto">
          <a:xfrm>
            <a:off x="4880992" y="3356992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Oval 611"/>
          <p:cNvSpPr>
            <a:spLocks noChangeArrowheads="1"/>
          </p:cNvSpPr>
          <p:nvPr/>
        </p:nvSpPr>
        <p:spPr bwMode="auto">
          <a:xfrm>
            <a:off x="5745088" y="3356992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9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roup 1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7972172"/>
              </p:ext>
            </p:extLst>
          </p:nvPr>
        </p:nvGraphicFramePr>
        <p:xfrm>
          <a:off x="7324079" y="509040"/>
          <a:ext cx="2523387" cy="2175120"/>
        </p:xfrm>
        <a:graphic>
          <a:graphicData uri="http://schemas.openxmlformats.org/drawingml/2006/table">
            <a:tbl>
              <a:tblPr/>
              <a:tblGrid>
                <a:gridCol w="251787"/>
                <a:gridCol w="22716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원격 제어 프로그램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미납처리 문자발송 버튼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문자 발송 모듈 호출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이미 등록된 사용자는 전화번호가 상단에 불러와지며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수정이 가능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내용은 아래와 같이 디폴트로 보여지며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역시 수정이 가능하다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다음 슬라이드 참조</a:t>
                      </a:r>
                      <a:r>
                        <a:rPr lang="en-US" altLang="ko-KR" sz="800" baseline="0" dirty="0" smtClean="0"/>
                        <a:t>)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 - ‘</a:t>
                      </a: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</a:rPr>
                        <a:t>주차장명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’ ‘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차량번호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’ </a:t>
                      </a: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계좌번호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및 </a:t>
                      </a:r>
                      <a:r>
                        <a:rPr lang="en-US" altLang="ko-KR" sz="800" baseline="0" dirty="0" smtClean="0"/>
                        <a:t>‘</a:t>
                      </a:r>
                      <a:r>
                        <a:rPr lang="ko-KR" altLang="en-US" sz="800" baseline="0" dirty="0" smtClean="0"/>
                        <a:t>입금 기한</a:t>
                      </a:r>
                      <a:r>
                        <a:rPr lang="en-US" altLang="ko-KR" sz="800" baseline="0" dirty="0" smtClean="0"/>
                        <a:t>’</a:t>
                      </a:r>
                      <a:r>
                        <a:rPr lang="ko-KR" altLang="en-US" sz="800" baseline="0" dirty="0" smtClean="0"/>
                        <a:t>까지 미 정산 금액 처리 부탁 드리겠습니다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미납처리 및 문자 발송 </a:t>
                      </a:r>
                      <a:r>
                        <a:rPr lang="ko-KR" altLang="en-US" sz="800" dirty="0" err="1" smtClean="0"/>
                        <a:t>완료시</a:t>
                      </a:r>
                      <a:r>
                        <a:rPr lang="ko-KR" altLang="en-US" sz="800" dirty="0" smtClean="0"/>
                        <a:t> 표시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할인취소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계산 취소 버튼은 결제대기 까지만 노출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계산된 금액 </a:t>
                      </a:r>
                      <a:r>
                        <a:rPr lang="ko-KR" altLang="en-US" sz="800" dirty="0" err="1" smtClean="0"/>
                        <a:t>리셋처리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결제완료 이후에는 취소 불가</a:t>
                      </a:r>
                      <a:endParaRPr lang="en-US" altLang="ko-KR" sz="800" dirty="0" smtClean="0"/>
                    </a:p>
                    <a:p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문자 발송 이후에도 수정이 가능하며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문자 </a:t>
                      </a:r>
                      <a:r>
                        <a:rPr lang="ko-KR" altLang="en-US" sz="800" dirty="0" err="1" smtClean="0"/>
                        <a:t>발송시</a:t>
                      </a:r>
                      <a:r>
                        <a:rPr lang="ko-KR" altLang="en-US" sz="800" dirty="0" smtClean="0"/>
                        <a:t> 수정하여 </a:t>
                      </a:r>
                      <a:r>
                        <a:rPr lang="ko-KR" altLang="en-US" sz="800" dirty="0" err="1" smtClean="0"/>
                        <a:t>재발송</a:t>
                      </a:r>
                      <a:r>
                        <a:rPr lang="ko-KR" altLang="en-US" sz="800" dirty="0" smtClean="0"/>
                        <a:t> 가능</a:t>
                      </a:r>
                      <a:endParaRPr lang="en-US" altLang="ko-KR" sz="800" dirty="0" smtClean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7140" y="512676"/>
            <a:ext cx="36000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■ 원격제어 프로그램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69760816"/>
              </p:ext>
            </p:extLst>
          </p:nvPr>
        </p:nvGraphicFramePr>
        <p:xfrm>
          <a:off x="117480" y="810384"/>
          <a:ext cx="5915637" cy="237142"/>
        </p:xfrm>
        <a:graphic>
          <a:graphicData uri="http://schemas.openxmlformats.org/drawingml/2006/table">
            <a:tbl>
              <a:tblPr firstRow="1" bandRow="1"/>
              <a:tblGrid>
                <a:gridCol w="845091"/>
                <a:gridCol w="845091"/>
                <a:gridCol w="845091"/>
                <a:gridCol w="845091"/>
                <a:gridCol w="845091"/>
                <a:gridCol w="845091"/>
                <a:gridCol w="845091"/>
              </a:tblGrid>
              <a:tr h="23714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살곶이</a:t>
                      </a:r>
                      <a:endParaRPr lang="ko-KR" altLang="en-US" sz="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성수</a:t>
                      </a:r>
                      <a:r>
                        <a:rPr lang="en-US" altLang="ko-KR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 </a:t>
                      </a:r>
                      <a:r>
                        <a:rPr lang="en-US" altLang="ko-KR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송정동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금호초교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응봉건물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주차장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64868" y="4581128"/>
            <a:ext cx="36000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결제내역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47902866"/>
              </p:ext>
            </p:extLst>
          </p:nvPr>
        </p:nvGraphicFramePr>
        <p:xfrm>
          <a:off x="128465" y="5096688"/>
          <a:ext cx="6732748" cy="1212632"/>
        </p:xfrm>
        <a:graphic>
          <a:graphicData uri="http://schemas.openxmlformats.org/drawingml/2006/table">
            <a:tbl>
              <a:tblPr firstRow="1" bandRow="1"/>
              <a:tblGrid>
                <a:gridCol w="881250"/>
                <a:gridCol w="1128000"/>
                <a:gridCol w="1163250"/>
                <a:gridCol w="3560248"/>
              </a:tblGrid>
              <a:tr h="21110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NO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20150323001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altLang="ko-KR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20150323001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altLang="ko-KR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20150323001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altLang="ko-KR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</a:t>
                      </a:r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20150323001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altLang="ko-KR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</a:t>
                      </a:r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20150323001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altLang="ko-KR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" name="그룹 10"/>
          <p:cNvGrpSpPr/>
          <p:nvPr/>
        </p:nvGrpSpPr>
        <p:grpSpPr>
          <a:xfrm>
            <a:off x="6890073" y="5062578"/>
            <a:ext cx="126002" cy="1255746"/>
            <a:chOff x="7055228" y="3310653"/>
            <a:chExt cx="126002" cy="2520000"/>
          </a:xfrm>
        </p:grpSpPr>
        <p:sp>
          <p:nvSpPr>
            <p:cNvPr id="44" name="직사각형 43"/>
            <p:cNvSpPr/>
            <p:nvPr/>
          </p:nvSpPr>
          <p:spPr>
            <a:xfrm rot="5400000">
              <a:off x="5858229" y="4507653"/>
              <a:ext cx="2520000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25400" dist="12700" dir="5400000">
                <a:sysClr val="window" lastClr="FFFFFF">
                  <a:lumMod val="50000"/>
                  <a:alpha val="50000"/>
                </a:sysClr>
              </a:innerShdw>
            </a:effectLst>
          </p:spPr>
          <p:txBody>
            <a:bodyPr lIns="36000" tIns="36000" rIns="36000" b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 rot="5400000">
              <a:off x="6694716" y="4341704"/>
              <a:ext cx="847027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36000" tIns="36000" rIns="36000" b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" name="그룹 235"/>
            <p:cNvGrpSpPr/>
            <p:nvPr/>
          </p:nvGrpSpPr>
          <p:grpSpPr>
            <a:xfrm rot="5400000">
              <a:off x="7072369" y="4437877"/>
              <a:ext cx="109722" cy="36002"/>
              <a:chOff x="5320511" y="4695447"/>
              <a:chExt cx="37307" cy="71442"/>
            </a:xfrm>
          </p:grpSpPr>
          <p:cxnSp>
            <p:nvCxnSpPr>
              <p:cNvPr id="49" name="직선 연결선 48"/>
              <p:cNvCxnSpPr/>
              <p:nvPr/>
            </p:nvCxnSpPr>
            <p:spPr>
              <a:xfrm rot="5400000">
                <a:off x="5303983" y="4730376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cxnSp>
            <p:nvCxnSpPr>
              <p:cNvPr id="50" name="직선 연결선 49"/>
              <p:cNvCxnSpPr/>
              <p:nvPr/>
            </p:nvCxnSpPr>
            <p:spPr>
              <a:xfrm rot="5400000">
                <a:off x="5285586" y="4730372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cxnSp>
            <p:nvCxnSpPr>
              <p:cNvPr id="51" name="직선 연결선 50"/>
              <p:cNvCxnSpPr/>
              <p:nvPr/>
            </p:nvCxnSpPr>
            <p:spPr>
              <a:xfrm rot="5400000">
                <a:off x="5321305" y="4730372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</p:grpSp>
        <p:sp>
          <p:nvSpPr>
            <p:cNvPr id="47" name="직사각형 46"/>
            <p:cNvSpPr/>
            <p:nvPr/>
          </p:nvSpPr>
          <p:spPr>
            <a:xfrm rot="5400000">
              <a:off x="7009862" y="3383058"/>
              <a:ext cx="216732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kern="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◀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 rot="5400000">
              <a:off x="7009718" y="5660567"/>
              <a:ext cx="216732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kern="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▶</a:t>
              </a:r>
            </a:p>
          </p:txBody>
        </p:sp>
      </p:grpSp>
      <p:grpSp>
        <p:nvGrpSpPr>
          <p:cNvPr id="5" name="그룹 21"/>
          <p:cNvGrpSpPr/>
          <p:nvPr/>
        </p:nvGrpSpPr>
        <p:grpSpPr>
          <a:xfrm>
            <a:off x="128464" y="4597097"/>
            <a:ext cx="6891536" cy="452083"/>
            <a:chOff x="165159" y="2640334"/>
            <a:chExt cx="7020000" cy="452083"/>
          </a:xfrm>
        </p:grpSpPr>
        <p:sp>
          <p:nvSpPr>
            <p:cNvPr id="53" name="직사각형 52"/>
            <p:cNvSpPr/>
            <p:nvPr/>
          </p:nvSpPr>
          <p:spPr>
            <a:xfrm>
              <a:off x="165159" y="2878103"/>
              <a:ext cx="7020000" cy="2143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480315" y="2915372"/>
              <a:ext cx="576000" cy="142876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lIns="36000" tIns="0" rIns="3600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    ▼</a:t>
              </a:r>
              <a:endPara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8611" y="2640334"/>
              <a:ext cx="7184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R" sz="700" b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kumimoji="1" lang="ko-KR" altLang="en-US" sz="700" b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 </a:t>
              </a:r>
              <a:r>
                <a:rPr kumimoji="1" lang="en-US" altLang="ko-KR" sz="700" b="0" dirty="0" smtClean="0">
                  <a:solidFill>
                    <a:srgbClr val="FF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10,000</a:t>
              </a:r>
              <a:r>
                <a:rPr kumimoji="1" lang="ko-KR" altLang="en-US" sz="700" b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</a:t>
              </a:r>
              <a:r>
                <a:rPr kumimoji="1" lang="en-US" altLang="ko-KR" sz="700" b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kumimoji="1" lang="ko-KR" altLang="en-US" sz="7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8"/>
          <p:cNvGrpSpPr/>
          <p:nvPr/>
        </p:nvGrpSpPr>
        <p:grpSpPr>
          <a:xfrm>
            <a:off x="2245980" y="6629284"/>
            <a:ext cx="2915875" cy="184092"/>
            <a:chOff x="2970798" y="5186229"/>
            <a:chExt cx="2915875" cy="184092"/>
          </a:xfrm>
        </p:grpSpPr>
        <p:sp>
          <p:nvSpPr>
            <p:cNvPr id="60" name="직사각형 59"/>
            <p:cNvSpPr/>
            <p:nvPr/>
          </p:nvSpPr>
          <p:spPr>
            <a:xfrm>
              <a:off x="318125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〈</a:t>
              </a:r>
              <a:endParaRPr kumimoji="0"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39170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u="sng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kumimoji="0" lang="ko-KR" altLang="en-US" sz="800" u="sng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02154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7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49622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〉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812606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8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02305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9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23351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kumimoji="0" lang="ko-KR" altLang="en-US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44396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11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654414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12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864866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13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07531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14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28577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15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97079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≪</a:t>
              </a:r>
              <a:endParaRPr kumimoji="0"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706673" y="5186229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≫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128464" y="6320164"/>
            <a:ext cx="6876764" cy="241184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750851" y="6385834"/>
            <a:ext cx="1922865" cy="107722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b="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모두보기 </a:t>
            </a:r>
            <a:r>
              <a:rPr kumimoji="0" lang="ko-KR" altLang="en-US" sz="700" b="0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▼</a:t>
            </a:r>
            <a:endParaRPr kumimoji="0" lang="en-US" altLang="ko-KR" sz="700" b="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56456" y="4797152"/>
            <a:ext cx="6984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34"/>
          <p:cNvGrpSpPr/>
          <p:nvPr/>
        </p:nvGrpSpPr>
        <p:grpSpPr>
          <a:xfrm>
            <a:off x="1928664" y="1165111"/>
            <a:ext cx="1728192" cy="2376264"/>
            <a:chOff x="1820652" y="1988840"/>
            <a:chExt cx="1656184" cy="2232248"/>
          </a:xfrm>
        </p:grpSpPr>
        <p:sp>
          <p:nvSpPr>
            <p:cNvPr id="80" name="TextBox 79"/>
            <p:cNvSpPr txBox="1"/>
            <p:nvPr/>
          </p:nvSpPr>
          <p:spPr>
            <a:xfrm>
              <a:off x="1856656" y="1988840"/>
              <a:ext cx="1332148" cy="24622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l"/>
              <a:r>
                <a:rPr lang="ko-KR" altLang="en-US" sz="10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할인키 적용</a:t>
              </a:r>
              <a:endPara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1820652" y="2276872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경차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2684748" y="2276872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저공해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1820652" y="2852936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장애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2684748" y="2852936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유공자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1820652" y="3140968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고엽제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1820652" y="3429000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요일제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1820652" y="4005064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다둥이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2684748" y="4005064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다둥이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3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1820652" y="2564904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중형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2684748" y="2564904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대형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684748" y="3140968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모범납세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684748" y="3429000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행사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1820652" y="3717032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행사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684748" y="3717032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행사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3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872880" y="1170918"/>
            <a:ext cx="1692188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무인 처리 현황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28464" y="1170918"/>
            <a:ext cx="1692188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차량정보 확인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27128469"/>
              </p:ext>
            </p:extLst>
          </p:nvPr>
        </p:nvGraphicFramePr>
        <p:xfrm>
          <a:off x="3944888" y="1489147"/>
          <a:ext cx="1944216" cy="220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1188132"/>
              </a:tblGrid>
              <a:tr h="368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타겟번호</a:t>
                      </a:r>
                      <a:r>
                        <a:rPr lang="en-US" altLang="ko-KR" sz="800" b="1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="1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차량번호</a:t>
                      </a:r>
                      <a:endParaRPr lang="ko-KR" altLang="en-US" sz="800" b="1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91300 /  67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6749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T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8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입차시간</a:t>
                      </a:r>
                      <a:endParaRPr lang="en-US" altLang="ko-KR" sz="800" b="1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2016/03/19   21:09:46(2</a:t>
                      </a: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8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할인키</a:t>
                      </a:r>
                      <a:endParaRPr lang="en-US" altLang="ko-KR" sz="800" b="1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경차</a:t>
                      </a:r>
                      <a:endParaRPr lang="ko-KR" altLang="en-US" sz="8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2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주차요금</a:t>
                      </a:r>
                      <a:endParaRPr lang="ko-KR" altLang="en-US" sz="800" b="1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u="none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5,000</a:t>
                      </a:r>
                      <a:r>
                        <a:rPr lang="ko-KR" altLang="en-US" sz="800" b="1" u="none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  <a:endParaRPr lang="en-US" altLang="ko-KR" sz="800" b="1" u="none" strike="sng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r" latinLnBrk="1"/>
                      <a:r>
                        <a:rPr lang="en-US" altLang="ko-KR" sz="800" b="1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4,000</a:t>
                      </a:r>
                      <a:r>
                        <a:rPr lang="ko-KR" altLang="en-US" sz="800" b="1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8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결제여부</a:t>
                      </a:r>
                      <a:endParaRPr lang="ko-KR" altLang="en-US" sz="800" b="1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결제대기</a:t>
                      </a:r>
                      <a:r>
                        <a:rPr lang="en-US" altLang="ko-KR" sz="800" b="0" u="non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</a:t>
                      </a:r>
                    </a:p>
                    <a:p>
                      <a:pPr algn="ctr" latinLnBrk="1"/>
                      <a:endParaRPr lang="en-US" altLang="ko-KR" sz="800" b="0" u="non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결제대기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문자발송 완료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90000" marT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4" name="직선 연결선 103"/>
          <p:cNvCxnSpPr/>
          <p:nvPr/>
        </p:nvCxnSpPr>
        <p:spPr>
          <a:xfrm>
            <a:off x="3908884" y="1417139"/>
            <a:ext cx="1980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1856656" y="1417139"/>
            <a:ext cx="1872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6456" y="1417139"/>
            <a:ext cx="1584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5385048" y="3078104"/>
            <a:ext cx="432048" cy="261152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미납처리</a:t>
            </a:r>
            <a:endParaRPr lang="en-US" altLang="ko-KR" sz="800" kern="0" dirty="0" smtClean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문자발송</a:t>
            </a:r>
          </a:p>
        </p:txBody>
      </p:sp>
      <p:sp>
        <p:nvSpPr>
          <p:cNvPr id="108" name="Oval 611"/>
          <p:cNvSpPr>
            <a:spLocks noChangeArrowheads="1"/>
          </p:cNvSpPr>
          <p:nvPr/>
        </p:nvSpPr>
        <p:spPr bwMode="auto">
          <a:xfrm>
            <a:off x="5205028" y="2996952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Oval 611"/>
          <p:cNvSpPr>
            <a:spLocks noChangeArrowheads="1"/>
          </p:cNvSpPr>
          <p:nvPr/>
        </p:nvSpPr>
        <p:spPr bwMode="auto">
          <a:xfrm>
            <a:off x="4556956" y="3537028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1137092" y="4257092"/>
            <a:ext cx="4644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540732" y="3969060"/>
            <a:ext cx="1692188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통제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676636" y="4329100"/>
            <a:ext cx="1656000" cy="2520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입구열림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3404828" y="4329100"/>
            <a:ext cx="1656184" cy="2520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출구닫힘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92460" y="1520788"/>
            <a:ext cx="1476164" cy="6480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IMG</a:t>
            </a:r>
          </a:p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할인대상 인증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캡쳐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영역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92460" y="2204864"/>
            <a:ext cx="1476164" cy="6480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IMG</a:t>
            </a:r>
          </a:p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입차 차량 번호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캡쳐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영역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92460" y="2888940"/>
            <a:ext cx="1476164" cy="6480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IMG</a:t>
            </a: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출차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차량 번호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캡쳐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영역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928664" y="3645024"/>
            <a:ext cx="1728192" cy="2520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할인취소 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4989004" y="3789040"/>
            <a:ext cx="864096" cy="2520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계산취소 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8" name="Oval 611"/>
          <p:cNvSpPr>
            <a:spLocks noChangeArrowheads="1"/>
          </p:cNvSpPr>
          <p:nvPr/>
        </p:nvSpPr>
        <p:spPr bwMode="auto">
          <a:xfrm>
            <a:off x="1748644" y="3645024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noProof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Oval 611"/>
          <p:cNvSpPr>
            <a:spLocks noChangeArrowheads="1"/>
          </p:cNvSpPr>
          <p:nvPr/>
        </p:nvSpPr>
        <p:spPr bwMode="auto">
          <a:xfrm>
            <a:off x="4808984" y="3861064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noProof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997116" y="1169892"/>
            <a:ext cx="972108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차량번호 검색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6033120" y="1416113"/>
            <a:ext cx="1158128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6033120" y="1520788"/>
            <a:ext cx="1152128" cy="252028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12700">
            <a:solidFill>
              <a:schemeClr val="accent4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pPr algn="ctr"/>
            <a:r>
              <a:rPr lang="ko-KR" altLang="en-US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슬라이드 </a:t>
            </a:r>
            <a:r>
              <a:rPr lang="en-US" altLang="ko-KR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5 </a:t>
            </a:r>
            <a:r>
              <a:rPr lang="ko-KR" altLang="en-US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참조</a:t>
            </a:r>
          </a:p>
        </p:txBody>
      </p:sp>
    </p:spTree>
    <p:extLst>
      <p:ext uri="{BB962C8B-B14F-4D97-AF65-F5344CB8AC3E}">
        <p14:creationId xmlns="" xmlns:p14="http://schemas.microsoft.com/office/powerpoint/2010/main" val="2789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모서리가 둥근 직사각형 97"/>
          <p:cNvSpPr/>
          <p:nvPr/>
        </p:nvSpPr>
        <p:spPr>
          <a:xfrm>
            <a:off x="7324496" y="2446612"/>
            <a:ext cx="4721292" cy="3970720"/>
          </a:xfrm>
          <a:prstGeom prst="roundRect">
            <a:avLst>
              <a:gd name="adj" fmla="val 1040"/>
            </a:avLst>
          </a:prstGeom>
          <a:solidFill>
            <a:srgbClr val="4F81BD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>
            <a:outerShdw blurRad="63500" sx="101000" sy="101000" algn="ctr" rotWithShape="0">
              <a:sysClr val="windowText" lastClr="000000">
                <a:lumMod val="75000"/>
                <a:lumOff val="25000"/>
                <a:alpha val="40000"/>
              </a:sysClr>
            </a:outerShdw>
          </a:effectLst>
        </p:spPr>
        <p:txBody>
          <a:bodyPr lIns="252000" rtlCol="0"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800" b="0" kern="0" dirty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437276" y="2698640"/>
            <a:ext cx="4464496" cy="360040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lIns="36000" tIns="0" rIns="36000" bIns="0"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8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Group 1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7972172"/>
              </p:ext>
            </p:extLst>
          </p:nvPr>
        </p:nvGraphicFramePr>
        <p:xfrm>
          <a:off x="7324079" y="509040"/>
          <a:ext cx="2523387" cy="1108320"/>
        </p:xfrm>
        <a:graphic>
          <a:graphicData uri="http://schemas.openxmlformats.org/drawingml/2006/table">
            <a:tbl>
              <a:tblPr/>
              <a:tblGrid>
                <a:gridCol w="251787"/>
                <a:gridCol w="22716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원격 제어 프로그램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aseline="0" dirty="0" err="1" smtClean="0"/>
                        <a:t>클릭시</a:t>
                      </a:r>
                      <a:r>
                        <a:rPr lang="ko-KR" altLang="en-US" sz="800" baseline="0" dirty="0" smtClean="0"/>
                        <a:t> 문자 모듈 호출</a:t>
                      </a:r>
                      <a:r>
                        <a:rPr lang="en-US" altLang="ko-KR" sz="800" baseline="0" dirty="0" smtClean="0"/>
                        <a:t>.</a:t>
                      </a:r>
                      <a:r>
                        <a:rPr lang="ko-KR" altLang="en-US" sz="800" baseline="0" dirty="0" smtClean="0"/>
                        <a:t>수신번호가 전화번호가 등록된 정기권 대상자면 전화번호가 디폴트로 불러와지며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수정이 가능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새로 입력도 가능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내용 </a:t>
                      </a:r>
                      <a:r>
                        <a:rPr lang="ko-KR" altLang="en-US" sz="800" baseline="0" dirty="0" err="1" smtClean="0"/>
                        <a:t>입력시</a:t>
                      </a:r>
                      <a:r>
                        <a:rPr lang="ko-KR" altLang="en-US" sz="800" baseline="0" dirty="0" smtClean="0"/>
                        <a:t> 현재 </a:t>
                      </a:r>
                      <a:r>
                        <a:rPr lang="en-US" altLang="ko-KR" sz="800" baseline="0" dirty="0" smtClean="0"/>
                        <a:t>byte</a:t>
                      </a:r>
                      <a:r>
                        <a:rPr lang="ko-KR" altLang="en-US" sz="800" baseline="0" dirty="0" smtClean="0"/>
                        <a:t>수 표시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입력된 내용 </a:t>
                      </a:r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dirty="0" smtClean="0"/>
                        <a:t> 좌측 내용이 사라지고 저장된 템플릿 내용이 표시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7140" y="512676"/>
            <a:ext cx="36000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■ 원격제어 프로그램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69760816"/>
              </p:ext>
            </p:extLst>
          </p:nvPr>
        </p:nvGraphicFramePr>
        <p:xfrm>
          <a:off x="117480" y="810384"/>
          <a:ext cx="5915637" cy="237142"/>
        </p:xfrm>
        <a:graphic>
          <a:graphicData uri="http://schemas.openxmlformats.org/drawingml/2006/table">
            <a:tbl>
              <a:tblPr firstRow="1" bandRow="1"/>
              <a:tblGrid>
                <a:gridCol w="845091"/>
                <a:gridCol w="845091"/>
                <a:gridCol w="845091"/>
                <a:gridCol w="845091"/>
                <a:gridCol w="845091"/>
                <a:gridCol w="845091"/>
                <a:gridCol w="845091"/>
              </a:tblGrid>
              <a:tr h="23714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살곶이</a:t>
                      </a:r>
                      <a:endParaRPr lang="ko-KR" altLang="en-US" sz="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성수</a:t>
                      </a:r>
                      <a:r>
                        <a:rPr lang="en-US" altLang="ko-KR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 </a:t>
                      </a:r>
                      <a:r>
                        <a:rPr lang="en-US" altLang="ko-KR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송정동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금호초교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응봉건물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주차장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64868" y="4581128"/>
            <a:ext cx="36000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결제내역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47902866"/>
              </p:ext>
            </p:extLst>
          </p:nvPr>
        </p:nvGraphicFramePr>
        <p:xfrm>
          <a:off x="128465" y="5096688"/>
          <a:ext cx="6732748" cy="1212632"/>
        </p:xfrm>
        <a:graphic>
          <a:graphicData uri="http://schemas.openxmlformats.org/drawingml/2006/table">
            <a:tbl>
              <a:tblPr firstRow="1" bandRow="1"/>
              <a:tblGrid>
                <a:gridCol w="881250"/>
                <a:gridCol w="1128000"/>
                <a:gridCol w="1163250"/>
                <a:gridCol w="3560248"/>
              </a:tblGrid>
              <a:tr h="21110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NO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20150323001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altLang="ko-KR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20150323001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altLang="ko-KR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20150323001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altLang="ko-KR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</a:t>
                      </a:r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20150323001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altLang="ko-KR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</a:t>
                      </a:r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20150323001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altLang="ko-KR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" name="그룹 10"/>
          <p:cNvGrpSpPr/>
          <p:nvPr/>
        </p:nvGrpSpPr>
        <p:grpSpPr>
          <a:xfrm>
            <a:off x="6890073" y="5062578"/>
            <a:ext cx="126002" cy="1255746"/>
            <a:chOff x="7055228" y="3310653"/>
            <a:chExt cx="126002" cy="2520000"/>
          </a:xfrm>
        </p:grpSpPr>
        <p:sp>
          <p:nvSpPr>
            <p:cNvPr id="44" name="직사각형 43"/>
            <p:cNvSpPr/>
            <p:nvPr/>
          </p:nvSpPr>
          <p:spPr>
            <a:xfrm rot="5400000">
              <a:off x="5858229" y="4507653"/>
              <a:ext cx="2520000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25400" dist="12700" dir="5400000">
                <a:sysClr val="window" lastClr="FFFFFF">
                  <a:lumMod val="50000"/>
                  <a:alpha val="50000"/>
                </a:sysClr>
              </a:innerShdw>
            </a:effectLst>
          </p:spPr>
          <p:txBody>
            <a:bodyPr lIns="36000" tIns="36000" rIns="36000" b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 rot="5400000">
              <a:off x="6694716" y="4341704"/>
              <a:ext cx="847027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36000" tIns="36000" rIns="36000" b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" name="그룹 235"/>
            <p:cNvGrpSpPr/>
            <p:nvPr/>
          </p:nvGrpSpPr>
          <p:grpSpPr>
            <a:xfrm rot="5400000">
              <a:off x="7072369" y="4437877"/>
              <a:ext cx="109722" cy="36002"/>
              <a:chOff x="5320511" y="4695447"/>
              <a:chExt cx="37307" cy="71442"/>
            </a:xfrm>
          </p:grpSpPr>
          <p:cxnSp>
            <p:nvCxnSpPr>
              <p:cNvPr id="49" name="직선 연결선 48"/>
              <p:cNvCxnSpPr/>
              <p:nvPr/>
            </p:nvCxnSpPr>
            <p:spPr>
              <a:xfrm rot="5400000">
                <a:off x="5303983" y="4730376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cxnSp>
            <p:nvCxnSpPr>
              <p:cNvPr id="50" name="직선 연결선 49"/>
              <p:cNvCxnSpPr/>
              <p:nvPr/>
            </p:nvCxnSpPr>
            <p:spPr>
              <a:xfrm rot="5400000">
                <a:off x="5285586" y="4730372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cxnSp>
            <p:nvCxnSpPr>
              <p:cNvPr id="51" name="직선 연결선 50"/>
              <p:cNvCxnSpPr/>
              <p:nvPr/>
            </p:nvCxnSpPr>
            <p:spPr>
              <a:xfrm rot="5400000">
                <a:off x="5321305" y="4730372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</p:grpSp>
        <p:sp>
          <p:nvSpPr>
            <p:cNvPr id="47" name="직사각형 46"/>
            <p:cNvSpPr/>
            <p:nvPr/>
          </p:nvSpPr>
          <p:spPr>
            <a:xfrm rot="5400000">
              <a:off x="7009862" y="3383058"/>
              <a:ext cx="216732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kern="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◀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 rot="5400000">
              <a:off x="7009718" y="5660567"/>
              <a:ext cx="216732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kern="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▶</a:t>
              </a:r>
            </a:p>
          </p:txBody>
        </p:sp>
      </p:grpSp>
      <p:grpSp>
        <p:nvGrpSpPr>
          <p:cNvPr id="5" name="그룹 21"/>
          <p:cNvGrpSpPr/>
          <p:nvPr/>
        </p:nvGrpSpPr>
        <p:grpSpPr>
          <a:xfrm>
            <a:off x="128464" y="4597097"/>
            <a:ext cx="6891536" cy="452083"/>
            <a:chOff x="165159" y="2640334"/>
            <a:chExt cx="7020000" cy="452083"/>
          </a:xfrm>
        </p:grpSpPr>
        <p:sp>
          <p:nvSpPr>
            <p:cNvPr id="53" name="직사각형 52"/>
            <p:cNvSpPr/>
            <p:nvPr/>
          </p:nvSpPr>
          <p:spPr>
            <a:xfrm>
              <a:off x="165159" y="2878103"/>
              <a:ext cx="7020000" cy="2143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480315" y="2915372"/>
              <a:ext cx="576000" cy="142876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lIns="36000" tIns="0" rIns="3600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    ▼</a:t>
              </a:r>
              <a:endPara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8611" y="2640334"/>
              <a:ext cx="7184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R" sz="700" b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kumimoji="1" lang="ko-KR" altLang="en-US" sz="700" b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 </a:t>
              </a:r>
              <a:r>
                <a:rPr kumimoji="1" lang="en-US" altLang="ko-KR" sz="700" b="0" dirty="0" smtClean="0">
                  <a:solidFill>
                    <a:srgbClr val="FF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10,000</a:t>
              </a:r>
              <a:r>
                <a:rPr kumimoji="1" lang="ko-KR" altLang="en-US" sz="700" b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</a:t>
              </a:r>
              <a:r>
                <a:rPr kumimoji="1" lang="en-US" altLang="ko-KR" sz="700" b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kumimoji="1" lang="ko-KR" altLang="en-US" sz="7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8"/>
          <p:cNvGrpSpPr/>
          <p:nvPr/>
        </p:nvGrpSpPr>
        <p:grpSpPr>
          <a:xfrm>
            <a:off x="2245980" y="6629284"/>
            <a:ext cx="2915875" cy="184092"/>
            <a:chOff x="2970798" y="5186229"/>
            <a:chExt cx="2915875" cy="184092"/>
          </a:xfrm>
        </p:grpSpPr>
        <p:sp>
          <p:nvSpPr>
            <p:cNvPr id="60" name="직사각형 59"/>
            <p:cNvSpPr/>
            <p:nvPr/>
          </p:nvSpPr>
          <p:spPr>
            <a:xfrm>
              <a:off x="318125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〈</a:t>
              </a:r>
              <a:endParaRPr kumimoji="0"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39170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u="sng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kumimoji="0" lang="ko-KR" altLang="en-US" sz="800" u="sng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02154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7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49622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〉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812606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8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02305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9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23351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kumimoji="0" lang="ko-KR" altLang="en-US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44396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11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654414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12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864866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13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07531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14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28577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15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97079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≪</a:t>
              </a:r>
              <a:endParaRPr kumimoji="0"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706673" y="5186229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≫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128464" y="6320164"/>
            <a:ext cx="6876764" cy="241184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750851" y="6385834"/>
            <a:ext cx="1922865" cy="107722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b="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모두보기 </a:t>
            </a:r>
            <a:r>
              <a:rPr kumimoji="0" lang="ko-KR" altLang="en-US" sz="700" b="0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▼</a:t>
            </a:r>
            <a:endParaRPr kumimoji="0" lang="en-US" altLang="ko-KR" sz="700" b="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56456" y="4797152"/>
            <a:ext cx="6984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7508319" y="27352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SMS / LMS </a:t>
            </a:r>
            <a:r>
              <a:rPr lang="ko-KR" altLang="en-US" sz="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발송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27128469"/>
              </p:ext>
            </p:extLst>
          </p:nvPr>
        </p:nvGraphicFramePr>
        <p:xfrm>
          <a:off x="7540520" y="2950668"/>
          <a:ext cx="2124236" cy="2988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838"/>
                <a:gridCol w="1674398"/>
              </a:tblGrid>
              <a:tr h="368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수신번호</a:t>
                      </a:r>
                      <a:endParaRPr lang="ko-KR" altLang="en-US" sz="800" b="1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T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9793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en-US" altLang="ko-KR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8080580" y="3022676"/>
            <a:ext cx="1476164" cy="216024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700" b="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504516" y="5600446"/>
            <a:ext cx="17908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Byte</a:t>
            </a:r>
          </a:p>
          <a:p>
            <a:pPr lvl="0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 Byte </a:t>
            </a:r>
            <a:r>
              <a:rPr lang="ko-KR" altLang="en-US" sz="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초과시 </a:t>
            </a:r>
            <a:r>
              <a:rPr lang="en-US" altLang="ko-KR" sz="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LMS</a:t>
            </a:r>
            <a:r>
              <a:rPr lang="ko-KR" altLang="en-US" sz="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발송됩니다</a:t>
            </a:r>
            <a:r>
              <a:rPr lang="en-US" altLang="ko-KR" sz="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540520" y="3346712"/>
            <a:ext cx="2124236" cy="2232248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 smtClean="0">
                <a:solidFill>
                  <a:srgbClr val="FF0000"/>
                </a:solidFill>
                <a:latin typeface="+mn-ea"/>
                <a:ea typeface="+mn-ea"/>
              </a:rPr>
              <a:t>‘</a:t>
            </a:r>
            <a:r>
              <a:rPr lang="ko-KR" altLang="en-US" sz="1600" dirty="0" err="1" smtClean="0">
                <a:solidFill>
                  <a:srgbClr val="FF0000"/>
                </a:solidFill>
                <a:latin typeface="+mn-ea"/>
                <a:ea typeface="+mn-ea"/>
              </a:rPr>
              <a:t>주차장명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  <a:ea typeface="+mn-ea"/>
              </a:rPr>
              <a:t>’ ‘ 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  <a:ea typeface="+mn-ea"/>
              </a:rPr>
              <a:t>차량번호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  <a:ea typeface="+mn-ea"/>
              </a:rPr>
              <a:t>’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‘</a:t>
            </a:r>
            <a:r>
              <a:rPr lang="ko-KR" altLang="en-US" sz="1600" dirty="0" smtClean="0">
                <a:latin typeface="+mn-ea"/>
                <a:ea typeface="+mn-ea"/>
              </a:rPr>
              <a:t>계좌번호</a:t>
            </a:r>
            <a:r>
              <a:rPr lang="en-US" altLang="ko-KR" sz="1600" dirty="0" smtClean="0">
                <a:latin typeface="+mn-ea"/>
                <a:ea typeface="+mn-ea"/>
              </a:rPr>
              <a:t>’ </a:t>
            </a:r>
            <a:r>
              <a:rPr lang="ko-KR" altLang="en-US" sz="1600" dirty="0" smtClean="0">
                <a:latin typeface="+mn-ea"/>
                <a:ea typeface="+mn-ea"/>
              </a:rPr>
              <a:t>및 </a:t>
            </a:r>
            <a:r>
              <a:rPr lang="en-US" altLang="ko-KR" sz="1600" dirty="0" smtClean="0">
                <a:latin typeface="+mn-ea"/>
                <a:ea typeface="+mn-ea"/>
              </a:rPr>
              <a:t>‘</a:t>
            </a:r>
            <a:r>
              <a:rPr lang="ko-KR" altLang="en-US" sz="1600" dirty="0" smtClean="0">
                <a:latin typeface="+mn-ea"/>
                <a:ea typeface="+mn-ea"/>
              </a:rPr>
              <a:t>입금 기한</a:t>
            </a:r>
            <a:r>
              <a:rPr lang="en-US" altLang="ko-KR" sz="1600" dirty="0" smtClean="0">
                <a:latin typeface="+mn-ea"/>
                <a:ea typeface="+mn-ea"/>
              </a:rPr>
              <a:t>’</a:t>
            </a:r>
            <a:r>
              <a:rPr lang="ko-KR" altLang="en-US" sz="1600" dirty="0" smtClean="0">
                <a:latin typeface="+mn-ea"/>
                <a:ea typeface="+mn-ea"/>
              </a:rPr>
              <a:t>까지 </a:t>
            </a:r>
            <a:endParaRPr lang="en-US" altLang="ko-KR" sz="1600" dirty="0" smtClean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 smtClean="0">
                <a:latin typeface="+mn-ea"/>
                <a:ea typeface="+mn-ea"/>
              </a:rPr>
              <a:t>미 정산 금액 처리 </a:t>
            </a:r>
            <a:endParaRPr lang="en-US" altLang="ko-KR" sz="1600" dirty="0" smtClean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 smtClean="0">
                <a:latin typeface="+mn-ea"/>
                <a:ea typeface="+mn-ea"/>
              </a:rPr>
              <a:t>부탁 드리겠습니다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err="1" smtClean="0">
                <a:latin typeface="+mn-ea"/>
                <a:ea typeface="+mn-ea"/>
              </a:rPr>
              <a:t>ㅣ</a:t>
            </a:r>
            <a:endParaRPr lang="ko-KR" altLang="en-US" sz="1600" dirty="0" smtClean="0">
              <a:latin typeface="+mn-ea"/>
              <a:ea typeface="+mn-ea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700" b="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8224688" y="6011008"/>
            <a:ext cx="828000" cy="142876"/>
          </a:xfrm>
          <a:prstGeom prst="roundRect">
            <a:avLst/>
          </a:prstGeom>
          <a:solidFill>
            <a:srgbClr val="002060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SMS / LMS </a:t>
            </a:r>
            <a:r>
              <a:rPr kumimoji="1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발송</a:t>
            </a:r>
          </a:p>
        </p:txBody>
      </p:sp>
      <p:sp>
        <p:nvSpPr>
          <p:cNvPr id="85" name="Oval 611"/>
          <p:cNvSpPr>
            <a:spLocks noChangeArrowheads="1"/>
          </p:cNvSpPr>
          <p:nvPr/>
        </p:nvSpPr>
        <p:spPr bwMode="auto">
          <a:xfrm>
            <a:off x="8044576" y="2950668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noProof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그림 98" descr="ex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80680" y="2482616"/>
            <a:ext cx="767761" cy="135356"/>
          </a:xfrm>
          <a:prstGeom prst="rect">
            <a:avLst/>
          </a:prstGeom>
        </p:spPr>
      </p:pic>
      <p:grpSp>
        <p:nvGrpSpPr>
          <p:cNvPr id="101" name="그룹 34"/>
          <p:cNvGrpSpPr/>
          <p:nvPr/>
        </p:nvGrpSpPr>
        <p:grpSpPr>
          <a:xfrm>
            <a:off x="1928664" y="1165111"/>
            <a:ext cx="1728192" cy="2376264"/>
            <a:chOff x="1820652" y="1988840"/>
            <a:chExt cx="1656184" cy="2232248"/>
          </a:xfrm>
        </p:grpSpPr>
        <p:sp>
          <p:nvSpPr>
            <p:cNvPr id="102" name="TextBox 101"/>
            <p:cNvSpPr txBox="1"/>
            <p:nvPr/>
          </p:nvSpPr>
          <p:spPr>
            <a:xfrm>
              <a:off x="1856656" y="1988840"/>
              <a:ext cx="1332148" cy="24622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l"/>
              <a:r>
                <a:rPr lang="ko-KR" altLang="en-US" sz="10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할인키 적용</a:t>
              </a:r>
              <a:endPara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1820652" y="2276872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경차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2684748" y="2276872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저공해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1820652" y="2852936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장애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2684748" y="2852936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유공자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1820652" y="3140968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고엽제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1820652" y="3429000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요일제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1820652" y="4005064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다둥이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2684748" y="4005064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다둥이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3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1820652" y="2564904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중형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2684748" y="2564904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대형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2684748" y="3140968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모범납세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2684748" y="3429000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행사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1820652" y="3717032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행사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2684748" y="3717032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행사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3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128464" y="1170918"/>
            <a:ext cx="1692188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차량정보 확인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1856656" y="1417139"/>
            <a:ext cx="1872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56456" y="1417139"/>
            <a:ext cx="1584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1137092" y="4185084"/>
            <a:ext cx="4644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540732" y="3897052"/>
            <a:ext cx="1692188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통제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676636" y="4257092"/>
            <a:ext cx="1656000" cy="2520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입구열림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404828" y="4257092"/>
            <a:ext cx="1656184" cy="2520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출구닫힘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92460" y="1484784"/>
            <a:ext cx="1476164" cy="6480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IMG</a:t>
            </a:r>
          </a:p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할인대상 인증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캡쳐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영역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92460" y="2168860"/>
            <a:ext cx="1476164" cy="6480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IMG</a:t>
            </a:r>
          </a:p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입차 차량 번호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캡쳐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영역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92460" y="2852936"/>
            <a:ext cx="1476164" cy="6480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IMG</a:t>
            </a: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출차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차량 번호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캡쳐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영역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928664" y="3645024"/>
            <a:ext cx="1728192" cy="2520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할인취소 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27128469"/>
              </p:ext>
            </p:extLst>
          </p:nvPr>
        </p:nvGraphicFramePr>
        <p:xfrm>
          <a:off x="9777536" y="2951808"/>
          <a:ext cx="2124236" cy="298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/>
              </a:tblGrid>
              <a:tr h="2987192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9" name="모서리가 둥근 직사각형 88"/>
          <p:cNvSpPr/>
          <p:nvPr/>
        </p:nvSpPr>
        <p:spPr>
          <a:xfrm>
            <a:off x="9813540" y="3059820"/>
            <a:ext cx="504000" cy="142876"/>
          </a:xfrm>
          <a:prstGeom prst="roundRect">
            <a:avLst/>
          </a:prstGeom>
          <a:solidFill>
            <a:srgbClr val="002060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행추가</a:t>
            </a:r>
            <a:endParaRPr kumimoji="1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0353600" y="3059820"/>
            <a:ext cx="360000" cy="142876"/>
          </a:xfrm>
          <a:prstGeom prst="roundRect">
            <a:avLst/>
          </a:prstGeom>
          <a:solidFill>
            <a:srgbClr val="FFFFFF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47902866"/>
              </p:ext>
            </p:extLst>
          </p:nvPr>
        </p:nvGraphicFramePr>
        <p:xfrm>
          <a:off x="9813540" y="3347852"/>
          <a:ext cx="1908213" cy="2502548"/>
        </p:xfrm>
        <a:graphic>
          <a:graphicData uri="http://schemas.openxmlformats.org/drawingml/2006/table">
            <a:tbl>
              <a:tblPr firstRow="1" bandRow="1"/>
              <a:tblGrid>
                <a:gridCol w="238161"/>
                <a:gridCol w="625935"/>
                <a:gridCol w="487433"/>
                <a:gridCol w="556684"/>
              </a:tblGrid>
              <a:tr h="25202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용량</a:t>
                      </a:r>
                      <a:endParaRPr lang="en-US" altLang="ko-KR" sz="700" b="1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(byte)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</a:tr>
              <a:tr h="213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이번주까지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이번주까지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142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이번주까지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이번주까지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이번주까지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이번주까지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이번주까지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이번주까지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이번주까지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이번주까지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이번주까지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3" name="모서리가 둥근 직사각형 92"/>
          <p:cNvSpPr/>
          <p:nvPr/>
        </p:nvSpPr>
        <p:spPr>
          <a:xfrm>
            <a:off x="11310156" y="6012148"/>
            <a:ext cx="360000" cy="142876"/>
          </a:xfrm>
          <a:prstGeom prst="roundRect">
            <a:avLst/>
          </a:prstGeom>
          <a:solidFill>
            <a:srgbClr val="FFFFFF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1253740" y="3671888"/>
            <a:ext cx="360000" cy="142876"/>
          </a:xfrm>
          <a:prstGeom prst="roundRect">
            <a:avLst/>
          </a:prstGeom>
          <a:solidFill>
            <a:srgbClr val="FFFFFF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1253740" y="3889052"/>
            <a:ext cx="360000" cy="142876"/>
          </a:xfrm>
          <a:prstGeom prst="roundRect">
            <a:avLst/>
          </a:prstGeom>
          <a:solidFill>
            <a:srgbClr val="FFFFFF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1253740" y="4067932"/>
            <a:ext cx="360000" cy="142876"/>
          </a:xfrm>
          <a:prstGeom prst="roundRect">
            <a:avLst/>
          </a:prstGeom>
          <a:solidFill>
            <a:srgbClr val="FFFFFF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1253740" y="4283956"/>
            <a:ext cx="360000" cy="142876"/>
          </a:xfrm>
          <a:prstGeom prst="roundRect">
            <a:avLst/>
          </a:prstGeom>
          <a:solidFill>
            <a:srgbClr val="FFFFFF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11253740" y="4463976"/>
            <a:ext cx="360000" cy="142876"/>
          </a:xfrm>
          <a:prstGeom prst="roundRect">
            <a:avLst/>
          </a:prstGeom>
          <a:solidFill>
            <a:srgbClr val="FFFFFF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1253740" y="4680000"/>
            <a:ext cx="360000" cy="142876"/>
          </a:xfrm>
          <a:prstGeom prst="roundRect">
            <a:avLst/>
          </a:prstGeom>
          <a:solidFill>
            <a:srgbClr val="FFFFFF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11253740" y="4896024"/>
            <a:ext cx="360000" cy="142876"/>
          </a:xfrm>
          <a:prstGeom prst="roundRect">
            <a:avLst/>
          </a:prstGeom>
          <a:solidFill>
            <a:srgbClr val="FFFFFF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11253740" y="5076044"/>
            <a:ext cx="360000" cy="142876"/>
          </a:xfrm>
          <a:prstGeom prst="roundRect">
            <a:avLst/>
          </a:prstGeom>
          <a:solidFill>
            <a:srgbClr val="FFFFFF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11253740" y="5293208"/>
            <a:ext cx="360000" cy="142876"/>
          </a:xfrm>
          <a:prstGeom prst="roundRect">
            <a:avLst/>
          </a:prstGeom>
          <a:solidFill>
            <a:srgbClr val="FFFFFF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11253740" y="5472088"/>
            <a:ext cx="360000" cy="142876"/>
          </a:xfrm>
          <a:prstGeom prst="roundRect">
            <a:avLst/>
          </a:prstGeom>
          <a:solidFill>
            <a:srgbClr val="FFFFFF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11253740" y="5688112"/>
            <a:ext cx="360000" cy="142876"/>
          </a:xfrm>
          <a:prstGeom prst="roundRect">
            <a:avLst/>
          </a:prstGeom>
          <a:solidFill>
            <a:srgbClr val="FFFFFF"/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>
            <a:innerShdw blurRad="12700">
              <a:srgbClr val="666666">
                <a:lumMod val="65000"/>
                <a:lumOff val="35000"/>
              </a:srgbClr>
            </a:inn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142" name="Oval 611"/>
          <p:cNvSpPr>
            <a:spLocks noChangeArrowheads="1"/>
          </p:cNvSpPr>
          <p:nvPr/>
        </p:nvSpPr>
        <p:spPr bwMode="auto">
          <a:xfrm>
            <a:off x="11253700" y="3501008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noProof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872880" y="1170918"/>
            <a:ext cx="1692188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무인 처리 현황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4" name="표 1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27128469"/>
              </p:ext>
            </p:extLst>
          </p:nvPr>
        </p:nvGraphicFramePr>
        <p:xfrm>
          <a:off x="3944888" y="1489147"/>
          <a:ext cx="1944216" cy="220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1188132"/>
              </a:tblGrid>
              <a:tr h="368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타겟번호</a:t>
                      </a:r>
                      <a:r>
                        <a:rPr lang="en-US" altLang="ko-KR" sz="800" b="1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="1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차량번호</a:t>
                      </a:r>
                      <a:endParaRPr lang="ko-KR" altLang="en-US" sz="800" b="1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91300 /  67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6749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T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8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입차시간</a:t>
                      </a:r>
                      <a:endParaRPr lang="en-US" altLang="ko-KR" sz="800" b="1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2016/03/19   21:09:46(2</a:t>
                      </a: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8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할인키</a:t>
                      </a:r>
                      <a:endParaRPr lang="en-US" altLang="ko-KR" sz="800" b="1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경차</a:t>
                      </a:r>
                      <a:endParaRPr lang="ko-KR" altLang="en-US" sz="8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2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주차요금</a:t>
                      </a:r>
                      <a:endParaRPr lang="ko-KR" altLang="en-US" sz="800" b="1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u="none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5,000</a:t>
                      </a:r>
                      <a:r>
                        <a:rPr lang="ko-KR" altLang="en-US" sz="800" b="1" u="none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  <a:endParaRPr lang="en-US" altLang="ko-KR" sz="800" b="1" u="none" strike="sng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r" latinLnBrk="1"/>
                      <a:r>
                        <a:rPr lang="en-US" altLang="ko-KR" sz="800" b="1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4,000</a:t>
                      </a:r>
                      <a:r>
                        <a:rPr lang="ko-KR" altLang="en-US" sz="800" b="1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8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결제여부</a:t>
                      </a:r>
                      <a:endParaRPr lang="ko-KR" altLang="en-US" sz="800" b="1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결제대기</a:t>
                      </a:r>
                      <a:r>
                        <a:rPr lang="en-US" altLang="ko-KR" sz="800" b="0" u="non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</a:t>
                      </a:r>
                    </a:p>
                    <a:p>
                      <a:pPr algn="ctr" latinLnBrk="1"/>
                      <a:endParaRPr lang="en-US" altLang="ko-KR" sz="800" b="0" u="non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결제대기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문자발송 완료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90000" marT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45" name="직선 연결선 144"/>
          <p:cNvCxnSpPr/>
          <p:nvPr/>
        </p:nvCxnSpPr>
        <p:spPr>
          <a:xfrm>
            <a:off x="3908884" y="1417139"/>
            <a:ext cx="1980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385048" y="3078104"/>
            <a:ext cx="432048" cy="261152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미납처리</a:t>
            </a:r>
            <a:endParaRPr lang="en-US" altLang="ko-KR" sz="800" kern="0" dirty="0" smtClean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문자발송</a:t>
            </a:r>
          </a:p>
        </p:txBody>
      </p:sp>
      <p:sp>
        <p:nvSpPr>
          <p:cNvPr id="147" name="Oval 611"/>
          <p:cNvSpPr>
            <a:spLocks noChangeArrowheads="1"/>
          </p:cNvSpPr>
          <p:nvPr/>
        </p:nvSpPr>
        <p:spPr bwMode="auto">
          <a:xfrm>
            <a:off x="5205028" y="2996952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4989004" y="3789040"/>
            <a:ext cx="864096" cy="2520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계산취소 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997116" y="1169892"/>
            <a:ext cx="972108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차량번호 검색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6033120" y="1416113"/>
            <a:ext cx="1158128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>
            <a:off x="6033120" y="1520788"/>
            <a:ext cx="1152128" cy="252028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12700">
            <a:solidFill>
              <a:schemeClr val="accent4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pPr algn="ctr"/>
            <a:r>
              <a:rPr lang="ko-KR" altLang="en-US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슬라이드 </a:t>
            </a:r>
            <a:r>
              <a:rPr lang="en-US" altLang="ko-KR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5 </a:t>
            </a:r>
            <a:r>
              <a:rPr lang="ko-KR" altLang="en-US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참조</a:t>
            </a:r>
          </a:p>
        </p:txBody>
      </p:sp>
    </p:spTree>
    <p:extLst>
      <p:ext uri="{BB962C8B-B14F-4D97-AF65-F5344CB8AC3E}">
        <p14:creationId xmlns="" xmlns:p14="http://schemas.microsoft.com/office/powerpoint/2010/main" val="2789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roup 1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7972172"/>
              </p:ext>
            </p:extLst>
          </p:nvPr>
        </p:nvGraphicFramePr>
        <p:xfrm>
          <a:off x="7324079" y="509040"/>
          <a:ext cx="2523387" cy="1717920"/>
        </p:xfrm>
        <a:graphic>
          <a:graphicData uri="http://schemas.openxmlformats.org/drawingml/2006/table">
            <a:tbl>
              <a:tblPr/>
              <a:tblGrid>
                <a:gridCol w="251787"/>
                <a:gridCol w="22716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원격 제어 프로그램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출차시</a:t>
                      </a:r>
                      <a:r>
                        <a:rPr lang="ko-KR" altLang="en-US" sz="800" dirty="0" smtClean="0"/>
                        <a:t> 인식 번호 표시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수정 가능</a:t>
                      </a:r>
                      <a:r>
                        <a:rPr lang="en-US" altLang="ko-KR" sz="800" dirty="0" smtClean="0"/>
                        <a:t>), </a:t>
                      </a:r>
                      <a:r>
                        <a:rPr lang="ko-KR" altLang="en-US" sz="800" dirty="0" err="1" smtClean="0"/>
                        <a:t>수정후</a:t>
                      </a:r>
                      <a:r>
                        <a:rPr lang="ko-KR" altLang="en-US" sz="800" dirty="0" smtClean="0"/>
                        <a:t> 유사 번호 차량 확인 버튼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변경된 번호 기준으로 검색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err="1" smtClean="0"/>
                        <a:t>미인식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dirty="0" smtClean="0"/>
                        <a:t>오인식 차량 </a:t>
                      </a:r>
                      <a:r>
                        <a:rPr lang="ko-KR" altLang="en-US" sz="800" dirty="0" err="1" smtClean="0"/>
                        <a:t>출차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시도시</a:t>
                      </a:r>
                      <a:r>
                        <a:rPr lang="ko-KR" altLang="en-US" sz="800" dirty="0" smtClean="0"/>
                        <a:t> 해당 주차장 탭에 </a:t>
                      </a:r>
                      <a:r>
                        <a:rPr lang="ko-KR" altLang="en-US" sz="800" dirty="0" err="1" smtClean="0"/>
                        <a:t>얼럿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표시및</a:t>
                      </a:r>
                      <a:r>
                        <a:rPr lang="ko-KR" altLang="en-US" sz="800" dirty="0" smtClean="0"/>
                        <a:t> 무인 처리 현황에 </a:t>
                      </a:r>
                      <a:r>
                        <a:rPr lang="ko-KR" altLang="en-US" sz="800" dirty="0" err="1" smtClean="0"/>
                        <a:t>출차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시도시</a:t>
                      </a:r>
                      <a:r>
                        <a:rPr lang="ko-KR" altLang="en-US" sz="800" dirty="0" smtClean="0"/>
                        <a:t> 인식된 차량 번호 호출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담당자에게 문자 동시 전달 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</a:rPr>
                        <a:t>주차장명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’ </a:t>
                      </a: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</a:rPr>
                        <a:t>미인식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오인식 차량 </a:t>
                      </a: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</a:rPr>
                        <a:t>출차중입니다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ko-KR" altLang="en-US" sz="800" dirty="0" smtClean="0"/>
                        <a:t>문자 내용 전달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차량 확인 버튼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끝자리가 같은 차량의 </a:t>
                      </a:r>
                      <a:r>
                        <a:rPr lang="ko-KR" altLang="en-US" sz="800" dirty="0" err="1" smtClean="0"/>
                        <a:t>입출차</a:t>
                      </a:r>
                      <a:r>
                        <a:rPr lang="ko-KR" altLang="en-US" sz="800" dirty="0" smtClean="0"/>
                        <a:t> 데이터 호출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다음 슬라이드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7140" y="512676"/>
            <a:ext cx="36000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■ 원격제어 프로그램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69760816"/>
              </p:ext>
            </p:extLst>
          </p:nvPr>
        </p:nvGraphicFramePr>
        <p:xfrm>
          <a:off x="117480" y="810384"/>
          <a:ext cx="5915637" cy="237142"/>
        </p:xfrm>
        <a:graphic>
          <a:graphicData uri="http://schemas.openxmlformats.org/drawingml/2006/table">
            <a:tbl>
              <a:tblPr firstRow="1" bandRow="1"/>
              <a:tblGrid>
                <a:gridCol w="845091"/>
                <a:gridCol w="845091"/>
                <a:gridCol w="845091"/>
                <a:gridCol w="845091"/>
                <a:gridCol w="845091"/>
                <a:gridCol w="845091"/>
                <a:gridCol w="845091"/>
              </a:tblGrid>
              <a:tr h="23714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살곶이</a:t>
                      </a:r>
                      <a:endParaRPr lang="ko-KR" altLang="en-US" sz="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성수</a:t>
                      </a:r>
                      <a:r>
                        <a:rPr lang="en-US" altLang="ko-KR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 </a:t>
                      </a:r>
                      <a:r>
                        <a:rPr lang="en-US" altLang="ko-KR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송정동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금호초교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응봉건물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주차장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64868" y="4401108"/>
            <a:ext cx="36000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결제내역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47902866"/>
              </p:ext>
            </p:extLst>
          </p:nvPr>
        </p:nvGraphicFramePr>
        <p:xfrm>
          <a:off x="128465" y="4916668"/>
          <a:ext cx="6732748" cy="1212632"/>
        </p:xfrm>
        <a:graphic>
          <a:graphicData uri="http://schemas.openxmlformats.org/drawingml/2006/table">
            <a:tbl>
              <a:tblPr firstRow="1" bandRow="1"/>
              <a:tblGrid>
                <a:gridCol w="881250"/>
                <a:gridCol w="1128000"/>
                <a:gridCol w="1163250"/>
                <a:gridCol w="3560248"/>
              </a:tblGrid>
              <a:tr h="21110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NO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20150323001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altLang="ko-KR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20150323001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altLang="ko-KR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20150323001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altLang="ko-KR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</a:t>
                      </a:r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20150323001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altLang="ko-KR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</a:t>
                      </a:r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20150323001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altLang="ko-KR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" name="그룹 10"/>
          <p:cNvGrpSpPr/>
          <p:nvPr/>
        </p:nvGrpSpPr>
        <p:grpSpPr>
          <a:xfrm>
            <a:off x="6890073" y="4882558"/>
            <a:ext cx="126002" cy="1255746"/>
            <a:chOff x="7055228" y="3310653"/>
            <a:chExt cx="126002" cy="2520000"/>
          </a:xfrm>
        </p:grpSpPr>
        <p:sp>
          <p:nvSpPr>
            <p:cNvPr id="44" name="직사각형 43"/>
            <p:cNvSpPr/>
            <p:nvPr/>
          </p:nvSpPr>
          <p:spPr>
            <a:xfrm rot="5400000">
              <a:off x="5858229" y="4507653"/>
              <a:ext cx="2520000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25400" dist="12700" dir="5400000">
                <a:sysClr val="window" lastClr="FFFFFF">
                  <a:lumMod val="50000"/>
                  <a:alpha val="50000"/>
                </a:sysClr>
              </a:innerShdw>
            </a:effectLst>
          </p:spPr>
          <p:txBody>
            <a:bodyPr lIns="36000" tIns="36000" rIns="36000" b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 rot="5400000">
              <a:off x="6694716" y="4341704"/>
              <a:ext cx="847027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36000" tIns="36000" rIns="36000" b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" name="그룹 235"/>
            <p:cNvGrpSpPr/>
            <p:nvPr/>
          </p:nvGrpSpPr>
          <p:grpSpPr>
            <a:xfrm rot="5400000">
              <a:off x="7072369" y="4437877"/>
              <a:ext cx="109722" cy="36002"/>
              <a:chOff x="5320511" y="4695447"/>
              <a:chExt cx="37307" cy="71442"/>
            </a:xfrm>
          </p:grpSpPr>
          <p:cxnSp>
            <p:nvCxnSpPr>
              <p:cNvPr id="49" name="직선 연결선 48"/>
              <p:cNvCxnSpPr/>
              <p:nvPr/>
            </p:nvCxnSpPr>
            <p:spPr>
              <a:xfrm rot="5400000">
                <a:off x="5303983" y="4730376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cxnSp>
            <p:nvCxnSpPr>
              <p:cNvPr id="50" name="직선 연결선 49"/>
              <p:cNvCxnSpPr/>
              <p:nvPr/>
            </p:nvCxnSpPr>
            <p:spPr>
              <a:xfrm rot="5400000">
                <a:off x="5285586" y="4730372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cxnSp>
            <p:nvCxnSpPr>
              <p:cNvPr id="51" name="직선 연결선 50"/>
              <p:cNvCxnSpPr/>
              <p:nvPr/>
            </p:nvCxnSpPr>
            <p:spPr>
              <a:xfrm rot="5400000">
                <a:off x="5321305" y="4730372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</p:grpSp>
        <p:sp>
          <p:nvSpPr>
            <p:cNvPr id="47" name="직사각형 46"/>
            <p:cNvSpPr/>
            <p:nvPr/>
          </p:nvSpPr>
          <p:spPr>
            <a:xfrm rot="5400000">
              <a:off x="7009862" y="3383058"/>
              <a:ext cx="216732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kern="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◀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 rot="5400000">
              <a:off x="7009718" y="5660567"/>
              <a:ext cx="216732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kern="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▶</a:t>
              </a:r>
            </a:p>
          </p:txBody>
        </p:sp>
      </p:grpSp>
      <p:grpSp>
        <p:nvGrpSpPr>
          <p:cNvPr id="5" name="그룹 21"/>
          <p:cNvGrpSpPr/>
          <p:nvPr/>
        </p:nvGrpSpPr>
        <p:grpSpPr>
          <a:xfrm>
            <a:off x="128464" y="4417077"/>
            <a:ext cx="6891536" cy="452083"/>
            <a:chOff x="165159" y="2640334"/>
            <a:chExt cx="7020000" cy="452083"/>
          </a:xfrm>
        </p:grpSpPr>
        <p:sp>
          <p:nvSpPr>
            <p:cNvPr id="53" name="직사각형 52"/>
            <p:cNvSpPr/>
            <p:nvPr/>
          </p:nvSpPr>
          <p:spPr>
            <a:xfrm>
              <a:off x="165159" y="2878103"/>
              <a:ext cx="7020000" cy="2143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480315" y="2915372"/>
              <a:ext cx="576000" cy="142876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lIns="36000" tIns="0" rIns="3600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    ▼</a:t>
              </a:r>
              <a:endPara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8611" y="2640334"/>
              <a:ext cx="7184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R" sz="700" b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kumimoji="1" lang="ko-KR" altLang="en-US" sz="700" b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 </a:t>
              </a:r>
              <a:r>
                <a:rPr kumimoji="1" lang="en-US" altLang="ko-KR" sz="700" b="0" dirty="0" smtClean="0">
                  <a:solidFill>
                    <a:srgbClr val="FF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10,000</a:t>
              </a:r>
              <a:r>
                <a:rPr kumimoji="1" lang="ko-KR" altLang="en-US" sz="700" b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</a:t>
              </a:r>
              <a:r>
                <a:rPr kumimoji="1" lang="en-US" altLang="ko-KR" sz="700" b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kumimoji="1" lang="ko-KR" altLang="en-US" sz="7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8"/>
          <p:cNvGrpSpPr/>
          <p:nvPr/>
        </p:nvGrpSpPr>
        <p:grpSpPr>
          <a:xfrm>
            <a:off x="2245980" y="6449264"/>
            <a:ext cx="2915875" cy="184092"/>
            <a:chOff x="2970798" y="5186229"/>
            <a:chExt cx="2915875" cy="184092"/>
          </a:xfrm>
        </p:grpSpPr>
        <p:sp>
          <p:nvSpPr>
            <p:cNvPr id="60" name="직사각형 59"/>
            <p:cNvSpPr/>
            <p:nvPr/>
          </p:nvSpPr>
          <p:spPr>
            <a:xfrm>
              <a:off x="318125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〈</a:t>
              </a:r>
              <a:endParaRPr kumimoji="0"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39170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u="sng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kumimoji="0" lang="ko-KR" altLang="en-US" sz="800" u="sng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02154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7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49622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〉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812606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8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02305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9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23351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kumimoji="0" lang="ko-KR" altLang="en-US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44396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11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654414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12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864866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13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07531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14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28577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15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97079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≪</a:t>
              </a:r>
              <a:endParaRPr kumimoji="0"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706673" y="5186229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≫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128464" y="6140144"/>
            <a:ext cx="6876764" cy="241184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750851" y="6205814"/>
            <a:ext cx="1922865" cy="107722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b="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모두보기 </a:t>
            </a:r>
            <a:r>
              <a:rPr kumimoji="0" lang="ko-KR" altLang="en-US" sz="700" b="0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▼</a:t>
            </a:r>
            <a:endParaRPr kumimoji="0" lang="en-US" altLang="ko-KR" sz="700" b="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56456" y="4617132"/>
            <a:ext cx="6984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611"/>
          <p:cNvSpPr>
            <a:spLocks noChangeArrowheads="1"/>
          </p:cNvSpPr>
          <p:nvPr/>
        </p:nvSpPr>
        <p:spPr bwMode="auto">
          <a:xfrm>
            <a:off x="128464" y="728700"/>
            <a:ext cx="828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noProof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미인식</a:t>
            </a:r>
            <a:r>
              <a:rPr kumimoji="0" lang="en-US" altLang="ko-KR" sz="800" b="1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800" b="1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오인식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Oval 611"/>
          <p:cNvSpPr>
            <a:spLocks noChangeArrowheads="1"/>
          </p:cNvSpPr>
          <p:nvPr/>
        </p:nvSpPr>
        <p:spPr bwMode="auto">
          <a:xfrm>
            <a:off x="0" y="620688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4" name="그룹 34"/>
          <p:cNvGrpSpPr/>
          <p:nvPr/>
        </p:nvGrpSpPr>
        <p:grpSpPr>
          <a:xfrm>
            <a:off x="1928664" y="1124744"/>
            <a:ext cx="1728192" cy="2376264"/>
            <a:chOff x="1820652" y="1988840"/>
            <a:chExt cx="1656184" cy="2232248"/>
          </a:xfrm>
        </p:grpSpPr>
        <p:sp>
          <p:nvSpPr>
            <p:cNvPr id="85" name="TextBox 84"/>
            <p:cNvSpPr txBox="1"/>
            <p:nvPr/>
          </p:nvSpPr>
          <p:spPr>
            <a:xfrm>
              <a:off x="1856656" y="1988840"/>
              <a:ext cx="1332148" cy="24622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l"/>
              <a:r>
                <a:rPr lang="ko-KR" altLang="en-US" sz="10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할인키 적용</a:t>
              </a:r>
              <a:endPara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1820652" y="2276872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경차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2684748" y="2276872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저공해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1820652" y="2852936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장애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2684748" y="2852936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유공자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1820652" y="3140968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고엽제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1820652" y="3429000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요일제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1820652" y="4005064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다둥이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2684748" y="4005064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다둥이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3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1820652" y="2564904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중형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684748" y="2564904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대형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2684748" y="3140968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모범납세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684748" y="3429000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행사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1820652" y="3717032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행사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2684748" y="3717032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행사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3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3872880" y="1130551"/>
            <a:ext cx="1692188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무인 처리 현황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28464" y="1130551"/>
            <a:ext cx="1692188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차량정보 확인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27128469"/>
              </p:ext>
            </p:extLst>
          </p:nvPr>
        </p:nvGraphicFramePr>
        <p:xfrm>
          <a:off x="3944888" y="1448780"/>
          <a:ext cx="1980220" cy="2053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/>
              </a:tblGrid>
              <a:tr h="3976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출차대상차량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en-US" altLang="ko-KR" sz="8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6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미인식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오인식 차량입니다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6" name="직선 연결선 105"/>
          <p:cNvCxnSpPr/>
          <p:nvPr/>
        </p:nvCxnSpPr>
        <p:spPr>
          <a:xfrm>
            <a:off x="3908884" y="1376772"/>
            <a:ext cx="2052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1856656" y="1376772"/>
            <a:ext cx="1872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56456" y="1376772"/>
            <a:ext cx="1584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4592960" y="3104964"/>
            <a:ext cx="612000" cy="261152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유사번호 </a:t>
            </a:r>
            <a:endParaRPr lang="en-US" altLang="ko-KR" sz="800" kern="0" dirty="0" smtClean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확인</a:t>
            </a:r>
          </a:p>
        </p:txBody>
      </p:sp>
      <p:sp>
        <p:nvSpPr>
          <p:cNvPr id="110" name="Oval 611"/>
          <p:cNvSpPr>
            <a:spLocks noChangeArrowheads="1"/>
          </p:cNvSpPr>
          <p:nvPr/>
        </p:nvSpPr>
        <p:spPr bwMode="auto">
          <a:xfrm>
            <a:off x="4700972" y="1412776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Oval 611"/>
          <p:cNvSpPr>
            <a:spLocks noChangeArrowheads="1"/>
          </p:cNvSpPr>
          <p:nvPr/>
        </p:nvSpPr>
        <p:spPr bwMode="auto">
          <a:xfrm>
            <a:off x="4376936" y="3078084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1137092" y="3897052"/>
            <a:ext cx="4644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540732" y="3609020"/>
            <a:ext cx="1692188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통제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676636" y="3969060"/>
            <a:ext cx="1656000" cy="2520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입구열림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3404828" y="3969060"/>
            <a:ext cx="1656184" cy="2520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출구닫힘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92460" y="1484784"/>
            <a:ext cx="1476164" cy="6480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IMG</a:t>
            </a:r>
          </a:p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할인대상 인증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캡쳐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영역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92460" y="2168860"/>
            <a:ext cx="1476164" cy="6480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IMG</a:t>
            </a:r>
          </a:p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입차 차량 번호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캡쳐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영역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92460" y="2852936"/>
            <a:ext cx="1476164" cy="6480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IMG</a:t>
            </a: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출차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차량 번호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캡쳐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영역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5313040" y="1583652"/>
            <a:ext cx="432000" cy="153140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수정하기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4700972" y="1583652"/>
            <a:ext cx="540000" cy="14401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 smtClean="0">
                <a:solidFill>
                  <a:schemeClr val="tx1"/>
                </a:solidFill>
              </a:rPr>
              <a:t>67</a:t>
            </a:r>
            <a:r>
              <a:rPr lang="ko-KR" altLang="en-US" sz="800" dirty="0" smtClean="0">
                <a:solidFill>
                  <a:schemeClr val="tx1"/>
                </a:solidFill>
              </a:rPr>
              <a:t>구 </a:t>
            </a:r>
            <a:r>
              <a:rPr lang="en-US" altLang="ko-KR" sz="800" dirty="0" smtClean="0">
                <a:solidFill>
                  <a:schemeClr val="tx1"/>
                </a:solidFill>
              </a:rPr>
              <a:t>6789</a:t>
            </a:r>
            <a:endParaRPr lang="ko-KR" altLang="en-US" sz="800" kern="0" dirty="0" smtClean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997116" y="1169892"/>
            <a:ext cx="972108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차량번호 검색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6033120" y="1416113"/>
            <a:ext cx="1158128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6033120" y="1520788"/>
            <a:ext cx="1152128" cy="201622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12700">
            <a:solidFill>
              <a:schemeClr val="accent4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pPr algn="ctr"/>
            <a:r>
              <a:rPr lang="ko-KR" altLang="en-US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슬라이드 </a:t>
            </a:r>
            <a:r>
              <a:rPr lang="en-US" altLang="ko-KR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5 </a:t>
            </a:r>
            <a:r>
              <a:rPr lang="ko-KR" altLang="en-US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참조</a:t>
            </a:r>
          </a:p>
        </p:txBody>
      </p:sp>
    </p:spTree>
    <p:extLst>
      <p:ext uri="{BB962C8B-B14F-4D97-AF65-F5344CB8AC3E}">
        <p14:creationId xmlns="" xmlns:p14="http://schemas.microsoft.com/office/powerpoint/2010/main" val="2789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roup 1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7972172"/>
              </p:ext>
            </p:extLst>
          </p:nvPr>
        </p:nvGraphicFramePr>
        <p:xfrm>
          <a:off x="7324079" y="509040"/>
          <a:ext cx="2523387" cy="1321680"/>
        </p:xfrm>
        <a:graphic>
          <a:graphicData uri="http://schemas.openxmlformats.org/drawingml/2006/table">
            <a:tbl>
              <a:tblPr/>
              <a:tblGrid>
                <a:gridCol w="251787"/>
                <a:gridCol w="22716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원격 제어 프로그램</a:t>
                      </a:r>
                      <a:endParaRPr lang="ko-KR" altLang="en-US" sz="800" dirty="0"/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차량번호 </a:t>
                      </a:r>
                      <a:r>
                        <a:rPr lang="en-US" altLang="ko-KR" sz="800" dirty="0" smtClean="0"/>
                        <a:t>row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차량번호 </a:t>
                      </a:r>
                      <a:r>
                        <a:rPr lang="ko-KR" altLang="en-US" sz="800" dirty="0" err="1" smtClean="0"/>
                        <a:t>캡쳐</a:t>
                      </a:r>
                      <a:r>
                        <a:rPr lang="ko-KR" altLang="en-US" sz="800" dirty="0" smtClean="0"/>
                        <a:t> 영역에 이미지 표시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요금계산 버튼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해당 차량 입차 시간 기준으로 결제 금액 표시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및 </a:t>
                      </a:r>
                      <a:r>
                        <a:rPr lang="ko-KR" altLang="en-US" sz="800" baseline="0" dirty="0" err="1" smtClean="0"/>
                        <a:t>캡쳐</a:t>
                      </a:r>
                      <a:r>
                        <a:rPr lang="ko-KR" altLang="en-US" sz="800" baseline="0" dirty="0" smtClean="0"/>
                        <a:t> 이미지 해당 </a:t>
                      </a:r>
                      <a:r>
                        <a:rPr lang="ko-KR" altLang="en-US" sz="800" baseline="0" dirty="0" err="1" smtClean="0"/>
                        <a:t>번호건으로</a:t>
                      </a:r>
                      <a:r>
                        <a:rPr lang="ko-KR" altLang="en-US" sz="800" baseline="0" dirty="0" smtClean="0"/>
                        <a:t> 입차 이미지에 표시</a:t>
                      </a:r>
                      <a:r>
                        <a:rPr lang="en-US" altLang="ko-KR" sz="800" dirty="0" smtClean="0"/>
                        <a:t> (</a:t>
                      </a:r>
                      <a:r>
                        <a:rPr lang="ko-KR" altLang="en-US" sz="800" dirty="0" smtClean="0"/>
                        <a:t>슬라이드 </a:t>
                      </a:r>
                      <a:r>
                        <a:rPr lang="en-US" altLang="ko-KR" sz="800" dirty="0" smtClean="0"/>
                        <a:t>5</a:t>
                      </a:r>
                      <a:r>
                        <a:rPr lang="ko-KR" altLang="en-US" sz="800" dirty="0" smtClean="0"/>
                        <a:t>로 이동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닫기 버튼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이전 페이지로 이동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7140" y="512676"/>
            <a:ext cx="36000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■ 원격제어 프로그램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69760816"/>
              </p:ext>
            </p:extLst>
          </p:nvPr>
        </p:nvGraphicFramePr>
        <p:xfrm>
          <a:off x="117480" y="810384"/>
          <a:ext cx="5915637" cy="237142"/>
        </p:xfrm>
        <a:graphic>
          <a:graphicData uri="http://schemas.openxmlformats.org/drawingml/2006/table">
            <a:tbl>
              <a:tblPr firstRow="1" bandRow="1"/>
              <a:tblGrid>
                <a:gridCol w="845091"/>
                <a:gridCol w="845091"/>
                <a:gridCol w="845091"/>
                <a:gridCol w="845091"/>
                <a:gridCol w="845091"/>
                <a:gridCol w="845091"/>
                <a:gridCol w="845091"/>
              </a:tblGrid>
              <a:tr h="23714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살곶이</a:t>
                      </a:r>
                      <a:endParaRPr lang="ko-KR" altLang="en-US" sz="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성수</a:t>
                      </a:r>
                      <a:r>
                        <a:rPr lang="en-US" altLang="ko-KR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 </a:t>
                      </a:r>
                      <a:r>
                        <a:rPr lang="en-US" altLang="ko-KR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송정동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금호초교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응봉건물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주차장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64868" y="4183448"/>
            <a:ext cx="36000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결제내역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47902866"/>
              </p:ext>
            </p:extLst>
          </p:nvPr>
        </p:nvGraphicFramePr>
        <p:xfrm>
          <a:off x="128465" y="4699008"/>
          <a:ext cx="6732748" cy="1212632"/>
        </p:xfrm>
        <a:graphic>
          <a:graphicData uri="http://schemas.openxmlformats.org/drawingml/2006/table">
            <a:tbl>
              <a:tblPr firstRow="1" bandRow="1"/>
              <a:tblGrid>
                <a:gridCol w="881250"/>
                <a:gridCol w="1128000"/>
                <a:gridCol w="1163250"/>
                <a:gridCol w="3560248"/>
              </a:tblGrid>
              <a:tr h="21110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NO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20150323001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altLang="ko-KR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20150323001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altLang="ko-KR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20150323001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altLang="ko-KR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</a:t>
                      </a:r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20150323001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altLang="ko-KR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</a:t>
                      </a:r>
                      <a:r>
                        <a:rPr lang="en-US" altLang="ko-KR" sz="700" b="0" u="none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3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20150323001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altLang="ko-KR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" name="그룹 10"/>
          <p:cNvGrpSpPr/>
          <p:nvPr/>
        </p:nvGrpSpPr>
        <p:grpSpPr>
          <a:xfrm>
            <a:off x="6890073" y="4664898"/>
            <a:ext cx="126002" cy="1255746"/>
            <a:chOff x="7055228" y="3310653"/>
            <a:chExt cx="126002" cy="2520000"/>
          </a:xfrm>
        </p:grpSpPr>
        <p:sp>
          <p:nvSpPr>
            <p:cNvPr id="44" name="직사각형 43"/>
            <p:cNvSpPr/>
            <p:nvPr/>
          </p:nvSpPr>
          <p:spPr>
            <a:xfrm rot="5400000">
              <a:off x="5858229" y="4507653"/>
              <a:ext cx="2520000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25400" dist="12700" dir="5400000">
                <a:sysClr val="window" lastClr="FFFFFF">
                  <a:lumMod val="50000"/>
                  <a:alpha val="50000"/>
                </a:sysClr>
              </a:innerShdw>
            </a:effectLst>
          </p:spPr>
          <p:txBody>
            <a:bodyPr lIns="36000" tIns="36000" rIns="36000" b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 rot="5400000">
              <a:off x="6694716" y="4341704"/>
              <a:ext cx="847027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36000" tIns="36000" rIns="36000" b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" name="그룹 235"/>
            <p:cNvGrpSpPr/>
            <p:nvPr/>
          </p:nvGrpSpPr>
          <p:grpSpPr>
            <a:xfrm rot="5400000">
              <a:off x="7072369" y="4437877"/>
              <a:ext cx="109722" cy="36002"/>
              <a:chOff x="5320511" y="4695447"/>
              <a:chExt cx="37307" cy="71442"/>
            </a:xfrm>
          </p:grpSpPr>
          <p:cxnSp>
            <p:nvCxnSpPr>
              <p:cNvPr id="49" name="직선 연결선 48"/>
              <p:cNvCxnSpPr/>
              <p:nvPr/>
            </p:nvCxnSpPr>
            <p:spPr>
              <a:xfrm rot="5400000">
                <a:off x="5303983" y="4730376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cxnSp>
            <p:nvCxnSpPr>
              <p:cNvPr id="50" name="직선 연결선 49"/>
              <p:cNvCxnSpPr/>
              <p:nvPr/>
            </p:nvCxnSpPr>
            <p:spPr>
              <a:xfrm rot="5400000">
                <a:off x="5285586" y="4730372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cxnSp>
            <p:nvCxnSpPr>
              <p:cNvPr id="51" name="직선 연결선 50"/>
              <p:cNvCxnSpPr/>
              <p:nvPr/>
            </p:nvCxnSpPr>
            <p:spPr>
              <a:xfrm rot="5400000">
                <a:off x="5321305" y="4730372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</p:grpSp>
        <p:sp>
          <p:nvSpPr>
            <p:cNvPr id="47" name="직사각형 46"/>
            <p:cNvSpPr/>
            <p:nvPr/>
          </p:nvSpPr>
          <p:spPr>
            <a:xfrm rot="5400000">
              <a:off x="7009862" y="3383058"/>
              <a:ext cx="216732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kern="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◀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 rot="5400000">
              <a:off x="7009718" y="5660567"/>
              <a:ext cx="216732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kern="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▶</a:t>
              </a:r>
            </a:p>
          </p:txBody>
        </p:sp>
      </p:grpSp>
      <p:grpSp>
        <p:nvGrpSpPr>
          <p:cNvPr id="5" name="그룹 21"/>
          <p:cNvGrpSpPr/>
          <p:nvPr/>
        </p:nvGrpSpPr>
        <p:grpSpPr>
          <a:xfrm>
            <a:off x="128464" y="4199417"/>
            <a:ext cx="6891536" cy="452083"/>
            <a:chOff x="165159" y="2640334"/>
            <a:chExt cx="7020000" cy="452083"/>
          </a:xfrm>
        </p:grpSpPr>
        <p:sp>
          <p:nvSpPr>
            <p:cNvPr id="53" name="직사각형 52"/>
            <p:cNvSpPr/>
            <p:nvPr/>
          </p:nvSpPr>
          <p:spPr>
            <a:xfrm>
              <a:off x="165159" y="2878103"/>
              <a:ext cx="7020000" cy="2143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480315" y="2915372"/>
              <a:ext cx="576000" cy="142876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666666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lIns="36000" tIns="0" rIns="3600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    ▼</a:t>
              </a:r>
              <a:endPara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8611" y="2640334"/>
              <a:ext cx="7184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R" sz="700" b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kumimoji="1" lang="ko-KR" altLang="en-US" sz="700" b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 </a:t>
              </a:r>
              <a:r>
                <a:rPr kumimoji="1" lang="en-US" altLang="ko-KR" sz="700" b="0" dirty="0" smtClean="0">
                  <a:solidFill>
                    <a:srgbClr val="FF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10,000</a:t>
              </a:r>
              <a:r>
                <a:rPr kumimoji="1" lang="ko-KR" altLang="en-US" sz="700" b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</a:t>
              </a:r>
              <a:r>
                <a:rPr kumimoji="1" lang="en-US" altLang="ko-KR" sz="700" b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kumimoji="1" lang="ko-KR" altLang="en-US" sz="7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8"/>
          <p:cNvGrpSpPr/>
          <p:nvPr/>
        </p:nvGrpSpPr>
        <p:grpSpPr>
          <a:xfrm>
            <a:off x="2245980" y="6231604"/>
            <a:ext cx="2915875" cy="184092"/>
            <a:chOff x="2970798" y="5186229"/>
            <a:chExt cx="2915875" cy="184092"/>
          </a:xfrm>
        </p:grpSpPr>
        <p:sp>
          <p:nvSpPr>
            <p:cNvPr id="60" name="직사각형 59"/>
            <p:cNvSpPr/>
            <p:nvPr/>
          </p:nvSpPr>
          <p:spPr>
            <a:xfrm>
              <a:off x="318125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〈</a:t>
              </a:r>
              <a:endParaRPr kumimoji="0"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39170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u="sng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kumimoji="0" lang="ko-KR" altLang="en-US" sz="800" u="sng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02154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7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49622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〉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812606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8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02305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9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23351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kumimoji="0" lang="ko-KR" altLang="en-US" sz="8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443962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11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654414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12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864866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13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07531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14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285770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15</a:t>
              </a:r>
              <a:endParaRPr kumimoji="0" lang="ko-KR" altLang="en-US" sz="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970798" y="5190321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≪</a:t>
              </a:r>
              <a:endParaRPr kumimoji="0"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706673" y="5186229"/>
              <a:ext cx="180000" cy="18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≫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128464" y="5922484"/>
            <a:ext cx="6876764" cy="241184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666666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750851" y="5988154"/>
            <a:ext cx="1922865" cy="107722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b="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모두보기 </a:t>
            </a:r>
            <a:r>
              <a:rPr kumimoji="0" lang="ko-KR" altLang="en-US" sz="700" b="0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▼</a:t>
            </a:r>
            <a:endParaRPr kumimoji="0" lang="en-US" altLang="ko-KR" sz="700" b="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56456" y="4399472"/>
            <a:ext cx="6984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611"/>
          <p:cNvSpPr>
            <a:spLocks noChangeArrowheads="1"/>
          </p:cNvSpPr>
          <p:nvPr/>
        </p:nvSpPr>
        <p:spPr bwMode="auto">
          <a:xfrm>
            <a:off x="128464" y="728700"/>
            <a:ext cx="828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noProof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미인식</a:t>
            </a:r>
            <a:r>
              <a:rPr kumimoji="0" lang="en-US" altLang="ko-KR" sz="800" b="1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800" b="1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오인식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Oval 611"/>
          <p:cNvSpPr>
            <a:spLocks noChangeArrowheads="1"/>
          </p:cNvSpPr>
          <p:nvPr/>
        </p:nvSpPr>
        <p:spPr bwMode="auto">
          <a:xfrm>
            <a:off x="0" y="620688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1" name="그룹 34"/>
          <p:cNvGrpSpPr/>
          <p:nvPr/>
        </p:nvGrpSpPr>
        <p:grpSpPr>
          <a:xfrm>
            <a:off x="1928664" y="1124744"/>
            <a:ext cx="1728192" cy="2376264"/>
            <a:chOff x="1820652" y="1988840"/>
            <a:chExt cx="1656184" cy="2232248"/>
          </a:xfrm>
        </p:grpSpPr>
        <p:sp>
          <p:nvSpPr>
            <p:cNvPr id="102" name="TextBox 101"/>
            <p:cNvSpPr txBox="1"/>
            <p:nvPr/>
          </p:nvSpPr>
          <p:spPr>
            <a:xfrm>
              <a:off x="1856656" y="1988840"/>
              <a:ext cx="1332148" cy="24622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l"/>
              <a:r>
                <a:rPr lang="ko-KR" altLang="en-US" sz="10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할인키 적용</a:t>
              </a:r>
              <a:endPara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1820652" y="2276872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경차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2684748" y="2276872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저공해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1820652" y="2852936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장애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2684748" y="2852936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유공자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1820652" y="3140968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고엽제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1820652" y="3429000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요일제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1820652" y="4005064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다둥이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2684748" y="4005064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다둥이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3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1820652" y="2564904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중형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2684748" y="2564904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대형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2684748" y="3140968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모범납세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2684748" y="3429000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행사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1820652" y="3717032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행사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2684748" y="3717032"/>
              <a:ext cx="792088" cy="2160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행사</a:t>
              </a:r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3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3872880" y="1130551"/>
            <a:ext cx="1692188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무인 처리 현황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28464" y="1130551"/>
            <a:ext cx="1692188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차량정보 확인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27128469"/>
              </p:ext>
            </p:extLst>
          </p:nvPr>
        </p:nvGraphicFramePr>
        <p:xfrm>
          <a:off x="3944888" y="1448780"/>
          <a:ext cx="2088232" cy="3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</a:tblGrid>
              <a:tr h="397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출차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대상 차량 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67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 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6789</a:t>
                      </a: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2" name="직선 연결선 121"/>
          <p:cNvCxnSpPr/>
          <p:nvPr/>
        </p:nvCxnSpPr>
        <p:spPr>
          <a:xfrm>
            <a:off x="3908884" y="1376772"/>
            <a:ext cx="2124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1856656" y="1376772"/>
            <a:ext cx="1872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56456" y="1376772"/>
            <a:ext cx="1584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611"/>
          <p:cNvSpPr>
            <a:spLocks noChangeArrowheads="1"/>
          </p:cNvSpPr>
          <p:nvPr/>
        </p:nvSpPr>
        <p:spPr bwMode="auto">
          <a:xfrm>
            <a:off x="4124908" y="1738448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6" name="표 1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47902866"/>
              </p:ext>
            </p:extLst>
          </p:nvPr>
        </p:nvGraphicFramePr>
        <p:xfrm>
          <a:off x="3944889" y="1918468"/>
          <a:ext cx="1908212" cy="1278600"/>
        </p:xfrm>
        <a:graphic>
          <a:graphicData uri="http://schemas.openxmlformats.org/drawingml/2006/table">
            <a:tbl>
              <a:tblPr firstRow="1" bandRow="1"/>
              <a:tblGrid>
                <a:gridCol w="324035"/>
                <a:gridCol w="324036"/>
                <a:gridCol w="252028"/>
                <a:gridCol w="288032"/>
                <a:gridCol w="288032"/>
                <a:gridCol w="432049"/>
              </a:tblGrid>
              <a:tr h="23983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  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입차일자</a:t>
                      </a:r>
                      <a:endParaRPr lang="ko-KR" altLang="en-US" sz="7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입차시간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출차일자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출차시간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  <a:endParaRPr lang="ko-KR" altLang="en-US" sz="70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6FB1">
                        <a:lumMod val="20000"/>
                        <a:lumOff val="80000"/>
                      </a:srgbClr>
                    </a:solidFill>
                  </a:tcPr>
                </a:tc>
              </a:tr>
              <a:tr h="26886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6789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06:30:21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886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63?6789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06:3030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886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r>
                        <a:rPr lang="ko-KR" altLang="en-US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</a:t>
                      </a:r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6789</a:t>
                      </a:r>
                      <a:endParaRPr lang="ko-KR" altLang="en-US" sz="700" b="0" u="none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2016/03/20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 u="non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06:30:32</a:t>
                      </a:r>
                      <a:endParaRPr lang="ko-KR" altLang="en-US" sz="700" b="0" u="none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6666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7" name="직사각형 126"/>
          <p:cNvSpPr/>
          <p:nvPr/>
        </p:nvSpPr>
        <p:spPr>
          <a:xfrm>
            <a:off x="5421100" y="2278508"/>
            <a:ext cx="432000" cy="170876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요금계산</a:t>
            </a:r>
          </a:p>
        </p:txBody>
      </p:sp>
      <p:grpSp>
        <p:nvGrpSpPr>
          <p:cNvPr id="130" name="그룹 10"/>
          <p:cNvGrpSpPr/>
          <p:nvPr/>
        </p:nvGrpSpPr>
        <p:grpSpPr>
          <a:xfrm>
            <a:off x="5889104" y="1918468"/>
            <a:ext cx="144016" cy="1291750"/>
            <a:chOff x="7055228" y="3310653"/>
            <a:chExt cx="126002" cy="2520000"/>
          </a:xfrm>
        </p:grpSpPr>
        <p:sp>
          <p:nvSpPr>
            <p:cNvPr id="131" name="직사각형 130"/>
            <p:cNvSpPr/>
            <p:nvPr/>
          </p:nvSpPr>
          <p:spPr>
            <a:xfrm rot="5400000">
              <a:off x="5858229" y="4507653"/>
              <a:ext cx="2520000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25400" dist="12700" dir="5400000">
                <a:sysClr val="window" lastClr="FFFFFF">
                  <a:lumMod val="50000"/>
                  <a:alpha val="50000"/>
                </a:sysClr>
              </a:innerShdw>
            </a:effectLst>
          </p:spPr>
          <p:txBody>
            <a:bodyPr lIns="36000" tIns="36000" rIns="36000" b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 rot="5400000">
              <a:off x="6694716" y="4341704"/>
              <a:ext cx="847027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36000" tIns="36000" rIns="36000" b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3" name="그룹 235"/>
            <p:cNvGrpSpPr/>
            <p:nvPr/>
          </p:nvGrpSpPr>
          <p:grpSpPr>
            <a:xfrm rot="5400000">
              <a:off x="7072369" y="4437877"/>
              <a:ext cx="109722" cy="36002"/>
              <a:chOff x="5320511" y="4695447"/>
              <a:chExt cx="37307" cy="71442"/>
            </a:xfrm>
          </p:grpSpPr>
          <p:cxnSp>
            <p:nvCxnSpPr>
              <p:cNvPr id="136" name="직선 연결선 135"/>
              <p:cNvCxnSpPr/>
              <p:nvPr/>
            </p:nvCxnSpPr>
            <p:spPr>
              <a:xfrm rot="5400000">
                <a:off x="5303983" y="4730376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cxnSp>
            <p:nvCxnSpPr>
              <p:cNvPr id="137" name="직선 연결선 136"/>
              <p:cNvCxnSpPr/>
              <p:nvPr/>
            </p:nvCxnSpPr>
            <p:spPr>
              <a:xfrm rot="5400000">
                <a:off x="5285586" y="4730372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cxnSp>
            <p:nvCxnSpPr>
              <p:cNvPr id="138" name="직선 연결선 137"/>
              <p:cNvCxnSpPr/>
              <p:nvPr/>
            </p:nvCxnSpPr>
            <p:spPr>
              <a:xfrm rot="5400000">
                <a:off x="5321305" y="4730372"/>
                <a:ext cx="71438" cy="158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</p:grpSp>
        <p:sp>
          <p:nvSpPr>
            <p:cNvPr id="134" name="직사각형 133"/>
            <p:cNvSpPr/>
            <p:nvPr/>
          </p:nvSpPr>
          <p:spPr>
            <a:xfrm rot="5400000">
              <a:off x="7009862" y="3383058"/>
              <a:ext cx="216732" cy="126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kern="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◀</a:t>
              </a:r>
            </a:p>
          </p:txBody>
        </p:sp>
        <p:sp>
          <p:nvSpPr>
            <p:cNvPr id="135" name="직사각형 134"/>
            <p:cNvSpPr/>
            <p:nvPr/>
          </p:nvSpPr>
          <p:spPr>
            <a:xfrm rot="5400000">
              <a:off x="7009718" y="5660567"/>
              <a:ext cx="216732" cy="108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innerShdw blurRad="38100" dist="50800">
                <a:sysClr val="windowText" lastClr="000000">
                  <a:lumMod val="50000"/>
                  <a:lumOff val="50000"/>
                  <a:alpha val="50000"/>
                </a:sysClr>
              </a:innerShdw>
            </a:effectLst>
          </p:spPr>
          <p:txBody>
            <a:bodyPr lIns="0" tIns="0" rIns="0" b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kern="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▶</a:t>
              </a:r>
            </a:p>
          </p:txBody>
        </p:sp>
      </p:grpSp>
      <p:sp>
        <p:nvSpPr>
          <p:cNvPr id="139" name="Oval 611"/>
          <p:cNvSpPr>
            <a:spLocks noChangeArrowheads="1"/>
          </p:cNvSpPr>
          <p:nvPr/>
        </p:nvSpPr>
        <p:spPr bwMode="auto">
          <a:xfrm>
            <a:off x="5241080" y="2276888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4736976" y="3284984"/>
            <a:ext cx="612000" cy="216024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141" name="Oval 611"/>
          <p:cNvSpPr>
            <a:spLocks noChangeArrowheads="1"/>
          </p:cNvSpPr>
          <p:nvPr/>
        </p:nvSpPr>
        <p:spPr bwMode="auto">
          <a:xfrm>
            <a:off x="4556956" y="3284984"/>
            <a:ext cx="180000" cy="144000"/>
          </a:xfrm>
          <a:prstGeom prst="rect">
            <a:avLst/>
          </a:prstGeom>
          <a:solidFill>
            <a:srgbClr val="CC33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en-US" altLang="ko-KR" sz="800" b="1" i="0" u="none" strike="noStrike" kern="0" cap="none" spc="0" normalizeH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2" name="직선 연결선 141"/>
          <p:cNvCxnSpPr/>
          <p:nvPr/>
        </p:nvCxnSpPr>
        <p:spPr>
          <a:xfrm>
            <a:off x="1137092" y="3897052"/>
            <a:ext cx="4644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540732" y="3609020"/>
            <a:ext cx="1692188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통제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1676636" y="3969060"/>
            <a:ext cx="1656000" cy="2520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입구열림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3404828" y="3969060"/>
            <a:ext cx="1656184" cy="2520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출구닫힘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92460" y="1484784"/>
            <a:ext cx="1476164" cy="6480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IMG</a:t>
            </a:r>
          </a:p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할인대상 인증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캡쳐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영역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92460" y="2168860"/>
            <a:ext cx="1476164" cy="6480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IMG</a:t>
            </a:r>
          </a:p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입차 차량 번호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캡쳐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영역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92460" y="2852936"/>
            <a:ext cx="1476164" cy="6480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IMG</a:t>
            </a: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출차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차량 번호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캡쳐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영역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21100" y="2600908"/>
            <a:ext cx="432000" cy="170876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요금계산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5421100" y="2924944"/>
            <a:ext cx="432000" cy="170876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요금계산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105128" y="1133888"/>
            <a:ext cx="972108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차량번호 검색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6105236" y="1376200"/>
            <a:ext cx="972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05128" y="1520788"/>
            <a:ext cx="1008112" cy="198022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12700">
            <a:solidFill>
              <a:schemeClr val="accent4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pPr algn="ctr"/>
            <a:r>
              <a:rPr lang="ko-KR" altLang="en-US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슬라이드 </a:t>
            </a:r>
            <a:r>
              <a:rPr lang="en-US" altLang="ko-KR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5 </a:t>
            </a:r>
            <a:r>
              <a:rPr lang="ko-KR" altLang="en-US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참조</a:t>
            </a:r>
          </a:p>
        </p:txBody>
      </p:sp>
    </p:spTree>
    <p:extLst>
      <p:ext uri="{BB962C8B-B14F-4D97-AF65-F5344CB8AC3E}">
        <p14:creationId xmlns="" xmlns:p14="http://schemas.microsoft.com/office/powerpoint/2010/main" val="2789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>
              <a:lumMod val="50000"/>
              <a:lumOff val="50000"/>
            </a:schemeClr>
          </a:solidFill>
        </a:ln>
        <a:effectLst>
          <a:innerShdw blurRad="12700">
            <a:schemeClr val="tx1">
              <a:lumMod val="65000"/>
              <a:lumOff val="35000"/>
            </a:schemeClr>
          </a:innerShdw>
        </a:effectLst>
      </a:spPr>
      <a:bodyPr wrap="none" lIns="90000" tIns="46800" rIns="90000" bIns="46800" rtlCol="0" anchor="ctr">
        <a:noAutofit/>
      </a:bodyPr>
      <a:lstStyle>
        <a:defPPr>
          <a:defRPr sz="800" b="1" dirty="0">
            <a:solidFill>
              <a:schemeClr val="bg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87313" marR="0" indent="-87313" algn="ctr" defTabSz="914400" rtl="0" eaLnBrk="1" fontAlgn="base" latinLnBrk="0" hangingPunct="1">
          <a:lnSpc>
            <a:spcPct val="110000"/>
          </a:lnSpc>
          <a:spcBef>
            <a:spcPct val="25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sz="1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Bk" pitchFamily="34" charset="0"/>
            <a:ea typeface="가는각진제목체" pitchFamily="18" charset="-127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900" dirty="0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.com PPT 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>
              <a:lumMod val="50000"/>
              <a:lumOff val="50000"/>
            </a:schemeClr>
          </a:solidFill>
        </a:ln>
      </a:spPr>
      <a:bodyPr lIns="90000" tIns="46800" rIns="90000" bIns="46800" rtlCol="0" anchor="t"/>
      <a:lstStyle>
        <a:defPPr algn="ctr">
          <a:defRPr sz="1200" dirty="0" err="1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95000"/>
              <a:lumOff val="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Bef>
            <a:spcPts val="400"/>
          </a:spcBef>
          <a:defRPr sz="1100" dirty="0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E4E77441A612C41A0CF35A2BD573962" ma:contentTypeVersion="0" ma:contentTypeDescription="새 문서를 만듭니다." ma:contentTypeScope="" ma:versionID="1beddeb7ab21f8d6d4c9011fd16c0265">
  <xsd:schema xmlns:xsd="http://www.w3.org/2001/XMLSchema" xmlns:p="http://schemas.microsoft.com/office/2006/metadata/properties" targetNamespace="http://schemas.microsoft.com/office/2006/metadata/properties" ma:root="true" ma:fieldsID="6d1ee5c80bf69a1ee28e268965e8a7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 ma:readOnly="true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AB3FBFB-80D8-472C-A76D-9EAE087C7C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08D1998-90EB-4F1D-A478-BB790FD621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E60A74-5098-456D-AFBF-5C884E439DBE}">
  <ds:schemaRefs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76890</TotalTime>
  <Words>4414</Words>
  <Application>Microsoft Office PowerPoint</Application>
  <PresentationFormat>A4 용지(210x297mm)</PresentationFormat>
  <Paragraphs>1992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디자인 사용자 지정</vt:lpstr>
      <vt:lpstr>S.com PPT 템플릿</vt:lpstr>
      <vt:lpstr>주차통합관리 시스템</vt:lpstr>
      <vt:lpstr>개정이력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Company>SKTelecom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SIEC 화면설계서 PC</dc:title>
  <dc:creator>UZEN</dc:creator>
  <cp:lastModifiedBy>zxc</cp:lastModifiedBy>
  <cp:revision>7380</cp:revision>
  <cp:lastPrinted>2013-09-25T06:47:22Z</cp:lastPrinted>
  <dcterms:created xsi:type="dcterms:W3CDTF">2005-10-06T02:42:37Z</dcterms:created>
  <dcterms:modified xsi:type="dcterms:W3CDTF">2016-04-12T06:07:51Z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0x010100DE4E77441A612C41A0CF35A2BD573962</vt:lpwstr>
  </property>
</Properties>
</file>