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0" r:id="rId2"/>
    <p:sldId id="261" r:id="rId3"/>
    <p:sldId id="263" r:id="rId4"/>
    <p:sldId id="264" r:id="rId5"/>
    <p:sldId id="265" r:id="rId6"/>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FFFF"/>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14" autoAdjust="0"/>
  </p:normalViewPr>
  <p:slideViewPr>
    <p:cSldViewPr snapToGrid="0">
      <p:cViewPr varScale="1">
        <p:scale>
          <a:sx n="53" d="100"/>
          <a:sy n="53" d="100"/>
        </p:scale>
        <p:origin x="180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zh-TW" altLang="en-US"/>
              <a:t>按一下以編輯母片標題樣式</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2021/3/3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345674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2021/3/3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995266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2021/3/3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4202446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2021/3/3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36548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zh-TW" altLang="en-US"/>
              <a:t>按一下以編輯母片標題樣式</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8BDEFBD1-469C-4A37-B611-98A009F71CA0}" type="datetimeFigureOut">
              <a:rPr lang="zh-TW" altLang="en-US" smtClean="0"/>
              <a:t>2021/3/3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86824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BDEFBD1-469C-4A37-B611-98A009F71CA0}" type="datetimeFigureOut">
              <a:rPr lang="zh-TW" altLang="en-US" smtClean="0"/>
              <a:t>2021/3/3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230471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按一下以編輯母片文字樣式</a:t>
            </a:r>
          </a:p>
        </p:txBody>
      </p:sp>
      <p:sp>
        <p:nvSpPr>
          <p:cNvPr id="4" name="Content Placeholder 3"/>
          <p:cNvSpPr>
            <a:spLocks noGrp="1"/>
          </p:cNvSpPr>
          <p:nvPr>
            <p:ph sz="half" idx="2"/>
          </p:nvPr>
        </p:nvSpPr>
        <p:spPr>
          <a:xfrm>
            <a:off x="520713" y="3905482"/>
            <a:ext cx="3198096" cy="57443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按一下以編輯母片文字樣式</a:t>
            </a:r>
          </a:p>
        </p:txBody>
      </p:sp>
      <p:sp>
        <p:nvSpPr>
          <p:cNvPr id="6" name="Content Placeholder 5"/>
          <p:cNvSpPr>
            <a:spLocks noGrp="1"/>
          </p:cNvSpPr>
          <p:nvPr>
            <p:ph sz="quarter" idx="4"/>
          </p:nvPr>
        </p:nvSpPr>
        <p:spPr>
          <a:xfrm>
            <a:off x="3827086" y="3905482"/>
            <a:ext cx="3213847" cy="57443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BDEFBD1-469C-4A37-B611-98A009F71CA0}" type="datetimeFigureOut">
              <a:rPr lang="zh-TW" altLang="en-US" smtClean="0"/>
              <a:t>2021/3/3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671141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BDEFBD1-469C-4A37-B611-98A009F71CA0}" type="datetimeFigureOut">
              <a:rPr lang="zh-TW" altLang="en-US" smtClean="0"/>
              <a:t>2021/3/3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78357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EFBD1-469C-4A37-B611-98A009F71CA0}" type="datetimeFigureOut">
              <a:rPr lang="zh-TW" altLang="en-US" smtClean="0"/>
              <a:t>2021/3/3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4173217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zh-TW" altLang="en-US"/>
              <a:t>按一下以編輯母片標題樣式</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BDEFBD1-469C-4A37-B611-98A009F71CA0}" type="datetimeFigureOut">
              <a:rPr lang="zh-TW" altLang="en-US" smtClean="0"/>
              <a:t>2021/3/3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291622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zh-TW" altLang="en-US"/>
              <a:t>按一下圖示以新增圖片</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BDEFBD1-469C-4A37-B611-98A009F71CA0}" type="datetimeFigureOut">
              <a:rPr lang="zh-TW" altLang="en-US" smtClean="0"/>
              <a:t>2021/3/3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50994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8BDEFBD1-469C-4A37-B611-98A009F71CA0}" type="datetimeFigureOut">
              <a:rPr lang="zh-TW" altLang="en-US" smtClean="0"/>
              <a:t>2021/3/3</a:t>
            </a:fld>
            <a:endParaRPr lang="zh-TW" altLang="en-US"/>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3526586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cepp.gov.tw/TheFiles/publication/324475e6-2ea9-4cc3-913c-f9865d1bddc4.pd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embed/fMLYKEAfLn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FDE57FDA-21C9-41F4-BCAA-186342950E70}"/>
              </a:ext>
            </a:extLst>
          </p:cNvPr>
          <p:cNvSpPr txBox="1"/>
          <p:nvPr/>
        </p:nvSpPr>
        <p:spPr>
          <a:xfrm>
            <a:off x="387926" y="249207"/>
            <a:ext cx="6774872" cy="10830914"/>
          </a:xfrm>
          <a:prstGeom prst="rect">
            <a:avLst/>
          </a:prstGeom>
          <a:noFill/>
        </p:spPr>
        <p:txBody>
          <a:bodyPr wrap="square">
            <a:spAutoFit/>
          </a:bodyPr>
          <a:lstStyle/>
          <a:p>
            <a:pPr algn="ctr">
              <a:lnSpc>
                <a:spcPct val="125000"/>
              </a:lnSpc>
              <a:defRPr/>
            </a:pPr>
            <a:r>
              <a:rPr lang="zh-TW" altLang="en-US" sz="3200" b="1" kern="100" dirty="0">
                <a:solidFill>
                  <a:srgbClr val="FFFF00"/>
                </a:solidFill>
                <a:latin typeface="微軟正黑體" panose="020B0604030504040204" pitchFamily="34" charset="-120"/>
                <a:ea typeface="微軟正黑體" panose="020B0604030504040204" pitchFamily="34" charset="-120"/>
                <a:cs typeface="Times New Roman" panose="02020603050405020304" pitchFamily="18" charset="0"/>
              </a:rPr>
              <a:t>雷射筆的光學</a:t>
            </a:r>
            <a:endParaRPr kumimoji="0" lang="en-US" altLang="zh-TW" sz="3200" b="1" i="0" u="none" strike="noStrike" kern="100" cap="none" spc="0" normalizeH="0" baseline="0" noProof="0" dirty="0">
              <a:ln>
                <a:noFill/>
              </a:ln>
              <a:solidFill>
                <a:srgbClr val="FFFF00"/>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ctr" defTabSz="457200" rtl="0" eaLnBrk="1" fontAlgn="auto" latinLnBrk="0" hangingPunct="1">
              <a:lnSpc>
                <a:spcPct val="125000"/>
              </a:lnSpc>
              <a:spcBef>
                <a:spcPts val="0"/>
              </a:spcBef>
              <a:spcAft>
                <a:spcPts val="0"/>
              </a:spcAft>
              <a:buClrTx/>
              <a:buSzTx/>
              <a:buFontTx/>
              <a:buNone/>
              <a:tabLst/>
              <a:defRPr/>
            </a:pPr>
            <a:r>
              <a:rPr kumimoji="0" lang="zh-TW" altLang="en-US" sz="3200" b="1" i="0" u="none" strike="noStrike" kern="100" cap="none" spc="0" normalizeH="0" baseline="0" noProof="0" dirty="0">
                <a:ln>
                  <a:noFill/>
                </a:ln>
                <a:solidFill>
                  <a:srgbClr val="FFFF00"/>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進階學習</a:t>
            </a:r>
            <a:endParaRPr kumimoji="0" lang="en-US" altLang="zh-TW" sz="3200" b="1" i="0" u="none" strike="noStrike" kern="100" cap="none" spc="0" normalizeH="0" baseline="0" noProof="0" dirty="0">
              <a:ln>
                <a:noFill/>
              </a:ln>
              <a:solidFill>
                <a:srgbClr val="FFFF00"/>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lvl="0">
              <a:lnSpc>
                <a:spcPct val="125000"/>
              </a:lnSpc>
            </a:pPr>
            <a:r>
              <a:rPr lang="en-US" altLang="zh-TW" sz="2400" b="1" kern="100" dirty="0">
                <a:solidFill>
                  <a:srgbClr val="00FFFF"/>
                </a:solidFill>
                <a:effectLst/>
                <a:latin typeface="微軟正黑體" panose="020B0604030504040204" pitchFamily="34" charset="-120"/>
                <a:ea typeface="微軟正黑體" panose="020B0604030504040204" pitchFamily="34" charset="-120"/>
                <a:cs typeface="Times New Roman" panose="02020603050405020304" pitchFamily="18" charset="0"/>
              </a:rPr>
              <a:t>1.</a:t>
            </a:r>
            <a:r>
              <a:rPr lang="zh-TW" altLang="zh-TW" sz="2400" b="1" kern="100" dirty="0">
                <a:solidFill>
                  <a:srgbClr val="00FFFF"/>
                </a:solidFill>
                <a:effectLst/>
                <a:latin typeface="微軟正黑體" panose="020B0604030504040204" pitchFamily="34" charset="-120"/>
                <a:ea typeface="微軟正黑體" panose="020B0604030504040204" pitchFamily="34" charset="-120"/>
                <a:cs typeface="Times New Roman" panose="02020603050405020304" pitchFamily="18" charset="0"/>
              </a:rPr>
              <a:t>雷射的他用：</a:t>
            </a:r>
            <a:endParaRPr lang="en-US" altLang="zh-TW" sz="2400" b="1" kern="100" dirty="0">
              <a:solidFill>
                <a:srgbClr val="00FFFF"/>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lvl="0">
              <a:lnSpc>
                <a:spcPct val="125000"/>
              </a:lnSpc>
            </a:pPr>
            <a:r>
              <a:rPr lang="zh-TW" altLang="en-US" sz="2400" b="1" kern="100" dirty="0">
                <a:solidFill>
                  <a:srgbClr val="00FF00"/>
                </a:solidFill>
                <a:effectLst/>
                <a:latin typeface="微軟正黑體" panose="020B0604030504040204" pitchFamily="34" charset="-120"/>
                <a:ea typeface="微軟正黑體" panose="020B0604030504040204" pitchFamily="34" charset="-120"/>
                <a:cs typeface="Times New Roman" panose="02020603050405020304" pitchFamily="18" charset="0"/>
              </a:rPr>
              <a:t>光學原理運用於防偽特徵</a:t>
            </a:r>
            <a:endParaRPr lang="zh-TW" altLang="zh-TW" sz="2400" b="1" kern="100" dirty="0">
              <a:solidFill>
                <a:srgbClr val="00FF00"/>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en-US" altLang="zh-TW" sz="2000" b="1" u="sng" kern="100" dirty="0">
                <a:solidFill>
                  <a:srgbClr val="00FF00"/>
                </a:solidFill>
                <a:effectLst/>
                <a:latin typeface="微軟正黑體" panose="020B0604030504040204" pitchFamily="34" charset="-120"/>
                <a:ea typeface="微軟正黑體" panose="020B0604030504040204" pitchFamily="34" charset="-120"/>
                <a:cs typeface="Times New Roman" panose="02020603050405020304" pitchFamily="18" charset="0"/>
                <a:hlinkClick r:id="rId2">
                  <a:extLst>
                    <a:ext uri="{A12FA001-AC4F-418D-AE19-62706E023703}">
                      <ahyp:hlinkClr xmlns:ahyp="http://schemas.microsoft.com/office/drawing/2018/hyperlinkcolor" val="tx"/>
                    </a:ext>
                  </a:extLst>
                </a:hlinkClick>
              </a:rPr>
              <a:t>https://www.cepp.gov.tw/TheFiles/publication/324475e6-2ea9-4cc3-913c-f9865d1bddc4.pdf</a:t>
            </a:r>
            <a:endParaRPr lang="zh-TW" altLang="zh-TW" sz="2000" b="1" kern="100" dirty="0">
              <a:solidFill>
                <a:srgbClr val="00FF00"/>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en-US" altLang="zh-TW" b="1" kern="100"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 </a:t>
            </a:r>
            <a:endParaRPr lang="zh-TW" altLang="zh-TW"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zh-TW" sz="1800" b="1" kern="100"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雷射在日常生活的應用非常多，如磁碟片的資料寫入和讀取、鈔票或產品的防偽標籤、照出可在平面顯示立體物品的三維訊息的全像攝影術。這些都是利用繞射、散射、干涉以及雷射的諸多特殊性質才得以實現。</a:t>
            </a: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gn="r">
              <a:lnSpc>
                <a:spcPct val="125000"/>
              </a:lnSpc>
            </a:pPr>
            <a:r>
              <a:rPr lang="en-US" altLang="zh-TW" sz="1800" b="1" kern="100"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113</a:t>
            </a:r>
            <a:r>
              <a:rPr lang="zh-TW" altLang="zh-TW" sz="1800" b="1" kern="100"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級 王文淵</a:t>
            </a:r>
            <a:endParaRPr lang="en-US" altLang="zh-TW" sz="1800" b="1" kern="100"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algn="r">
              <a:lnSpc>
                <a:spcPct val="125000"/>
              </a:lnSpc>
            </a:pPr>
            <a:endPar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lvl="0">
              <a:lnSpc>
                <a:spcPct val="125000"/>
              </a:lnSpc>
            </a:pPr>
            <a:r>
              <a:rPr lang="en-US" altLang="zh-TW" sz="2400" b="1" kern="100" dirty="0">
                <a:solidFill>
                  <a:srgbClr val="00FFFF"/>
                </a:solidFill>
                <a:effectLst/>
                <a:latin typeface="微軟正黑體" panose="020B0604030504040204" pitchFamily="34" charset="-120"/>
                <a:ea typeface="微軟正黑體" panose="020B0604030504040204" pitchFamily="34" charset="-120"/>
                <a:cs typeface="Times New Roman" panose="02020603050405020304" pitchFamily="18" charset="0"/>
              </a:rPr>
              <a:t>2.</a:t>
            </a:r>
            <a:r>
              <a:rPr lang="zh-TW" altLang="zh-TW" sz="2400" b="1" kern="100" dirty="0">
                <a:solidFill>
                  <a:srgbClr val="00FFFF"/>
                </a:solidFill>
                <a:effectLst/>
                <a:latin typeface="微軟正黑體" panose="020B0604030504040204" pitchFamily="34" charset="-120"/>
                <a:ea typeface="微軟正黑體" panose="020B0604030504040204" pitchFamily="34" charset="-120"/>
                <a:cs typeface="Times New Roman" panose="02020603050405020304" pitchFamily="18" charset="0"/>
              </a:rPr>
              <a:t>雷射的原理：</a:t>
            </a:r>
            <a:endParaRPr lang="zh-TW" altLang="zh-TW" sz="24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sz="2000" b="1" dirty="0">
                <a:solidFill>
                  <a:srgbClr val="00FF00"/>
                </a:solidFill>
                <a:latin typeface="微軟正黑體" panose="020B0604030504040204" pitchFamily="34" charset="-120"/>
                <a:ea typeface="微軟正黑體" panose="020B0604030504040204" pitchFamily="34" charset="-120"/>
              </a:rPr>
              <a:t>鐳射啥原理？ 居然比太陽溫度還高？ 李永樂老師講諾貝爾物理獎之鐳射（上）
</a:t>
            </a:r>
            <a:r>
              <a:rPr lang="en-US" altLang="zh-TW" sz="2000" b="1" kern="100" dirty="0">
                <a:solidFill>
                  <a:srgbClr val="00FF00"/>
                </a:solidFill>
                <a:effectLst/>
                <a:latin typeface="微軟正黑體" panose="020B0604030504040204" pitchFamily="34" charset="-120"/>
                <a:ea typeface="微軟正黑體" panose="020B0604030504040204" pitchFamily="34" charset="-120"/>
                <a:cs typeface="Times New Roman" panose="02020603050405020304" pitchFamily="18" charset="0"/>
              </a:rPr>
              <a:t>https://www.youtube.com/embed/U-WlZxjIGUU</a:t>
            </a:r>
            <a:endParaRPr lang="zh-TW" altLang="zh-TW" sz="20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en-US" altLang="zh-TW" sz="1800" b="1" kern="100" dirty="0">
                <a:solidFill>
                  <a:srgbClr val="00FF00"/>
                </a:solidFill>
                <a:effectLst/>
                <a:latin typeface="微軟正黑體" panose="020B0604030504040204" pitchFamily="34" charset="-120"/>
                <a:ea typeface="微軟正黑體" panose="020B0604030504040204" pitchFamily="34" charset="-120"/>
                <a:cs typeface="Times New Roman" panose="02020603050405020304" pitchFamily="18" charset="0"/>
              </a:rPr>
              <a:t> </a:t>
            </a: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zh-TW" sz="1800" b="1" kern="100"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「雷射」</a:t>
            </a:r>
            <a:r>
              <a:rPr lang="en-US" altLang="zh-TW" sz="1800" b="1" kern="100"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(L.A.S.E.R.)</a:t>
            </a:r>
            <a:r>
              <a:rPr lang="zh-TW" altLang="zh-TW" sz="1800" b="1" kern="100"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所代表的意思是</a:t>
            </a:r>
            <a:r>
              <a:rPr lang="en-US" altLang="zh-TW" sz="1800" b="1" kern="100"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1800" b="1" kern="100"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「受激輻射強化光」</a:t>
            </a:r>
            <a:r>
              <a:rPr lang="en-US" altLang="zh-TW" sz="1800" b="1" kern="100"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1800" b="1" kern="100" dirty="0">
                <a:solidFill>
                  <a:srgbClr val="FFFFFF"/>
                </a:solidFill>
                <a:effectLst/>
                <a:latin typeface="微軟正黑體" panose="020B0604030504040204" pitchFamily="34" charset="-120"/>
                <a:ea typeface="微軟正黑體" panose="020B0604030504040204" pitchFamily="34" charset="-120"/>
                <a:cs typeface="Arial" panose="020B0604020202020204" pitchFamily="34" charset="0"/>
              </a:rPr>
              <a:t>Light Amplification by Stimulated Emission of Radiation</a:t>
            </a:r>
            <a:r>
              <a:rPr lang="en-US" altLang="zh-TW" sz="1800" b="1" kern="100"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1800" b="1" kern="100"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愛因斯坦提出：帶有特定能量的光子時能誘導處激發態的電子越遷至低軌域，並釋放與原光子一樣頻率、相位的光子。後人研發出可以使大量電子處於激發態的方法後，就可以利用這種性質，複製出大量同特性的光子，也就是具有能量密度高、不易發散、同相位、頻率等特性的雷射光了。</a:t>
            </a: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gn="r" latinLnBrk="1">
              <a:lnSpc>
                <a:spcPct val="125000"/>
              </a:lnSpc>
            </a:pPr>
            <a:r>
              <a:rPr lang="en-US" altLang="zh-TW" sz="1800" b="1" kern="100"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113</a:t>
            </a:r>
            <a:r>
              <a:rPr lang="zh-TW" altLang="zh-TW" sz="1800" b="1" kern="100"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級 王文淵</a:t>
            </a: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r" defTabSz="457200" rtl="0" eaLnBrk="1" fontAlgn="auto" latinLnBrk="0" hangingPunct="1">
              <a:lnSpc>
                <a:spcPct val="125000"/>
              </a:lnSpc>
              <a:spcBef>
                <a:spcPts val="0"/>
              </a:spcBef>
              <a:spcAft>
                <a:spcPts val="0"/>
              </a:spcAft>
              <a:buClrTx/>
              <a:buSzTx/>
              <a:buFontTx/>
              <a:buNone/>
              <a:tabLst/>
              <a:defRPr/>
            </a:pPr>
            <a:endPar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p:txBody>
      </p:sp>
      <p:cxnSp>
        <p:nvCxnSpPr>
          <p:cNvPr id="7" name="直線接點 6">
            <a:extLst>
              <a:ext uri="{FF2B5EF4-FFF2-40B4-BE49-F238E27FC236}">
                <a16:creationId xmlns:a16="http://schemas.microsoft.com/office/drawing/2014/main" id="{B0C83AA1-054E-4748-93A4-3F50B8F53EB5}"/>
              </a:ext>
            </a:extLst>
          </p:cNvPr>
          <p:cNvCxnSpPr/>
          <p:nvPr/>
        </p:nvCxnSpPr>
        <p:spPr>
          <a:xfrm>
            <a:off x="-1" y="5345906"/>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直線接點 7">
            <a:extLst>
              <a:ext uri="{FF2B5EF4-FFF2-40B4-BE49-F238E27FC236}">
                <a16:creationId xmlns:a16="http://schemas.microsoft.com/office/drawing/2014/main" id="{2F3C66DB-263C-4F40-B966-68C0BF3A8EE7}"/>
              </a:ext>
            </a:extLst>
          </p:cNvPr>
          <p:cNvCxnSpPr/>
          <p:nvPr/>
        </p:nvCxnSpPr>
        <p:spPr>
          <a:xfrm>
            <a:off x="0" y="10370186"/>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631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FDE57FDA-21C9-41F4-BCAA-186342950E70}"/>
              </a:ext>
            </a:extLst>
          </p:cNvPr>
          <p:cNvSpPr txBox="1"/>
          <p:nvPr/>
        </p:nvSpPr>
        <p:spPr>
          <a:xfrm>
            <a:off x="540327" y="546249"/>
            <a:ext cx="6774872" cy="11792715"/>
          </a:xfrm>
          <a:prstGeom prst="rect">
            <a:avLst/>
          </a:prstGeom>
          <a:noFill/>
        </p:spPr>
        <p:txBody>
          <a:bodyPr wrap="square">
            <a:spAutoFit/>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kumimoji="0" lang="en-US" altLang="zh-TW" sz="24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3.</a:t>
            </a:r>
            <a:r>
              <a:rPr kumimoji="0" lang="zh-TW" altLang="en-US" sz="24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綠光雷射筆的構造：</a:t>
            </a:r>
            <a:endParaRPr kumimoji="0" lang="en-US" altLang="zh-TW" sz="24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r>
              <a:rPr lang="zh-TW" altLang="en-US" sz="2000" b="1" dirty="0">
                <a:solidFill>
                  <a:srgbClr val="00FF00"/>
                </a:solidFill>
                <a:latin typeface="微軟正黑體" panose="020B0604030504040204" pitchFamily="34" charset="-120"/>
                <a:ea typeface="微軟正黑體" panose="020B0604030504040204" pitchFamily="34" charset="-120"/>
              </a:rPr>
              <a:t>鐳射啥原理？ 居然比太陽溫度還高？ 李永樂老師講諾貝爾物理獎之鐳射（上）</a:t>
            </a:r>
            <a:endParaRPr kumimoji="0" lang="zh-TW" altLang="en-US" sz="20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r>
              <a:rPr kumimoji="0" lang="en-US" altLang="zh-TW" sz="2000" b="1" i="0" u="none" strike="noStrike" kern="1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https://www.youtube.com/embed/U-WlZxjIGUU?start=545</a:t>
            </a: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24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24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24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b="1" i="0" u="none" strike="noStrike" kern="100" cap="none" spc="0" normalizeH="0" baseline="0" noProof="0" dirty="0">
              <a:ln>
                <a:noFill/>
              </a:ln>
              <a:solidFill>
                <a:schemeClr val="bg1"/>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r>
              <a:rPr kumimoji="0" lang="zh-TW" altLang="en-US" b="1" i="0" u="none" strike="noStrike" kern="100" cap="none" spc="0" normalizeH="0" baseline="0" noProof="0" dirty="0">
                <a:ln>
                  <a:noFill/>
                </a:ln>
                <a:solidFill>
                  <a:schemeClr val="bg1"/>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圖片與資料來源</a:t>
            </a:r>
            <a:r>
              <a:rPr kumimoji="0" lang="en-US" altLang="zh-TW" b="1" i="0" u="none" strike="noStrike" kern="100" cap="none" spc="0" normalizeH="0" baseline="0" noProof="0" dirty="0">
                <a:ln>
                  <a:noFill/>
                </a:ln>
                <a:solidFill>
                  <a:schemeClr val="bg1"/>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:https://www.ps-taiwan.org/Bimonth/article_detail_acc.php?classify=p1&amp;cid=113</a:t>
            </a:r>
          </a:p>
          <a:p>
            <a:pPr marL="0" marR="0" lvl="0" indent="0" algn="l" defTabSz="457200" rtl="0" eaLnBrk="1" fontAlgn="auto" latinLnBrk="0" hangingPunct="1">
              <a:lnSpc>
                <a:spcPct val="125000"/>
              </a:lnSpc>
              <a:spcBef>
                <a:spcPts val="0"/>
              </a:spcBef>
              <a:spcAft>
                <a:spcPts val="0"/>
              </a:spcAft>
              <a:buClrTx/>
              <a:buSzTx/>
              <a:buFontTx/>
              <a:buNone/>
              <a:tabLst/>
              <a:defRPr/>
            </a:pPr>
            <a:r>
              <a:rPr kumimoji="0" lang="zh-TW" altLang="en-US" b="1" i="0" u="none" strike="noStrike" kern="100" cap="none" spc="0" normalizeH="0" baseline="0" noProof="0" dirty="0">
                <a:ln>
                  <a:noFill/>
                </a:ln>
                <a:solidFill>
                  <a:schemeClr val="bg1"/>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綠光雷射筆的構造大致如上，用激發二極體雷射源將電子激發到高軌域，再用它越遷回低能態所放出的光照射在雷射增益介質</a:t>
            </a:r>
            <a:r>
              <a:rPr kumimoji="0" lang="en-US" altLang="zh-TW" b="1" i="0" u="none" strike="noStrike" kern="100" cap="none" spc="0" normalizeH="0" baseline="0" noProof="0" dirty="0">
                <a:ln>
                  <a:noFill/>
                </a:ln>
                <a:solidFill>
                  <a:schemeClr val="bg1"/>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b="1" i="0" u="none" strike="noStrike" kern="100" cap="none" spc="0" normalizeH="0" baseline="0" noProof="0" dirty="0">
                <a:ln>
                  <a:noFill/>
                </a:ln>
                <a:solidFill>
                  <a:schemeClr val="bg1"/>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多用固體、氣體、半導體、光纖材質，並以此分類雷射的種類。這些介質也決定發射出光的波長。而雷射筆常用固態晶體當作介質，如</a:t>
            </a:r>
            <a:r>
              <a:rPr kumimoji="0" lang="en-US" altLang="zh-TW" b="1" i="0" u="none" strike="noStrike" kern="100" cap="none" spc="0" normalizeH="0" baseline="0" noProof="0" dirty="0">
                <a:ln>
                  <a:noFill/>
                </a:ln>
                <a:solidFill>
                  <a:schemeClr val="bg1"/>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:YAG(</a:t>
            </a:r>
            <a:r>
              <a:rPr kumimoji="0" lang="zh-TW" altLang="en-US" b="1" i="0" u="none" strike="noStrike" kern="100" cap="none" spc="0" normalizeH="0" baseline="0" noProof="0" dirty="0">
                <a:ln>
                  <a:noFill/>
                </a:ln>
                <a:solidFill>
                  <a:schemeClr val="bg1"/>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釔、鋁、石榴石</a:t>
            </a:r>
            <a:r>
              <a:rPr kumimoji="0" lang="en-US" altLang="zh-TW" b="1" i="0" u="none" strike="noStrike" kern="100" cap="none" spc="0" normalizeH="0" baseline="0" noProof="0" dirty="0">
                <a:ln>
                  <a:noFill/>
                </a:ln>
                <a:solidFill>
                  <a:schemeClr val="bg1"/>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b="1" i="0" u="none" strike="noStrike" kern="100" cap="none" spc="0" normalizeH="0" baseline="0" noProof="0" dirty="0">
                <a:ln>
                  <a:noFill/>
                </a:ln>
                <a:solidFill>
                  <a:schemeClr val="bg1"/>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a:t>
            </a:r>
            <a:r>
              <a:rPr kumimoji="0" lang="en-US" altLang="zh-TW" b="1" i="0" u="none" strike="noStrike" kern="100" cap="none" spc="0" normalizeH="0" baseline="0" noProof="0" dirty="0">
                <a:ln>
                  <a:noFill/>
                </a:ln>
                <a:solidFill>
                  <a:schemeClr val="bg1"/>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YVO4(</a:t>
            </a:r>
            <a:r>
              <a:rPr kumimoji="0" lang="zh-TW" altLang="en-US" b="1" i="0" u="none" strike="noStrike" kern="100" cap="none" spc="0" normalizeH="0" baseline="0" noProof="0" dirty="0">
                <a:ln>
                  <a:noFill/>
                </a:ln>
                <a:solidFill>
                  <a:schemeClr val="bg1"/>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釔、釩酸</a:t>
            </a:r>
            <a:r>
              <a:rPr kumimoji="0" lang="en-US" altLang="zh-TW" b="1" i="0" u="none" strike="noStrike" kern="100" cap="none" spc="0" normalizeH="0" baseline="0" noProof="0" dirty="0">
                <a:ln>
                  <a:noFill/>
                </a:ln>
                <a:solidFill>
                  <a:schemeClr val="bg1"/>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b="1" i="0" u="none" strike="noStrike" kern="100" cap="none" spc="0" normalizeH="0" baseline="0" noProof="0" dirty="0">
                <a:ln>
                  <a:noFill/>
                </a:ln>
                <a:solidFill>
                  <a:schemeClr val="bg1"/>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。這些光會再射入光學共振腔，共振腔是由互相平行且保持特定距離的的一面全反射鏡和一面半反半透鏡，還有一個雙折射晶體組合而成。光會在此來回反射，誘發 更多增益介質中的電子越遷和諧波轉換，最後輸出的就是高能、同調、單色的綠色雷射光了。</a:t>
            </a:r>
          </a:p>
          <a:p>
            <a:pPr marL="0" marR="0" lvl="0" indent="0" algn="r" defTabSz="457200" rtl="0" eaLnBrk="1" fontAlgn="auto" latinLnBrk="0" hangingPunct="1">
              <a:lnSpc>
                <a:spcPct val="125000"/>
              </a:lnSpc>
              <a:spcBef>
                <a:spcPts val="0"/>
              </a:spcBef>
              <a:spcAft>
                <a:spcPts val="0"/>
              </a:spcAft>
              <a:buClrTx/>
              <a:buSzTx/>
              <a:buFontTx/>
              <a:buNone/>
              <a:tabLst/>
              <a:defRPr/>
            </a:pPr>
            <a:r>
              <a:rPr kumimoji="0" lang="en-US" altLang="zh-TW" b="1" i="0" u="none" strike="noStrike" kern="100" cap="none" spc="0" normalizeH="0" baseline="0" noProof="0" dirty="0">
                <a:ln>
                  <a:noFill/>
                </a:ln>
                <a:solidFill>
                  <a:schemeClr val="bg1"/>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113</a:t>
            </a:r>
            <a:r>
              <a:rPr kumimoji="0" lang="zh-TW" altLang="en-US" b="1" i="0" u="none" strike="noStrike" kern="100" cap="none" spc="0" normalizeH="0" baseline="0" noProof="0" dirty="0">
                <a:ln>
                  <a:noFill/>
                </a:ln>
                <a:solidFill>
                  <a:schemeClr val="bg1"/>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級 王文淵</a:t>
            </a: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p:txBody>
      </p:sp>
      <p:cxnSp>
        <p:nvCxnSpPr>
          <p:cNvPr id="3" name="直線接點 2">
            <a:extLst>
              <a:ext uri="{FF2B5EF4-FFF2-40B4-BE49-F238E27FC236}">
                <a16:creationId xmlns:a16="http://schemas.microsoft.com/office/drawing/2014/main" id="{C765F759-B9F7-48DF-B5FC-6105B042F588}"/>
              </a:ext>
            </a:extLst>
          </p:cNvPr>
          <p:cNvCxnSpPr/>
          <p:nvPr/>
        </p:nvCxnSpPr>
        <p:spPr>
          <a:xfrm>
            <a:off x="-1" y="9741454"/>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pic>
        <p:nvPicPr>
          <p:cNvPr id="7" name="圖片 6">
            <a:extLst>
              <a:ext uri="{FF2B5EF4-FFF2-40B4-BE49-F238E27FC236}">
                <a16:creationId xmlns:a16="http://schemas.microsoft.com/office/drawing/2014/main" id="{0D4ABCCC-5D7F-42B7-82E4-2EA4D56AD15B}"/>
              </a:ext>
            </a:extLst>
          </p:cNvPr>
          <p:cNvPicPr/>
          <p:nvPr/>
        </p:nvPicPr>
        <p:blipFill>
          <a:blip r:embed="rId2">
            <a:extLst>
              <a:ext uri="{28A0092B-C50C-407E-A947-70E740481C1C}">
                <a14:useLocalDpi xmlns:a14="http://schemas.microsoft.com/office/drawing/2010/main" val="0"/>
              </a:ext>
            </a:extLst>
          </a:blip>
          <a:stretch>
            <a:fillRect/>
          </a:stretch>
        </p:blipFill>
        <p:spPr>
          <a:xfrm>
            <a:off x="540327" y="2682229"/>
            <a:ext cx="6504305" cy="2519680"/>
          </a:xfrm>
          <a:prstGeom prst="rect">
            <a:avLst/>
          </a:prstGeom>
        </p:spPr>
      </p:pic>
    </p:spTree>
    <p:extLst>
      <p:ext uri="{BB962C8B-B14F-4D97-AF65-F5344CB8AC3E}">
        <p14:creationId xmlns:p14="http://schemas.microsoft.com/office/powerpoint/2010/main" val="2130731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9">
            <a:extLst>
              <a:ext uri="{FF2B5EF4-FFF2-40B4-BE49-F238E27FC236}">
                <a16:creationId xmlns:a16="http://schemas.microsoft.com/office/drawing/2014/main" id="{47F26B9D-70A7-4237-9FB6-0113BEB92B6A}"/>
              </a:ext>
            </a:extLst>
          </p:cNvPr>
          <p:cNvSpPr txBox="1"/>
          <p:nvPr/>
        </p:nvSpPr>
        <p:spPr>
          <a:xfrm>
            <a:off x="487636" y="391440"/>
            <a:ext cx="6585923" cy="3867469"/>
          </a:xfrm>
          <a:prstGeom prst="rect">
            <a:avLst/>
          </a:prstGeom>
          <a:noFill/>
        </p:spPr>
        <p:txBody>
          <a:bodyPr wrap="square">
            <a:spAutoFit/>
          </a:bodyPr>
          <a:lstStyle/>
          <a:p>
            <a:pPr lvl="0">
              <a:lnSpc>
                <a:spcPct val="125000"/>
              </a:lnSpc>
            </a:pPr>
            <a:r>
              <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4.</a:t>
            </a:r>
            <a:r>
              <a:rPr lang="zh-TW" altLang="zh-TW" sz="2400" b="1" kern="100" dirty="0">
                <a:solidFill>
                  <a:srgbClr val="00FFFF"/>
                </a:solidFill>
                <a:effectLst/>
                <a:latin typeface="微軟正黑體" panose="020B0604030504040204" pitchFamily="34" charset="-120"/>
                <a:ea typeface="微軟正黑體" panose="020B0604030504040204" pitchFamily="34" charset="-120"/>
                <a:cs typeface="Times New Roman" panose="02020603050405020304" pitchFamily="18" charset="0"/>
              </a:rPr>
              <a:t>與雷射有關的諾貝爾獎</a:t>
            </a:r>
            <a:endParaRPr lang="zh-TW" altLang="zh-TW" sz="24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247650">
              <a:lnSpc>
                <a:spcPct val="125000"/>
              </a:lnSpc>
            </a:pPr>
            <a:r>
              <a:rPr lang="zh-TW" altLang="en-US" sz="2000" b="1" dirty="0">
                <a:solidFill>
                  <a:srgbClr val="00FF00"/>
                </a:solidFill>
                <a:latin typeface="微軟正黑體" panose="020B0604030504040204" pitchFamily="34" charset="-120"/>
                <a:ea typeface="微軟正黑體" panose="020B0604030504040204" pitchFamily="34" charset="-120"/>
              </a:rPr>
              <a:t>諾貝爾物理學獎深度解讀：光學鑷子和啁啾放大技術是什麼？ 李永樂老師告訴你
</a:t>
            </a:r>
            <a:r>
              <a:rPr lang="en-US" altLang="zh-TW" sz="2000" b="1" u="sng" kern="100" dirty="0">
                <a:solidFill>
                  <a:srgbClr val="00FF00"/>
                </a:solidFill>
                <a:effectLst/>
                <a:latin typeface="微軟正黑體" panose="020B0604030504040204" pitchFamily="34" charset="-120"/>
                <a:ea typeface="微軟正黑體" panose="020B0604030504040204" pitchFamily="34" charset="-120"/>
                <a:cs typeface="Times New Roman" panose="02020603050405020304" pitchFamily="18" charset="0"/>
                <a:hlinkClick r:id="rId2">
                  <a:extLst>
                    <a:ext uri="{A12FA001-AC4F-418D-AE19-62706E023703}">
                      <ahyp:hlinkClr xmlns:ahyp="http://schemas.microsoft.com/office/drawing/2018/hyperlinkcolor" val="tx"/>
                    </a:ext>
                  </a:extLst>
                </a:hlinkClick>
              </a:rPr>
              <a:t>https://www.youtube.com/embed/fMLYKEAfLn4</a:t>
            </a:r>
            <a:endParaRPr lang="zh-TW" altLang="zh-TW" sz="2400" b="1" kern="100" dirty="0">
              <a:solidFill>
                <a:srgbClr val="00FF00"/>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247650">
              <a:lnSpc>
                <a:spcPct val="125000"/>
              </a:lnSpc>
            </a:pPr>
            <a:r>
              <a:rPr lang="en-US" altLang="zh-TW" sz="2400" b="1" kern="100" dirty="0">
                <a:solidFill>
                  <a:srgbClr val="00FFFF"/>
                </a:solidFill>
                <a:effectLst/>
                <a:latin typeface="微軟正黑體" panose="020B0604030504040204" pitchFamily="34" charset="-120"/>
                <a:ea typeface="微軟正黑體" panose="020B0604030504040204" pitchFamily="34" charset="-120"/>
                <a:cs typeface="Times New Roman" panose="02020603050405020304" pitchFamily="18" charset="0"/>
              </a:rPr>
              <a:t> </a:t>
            </a:r>
            <a:endParaRPr lang="zh-TW" altLang="zh-TW" sz="24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247650">
              <a:lnSpc>
                <a:spcPct val="125000"/>
              </a:lnSpc>
            </a:pPr>
            <a:r>
              <a:rPr lang="zh-TW" altLang="zh-TW" b="1" kern="100"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全息成像、雷射冷卻、光學鑷子、啁啾脈衝放大技術的研究分別在</a:t>
            </a:r>
            <a:r>
              <a:rPr lang="en-US" altLang="zh-TW" b="1" kern="100"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1971</a:t>
            </a:r>
            <a:r>
              <a:rPr lang="zh-TW" altLang="zh-TW" b="1" kern="100"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b="1" kern="100"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1997</a:t>
            </a:r>
            <a:r>
              <a:rPr lang="zh-TW" altLang="zh-TW" b="1" kern="100"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b="1" kern="100"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2018</a:t>
            </a:r>
            <a:r>
              <a:rPr lang="zh-TW" altLang="zh-TW" b="1" kern="100"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b="1" kern="100"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2018</a:t>
            </a:r>
            <a:r>
              <a:rPr lang="zh-TW" altLang="zh-TW" b="1" kern="100"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年得到該年的諾貝爾獎。每一個技術都對科學的發展、研究方法有顯著的貢獻，甚至利用於普羅大眾的生活中。</a:t>
            </a:r>
            <a:endParaRPr lang="zh-TW" altLang="zh-TW"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247650" algn="r" latinLnBrk="1">
              <a:lnSpc>
                <a:spcPct val="125000"/>
              </a:lnSpc>
            </a:pPr>
            <a:r>
              <a:rPr lang="en-US" altLang="zh-TW" b="1" kern="100"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113</a:t>
            </a:r>
            <a:r>
              <a:rPr lang="zh-TW" altLang="zh-TW" b="1" kern="100"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級 王文淵</a:t>
            </a:r>
            <a:endParaRPr lang="zh-TW" altLang="zh-TW"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cxnSp>
        <p:nvCxnSpPr>
          <p:cNvPr id="6" name="直線接點 5">
            <a:extLst>
              <a:ext uri="{FF2B5EF4-FFF2-40B4-BE49-F238E27FC236}">
                <a16:creationId xmlns:a16="http://schemas.microsoft.com/office/drawing/2014/main" id="{01630209-FED6-41ED-804D-2D5E7B5A40DD}"/>
              </a:ext>
            </a:extLst>
          </p:cNvPr>
          <p:cNvCxnSpPr/>
          <p:nvPr/>
        </p:nvCxnSpPr>
        <p:spPr>
          <a:xfrm>
            <a:off x="-1" y="4258909"/>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 name="直線接點 3">
            <a:extLst>
              <a:ext uri="{FF2B5EF4-FFF2-40B4-BE49-F238E27FC236}">
                <a16:creationId xmlns:a16="http://schemas.microsoft.com/office/drawing/2014/main" id="{1E4A91B0-CCDA-4B03-A75C-208DBE797743}"/>
              </a:ext>
            </a:extLst>
          </p:cNvPr>
          <p:cNvCxnSpPr/>
          <p:nvPr/>
        </p:nvCxnSpPr>
        <p:spPr>
          <a:xfrm>
            <a:off x="0" y="4425823"/>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958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群組 7">
            <a:extLst>
              <a:ext uri="{FF2B5EF4-FFF2-40B4-BE49-F238E27FC236}">
                <a16:creationId xmlns:a16="http://schemas.microsoft.com/office/drawing/2014/main" id="{AE0E06A6-D042-4FD0-9981-509776F7FA35}"/>
              </a:ext>
            </a:extLst>
          </p:cNvPr>
          <p:cNvGrpSpPr/>
          <p:nvPr/>
        </p:nvGrpSpPr>
        <p:grpSpPr>
          <a:xfrm>
            <a:off x="0" y="-94"/>
            <a:ext cx="7559674" cy="10692000"/>
            <a:chOff x="0" y="-94"/>
            <a:chExt cx="7559674" cy="10692000"/>
          </a:xfrm>
        </p:grpSpPr>
        <p:pic>
          <p:nvPicPr>
            <p:cNvPr id="5" name="圖片 4">
              <a:extLst>
                <a:ext uri="{FF2B5EF4-FFF2-40B4-BE49-F238E27FC236}">
                  <a16:creationId xmlns:a16="http://schemas.microsoft.com/office/drawing/2014/main" id="{A19FD7BA-F943-4297-8715-60174E3F2320}"/>
                </a:ext>
              </a:extLst>
            </p:cNvPr>
            <p:cNvPicPr>
              <a:picLocks noChangeAspect="1"/>
            </p:cNvPicPr>
            <p:nvPr/>
          </p:nvPicPr>
          <p:blipFill rotWithShape="1">
            <a:blip r:embed="rId2">
              <a:extLst>
                <a:ext uri="{28A0092B-C50C-407E-A947-70E740481C1C}">
                  <a14:useLocalDpi xmlns:a14="http://schemas.microsoft.com/office/drawing/2010/main" val="0"/>
                </a:ext>
              </a:extLst>
            </a:blip>
            <a:srcRect l="3456" r="50000"/>
            <a:stretch/>
          </p:blipFill>
          <p:spPr>
            <a:xfrm>
              <a:off x="261325" y="-94"/>
              <a:ext cx="7037024" cy="10692000"/>
            </a:xfrm>
            <a:prstGeom prst="rect">
              <a:avLst/>
            </a:prstGeom>
          </p:spPr>
        </p:pic>
        <p:sp>
          <p:nvSpPr>
            <p:cNvPr id="6" name="矩形 5">
              <a:extLst>
                <a:ext uri="{FF2B5EF4-FFF2-40B4-BE49-F238E27FC236}">
                  <a16:creationId xmlns:a16="http://schemas.microsoft.com/office/drawing/2014/main" id="{A0900EDB-C410-4FCF-B639-3CF46CCDC407}"/>
                </a:ext>
              </a:extLst>
            </p:cNvPr>
            <p:cNvSpPr/>
            <p:nvPr/>
          </p:nvSpPr>
          <p:spPr>
            <a:xfrm>
              <a:off x="0" y="0"/>
              <a:ext cx="261325" cy="10691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4E82443D-B23F-4732-A1DD-52A7FBD102C6}"/>
                </a:ext>
              </a:extLst>
            </p:cNvPr>
            <p:cNvSpPr/>
            <p:nvPr/>
          </p:nvSpPr>
          <p:spPr>
            <a:xfrm>
              <a:off x="7298349" y="-94"/>
              <a:ext cx="261325" cy="10691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3605513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ABE8F76A-973D-46C4-BE44-57C7CDD06924}"/>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a:stretch/>
        </p:blipFill>
        <p:spPr>
          <a:xfrm>
            <a:off x="72" y="-94"/>
            <a:ext cx="7559530" cy="10692000"/>
          </a:xfrm>
          <a:prstGeom prst="rect">
            <a:avLst/>
          </a:prstGeom>
        </p:spPr>
      </p:pic>
    </p:spTree>
    <p:extLst>
      <p:ext uri="{BB962C8B-B14F-4D97-AF65-F5344CB8AC3E}">
        <p14:creationId xmlns:p14="http://schemas.microsoft.com/office/powerpoint/2010/main" val="3970646456"/>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274</TotalTime>
  <Words>619</Words>
  <Application>Microsoft Office PowerPoint</Application>
  <PresentationFormat>自訂</PresentationFormat>
  <Paragraphs>36</Paragraphs>
  <Slides>5</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vt:i4>
      </vt:variant>
    </vt:vector>
  </HeadingPairs>
  <TitlesOfParts>
    <vt:vector size="10" baseType="lpstr">
      <vt:lpstr>微軟正黑體</vt:lpstr>
      <vt:lpstr>Arial</vt:lpstr>
      <vt:lpstr>Calibri</vt:lpstr>
      <vt:lpstr>Calibri Light</vt:lpstr>
      <vt:lpstr>Office 佈景主題</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至庚 洪</dc:creator>
  <cp:lastModifiedBy>至庚 洪</cp:lastModifiedBy>
  <cp:revision>41</cp:revision>
  <dcterms:created xsi:type="dcterms:W3CDTF">2020-08-26T09:46:03Z</dcterms:created>
  <dcterms:modified xsi:type="dcterms:W3CDTF">2021-03-03T09:59:21Z</dcterms:modified>
</cp:coreProperties>
</file>