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8.jpg" ContentType="image/jpg"/>
  <Override PartName="/ppt/media/image1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 id="261" r:id="rId3"/>
    <p:sldId id="263" r:id="rId4"/>
    <p:sldId id="264" r:id="rId5"/>
    <p:sldId id="265" r:id="rId6"/>
    <p:sldId id="256" r:id="rId7"/>
    <p:sldId id="257" r:id="rId8"/>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4" autoAdjust="0"/>
  </p:normalViewPr>
  <p:slideViewPr>
    <p:cSldViewPr snapToGrid="0">
      <p:cViewPr varScale="1">
        <p:scale>
          <a:sx n="53" d="100"/>
          <a:sy n="53" d="100"/>
        </p:scale>
        <p:origin x="25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45674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99526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20244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6548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BDEFBD1-469C-4A37-B611-98A009F71CA0}" type="datetimeFigureOut">
              <a:rPr lang="zh-TW" altLang="en-US" smtClean="0"/>
              <a:t>2021/2/27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86824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DEFBD1-469C-4A37-B611-98A009F71CA0}" type="datetimeFigureOut">
              <a:rPr lang="zh-TW" altLang="en-US" smtClean="0"/>
              <a:t>2021/2/27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23047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3905482"/>
            <a:ext cx="3198096"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3905482"/>
            <a:ext cx="3213847"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BDEFBD1-469C-4A37-B611-98A009F71CA0}" type="datetimeFigureOut">
              <a:rPr lang="zh-TW" altLang="en-US" smtClean="0"/>
              <a:t>2021/2/27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67114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BDEFBD1-469C-4A37-B611-98A009F71CA0}" type="datetimeFigureOut">
              <a:rPr lang="zh-TW" altLang="en-US" smtClean="0"/>
              <a:t>2021/2/27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7835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EFBD1-469C-4A37-B611-98A009F71CA0}" type="datetimeFigureOut">
              <a:rPr lang="zh-TW" altLang="en-US" smtClean="0"/>
              <a:t>2021/2/27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17321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91622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5099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8BDEFBD1-469C-4A37-B611-98A009F71CA0}" type="datetimeFigureOut">
              <a:rPr lang="zh-TW" altLang="en-US" smtClean="0"/>
              <a:t>2021/2/27</a:t>
            </a:fld>
            <a:endParaRPr lang="zh-TW"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3526586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2.nsysu.edu.tw/physdemo/2012/A5/%E6%BC%94%E7%A4%BA%E7%89%A9%E7%90%862/%E9%AD%94%E7%9C%BC%E5%87%B81.jpg" TargetMode="Externa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2.nsysu.edu.tw/physdemo/2012/A5/%E6%BC%94%E7%A4%BA%E7%89%A9%E7%90%862/%E9%AD%94%E7%9C%BC%E5%87%B83.jpg" TargetMode="Externa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hyperlink" Target="http://www2.nsysu.edu.tw/physdemo/2012/A5/%E6%BC%94%E7%A4%BA%E7%89%A9%E7%90%862/%E9%AD%94%E7%9C%BC%E5%87%B82.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 Id="rId9"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21.jpe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DE57FDA-21C9-41F4-BCAA-186342950E70}"/>
              </a:ext>
            </a:extLst>
          </p:cNvPr>
          <p:cNvSpPr txBox="1"/>
          <p:nvPr/>
        </p:nvSpPr>
        <p:spPr>
          <a:xfrm>
            <a:off x="387926" y="249207"/>
            <a:ext cx="6774872" cy="3598164"/>
          </a:xfrm>
          <a:prstGeom prst="rect">
            <a:avLst/>
          </a:prstGeom>
          <a:noFill/>
        </p:spPr>
        <p:txBody>
          <a:bodyPr wrap="square">
            <a:spAutoFit/>
          </a:bodyPr>
          <a:lstStyle/>
          <a:p>
            <a:pPr marL="0" marR="0" lvl="0" indent="0" algn="ctr" defTabSz="457200" rtl="0" eaLnBrk="1" fontAlgn="auto" latinLnBrk="0" hangingPunct="1">
              <a:lnSpc>
                <a:spcPct val="125000"/>
              </a:lnSpc>
              <a:spcBef>
                <a:spcPts val="0"/>
              </a:spcBef>
              <a:spcAft>
                <a:spcPts val="0"/>
              </a:spcAft>
              <a:buClrTx/>
              <a:buSzTx/>
              <a:buFontTx/>
              <a:buNone/>
              <a:tabLst/>
              <a:defRPr/>
            </a:pPr>
            <a:r>
              <a:rPr lang="zh-TW" altLang="en-US"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絢麗的光學</a:t>
            </a:r>
            <a:endParaRPr kumimoji="0" lang="en-US" altLang="zh-TW" sz="3200" b="1" i="0" u="none" strike="noStrike" kern="1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ctr" defTabSz="457200" rtl="0" eaLnBrk="1" fontAlgn="auto" latinLnBrk="0" hangingPunct="1">
              <a:lnSpc>
                <a:spcPct val="125000"/>
              </a:lnSpc>
              <a:spcBef>
                <a:spcPts val="0"/>
              </a:spcBef>
              <a:spcAft>
                <a:spcPts val="0"/>
              </a:spcAft>
              <a:buClrTx/>
              <a:buSzTx/>
              <a:buFontTx/>
              <a:buNone/>
              <a:tabLst/>
              <a:defRPr/>
            </a:pPr>
            <a:r>
              <a:rPr kumimoji="0" lang="zh-TW" altLang="en-US" sz="3200" b="1" i="0" u="none" strike="noStrike" kern="1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進階學習</a:t>
            </a:r>
            <a:endParaRPr kumimoji="0" lang="en-US" altLang="zh-TW" sz="3200" b="1" i="0" u="none" strike="noStrike" kern="1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CD</a:t>
            </a:r>
            <a:r>
              <a:rPr kumimoji="0" lang="zh-TW" altLang="en-US"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與</a:t>
            </a:r>
            <a:r>
              <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DVD</a:t>
            </a:r>
            <a:r>
              <a:rPr kumimoji="0" lang="zh-TW" altLang="en-US"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差異：</a:t>
            </a: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CD</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和</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DVD</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都可以拿來做為光柵製作簡易光譜儀，而他們照出來的光譜會因為他們的凹槽間距大小不同造成狹縫間距</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d</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不同進而影響各波長光分光後零階繞射光</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光源</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到一階繞射光的距離</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y</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不同。</a:t>
            </a: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r" defTabSz="457200" rtl="0" eaLnBrk="1" fontAlgn="auto" latinLnBrk="0" hangingPunct="1">
              <a:lnSpc>
                <a:spcPct val="125000"/>
              </a:lnSpc>
              <a:spcBef>
                <a:spcPts val="0"/>
              </a:spcBef>
              <a:spcAft>
                <a:spcPts val="0"/>
              </a:spcAft>
              <a:buClrTx/>
              <a:buSzTx/>
              <a:buFontTx/>
              <a:buNone/>
              <a:tabLst/>
              <a:defRPr/>
            </a:pP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112 </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級 洪至庚</a:t>
            </a:r>
          </a:p>
        </p:txBody>
      </p:sp>
      <p:pic>
        <p:nvPicPr>
          <p:cNvPr id="3" name="圖片 2">
            <a:extLst>
              <a:ext uri="{FF2B5EF4-FFF2-40B4-BE49-F238E27FC236}">
                <a16:creationId xmlns:a16="http://schemas.microsoft.com/office/drawing/2014/main" id="{DFB5704C-9873-4A4F-8779-1069CB2F9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850" y="6624986"/>
            <a:ext cx="5145024" cy="3817620"/>
          </a:xfrm>
          <a:prstGeom prst="rect">
            <a:avLst/>
          </a:prstGeom>
        </p:spPr>
      </p:pic>
      <p:pic>
        <p:nvPicPr>
          <p:cNvPr id="5" name="圖片 4" descr="一張含有 文字, 計分板, 傢俱, 櫃子 的圖片&#10;&#10;自動產生的描述">
            <a:extLst>
              <a:ext uri="{FF2B5EF4-FFF2-40B4-BE49-F238E27FC236}">
                <a16:creationId xmlns:a16="http://schemas.microsoft.com/office/drawing/2014/main" id="{E0568FFE-960A-4D2A-967F-2AE0D6CB0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6" y="4051212"/>
            <a:ext cx="4568822" cy="2477460"/>
          </a:xfrm>
          <a:prstGeom prst="rect">
            <a:avLst/>
          </a:prstGeom>
        </p:spPr>
      </p:pic>
      <p:cxnSp>
        <p:nvCxnSpPr>
          <p:cNvPr id="7" name="直線接點 6">
            <a:extLst>
              <a:ext uri="{FF2B5EF4-FFF2-40B4-BE49-F238E27FC236}">
                <a16:creationId xmlns:a16="http://schemas.microsoft.com/office/drawing/2014/main" id="{B0C83AA1-054E-4748-93A4-3F50B8F53EB5}"/>
              </a:ext>
            </a:extLst>
          </p:cNvPr>
          <p:cNvCxnSpPr/>
          <p:nvPr/>
        </p:nvCxnSpPr>
        <p:spPr>
          <a:xfrm>
            <a:off x="-1" y="10647277"/>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63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DE57FDA-21C9-41F4-BCAA-186342950E70}"/>
              </a:ext>
            </a:extLst>
          </p:cNvPr>
          <p:cNvSpPr txBox="1"/>
          <p:nvPr/>
        </p:nvSpPr>
        <p:spPr>
          <a:xfrm>
            <a:off x="387927" y="476977"/>
            <a:ext cx="6774872" cy="10253833"/>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3C</a:t>
            </a:r>
            <a:r>
              <a:rPr kumimoji="0" lang="zh-TW" altLang="en-US"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產品藍光：</a:t>
            </a: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2000" b="1" i="0" u="none" strike="noStrike" kern="1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一般而言，大家普遍認為</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3C</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產品傷眼是因為螢幕發出的藍光會危害眼睛，事實上藍光並沒有比其他可見光更影響眼睛，亮度太暗反而會加深近視，要保護眼睛最重要還是在使用</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3C</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產品時有適度休息；臺北市立聯合醫院眼科陳少鈞醫師表示，一般人認為藍光易造成黃斑部病變是錯的，老年型黃斑部病變的主要肇因其實是在環境中的紫外線；長期使用手機或電腦螢幕的人若眨眼次數不夠多，便會使淚液無法均勻分布在眼球表面，進而成眼部健康問題。</a:t>
            </a: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r" defTabSz="457200" rtl="0" eaLnBrk="1" fontAlgn="auto" latinLnBrk="0" hangingPunct="1">
              <a:lnSpc>
                <a:spcPct val="125000"/>
              </a:lnSpc>
              <a:spcBef>
                <a:spcPts val="0"/>
              </a:spcBef>
              <a:spcAft>
                <a:spcPts val="0"/>
              </a:spcAft>
              <a:buClrTx/>
              <a:buSzTx/>
              <a:buFontTx/>
              <a:buNone/>
              <a:tabLst/>
              <a:defRPr/>
            </a:pP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112 </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級 洪至庚</a:t>
            </a: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r"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新光醫院眼科主治醫師林友祺也表示市面上的濾藍光眼鏡或貼膜的分為染色型和鍍膜型，前者濾</a:t>
            </a: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藍光效果約</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35%~60%</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，但會造成極大的色差，且會使視線變暗，眼睛反而會更吃力；而鍍膜型濾藍光</a:t>
            </a: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效果只有</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20%</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，效果有限。因此最有效的方式是在使用</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3C</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產品</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30~60</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分鐘後稍微讓眼睛休息</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10~15</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分鐘。</a:t>
            </a: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4" name="圖片 3">
            <a:extLst>
              <a:ext uri="{FF2B5EF4-FFF2-40B4-BE49-F238E27FC236}">
                <a16:creationId xmlns:a16="http://schemas.microsoft.com/office/drawing/2014/main" id="{89DAE1DD-3840-4EF7-B1F4-F51D9B99E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085" y="7788346"/>
            <a:ext cx="3060700" cy="1828800"/>
          </a:xfrm>
          <a:prstGeom prst="rect">
            <a:avLst/>
          </a:prstGeom>
        </p:spPr>
      </p:pic>
      <p:pic>
        <p:nvPicPr>
          <p:cNvPr id="8" name="圖片 7" descr="一張含有 文字, 電子用品, 顯示, 電腦 的圖片&#10;&#10;自動產生的描述">
            <a:extLst>
              <a:ext uri="{FF2B5EF4-FFF2-40B4-BE49-F238E27FC236}">
                <a16:creationId xmlns:a16="http://schemas.microsoft.com/office/drawing/2014/main" id="{07B92E6A-04B4-47B2-A6A3-1233785EE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662" y="6933615"/>
            <a:ext cx="3364688" cy="3538263"/>
          </a:xfrm>
          <a:prstGeom prst="rect">
            <a:avLst/>
          </a:prstGeom>
        </p:spPr>
      </p:pic>
      <p:cxnSp>
        <p:nvCxnSpPr>
          <p:cNvPr id="3" name="直線接點 2">
            <a:extLst>
              <a:ext uri="{FF2B5EF4-FFF2-40B4-BE49-F238E27FC236}">
                <a16:creationId xmlns:a16="http://schemas.microsoft.com/office/drawing/2014/main" id="{C765F759-B9F7-48DF-B5FC-6105B042F588}"/>
              </a:ext>
            </a:extLst>
          </p:cNvPr>
          <p:cNvCxnSpPr/>
          <p:nvPr/>
        </p:nvCxnSpPr>
        <p:spPr>
          <a:xfrm>
            <a:off x="-1" y="10647277"/>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73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47F26B9D-70A7-4237-9FB6-0113BEB92B6A}"/>
              </a:ext>
            </a:extLst>
          </p:cNvPr>
          <p:cNvSpPr txBox="1"/>
          <p:nvPr/>
        </p:nvSpPr>
        <p:spPr>
          <a:xfrm>
            <a:off x="487636" y="391440"/>
            <a:ext cx="6585923" cy="5483296"/>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魔眼圖：</a:t>
            </a: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魔眼</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3D</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也是利用「像差」所產生的立體感，但是跟一般</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3D</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產品不相同的是，這次的像差是我們自己用眼睛的肌肉去放大、調整出來的；平常我們在閱讀時，眼睛會把焦距放在紙面上，如圖：</a:t>
            </a:r>
          </a:p>
        </p:txBody>
      </p:sp>
      <p:pic>
        <p:nvPicPr>
          <p:cNvPr id="4" name="Picture 2">
            <a:hlinkClick r:id="rId2"/>
            <a:extLst>
              <a:ext uri="{FF2B5EF4-FFF2-40B4-BE49-F238E27FC236}">
                <a16:creationId xmlns:a16="http://schemas.microsoft.com/office/drawing/2014/main" id="{25D93969-CC01-40D1-8B0E-2F2E2E740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1" y="5934363"/>
            <a:ext cx="6038850"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1">
            <a:extLst>
              <a:ext uri="{FF2B5EF4-FFF2-40B4-BE49-F238E27FC236}">
                <a16:creationId xmlns:a16="http://schemas.microsoft.com/office/drawing/2014/main" id="{F2917A21-C30B-4F32-BEE6-00991D8C832D}"/>
              </a:ext>
            </a:extLst>
          </p:cNvPr>
          <p:cNvSpPr txBox="1"/>
          <p:nvPr/>
        </p:nvSpPr>
        <p:spPr>
          <a:xfrm>
            <a:off x="487636" y="7426534"/>
            <a:ext cx="6584400" cy="1443729"/>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但是在看魔眼</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3D</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圖時，我們必須把焦距放在紙面的前方或後方，如此一來就可以把像差放大，看到隱藏在圖中影像。</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r" defTabSz="457200" rtl="0" eaLnBrk="1" fontAlgn="auto" latinLnBrk="0" hangingPunct="1">
              <a:lnSpc>
                <a:spcPct val="125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112</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 級 黃湘晴</a:t>
            </a:r>
          </a:p>
        </p:txBody>
      </p:sp>
      <p:pic>
        <p:nvPicPr>
          <p:cNvPr id="13" name="圖片 12">
            <a:extLst>
              <a:ext uri="{FF2B5EF4-FFF2-40B4-BE49-F238E27FC236}">
                <a16:creationId xmlns:a16="http://schemas.microsoft.com/office/drawing/2014/main" id="{9AA49AA1-E945-41FD-BA3B-5206BF705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3836" y="1116806"/>
            <a:ext cx="4572000" cy="3429000"/>
          </a:xfrm>
          <a:prstGeom prst="rect">
            <a:avLst/>
          </a:prstGeom>
        </p:spPr>
      </p:pic>
    </p:spTree>
    <p:extLst>
      <p:ext uri="{BB962C8B-B14F-4D97-AF65-F5344CB8AC3E}">
        <p14:creationId xmlns:p14="http://schemas.microsoft.com/office/powerpoint/2010/main" val="317958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8" name="TextBox 38">
            <a:extLst>
              <a:ext uri="{FF2B5EF4-FFF2-40B4-BE49-F238E27FC236}">
                <a16:creationId xmlns:a16="http://schemas.microsoft.com/office/drawing/2014/main" id="{853847D1-AFE1-4FCA-9F62-EEF0B7672450}"/>
              </a:ext>
            </a:extLst>
          </p:cNvPr>
          <p:cNvSpPr txBox="1"/>
          <p:nvPr/>
        </p:nvSpPr>
        <p:spPr>
          <a:xfrm>
            <a:off x="487637" y="3141471"/>
            <a:ext cx="6584400" cy="2136226"/>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1.</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首先把圖放在鼻子的前方接近你的臉</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2.</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試著使目光保留在剛剛的狀況下，並把圖片慢慢遠離你的臉就會有圖形浮現了！</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隨著圖片的遠離，圖形的深淺會更明顯</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b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br>
            <a:b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b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2</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）焦距在紙面的前方</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會使眼睛肌肉更疲勞的方法</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endPar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pic>
        <p:nvPicPr>
          <p:cNvPr id="9" name="Picture 4">
            <a:hlinkClick r:id="rId2"/>
            <a:extLst>
              <a:ext uri="{FF2B5EF4-FFF2-40B4-BE49-F238E27FC236}">
                <a16:creationId xmlns:a16="http://schemas.microsoft.com/office/drawing/2014/main" id="{8CC65CD8-A68D-4963-A829-48A96E195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37" y="5414116"/>
            <a:ext cx="6105525" cy="12096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40">
            <a:extLst>
              <a:ext uri="{FF2B5EF4-FFF2-40B4-BE49-F238E27FC236}">
                <a16:creationId xmlns:a16="http://schemas.microsoft.com/office/drawing/2014/main" id="{40E85FD6-08ED-4E6A-BA97-376AA07DD3C3}"/>
              </a:ext>
            </a:extLst>
          </p:cNvPr>
          <p:cNvSpPr txBox="1"/>
          <p:nvPr/>
        </p:nvSpPr>
        <p:spPr>
          <a:xfrm>
            <a:off x="487637" y="6760210"/>
            <a:ext cx="6584400" cy="1789977"/>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1.</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拿著圖片，不用太靠近你的臉</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2.</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試著把兩隻眼睛往中間</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鼻子</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靠近</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鬥雞眼</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圖形就會浮現</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r" defTabSz="457200" rtl="0" eaLnBrk="1" fontAlgn="auto" latinLnBrk="0" hangingPunct="1">
              <a:lnSpc>
                <a:spcPct val="125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112</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 級 黃湘晴</a:t>
            </a:r>
          </a:p>
        </p:txBody>
      </p:sp>
      <p:sp>
        <p:nvSpPr>
          <p:cNvPr id="12" name="文字方塊 11">
            <a:extLst>
              <a:ext uri="{FF2B5EF4-FFF2-40B4-BE49-F238E27FC236}">
                <a16:creationId xmlns:a16="http://schemas.microsoft.com/office/drawing/2014/main" id="{12BE4BDC-3A8E-4D17-BF77-8C80A62B98B5}"/>
              </a:ext>
            </a:extLst>
          </p:cNvPr>
          <p:cNvSpPr txBox="1"/>
          <p:nvPr/>
        </p:nvSpPr>
        <p:spPr>
          <a:xfrm>
            <a:off x="487637" y="583666"/>
            <a:ext cx="6584400" cy="1097480"/>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看圖片的方法：</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1</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）焦距在紙面的後方</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使眼睛肌肉舒緩的方法</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p>
        </p:txBody>
      </p:sp>
      <p:pic>
        <p:nvPicPr>
          <p:cNvPr id="13" name="Picture 3">
            <a:hlinkClick r:id="rId4"/>
            <a:extLst>
              <a:ext uri="{FF2B5EF4-FFF2-40B4-BE49-F238E27FC236}">
                <a16:creationId xmlns:a16="http://schemas.microsoft.com/office/drawing/2014/main" id="{D591B489-4B29-4023-8D41-8BA3D8C837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806471"/>
            <a:ext cx="6048375" cy="12096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接點 3">
            <a:extLst>
              <a:ext uri="{FF2B5EF4-FFF2-40B4-BE49-F238E27FC236}">
                <a16:creationId xmlns:a16="http://schemas.microsoft.com/office/drawing/2014/main" id="{D243C6AA-1A08-452F-81E3-6C3CF1888D96}"/>
              </a:ext>
            </a:extLst>
          </p:cNvPr>
          <p:cNvCxnSpPr>
            <a:cxnSpLocks/>
          </p:cNvCxnSpPr>
          <p:nvPr/>
        </p:nvCxnSpPr>
        <p:spPr>
          <a:xfrm>
            <a:off x="0" y="8550187"/>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34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9">
                <a:extLst>
                  <a:ext uri="{FF2B5EF4-FFF2-40B4-BE49-F238E27FC236}">
                    <a16:creationId xmlns:a16="http://schemas.microsoft.com/office/drawing/2014/main" id="{47F26B9D-70A7-4237-9FB6-0113BEB92B6A}"/>
                  </a:ext>
                </a:extLst>
              </p:cNvPr>
              <p:cNvSpPr txBox="1"/>
              <p:nvPr/>
            </p:nvSpPr>
            <p:spPr>
              <a:xfrm>
                <a:off x="486876" y="238226"/>
                <a:ext cx="6585923" cy="10215361"/>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磷光與螢光的差異</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lang="en-US" altLang="zh-TW" b="1" dirty="0">
                  <a:solidFill>
                    <a:prstClr val="white"/>
                  </a:solidFill>
                  <a:latin typeface="微軟正黑體" panose="020B0604030504040204" pitchFamily="34" charset="-120"/>
                  <a:ea typeface="微軟正黑體" panose="020B0604030504040204" pitchFamily="34" charset="-12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lvl="0">
                  <a:lnSpc>
                    <a:spcPct val="125000"/>
                  </a:lnSpc>
                  <a:defRPr/>
                </a:pP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螢光是經由物質照射某些波長的光</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例如紫外線或是</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X</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射線</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吸收能量後，再消耗部分能量釋放出另一波長的光</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通常為可見光</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，這就是我們所看到的螢光。表示螢光可以用公式</a:t>
                </a:r>
                <a14:m>
                  <m:oMath xmlns:m="http://schemas.openxmlformats.org/officeDocument/2006/math">
                    <m:sSub>
                      <m:sSubPr>
                        <m:ctrlP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m:rPr>
                            <m:sty m:val="p"/>
                          </m:rPr>
                          <a:rPr lang="en-US" altLang="zh-TW" b="1" i="1" dirty="0">
                            <a:solidFill>
                              <a:prstClr val="white"/>
                            </a:solidFill>
                            <a:latin typeface="Cambria Math" panose="02040503050406030204" pitchFamily="18" charset="0"/>
                            <a:ea typeface="微軟正黑體" panose="020B0604030504040204" pitchFamily="34" charset="-120"/>
                          </a:rPr>
                          <m:t>S</m:t>
                        </m:r>
                      </m:e>
                      <m:sub>
                        <m:r>
                          <a:rPr lang="en-US" altLang="zh-TW" b="1" i="1" dirty="0">
                            <a:solidFill>
                              <a:prstClr val="white"/>
                            </a:solidFill>
                            <a:latin typeface="Cambria Math" panose="02040503050406030204" pitchFamily="18" charset="0"/>
                            <a:ea typeface="微軟正黑體" panose="020B0604030504040204" pitchFamily="34" charset="-120"/>
                          </a:rPr>
                          <m:t>0</m:t>
                        </m:r>
                      </m:sub>
                    </m:sSub>
                    <m: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t>+</m:t>
                    </m:r>
                    <m:sSub>
                      <m:sSubPr>
                        <m:ctrlP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lang="en-US" altLang="zh-TW" b="1" i="1" dirty="0">
                            <a:solidFill>
                              <a:prstClr val="white"/>
                            </a:solidFill>
                            <a:latin typeface="Cambria Math" panose="02040503050406030204" pitchFamily="18" charset="0"/>
                            <a:ea typeface="微軟正黑體" panose="020B0604030504040204" pitchFamily="34" charset="-120"/>
                          </a:rPr>
                          <m:t>𝒉𝒗</m:t>
                        </m:r>
                      </m:e>
                      <m:sub>
                        <m:r>
                          <a:rPr lang="en-US" altLang="zh-TW" b="1" i="1" dirty="0">
                            <a:solidFill>
                              <a:prstClr val="white"/>
                            </a:solidFill>
                            <a:latin typeface="Cambria Math" panose="02040503050406030204" pitchFamily="18" charset="0"/>
                            <a:ea typeface="微軟正黑體" panose="020B0604030504040204" pitchFamily="34" charset="-120"/>
                          </a:rPr>
                          <m:t>𝑬𝑿</m:t>
                        </m:r>
                      </m:sub>
                    </m:sSub>
                    <m: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t> </m:t>
                    </m:r>
                    <m:sSub>
                      <m:sSubPr>
                        <m:ctrlP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lang="en-US" altLang="zh-TW" b="1" i="1" dirty="0">
                            <a:solidFill>
                              <a:prstClr val="white"/>
                            </a:solidFill>
                            <a:latin typeface="Cambria Math" panose="02040503050406030204" pitchFamily="18" charset="0"/>
                            <a:ea typeface="微軟正黑體" panose="020B0604030504040204" pitchFamily="34" charset="-120"/>
                          </a:rPr>
                          <m:t>→ </m:t>
                        </m:r>
                        <m:r>
                          <a:rPr lang="en-US" altLang="zh-TW" b="1" i="1" dirty="0">
                            <a:solidFill>
                              <a:prstClr val="white"/>
                            </a:solidFill>
                            <a:latin typeface="Cambria Math" panose="02040503050406030204" pitchFamily="18" charset="0"/>
                            <a:ea typeface="微軟正黑體" panose="020B0604030504040204" pitchFamily="34" charset="-120"/>
                          </a:rPr>
                          <m:t>𝑺</m:t>
                        </m:r>
                      </m:e>
                      <m:sub>
                        <m:r>
                          <a:rPr lang="en-US" altLang="zh-TW" b="1" i="1" dirty="0">
                            <a:solidFill>
                              <a:prstClr val="white"/>
                            </a:solidFill>
                            <a:latin typeface="Cambria Math" panose="02040503050406030204" pitchFamily="18" charset="0"/>
                            <a:ea typeface="微軟正黑體" panose="020B0604030504040204" pitchFamily="34" charset="-120"/>
                          </a:rPr>
                          <m:t>𝟐</m:t>
                        </m:r>
                      </m:sub>
                    </m:sSub>
                    <m: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t>→ </m:t>
                    </m:r>
                    <m:sSub>
                      <m:sSubPr>
                        <m:ctrlP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lang="en-US" altLang="zh-TW" b="1" i="1" dirty="0">
                            <a:solidFill>
                              <a:prstClr val="white"/>
                            </a:solidFill>
                            <a:latin typeface="Cambria Math" panose="02040503050406030204" pitchFamily="18" charset="0"/>
                            <a:ea typeface="微軟正黑體" panose="020B0604030504040204" pitchFamily="34" charset="-120"/>
                          </a:rPr>
                          <m:t>𝑺</m:t>
                        </m:r>
                      </m:e>
                      <m:sub>
                        <m:r>
                          <a:rPr lang="en-US" altLang="zh-TW" b="1" i="1" dirty="0">
                            <a:solidFill>
                              <a:prstClr val="white"/>
                            </a:solidFill>
                            <a:latin typeface="Cambria Math" panose="02040503050406030204" pitchFamily="18" charset="0"/>
                            <a:ea typeface="微軟正黑體" panose="020B0604030504040204" pitchFamily="34" charset="-120"/>
                          </a:rPr>
                          <m:t>𝟏</m:t>
                        </m:r>
                      </m:sub>
                    </m:sSub>
                    <m: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t> →</m:t>
                    </m:r>
                    <m:sSub>
                      <m:sSubPr>
                        <m:ctrlPr>
                          <a:rPr lang="en-US" altLang="zh-TW" b="1" i="1" dirty="0">
                            <a:solidFill>
                              <a:prstClr val="white"/>
                            </a:solidFill>
                            <a:latin typeface="Cambria Math" panose="02040503050406030204" pitchFamily="18" charset="0"/>
                            <a:ea typeface="微軟正黑體" panose="020B0604030504040204" pitchFamily="34" charset="-120"/>
                          </a:rPr>
                        </m:ctrlPr>
                      </m:sSubPr>
                      <m:e>
                        <m:r>
                          <a:rPr lang="en-US" altLang="zh-TW" b="1" i="1" dirty="0">
                            <a:solidFill>
                              <a:prstClr val="white"/>
                            </a:solidFill>
                            <a:latin typeface="Cambria Math" panose="02040503050406030204" pitchFamily="18" charset="0"/>
                            <a:ea typeface="微軟正黑體" panose="020B0604030504040204" pitchFamily="34" charset="-120"/>
                          </a:rPr>
                          <m:t>𝑺</m:t>
                        </m:r>
                      </m:e>
                      <m:sub>
                        <m:r>
                          <a:rPr lang="en-US" altLang="zh-TW" b="1" i="1" dirty="0">
                            <a:solidFill>
                              <a:prstClr val="white"/>
                            </a:solidFill>
                            <a:latin typeface="Cambria Math" panose="02040503050406030204" pitchFamily="18" charset="0"/>
                            <a:ea typeface="微軟正黑體" panose="020B0604030504040204" pitchFamily="34" charset="-120"/>
                          </a:rPr>
                          <m:t>0</m:t>
                        </m:r>
                      </m:sub>
                    </m:sSub>
                    <m: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t>+</m:t>
                    </m:r>
                    <m:sSub>
                      <m:sSubPr>
                        <m:ctrlPr>
                          <a:rPr lang="en-US" altLang="zh-TW" b="1" i="1" dirty="0">
                            <a:solidFill>
                              <a:prstClr val="white"/>
                            </a:solidFill>
                            <a:latin typeface="Cambria Math" panose="02040503050406030204" pitchFamily="18" charset="0"/>
                            <a:ea typeface="微軟正黑體" panose="020B0604030504040204" pitchFamily="34" charset="-120"/>
                          </a:rPr>
                        </m:ctrlPr>
                      </m:sSubPr>
                      <m:e>
                        <m:r>
                          <a:rPr lang="en-US" altLang="zh-TW" b="1" i="1" dirty="0">
                            <a:solidFill>
                              <a:prstClr val="white"/>
                            </a:solidFill>
                            <a:latin typeface="Cambria Math" panose="02040503050406030204" pitchFamily="18" charset="0"/>
                            <a:ea typeface="微軟正黑體" panose="020B0604030504040204" pitchFamily="34" charset="-120"/>
                          </a:rPr>
                          <m:t>𝒉𝒗</m:t>
                        </m:r>
                      </m:e>
                      <m:sub>
                        <m:r>
                          <a:rPr lang="en-US" altLang="zh-TW" b="1" i="1" dirty="0">
                            <a:solidFill>
                              <a:prstClr val="white"/>
                            </a:solidFill>
                            <a:latin typeface="Cambria Math" panose="02040503050406030204" pitchFamily="18" charset="0"/>
                            <a:ea typeface="微軟正黑體" panose="020B0604030504040204" pitchFamily="34" charset="-120"/>
                          </a:rPr>
                          <m:t>𝑬</m:t>
                        </m:r>
                        <m:r>
                          <m:rPr>
                            <m:sty m:val="p"/>
                          </m:rPr>
                          <a:rPr lang="en-US" altLang="zh-TW" b="1" i="1" dirty="0">
                            <a:solidFill>
                              <a:prstClr val="white"/>
                            </a:solidFill>
                            <a:latin typeface="Cambria Math" panose="02040503050406030204" pitchFamily="18" charset="0"/>
                            <a:ea typeface="微軟正黑體" panose="020B0604030504040204" pitchFamily="34" charset="-120"/>
                          </a:rPr>
                          <m:t>F</m:t>
                        </m:r>
                      </m:sub>
                    </m:sSub>
                  </m:oMath>
                </a14:m>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呈現，電子吸收能量後從基態</a:t>
                </a:r>
                <a14:m>
                  <m:oMath xmlns:m="http://schemas.openxmlformats.org/officeDocument/2006/math">
                    <m:sSub>
                      <m:sSubPr>
                        <m:ctrlPr>
                          <a:rPr lang="en-US" altLang="zh-TW" b="1" i="1" dirty="0">
                            <a:solidFill>
                              <a:prstClr val="white"/>
                            </a:solidFill>
                            <a:latin typeface="Cambria Math" panose="02040503050406030204" pitchFamily="18" charset="0"/>
                            <a:ea typeface="微軟正黑體" panose="020B0604030504040204" pitchFamily="34" charset="-120"/>
                          </a:rPr>
                        </m:ctrlPr>
                      </m:sSubPr>
                      <m:e>
                        <m:r>
                          <a:rPr lang="en-US" altLang="zh-TW" b="1" i="1" dirty="0">
                            <a:solidFill>
                              <a:prstClr val="white"/>
                            </a:solidFill>
                            <a:latin typeface="Cambria Math" panose="02040503050406030204" pitchFamily="18" charset="0"/>
                            <a:ea typeface="微軟正黑體" panose="020B0604030504040204" pitchFamily="34" charset="-120"/>
                          </a:rPr>
                          <m:t>𝑺</m:t>
                        </m:r>
                      </m:e>
                      <m:sub>
                        <m:r>
                          <a:rPr lang="en-US" altLang="zh-TW" b="1" i="1" dirty="0">
                            <a:solidFill>
                              <a:prstClr val="white"/>
                            </a:solidFill>
                            <a:latin typeface="Cambria Math" panose="02040503050406030204" pitchFamily="18" charset="0"/>
                            <a:ea typeface="微軟正黑體" panose="020B0604030504040204" pitchFamily="34" charset="-120"/>
                          </a:rPr>
                          <m:t>0</m:t>
                        </m:r>
                      </m:sub>
                    </m:sSub>
                  </m:oMath>
                </a14:m>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躍遷至激發態</a:t>
                </a:r>
                <a14:m>
                  <m:oMath xmlns:m="http://schemas.openxmlformats.org/officeDocument/2006/math">
                    <m:sSub>
                      <m:sSubPr>
                        <m:ctrlPr>
                          <a:rPr lang="en-US" altLang="zh-TW" b="1" i="1" dirty="0">
                            <a:solidFill>
                              <a:prstClr val="white"/>
                            </a:solidFill>
                            <a:latin typeface="Cambria Math" panose="02040503050406030204" pitchFamily="18" charset="0"/>
                            <a:ea typeface="微軟正黑體" panose="020B0604030504040204" pitchFamily="34" charset="-120"/>
                          </a:rPr>
                        </m:ctrlPr>
                      </m:sSubPr>
                      <m:e>
                        <m:r>
                          <a:rPr lang="en-US" altLang="zh-TW" b="1" i="1" dirty="0">
                            <a:solidFill>
                              <a:prstClr val="white"/>
                            </a:solidFill>
                            <a:latin typeface="Cambria Math" panose="02040503050406030204" pitchFamily="18" charset="0"/>
                            <a:ea typeface="微軟正黑體" panose="020B0604030504040204" pitchFamily="34" charset="-120"/>
                          </a:rPr>
                          <m:t> </m:t>
                        </m:r>
                        <m:r>
                          <a:rPr lang="en-US" altLang="zh-TW" b="1" i="1" dirty="0">
                            <a:solidFill>
                              <a:prstClr val="white"/>
                            </a:solidFill>
                            <a:latin typeface="Cambria Math" panose="02040503050406030204" pitchFamily="18" charset="0"/>
                            <a:ea typeface="微軟正黑體" panose="020B0604030504040204" pitchFamily="34" charset="-120"/>
                          </a:rPr>
                          <m:t>𝑺</m:t>
                        </m:r>
                      </m:e>
                      <m:sub>
                        <m:r>
                          <a:rPr lang="en-US" altLang="zh-TW" b="1" i="1" dirty="0">
                            <a:solidFill>
                              <a:prstClr val="white"/>
                            </a:solidFill>
                            <a:latin typeface="Cambria Math" panose="02040503050406030204" pitchFamily="18" charset="0"/>
                            <a:ea typeface="微軟正黑體" panose="020B0604030504040204" pitchFamily="34" charset="-120"/>
                          </a:rPr>
                          <m:t>𝟐</m:t>
                        </m:r>
                      </m:sub>
                    </m:sSub>
                    <m:r>
                      <a:rPr lang="en-US" altLang="zh-TW" b="1" i="1" dirty="0">
                        <a:solidFill>
                          <a:prstClr val="white"/>
                        </a:solidFill>
                        <a:latin typeface="Cambria Math" panose="02040503050406030204" pitchFamily="18" charset="0"/>
                        <a:ea typeface="微軟正黑體" panose="020B0604030504040204" pitchFamily="34" charset="-120"/>
                      </a:rPr>
                      <m:t> </m:t>
                    </m:r>
                  </m:oMath>
                </a14:m>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，再從激發態</a:t>
                </a:r>
                <a14:m>
                  <m:oMath xmlns:m="http://schemas.openxmlformats.org/officeDocument/2006/math">
                    <m:sSub>
                      <m:sSubPr>
                        <m:ctrlPr>
                          <a:rPr lang="en-US" altLang="zh-TW" b="1" i="1" dirty="0">
                            <a:solidFill>
                              <a:prstClr val="white"/>
                            </a:solidFill>
                            <a:latin typeface="Cambria Math" panose="02040503050406030204" pitchFamily="18" charset="0"/>
                            <a:ea typeface="微軟正黑體" panose="020B0604030504040204" pitchFamily="34" charset="-120"/>
                          </a:rPr>
                        </m:ctrlPr>
                      </m:sSubPr>
                      <m:e>
                        <m:r>
                          <a:rPr lang="en-US" altLang="zh-TW" b="1" i="1" dirty="0">
                            <a:solidFill>
                              <a:prstClr val="white"/>
                            </a:solidFill>
                            <a:latin typeface="Cambria Math" panose="02040503050406030204" pitchFamily="18" charset="0"/>
                            <a:ea typeface="微軟正黑體" panose="020B0604030504040204" pitchFamily="34" charset="-120"/>
                          </a:rPr>
                          <m:t> </m:t>
                        </m:r>
                        <m:r>
                          <a:rPr lang="en-US" altLang="zh-TW" b="1" i="1" dirty="0">
                            <a:solidFill>
                              <a:prstClr val="white"/>
                            </a:solidFill>
                            <a:latin typeface="Cambria Math" panose="02040503050406030204" pitchFamily="18" charset="0"/>
                            <a:ea typeface="微軟正黑體" panose="020B0604030504040204" pitchFamily="34" charset="-120"/>
                          </a:rPr>
                          <m:t>𝑺</m:t>
                        </m:r>
                      </m:e>
                      <m:sub>
                        <m:r>
                          <a:rPr lang="en-US" altLang="zh-TW" b="1" i="1" dirty="0">
                            <a:solidFill>
                              <a:prstClr val="white"/>
                            </a:solidFill>
                            <a:latin typeface="Cambria Math" panose="02040503050406030204" pitchFamily="18" charset="0"/>
                            <a:ea typeface="微軟正黑體" panose="020B0604030504040204" pitchFamily="34" charset="-120"/>
                          </a:rPr>
                          <m:t>𝟐</m:t>
                        </m:r>
                      </m:sub>
                    </m:sSub>
                  </m:oMath>
                </a14:m>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經由各種不同的途徑回到基態</a:t>
                </a:r>
                <a14:m>
                  <m:oMath xmlns:m="http://schemas.openxmlformats.org/officeDocument/2006/math">
                    <m:sSub>
                      <m:sSubPr>
                        <m:ctrlPr>
                          <a:rPr lang="en-US" altLang="zh-TW" b="1" i="1" dirty="0">
                            <a:solidFill>
                              <a:prstClr val="white"/>
                            </a:solidFill>
                            <a:latin typeface="Cambria Math" panose="02040503050406030204" pitchFamily="18" charset="0"/>
                            <a:ea typeface="微軟正黑體" panose="020B0604030504040204" pitchFamily="34" charset="-120"/>
                          </a:rPr>
                        </m:ctrlPr>
                      </m:sSubPr>
                      <m:e>
                        <m:r>
                          <a:rPr lang="en-US" altLang="zh-TW" b="1" i="1" dirty="0">
                            <a:solidFill>
                              <a:prstClr val="white"/>
                            </a:solidFill>
                            <a:latin typeface="Cambria Math" panose="02040503050406030204" pitchFamily="18" charset="0"/>
                            <a:ea typeface="微軟正黑體" panose="020B0604030504040204" pitchFamily="34" charset="-120"/>
                          </a:rPr>
                          <m:t>𝑺</m:t>
                        </m:r>
                      </m:e>
                      <m:sub>
                        <m:r>
                          <a:rPr lang="en-US" altLang="zh-TW" b="1" i="1" dirty="0">
                            <a:solidFill>
                              <a:prstClr val="white"/>
                            </a:solidFill>
                            <a:latin typeface="Cambria Math" panose="02040503050406030204" pitchFamily="18" charset="0"/>
                            <a:ea typeface="微軟正黑體" panose="020B0604030504040204" pitchFamily="34" charset="-120"/>
                          </a:rPr>
                          <m:t>0</m:t>
                        </m:r>
                      </m:sub>
                    </m:sSub>
                    <m:r>
                      <a:rPr lang="en-US" altLang="zh-TW" b="1" i="1" dirty="0">
                        <a:solidFill>
                          <a:prstClr val="white"/>
                        </a:solidFill>
                        <a:latin typeface="Cambria Math" panose="02040503050406030204" pitchFamily="18" charset="0"/>
                        <a:ea typeface="微軟正黑體" panose="020B0604030504040204" pitchFamily="34" charset="-120"/>
                      </a:rPr>
                      <m:t> </m:t>
                    </m:r>
                  </m:oMath>
                </a14:m>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lvl="0">
                  <a:lnSpc>
                    <a:spcPct val="125000"/>
                  </a:lnSpc>
                  <a:defRPr/>
                </a:pP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磷光雖然和螢光皆為光致冷發光</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指物體在發光過程中不產生大量的熱量，溫度沒有明顯的升高，一般保持在常溫</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，但是發光過程並不相同，當入射光停止時，螢光立即無光，而磷光的發光現象會持續存在並且漸漸變暗，這是因為停止入射光後，物質中有特別的自旋體三重態，使得一定數量的電子處在亞穩態</a:t>
                </a:r>
                <a14:m>
                  <m:oMath xmlns:m="http://schemas.openxmlformats.org/officeDocument/2006/math">
                    <m:sSub>
                      <m:sSubPr>
                        <m:ctrlP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m:rPr>
                            <m:sty m:val="p"/>
                          </m:rPr>
                          <a:rPr lang="en-US" altLang="zh-TW" b="1" i="1">
                            <a:solidFill>
                              <a:prstClr val="white"/>
                            </a:solidFill>
                            <a:latin typeface="Cambria Math" panose="02040503050406030204" pitchFamily="18" charset="0"/>
                            <a:ea typeface="微軟正黑體" panose="020B0604030504040204" pitchFamily="34" charset="-120"/>
                          </a:rPr>
                          <m:t>T</m:t>
                        </m:r>
                      </m:e>
                      <m:sub>
                        <m:r>
                          <a:rPr lang="en-US" altLang="zh-TW" b="1" i="1">
                            <a:solidFill>
                              <a:prstClr val="white"/>
                            </a:solidFill>
                            <a:latin typeface="Cambria Math" panose="02040503050406030204" pitchFamily="18" charset="0"/>
                            <a:ea typeface="微軟正黑體" panose="020B0604030504040204" pitchFamily="34" charset="-120"/>
                          </a:rPr>
                          <m:t>1</m:t>
                        </m:r>
                      </m:sub>
                    </m:sSub>
                  </m:oMath>
                </a14:m>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上並緩慢發光直到所有的電子回至基態。所以一般分辨螢光或磷光的方法，就是持續發光時間短於</a:t>
                </a:r>
                <a14:m>
                  <m:oMath xmlns:m="http://schemas.openxmlformats.org/officeDocument/2006/math">
                    <m:sSup>
                      <m:sSupPr>
                        <m:ctrlP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pPr>
                      <m:e>
                        <m:r>
                          <a:rPr lang="en-US" altLang="zh-TW" b="1" i="1">
                            <a:solidFill>
                              <a:prstClr val="white"/>
                            </a:solidFill>
                            <a:latin typeface="Cambria Math" panose="02040503050406030204" pitchFamily="18" charset="0"/>
                            <a:ea typeface="微軟正黑體" panose="020B0604030504040204" pitchFamily="34" charset="-120"/>
                          </a:rPr>
                          <m:t>1</m:t>
                        </m:r>
                        <m:r>
                          <a:rPr lang="en-US" altLang="zh-TW" b="1" i="1" smtClean="0">
                            <a:solidFill>
                              <a:prstClr val="white"/>
                            </a:solidFill>
                            <a:latin typeface="Cambria Math" panose="02040503050406030204" pitchFamily="18" charset="0"/>
                            <a:ea typeface="微軟正黑體" panose="020B0604030504040204" pitchFamily="34" charset="-120"/>
                          </a:rPr>
                          <m:t>0</m:t>
                        </m:r>
                      </m:e>
                      <m:sup>
                        <m:r>
                          <a:rPr lang="en-US" altLang="zh-TW" b="1" i="1">
                            <a:solidFill>
                              <a:prstClr val="white"/>
                            </a:solidFill>
                            <a:latin typeface="Cambria Math" panose="02040503050406030204" pitchFamily="18" charset="0"/>
                            <a:ea typeface="微軟正黑體" panose="020B0604030504040204" pitchFamily="34" charset="-120"/>
                          </a:rPr>
                          <m:t>−</m:t>
                        </m:r>
                        <m:r>
                          <a:rPr lang="en-US" altLang="zh-TW" b="1" i="1" smtClean="0">
                            <a:solidFill>
                              <a:prstClr val="white"/>
                            </a:solidFill>
                            <a:latin typeface="Cambria Math" panose="02040503050406030204" pitchFamily="18" charset="0"/>
                            <a:ea typeface="微軟正黑體" panose="020B0604030504040204" pitchFamily="34" charset="-120"/>
                          </a:rPr>
                          <m:t>8</m:t>
                        </m:r>
                      </m:sup>
                    </m:sSup>
                  </m:oMath>
                </a14:m>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秒的稱為螢光，長於</a:t>
                </a:r>
                <a14:m>
                  <m:oMath xmlns:m="http://schemas.openxmlformats.org/officeDocument/2006/math">
                    <m:sSup>
                      <m:sSupPr>
                        <m:ctrlPr>
                          <a:rPr lang="en-US" altLang="zh-TW" b="1" i="1">
                            <a:solidFill>
                              <a:prstClr val="white"/>
                            </a:solidFill>
                            <a:latin typeface="Cambria Math" panose="02040503050406030204" pitchFamily="18" charset="0"/>
                            <a:ea typeface="微軟正黑體" panose="020B0604030504040204" pitchFamily="34" charset="-120"/>
                          </a:rPr>
                        </m:ctrlPr>
                      </m:sSupPr>
                      <m:e>
                        <m:r>
                          <a:rPr lang="en-US" altLang="zh-TW" b="1" i="1">
                            <a:solidFill>
                              <a:prstClr val="white"/>
                            </a:solidFill>
                            <a:latin typeface="Cambria Math" panose="02040503050406030204" pitchFamily="18" charset="0"/>
                            <a:ea typeface="微軟正黑體" panose="020B0604030504040204" pitchFamily="34" charset="-120"/>
                          </a:rPr>
                          <m:t>10</m:t>
                        </m:r>
                      </m:e>
                      <m:sup>
                        <m:r>
                          <a:rPr lang="en-US" altLang="zh-TW" b="1" i="1">
                            <a:solidFill>
                              <a:prstClr val="white"/>
                            </a:solidFill>
                            <a:latin typeface="Cambria Math" panose="02040503050406030204" pitchFamily="18" charset="0"/>
                            <a:ea typeface="微軟正黑體" panose="020B0604030504040204" pitchFamily="34" charset="-120"/>
                          </a:rPr>
                          <m:t>−8</m:t>
                        </m:r>
                      </m:sup>
                    </m:sSup>
                  </m:oMath>
                </a14:m>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秒的稱為磷光。</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lvl="0" algn="r">
                  <a:lnSpc>
                    <a:spcPct val="125000"/>
                  </a:lnSpc>
                  <a:defRPr/>
                </a:pPr>
                <a:r>
                  <a:rPr lang="en-US" altLang="zh-TW" b="1" dirty="0">
                    <a:solidFill>
                      <a:prstClr val="white"/>
                    </a:solidFill>
                    <a:latin typeface="微軟正黑體" panose="020B0604030504040204" pitchFamily="34" charset="-120"/>
                    <a:ea typeface="微軟正黑體" panose="020B0604030504040204" pitchFamily="34" charset="-120"/>
                  </a:rPr>
                  <a:t>113</a:t>
                </a:r>
                <a:r>
                  <a:rPr lang="zh-TW" altLang="en-US" b="1" dirty="0">
                    <a:solidFill>
                      <a:prstClr val="white"/>
                    </a:solidFill>
                    <a:latin typeface="微軟正黑體" panose="020B0604030504040204" pitchFamily="34" charset="-120"/>
                    <a:ea typeface="微軟正黑體" panose="020B0604030504040204" pitchFamily="34" charset="-120"/>
                  </a:rPr>
                  <a:t> 級 沈佳諠</a:t>
                </a:r>
                <a:endPar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mc:Choice>
        <mc:Fallback xmlns="">
          <p:sp>
            <p:nvSpPr>
              <p:cNvPr id="3" name="TextBox 9">
                <a:extLst>
                  <a:ext uri="{FF2B5EF4-FFF2-40B4-BE49-F238E27FC236}">
                    <a16:creationId xmlns:a16="http://schemas.microsoft.com/office/drawing/2014/main" id="{47F26B9D-70A7-4237-9FB6-0113BEB92B6A}"/>
                  </a:ext>
                </a:extLst>
              </p:cNvPr>
              <p:cNvSpPr txBox="1">
                <a:spLocks noRot="1" noChangeAspect="1" noMove="1" noResize="1" noEditPoints="1" noAdjustHandles="1" noChangeArrowheads="1" noChangeShapeType="1" noTextEdit="1"/>
              </p:cNvSpPr>
              <p:nvPr/>
            </p:nvSpPr>
            <p:spPr>
              <a:xfrm>
                <a:off x="486876" y="238226"/>
                <a:ext cx="6585923" cy="10215361"/>
              </a:xfrm>
              <a:prstGeom prst="rect">
                <a:avLst/>
              </a:prstGeom>
              <a:blipFill>
                <a:blip r:embed="rId2"/>
                <a:stretch>
                  <a:fillRect l="-1481" r="-741"/>
                </a:stretch>
              </a:blipFill>
            </p:spPr>
            <p:txBody>
              <a:bodyPr/>
              <a:lstStyle/>
              <a:p>
                <a:r>
                  <a:rPr lang="zh-TW" altLang="en-US">
                    <a:noFill/>
                  </a:rPr>
                  <a:t> </a:t>
                </a:r>
              </a:p>
            </p:txBody>
          </p:sp>
        </mc:Fallback>
      </mc:AlternateContent>
      <p:pic>
        <p:nvPicPr>
          <p:cNvPr id="1032" name="Picture 8">
            <a:extLst>
              <a:ext uri="{FF2B5EF4-FFF2-40B4-BE49-F238E27FC236}">
                <a16:creationId xmlns:a16="http://schemas.microsoft.com/office/drawing/2014/main" id="{AAB11B41-83EF-40FD-9194-DA669BD1E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437" y="892175"/>
            <a:ext cx="4876800" cy="40290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接點 3">
            <a:extLst>
              <a:ext uri="{FF2B5EF4-FFF2-40B4-BE49-F238E27FC236}">
                <a16:creationId xmlns:a16="http://schemas.microsoft.com/office/drawing/2014/main" id="{87C0772D-66EA-41FB-9DAD-10B97AEAEB33}"/>
              </a:ext>
            </a:extLst>
          </p:cNvPr>
          <p:cNvCxnSpPr>
            <a:cxnSpLocks/>
          </p:cNvCxnSpPr>
          <p:nvPr/>
        </p:nvCxnSpPr>
        <p:spPr>
          <a:xfrm>
            <a:off x="0" y="10403334"/>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 name="直線接點 4">
            <a:extLst>
              <a:ext uri="{FF2B5EF4-FFF2-40B4-BE49-F238E27FC236}">
                <a16:creationId xmlns:a16="http://schemas.microsoft.com/office/drawing/2014/main" id="{6D8BECA3-101E-4E93-9C69-05C7042D7A6B}"/>
              </a:ext>
            </a:extLst>
          </p:cNvPr>
          <p:cNvCxnSpPr>
            <a:cxnSpLocks/>
          </p:cNvCxnSpPr>
          <p:nvPr/>
        </p:nvCxnSpPr>
        <p:spPr>
          <a:xfrm>
            <a:off x="0" y="10566910"/>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26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2">
            <a:extLst>
              <a:ext uri="{FF2B5EF4-FFF2-40B4-BE49-F238E27FC236}">
                <a16:creationId xmlns:a16="http://schemas.microsoft.com/office/drawing/2014/main" id="{A5281E3A-0646-4D13-BDFB-90233CE448D3}"/>
              </a:ext>
            </a:extLst>
          </p:cNvPr>
          <p:cNvGraphicFramePr>
            <a:graphicFrameLocks noGrp="1"/>
          </p:cNvGraphicFramePr>
          <p:nvPr/>
        </p:nvGraphicFramePr>
        <p:xfrm>
          <a:off x="371822" y="2650753"/>
          <a:ext cx="6816031" cy="7546170"/>
        </p:xfrm>
        <a:graphic>
          <a:graphicData uri="http://schemas.openxmlformats.org/drawingml/2006/table">
            <a:tbl>
              <a:tblPr firstRow="1" bandRow="1">
                <a:tableStyleId>{2D5ABB26-0587-4C30-8999-92F81FD0307C}</a:tableStyleId>
              </a:tblPr>
              <a:tblGrid>
                <a:gridCol w="3459761">
                  <a:extLst>
                    <a:ext uri="{9D8B030D-6E8A-4147-A177-3AD203B41FA5}">
                      <a16:colId xmlns:a16="http://schemas.microsoft.com/office/drawing/2014/main" val="20000"/>
                    </a:ext>
                  </a:extLst>
                </a:gridCol>
                <a:gridCol w="3356270">
                  <a:extLst>
                    <a:ext uri="{9D8B030D-6E8A-4147-A177-3AD203B41FA5}">
                      <a16:colId xmlns:a16="http://schemas.microsoft.com/office/drawing/2014/main" val="20001"/>
                    </a:ext>
                  </a:extLst>
                </a:gridCol>
              </a:tblGrid>
              <a:tr h="3908953">
                <a:tc>
                  <a:txBody>
                    <a:bodyPr/>
                    <a:lstStyle/>
                    <a:p>
                      <a:pPr marL="67945">
                        <a:lnSpc>
                          <a:spcPct val="100000"/>
                        </a:lnSpc>
                        <a:spcBef>
                          <a:spcPts val="50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行動演</a:t>
                      </a:r>
                      <a:r>
                        <a:rPr sz="1500" b="1" u="sng" spc="-10" dirty="0">
                          <a:solidFill>
                            <a:srgbClr val="0000CC"/>
                          </a:solidFill>
                          <a:uFill>
                            <a:solidFill>
                              <a:srgbClr val="0000CC"/>
                            </a:solidFill>
                          </a:uFill>
                          <a:latin typeface="Microsoft JhengHei"/>
                          <a:cs typeface="Microsoft JhengHei"/>
                        </a:rPr>
                        <a:t>示</a:t>
                      </a:r>
                      <a:r>
                        <a:rPr sz="1500" b="1" u="sng" spc="-5" dirty="0">
                          <a:solidFill>
                            <a:srgbClr val="0000CC"/>
                          </a:solidFill>
                          <a:uFill>
                            <a:solidFill>
                              <a:srgbClr val="0000CC"/>
                            </a:solidFill>
                          </a:uFill>
                          <a:latin typeface="Microsoft JhengHei"/>
                          <a:cs typeface="Microsoft JhengHei"/>
                        </a:rPr>
                        <a:t>-1：</a:t>
                      </a:r>
                      <a:r>
                        <a:rPr sz="1500" b="1" u="sng" dirty="0">
                          <a:solidFill>
                            <a:srgbClr val="0000CC"/>
                          </a:solidFill>
                          <a:uFill>
                            <a:solidFill>
                              <a:srgbClr val="0000CC"/>
                            </a:solidFill>
                          </a:uFill>
                          <a:latin typeface="Microsoft JhengHei"/>
                          <a:cs typeface="Microsoft JhengHei"/>
                        </a:rPr>
                        <a:t>太</a:t>
                      </a:r>
                      <a:r>
                        <a:rPr sz="1500" b="1" u="sng" spc="-15" dirty="0">
                          <a:solidFill>
                            <a:srgbClr val="0000CC"/>
                          </a:solidFill>
                          <a:uFill>
                            <a:solidFill>
                              <a:srgbClr val="0000CC"/>
                            </a:solidFill>
                          </a:uFill>
                          <a:latin typeface="Microsoft JhengHei"/>
                          <a:cs typeface="Microsoft JhengHei"/>
                        </a:rPr>
                        <a:t>陽</a:t>
                      </a:r>
                      <a:r>
                        <a:rPr sz="1500" b="1" u="sng" dirty="0">
                          <a:solidFill>
                            <a:srgbClr val="0000CC"/>
                          </a:solidFill>
                          <a:uFill>
                            <a:solidFill>
                              <a:srgbClr val="0000CC"/>
                            </a:solidFill>
                          </a:uFill>
                          <a:latin typeface="Microsoft JhengHei"/>
                          <a:cs typeface="Microsoft JhengHei"/>
                        </a:rPr>
                        <a:t>光光譜</a:t>
                      </a:r>
                      <a:r>
                        <a:rPr sz="1500" b="1" u="sng" spc="-5" dirty="0">
                          <a:solidFill>
                            <a:srgbClr val="0000CC"/>
                          </a:solidFill>
                          <a:uFill>
                            <a:solidFill>
                              <a:srgbClr val="0000CC"/>
                            </a:solidFill>
                          </a:uFill>
                          <a:latin typeface="Microsoft JhengHei"/>
                          <a:cs typeface="Microsoft JhengHei"/>
                        </a:rPr>
                        <a:t>&amp;</a:t>
                      </a:r>
                      <a:r>
                        <a:rPr sz="1500" b="1" u="sng" spc="-15" dirty="0">
                          <a:solidFill>
                            <a:srgbClr val="0000CC"/>
                          </a:solidFill>
                          <a:uFill>
                            <a:solidFill>
                              <a:srgbClr val="0000CC"/>
                            </a:solidFill>
                          </a:uFill>
                          <a:latin typeface="Microsoft JhengHei"/>
                          <a:cs typeface="Microsoft JhengHei"/>
                        </a:rPr>
                        <a:t>暗線</a:t>
                      </a:r>
                      <a:endParaRPr sz="1500" dirty="0">
                        <a:latin typeface="Microsoft JhengHei"/>
                        <a:cs typeface="Microsoft JhengHei"/>
                      </a:endParaRPr>
                    </a:p>
                    <a:p>
                      <a:pPr marL="67945">
                        <a:lnSpc>
                          <a:spcPct val="100000"/>
                        </a:lnSpc>
                        <a:spcBef>
                          <a:spcPts val="74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高中生</a:t>
                      </a:r>
                      <a:r>
                        <a:rPr sz="1500" b="1" u="sng" spc="-15" dirty="0">
                          <a:solidFill>
                            <a:srgbClr val="0000CC"/>
                          </a:solidFill>
                          <a:uFill>
                            <a:solidFill>
                              <a:srgbClr val="0000CC"/>
                            </a:solidFill>
                          </a:uFill>
                          <a:latin typeface="Microsoft JhengHei"/>
                          <a:cs typeface="Microsoft JhengHei"/>
                        </a:rPr>
                        <a:t>準</a:t>
                      </a:r>
                      <a:r>
                        <a:rPr sz="1500" b="1" u="sng" dirty="0">
                          <a:solidFill>
                            <a:srgbClr val="0000CC"/>
                          </a:solidFill>
                          <a:uFill>
                            <a:solidFill>
                              <a:srgbClr val="0000CC"/>
                            </a:solidFill>
                          </a:uFill>
                          <a:latin typeface="Microsoft JhengHei"/>
                          <a:cs typeface="Microsoft JhengHei"/>
                        </a:rPr>
                        <a:t>備事</a:t>
                      </a:r>
                      <a:r>
                        <a:rPr sz="1500" b="1" u="sng" spc="-15" dirty="0">
                          <a:solidFill>
                            <a:srgbClr val="0000CC"/>
                          </a:solidFill>
                          <a:uFill>
                            <a:solidFill>
                              <a:srgbClr val="0000CC"/>
                            </a:solidFill>
                          </a:uFill>
                          <a:latin typeface="Microsoft JhengHei"/>
                          <a:cs typeface="Microsoft JhengHei"/>
                        </a:rPr>
                        <a:t>項</a:t>
                      </a:r>
                      <a:r>
                        <a:rPr sz="1500" b="1" u="sng" spc="-10" dirty="0">
                          <a:solidFill>
                            <a:srgbClr val="0000CC"/>
                          </a:solidFill>
                          <a:uFill>
                            <a:solidFill>
                              <a:srgbClr val="0000CC"/>
                            </a:solidFill>
                          </a:uFill>
                          <a:latin typeface="Microsoft JhengHei"/>
                          <a:cs typeface="Microsoft JhengHei"/>
                        </a:rPr>
                        <a:t>：</a:t>
                      </a:r>
                      <a:endParaRPr sz="1500" dirty="0">
                        <a:latin typeface="Microsoft JhengHei"/>
                        <a:cs typeface="Microsoft JhengHei"/>
                      </a:endParaRPr>
                    </a:p>
                    <a:p>
                      <a:pPr marL="723900">
                        <a:lnSpc>
                          <a:spcPct val="100000"/>
                        </a:lnSpc>
                        <a:spcBef>
                          <a:spcPts val="745"/>
                        </a:spcBef>
                      </a:pPr>
                      <a:r>
                        <a:rPr sz="1500" b="1" dirty="0">
                          <a:latin typeface="Microsoft JhengHei"/>
                          <a:cs typeface="Microsoft JhengHei"/>
                        </a:rPr>
                        <a:t>觀察太</a:t>
                      </a:r>
                      <a:r>
                        <a:rPr sz="1500" b="1" spc="-15" dirty="0">
                          <a:latin typeface="Microsoft JhengHei"/>
                          <a:cs typeface="Microsoft JhengHei"/>
                        </a:rPr>
                        <a:t>陽</a:t>
                      </a:r>
                      <a:r>
                        <a:rPr sz="1500" b="1" dirty="0">
                          <a:latin typeface="Microsoft JhengHei"/>
                          <a:cs typeface="Microsoft JhengHei"/>
                        </a:rPr>
                        <a:t>光光譜</a:t>
                      </a:r>
                      <a:r>
                        <a:rPr sz="1500" b="1" spc="-20" dirty="0">
                          <a:latin typeface="Microsoft JhengHei"/>
                          <a:cs typeface="Microsoft JhengHei"/>
                        </a:rPr>
                        <a:t>&amp;</a:t>
                      </a:r>
                      <a:r>
                        <a:rPr sz="1500" b="1" dirty="0">
                          <a:latin typeface="Microsoft JhengHei"/>
                          <a:cs typeface="Microsoft JhengHei"/>
                        </a:rPr>
                        <a:t>暗線</a:t>
                      </a:r>
                      <a:endParaRPr sz="1500" dirty="0">
                        <a:latin typeface="Microsoft JhengHei"/>
                        <a:cs typeface="Microsoft JhengHei"/>
                      </a:endParaRPr>
                    </a:p>
                  </a:txBody>
                  <a:tcPr marL="0" marR="0" marT="6922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8580">
                        <a:lnSpc>
                          <a:spcPct val="100000"/>
                        </a:lnSpc>
                        <a:spcBef>
                          <a:spcPts val="50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行動演</a:t>
                      </a:r>
                      <a:r>
                        <a:rPr sz="1500" b="1" u="sng" spc="-10" dirty="0">
                          <a:solidFill>
                            <a:srgbClr val="0000CC"/>
                          </a:solidFill>
                          <a:uFill>
                            <a:solidFill>
                              <a:srgbClr val="0000CC"/>
                            </a:solidFill>
                          </a:uFill>
                          <a:latin typeface="Microsoft JhengHei"/>
                          <a:cs typeface="Microsoft JhengHei"/>
                        </a:rPr>
                        <a:t>示</a:t>
                      </a:r>
                      <a:r>
                        <a:rPr sz="1500" b="1" u="sng" spc="-5" dirty="0">
                          <a:solidFill>
                            <a:srgbClr val="0000CC"/>
                          </a:solidFill>
                          <a:uFill>
                            <a:solidFill>
                              <a:srgbClr val="0000CC"/>
                            </a:solidFill>
                          </a:uFill>
                          <a:latin typeface="Microsoft JhengHei"/>
                          <a:cs typeface="Microsoft JhengHei"/>
                        </a:rPr>
                        <a:t>-2：</a:t>
                      </a:r>
                      <a:r>
                        <a:rPr sz="1500" b="1" u="sng" dirty="0">
                          <a:solidFill>
                            <a:srgbClr val="0000CC"/>
                          </a:solidFill>
                          <a:uFill>
                            <a:solidFill>
                              <a:srgbClr val="0000CC"/>
                            </a:solidFill>
                          </a:uFill>
                          <a:latin typeface="Microsoft JhengHei"/>
                          <a:cs typeface="Microsoft JhengHei"/>
                        </a:rPr>
                        <a:t>顯</a:t>
                      </a:r>
                      <a:r>
                        <a:rPr sz="1500" b="1" u="sng" spc="-15" dirty="0">
                          <a:solidFill>
                            <a:srgbClr val="0000CC"/>
                          </a:solidFill>
                          <a:uFill>
                            <a:solidFill>
                              <a:srgbClr val="0000CC"/>
                            </a:solidFill>
                          </a:uFill>
                          <a:latin typeface="Microsoft JhengHei"/>
                          <a:cs typeface="Microsoft JhengHei"/>
                        </a:rPr>
                        <a:t>示</a:t>
                      </a:r>
                      <a:r>
                        <a:rPr sz="1500" b="1" u="sng" dirty="0">
                          <a:solidFill>
                            <a:srgbClr val="0000CC"/>
                          </a:solidFill>
                          <a:uFill>
                            <a:solidFill>
                              <a:srgbClr val="0000CC"/>
                            </a:solidFill>
                          </a:uFill>
                          <a:latin typeface="Microsoft JhengHei"/>
                          <a:cs typeface="Microsoft JhengHei"/>
                        </a:rPr>
                        <a:t>器不同</a:t>
                      </a:r>
                      <a:r>
                        <a:rPr sz="1500" b="1" u="sng" spc="-15" dirty="0">
                          <a:solidFill>
                            <a:srgbClr val="0000CC"/>
                          </a:solidFill>
                          <a:uFill>
                            <a:solidFill>
                              <a:srgbClr val="0000CC"/>
                            </a:solidFill>
                          </a:uFill>
                          <a:latin typeface="Microsoft JhengHei"/>
                          <a:cs typeface="Microsoft JhengHei"/>
                        </a:rPr>
                        <a:t>顏</a:t>
                      </a:r>
                      <a:r>
                        <a:rPr sz="1500" b="1" u="sng" dirty="0">
                          <a:solidFill>
                            <a:srgbClr val="0000CC"/>
                          </a:solidFill>
                          <a:uFill>
                            <a:solidFill>
                              <a:srgbClr val="0000CC"/>
                            </a:solidFill>
                          </a:uFill>
                          <a:latin typeface="Microsoft JhengHei"/>
                          <a:cs typeface="Microsoft JhengHei"/>
                        </a:rPr>
                        <a:t>色之</a:t>
                      </a:r>
                      <a:r>
                        <a:rPr sz="1500" b="1" u="sng" spc="-15" dirty="0">
                          <a:solidFill>
                            <a:srgbClr val="0000CC"/>
                          </a:solidFill>
                          <a:uFill>
                            <a:solidFill>
                              <a:srgbClr val="0000CC"/>
                            </a:solidFill>
                          </a:uFill>
                          <a:latin typeface="Microsoft JhengHei"/>
                          <a:cs typeface="Microsoft JhengHei"/>
                        </a:rPr>
                        <a:t>光</a:t>
                      </a:r>
                      <a:r>
                        <a:rPr sz="1500" b="1" u="sng" dirty="0">
                          <a:solidFill>
                            <a:srgbClr val="0000CC"/>
                          </a:solidFill>
                          <a:uFill>
                            <a:solidFill>
                              <a:srgbClr val="0000CC"/>
                            </a:solidFill>
                          </a:uFill>
                          <a:latin typeface="Microsoft JhengHei"/>
                          <a:cs typeface="Microsoft JhengHei"/>
                        </a:rPr>
                        <a:t>譜</a:t>
                      </a:r>
                      <a:r>
                        <a:rPr sz="1500" b="1" u="sng" spc="-100" dirty="0">
                          <a:solidFill>
                            <a:srgbClr val="0000CC"/>
                          </a:solidFill>
                          <a:uFill>
                            <a:solidFill>
                              <a:srgbClr val="0000CC"/>
                            </a:solidFill>
                          </a:uFill>
                          <a:latin typeface="Microsoft JhengHei"/>
                          <a:cs typeface="Microsoft JhengHei"/>
                        </a:rPr>
                        <a:t> </a:t>
                      </a:r>
                      <a:endParaRPr sz="1500">
                        <a:latin typeface="Microsoft JhengHei"/>
                        <a:cs typeface="Microsoft JhengHei"/>
                      </a:endParaRPr>
                    </a:p>
                    <a:p>
                      <a:pPr marL="68580">
                        <a:lnSpc>
                          <a:spcPct val="100000"/>
                        </a:lnSpc>
                        <a:spcBef>
                          <a:spcPts val="74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高中生</a:t>
                      </a:r>
                      <a:r>
                        <a:rPr sz="1500" b="1" u="sng" spc="-15" dirty="0">
                          <a:solidFill>
                            <a:srgbClr val="0000CC"/>
                          </a:solidFill>
                          <a:uFill>
                            <a:solidFill>
                              <a:srgbClr val="0000CC"/>
                            </a:solidFill>
                          </a:uFill>
                          <a:latin typeface="Microsoft JhengHei"/>
                          <a:cs typeface="Microsoft JhengHei"/>
                        </a:rPr>
                        <a:t>準</a:t>
                      </a:r>
                      <a:r>
                        <a:rPr sz="1500" b="1" u="sng" dirty="0">
                          <a:solidFill>
                            <a:srgbClr val="0000CC"/>
                          </a:solidFill>
                          <a:uFill>
                            <a:solidFill>
                              <a:srgbClr val="0000CC"/>
                            </a:solidFill>
                          </a:uFill>
                          <a:latin typeface="Microsoft JhengHei"/>
                          <a:cs typeface="Microsoft JhengHei"/>
                        </a:rPr>
                        <a:t>備事</a:t>
                      </a:r>
                      <a:r>
                        <a:rPr sz="1500" b="1" u="sng" spc="-15" dirty="0">
                          <a:solidFill>
                            <a:srgbClr val="0000CC"/>
                          </a:solidFill>
                          <a:uFill>
                            <a:solidFill>
                              <a:srgbClr val="0000CC"/>
                            </a:solidFill>
                          </a:uFill>
                          <a:latin typeface="Microsoft JhengHei"/>
                          <a:cs typeface="Microsoft JhengHei"/>
                        </a:rPr>
                        <a:t>項</a:t>
                      </a:r>
                      <a:r>
                        <a:rPr sz="1500" b="1" u="sng" spc="-10" dirty="0">
                          <a:solidFill>
                            <a:srgbClr val="0000CC"/>
                          </a:solidFill>
                          <a:uFill>
                            <a:solidFill>
                              <a:srgbClr val="0000CC"/>
                            </a:solidFill>
                          </a:uFill>
                          <a:latin typeface="Microsoft JhengHei"/>
                          <a:cs typeface="Microsoft JhengHei"/>
                        </a:rPr>
                        <a:t>：</a:t>
                      </a:r>
                      <a:r>
                        <a:rPr sz="1500" b="1" u="sng" dirty="0">
                          <a:solidFill>
                            <a:srgbClr val="0000CC"/>
                          </a:solidFill>
                          <a:uFill>
                            <a:solidFill>
                              <a:srgbClr val="0000CC"/>
                            </a:solidFill>
                          </a:uFill>
                          <a:latin typeface="Microsoft JhengHei"/>
                          <a:cs typeface="Microsoft JhengHei"/>
                        </a:rPr>
                        <a:t>手機</a:t>
                      </a:r>
                      <a:endParaRPr sz="1500">
                        <a:latin typeface="Microsoft JhengHei"/>
                        <a:cs typeface="Microsoft JhengHei"/>
                      </a:endParaRPr>
                    </a:p>
                    <a:p>
                      <a:pPr marL="1287780" marR="124460" indent="-1155700">
                        <a:lnSpc>
                          <a:spcPct val="143600"/>
                        </a:lnSpc>
                        <a:spcBef>
                          <a:spcPts val="15"/>
                        </a:spcBef>
                      </a:pPr>
                      <a:r>
                        <a:rPr sz="1500" b="1" dirty="0">
                          <a:latin typeface="Microsoft JhengHei"/>
                          <a:cs typeface="Microsoft JhengHei"/>
                        </a:rPr>
                        <a:t>利用光</a:t>
                      </a:r>
                      <a:r>
                        <a:rPr sz="1500" b="1" spc="-15" dirty="0">
                          <a:latin typeface="Microsoft JhengHei"/>
                          <a:cs typeface="Microsoft JhengHei"/>
                        </a:rPr>
                        <a:t>譜</a:t>
                      </a:r>
                      <a:r>
                        <a:rPr sz="1500" b="1" dirty="0">
                          <a:latin typeface="Microsoft JhengHei"/>
                          <a:cs typeface="Microsoft JhengHei"/>
                        </a:rPr>
                        <a:t>儀觀</a:t>
                      </a:r>
                      <a:r>
                        <a:rPr sz="1500" b="1" spc="-15" dirty="0">
                          <a:latin typeface="Microsoft JhengHei"/>
                          <a:cs typeface="Microsoft JhengHei"/>
                        </a:rPr>
                        <a:t>察不</a:t>
                      </a:r>
                      <a:r>
                        <a:rPr sz="1500" b="1" dirty="0">
                          <a:latin typeface="Microsoft JhengHei"/>
                          <a:cs typeface="Microsoft JhengHei"/>
                        </a:rPr>
                        <a:t>同螢幕</a:t>
                      </a:r>
                      <a:r>
                        <a:rPr sz="1500" b="1" spc="-15" dirty="0">
                          <a:latin typeface="Microsoft JhengHei"/>
                          <a:cs typeface="Microsoft JhengHei"/>
                        </a:rPr>
                        <a:t>顏</a:t>
                      </a:r>
                      <a:r>
                        <a:rPr sz="1500" b="1" dirty="0">
                          <a:latin typeface="Microsoft JhengHei"/>
                          <a:cs typeface="Microsoft JhengHei"/>
                        </a:rPr>
                        <a:t>色所</a:t>
                      </a:r>
                      <a:r>
                        <a:rPr sz="1500" b="1" spc="-15" dirty="0">
                          <a:latin typeface="Microsoft JhengHei"/>
                          <a:cs typeface="Microsoft JhengHei"/>
                        </a:rPr>
                        <a:t>產</a:t>
                      </a:r>
                      <a:r>
                        <a:rPr sz="1500" b="1" dirty="0">
                          <a:latin typeface="Microsoft JhengHei"/>
                          <a:cs typeface="Microsoft JhengHei"/>
                        </a:rPr>
                        <a:t>生 之光譜</a:t>
                      </a:r>
                      <a:endParaRPr sz="1500">
                        <a:latin typeface="Microsoft JhengHei"/>
                        <a:cs typeface="Microsoft JhengHei"/>
                      </a:endParaRPr>
                    </a:p>
                  </a:txBody>
                  <a:tcPr marL="0" marR="0" marT="6922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3637217">
                <a:tc>
                  <a:txBody>
                    <a:bodyPr/>
                    <a:lstStyle/>
                    <a:p>
                      <a:pPr marL="67945">
                        <a:lnSpc>
                          <a:spcPct val="100000"/>
                        </a:lnSpc>
                        <a:spcBef>
                          <a:spcPts val="50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行動演</a:t>
                      </a:r>
                      <a:r>
                        <a:rPr sz="1500" b="1" u="sng" spc="-10" dirty="0">
                          <a:solidFill>
                            <a:srgbClr val="0000CC"/>
                          </a:solidFill>
                          <a:uFill>
                            <a:solidFill>
                              <a:srgbClr val="0000CC"/>
                            </a:solidFill>
                          </a:uFill>
                          <a:latin typeface="Microsoft JhengHei"/>
                          <a:cs typeface="Microsoft JhengHei"/>
                        </a:rPr>
                        <a:t>示</a:t>
                      </a:r>
                      <a:r>
                        <a:rPr sz="1500" b="1" u="sng" spc="-5" dirty="0">
                          <a:solidFill>
                            <a:srgbClr val="0000CC"/>
                          </a:solidFill>
                          <a:uFill>
                            <a:solidFill>
                              <a:srgbClr val="0000CC"/>
                            </a:solidFill>
                          </a:uFill>
                          <a:latin typeface="Microsoft JhengHei"/>
                          <a:cs typeface="Microsoft JhengHei"/>
                        </a:rPr>
                        <a:t>-</a:t>
                      </a:r>
                      <a:r>
                        <a:rPr lang="en-US" altLang="zh-TW" sz="1500" b="1" u="sng" spc="-5" dirty="0">
                          <a:solidFill>
                            <a:srgbClr val="0000CC"/>
                          </a:solidFill>
                          <a:uFill>
                            <a:solidFill>
                              <a:srgbClr val="0000CC"/>
                            </a:solidFill>
                          </a:uFill>
                          <a:latin typeface="Microsoft JhengHei"/>
                          <a:cs typeface="Microsoft JhengHei"/>
                        </a:rPr>
                        <a:t>3</a:t>
                      </a:r>
                      <a:r>
                        <a:rPr sz="1500" b="1" u="sng" spc="-5" dirty="0">
                          <a:solidFill>
                            <a:srgbClr val="0000CC"/>
                          </a:solidFill>
                          <a:uFill>
                            <a:solidFill>
                              <a:srgbClr val="0000CC"/>
                            </a:solidFill>
                          </a:uFill>
                          <a:latin typeface="Microsoft JhengHei"/>
                          <a:cs typeface="Microsoft JhengHei"/>
                        </a:rPr>
                        <a:t>：</a:t>
                      </a:r>
                      <a:r>
                        <a:rPr sz="1500" b="1" u="sng" dirty="0">
                          <a:solidFill>
                            <a:srgbClr val="0000CC"/>
                          </a:solidFill>
                          <a:uFill>
                            <a:solidFill>
                              <a:srgbClr val="0000CC"/>
                            </a:solidFill>
                          </a:uFill>
                          <a:latin typeface="Microsoft JhengHei"/>
                          <a:cs typeface="Microsoft JhengHei"/>
                        </a:rPr>
                        <a:t>白</a:t>
                      </a:r>
                      <a:r>
                        <a:rPr sz="1500" b="1" u="sng" spc="-15" dirty="0">
                          <a:solidFill>
                            <a:srgbClr val="0000CC"/>
                          </a:solidFill>
                          <a:uFill>
                            <a:solidFill>
                              <a:srgbClr val="0000CC"/>
                            </a:solidFill>
                          </a:uFill>
                          <a:latin typeface="Microsoft JhengHei"/>
                          <a:cs typeface="Microsoft JhengHei"/>
                        </a:rPr>
                        <a:t>熾</a:t>
                      </a:r>
                      <a:r>
                        <a:rPr sz="1500" b="1" u="sng" dirty="0">
                          <a:solidFill>
                            <a:srgbClr val="0000CC"/>
                          </a:solidFill>
                          <a:uFill>
                            <a:solidFill>
                              <a:srgbClr val="0000CC"/>
                            </a:solidFill>
                          </a:uFill>
                          <a:latin typeface="Microsoft JhengHei"/>
                          <a:cs typeface="Microsoft JhengHei"/>
                        </a:rPr>
                        <a:t>燈泡光譜</a:t>
                      </a:r>
                      <a:r>
                        <a:rPr sz="1500" b="1" u="sng" spc="-15" dirty="0">
                          <a:solidFill>
                            <a:srgbClr val="0000CC"/>
                          </a:solidFill>
                          <a:uFill>
                            <a:solidFill>
                              <a:srgbClr val="0000CC"/>
                            </a:solidFill>
                          </a:uFill>
                          <a:latin typeface="Microsoft JhengHei"/>
                          <a:cs typeface="Microsoft JhengHei"/>
                        </a:rPr>
                        <a:t> </a:t>
                      </a:r>
                      <a:endParaRPr sz="1500" dirty="0">
                        <a:latin typeface="Microsoft JhengHei"/>
                        <a:cs typeface="Microsoft JhengHei"/>
                      </a:endParaRPr>
                    </a:p>
                    <a:p>
                      <a:pPr marL="67945">
                        <a:lnSpc>
                          <a:spcPct val="100000"/>
                        </a:lnSpc>
                        <a:spcBef>
                          <a:spcPts val="74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高中生</a:t>
                      </a:r>
                      <a:r>
                        <a:rPr sz="1500" b="1" u="sng" spc="-15" dirty="0">
                          <a:solidFill>
                            <a:srgbClr val="0000CC"/>
                          </a:solidFill>
                          <a:uFill>
                            <a:solidFill>
                              <a:srgbClr val="0000CC"/>
                            </a:solidFill>
                          </a:uFill>
                          <a:latin typeface="Microsoft JhengHei"/>
                          <a:cs typeface="Microsoft JhengHei"/>
                        </a:rPr>
                        <a:t>準</a:t>
                      </a:r>
                      <a:r>
                        <a:rPr sz="1500" b="1" u="sng" dirty="0">
                          <a:solidFill>
                            <a:srgbClr val="0000CC"/>
                          </a:solidFill>
                          <a:uFill>
                            <a:solidFill>
                              <a:srgbClr val="0000CC"/>
                            </a:solidFill>
                          </a:uFill>
                          <a:latin typeface="Microsoft JhengHei"/>
                          <a:cs typeface="Microsoft JhengHei"/>
                        </a:rPr>
                        <a:t>備事</a:t>
                      </a:r>
                      <a:r>
                        <a:rPr sz="1500" b="1" u="sng" spc="-15" dirty="0">
                          <a:solidFill>
                            <a:srgbClr val="0000CC"/>
                          </a:solidFill>
                          <a:uFill>
                            <a:solidFill>
                              <a:srgbClr val="0000CC"/>
                            </a:solidFill>
                          </a:uFill>
                          <a:latin typeface="Microsoft JhengHei"/>
                          <a:cs typeface="Microsoft JhengHei"/>
                        </a:rPr>
                        <a:t>項</a:t>
                      </a:r>
                      <a:r>
                        <a:rPr sz="1500" b="1" u="sng" spc="-10" dirty="0">
                          <a:solidFill>
                            <a:srgbClr val="0000CC"/>
                          </a:solidFill>
                          <a:uFill>
                            <a:solidFill>
                              <a:srgbClr val="0000CC"/>
                            </a:solidFill>
                          </a:uFill>
                          <a:latin typeface="Microsoft JhengHei"/>
                          <a:cs typeface="Microsoft JhengHei"/>
                        </a:rPr>
                        <a:t>：</a:t>
                      </a:r>
                      <a:r>
                        <a:rPr sz="1500" b="1" u="sng" dirty="0">
                          <a:solidFill>
                            <a:srgbClr val="0000CC"/>
                          </a:solidFill>
                          <a:uFill>
                            <a:solidFill>
                              <a:srgbClr val="0000CC"/>
                            </a:solidFill>
                          </a:uFill>
                          <a:latin typeface="Microsoft JhengHei"/>
                          <a:cs typeface="Microsoft JhengHei"/>
                        </a:rPr>
                        <a:t>白熾燈</a:t>
                      </a:r>
                      <a:r>
                        <a:rPr sz="1500" b="1" u="sng" spc="-15" dirty="0">
                          <a:solidFill>
                            <a:srgbClr val="0000CC"/>
                          </a:solidFill>
                          <a:uFill>
                            <a:solidFill>
                              <a:srgbClr val="0000CC"/>
                            </a:solidFill>
                          </a:uFill>
                          <a:latin typeface="Microsoft JhengHei"/>
                          <a:cs typeface="Microsoft JhengHei"/>
                        </a:rPr>
                        <a:t>泡</a:t>
                      </a:r>
                      <a:r>
                        <a:rPr sz="1500" b="1" u="sng" spc="-10" dirty="0">
                          <a:solidFill>
                            <a:srgbClr val="0000CC"/>
                          </a:solidFill>
                          <a:uFill>
                            <a:solidFill>
                              <a:srgbClr val="0000CC"/>
                            </a:solidFill>
                          </a:uFill>
                          <a:latin typeface="Microsoft JhengHei"/>
                          <a:cs typeface="Microsoft JhengHei"/>
                        </a:rPr>
                        <a:t>組</a:t>
                      </a:r>
                      <a:endParaRPr sz="1500" dirty="0">
                        <a:latin typeface="Microsoft JhengHei"/>
                        <a:cs typeface="Microsoft JhengHei"/>
                      </a:endParaRPr>
                    </a:p>
                    <a:p>
                      <a:pPr marL="358140">
                        <a:lnSpc>
                          <a:spcPct val="100000"/>
                        </a:lnSpc>
                        <a:spcBef>
                          <a:spcPts val="1270"/>
                        </a:spcBef>
                      </a:pPr>
                      <a:r>
                        <a:rPr sz="1500" b="1" dirty="0">
                          <a:latin typeface="Microsoft JhengHei"/>
                          <a:cs typeface="Microsoft JhengHei"/>
                        </a:rPr>
                        <a:t>利用光</a:t>
                      </a:r>
                      <a:r>
                        <a:rPr sz="1500" b="1" spc="-15" dirty="0">
                          <a:latin typeface="Microsoft JhengHei"/>
                          <a:cs typeface="Microsoft JhengHei"/>
                        </a:rPr>
                        <a:t>譜</a:t>
                      </a:r>
                      <a:r>
                        <a:rPr sz="1500" b="1" dirty="0">
                          <a:latin typeface="Microsoft JhengHei"/>
                          <a:cs typeface="Microsoft JhengHei"/>
                        </a:rPr>
                        <a:t>儀觀</a:t>
                      </a:r>
                      <a:r>
                        <a:rPr sz="1500" b="1" spc="-15" dirty="0">
                          <a:latin typeface="Microsoft JhengHei"/>
                          <a:cs typeface="Microsoft JhengHei"/>
                        </a:rPr>
                        <a:t>察白</a:t>
                      </a:r>
                      <a:r>
                        <a:rPr sz="1500" b="1" dirty="0">
                          <a:latin typeface="Microsoft JhengHei"/>
                          <a:cs typeface="Microsoft JhengHei"/>
                        </a:rPr>
                        <a:t>熾燈泡</a:t>
                      </a:r>
                      <a:r>
                        <a:rPr sz="1500" b="1" spc="-15" dirty="0">
                          <a:latin typeface="Microsoft JhengHei"/>
                          <a:cs typeface="Microsoft JhengHei"/>
                        </a:rPr>
                        <a:t>之</a:t>
                      </a:r>
                      <a:r>
                        <a:rPr sz="1500" b="1" dirty="0">
                          <a:latin typeface="Microsoft JhengHei"/>
                          <a:cs typeface="Microsoft JhengHei"/>
                        </a:rPr>
                        <a:t>光譜</a:t>
                      </a:r>
                      <a:endParaRPr sz="1500" dirty="0">
                        <a:latin typeface="Microsoft JhengHei"/>
                        <a:cs typeface="Microsoft JhengHei"/>
                      </a:endParaRPr>
                    </a:p>
                  </a:txBody>
                  <a:tcPr marL="0" marR="0" marT="6922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8580">
                        <a:lnSpc>
                          <a:spcPct val="100000"/>
                        </a:lnSpc>
                        <a:spcBef>
                          <a:spcPts val="50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行動演</a:t>
                      </a:r>
                      <a:r>
                        <a:rPr sz="1500" b="1" u="sng" spc="-10" dirty="0">
                          <a:solidFill>
                            <a:srgbClr val="0000CC"/>
                          </a:solidFill>
                          <a:uFill>
                            <a:solidFill>
                              <a:srgbClr val="0000CC"/>
                            </a:solidFill>
                          </a:uFill>
                          <a:latin typeface="Microsoft JhengHei"/>
                          <a:cs typeface="Microsoft JhengHei"/>
                        </a:rPr>
                        <a:t>示</a:t>
                      </a:r>
                      <a:r>
                        <a:rPr sz="1500" b="1" u="sng" dirty="0">
                          <a:solidFill>
                            <a:srgbClr val="0000CC"/>
                          </a:solidFill>
                          <a:uFill>
                            <a:solidFill>
                              <a:srgbClr val="0000CC"/>
                            </a:solidFill>
                          </a:uFill>
                          <a:latin typeface="Microsoft JhengHei"/>
                          <a:cs typeface="Microsoft JhengHei"/>
                        </a:rPr>
                        <a:t>-</a:t>
                      </a:r>
                      <a:r>
                        <a:rPr lang="en-US" altLang="zh-TW" sz="1500" b="1" u="sng" dirty="0">
                          <a:solidFill>
                            <a:srgbClr val="0000CC"/>
                          </a:solidFill>
                          <a:uFill>
                            <a:solidFill>
                              <a:srgbClr val="0000CC"/>
                            </a:solidFill>
                          </a:uFill>
                          <a:latin typeface="Microsoft JhengHei"/>
                          <a:cs typeface="Microsoft JhengHei"/>
                        </a:rPr>
                        <a:t>4</a:t>
                      </a:r>
                      <a:r>
                        <a:rPr sz="1500" b="1" u="sng" dirty="0">
                          <a:solidFill>
                            <a:srgbClr val="0000CC"/>
                          </a:solidFill>
                          <a:uFill>
                            <a:solidFill>
                              <a:srgbClr val="0000CC"/>
                            </a:solidFill>
                          </a:uFill>
                          <a:latin typeface="Microsoft JhengHei"/>
                          <a:cs typeface="Microsoft JhengHei"/>
                        </a:rPr>
                        <a:t>：LED</a:t>
                      </a:r>
                      <a:r>
                        <a:rPr sz="1500" b="1" u="sng" spc="-25" dirty="0">
                          <a:solidFill>
                            <a:srgbClr val="0000CC"/>
                          </a:solidFill>
                          <a:uFill>
                            <a:solidFill>
                              <a:srgbClr val="0000CC"/>
                            </a:solidFill>
                          </a:uFill>
                          <a:latin typeface="Microsoft JhengHei"/>
                          <a:cs typeface="Microsoft JhengHei"/>
                        </a:rPr>
                        <a:t> </a:t>
                      </a:r>
                      <a:r>
                        <a:rPr sz="1500" b="1" u="sng" dirty="0">
                          <a:solidFill>
                            <a:srgbClr val="0000CC"/>
                          </a:solidFill>
                          <a:uFill>
                            <a:solidFill>
                              <a:srgbClr val="0000CC"/>
                            </a:solidFill>
                          </a:uFill>
                          <a:latin typeface="Microsoft JhengHei"/>
                          <a:cs typeface="Microsoft JhengHei"/>
                        </a:rPr>
                        <a:t>之光譜</a:t>
                      </a:r>
                      <a:r>
                        <a:rPr sz="1500" b="1" u="sng" spc="-5" dirty="0">
                          <a:solidFill>
                            <a:srgbClr val="0000CC"/>
                          </a:solidFill>
                          <a:uFill>
                            <a:solidFill>
                              <a:srgbClr val="0000CC"/>
                            </a:solidFill>
                          </a:uFill>
                          <a:latin typeface="Microsoft JhengHei"/>
                          <a:cs typeface="Microsoft JhengHei"/>
                        </a:rPr>
                        <a:t>&amp;</a:t>
                      </a:r>
                      <a:r>
                        <a:rPr sz="1500" b="1" u="sng" spc="-15" dirty="0">
                          <a:solidFill>
                            <a:srgbClr val="0000CC"/>
                          </a:solidFill>
                          <a:uFill>
                            <a:solidFill>
                              <a:srgbClr val="0000CC"/>
                            </a:solidFill>
                          </a:uFill>
                          <a:latin typeface="Microsoft JhengHei"/>
                          <a:cs typeface="Microsoft JhengHei"/>
                        </a:rPr>
                        <a:t>藍光</a:t>
                      </a:r>
                      <a:endParaRPr sz="1500" dirty="0">
                        <a:latin typeface="Microsoft JhengHei"/>
                        <a:cs typeface="Microsoft JhengHei"/>
                      </a:endParaRPr>
                    </a:p>
                    <a:p>
                      <a:pPr marL="68580">
                        <a:lnSpc>
                          <a:spcPct val="100000"/>
                        </a:lnSpc>
                        <a:spcBef>
                          <a:spcPts val="745"/>
                        </a:spcBef>
                      </a:pPr>
                      <a:r>
                        <a:rPr sz="1500" u="sng" spc="-355" dirty="0">
                          <a:solidFill>
                            <a:srgbClr val="0000CC"/>
                          </a:solidFill>
                          <a:uFill>
                            <a:solidFill>
                              <a:srgbClr val="0000CC"/>
                            </a:solidFill>
                          </a:uFill>
                          <a:latin typeface="Times New Roman"/>
                          <a:cs typeface="Times New Roman"/>
                        </a:rPr>
                        <a:t> </a:t>
                      </a:r>
                      <a:r>
                        <a:rPr sz="1500" b="1" u="sng" dirty="0" err="1">
                          <a:solidFill>
                            <a:srgbClr val="0000CC"/>
                          </a:solidFill>
                          <a:uFill>
                            <a:solidFill>
                              <a:srgbClr val="0000CC"/>
                            </a:solidFill>
                          </a:uFill>
                          <a:latin typeface="Microsoft JhengHei"/>
                          <a:cs typeface="Microsoft JhengHei"/>
                        </a:rPr>
                        <a:t>高中生</a:t>
                      </a:r>
                      <a:r>
                        <a:rPr sz="1500" b="1" u="sng" spc="-15" dirty="0" err="1">
                          <a:solidFill>
                            <a:srgbClr val="0000CC"/>
                          </a:solidFill>
                          <a:uFill>
                            <a:solidFill>
                              <a:srgbClr val="0000CC"/>
                            </a:solidFill>
                          </a:uFill>
                          <a:latin typeface="Microsoft JhengHei"/>
                          <a:cs typeface="Microsoft JhengHei"/>
                        </a:rPr>
                        <a:t>準</a:t>
                      </a:r>
                      <a:r>
                        <a:rPr sz="1500" b="1" u="sng" dirty="0" err="1">
                          <a:solidFill>
                            <a:srgbClr val="0000CC"/>
                          </a:solidFill>
                          <a:uFill>
                            <a:solidFill>
                              <a:srgbClr val="0000CC"/>
                            </a:solidFill>
                          </a:uFill>
                          <a:latin typeface="Microsoft JhengHei"/>
                          <a:cs typeface="Microsoft JhengHei"/>
                        </a:rPr>
                        <a:t>備事</a:t>
                      </a:r>
                      <a:r>
                        <a:rPr sz="1500" b="1" u="sng" spc="-15" dirty="0" err="1">
                          <a:solidFill>
                            <a:srgbClr val="0000CC"/>
                          </a:solidFill>
                          <a:uFill>
                            <a:solidFill>
                              <a:srgbClr val="0000CC"/>
                            </a:solidFill>
                          </a:uFill>
                          <a:latin typeface="Microsoft JhengHei"/>
                          <a:cs typeface="Microsoft JhengHei"/>
                        </a:rPr>
                        <a:t>項</a:t>
                      </a:r>
                      <a:r>
                        <a:rPr sz="1500" b="1" u="sng" spc="-10" dirty="0" err="1">
                          <a:solidFill>
                            <a:srgbClr val="0000CC"/>
                          </a:solidFill>
                          <a:uFill>
                            <a:solidFill>
                              <a:srgbClr val="0000CC"/>
                            </a:solidFill>
                          </a:uFill>
                          <a:latin typeface="Microsoft JhengHei"/>
                          <a:cs typeface="Microsoft JhengHei"/>
                        </a:rPr>
                        <a:t>：</a:t>
                      </a:r>
                      <a:r>
                        <a:rPr sz="1500" b="1" u="sng" dirty="0" err="1">
                          <a:solidFill>
                            <a:srgbClr val="0000CC"/>
                          </a:solidFill>
                          <a:uFill>
                            <a:solidFill>
                              <a:srgbClr val="0000CC"/>
                            </a:solidFill>
                          </a:uFill>
                          <a:latin typeface="Microsoft JhengHei"/>
                          <a:cs typeface="Microsoft JhengHei"/>
                        </a:rPr>
                        <a:t>手機手</a:t>
                      </a:r>
                      <a:r>
                        <a:rPr sz="1500" b="1" u="sng" spc="-15" dirty="0" err="1">
                          <a:solidFill>
                            <a:srgbClr val="0000CC"/>
                          </a:solidFill>
                          <a:uFill>
                            <a:solidFill>
                              <a:srgbClr val="0000CC"/>
                            </a:solidFill>
                          </a:uFill>
                          <a:latin typeface="Microsoft JhengHei"/>
                          <a:cs typeface="Microsoft JhengHei"/>
                        </a:rPr>
                        <a:t>電</a:t>
                      </a:r>
                      <a:r>
                        <a:rPr lang="zh-TW" altLang="en-US" sz="1500" b="1" u="sng" spc="-10" dirty="0">
                          <a:solidFill>
                            <a:srgbClr val="0000CC"/>
                          </a:solidFill>
                          <a:uFill>
                            <a:solidFill>
                              <a:srgbClr val="0000CC"/>
                            </a:solidFill>
                          </a:uFill>
                          <a:latin typeface="微軟正黑體" panose="020B0604030504040204" pitchFamily="34" charset="-120"/>
                          <a:ea typeface="微軟正黑體" panose="020B0604030504040204" pitchFamily="34" charset="-120"/>
                          <a:cs typeface="Microsoft JhengHei"/>
                        </a:rPr>
                        <a:t>筒</a:t>
                      </a:r>
                      <a:endParaRPr sz="1500" dirty="0">
                        <a:latin typeface="微軟正黑體" panose="020B0604030504040204" pitchFamily="34" charset="-120"/>
                        <a:ea typeface="微軟正黑體" panose="020B0604030504040204" pitchFamily="34" charset="-120"/>
                        <a:cs typeface="Microsoft JhengHei"/>
                      </a:endParaRPr>
                    </a:p>
                    <a:p>
                      <a:pPr marL="100330">
                        <a:lnSpc>
                          <a:spcPct val="100000"/>
                        </a:lnSpc>
                        <a:spcBef>
                          <a:spcPts val="1270"/>
                        </a:spcBef>
                      </a:pPr>
                      <a:r>
                        <a:rPr sz="1500" b="1" dirty="0">
                          <a:latin typeface="Microsoft JhengHei"/>
                          <a:cs typeface="Microsoft JhengHei"/>
                        </a:rPr>
                        <a:t>利用光</a:t>
                      </a:r>
                      <a:r>
                        <a:rPr sz="1500" b="1" spc="-15" dirty="0">
                          <a:latin typeface="Microsoft JhengHei"/>
                          <a:cs typeface="Microsoft JhengHei"/>
                        </a:rPr>
                        <a:t>譜</a:t>
                      </a:r>
                      <a:r>
                        <a:rPr sz="1500" b="1" dirty="0">
                          <a:latin typeface="Microsoft JhengHei"/>
                          <a:cs typeface="Microsoft JhengHei"/>
                        </a:rPr>
                        <a:t>儀觀</a:t>
                      </a:r>
                      <a:r>
                        <a:rPr sz="1500" b="1" spc="-15" dirty="0">
                          <a:latin typeface="Microsoft JhengHei"/>
                          <a:cs typeface="Microsoft JhengHei"/>
                        </a:rPr>
                        <a:t>察手</a:t>
                      </a:r>
                      <a:r>
                        <a:rPr sz="1500" b="1" dirty="0">
                          <a:latin typeface="Microsoft JhengHei"/>
                          <a:cs typeface="Microsoft JhengHei"/>
                        </a:rPr>
                        <a:t>機</a:t>
                      </a:r>
                      <a:r>
                        <a:rPr sz="1500" b="1" spc="-10" dirty="0">
                          <a:latin typeface="Microsoft JhengHei"/>
                          <a:cs typeface="Microsoft JhengHei"/>
                        </a:rPr>
                        <a:t> </a:t>
                      </a:r>
                      <a:r>
                        <a:rPr sz="1500" b="1" spc="-5" dirty="0">
                          <a:latin typeface="Microsoft JhengHei"/>
                          <a:cs typeface="Microsoft JhengHei"/>
                        </a:rPr>
                        <a:t>LED</a:t>
                      </a:r>
                      <a:r>
                        <a:rPr sz="1500" b="1" spc="-10" dirty="0">
                          <a:latin typeface="Microsoft JhengHei"/>
                          <a:cs typeface="Microsoft JhengHei"/>
                        </a:rPr>
                        <a:t> </a:t>
                      </a:r>
                      <a:r>
                        <a:rPr sz="1500" b="1" dirty="0">
                          <a:latin typeface="Microsoft JhengHei"/>
                          <a:cs typeface="Microsoft JhengHei"/>
                        </a:rPr>
                        <a:t>燈光之</a:t>
                      </a:r>
                      <a:r>
                        <a:rPr sz="1500" b="1" spc="-15" dirty="0">
                          <a:latin typeface="Microsoft JhengHei"/>
                          <a:cs typeface="Microsoft JhengHei"/>
                        </a:rPr>
                        <a:t>光</a:t>
                      </a:r>
                      <a:r>
                        <a:rPr sz="1500" b="1" dirty="0">
                          <a:latin typeface="Microsoft JhengHei"/>
                          <a:cs typeface="Microsoft JhengHei"/>
                        </a:rPr>
                        <a:t>譜</a:t>
                      </a:r>
                      <a:endParaRPr sz="1500" dirty="0">
                        <a:latin typeface="Microsoft JhengHei"/>
                        <a:cs typeface="Microsoft JhengHei"/>
                      </a:endParaRPr>
                    </a:p>
                  </a:txBody>
                  <a:tcPr marL="0" marR="0" marT="6922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bl>
          </a:graphicData>
        </a:graphic>
      </p:graphicFrame>
      <p:grpSp>
        <p:nvGrpSpPr>
          <p:cNvPr id="25" name="群組 24">
            <a:extLst>
              <a:ext uri="{FF2B5EF4-FFF2-40B4-BE49-F238E27FC236}">
                <a16:creationId xmlns:a16="http://schemas.microsoft.com/office/drawing/2014/main" id="{F1109562-FBD5-4CC0-BC06-A4A5DA2F2D11}"/>
              </a:ext>
            </a:extLst>
          </p:cNvPr>
          <p:cNvGrpSpPr/>
          <p:nvPr/>
        </p:nvGrpSpPr>
        <p:grpSpPr>
          <a:xfrm>
            <a:off x="461058" y="543932"/>
            <a:ext cx="6667304" cy="9603948"/>
            <a:chOff x="340360" y="322779"/>
            <a:chExt cx="6177279" cy="8898090"/>
          </a:xfrm>
        </p:grpSpPr>
        <p:grpSp>
          <p:nvGrpSpPr>
            <p:cNvPr id="21" name="群組 20">
              <a:extLst>
                <a:ext uri="{FF2B5EF4-FFF2-40B4-BE49-F238E27FC236}">
                  <a16:creationId xmlns:a16="http://schemas.microsoft.com/office/drawing/2014/main" id="{55E983A9-B384-48B8-97B6-0F3BD61E1041}"/>
                </a:ext>
              </a:extLst>
            </p:cNvPr>
            <p:cNvGrpSpPr/>
            <p:nvPr/>
          </p:nvGrpSpPr>
          <p:grpSpPr>
            <a:xfrm>
              <a:off x="340360" y="322779"/>
              <a:ext cx="6177279" cy="1675079"/>
              <a:chOff x="340360" y="322779"/>
              <a:chExt cx="6177279" cy="1675079"/>
            </a:xfrm>
          </p:grpSpPr>
          <p:sp>
            <p:nvSpPr>
              <p:cNvPr id="5" name="object 12">
                <a:extLst>
                  <a:ext uri="{FF2B5EF4-FFF2-40B4-BE49-F238E27FC236}">
                    <a16:creationId xmlns:a16="http://schemas.microsoft.com/office/drawing/2014/main" id="{1A1DD476-687D-4C0D-A05F-D9687E31142C}"/>
                  </a:ext>
                </a:extLst>
              </p:cNvPr>
              <p:cNvSpPr/>
              <p:nvPr/>
            </p:nvSpPr>
            <p:spPr>
              <a:xfrm>
                <a:off x="1216913" y="1263163"/>
                <a:ext cx="4422140" cy="734695"/>
              </a:xfrm>
              <a:custGeom>
                <a:avLst/>
                <a:gdLst/>
                <a:ahLst/>
                <a:cxnLst/>
                <a:rect l="l" t="t" r="r" b="b"/>
                <a:pathLst>
                  <a:path w="4422140" h="734694">
                    <a:moveTo>
                      <a:pt x="4299712" y="0"/>
                    </a:moveTo>
                    <a:lnTo>
                      <a:pt x="122428" y="0"/>
                    </a:lnTo>
                    <a:lnTo>
                      <a:pt x="74795" y="9628"/>
                    </a:lnTo>
                    <a:lnTo>
                      <a:pt x="35877" y="35877"/>
                    </a:lnTo>
                    <a:lnTo>
                      <a:pt x="9628" y="74795"/>
                    </a:lnTo>
                    <a:lnTo>
                      <a:pt x="0" y="122427"/>
                    </a:lnTo>
                    <a:lnTo>
                      <a:pt x="0" y="612267"/>
                    </a:lnTo>
                    <a:lnTo>
                      <a:pt x="9628" y="659899"/>
                    </a:lnTo>
                    <a:lnTo>
                      <a:pt x="35877" y="698817"/>
                    </a:lnTo>
                    <a:lnTo>
                      <a:pt x="74795" y="725066"/>
                    </a:lnTo>
                    <a:lnTo>
                      <a:pt x="122428" y="734695"/>
                    </a:lnTo>
                    <a:lnTo>
                      <a:pt x="4299712" y="734695"/>
                    </a:lnTo>
                    <a:lnTo>
                      <a:pt x="4347344" y="725066"/>
                    </a:lnTo>
                    <a:lnTo>
                      <a:pt x="4386262" y="698817"/>
                    </a:lnTo>
                    <a:lnTo>
                      <a:pt x="4412511" y="659899"/>
                    </a:lnTo>
                    <a:lnTo>
                      <a:pt x="4422140" y="612267"/>
                    </a:lnTo>
                    <a:lnTo>
                      <a:pt x="4422140" y="122427"/>
                    </a:lnTo>
                    <a:lnTo>
                      <a:pt x="4412511" y="74795"/>
                    </a:lnTo>
                    <a:lnTo>
                      <a:pt x="4386262" y="35877"/>
                    </a:lnTo>
                    <a:lnTo>
                      <a:pt x="4347344" y="9628"/>
                    </a:lnTo>
                    <a:lnTo>
                      <a:pt x="4299712" y="0"/>
                    </a:lnTo>
                    <a:close/>
                  </a:path>
                </a:pathLst>
              </a:custGeom>
              <a:solidFill>
                <a:srgbClr val="FFFFFF"/>
              </a:solidFill>
            </p:spPr>
            <p:txBody>
              <a:bodyPr wrap="square" lIns="0" tIns="0" rIns="0" bIns="0" rtlCol="0"/>
              <a:lstStyle/>
              <a:p>
                <a:pPr algn="ctr"/>
                <a:endParaRPr sz="1943"/>
              </a:p>
            </p:txBody>
          </p:sp>
          <p:sp>
            <p:nvSpPr>
              <p:cNvPr id="6" name="object 13">
                <a:extLst>
                  <a:ext uri="{FF2B5EF4-FFF2-40B4-BE49-F238E27FC236}">
                    <a16:creationId xmlns:a16="http://schemas.microsoft.com/office/drawing/2014/main" id="{9035E92E-9154-4EAA-9D29-503BDE37C319}"/>
                  </a:ext>
                </a:extLst>
              </p:cNvPr>
              <p:cNvSpPr/>
              <p:nvPr/>
            </p:nvSpPr>
            <p:spPr>
              <a:xfrm>
                <a:off x="1216913" y="1263163"/>
                <a:ext cx="4422140" cy="734695"/>
              </a:xfrm>
              <a:custGeom>
                <a:avLst/>
                <a:gdLst/>
                <a:ahLst/>
                <a:cxnLst/>
                <a:rect l="l" t="t" r="r" b="b"/>
                <a:pathLst>
                  <a:path w="4422140" h="734694">
                    <a:moveTo>
                      <a:pt x="0" y="122427"/>
                    </a:moveTo>
                    <a:lnTo>
                      <a:pt x="9628" y="74795"/>
                    </a:lnTo>
                    <a:lnTo>
                      <a:pt x="35877" y="35877"/>
                    </a:lnTo>
                    <a:lnTo>
                      <a:pt x="74795" y="9628"/>
                    </a:lnTo>
                    <a:lnTo>
                      <a:pt x="122428" y="0"/>
                    </a:lnTo>
                    <a:lnTo>
                      <a:pt x="4299712" y="0"/>
                    </a:lnTo>
                    <a:lnTo>
                      <a:pt x="4347344" y="9628"/>
                    </a:lnTo>
                    <a:lnTo>
                      <a:pt x="4386262" y="35877"/>
                    </a:lnTo>
                    <a:lnTo>
                      <a:pt x="4412511" y="74795"/>
                    </a:lnTo>
                    <a:lnTo>
                      <a:pt x="4422140" y="122427"/>
                    </a:lnTo>
                    <a:lnTo>
                      <a:pt x="4422140" y="612267"/>
                    </a:lnTo>
                    <a:lnTo>
                      <a:pt x="4412511" y="659899"/>
                    </a:lnTo>
                    <a:lnTo>
                      <a:pt x="4386262" y="698817"/>
                    </a:lnTo>
                    <a:lnTo>
                      <a:pt x="4347344" y="725066"/>
                    </a:lnTo>
                    <a:lnTo>
                      <a:pt x="4299712" y="734695"/>
                    </a:lnTo>
                    <a:lnTo>
                      <a:pt x="122428" y="734695"/>
                    </a:lnTo>
                    <a:lnTo>
                      <a:pt x="74795" y="725066"/>
                    </a:lnTo>
                    <a:lnTo>
                      <a:pt x="35877" y="698817"/>
                    </a:lnTo>
                    <a:lnTo>
                      <a:pt x="9628" y="659899"/>
                    </a:lnTo>
                    <a:lnTo>
                      <a:pt x="0" y="612267"/>
                    </a:lnTo>
                    <a:lnTo>
                      <a:pt x="0" y="122427"/>
                    </a:lnTo>
                    <a:close/>
                  </a:path>
                </a:pathLst>
              </a:custGeom>
              <a:ln w="34925">
                <a:solidFill>
                  <a:srgbClr val="0000CC"/>
                </a:solidFill>
              </a:ln>
            </p:spPr>
            <p:txBody>
              <a:bodyPr wrap="square" lIns="0" tIns="0" rIns="0" bIns="0" rtlCol="0"/>
              <a:lstStyle/>
              <a:p>
                <a:pPr algn="ctr"/>
                <a:endParaRPr sz="1943"/>
              </a:p>
            </p:txBody>
          </p:sp>
          <p:pic>
            <p:nvPicPr>
              <p:cNvPr id="7" name="object 14">
                <a:extLst>
                  <a:ext uri="{FF2B5EF4-FFF2-40B4-BE49-F238E27FC236}">
                    <a16:creationId xmlns:a16="http://schemas.microsoft.com/office/drawing/2014/main" id="{2BF4074A-EB80-4F06-A5D0-3D77A34F2AF6}"/>
                  </a:ext>
                </a:extLst>
              </p:cNvPr>
              <p:cNvPicPr/>
              <p:nvPr/>
            </p:nvPicPr>
            <p:blipFill>
              <a:blip r:embed="rId2" cstate="print"/>
              <a:stretch>
                <a:fillRect/>
              </a:stretch>
            </p:blipFill>
            <p:spPr>
              <a:xfrm>
                <a:off x="5534406" y="322779"/>
                <a:ext cx="983233" cy="901014"/>
              </a:xfrm>
              <a:prstGeom prst="rect">
                <a:avLst/>
              </a:prstGeom>
            </p:spPr>
          </p:pic>
          <p:pic>
            <p:nvPicPr>
              <p:cNvPr id="8" name="object 15">
                <a:extLst>
                  <a:ext uri="{FF2B5EF4-FFF2-40B4-BE49-F238E27FC236}">
                    <a16:creationId xmlns:a16="http://schemas.microsoft.com/office/drawing/2014/main" id="{3DD6A9D4-8A41-4376-B889-53BD34BC5D6F}"/>
                  </a:ext>
                </a:extLst>
              </p:cNvPr>
              <p:cNvPicPr/>
              <p:nvPr/>
            </p:nvPicPr>
            <p:blipFill>
              <a:blip r:embed="rId3" cstate="print"/>
              <a:stretch>
                <a:fillRect/>
              </a:stretch>
            </p:blipFill>
            <p:spPr>
              <a:xfrm>
                <a:off x="340360" y="322779"/>
                <a:ext cx="1020127" cy="861644"/>
              </a:xfrm>
              <a:prstGeom prst="rect">
                <a:avLst/>
              </a:prstGeom>
            </p:spPr>
          </p:pic>
        </p:grpSp>
        <p:sp>
          <p:nvSpPr>
            <p:cNvPr id="9" name="object 16">
              <a:extLst>
                <a:ext uri="{FF2B5EF4-FFF2-40B4-BE49-F238E27FC236}">
                  <a16:creationId xmlns:a16="http://schemas.microsoft.com/office/drawing/2014/main" id="{EB565EE4-2A14-45C3-8FEF-1E34A158F2AC}"/>
                </a:ext>
              </a:extLst>
            </p:cNvPr>
            <p:cNvSpPr txBox="1">
              <a:spLocks/>
            </p:cNvSpPr>
            <p:nvPr/>
          </p:nvSpPr>
          <p:spPr>
            <a:xfrm>
              <a:off x="1814765" y="396005"/>
              <a:ext cx="3226435" cy="703139"/>
            </a:xfrm>
            <a:prstGeom prst="rect">
              <a:avLst/>
            </a:prstGeom>
          </p:spPr>
          <p:txBody>
            <a:bodyPr vert="horz" wrap="square" lIns="0" tIns="13707" rIns="0" bIns="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13707" marR="5483" indent="164485">
                <a:lnSpc>
                  <a:spcPct val="115399"/>
                </a:lnSpc>
                <a:spcBef>
                  <a:spcPts val="108"/>
                </a:spcBef>
                <a:tabLst>
                  <a:tab pos="2152016" algn="l"/>
                  <a:tab pos="2316502" algn="l"/>
                </a:tabLst>
              </a:pPr>
              <a:r>
                <a:rPr lang="zh-TW" altLang="en-US" sz="2159" b="1" dirty="0">
                  <a:latin typeface="微軟正黑體" panose="020B0604030504040204" pitchFamily="34" charset="-120"/>
                  <a:ea typeface="微軟正黑體" panose="020B0604030504040204" pitchFamily="34" charset="-120"/>
                </a:rPr>
                <a:t>國立中山大學 物理系</a:t>
              </a:r>
              <a:endParaRPr lang="en-US" altLang="zh-TW" sz="2159" b="1" dirty="0">
                <a:latin typeface="微軟正黑體" panose="020B0604030504040204" pitchFamily="34" charset="-120"/>
                <a:ea typeface="微軟正黑體" panose="020B0604030504040204" pitchFamily="34" charset="-120"/>
              </a:endParaRPr>
            </a:p>
            <a:p>
              <a:pPr marL="13707" marR="5483" indent="164485">
                <a:lnSpc>
                  <a:spcPct val="115399"/>
                </a:lnSpc>
                <a:spcBef>
                  <a:spcPts val="108"/>
                </a:spcBef>
                <a:tabLst>
                  <a:tab pos="2152016" algn="l"/>
                  <a:tab pos="2316502" algn="l"/>
                </a:tabLst>
              </a:pPr>
              <a:r>
                <a:rPr lang="zh-TW" altLang="en-US" sz="2159" b="1" dirty="0">
                  <a:latin typeface="微軟正黑體" panose="020B0604030504040204" pitchFamily="34" charset="-120"/>
                  <a:ea typeface="微軟正黑體" panose="020B0604030504040204" pitchFamily="34" charset="-120"/>
                </a:rPr>
                <a:t>生活物理演示 服務市民</a:t>
              </a:r>
            </a:p>
          </p:txBody>
        </p:sp>
        <p:sp>
          <p:nvSpPr>
            <p:cNvPr id="10" name="文字方塊 9">
              <a:extLst>
                <a:ext uri="{FF2B5EF4-FFF2-40B4-BE49-F238E27FC236}">
                  <a16:creationId xmlns:a16="http://schemas.microsoft.com/office/drawing/2014/main" id="{E8744CA0-69F6-4A7E-84A9-86510029D08F}"/>
                </a:ext>
              </a:extLst>
            </p:cNvPr>
            <p:cNvSpPr txBox="1"/>
            <p:nvPr/>
          </p:nvSpPr>
          <p:spPr>
            <a:xfrm>
              <a:off x="1204149" y="1252020"/>
              <a:ext cx="4422139" cy="824220"/>
            </a:xfrm>
            <a:prstGeom prst="rect">
              <a:avLst/>
            </a:prstGeom>
            <a:noFill/>
          </p:spPr>
          <p:txBody>
            <a:bodyPr wrap="square" rtlCol="0">
              <a:spAutoFit/>
            </a:bodyPr>
            <a:lstStyle/>
            <a:p>
              <a:pPr algn="ctr"/>
              <a:r>
                <a:rPr lang="zh-TW" altLang="en-US" sz="5181" b="1" dirty="0">
                  <a:solidFill>
                    <a:srgbClr val="FF0000"/>
                  </a:solidFill>
                  <a:latin typeface="微軟正黑體" panose="020B0604030504040204" pitchFamily="34" charset="-120"/>
                  <a:ea typeface="微軟正黑體" panose="020B0604030504040204" pitchFamily="34" charset="-120"/>
                </a:rPr>
                <a:t>絢麗的光學</a:t>
              </a:r>
            </a:p>
          </p:txBody>
        </p:sp>
        <p:pic>
          <p:nvPicPr>
            <p:cNvPr id="12" name="object 3">
              <a:extLst>
                <a:ext uri="{FF2B5EF4-FFF2-40B4-BE49-F238E27FC236}">
                  <a16:creationId xmlns:a16="http://schemas.microsoft.com/office/drawing/2014/main" id="{0240B914-76CC-4CC4-9CB0-D4F4E98AE07B}"/>
                </a:ext>
              </a:extLst>
            </p:cNvPr>
            <p:cNvPicPr/>
            <p:nvPr/>
          </p:nvPicPr>
          <p:blipFill>
            <a:blip r:embed="rId4" cstate="print"/>
            <a:stretch>
              <a:fillRect/>
            </a:stretch>
          </p:blipFill>
          <p:spPr>
            <a:xfrm>
              <a:off x="353758" y="3181765"/>
              <a:ext cx="3061970" cy="2588767"/>
            </a:xfrm>
            <a:prstGeom prst="rect">
              <a:avLst/>
            </a:prstGeom>
          </p:spPr>
        </p:pic>
        <p:pic>
          <p:nvPicPr>
            <p:cNvPr id="13" name="object 4">
              <a:extLst>
                <a:ext uri="{FF2B5EF4-FFF2-40B4-BE49-F238E27FC236}">
                  <a16:creationId xmlns:a16="http://schemas.microsoft.com/office/drawing/2014/main" id="{196D3885-1317-4250-9B13-0C66DA49ED94}"/>
                </a:ext>
              </a:extLst>
            </p:cNvPr>
            <p:cNvPicPr/>
            <p:nvPr/>
          </p:nvPicPr>
          <p:blipFill>
            <a:blip r:embed="rId5" cstate="print"/>
            <a:stretch>
              <a:fillRect/>
            </a:stretch>
          </p:blipFill>
          <p:spPr>
            <a:xfrm>
              <a:off x="4005642" y="3489232"/>
              <a:ext cx="2075052" cy="2349218"/>
            </a:xfrm>
            <a:prstGeom prst="rect">
              <a:avLst/>
            </a:prstGeom>
          </p:spPr>
        </p:pic>
        <p:grpSp>
          <p:nvGrpSpPr>
            <p:cNvPr id="22" name="群組 21">
              <a:extLst>
                <a:ext uri="{FF2B5EF4-FFF2-40B4-BE49-F238E27FC236}">
                  <a16:creationId xmlns:a16="http://schemas.microsoft.com/office/drawing/2014/main" id="{59000DBD-85C8-4582-A11D-52F3AF50449E}"/>
                </a:ext>
              </a:extLst>
            </p:cNvPr>
            <p:cNvGrpSpPr/>
            <p:nvPr/>
          </p:nvGrpSpPr>
          <p:grpSpPr>
            <a:xfrm>
              <a:off x="353758" y="6952218"/>
              <a:ext cx="3061462" cy="2268651"/>
              <a:chOff x="353758" y="6952218"/>
              <a:chExt cx="3061462" cy="2268651"/>
            </a:xfrm>
          </p:grpSpPr>
          <p:pic>
            <p:nvPicPr>
              <p:cNvPr id="15" name="object 6">
                <a:extLst>
                  <a:ext uri="{FF2B5EF4-FFF2-40B4-BE49-F238E27FC236}">
                    <a16:creationId xmlns:a16="http://schemas.microsoft.com/office/drawing/2014/main" id="{A466BA83-0A8B-4535-B86E-A6C371D63F0A}"/>
                  </a:ext>
                </a:extLst>
              </p:cNvPr>
              <p:cNvPicPr/>
              <p:nvPr/>
            </p:nvPicPr>
            <p:blipFill>
              <a:blip r:embed="rId6" cstate="print"/>
              <a:stretch>
                <a:fillRect/>
              </a:stretch>
            </p:blipFill>
            <p:spPr>
              <a:xfrm>
                <a:off x="702055" y="6952218"/>
                <a:ext cx="2370454" cy="863350"/>
              </a:xfrm>
              <a:prstGeom prst="rect">
                <a:avLst/>
              </a:prstGeom>
            </p:spPr>
          </p:pic>
          <p:pic>
            <p:nvPicPr>
              <p:cNvPr id="16" name="object 7">
                <a:extLst>
                  <a:ext uri="{FF2B5EF4-FFF2-40B4-BE49-F238E27FC236}">
                    <a16:creationId xmlns:a16="http://schemas.microsoft.com/office/drawing/2014/main" id="{3ADFB2F4-E06A-4C8E-B1F2-029B47C3F252}"/>
                  </a:ext>
                </a:extLst>
              </p:cNvPr>
              <p:cNvPicPr/>
              <p:nvPr/>
            </p:nvPicPr>
            <p:blipFill>
              <a:blip r:embed="rId7" cstate="print"/>
              <a:stretch>
                <a:fillRect/>
              </a:stretch>
            </p:blipFill>
            <p:spPr>
              <a:xfrm>
                <a:off x="353758" y="7828467"/>
                <a:ext cx="3061462" cy="1392402"/>
              </a:xfrm>
              <a:prstGeom prst="rect">
                <a:avLst/>
              </a:prstGeom>
            </p:spPr>
          </p:pic>
        </p:grpSp>
      </p:grpSp>
      <p:pic>
        <p:nvPicPr>
          <p:cNvPr id="3" name="圖片 2" descr="一張含有 電腦, 畫畫 的圖片&#10;&#10;自動產生的描述">
            <a:extLst>
              <a:ext uri="{FF2B5EF4-FFF2-40B4-BE49-F238E27FC236}">
                <a16:creationId xmlns:a16="http://schemas.microsoft.com/office/drawing/2014/main" id="{D5E098F0-F8B0-45E0-B039-1F8FE05A02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98055" y="7964713"/>
            <a:ext cx="3073491" cy="2040990"/>
          </a:xfrm>
          <a:prstGeom prst="rect">
            <a:avLst/>
          </a:prstGeom>
        </p:spPr>
      </p:pic>
      <p:pic>
        <p:nvPicPr>
          <p:cNvPr id="26" name="內容版面配置區 4" descr="一張含有 光 的圖片&#10;&#10;自動產生的描述">
            <a:extLst>
              <a:ext uri="{FF2B5EF4-FFF2-40B4-BE49-F238E27FC236}">
                <a16:creationId xmlns:a16="http://schemas.microsoft.com/office/drawing/2014/main" id="{88381057-F7D6-423A-8513-2C6874AA43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5923671" y="7935730"/>
            <a:ext cx="609591" cy="1068496"/>
          </a:xfrm>
          <a:prstGeom prst="rect">
            <a:avLst/>
          </a:prstGeom>
        </p:spPr>
      </p:pic>
    </p:spTree>
    <p:extLst>
      <p:ext uri="{BB962C8B-B14F-4D97-AF65-F5344CB8AC3E}">
        <p14:creationId xmlns:p14="http://schemas.microsoft.com/office/powerpoint/2010/main" val="373878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群組 8">
            <a:extLst>
              <a:ext uri="{FF2B5EF4-FFF2-40B4-BE49-F238E27FC236}">
                <a16:creationId xmlns:a16="http://schemas.microsoft.com/office/drawing/2014/main" id="{F31F68A8-4BCE-4D97-9DF4-99D452ED7807}"/>
              </a:ext>
            </a:extLst>
          </p:cNvPr>
          <p:cNvGrpSpPr/>
          <p:nvPr/>
        </p:nvGrpSpPr>
        <p:grpSpPr>
          <a:xfrm>
            <a:off x="446185" y="640016"/>
            <a:ext cx="6667304" cy="1807958"/>
            <a:chOff x="340360" y="322779"/>
            <a:chExt cx="6177279" cy="1675079"/>
          </a:xfrm>
        </p:grpSpPr>
        <p:sp>
          <p:nvSpPr>
            <p:cNvPr id="18" name="object 12">
              <a:extLst>
                <a:ext uri="{FF2B5EF4-FFF2-40B4-BE49-F238E27FC236}">
                  <a16:creationId xmlns:a16="http://schemas.microsoft.com/office/drawing/2014/main" id="{DFF943C9-77DF-4B3A-AF60-F4A258A1388A}"/>
                </a:ext>
              </a:extLst>
            </p:cNvPr>
            <p:cNvSpPr/>
            <p:nvPr/>
          </p:nvSpPr>
          <p:spPr>
            <a:xfrm>
              <a:off x="1216913" y="1263163"/>
              <a:ext cx="4422140" cy="734695"/>
            </a:xfrm>
            <a:custGeom>
              <a:avLst/>
              <a:gdLst/>
              <a:ahLst/>
              <a:cxnLst/>
              <a:rect l="l" t="t" r="r" b="b"/>
              <a:pathLst>
                <a:path w="4422140" h="734694">
                  <a:moveTo>
                    <a:pt x="4299712" y="0"/>
                  </a:moveTo>
                  <a:lnTo>
                    <a:pt x="122428" y="0"/>
                  </a:lnTo>
                  <a:lnTo>
                    <a:pt x="74795" y="9628"/>
                  </a:lnTo>
                  <a:lnTo>
                    <a:pt x="35877" y="35877"/>
                  </a:lnTo>
                  <a:lnTo>
                    <a:pt x="9628" y="74795"/>
                  </a:lnTo>
                  <a:lnTo>
                    <a:pt x="0" y="122427"/>
                  </a:lnTo>
                  <a:lnTo>
                    <a:pt x="0" y="612267"/>
                  </a:lnTo>
                  <a:lnTo>
                    <a:pt x="9628" y="659899"/>
                  </a:lnTo>
                  <a:lnTo>
                    <a:pt x="35877" y="698817"/>
                  </a:lnTo>
                  <a:lnTo>
                    <a:pt x="74795" y="725066"/>
                  </a:lnTo>
                  <a:lnTo>
                    <a:pt x="122428" y="734695"/>
                  </a:lnTo>
                  <a:lnTo>
                    <a:pt x="4299712" y="734695"/>
                  </a:lnTo>
                  <a:lnTo>
                    <a:pt x="4347344" y="725066"/>
                  </a:lnTo>
                  <a:lnTo>
                    <a:pt x="4386262" y="698817"/>
                  </a:lnTo>
                  <a:lnTo>
                    <a:pt x="4412511" y="659899"/>
                  </a:lnTo>
                  <a:lnTo>
                    <a:pt x="4422140" y="612267"/>
                  </a:lnTo>
                  <a:lnTo>
                    <a:pt x="4422140" y="122427"/>
                  </a:lnTo>
                  <a:lnTo>
                    <a:pt x="4412511" y="74795"/>
                  </a:lnTo>
                  <a:lnTo>
                    <a:pt x="4386262" y="35877"/>
                  </a:lnTo>
                  <a:lnTo>
                    <a:pt x="4347344" y="9628"/>
                  </a:lnTo>
                  <a:lnTo>
                    <a:pt x="4299712" y="0"/>
                  </a:lnTo>
                  <a:close/>
                </a:path>
              </a:pathLst>
            </a:custGeom>
            <a:solidFill>
              <a:srgbClr val="FFFFFF"/>
            </a:solidFill>
          </p:spPr>
          <p:txBody>
            <a:bodyPr wrap="square" lIns="0" tIns="0" rIns="0" bIns="0" rtlCol="0"/>
            <a:lstStyle/>
            <a:p>
              <a:pPr algn="ctr"/>
              <a:endParaRPr sz="1943"/>
            </a:p>
          </p:txBody>
        </p:sp>
        <p:sp>
          <p:nvSpPr>
            <p:cNvPr id="19" name="object 13">
              <a:extLst>
                <a:ext uri="{FF2B5EF4-FFF2-40B4-BE49-F238E27FC236}">
                  <a16:creationId xmlns:a16="http://schemas.microsoft.com/office/drawing/2014/main" id="{B95A379B-A697-425E-AC46-AFD6DDBCF882}"/>
                </a:ext>
              </a:extLst>
            </p:cNvPr>
            <p:cNvSpPr/>
            <p:nvPr/>
          </p:nvSpPr>
          <p:spPr>
            <a:xfrm>
              <a:off x="1216913" y="1263163"/>
              <a:ext cx="4422140" cy="734695"/>
            </a:xfrm>
            <a:custGeom>
              <a:avLst/>
              <a:gdLst/>
              <a:ahLst/>
              <a:cxnLst/>
              <a:rect l="l" t="t" r="r" b="b"/>
              <a:pathLst>
                <a:path w="4422140" h="734694">
                  <a:moveTo>
                    <a:pt x="0" y="122427"/>
                  </a:moveTo>
                  <a:lnTo>
                    <a:pt x="9628" y="74795"/>
                  </a:lnTo>
                  <a:lnTo>
                    <a:pt x="35877" y="35877"/>
                  </a:lnTo>
                  <a:lnTo>
                    <a:pt x="74795" y="9628"/>
                  </a:lnTo>
                  <a:lnTo>
                    <a:pt x="122428" y="0"/>
                  </a:lnTo>
                  <a:lnTo>
                    <a:pt x="4299712" y="0"/>
                  </a:lnTo>
                  <a:lnTo>
                    <a:pt x="4347344" y="9628"/>
                  </a:lnTo>
                  <a:lnTo>
                    <a:pt x="4386262" y="35877"/>
                  </a:lnTo>
                  <a:lnTo>
                    <a:pt x="4412511" y="74795"/>
                  </a:lnTo>
                  <a:lnTo>
                    <a:pt x="4422140" y="122427"/>
                  </a:lnTo>
                  <a:lnTo>
                    <a:pt x="4422140" y="612267"/>
                  </a:lnTo>
                  <a:lnTo>
                    <a:pt x="4412511" y="659899"/>
                  </a:lnTo>
                  <a:lnTo>
                    <a:pt x="4386262" y="698817"/>
                  </a:lnTo>
                  <a:lnTo>
                    <a:pt x="4347344" y="725066"/>
                  </a:lnTo>
                  <a:lnTo>
                    <a:pt x="4299712" y="734695"/>
                  </a:lnTo>
                  <a:lnTo>
                    <a:pt x="122428" y="734695"/>
                  </a:lnTo>
                  <a:lnTo>
                    <a:pt x="74795" y="725066"/>
                  </a:lnTo>
                  <a:lnTo>
                    <a:pt x="35877" y="698817"/>
                  </a:lnTo>
                  <a:lnTo>
                    <a:pt x="9628" y="659899"/>
                  </a:lnTo>
                  <a:lnTo>
                    <a:pt x="0" y="612267"/>
                  </a:lnTo>
                  <a:lnTo>
                    <a:pt x="0" y="122427"/>
                  </a:lnTo>
                  <a:close/>
                </a:path>
              </a:pathLst>
            </a:custGeom>
            <a:ln w="34925">
              <a:solidFill>
                <a:srgbClr val="0000CC"/>
              </a:solidFill>
            </a:ln>
          </p:spPr>
          <p:txBody>
            <a:bodyPr wrap="square" lIns="0" tIns="0" rIns="0" bIns="0" rtlCol="0"/>
            <a:lstStyle/>
            <a:p>
              <a:pPr algn="ctr"/>
              <a:endParaRPr sz="1943"/>
            </a:p>
          </p:txBody>
        </p:sp>
        <p:pic>
          <p:nvPicPr>
            <p:cNvPr id="20" name="object 14">
              <a:extLst>
                <a:ext uri="{FF2B5EF4-FFF2-40B4-BE49-F238E27FC236}">
                  <a16:creationId xmlns:a16="http://schemas.microsoft.com/office/drawing/2014/main" id="{F07ED5B3-F8E7-486A-86A7-63A2873F2F13}"/>
                </a:ext>
              </a:extLst>
            </p:cNvPr>
            <p:cNvPicPr/>
            <p:nvPr/>
          </p:nvPicPr>
          <p:blipFill>
            <a:blip r:embed="rId2" cstate="print"/>
            <a:stretch>
              <a:fillRect/>
            </a:stretch>
          </p:blipFill>
          <p:spPr>
            <a:xfrm>
              <a:off x="5534406" y="322779"/>
              <a:ext cx="983233" cy="901014"/>
            </a:xfrm>
            <a:prstGeom prst="rect">
              <a:avLst/>
            </a:prstGeom>
          </p:spPr>
        </p:pic>
        <p:pic>
          <p:nvPicPr>
            <p:cNvPr id="21" name="object 15">
              <a:extLst>
                <a:ext uri="{FF2B5EF4-FFF2-40B4-BE49-F238E27FC236}">
                  <a16:creationId xmlns:a16="http://schemas.microsoft.com/office/drawing/2014/main" id="{B81B3279-79AC-4978-AE57-A3E9F83C0C6A}"/>
                </a:ext>
              </a:extLst>
            </p:cNvPr>
            <p:cNvPicPr/>
            <p:nvPr/>
          </p:nvPicPr>
          <p:blipFill>
            <a:blip r:embed="rId3" cstate="print"/>
            <a:stretch>
              <a:fillRect/>
            </a:stretch>
          </p:blipFill>
          <p:spPr>
            <a:xfrm>
              <a:off x="340360" y="322779"/>
              <a:ext cx="1020127" cy="861644"/>
            </a:xfrm>
            <a:prstGeom prst="rect">
              <a:avLst/>
            </a:prstGeom>
          </p:spPr>
        </p:pic>
      </p:grpSp>
      <p:sp>
        <p:nvSpPr>
          <p:cNvPr id="10" name="object 16">
            <a:extLst>
              <a:ext uri="{FF2B5EF4-FFF2-40B4-BE49-F238E27FC236}">
                <a16:creationId xmlns:a16="http://schemas.microsoft.com/office/drawing/2014/main" id="{06CB6EEA-BE4D-4B22-A16D-21D65C668B0C}"/>
              </a:ext>
            </a:extLst>
          </p:cNvPr>
          <p:cNvSpPr txBox="1">
            <a:spLocks/>
          </p:cNvSpPr>
          <p:nvPr/>
        </p:nvSpPr>
        <p:spPr>
          <a:xfrm>
            <a:off x="2037550" y="719051"/>
            <a:ext cx="3482378" cy="758917"/>
          </a:xfrm>
          <a:prstGeom prst="rect">
            <a:avLst/>
          </a:prstGeom>
        </p:spPr>
        <p:txBody>
          <a:bodyPr vert="horz" wrap="square" lIns="0" tIns="13707" rIns="0" bIns="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13707" marR="5483" indent="164485">
              <a:lnSpc>
                <a:spcPct val="115399"/>
              </a:lnSpc>
              <a:spcBef>
                <a:spcPts val="108"/>
              </a:spcBef>
              <a:tabLst>
                <a:tab pos="2152016" algn="l"/>
                <a:tab pos="2316502" algn="l"/>
              </a:tabLst>
            </a:pPr>
            <a:r>
              <a:rPr lang="zh-TW" altLang="en-US" sz="2159" b="1" dirty="0">
                <a:latin typeface="微軟正黑體" panose="020B0604030504040204" pitchFamily="34" charset="-120"/>
                <a:ea typeface="微軟正黑體" panose="020B0604030504040204" pitchFamily="34" charset="-120"/>
              </a:rPr>
              <a:t>國立中山大學 物理系</a:t>
            </a:r>
            <a:endParaRPr lang="en-US" altLang="zh-TW" sz="2159" b="1" dirty="0">
              <a:latin typeface="微軟正黑體" panose="020B0604030504040204" pitchFamily="34" charset="-120"/>
              <a:ea typeface="微軟正黑體" panose="020B0604030504040204" pitchFamily="34" charset="-120"/>
            </a:endParaRPr>
          </a:p>
          <a:p>
            <a:pPr marL="13707" marR="5483" indent="164485">
              <a:lnSpc>
                <a:spcPct val="115399"/>
              </a:lnSpc>
              <a:spcBef>
                <a:spcPts val="108"/>
              </a:spcBef>
              <a:tabLst>
                <a:tab pos="2152016" algn="l"/>
                <a:tab pos="2316502" algn="l"/>
              </a:tabLst>
            </a:pPr>
            <a:r>
              <a:rPr lang="zh-TW" altLang="en-US" sz="2159" b="1" dirty="0">
                <a:latin typeface="微軟正黑體" panose="020B0604030504040204" pitchFamily="34" charset="-120"/>
                <a:ea typeface="微軟正黑體" panose="020B0604030504040204" pitchFamily="34" charset="-120"/>
              </a:rPr>
              <a:t>生活物理演示 服務市民</a:t>
            </a:r>
          </a:p>
        </p:txBody>
      </p:sp>
      <p:graphicFrame>
        <p:nvGraphicFramePr>
          <p:cNvPr id="22" name="object 2">
            <a:extLst>
              <a:ext uri="{FF2B5EF4-FFF2-40B4-BE49-F238E27FC236}">
                <a16:creationId xmlns:a16="http://schemas.microsoft.com/office/drawing/2014/main" id="{E875EE8A-5ABC-4041-9F64-4509EC5F349D}"/>
              </a:ext>
            </a:extLst>
          </p:cNvPr>
          <p:cNvGraphicFramePr>
            <a:graphicFrameLocks noGrp="1"/>
          </p:cNvGraphicFramePr>
          <p:nvPr/>
        </p:nvGraphicFramePr>
        <p:xfrm>
          <a:off x="427885" y="2699109"/>
          <a:ext cx="6674157" cy="7274763"/>
        </p:xfrm>
        <a:graphic>
          <a:graphicData uri="http://schemas.openxmlformats.org/drawingml/2006/table">
            <a:tbl>
              <a:tblPr firstRow="1" bandRow="1">
                <a:tableStyleId>{2D5ABB26-0587-4C30-8999-92F81FD0307C}</a:tableStyleId>
              </a:tblPr>
              <a:tblGrid>
                <a:gridCol w="3336394">
                  <a:extLst>
                    <a:ext uri="{9D8B030D-6E8A-4147-A177-3AD203B41FA5}">
                      <a16:colId xmlns:a16="http://schemas.microsoft.com/office/drawing/2014/main" val="20000"/>
                    </a:ext>
                  </a:extLst>
                </a:gridCol>
                <a:gridCol w="3337763">
                  <a:extLst>
                    <a:ext uri="{9D8B030D-6E8A-4147-A177-3AD203B41FA5}">
                      <a16:colId xmlns:a16="http://schemas.microsoft.com/office/drawing/2014/main" val="20001"/>
                    </a:ext>
                  </a:extLst>
                </a:gridCol>
              </a:tblGrid>
              <a:tr h="3732950">
                <a:tc>
                  <a:txBody>
                    <a:bodyPr/>
                    <a:lstStyle/>
                    <a:p>
                      <a:pPr marL="67945">
                        <a:lnSpc>
                          <a:spcPct val="100000"/>
                        </a:lnSpc>
                        <a:spcBef>
                          <a:spcPts val="50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帳篷演</a:t>
                      </a:r>
                      <a:r>
                        <a:rPr sz="1500" b="1" u="sng" spc="-10" dirty="0">
                          <a:solidFill>
                            <a:srgbClr val="0000CC"/>
                          </a:solidFill>
                          <a:uFill>
                            <a:solidFill>
                              <a:srgbClr val="0000CC"/>
                            </a:solidFill>
                          </a:uFill>
                          <a:latin typeface="Microsoft JhengHei"/>
                          <a:cs typeface="Microsoft JhengHei"/>
                        </a:rPr>
                        <a:t>示</a:t>
                      </a:r>
                      <a:r>
                        <a:rPr sz="1500" b="1" u="sng" spc="-5" dirty="0">
                          <a:solidFill>
                            <a:srgbClr val="0000CC"/>
                          </a:solidFill>
                          <a:uFill>
                            <a:solidFill>
                              <a:srgbClr val="0000CC"/>
                            </a:solidFill>
                          </a:uFill>
                          <a:latin typeface="Microsoft JhengHei"/>
                          <a:cs typeface="Microsoft JhengHei"/>
                        </a:rPr>
                        <a:t>-1：</a:t>
                      </a:r>
                      <a:r>
                        <a:rPr sz="1500" b="1" u="sng" dirty="0">
                          <a:solidFill>
                            <a:srgbClr val="0000CC"/>
                          </a:solidFill>
                          <a:uFill>
                            <a:solidFill>
                              <a:srgbClr val="0000CC"/>
                            </a:solidFill>
                          </a:uFill>
                          <a:latin typeface="Microsoft JhengHei"/>
                          <a:cs typeface="Microsoft JhengHei"/>
                        </a:rPr>
                        <a:t>日</a:t>
                      </a:r>
                      <a:r>
                        <a:rPr sz="1500" b="1" u="sng" spc="-15" dirty="0">
                          <a:solidFill>
                            <a:srgbClr val="0000CC"/>
                          </a:solidFill>
                          <a:uFill>
                            <a:solidFill>
                              <a:srgbClr val="0000CC"/>
                            </a:solidFill>
                          </a:uFill>
                          <a:latin typeface="Microsoft JhengHei"/>
                          <a:cs typeface="Microsoft JhengHei"/>
                        </a:rPr>
                        <a:t>光</a:t>
                      </a:r>
                      <a:r>
                        <a:rPr sz="1500" b="1" u="sng" dirty="0">
                          <a:solidFill>
                            <a:srgbClr val="0000CC"/>
                          </a:solidFill>
                          <a:uFill>
                            <a:solidFill>
                              <a:srgbClr val="0000CC"/>
                            </a:solidFill>
                          </a:uFill>
                          <a:latin typeface="Microsoft JhengHei"/>
                          <a:cs typeface="Microsoft JhengHei"/>
                        </a:rPr>
                        <a:t>燈管之</a:t>
                      </a:r>
                      <a:r>
                        <a:rPr sz="1500" b="1" u="sng" spc="-15" dirty="0">
                          <a:solidFill>
                            <a:srgbClr val="0000CC"/>
                          </a:solidFill>
                          <a:uFill>
                            <a:solidFill>
                              <a:srgbClr val="0000CC"/>
                            </a:solidFill>
                          </a:uFill>
                          <a:latin typeface="Microsoft JhengHei"/>
                          <a:cs typeface="Microsoft JhengHei"/>
                        </a:rPr>
                        <a:t>光</a:t>
                      </a:r>
                      <a:r>
                        <a:rPr sz="1500" b="1" u="sng" spc="-10" dirty="0">
                          <a:solidFill>
                            <a:srgbClr val="0000CC"/>
                          </a:solidFill>
                          <a:uFill>
                            <a:solidFill>
                              <a:srgbClr val="0000CC"/>
                            </a:solidFill>
                          </a:uFill>
                          <a:latin typeface="Microsoft JhengHei"/>
                          <a:cs typeface="Microsoft JhengHei"/>
                        </a:rPr>
                        <a:t>譜</a:t>
                      </a:r>
                      <a:endParaRPr sz="1500" dirty="0">
                        <a:latin typeface="Microsoft JhengHei"/>
                        <a:cs typeface="Microsoft JhengHei"/>
                      </a:endParaRPr>
                    </a:p>
                    <a:p>
                      <a:pPr marL="67945">
                        <a:lnSpc>
                          <a:spcPct val="100000"/>
                        </a:lnSpc>
                        <a:spcBef>
                          <a:spcPts val="74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高中生</a:t>
                      </a:r>
                      <a:r>
                        <a:rPr sz="1500" b="1" u="sng" spc="-15" dirty="0">
                          <a:solidFill>
                            <a:srgbClr val="0000CC"/>
                          </a:solidFill>
                          <a:uFill>
                            <a:solidFill>
                              <a:srgbClr val="0000CC"/>
                            </a:solidFill>
                          </a:uFill>
                          <a:latin typeface="Microsoft JhengHei"/>
                          <a:cs typeface="Microsoft JhengHei"/>
                        </a:rPr>
                        <a:t>準</a:t>
                      </a:r>
                      <a:r>
                        <a:rPr sz="1500" b="1" u="sng" dirty="0">
                          <a:solidFill>
                            <a:srgbClr val="0000CC"/>
                          </a:solidFill>
                          <a:uFill>
                            <a:solidFill>
                              <a:srgbClr val="0000CC"/>
                            </a:solidFill>
                          </a:uFill>
                          <a:latin typeface="Microsoft JhengHei"/>
                          <a:cs typeface="Microsoft JhengHei"/>
                        </a:rPr>
                        <a:t>備事</a:t>
                      </a:r>
                      <a:r>
                        <a:rPr sz="1500" b="1" u="sng" spc="-15" dirty="0">
                          <a:solidFill>
                            <a:srgbClr val="0000CC"/>
                          </a:solidFill>
                          <a:uFill>
                            <a:solidFill>
                              <a:srgbClr val="0000CC"/>
                            </a:solidFill>
                          </a:uFill>
                          <a:latin typeface="Microsoft JhengHei"/>
                          <a:cs typeface="Microsoft JhengHei"/>
                        </a:rPr>
                        <a:t>項</a:t>
                      </a:r>
                      <a:r>
                        <a:rPr sz="1500" b="1" u="sng" spc="-10" dirty="0">
                          <a:solidFill>
                            <a:srgbClr val="0000CC"/>
                          </a:solidFill>
                          <a:uFill>
                            <a:solidFill>
                              <a:srgbClr val="0000CC"/>
                            </a:solidFill>
                          </a:uFill>
                          <a:latin typeface="Microsoft JhengHei"/>
                          <a:cs typeface="Microsoft JhengHei"/>
                        </a:rPr>
                        <a:t>：</a:t>
                      </a:r>
                      <a:endParaRPr sz="1500" dirty="0">
                        <a:latin typeface="Microsoft JhengHei"/>
                        <a:cs typeface="Microsoft JhengHei"/>
                      </a:endParaRPr>
                    </a:p>
                    <a:p>
                      <a:pPr marL="123189">
                        <a:lnSpc>
                          <a:spcPct val="100000"/>
                        </a:lnSpc>
                        <a:spcBef>
                          <a:spcPts val="1290"/>
                        </a:spcBef>
                      </a:pPr>
                      <a:r>
                        <a:rPr sz="1500" b="1" dirty="0">
                          <a:latin typeface="Microsoft JhengHei"/>
                          <a:cs typeface="Microsoft JhengHei"/>
                        </a:rPr>
                        <a:t>利用光</a:t>
                      </a:r>
                      <a:r>
                        <a:rPr sz="1500" b="1" spc="-15" dirty="0">
                          <a:latin typeface="Microsoft JhengHei"/>
                          <a:cs typeface="Microsoft JhengHei"/>
                        </a:rPr>
                        <a:t>譜</a:t>
                      </a:r>
                      <a:r>
                        <a:rPr sz="1500" b="1" dirty="0">
                          <a:latin typeface="Microsoft JhengHei"/>
                          <a:cs typeface="Microsoft JhengHei"/>
                        </a:rPr>
                        <a:t>儀觀</a:t>
                      </a:r>
                      <a:r>
                        <a:rPr sz="1500" b="1" spc="-15" dirty="0">
                          <a:latin typeface="Microsoft JhengHei"/>
                          <a:cs typeface="Microsoft JhengHei"/>
                        </a:rPr>
                        <a:t>察一</a:t>
                      </a:r>
                      <a:r>
                        <a:rPr sz="1500" b="1" dirty="0">
                          <a:latin typeface="Microsoft JhengHei"/>
                          <a:cs typeface="Microsoft JhengHei"/>
                        </a:rPr>
                        <a:t>般日光</a:t>
                      </a:r>
                      <a:r>
                        <a:rPr sz="1500" b="1" spc="-15" dirty="0">
                          <a:latin typeface="Microsoft JhengHei"/>
                          <a:cs typeface="Microsoft JhengHei"/>
                        </a:rPr>
                        <a:t>燈</a:t>
                      </a:r>
                      <a:r>
                        <a:rPr sz="1500" b="1" dirty="0">
                          <a:latin typeface="Microsoft JhengHei"/>
                          <a:cs typeface="Microsoft JhengHei"/>
                        </a:rPr>
                        <a:t>管之</a:t>
                      </a:r>
                      <a:r>
                        <a:rPr sz="1500" b="1" spc="-15" dirty="0">
                          <a:latin typeface="Microsoft JhengHei"/>
                          <a:cs typeface="Microsoft JhengHei"/>
                        </a:rPr>
                        <a:t>光</a:t>
                      </a:r>
                      <a:r>
                        <a:rPr sz="1500" b="1" dirty="0">
                          <a:latin typeface="Microsoft JhengHei"/>
                          <a:cs typeface="Microsoft JhengHei"/>
                        </a:rPr>
                        <a:t>譜</a:t>
                      </a:r>
                      <a:endParaRPr sz="1500" dirty="0">
                        <a:latin typeface="Microsoft JhengHei"/>
                        <a:cs typeface="Microsoft JhengHei"/>
                      </a:endParaRPr>
                    </a:p>
                  </a:txBody>
                  <a:tcPr marL="0" marR="0" marT="6922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8580">
                        <a:lnSpc>
                          <a:spcPct val="100000"/>
                        </a:lnSpc>
                        <a:spcBef>
                          <a:spcPts val="50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帳篷演</a:t>
                      </a:r>
                      <a:r>
                        <a:rPr sz="1500" b="1" u="sng" spc="-10" dirty="0">
                          <a:solidFill>
                            <a:srgbClr val="0000CC"/>
                          </a:solidFill>
                          <a:uFill>
                            <a:solidFill>
                              <a:srgbClr val="0000CC"/>
                            </a:solidFill>
                          </a:uFill>
                          <a:latin typeface="Microsoft JhengHei"/>
                          <a:cs typeface="Microsoft JhengHei"/>
                        </a:rPr>
                        <a:t>示</a:t>
                      </a:r>
                      <a:r>
                        <a:rPr sz="1500" b="1" u="sng" dirty="0">
                          <a:solidFill>
                            <a:srgbClr val="0000CC"/>
                          </a:solidFill>
                          <a:uFill>
                            <a:solidFill>
                              <a:srgbClr val="0000CC"/>
                            </a:solidFill>
                          </a:uFill>
                          <a:latin typeface="Microsoft JhengHei"/>
                          <a:cs typeface="Microsoft JhengHei"/>
                        </a:rPr>
                        <a:t>-</a:t>
                      </a:r>
                      <a:r>
                        <a:rPr lang="en-US" altLang="zh-TW" sz="1500" b="1" u="sng" dirty="0">
                          <a:solidFill>
                            <a:srgbClr val="0000CC"/>
                          </a:solidFill>
                          <a:uFill>
                            <a:solidFill>
                              <a:srgbClr val="0000CC"/>
                            </a:solidFill>
                          </a:uFill>
                          <a:latin typeface="Microsoft JhengHei"/>
                          <a:cs typeface="Microsoft JhengHei"/>
                        </a:rPr>
                        <a:t>2</a:t>
                      </a:r>
                      <a:r>
                        <a:rPr sz="1500" b="1" u="sng" dirty="0">
                          <a:solidFill>
                            <a:srgbClr val="0000CC"/>
                          </a:solidFill>
                          <a:uFill>
                            <a:solidFill>
                              <a:srgbClr val="0000CC"/>
                            </a:solidFill>
                          </a:uFill>
                          <a:latin typeface="Microsoft JhengHei"/>
                          <a:cs typeface="Microsoft JhengHei"/>
                        </a:rPr>
                        <a:t>：</a:t>
                      </a:r>
                      <a:r>
                        <a:rPr sz="1500" b="1" u="sng" spc="335" dirty="0">
                          <a:solidFill>
                            <a:srgbClr val="0000CC"/>
                          </a:solidFill>
                          <a:uFill>
                            <a:solidFill>
                              <a:srgbClr val="0000CC"/>
                            </a:solidFill>
                          </a:uFill>
                          <a:latin typeface="Microsoft JhengHei"/>
                          <a:cs typeface="Microsoft JhengHei"/>
                        </a:rPr>
                        <a:t> </a:t>
                      </a:r>
                      <a:r>
                        <a:rPr sz="1500" b="1" u="sng" dirty="0">
                          <a:solidFill>
                            <a:srgbClr val="0000CC"/>
                          </a:solidFill>
                          <a:uFill>
                            <a:solidFill>
                              <a:srgbClr val="0000CC"/>
                            </a:solidFill>
                          </a:uFill>
                          <a:latin typeface="Microsoft JhengHei"/>
                          <a:cs typeface="Microsoft JhengHei"/>
                        </a:rPr>
                        <a:t>CD</a:t>
                      </a:r>
                      <a:r>
                        <a:rPr sz="1500" b="1" u="sng" spc="-10" dirty="0">
                          <a:solidFill>
                            <a:srgbClr val="0000CC"/>
                          </a:solidFill>
                          <a:uFill>
                            <a:solidFill>
                              <a:srgbClr val="0000CC"/>
                            </a:solidFill>
                          </a:uFill>
                          <a:latin typeface="Microsoft JhengHei"/>
                          <a:cs typeface="Microsoft JhengHei"/>
                        </a:rPr>
                        <a:t> </a:t>
                      </a:r>
                      <a:r>
                        <a:rPr sz="1500" b="1" u="sng" spc="-30" dirty="0">
                          <a:solidFill>
                            <a:srgbClr val="0000CC"/>
                          </a:solidFill>
                          <a:uFill>
                            <a:solidFill>
                              <a:srgbClr val="0000CC"/>
                            </a:solidFill>
                          </a:uFill>
                          <a:latin typeface="Microsoft JhengHei"/>
                          <a:cs typeface="Microsoft JhengHei"/>
                        </a:rPr>
                        <a:t>v.s.</a:t>
                      </a:r>
                      <a:r>
                        <a:rPr sz="1500" b="1" u="sng" spc="-10" dirty="0">
                          <a:solidFill>
                            <a:srgbClr val="0000CC"/>
                          </a:solidFill>
                          <a:uFill>
                            <a:solidFill>
                              <a:srgbClr val="0000CC"/>
                            </a:solidFill>
                          </a:uFill>
                          <a:latin typeface="Microsoft JhengHei"/>
                          <a:cs typeface="Microsoft JhengHei"/>
                        </a:rPr>
                        <a:t> </a:t>
                      </a:r>
                      <a:r>
                        <a:rPr sz="1500" b="1" u="sng" spc="-5" dirty="0">
                          <a:solidFill>
                            <a:srgbClr val="0000CC"/>
                          </a:solidFill>
                          <a:uFill>
                            <a:solidFill>
                              <a:srgbClr val="0000CC"/>
                            </a:solidFill>
                          </a:uFill>
                          <a:latin typeface="Microsoft JhengHei"/>
                          <a:cs typeface="Microsoft JhengHei"/>
                        </a:rPr>
                        <a:t>DVD</a:t>
                      </a:r>
                      <a:r>
                        <a:rPr sz="1500" b="1" u="sng" spc="-10" dirty="0">
                          <a:solidFill>
                            <a:srgbClr val="0000CC"/>
                          </a:solidFill>
                          <a:uFill>
                            <a:solidFill>
                              <a:srgbClr val="0000CC"/>
                            </a:solidFill>
                          </a:uFill>
                          <a:latin typeface="Microsoft JhengHei"/>
                          <a:cs typeface="Microsoft JhengHei"/>
                        </a:rPr>
                        <a:t> </a:t>
                      </a:r>
                      <a:r>
                        <a:rPr sz="1500" b="1" u="sng" dirty="0">
                          <a:solidFill>
                            <a:srgbClr val="0000CC"/>
                          </a:solidFill>
                          <a:uFill>
                            <a:solidFill>
                              <a:srgbClr val="0000CC"/>
                            </a:solidFill>
                          </a:uFill>
                          <a:latin typeface="Microsoft JhengHei"/>
                          <a:cs typeface="Microsoft JhengHei"/>
                        </a:rPr>
                        <a:t>之光譜</a:t>
                      </a:r>
                      <a:endParaRPr sz="1500" dirty="0">
                        <a:latin typeface="Microsoft JhengHei"/>
                        <a:cs typeface="Microsoft JhengHei"/>
                      </a:endParaRPr>
                    </a:p>
                    <a:p>
                      <a:pPr marL="68580">
                        <a:lnSpc>
                          <a:spcPct val="100000"/>
                        </a:lnSpc>
                        <a:spcBef>
                          <a:spcPts val="74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高中生</a:t>
                      </a:r>
                      <a:r>
                        <a:rPr sz="1500" b="1" u="sng" spc="-15" dirty="0">
                          <a:solidFill>
                            <a:srgbClr val="0000CC"/>
                          </a:solidFill>
                          <a:uFill>
                            <a:solidFill>
                              <a:srgbClr val="0000CC"/>
                            </a:solidFill>
                          </a:uFill>
                          <a:latin typeface="Microsoft JhengHei"/>
                          <a:cs typeface="Microsoft JhengHei"/>
                        </a:rPr>
                        <a:t>準</a:t>
                      </a:r>
                      <a:r>
                        <a:rPr sz="1500" b="1" u="sng" dirty="0">
                          <a:solidFill>
                            <a:srgbClr val="0000CC"/>
                          </a:solidFill>
                          <a:uFill>
                            <a:solidFill>
                              <a:srgbClr val="0000CC"/>
                            </a:solidFill>
                          </a:uFill>
                          <a:latin typeface="Microsoft JhengHei"/>
                          <a:cs typeface="Microsoft JhengHei"/>
                        </a:rPr>
                        <a:t>備事</a:t>
                      </a:r>
                      <a:r>
                        <a:rPr sz="1500" b="1" u="sng" spc="-15" dirty="0">
                          <a:solidFill>
                            <a:srgbClr val="0000CC"/>
                          </a:solidFill>
                          <a:uFill>
                            <a:solidFill>
                              <a:srgbClr val="0000CC"/>
                            </a:solidFill>
                          </a:uFill>
                          <a:latin typeface="Microsoft JhengHei"/>
                          <a:cs typeface="Microsoft JhengHei"/>
                        </a:rPr>
                        <a:t>項</a:t>
                      </a:r>
                      <a:r>
                        <a:rPr sz="1500" b="1" u="sng" spc="-10" dirty="0">
                          <a:solidFill>
                            <a:srgbClr val="0000CC"/>
                          </a:solidFill>
                          <a:uFill>
                            <a:solidFill>
                              <a:srgbClr val="0000CC"/>
                            </a:solidFill>
                          </a:uFill>
                          <a:latin typeface="Microsoft JhengHei"/>
                          <a:cs typeface="Microsoft JhengHei"/>
                        </a:rPr>
                        <a:t>：</a:t>
                      </a:r>
                      <a:r>
                        <a:rPr sz="1500" b="1" u="sng" dirty="0">
                          <a:solidFill>
                            <a:srgbClr val="0000CC"/>
                          </a:solidFill>
                          <a:uFill>
                            <a:solidFill>
                              <a:srgbClr val="0000CC"/>
                            </a:solidFill>
                          </a:uFill>
                          <a:latin typeface="Microsoft JhengHei"/>
                          <a:cs typeface="Microsoft JhengHei"/>
                        </a:rPr>
                        <a:t>蛋糕盒</a:t>
                      </a:r>
                      <a:endParaRPr sz="1500" dirty="0">
                        <a:latin typeface="Microsoft JhengHei"/>
                        <a:cs typeface="Microsoft JhengHei"/>
                      </a:endParaRPr>
                    </a:p>
                    <a:p>
                      <a:pPr marL="471805">
                        <a:lnSpc>
                          <a:spcPct val="100000"/>
                        </a:lnSpc>
                        <a:spcBef>
                          <a:spcPts val="745"/>
                        </a:spcBef>
                      </a:pPr>
                      <a:r>
                        <a:rPr sz="1500" b="1" dirty="0">
                          <a:latin typeface="Microsoft JhengHei"/>
                          <a:cs typeface="Microsoft JhengHei"/>
                        </a:rPr>
                        <a:t>比較</a:t>
                      </a:r>
                      <a:r>
                        <a:rPr sz="1500" b="1" spc="-5" dirty="0">
                          <a:latin typeface="Microsoft JhengHei"/>
                          <a:cs typeface="Microsoft JhengHei"/>
                        </a:rPr>
                        <a:t> CD&amp;DVD</a:t>
                      </a:r>
                      <a:r>
                        <a:rPr sz="1500" b="1" spc="-15" dirty="0">
                          <a:latin typeface="Microsoft JhengHei"/>
                          <a:cs typeface="Microsoft JhengHei"/>
                        </a:rPr>
                        <a:t> </a:t>
                      </a:r>
                      <a:r>
                        <a:rPr sz="1500" b="1" dirty="0">
                          <a:latin typeface="Microsoft JhengHei"/>
                          <a:cs typeface="Microsoft JhengHei"/>
                        </a:rPr>
                        <a:t>之光譜差異</a:t>
                      </a:r>
                      <a:endParaRPr sz="1500" dirty="0">
                        <a:latin typeface="Microsoft JhengHei"/>
                        <a:cs typeface="Microsoft JhengHei"/>
                      </a:endParaRPr>
                    </a:p>
                  </a:txBody>
                  <a:tcPr marL="0" marR="0" marT="6922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3541813">
                <a:tc gridSpan="2">
                  <a:txBody>
                    <a:bodyPr/>
                    <a:lstStyle/>
                    <a:p>
                      <a:pPr marL="67945">
                        <a:lnSpc>
                          <a:spcPct val="100000"/>
                        </a:lnSpc>
                        <a:spcBef>
                          <a:spcPts val="505"/>
                        </a:spcBef>
                      </a:pPr>
                      <a:r>
                        <a:rPr sz="1500" u="sng" spc="-355" dirty="0">
                          <a:solidFill>
                            <a:srgbClr val="0000CC"/>
                          </a:solidFill>
                          <a:uFill>
                            <a:solidFill>
                              <a:srgbClr val="0000CC"/>
                            </a:solidFill>
                          </a:uFill>
                          <a:latin typeface="Times New Roman"/>
                          <a:cs typeface="Times New Roman"/>
                        </a:rPr>
                        <a:t> </a:t>
                      </a:r>
                      <a:r>
                        <a:rPr sz="1500" b="1" u="sng" dirty="0">
                          <a:solidFill>
                            <a:srgbClr val="0000CC"/>
                          </a:solidFill>
                          <a:uFill>
                            <a:solidFill>
                              <a:srgbClr val="0000CC"/>
                            </a:solidFill>
                          </a:uFill>
                          <a:latin typeface="Microsoft JhengHei"/>
                          <a:cs typeface="Microsoft JhengHei"/>
                        </a:rPr>
                        <a:t>光碟片</a:t>
                      </a:r>
                      <a:r>
                        <a:rPr sz="1500" b="1" u="sng" spc="-15" dirty="0">
                          <a:solidFill>
                            <a:srgbClr val="0000CC"/>
                          </a:solidFill>
                          <a:uFill>
                            <a:solidFill>
                              <a:srgbClr val="0000CC"/>
                            </a:solidFill>
                          </a:uFill>
                          <a:latin typeface="Microsoft JhengHei"/>
                          <a:cs typeface="Microsoft JhengHei"/>
                        </a:rPr>
                        <a:t>構</a:t>
                      </a:r>
                      <a:r>
                        <a:rPr sz="1500" b="1" u="sng" dirty="0">
                          <a:solidFill>
                            <a:srgbClr val="0000CC"/>
                          </a:solidFill>
                          <a:uFill>
                            <a:solidFill>
                              <a:srgbClr val="0000CC"/>
                            </a:solidFill>
                          </a:uFill>
                          <a:latin typeface="Microsoft JhengHei"/>
                          <a:cs typeface="Microsoft JhengHei"/>
                        </a:rPr>
                        <a:t>造圖</a:t>
                      </a:r>
                      <a:endParaRPr sz="1500" dirty="0">
                        <a:latin typeface="Microsoft JhengHei"/>
                        <a:cs typeface="Microsoft JhengHei"/>
                      </a:endParaRPr>
                    </a:p>
                  </a:txBody>
                  <a:tcPr marL="0" marR="0" marT="6922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pic>
        <p:nvPicPr>
          <p:cNvPr id="24" name="object 4">
            <a:extLst>
              <a:ext uri="{FF2B5EF4-FFF2-40B4-BE49-F238E27FC236}">
                <a16:creationId xmlns:a16="http://schemas.microsoft.com/office/drawing/2014/main" id="{83DA8FDC-5F77-4821-958C-F594B9AAC7F1}"/>
              </a:ext>
            </a:extLst>
          </p:cNvPr>
          <p:cNvPicPr/>
          <p:nvPr/>
        </p:nvPicPr>
        <p:blipFill>
          <a:blip r:embed="rId4" cstate="print"/>
          <a:stretch>
            <a:fillRect/>
          </a:stretch>
        </p:blipFill>
        <p:spPr>
          <a:xfrm>
            <a:off x="3864069" y="3725659"/>
            <a:ext cx="3162857" cy="2512576"/>
          </a:xfrm>
          <a:prstGeom prst="rect">
            <a:avLst/>
          </a:prstGeom>
        </p:spPr>
      </p:pic>
      <p:pic>
        <p:nvPicPr>
          <p:cNvPr id="25" name="object 5">
            <a:extLst>
              <a:ext uri="{FF2B5EF4-FFF2-40B4-BE49-F238E27FC236}">
                <a16:creationId xmlns:a16="http://schemas.microsoft.com/office/drawing/2014/main" id="{4B535C33-0FA5-4517-BA8E-ED31332BCB2B}"/>
              </a:ext>
            </a:extLst>
          </p:cNvPr>
          <p:cNvPicPr/>
          <p:nvPr/>
        </p:nvPicPr>
        <p:blipFill>
          <a:blip r:embed="rId5" cstate="print"/>
          <a:stretch>
            <a:fillRect/>
          </a:stretch>
        </p:blipFill>
        <p:spPr>
          <a:xfrm>
            <a:off x="612661" y="6841500"/>
            <a:ext cx="6152710" cy="2798239"/>
          </a:xfrm>
          <a:prstGeom prst="rect">
            <a:avLst/>
          </a:prstGeom>
        </p:spPr>
      </p:pic>
      <p:pic>
        <p:nvPicPr>
          <p:cNvPr id="3" name="圖片 2" descr="一張含有 畫畫 的圖片&#10;&#10;自動產生的描述">
            <a:extLst>
              <a:ext uri="{FF2B5EF4-FFF2-40B4-BE49-F238E27FC236}">
                <a16:creationId xmlns:a16="http://schemas.microsoft.com/office/drawing/2014/main" id="{94FEF76E-29B2-47B7-84EC-8294E795D4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748" y="4657286"/>
            <a:ext cx="3043603" cy="1492031"/>
          </a:xfrm>
          <a:prstGeom prst="rect">
            <a:avLst/>
          </a:prstGeom>
        </p:spPr>
      </p:pic>
      <p:sp>
        <p:nvSpPr>
          <p:cNvPr id="4" name="文字方塊 3">
            <a:extLst>
              <a:ext uri="{FF2B5EF4-FFF2-40B4-BE49-F238E27FC236}">
                <a16:creationId xmlns:a16="http://schemas.microsoft.com/office/drawing/2014/main" id="{E4886835-AC04-4A1A-8075-517F93834666}"/>
              </a:ext>
            </a:extLst>
          </p:cNvPr>
          <p:cNvSpPr txBox="1"/>
          <p:nvPr/>
        </p:nvSpPr>
        <p:spPr>
          <a:xfrm>
            <a:off x="1392273" y="1631617"/>
            <a:ext cx="4772934" cy="889603"/>
          </a:xfrm>
          <a:prstGeom prst="rect">
            <a:avLst/>
          </a:prstGeom>
          <a:noFill/>
        </p:spPr>
        <p:txBody>
          <a:bodyPr wrap="square" rtlCol="0">
            <a:spAutoFit/>
          </a:bodyPr>
          <a:lstStyle/>
          <a:p>
            <a:pPr algn="ctr"/>
            <a:r>
              <a:rPr lang="zh-TW" altLang="en-US" sz="5181" b="1" dirty="0">
                <a:solidFill>
                  <a:srgbClr val="FF0000"/>
                </a:solidFill>
                <a:latin typeface="微軟正黑體" panose="020B0604030504040204" pitchFamily="34" charset="-120"/>
                <a:ea typeface="微軟正黑體" panose="020B0604030504040204" pitchFamily="34" charset="-120"/>
              </a:rPr>
              <a:t>絢麗的光學</a:t>
            </a:r>
          </a:p>
        </p:txBody>
      </p:sp>
      <p:pic>
        <p:nvPicPr>
          <p:cNvPr id="12" name="圖片 11" descr="一張含有 模糊 的圖片&#10;&#10;自動產生的描述">
            <a:extLst>
              <a:ext uri="{FF2B5EF4-FFF2-40B4-BE49-F238E27FC236}">
                <a16:creationId xmlns:a16="http://schemas.microsoft.com/office/drawing/2014/main" id="{03AFD82D-CED8-4EAF-B8D4-09AECE4141BB}"/>
              </a:ext>
            </a:extLst>
          </p:cNvPr>
          <p:cNvPicPr>
            <a:picLocks noChangeAspect="1"/>
          </p:cNvPicPr>
          <p:nvPr/>
        </p:nvPicPr>
        <p:blipFill rotWithShape="1">
          <a:blip r:embed="rId7">
            <a:extLst>
              <a:ext uri="{28A0092B-C50C-407E-A947-70E740481C1C}">
                <a14:useLocalDpi xmlns:a14="http://schemas.microsoft.com/office/drawing/2010/main" val="0"/>
              </a:ext>
            </a:extLst>
          </a:blip>
          <a:srcRect l="49446" t="45333" r="39013" b="44762"/>
          <a:stretch/>
        </p:blipFill>
        <p:spPr>
          <a:xfrm>
            <a:off x="1046146" y="3767047"/>
            <a:ext cx="1250641" cy="804952"/>
          </a:xfrm>
          <a:prstGeom prst="rect">
            <a:avLst/>
          </a:prstGeom>
        </p:spPr>
      </p:pic>
    </p:spTree>
    <p:extLst>
      <p:ext uri="{BB962C8B-B14F-4D97-AF65-F5344CB8AC3E}">
        <p14:creationId xmlns:p14="http://schemas.microsoft.com/office/powerpoint/2010/main" val="313056498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TotalTime>
  <Words>881</Words>
  <Application>Microsoft Office PowerPoint</Application>
  <PresentationFormat>自訂</PresentationFormat>
  <Paragraphs>92</Paragraphs>
  <Slides>7</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vt:i4>
      </vt:variant>
    </vt:vector>
  </HeadingPairs>
  <TitlesOfParts>
    <vt:vector size="15" baseType="lpstr">
      <vt:lpstr>微軟正黑體</vt:lpstr>
      <vt:lpstr>微軟正黑體</vt:lpstr>
      <vt:lpstr>Arial</vt:lpstr>
      <vt:lpstr>Calibri</vt:lpstr>
      <vt:lpstr>Calibri Light</vt:lpstr>
      <vt:lpstr>Cambria Math</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37</cp:revision>
  <dcterms:created xsi:type="dcterms:W3CDTF">2020-08-26T09:46:03Z</dcterms:created>
  <dcterms:modified xsi:type="dcterms:W3CDTF">2021-02-27T15:14:15Z</dcterms:modified>
</cp:coreProperties>
</file>