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FFFF"/>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5" d="100"/>
          <a:sy n="55" d="100"/>
        </p:scale>
        <p:origin x="181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zh-TW" altLang="en-US"/>
              <a:t>按一下以編輯母片標題樣式</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8BDEFBD1-469C-4A37-B611-98A009F71CA0}" type="datetimeFigureOut">
              <a:rPr lang="zh-TW" altLang="en-US" smtClean="0"/>
              <a:t>2021/1/13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3456747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BDEFBD1-469C-4A37-B611-98A009F71CA0}" type="datetimeFigureOut">
              <a:rPr lang="zh-TW" altLang="en-US" smtClean="0"/>
              <a:t>2021/1/13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1995266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BDEFBD1-469C-4A37-B611-98A009F71CA0}" type="datetimeFigureOut">
              <a:rPr lang="zh-TW" altLang="en-US" smtClean="0"/>
              <a:t>2021/1/13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4202446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BDEFBD1-469C-4A37-B611-98A009F71CA0}" type="datetimeFigureOut">
              <a:rPr lang="zh-TW" altLang="en-US" smtClean="0"/>
              <a:t>2021/1/13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365484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zh-TW" altLang="en-US"/>
              <a:t>按一下以編輯母片標題樣式</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8BDEFBD1-469C-4A37-B611-98A009F71CA0}" type="datetimeFigureOut">
              <a:rPr lang="zh-TW" altLang="en-US" smtClean="0"/>
              <a:t>2021/1/13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868241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BDEFBD1-469C-4A37-B611-98A009F71CA0}" type="datetimeFigureOut">
              <a:rPr lang="zh-TW" altLang="en-US" smtClean="0"/>
              <a:t>2021/1/13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1230471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zh-TW" altLang="en-US"/>
              <a:t>按一下以編輯母片文字樣式</a:t>
            </a:r>
          </a:p>
        </p:txBody>
      </p:sp>
      <p:sp>
        <p:nvSpPr>
          <p:cNvPr id="4" name="Content Placeholder 3"/>
          <p:cNvSpPr>
            <a:spLocks noGrp="1"/>
          </p:cNvSpPr>
          <p:nvPr>
            <p:ph sz="half" idx="2"/>
          </p:nvPr>
        </p:nvSpPr>
        <p:spPr>
          <a:xfrm>
            <a:off x="520713" y="3905482"/>
            <a:ext cx="3198096" cy="574437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zh-TW" altLang="en-US"/>
              <a:t>按一下以編輯母片文字樣式</a:t>
            </a:r>
          </a:p>
        </p:txBody>
      </p:sp>
      <p:sp>
        <p:nvSpPr>
          <p:cNvPr id="6" name="Content Placeholder 5"/>
          <p:cNvSpPr>
            <a:spLocks noGrp="1"/>
          </p:cNvSpPr>
          <p:nvPr>
            <p:ph sz="quarter" idx="4"/>
          </p:nvPr>
        </p:nvSpPr>
        <p:spPr>
          <a:xfrm>
            <a:off x="3827086" y="3905482"/>
            <a:ext cx="3213847" cy="574437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8BDEFBD1-469C-4A37-B611-98A009F71CA0}" type="datetimeFigureOut">
              <a:rPr lang="zh-TW" altLang="en-US" smtClean="0"/>
              <a:t>2021/1/13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1671141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BDEFBD1-469C-4A37-B611-98A009F71CA0}" type="datetimeFigureOut">
              <a:rPr lang="zh-TW" altLang="en-US" smtClean="0"/>
              <a:t>2021/1/13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783573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DEFBD1-469C-4A37-B611-98A009F71CA0}" type="datetimeFigureOut">
              <a:rPr lang="zh-TW" altLang="en-US" smtClean="0"/>
              <a:t>2021/1/13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4173217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zh-TW" altLang="en-US"/>
              <a:t>按一下以編輯母片標題樣式</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8BDEFBD1-469C-4A37-B611-98A009F71CA0}" type="datetimeFigureOut">
              <a:rPr lang="zh-TW" altLang="en-US" smtClean="0"/>
              <a:t>2021/1/13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2916228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zh-TW" altLang="en-US"/>
              <a:t>按一下圖示以新增圖片</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8BDEFBD1-469C-4A37-B611-98A009F71CA0}" type="datetimeFigureOut">
              <a:rPr lang="zh-TW" altLang="en-US" smtClean="0"/>
              <a:t>2021/1/13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509942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8BDEFBD1-469C-4A37-B611-98A009F71CA0}" type="datetimeFigureOut">
              <a:rPr lang="zh-TW" altLang="en-US" smtClean="0"/>
              <a:t>2021/1/13</a:t>
            </a:fld>
            <a:endParaRPr lang="zh-TW" altLang="en-US"/>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135265862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FDE57FDA-21C9-41F4-BCAA-186342950E70}"/>
              </a:ext>
            </a:extLst>
          </p:cNvPr>
          <p:cNvSpPr txBox="1"/>
          <p:nvPr/>
        </p:nvSpPr>
        <p:spPr>
          <a:xfrm>
            <a:off x="462124" y="399165"/>
            <a:ext cx="6635426" cy="8880060"/>
          </a:xfrm>
          <a:prstGeom prst="rect">
            <a:avLst/>
          </a:prstGeom>
          <a:noFill/>
        </p:spPr>
        <p:txBody>
          <a:bodyPr wrap="square">
            <a:spAutoFit/>
          </a:bodyPr>
          <a:lstStyle/>
          <a:p>
            <a:pPr algn="ctr">
              <a:lnSpc>
                <a:spcPct val="125000"/>
              </a:lnSpc>
            </a:pPr>
            <a:r>
              <a:rPr lang="zh-TW" altLang="en-US" sz="3200" b="1" kern="100" dirty="0">
                <a:solidFill>
                  <a:srgbClr val="FFFF00"/>
                </a:solidFill>
                <a:latin typeface="微軟正黑體" panose="020B0604030504040204" pitchFamily="34" charset="-120"/>
                <a:ea typeface="微軟正黑體" panose="020B0604030504040204" pitchFamily="34" charset="-120"/>
                <a:cs typeface="Times New Roman" panose="02020603050405020304" pitchFamily="18" charset="0"/>
              </a:rPr>
              <a:t>絢麗的光學</a:t>
            </a:r>
            <a:endParaRPr lang="en-US" altLang="zh-TW" sz="3200" b="1" kern="100" dirty="0">
              <a:solidFill>
                <a:srgbClr val="FFFF00"/>
              </a:solidFill>
              <a:latin typeface="微軟正黑體" panose="020B0604030504040204" pitchFamily="34" charset="-120"/>
              <a:ea typeface="微軟正黑體" panose="020B0604030504040204" pitchFamily="34" charset="-120"/>
              <a:cs typeface="Times New Roman" panose="02020603050405020304" pitchFamily="18" charset="0"/>
            </a:endParaRPr>
          </a:p>
          <a:p>
            <a:pPr algn="ctr">
              <a:lnSpc>
                <a:spcPct val="125000"/>
              </a:lnSpc>
            </a:pPr>
            <a:r>
              <a:rPr lang="zh-TW" altLang="en-US" sz="3200" b="1" kern="100" dirty="0">
                <a:solidFill>
                  <a:srgbClr val="FFFF00"/>
                </a:solidFill>
                <a:latin typeface="微軟正黑體" panose="020B0604030504040204" pitchFamily="34" charset="-120"/>
                <a:ea typeface="微軟正黑體" panose="020B0604030504040204" pitchFamily="34" charset="-120"/>
                <a:cs typeface="Times New Roman" panose="02020603050405020304" pitchFamily="18" charset="0"/>
              </a:rPr>
              <a:t>與本主題有關的技術</a:t>
            </a:r>
            <a:endParaRPr lang="zh-TW" altLang="zh-TW" sz="1200" b="1"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zh-TW" altLang="en-US"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一</a:t>
            </a:r>
            <a:r>
              <a:rPr lang="en-US" altLang="zh-TW"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由光譜得知大氣組成成分：</a:t>
            </a:r>
            <a:endParaRPr lang="en-US" altLang="zh-TW"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用不同光譜就可以看出星球表面的物質有什麼！</a:t>
            </a:r>
            <a:r>
              <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如何了解地球的鄰居們─淺談探索太陽系的新科技</a:t>
            </a:r>
            <a:endPar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https://www.youtube.com/watch?v=Gadik5V-SOs</a:t>
            </a:r>
          </a:p>
          <a:p>
            <a:pPr>
              <a:lnSpc>
                <a:spcPct val="125000"/>
              </a:lnSpc>
            </a:pPr>
            <a:endParaRPr lang="en-US" altLang="zh-TW"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zh-TW" altLang="en-US"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我們可以透過觀測從行星大氣穿過或反射的光源光譜來得知其大氣的成分組成，因為每個不同的氣體分子都會吸收某些特定波長的光，藉由觀察這些來自遠方光源的光譜被吸收的情形，就有辦法判定這道光源經過的大氣成分。 </a:t>
            </a:r>
          </a:p>
          <a:p>
            <a:pPr algn="r">
              <a:lnSpc>
                <a:spcPct val="125000"/>
              </a:lnSpc>
            </a:pPr>
            <a:r>
              <a:rPr lang="zh-TW" altLang="en-US"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112 </a:t>
            </a:r>
            <a:r>
              <a:rPr lang="zh-TW" altLang="en-US"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級 洪至庚</a:t>
            </a:r>
            <a:endParaRPr lang="en-US" altLang="zh-TW"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endParaRPr lang="en-US" altLang="zh-TW"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zh-TW" altLang="en-US"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二</a:t>
            </a:r>
            <a:r>
              <a:rPr lang="en-US" altLang="zh-TW"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3D </a:t>
            </a:r>
            <a:r>
              <a:rPr lang="zh-TW" altLang="en-US"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立體影像技術：</a:t>
            </a:r>
            <a:endParaRPr lang="en-US" altLang="zh-TW"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3D</a:t>
            </a:r>
            <a:r>
              <a:rPr lang="zh-TW" altLang="en-US"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立體影片的原理與製作</a:t>
            </a:r>
            <a:endPar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https://youtu.be/vLvUZ0nY5Cs</a:t>
            </a:r>
          </a:p>
          <a:p>
            <a:pPr>
              <a:lnSpc>
                <a:spcPct val="125000"/>
              </a:lnSpc>
            </a:pPr>
            <a:endParaRPr lang="en-US" altLang="zh-TW"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zh-TW" altLang="en-US"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紅藍眼鏡主要是因為人類兩眼的視差</a:t>
            </a:r>
            <a:r>
              <a:rPr lang="zh-TW" altLang="en-US"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造成左眼看見的像</a:t>
            </a:r>
            <a:r>
              <a:rPr lang="zh-TW" altLang="en-US"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與右眼的像不同，兩圖疊加的結果能使我們看見立體的圖像。而我們所看見的圖像已經先經過空間多工的處理。</a:t>
            </a:r>
            <a:endParaRPr lang="en-US" altLang="zh-TW"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algn="r">
              <a:lnSpc>
                <a:spcPct val="125000"/>
              </a:lnSpc>
            </a:pPr>
            <a:r>
              <a:rPr lang="en-US" altLang="zh-TW"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113 </a:t>
            </a:r>
            <a:r>
              <a:rPr lang="zh-TW" altLang="en-US"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級 郭倢瑜</a:t>
            </a:r>
          </a:p>
          <a:p>
            <a:pPr>
              <a:lnSpc>
                <a:spcPct val="125000"/>
              </a:lnSpc>
            </a:pPr>
            <a:endParaRPr lang="zh-TW" altLang="zh-TW" sz="1200" b="1" kern="100" dirty="0">
              <a:latin typeface="微軟正黑體" panose="020B0604030504040204" pitchFamily="34" charset="-120"/>
              <a:ea typeface="微軟正黑體" panose="020B0604030504040204" pitchFamily="34" charset="-120"/>
              <a:cs typeface="Times New Roman" panose="02020603050405020304" pitchFamily="18" charset="0"/>
            </a:endParaRPr>
          </a:p>
        </p:txBody>
      </p:sp>
      <p:cxnSp>
        <p:nvCxnSpPr>
          <p:cNvPr id="3" name="直線接點 2">
            <a:extLst>
              <a:ext uri="{FF2B5EF4-FFF2-40B4-BE49-F238E27FC236}">
                <a16:creationId xmlns:a16="http://schemas.microsoft.com/office/drawing/2014/main" id="{D150A9AA-2639-4084-AE49-0DF01FA4DB4A}"/>
              </a:ext>
            </a:extLst>
          </p:cNvPr>
          <p:cNvCxnSpPr/>
          <p:nvPr/>
        </p:nvCxnSpPr>
        <p:spPr>
          <a:xfrm>
            <a:off x="0" y="5527965"/>
            <a:ext cx="75596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 name="直線接點 7">
            <a:extLst>
              <a:ext uri="{FF2B5EF4-FFF2-40B4-BE49-F238E27FC236}">
                <a16:creationId xmlns:a16="http://schemas.microsoft.com/office/drawing/2014/main" id="{FA6147A7-BE90-4A30-A137-BC75C31E9A26}"/>
              </a:ext>
            </a:extLst>
          </p:cNvPr>
          <p:cNvCxnSpPr/>
          <p:nvPr/>
        </p:nvCxnSpPr>
        <p:spPr>
          <a:xfrm>
            <a:off x="0" y="9033165"/>
            <a:ext cx="75596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3591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FDE57FDA-21C9-41F4-BCAA-186342950E70}"/>
              </a:ext>
            </a:extLst>
          </p:cNvPr>
          <p:cNvSpPr txBox="1"/>
          <p:nvPr/>
        </p:nvSpPr>
        <p:spPr>
          <a:xfrm>
            <a:off x="461498" y="4472403"/>
            <a:ext cx="6635426" cy="4175246"/>
          </a:xfrm>
          <a:prstGeom prst="rect">
            <a:avLst/>
          </a:prstGeom>
          <a:noFill/>
        </p:spPr>
        <p:txBody>
          <a:bodyPr wrap="square">
            <a:spAutoFit/>
          </a:bodyPr>
          <a:lstStyle/>
          <a:p>
            <a:pPr>
              <a:lnSpc>
                <a:spcPct val="125000"/>
              </a:lnSpc>
            </a:pPr>
            <a:r>
              <a:rPr lang="zh-TW" altLang="en-US"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四</a:t>
            </a:r>
            <a:r>
              <a:rPr lang="en-US" altLang="zh-TW"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凸透鏡成像：</a:t>
            </a:r>
            <a:endParaRPr lang="en-US" altLang="zh-TW"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【Fun</a:t>
            </a:r>
            <a:r>
              <a:rPr lang="zh-TW" altLang="en-US"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科學</a:t>
            </a:r>
            <a:r>
              <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真實存在的隱形斗篷</a:t>
            </a:r>
            <a:r>
              <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000" b="1" kern="100" dirty="0" err="1">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Lubor's</a:t>
            </a:r>
            <a:r>
              <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 Lens</a:t>
            </a:r>
            <a:r>
              <a:rPr lang="zh-TW" altLang="en-US"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原理揭密</a:t>
            </a:r>
            <a:r>
              <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a:t>
            </a:r>
          </a:p>
          <a:p>
            <a:pPr>
              <a:lnSpc>
                <a:spcPct val="125000"/>
              </a:lnSpc>
            </a:pPr>
            <a:r>
              <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https://youtu.be/6ifL3yorXlI</a:t>
            </a:r>
          </a:p>
          <a:p>
            <a:pPr>
              <a:lnSpc>
                <a:spcPct val="125000"/>
              </a:lnSpc>
            </a:pPr>
            <a:endParaRPr lang="en-US" altLang="zh-TW"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zh-TW" altLang="en-US"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我們都知道凸透鏡成像原理，在兩倍焦距內離的越遠放的越大，過了兩倍焦距後就會呈現上下左右都顛倒並且縮小，而圓柱形凸透鏡可以讓單一方向</a:t>
            </a:r>
            <a:r>
              <a:rPr lang="en-US" altLang="zh-TW"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水平或鉛直</a:t>
            </a:r>
            <a:r>
              <a:rPr lang="en-US" altLang="zh-TW"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放大或縮小，而另一方向不變，因此如果將很多個圓柱凸透鏡排列在一起，並將物品平行且遠離凸透鏡放置，就能使該物品被縮得很小以至於不被發現，影片中有說明新台幣</a:t>
            </a:r>
            <a:r>
              <a:rPr lang="en-US" altLang="zh-TW"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1000</a:t>
            </a:r>
            <a:r>
              <a:rPr lang="zh-TW" altLang="en-US"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元也是運用此原理來做出部分防偽技術。</a:t>
            </a:r>
          </a:p>
          <a:p>
            <a:pPr algn="r">
              <a:lnSpc>
                <a:spcPct val="125000"/>
              </a:lnSpc>
            </a:pPr>
            <a:r>
              <a:rPr lang="en-US" altLang="zh-TW"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112</a:t>
            </a:r>
            <a:r>
              <a:rPr lang="zh-TW" altLang="en-US"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 級 蔡宗祐</a:t>
            </a:r>
          </a:p>
        </p:txBody>
      </p:sp>
      <p:sp>
        <p:nvSpPr>
          <p:cNvPr id="4" name="文字方塊 3">
            <a:extLst>
              <a:ext uri="{FF2B5EF4-FFF2-40B4-BE49-F238E27FC236}">
                <a16:creationId xmlns:a16="http://schemas.microsoft.com/office/drawing/2014/main" id="{30208939-D025-4B07-9408-316D80432D6A}"/>
              </a:ext>
            </a:extLst>
          </p:cNvPr>
          <p:cNvSpPr txBox="1"/>
          <p:nvPr/>
        </p:nvSpPr>
        <p:spPr>
          <a:xfrm>
            <a:off x="462124" y="452634"/>
            <a:ext cx="6634800" cy="3713581"/>
          </a:xfrm>
          <a:prstGeom prst="rect">
            <a:avLst/>
          </a:prstGeom>
          <a:noFill/>
        </p:spPr>
        <p:txBody>
          <a:bodyPr wrap="square">
            <a:spAutoFit/>
          </a:bodyPr>
          <a:lstStyle/>
          <a:p>
            <a:pPr>
              <a:lnSpc>
                <a:spcPct val="125000"/>
              </a:lnSpc>
            </a:pPr>
            <a:r>
              <a:rPr lang="zh-TW" altLang="en-US"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三</a:t>
            </a:r>
            <a:r>
              <a:rPr lang="en-US" altLang="zh-TW"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立體攝影機 ：</a:t>
            </a:r>
            <a:endParaRPr lang="en-US" altLang="zh-TW"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it-IT"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ITD Lab Corp. Intelligent Stereo Camera</a:t>
            </a:r>
            <a:endPar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https://www.youtube.com/watch?v=vhQ2N2UHCzQ </a:t>
            </a:r>
            <a:endParaRPr lang="en-US" altLang="zh-TW"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endParaRPr lang="en-US" altLang="zh-TW"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zh-TW" altLang="en-US"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立體攝影機</a:t>
            </a:r>
            <a:r>
              <a:rPr lang="en-US" altLang="zh-TW"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(stereo cameras)</a:t>
            </a:r>
            <a:r>
              <a:rPr lang="zh-TW" altLang="en-US"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可以用來偵測物體，例如車輛、行人、自行車或機車騎士的駕駛輔助系統。立體視覺技術不需要融合雷達資料，能提供在 </a:t>
            </a:r>
            <a:r>
              <a:rPr lang="en-US" altLang="zh-TW"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3D </a:t>
            </a:r>
            <a:r>
              <a:rPr lang="zh-TW" altLang="en-US"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距離量測、自我位置辨識、防碰撞、物體追蹤、車道辨識、道路邊界識別等方面表現卓越性能，速度可達每秒 </a:t>
            </a:r>
            <a:r>
              <a:rPr lang="en-US" altLang="zh-TW"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60 </a:t>
            </a:r>
            <a:r>
              <a:rPr lang="zh-TW" altLang="en-US"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訊框</a:t>
            </a:r>
            <a:r>
              <a:rPr lang="en-US" altLang="zh-TW"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(frames)</a:t>
            </a:r>
            <a:r>
              <a:rPr lang="zh-TW" altLang="en-US"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、最高甚至可達每秒 </a:t>
            </a:r>
            <a:r>
              <a:rPr lang="en-US" altLang="zh-TW"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160 </a:t>
            </a:r>
            <a:r>
              <a:rPr lang="zh-TW" altLang="en-US"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個訊框。</a:t>
            </a:r>
          </a:p>
          <a:p>
            <a:pPr algn="r">
              <a:lnSpc>
                <a:spcPct val="125000"/>
              </a:lnSpc>
            </a:pPr>
            <a:r>
              <a:rPr lang="en-US" altLang="zh-TW"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112 </a:t>
            </a:r>
            <a:r>
              <a:rPr lang="zh-TW" altLang="en-US"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級 黃湘晴</a:t>
            </a:r>
            <a:endParaRPr lang="en-US" altLang="zh-TW"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cxnSp>
        <p:nvCxnSpPr>
          <p:cNvPr id="5" name="直線接點 4">
            <a:extLst>
              <a:ext uri="{FF2B5EF4-FFF2-40B4-BE49-F238E27FC236}">
                <a16:creationId xmlns:a16="http://schemas.microsoft.com/office/drawing/2014/main" id="{7FCB2B3B-A068-4AE4-A6E2-A21229428D03}"/>
              </a:ext>
            </a:extLst>
          </p:cNvPr>
          <p:cNvCxnSpPr/>
          <p:nvPr/>
        </p:nvCxnSpPr>
        <p:spPr>
          <a:xfrm>
            <a:off x="-1" y="4166215"/>
            <a:ext cx="75596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19366CB3-DA37-404D-BAC3-BA1A445130BA}"/>
              </a:ext>
            </a:extLst>
          </p:cNvPr>
          <p:cNvCxnSpPr/>
          <p:nvPr/>
        </p:nvCxnSpPr>
        <p:spPr>
          <a:xfrm>
            <a:off x="-627" y="8647649"/>
            <a:ext cx="75596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1756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E1A8C7BB-5906-4BE8-A126-1BDA5EF325CE}"/>
              </a:ext>
            </a:extLst>
          </p:cNvPr>
          <p:cNvSpPr txBox="1"/>
          <p:nvPr/>
        </p:nvSpPr>
        <p:spPr>
          <a:xfrm>
            <a:off x="462437" y="406540"/>
            <a:ext cx="6634800" cy="4175246"/>
          </a:xfrm>
          <a:prstGeom prst="rect">
            <a:avLst/>
          </a:prstGeom>
          <a:noFill/>
        </p:spPr>
        <p:txBody>
          <a:bodyPr wrap="square">
            <a:spAutoFit/>
          </a:bodyPr>
          <a:lstStyle/>
          <a:p>
            <a:pPr>
              <a:lnSpc>
                <a:spcPct val="125000"/>
              </a:lnSpc>
            </a:pPr>
            <a:r>
              <a:rPr lang="zh-TW" altLang="en-US"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五</a:t>
            </a:r>
            <a:r>
              <a:rPr lang="en-US" altLang="zh-TW"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指紋辨識器：</a:t>
            </a:r>
            <a:endParaRPr lang="en-US" altLang="zh-TW"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zh-TW" altLang="en-US"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指紋辨識技術的原理</a:t>
            </a:r>
            <a:r>
              <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 | </a:t>
            </a:r>
            <a:r>
              <a:rPr lang="zh-TW" altLang="en-US"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一探啾竟 第</a:t>
            </a:r>
            <a:r>
              <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15</a:t>
            </a:r>
            <a:r>
              <a:rPr lang="zh-TW" altLang="en-US"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集 </a:t>
            </a:r>
            <a:r>
              <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en-US"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啾啾鞋 </a:t>
            </a:r>
            <a:r>
              <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酷課雲</a:t>
            </a:r>
            <a:endPar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https://youtu.be/2_S8ZiOR_60</a:t>
            </a:r>
          </a:p>
          <a:p>
            <a:pPr>
              <a:lnSpc>
                <a:spcPct val="125000"/>
              </a:lnSpc>
            </a:pPr>
            <a:endParaRPr lang="en-US" altLang="zh-TW"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zh-TW" altLang="en-US"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光學式的指紋辨識器是由光線掃描出紋路，藉由反射的原理讓突出的線透過感光元件記錄下來，再透過演算法計算、比對就可得知來者何人。 反射</a:t>
            </a:r>
            <a:r>
              <a:rPr lang="en-US" altLang="zh-TW"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光線在真空或介質中會沿著直線前進，當光行進在兩不同介質的介面上會有部份光線反射回同一介質。當光線發生反射時，反射的光線滿足「入射角」等於「反射角」的關係，且入射光與反射光均在介面的同一邊，此定律稱為反射定律。</a:t>
            </a:r>
          </a:p>
          <a:p>
            <a:pPr algn="r">
              <a:lnSpc>
                <a:spcPct val="125000"/>
              </a:lnSpc>
            </a:pPr>
            <a:r>
              <a:rPr lang="en-US" altLang="zh-TW"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113</a:t>
            </a:r>
            <a:r>
              <a:rPr lang="zh-TW" altLang="en-US"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 級 沈佳諠</a:t>
            </a:r>
          </a:p>
        </p:txBody>
      </p:sp>
      <p:cxnSp>
        <p:nvCxnSpPr>
          <p:cNvPr id="7" name="直線接點 6">
            <a:extLst>
              <a:ext uri="{FF2B5EF4-FFF2-40B4-BE49-F238E27FC236}">
                <a16:creationId xmlns:a16="http://schemas.microsoft.com/office/drawing/2014/main" id="{2AD41E1C-BFAE-40F9-9E75-2CD5ADD13916}"/>
              </a:ext>
            </a:extLst>
          </p:cNvPr>
          <p:cNvCxnSpPr/>
          <p:nvPr/>
        </p:nvCxnSpPr>
        <p:spPr>
          <a:xfrm>
            <a:off x="-1" y="4581786"/>
            <a:ext cx="75596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 name="直線接點 7">
            <a:extLst>
              <a:ext uri="{FF2B5EF4-FFF2-40B4-BE49-F238E27FC236}">
                <a16:creationId xmlns:a16="http://schemas.microsoft.com/office/drawing/2014/main" id="{E09366C2-D083-4FC2-8982-EFF5BC94F32A}"/>
              </a:ext>
            </a:extLst>
          </p:cNvPr>
          <p:cNvCxnSpPr/>
          <p:nvPr/>
        </p:nvCxnSpPr>
        <p:spPr>
          <a:xfrm>
            <a:off x="0" y="4740667"/>
            <a:ext cx="75596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398335"/>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178</TotalTime>
  <Words>625</Words>
  <Application>Microsoft Office PowerPoint</Application>
  <PresentationFormat>自訂</PresentationFormat>
  <Paragraphs>33</Paragraphs>
  <Slides>3</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vt:i4>
      </vt:variant>
    </vt:vector>
  </HeadingPairs>
  <TitlesOfParts>
    <vt:vector size="8" baseType="lpstr">
      <vt:lpstr>微軟正黑體</vt:lpstr>
      <vt:lpstr>Arial</vt:lpstr>
      <vt:lpstr>Calibri</vt:lpstr>
      <vt:lpstr>Calibri Light</vt:lpstr>
      <vt:lpstr>Office 佈景主題</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至庚 洪</dc:creator>
  <cp:lastModifiedBy>至庚 洪</cp:lastModifiedBy>
  <cp:revision>19</cp:revision>
  <dcterms:created xsi:type="dcterms:W3CDTF">2020-08-26T09:46:03Z</dcterms:created>
  <dcterms:modified xsi:type="dcterms:W3CDTF">2021-01-13T11:50:42Z</dcterms:modified>
</cp:coreProperties>
</file>