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1" r:id="rId3"/>
    <p:sldId id="291" r:id="rId4"/>
    <p:sldId id="259" r:id="rId5"/>
    <p:sldId id="260" r:id="rId6"/>
    <p:sldId id="256" r:id="rId7"/>
    <p:sldId id="257" r:id="rId8"/>
    <p:sldId id="258" r:id="rId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8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00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9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73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8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56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2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46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89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1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1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7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4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8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6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07DA-64B2-4683-88B2-CFB1FFBC307C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DAC9-474D-40F7-9AFA-03B43F8F3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7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1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89832" y="530238"/>
            <a:ext cx="6180010" cy="800476"/>
            <a:chOff x="404309" y="299188"/>
            <a:chExt cx="5972298" cy="77357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0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30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30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30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9" name="object 12">
            <a:extLst>
              <a:ext uri="{FF2B5EF4-FFF2-40B4-BE49-F238E27FC236}">
                <a16:creationId xmlns:a16="http://schemas.microsoft.com/office/drawing/2014/main" id="{20476694-4BC6-40FE-B356-8CF577A50B96}"/>
              </a:ext>
            </a:extLst>
          </p:cNvPr>
          <p:cNvSpPr txBox="1"/>
          <p:nvPr/>
        </p:nvSpPr>
        <p:spPr>
          <a:xfrm>
            <a:off x="986151" y="2531755"/>
            <a:ext cx="5623406" cy="7713890"/>
          </a:xfrm>
          <a:prstGeom prst="rect">
            <a:avLst/>
          </a:prstGeom>
        </p:spPr>
        <p:txBody>
          <a:bodyPr vert="horz" wrap="square" lIns="0" tIns="12176" rIns="0" bIns="0" rtlCol="0">
            <a:spAutoFit/>
          </a:bodyPr>
          <a:lstStyle/>
          <a:p>
            <a:pPr defTabSz="876652">
              <a:lnSpc>
                <a:spcPct val="110000"/>
              </a:lnSpc>
              <a:defRPr/>
            </a:pPr>
            <a:r>
              <a:rPr sz="1917" b="1" dirty="0">
                <a:solidFill>
                  <a:srgbClr val="3333FF"/>
                </a:solidFill>
                <a:latin typeface="Microsoft JhengHei"/>
                <a:cs typeface="Microsoft JhengHei"/>
              </a:rPr>
              <a:t>實驗名稱：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tabLst>
                <a:tab pos="340311" algn="l"/>
              </a:tabLst>
              <a:defRPr/>
            </a:pPr>
            <a:r>
              <a:rPr lang="en-US" altLang="zh-TW" sz="1343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A</a:t>
            </a:r>
            <a:r>
              <a:rPr sz="1343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.門禁機與NFC</a:t>
            </a:r>
            <a:endParaRPr lang="en-US" sz="1343" b="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tabLst>
                <a:tab pos="340311" algn="l"/>
              </a:tabLst>
              <a:defRPr/>
            </a:pPr>
            <a:endParaRPr sz="1198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實驗原理</a:t>
            </a: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343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法拉第定律和速度、方</a:t>
            </a:r>
            <a:r>
              <a:rPr sz="1343" b="1" spc="-15" dirty="0" err="1">
                <a:solidFill>
                  <a:prstClr val="black"/>
                </a:solidFill>
                <a:latin typeface="Microsoft JhengHei"/>
                <a:cs typeface="Microsoft JhengHei"/>
              </a:rPr>
              <a:t>向</a:t>
            </a:r>
            <a:r>
              <a:rPr sz="1343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的關</a:t>
            </a:r>
            <a:r>
              <a:rPr sz="1343" b="1" spc="-15" dirty="0" err="1">
                <a:solidFill>
                  <a:prstClr val="black"/>
                </a:solidFill>
                <a:latin typeface="Microsoft JhengHei"/>
                <a:cs typeface="Microsoft JhengHei"/>
              </a:rPr>
              <a:t>係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lang="en-US" sz="1343" b="1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endParaRPr sz="1246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實驗器材：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72446" defTabSz="876652">
              <a:lnSpc>
                <a:spcPct val="110000"/>
              </a:lnSpc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門禁機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(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找學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校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或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住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宅的</a:t>
            </a:r>
            <a:r>
              <a:rPr sz="1343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)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、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</a:t>
            </a:r>
            <a:r>
              <a:rPr sz="1343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卡</a:t>
            </a:r>
            <a:r>
              <a:rPr sz="1343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(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找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學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校或住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宅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的</a:t>
            </a:r>
            <a:r>
              <a:rPr sz="1343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)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、</a:t>
            </a:r>
            <a:r>
              <a:rPr sz="1343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NFC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線圈卡</a:t>
            </a:r>
            <a:r>
              <a:rPr sz="1343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之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照片、 任一悠遊卡、手機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實驗步驟：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門禁機：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28745" defTabSz="876652">
              <a:lnSpc>
                <a:spcPct val="110000"/>
              </a:lnSpc>
              <a:buFontTx/>
              <a:buAutoNum type="arabicPeriod"/>
              <a:tabLst>
                <a:tab pos="340311" algn="l"/>
                <a:tab pos="340920" algn="l"/>
              </a:tabLst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先測試以正常速度接近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門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禁機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，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是否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正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常運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作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28745" defTabSz="876652">
              <a:lnSpc>
                <a:spcPct val="110000"/>
              </a:lnSpc>
              <a:buFontTx/>
              <a:buAutoNum type="arabicPeriod"/>
              <a:tabLst>
                <a:tab pos="340311" algn="l"/>
                <a:tab pos="340920" algn="l"/>
              </a:tabLst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以極慢的速度接近門禁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，慢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到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不能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叫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。再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以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極快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的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速度接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近門禁機，比較兩者差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異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326309" indent="-328745" defTabSz="876652">
              <a:lnSpc>
                <a:spcPct val="110000"/>
              </a:lnSpc>
              <a:buFontTx/>
              <a:buAutoNum type="arabicPeriod" startAt="3"/>
              <a:tabLst>
                <a:tab pos="340311" algn="l"/>
                <a:tab pos="340920" algn="l"/>
              </a:tabLst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卡片分別以平行門禁機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與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垂直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門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禁機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的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兩種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方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式接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近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門禁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，設法 使門禁機不會叫，並比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較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兩者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差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異。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343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NFC：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28745" defTabSz="876652">
              <a:lnSpc>
                <a:spcPct val="110000"/>
              </a:lnSpc>
              <a:buFontTx/>
              <a:buAutoNum type="arabicPeriod"/>
              <a:tabLst>
                <a:tab pos="340311" algn="l"/>
                <a:tab pos="340920" algn="l"/>
              </a:tabLst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開啟手機的</a:t>
            </a:r>
            <a:r>
              <a:rPr sz="1343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N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F</a:t>
            </a:r>
            <a:r>
              <a:rPr sz="1343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C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功能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326309" indent="-328745" defTabSz="876652">
              <a:lnSpc>
                <a:spcPct val="110000"/>
              </a:lnSpc>
              <a:buFontTx/>
              <a:buAutoNum type="arabicPeriod"/>
              <a:tabLst>
                <a:tab pos="340311" algn="l"/>
                <a:tab pos="340920" algn="l"/>
              </a:tabLst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悠遊卡分別以卡面平行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手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機與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垂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直手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機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的方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式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，測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試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手機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是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否接收 </a:t>
            </a:r>
            <a:r>
              <a:rPr sz="1343" b="1" dirty="0" err="1">
                <a:solidFill>
                  <a:prstClr val="black"/>
                </a:solidFill>
                <a:latin typeface="Microsoft JhengHei"/>
                <a:cs typeface="Microsoft JhengHei"/>
              </a:rPr>
              <a:t>得到訊號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328745" defTabSz="876652">
              <a:lnSpc>
                <a:spcPct val="110000"/>
              </a:lnSpc>
              <a:buFontTx/>
              <a:buAutoNum type="arabicPeriod"/>
              <a:tabLst>
                <a:tab pos="340311" algn="l"/>
                <a:tab pos="340920" algn="l"/>
              </a:tabLst>
              <a:defRPr/>
            </a:pP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找任一張</a:t>
            </a:r>
            <a:r>
              <a:rPr sz="1343" b="1" spc="-5" dirty="0">
                <a:solidFill>
                  <a:prstClr val="black"/>
                </a:solidFill>
                <a:latin typeface="Microsoft JhengHei"/>
                <a:cs typeface="Microsoft JhengHei"/>
              </a:rPr>
              <a:t>N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F</a:t>
            </a:r>
            <a:r>
              <a:rPr sz="1343" b="1" spc="-10" dirty="0">
                <a:solidFill>
                  <a:prstClr val="black"/>
                </a:solidFill>
                <a:latin typeface="Microsoft JhengHei"/>
                <a:cs typeface="Microsoft JhengHei"/>
              </a:rPr>
              <a:t>C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線圈的照</a:t>
            </a:r>
            <a:r>
              <a:rPr sz="1343" b="1" spc="-15" dirty="0">
                <a:solidFill>
                  <a:prstClr val="black"/>
                </a:solidFill>
                <a:latin typeface="Microsoft JhengHei"/>
                <a:cs typeface="Microsoft JhengHei"/>
              </a:rPr>
              <a:t>片</a:t>
            </a:r>
            <a:r>
              <a:rPr sz="1343" b="1" dirty="0">
                <a:solidFill>
                  <a:prstClr val="black"/>
                </a:solidFill>
                <a:latin typeface="Microsoft JhengHei"/>
                <a:cs typeface="Microsoft JhengHei"/>
              </a:rPr>
              <a:t>。</a:t>
            </a:r>
            <a:endParaRPr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檢驗項目</a:t>
            </a: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影片為橫向拍攝、有字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幕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。影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像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清晰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有使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用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麥克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風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錄</a:t>
            </a:r>
            <a:r>
              <a:rPr lang="zh-TW" altLang="en-US" sz="1343" b="1" spc="-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音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影片中有自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製</a:t>
            </a:r>
            <a:r>
              <a:rPr lang="en-US" altLang="zh-TW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《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原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理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講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解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圖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板</a:t>
            </a:r>
            <a:r>
              <a:rPr lang="en-US" altLang="zh-TW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》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zh-TW" altLang="en-US" sz="1343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影片中有說明這一組的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意或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新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en-US" altLang="zh-TW" sz="1343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影片中需分別呈現以快</a:t>
            </a:r>
            <a:r>
              <a:rPr lang="en-US" altLang="zh-TW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/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慢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速度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接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近門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禁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時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門禁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不發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出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聲響。</a:t>
            </a: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</a:t>
            </a:r>
            <a:r>
              <a:rPr lang="zh-TW" altLang="en-US" sz="1343" b="1" spc="4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片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中需分別</a:t>
            </a:r>
            <a:r>
              <a:rPr lang="zh-TW" altLang="en-US" sz="1343" b="1" spc="4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呈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現卡</a:t>
            </a:r>
            <a:r>
              <a:rPr lang="zh-TW" altLang="en-US" sz="1343" b="1" spc="4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片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以平</a:t>
            </a:r>
            <a:r>
              <a:rPr lang="zh-TW" altLang="en-US" sz="1343" b="1" spc="4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行</a:t>
            </a:r>
            <a:r>
              <a:rPr lang="en-US" altLang="zh-TW" sz="1343" b="1" spc="38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/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垂直方向</a:t>
            </a:r>
            <a:r>
              <a:rPr lang="zh-TW" altLang="en-US" sz="1343" b="1" spc="4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接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近門禁</a:t>
            </a:r>
            <a:r>
              <a:rPr lang="zh-TW" altLang="en-US" sz="1343" b="1" spc="4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機，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門禁</a:t>
            </a:r>
            <a:r>
              <a:rPr lang="zh-TW" altLang="en-US" sz="1343" b="1" spc="43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機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不發</a:t>
            </a:r>
            <a:r>
              <a:rPr lang="zh-TW" altLang="en-US" sz="1343" b="1" spc="28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聲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影片中悠遊卡需分別以卡面平行與垂直手機</a:t>
            </a:r>
            <a:r>
              <a:rPr lang="zh-TW" altLang="en-US" sz="1343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時</a:t>
            </a:r>
            <a:r>
              <a:rPr lang="zh-TW" altLang="en-US" sz="1343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，手機是否有收到訊號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影片中需找一張有</a:t>
            </a:r>
            <a:r>
              <a:rPr lang="en-US" altLang="zh-TW" sz="1343" b="1" spc="-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N</a:t>
            </a:r>
            <a:r>
              <a:rPr lang="en-US" altLang="zh-TW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F</a:t>
            </a:r>
            <a:r>
              <a:rPr lang="en-US" altLang="zh-TW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C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裸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露線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圈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的照</a:t>
            </a:r>
            <a:r>
              <a:rPr lang="zh-TW" altLang="en-US" sz="1343" b="1" spc="-18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片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</a:p>
          <a:p>
            <a:pPr marR="174113"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影片中需講解法拉第定</a:t>
            </a:r>
            <a:r>
              <a:rPr lang="zh-TW" altLang="en-US" sz="1343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律</a:t>
            </a:r>
            <a:r>
              <a:rPr lang="zh-TW" altLang="en-US" sz="1343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，並利用法拉第定律講解門禁機</a:t>
            </a:r>
            <a:r>
              <a:rPr lang="zh-TW" altLang="en-US" sz="1343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及</a:t>
            </a:r>
            <a:r>
              <a:rPr lang="en-US" altLang="zh-TW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NFC</a:t>
            </a:r>
            <a:r>
              <a:rPr lang="zh-TW" altLang="en-US" sz="1343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的運 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作原理。</a:t>
            </a: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endParaRPr lang="zh-TW" altLang="en-US"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</p:txBody>
      </p:sp>
      <p:grpSp>
        <p:nvGrpSpPr>
          <p:cNvPr id="30" name="object 13">
            <a:extLst>
              <a:ext uri="{FF2B5EF4-FFF2-40B4-BE49-F238E27FC236}">
                <a16:creationId xmlns:a16="http://schemas.microsoft.com/office/drawing/2014/main" id="{EFD3EA20-240F-41FF-BCF5-034CB27D7574}"/>
              </a:ext>
            </a:extLst>
          </p:cNvPr>
          <p:cNvGrpSpPr/>
          <p:nvPr/>
        </p:nvGrpSpPr>
        <p:grpSpPr>
          <a:xfrm>
            <a:off x="2752256" y="2680619"/>
            <a:ext cx="3857302" cy="2665289"/>
            <a:chOff x="2176293" y="2380488"/>
            <a:chExt cx="4023360" cy="2780030"/>
          </a:xfrm>
        </p:grpSpPr>
        <p:pic>
          <p:nvPicPr>
            <p:cNvPr id="32" name="object 14">
              <a:extLst>
                <a:ext uri="{FF2B5EF4-FFF2-40B4-BE49-F238E27FC236}">
                  <a16:creationId xmlns:a16="http://schemas.microsoft.com/office/drawing/2014/main" id="{444B175C-4384-47DA-8EBB-7FC3CF822B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2380488"/>
              <a:ext cx="2770631" cy="1664207"/>
            </a:xfrm>
            <a:prstGeom prst="rect">
              <a:avLst/>
            </a:prstGeom>
          </p:spPr>
        </p:pic>
        <p:pic>
          <p:nvPicPr>
            <p:cNvPr id="33" name="object 15">
              <a:extLst>
                <a:ext uri="{FF2B5EF4-FFF2-40B4-BE49-F238E27FC236}">
                  <a16:creationId xmlns:a16="http://schemas.microsoft.com/office/drawing/2014/main" id="{44C829EA-ADB6-44C5-8578-A766579336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463" y="4442460"/>
              <a:ext cx="922019" cy="717803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9DFA673A-A97E-4A9E-BEC7-88EA4D95777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4151" y="4475988"/>
              <a:ext cx="1182624" cy="650748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9243E73A-0B2E-489C-BB2D-DF9CC1A257B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293" y="4475988"/>
              <a:ext cx="463274" cy="656843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8A53DBB-B9F9-4083-8244-056565E42DE7}"/>
              </a:ext>
            </a:extLst>
          </p:cNvPr>
          <p:cNvGrpSpPr/>
          <p:nvPr/>
        </p:nvGrpSpPr>
        <p:grpSpPr>
          <a:xfrm>
            <a:off x="569108" y="1475300"/>
            <a:ext cx="6499736" cy="755203"/>
            <a:chOff x="1188684" y="1149103"/>
            <a:chExt cx="4445827" cy="828947"/>
          </a:xfrm>
          <a:noFill/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FD0B3048-D029-47A8-9166-48DD68FF1883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grpFill/>
            <a:ln w="50800">
              <a:solidFill>
                <a:srgbClr val="17A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52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5A351E5-B0A7-4099-AE25-E9FB57807AA5}"/>
                </a:ext>
              </a:extLst>
            </p:cNvPr>
            <p:cNvSpPr txBox="1"/>
            <p:nvPr/>
          </p:nvSpPr>
          <p:spPr>
            <a:xfrm>
              <a:off x="1678403" y="1191107"/>
              <a:ext cx="3501203" cy="749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38325">
                <a:defRPr/>
              </a:pPr>
              <a:r>
                <a:rPr lang="en-US" altLang="zh-TW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RFID(</a:t>
              </a:r>
              <a:r>
                <a:rPr lang="zh-TW" altLang="en-US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射頻標籤</a:t>
              </a:r>
              <a:r>
                <a:rPr lang="en-US" altLang="zh-TW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en-US" altLang="zh-TW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NFC</a:t>
              </a:r>
              <a:endParaRPr lang="zh-TW" altLang="en-US" sz="3836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3E89B642-8930-41FF-940F-73E09EF4E4F4}"/>
              </a:ext>
            </a:extLst>
          </p:cNvPr>
          <p:cNvSpPr/>
          <p:nvPr/>
        </p:nvSpPr>
        <p:spPr>
          <a:xfrm>
            <a:off x="700622" y="2330410"/>
            <a:ext cx="6236707" cy="7767212"/>
          </a:xfrm>
          <a:prstGeom prst="rect">
            <a:avLst/>
          </a:prstGeom>
          <a:noFill/>
          <a:ln w="38100">
            <a:solidFill>
              <a:srgbClr val="F2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52"/>
          </a:p>
        </p:txBody>
      </p:sp>
    </p:spTree>
    <p:extLst>
      <p:ext uri="{BB962C8B-B14F-4D97-AF65-F5344CB8AC3E}">
        <p14:creationId xmlns:p14="http://schemas.microsoft.com/office/powerpoint/2010/main" val="12938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89832" y="530238"/>
            <a:ext cx="6180010" cy="800476"/>
            <a:chOff x="404309" y="299188"/>
            <a:chExt cx="5972298" cy="77357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0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30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30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30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9" name="object 12">
            <a:extLst>
              <a:ext uri="{FF2B5EF4-FFF2-40B4-BE49-F238E27FC236}">
                <a16:creationId xmlns:a16="http://schemas.microsoft.com/office/drawing/2014/main" id="{20476694-4BC6-40FE-B356-8CF577A50B96}"/>
              </a:ext>
            </a:extLst>
          </p:cNvPr>
          <p:cNvSpPr txBox="1"/>
          <p:nvPr/>
        </p:nvSpPr>
        <p:spPr>
          <a:xfrm>
            <a:off x="977913" y="2598863"/>
            <a:ext cx="5733017" cy="7737102"/>
          </a:xfrm>
          <a:prstGeom prst="rect">
            <a:avLst/>
          </a:prstGeom>
        </p:spPr>
        <p:txBody>
          <a:bodyPr vert="horz" wrap="square" lIns="0" tIns="12176" rIns="0" bIns="0" rtlCol="0">
            <a:spAutoFit/>
          </a:bodyPr>
          <a:lstStyle/>
          <a:p>
            <a:pPr defTabSz="876652">
              <a:lnSpc>
                <a:spcPct val="110000"/>
              </a:lnSpc>
              <a:defRPr/>
            </a:pPr>
            <a:r>
              <a:rPr sz="1917" b="1" dirty="0">
                <a:solidFill>
                  <a:srgbClr val="3333FF"/>
                </a:solidFill>
                <a:latin typeface="Microsoft JhengHei"/>
                <a:cs typeface="Microsoft JhengHei"/>
              </a:rPr>
              <a:t>實驗名稱：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tabLst>
                <a:tab pos="340311" algn="l"/>
              </a:tabLst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B.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認識法拉第定律與安培定律、通電線圈觀察磁力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安培定律</a:t>
            </a:r>
            <a:r>
              <a:rPr lang="en-US" altLang="zh-TW" sz="148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</a:p>
          <a:p>
            <a:pPr defTabSz="876652">
              <a:lnSpc>
                <a:spcPct val="110000"/>
              </a:lnSpc>
              <a:tabLst>
                <a:tab pos="340311" algn="l"/>
              </a:tabLst>
              <a:defRPr/>
            </a:pPr>
            <a:endParaRPr sz="1198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zh-TW" altLang="en-US" sz="1917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實驗內容</a:t>
            </a:r>
            <a:r>
              <a:rPr sz="1917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：</a:t>
            </a:r>
            <a:endParaRPr sz="1917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法拉第定律：隨時間改變的磁場會在周圍產生電動勢，這個電動勢會在電路中產生電流。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安培定律：電流會產生磁場。環形電路的電流產生的磁場在環形電路中央區域。磁場方向在右手定則的方向。</a:t>
            </a:r>
            <a:endParaRPr lang="en-US" altLang="zh-TW" sz="1343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endParaRPr sz="1246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實驗器材</a:t>
            </a: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lang="en-US" sz="1917" b="1" dirty="0">
              <a:solidFill>
                <a:srgbClr val="0000FF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電線、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30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歐姆的電阻、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1.5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伏特的電池、手機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endParaRPr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實驗步驟</a:t>
            </a: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法拉第定律 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操作 </a:t>
            </a:r>
            <a:r>
              <a:rPr lang="en-US" altLang="zh-TW" sz="1343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PhET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的法拉第定律模擬程式。解說法拉第的電磁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   感應，舉出生活中應用的例子。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安培定律 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 (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盡量遠離電器多的地方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</a:p>
          <a:p>
            <a:pPr defTabSz="876652">
              <a:lnSpc>
                <a:spcPct val="110000"/>
              </a:lnSpc>
              <a:defRPr/>
            </a:pPr>
            <a:r>
              <a:rPr 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將電線、電池、電阻組成一個簡單的封閉線路。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找出電流方向，手機開啟</a:t>
            </a:r>
            <a:r>
              <a:rPr lang="en-US" altLang="zh-TW" sz="1343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phyphox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，將手機放在線圈附近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上下左右皆可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，例如圖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，並測量磁力變化，並錄影記錄數據。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3.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將電池反過來，使電流方向相反，重複步驟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4.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放其他地方量測，重複步驟</a:t>
            </a:r>
            <a:r>
              <a:rPr lang="en-US" altLang="zh-TW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5.</a:t>
            </a:r>
            <a:r>
              <a:rPr lang="zh-TW" altLang="en-US" sz="1343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 解說安培的電流磁效應、解釋上述的實驗現象。</a:t>
            </a:r>
            <a:endParaRPr lang="en-US" altLang="zh-TW"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endParaRPr sz="134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876652">
              <a:lnSpc>
                <a:spcPct val="110000"/>
              </a:lnSpc>
              <a:defRPr/>
            </a:pPr>
            <a:r>
              <a:rPr sz="1917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檢驗項目</a:t>
            </a:r>
            <a:r>
              <a:rPr sz="1917" b="1" dirty="0">
                <a:solidFill>
                  <a:srgbClr val="0000FF"/>
                </a:solidFill>
                <a:latin typeface="Microsoft JhengHei"/>
                <a:cs typeface="Microsoft JhengHei"/>
              </a:rPr>
              <a:t>：</a:t>
            </a:r>
            <a:endParaRPr sz="1917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影片為橫向拍攝、有字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幕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。影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像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清晰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，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有使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用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麥克</a:t>
            </a:r>
            <a:r>
              <a:rPr lang="zh-TW" altLang="en-US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風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錄</a:t>
            </a:r>
            <a:r>
              <a:rPr lang="zh-TW" altLang="en-US" sz="1343" b="1" spc="-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音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zh-TW" altLang="en-US" sz="134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影片中有自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製</a:t>
            </a:r>
            <a:r>
              <a:rPr lang="en-US" altLang="zh-TW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《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原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理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講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解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圖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板</a:t>
            </a:r>
            <a:r>
              <a:rPr lang="en-US" altLang="zh-TW" sz="1343" b="1" spc="-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》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zh-TW" altLang="en-US" sz="1343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影片中有說明這一組的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意或</a:t>
            </a:r>
            <a:r>
              <a:rPr lang="zh-TW" altLang="en-US" sz="1343" b="1" spc="-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創</a:t>
            </a:r>
            <a:r>
              <a:rPr lang="zh-TW" altLang="en-US" sz="1343" b="1" spc="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新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。</a:t>
            </a:r>
            <a:endParaRPr lang="en-US" altLang="zh-TW" sz="1343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影片中舉例說明</a:t>
            </a:r>
            <a:r>
              <a:rPr lang="zh-TW" altLang="en-US" sz="1343" b="1" spc="1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法拉第定</a:t>
            </a:r>
            <a:r>
              <a:rPr lang="zh-TW" altLang="en-US" sz="1343" b="1" spc="1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律、</a:t>
            </a:r>
            <a:r>
              <a:rPr lang="zh-TW" altLang="en-US" sz="1343" b="1" spc="35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電磁感應在生活運用的例子、並附圖。</a:t>
            </a:r>
            <a:endParaRPr lang="en-US" altLang="zh-TW" sz="1343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影片中需說明安培定律、呈現實驗過程，同時呈現</a:t>
            </a:r>
            <a:r>
              <a:rPr lang="en-US" altLang="zh-TW" sz="1343" b="1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phyphox</a:t>
            </a:r>
            <a:r>
              <a:rPr lang="zh-TW" altLang="en-US" sz="1343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</a:rPr>
              <a:t>數據。</a:t>
            </a:r>
            <a:endParaRPr lang="en-US" altLang="zh-TW" sz="1343" b="1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</a:endParaRPr>
          </a:p>
          <a:p>
            <a:pPr indent="-253255" defTabSz="876652">
              <a:lnSpc>
                <a:spcPct val="110000"/>
              </a:lnSpc>
              <a:buFontTx/>
              <a:buAutoNum type="arabicPeriod"/>
              <a:tabLst>
                <a:tab pos="265430" algn="l"/>
              </a:tabLst>
              <a:defRPr/>
            </a:pPr>
            <a:endParaRPr lang="zh-TW" altLang="en-US" sz="1343" dirty="0">
              <a:solidFill>
                <a:prstClr val="black"/>
              </a:solidFill>
              <a:latin typeface="Microsoft JhengHei"/>
              <a:cs typeface="Microsoft JhengHei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8A53DBB-B9F9-4083-8244-056565E42DE7}"/>
              </a:ext>
            </a:extLst>
          </p:cNvPr>
          <p:cNvGrpSpPr/>
          <p:nvPr/>
        </p:nvGrpSpPr>
        <p:grpSpPr>
          <a:xfrm>
            <a:off x="569108" y="1475300"/>
            <a:ext cx="6499736" cy="755203"/>
            <a:chOff x="1188684" y="1149103"/>
            <a:chExt cx="4445827" cy="828947"/>
          </a:xfrm>
          <a:noFill/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FD0B3048-D029-47A8-9166-48DD68FF1883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grpFill/>
            <a:ln w="50800">
              <a:solidFill>
                <a:srgbClr val="17A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52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5A351E5-B0A7-4099-AE25-E9FB57807AA5}"/>
                </a:ext>
              </a:extLst>
            </p:cNvPr>
            <p:cNvSpPr txBox="1"/>
            <p:nvPr/>
          </p:nvSpPr>
          <p:spPr>
            <a:xfrm>
              <a:off x="1678401" y="1191107"/>
              <a:ext cx="3501203" cy="749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38325">
                <a:defRPr/>
              </a:pPr>
              <a:r>
                <a:rPr lang="en-US" altLang="zh-TW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RFID(</a:t>
              </a:r>
              <a:r>
                <a:rPr lang="zh-TW" altLang="en-US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射頻標籤</a:t>
              </a:r>
              <a:r>
                <a:rPr lang="en-US" altLang="zh-TW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en-US" altLang="zh-TW" sz="3836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NFC</a:t>
              </a:r>
              <a:endParaRPr lang="zh-TW" altLang="en-US" sz="3836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3E89B642-8930-41FF-940F-73E09EF4E4F4}"/>
              </a:ext>
            </a:extLst>
          </p:cNvPr>
          <p:cNvSpPr/>
          <p:nvPr/>
        </p:nvSpPr>
        <p:spPr>
          <a:xfrm>
            <a:off x="700622" y="2330410"/>
            <a:ext cx="6236707" cy="7767212"/>
          </a:xfrm>
          <a:prstGeom prst="rect">
            <a:avLst/>
          </a:prstGeom>
          <a:noFill/>
          <a:ln w="38100">
            <a:solidFill>
              <a:srgbClr val="F2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52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3C1F86-FC6A-4F52-894B-29A679466B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"/>
          <a:stretch/>
        </p:blipFill>
        <p:spPr>
          <a:xfrm>
            <a:off x="2908150" y="4600463"/>
            <a:ext cx="1894519" cy="12007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9493A7-152F-4224-8C5D-9867F211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67" y="4589869"/>
            <a:ext cx="1840775" cy="122189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66FF30-965B-4D69-BF31-40CACBC9F175}"/>
              </a:ext>
            </a:extLst>
          </p:cNvPr>
          <p:cNvSpPr txBox="1"/>
          <p:nvPr/>
        </p:nvSpPr>
        <p:spPr>
          <a:xfrm>
            <a:off x="3372232" y="5020643"/>
            <a:ext cx="966355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8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8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8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C29901-FB6B-46D5-908B-03361764B8C6}"/>
              </a:ext>
            </a:extLst>
          </p:cNvPr>
          <p:cNvSpPr txBox="1"/>
          <p:nvPr/>
        </p:nvSpPr>
        <p:spPr>
          <a:xfrm>
            <a:off x="5505267" y="5038184"/>
            <a:ext cx="487634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8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8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48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B6B203-8065-9241-A7CF-44C0BE6F1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272" y="5811763"/>
            <a:ext cx="1293659" cy="13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935838" y="1281402"/>
            <a:ext cx="5707481" cy="787714"/>
            <a:chOff x="776622" y="1149103"/>
            <a:chExt cx="5287999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776622" y="1149103"/>
              <a:ext cx="5269950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793394" y="1191106"/>
              <a:ext cx="5271227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RFID(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射頻標籤</a:t>
              </a: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)+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條碼機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81C3F56-AF73-48C2-9B1D-669CD4EFC293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0476694-4BC6-40FE-B356-8CF577A50B96}"/>
              </a:ext>
            </a:extLst>
          </p:cNvPr>
          <p:cNvSpPr txBox="1"/>
          <p:nvPr/>
        </p:nvSpPr>
        <p:spPr>
          <a:xfrm>
            <a:off x="865881" y="2410605"/>
            <a:ext cx="5865495" cy="7806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實驗名稱：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1.	</a:t>
            </a: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門禁機與NFC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965" algn="l"/>
              </a:tabLst>
              <a:defRPr/>
            </a:pPr>
            <a:endParaRPr kumimoji="0" sz="1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實驗原理：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法拉第定律和速度、方</a:t>
            </a:r>
            <a:r>
              <a:rPr kumimoji="0" sz="14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向</a:t>
            </a:r>
            <a:r>
              <a:rPr kumimoji="0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的關</a:t>
            </a:r>
            <a:r>
              <a:rPr kumimoji="0" sz="1400" b="1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係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實驗器材：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75565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(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找學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校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住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宅的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)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卡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(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學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校或住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宅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)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NFC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線圈卡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之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照片、 任一悠遊卡、手機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實驗步驟：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門禁機：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先測試以正常速度接近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是否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正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常運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作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以極慢的速度接近門禁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，慢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到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不能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叫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。再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以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極快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速度接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近門禁機，比較兩者差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異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34036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卡片分別以平行門禁機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與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垂直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禁機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兩種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方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式接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，設法 使門禁機不會叫，並比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較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兩者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差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異。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NFC：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開啟手機的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F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C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功能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34036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悠遊卡分別以卡面平行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機與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垂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直手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的方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式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，測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試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手機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是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否接收 得到訊號。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找任一張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F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C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線圈的照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檢驗項目：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影片中需分別呈現以快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/慢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速度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接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近門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禁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時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不發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出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聲響。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中需分別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呈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現卡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以平</a:t>
            </a:r>
            <a:r>
              <a:rPr kumimoji="0" sz="14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行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/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垂直方向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接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近門禁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機，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門禁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不發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聲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影片中悠遊卡需分別以卡面平行與垂直手機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時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，手機是否有收到訊號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影片中需找一張有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F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C裸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露線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圈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的照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18161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影片中需講解法拉第定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律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，並利用法拉第定律講解門禁機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及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NFC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的運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作原理。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影片為橫向拍攝、有字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幕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。影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像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清晰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有使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用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麥克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風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錄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音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影片中有自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製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《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原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理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講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解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圖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板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》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-26416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686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影片中有說明這一組的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創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意或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創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新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grpSp>
        <p:nvGrpSpPr>
          <p:cNvPr id="30" name="object 13">
            <a:extLst>
              <a:ext uri="{FF2B5EF4-FFF2-40B4-BE49-F238E27FC236}">
                <a16:creationId xmlns:a16="http://schemas.microsoft.com/office/drawing/2014/main" id="{EFD3EA20-240F-41FF-BCF5-034CB27D7574}"/>
              </a:ext>
            </a:extLst>
          </p:cNvPr>
          <p:cNvGrpSpPr/>
          <p:nvPr/>
        </p:nvGrpSpPr>
        <p:grpSpPr>
          <a:xfrm>
            <a:off x="2708016" y="2565876"/>
            <a:ext cx="4023360" cy="2780030"/>
            <a:chOff x="2176293" y="2380488"/>
            <a:chExt cx="4023360" cy="2780030"/>
          </a:xfrm>
        </p:grpSpPr>
        <p:pic>
          <p:nvPicPr>
            <p:cNvPr id="32" name="object 14">
              <a:extLst>
                <a:ext uri="{FF2B5EF4-FFF2-40B4-BE49-F238E27FC236}">
                  <a16:creationId xmlns:a16="http://schemas.microsoft.com/office/drawing/2014/main" id="{444B175C-4384-47DA-8EBB-7FC3CF822B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2380488"/>
              <a:ext cx="2770631" cy="1664207"/>
            </a:xfrm>
            <a:prstGeom prst="rect">
              <a:avLst/>
            </a:prstGeom>
          </p:spPr>
        </p:pic>
        <p:pic>
          <p:nvPicPr>
            <p:cNvPr id="33" name="object 15">
              <a:extLst>
                <a:ext uri="{FF2B5EF4-FFF2-40B4-BE49-F238E27FC236}">
                  <a16:creationId xmlns:a16="http://schemas.microsoft.com/office/drawing/2014/main" id="{44C829EA-ADB6-44C5-8578-A766579336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463" y="4442460"/>
              <a:ext cx="922019" cy="717803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9DFA673A-A97E-4A9E-BEC7-88EA4D95777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4151" y="4475988"/>
              <a:ext cx="1182624" cy="650748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9243E73A-0B2E-489C-BB2D-DF9CC1A257B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6293" y="4475988"/>
              <a:ext cx="463274" cy="656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BCFC40-3C78-4AB1-813C-BF8CDDEC2C46}"/>
              </a:ext>
            </a:extLst>
          </p:cNvPr>
          <p:cNvGrpSpPr/>
          <p:nvPr/>
        </p:nvGrpSpPr>
        <p:grpSpPr>
          <a:xfrm>
            <a:off x="935838" y="1281402"/>
            <a:ext cx="5707481" cy="787714"/>
            <a:chOff x="776622" y="1149103"/>
            <a:chExt cx="5287999" cy="828947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0FEE37-2EC7-47FC-87EA-C2EBD33BE86B}"/>
                </a:ext>
              </a:extLst>
            </p:cNvPr>
            <p:cNvSpPr/>
            <p:nvPr/>
          </p:nvSpPr>
          <p:spPr>
            <a:xfrm>
              <a:off x="776622" y="1149103"/>
              <a:ext cx="5269950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54CEDB4-E1B6-4FD3-9AC5-50C4E9CCEE27}"/>
                </a:ext>
              </a:extLst>
            </p:cNvPr>
            <p:cNvSpPr txBox="1"/>
            <p:nvPr/>
          </p:nvSpPr>
          <p:spPr>
            <a:xfrm>
              <a:off x="793394" y="1191106"/>
              <a:ext cx="5271227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RFID(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射頻標籤</a:t>
              </a: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)+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條碼機</a:t>
              </a:r>
            </a:p>
          </p:txBody>
        </p:sp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43EB4297-4BD4-48B9-9224-8C51B09F31C6}"/>
              </a:ext>
            </a:extLst>
          </p:cNvPr>
          <p:cNvSpPr txBox="1"/>
          <p:nvPr/>
        </p:nvSpPr>
        <p:spPr>
          <a:xfrm>
            <a:off x="686443" y="2321544"/>
            <a:ext cx="6186789" cy="795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實驗名稱：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一維條碼、二維條碼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實驗原理：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光的吸收及反射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lang="en-US" sz="1400" b="1" i="0" u="none" strike="noStrike" kern="120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實驗器材：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424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手機、電腦、一維條碼、二維條碼、紙板。	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EX: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實驗步驟：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09880" marR="0" lvl="0" indent="-2971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09245" algn="l"/>
                <a:tab pos="309880" algn="l"/>
              </a:tabLst>
              <a:defRPr/>
            </a:pP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手機安裝測量條碼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。Ex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: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找一個商品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維條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並解釋條碼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上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數字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意義，使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用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應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一維條碼。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使用紙板遮住一小部分，並再次感應，觀察其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容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錯。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製作不同容錯率的二維條碼使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用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感應。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使用紙板遮住定位點，說明成功或失敗的原因。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使用不同大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小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紙板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遮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住定位點外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一小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分，說明不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同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規格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容錯範圍。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23215" marR="217170" lvl="0" indent="-3111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23215" algn="l"/>
                <a:tab pos="32385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自製二維條碼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(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中間需有文字或圖案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)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成功感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應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，且說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文字或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圖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案 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大小最大可以多大。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檢驗項目：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影片為橫向拍攝、有字幕。影像清晰，有使用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麥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克風錄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音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影片中有自製《原理講解圖板》。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影片中要呈現使用手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成功掃描一維條碼。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影片中要呈現使用紙板遮住一維條碼並掃描，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說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明成功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失敗的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原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因。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22352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影片中要呈現使用紙板遮住二維條碼的定位點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掃描，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說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明成功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失敗 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的原因。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影片中要呈現使用手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機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a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成功掃描不同容錯率的二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維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條碼。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22352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影片中要呈現使用紙板遮住不同規格的二維條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的定位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點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外的一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小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部分 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並掃描，說明不同規格的二維條碼的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容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錯情況。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影片中要呈現成功感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應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自製中間有文字或圖案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二維條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碼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，並說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明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文字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或圖案大小最大可以多大。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69875" marR="0" lvl="0" indent="-25781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9"/>
              <a:tabLst>
                <a:tab pos="270510" algn="l"/>
              </a:tabLst>
              <a:defRPr/>
            </a:pP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影片中有說明這一組的創意或創新。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90DCA7A8-37AD-49EA-A725-7F33E5F6D000}"/>
              </a:ext>
            </a:extLst>
          </p:cNvPr>
          <p:cNvGrpSpPr/>
          <p:nvPr/>
        </p:nvGrpSpPr>
        <p:grpSpPr>
          <a:xfrm>
            <a:off x="3293217" y="2777990"/>
            <a:ext cx="3019425" cy="2417445"/>
            <a:chOff x="2980944" y="2572511"/>
            <a:chExt cx="3019425" cy="2417445"/>
          </a:xfrm>
        </p:grpSpPr>
        <p:pic>
          <p:nvPicPr>
            <p:cNvPr id="24" name="object 14">
              <a:extLst>
                <a:ext uri="{FF2B5EF4-FFF2-40B4-BE49-F238E27FC236}">
                  <a16:creationId xmlns:a16="http://schemas.microsoft.com/office/drawing/2014/main" id="{B3693588-C233-4961-B0E8-77DA28F7229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0944" y="2572511"/>
              <a:ext cx="2036063" cy="746738"/>
            </a:xfrm>
            <a:prstGeom prst="rect">
              <a:avLst/>
            </a:prstGeom>
          </p:spPr>
        </p:pic>
        <p:pic>
          <p:nvPicPr>
            <p:cNvPr id="25" name="object 15">
              <a:extLst>
                <a:ext uri="{FF2B5EF4-FFF2-40B4-BE49-F238E27FC236}">
                  <a16:creationId xmlns:a16="http://schemas.microsoft.com/office/drawing/2014/main" id="{5B405F87-23E2-4BCA-A57E-B443AE2C258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382" y="4040123"/>
              <a:ext cx="897605" cy="912876"/>
            </a:xfrm>
            <a:prstGeom prst="rect">
              <a:avLst/>
            </a:prstGeom>
          </p:spPr>
        </p:pic>
        <p:pic>
          <p:nvPicPr>
            <p:cNvPr id="26" name="object 16">
              <a:extLst>
                <a:ext uri="{FF2B5EF4-FFF2-40B4-BE49-F238E27FC236}">
                  <a16:creationId xmlns:a16="http://schemas.microsoft.com/office/drawing/2014/main" id="{85C68921-9AB0-448D-974F-802D6B94C4C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8604" y="4302251"/>
              <a:ext cx="690372" cy="68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AB1CE4-A4FA-48C0-B8DD-E2B1841A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61" y="5031621"/>
            <a:ext cx="580952" cy="6285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46120F-83A6-4600-86BD-71DCBF087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3" y="-94"/>
            <a:ext cx="7559528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C8B499-0110-4F67-A965-6E3141919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" y="-94"/>
            <a:ext cx="7559531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163931-6968-47AC-9E92-3847F1A0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9" y="0"/>
            <a:ext cx="6023557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806</Words>
  <Application>Microsoft Office PowerPoint</Application>
  <PresentationFormat>自訂</PresentationFormat>
  <Paragraphs>125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Calibri Light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zxc mickey</cp:lastModifiedBy>
  <cp:revision>3</cp:revision>
  <dcterms:created xsi:type="dcterms:W3CDTF">2021-03-03T10:11:34Z</dcterms:created>
  <dcterms:modified xsi:type="dcterms:W3CDTF">2022-03-24T04:04:28Z</dcterms:modified>
</cp:coreProperties>
</file>