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64" r:id="rId3"/>
    <p:sldId id="256" r:id="rId4"/>
    <p:sldId id="257" r:id="rId5"/>
    <p:sldId id="258" r:id="rId6"/>
    <p:sldId id="261" r:id="rId7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gzvjooqUT7QnUBOv0W9/g6mCSz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9A5B7D-2A93-0521-605E-D5D972B4C2A6}" v="7" dt="2021-01-23T14:59:49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5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customschemas.google.com/relationships/presentationmetadata" Target="metadata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24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957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722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919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238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614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049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121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675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16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3827085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5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 b="1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 b="1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0713" y="3905482"/>
            <a:ext cx="3198096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3827086" y="2620980"/>
            <a:ext cx="3213847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 b="1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 b="1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3827086" y="3905482"/>
            <a:ext cx="3213847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6557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Char char="•"/>
              <a:defRPr sz="2645"/>
            </a:lvl1pPr>
            <a:lvl2pPr marL="914400" lvl="1" indent="-375602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Char char="•"/>
              <a:defRPr sz="2315"/>
            </a:lvl2pPr>
            <a:lvl3pPr marL="1371600" lvl="2" indent="-354583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Char char="•"/>
              <a:defRPr sz="1984"/>
            </a:lvl3pPr>
            <a:lvl4pPr marL="1828800" lvl="3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4pPr>
            <a:lvl5pPr marL="2286000" lvl="4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5pPr>
            <a:lvl6pPr marL="2743200" lvl="5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6pPr>
            <a:lvl7pPr marL="3200400" lvl="6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7pPr>
            <a:lvl8pPr marL="3657600" lvl="7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8pPr>
            <a:lvl9pPr marL="4114800" lvl="8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Font typeface="Arial"/>
              <a:buNone/>
              <a:defRPr sz="26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None/>
              <a:defRPr sz="2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7909" y="2978019"/>
            <a:ext cx="6783857" cy="652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1694512" y="4284621"/>
            <a:ext cx="9060817" cy="163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-1612846" y="2701814"/>
            <a:ext cx="9060817" cy="479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Calibri"/>
              <a:buNone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5602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Char char="•"/>
              <a:defRPr sz="2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458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3565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07B6-0DBB-4C63-B936-9F2FCA0D88F9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800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1090522" y="1281402"/>
            <a:ext cx="5378630" cy="787714"/>
            <a:chOff x="1188684" y="1149103"/>
            <a:chExt cx="4445827" cy="828947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AC1510-BDA5-45ED-B278-BFB71597C408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noFill/>
            <a:ln w="50800">
              <a:solidFill>
                <a:srgbClr val="0000FF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E1940FD-0388-49D2-A603-946A91338478}"/>
                </a:ext>
              </a:extLst>
            </p:cNvPr>
            <p:cNvSpPr txBox="1"/>
            <p:nvPr/>
          </p:nvSpPr>
          <p:spPr>
            <a:xfrm>
              <a:off x="1223894" y="1190828"/>
              <a:ext cx="4375409" cy="7449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GPS</a:t>
              </a:r>
              <a:r>
                <a:rPr kumimoji="0" lang="zh-TW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：生活中的相對論</a:t>
              </a: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526563" y="2251136"/>
            <a:ext cx="6504761" cy="8057259"/>
            <a:chOff x="414830" y="2085685"/>
            <a:chExt cx="6026683" cy="746507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81C3F56-AF73-48C2-9B1D-669CD4EFC293}"/>
                </a:ext>
              </a:extLst>
            </p:cNvPr>
            <p:cNvSpPr/>
            <p:nvPr/>
          </p:nvSpPr>
          <p:spPr>
            <a:xfrm>
              <a:off x="414830" y="2085685"/>
              <a:ext cx="6026683" cy="74650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1AEBB85-EC96-4A61-B23F-2AB8D92E70E8}"/>
                </a:ext>
              </a:extLst>
            </p:cNvPr>
            <p:cNvSpPr txBox="1"/>
            <p:nvPr/>
          </p:nvSpPr>
          <p:spPr>
            <a:xfrm>
              <a:off x="635614" y="2125980"/>
              <a:ext cx="5585114" cy="5369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實驗名稱：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R="0" lvl="0" indent="-370092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手機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GPS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定位。</a:t>
              </a:r>
              <a:endParaRPr lang="en-US" altLang="zh-TW" b="1" kern="1200" noProof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R="0" lvl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altLang="zh-TW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實驗原理：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GPS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定位系統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實驗器材：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GOOGLE  MAP</a:t>
              </a:r>
              <a:b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</a:b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捲尺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</a:t>
              </a:r>
            </a:p>
            <a:p>
              <a:pPr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實驗步驟：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R="0" lvl="0" indent="-370092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在戶外沿著直線行走一段距離，當地圖上的游標開始移動時，以捲尺測量這段距離，並以手機特寫捲尺在終點的讀數。</a:t>
              </a:r>
            </a:p>
            <a:p>
              <a:pPr marR="0" lvl="0" indent="-370092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說明以上造成以上實驗結果的原因。</a:t>
              </a:r>
            </a:p>
            <a:p>
              <a:pPr marR="0" lvl="0" indent="-370092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endParaRPr kumimoji="0" lang="en-US" altLang="zh-TW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R="0" lvl="0" indent="0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檢驗項目：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R="0" lvl="0" indent="-284423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*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影片為橫向拍攝、有字幕。影像清晰，有使用麥克風錄音。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R="0" lvl="0" indent="-284423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*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影片中有自製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《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原理講解圖板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》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R="0" lvl="0" indent="-284423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影片中要講解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GPS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的原理。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R="0" lvl="0" indent="-284423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影片中要呈現實驗的情形。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indent="-284423" defTabSz="457200">
                <a:lnSpc>
                  <a:spcPct val="110000"/>
                </a:lnSpc>
                <a:buClrTx/>
                <a:buFont typeface="+mj-lt"/>
                <a:buAutoNum type="arabicPeriod"/>
                <a:defRPr/>
              </a:pPr>
              <a:r>
                <a:rPr lang="zh-CN" altLang="en-US" sz="1400" b="1" spc="-22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在步驟二中須以手機特寫捲尺上的刻度</a:t>
              </a:r>
              <a:r>
                <a:rPr lang="zh-TW" altLang="en-US" sz="1400" b="1" spc="-22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zh-CN" altLang="en-US" sz="1400" b="1" spc="-22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R="0" lvl="0" indent="-284423" algn="l" defTabSz="4572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*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影片中有說明這一組的創意或創新。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F8DE781A-E066-426C-87FF-C9BD0D5A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55" y="8045043"/>
            <a:ext cx="2570147" cy="2056118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DC4BBDE9-0B37-42ED-B888-F2F20C2B0340}"/>
              </a:ext>
            </a:extLst>
          </p:cNvPr>
          <p:cNvGrpSpPr/>
          <p:nvPr/>
        </p:nvGrpSpPr>
        <p:grpSpPr>
          <a:xfrm>
            <a:off x="556806" y="322921"/>
            <a:ext cx="6446062" cy="830997"/>
            <a:chOff x="404309" y="299188"/>
            <a:chExt cx="5972298" cy="769922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C11C219-D678-42CD-87D6-63F39750915C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110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年 生活物理 實驗演示</a:t>
              </a:r>
              <a:endPara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高中同學 實驗演示說明</a:t>
              </a:r>
            </a:p>
          </p:txBody>
        </p:sp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20F93022-E73F-42C2-8CAB-E7F7850E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8" name="圖片 17" descr="一張含有 文字 的圖片&#10;&#10;自動產生的描述">
              <a:extLst>
                <a:ext uri="{FF2B5EF4-FFF2-40B4-BE49-F238E27FC236}">
                  <a16:creationId xmlns:a16="http://schemas.microsoft.com/office/drawing/2014/main" id="{694508B4-C375-4178-BA85-B32AAF49E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pic>
        <p:nvPicPr>
          <p:cNvPr id="16" name="Picture 9">
            <a:extLst>
              <a:ext uri="{FF2B5EF4-FFF2-40B4-BE49-F238E27FC236}">
                <a16:creationId xmlns:a16="http://schemas.microsoft.com/office/drawing/2014/main" id="{94BD297C-6C70-4381-9236-F8E39C95E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875" y="2407102"/>
            <a:ext cx="3576272" cy="2785433"/>
          </a:xfrm>
          <a:prstGeom prst="rect">
            <a:avLst/>
          </a:prstGeom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24951FD1-53CF-4AAC-A973-A2D0A42B4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2936" y="7846145"/>
            <a:ext cx="2302852" cy="231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2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8AA8727-45FD-4D72-8D48-223229671984}"/>
              </a:ext>
            </a:extLst>
          </p:cNvPr>
          <p:cNvGrpSpPr/>
          <p:nvPr/>
        </p:nvGrpSpPr>
        <p:grpSpPr>
          <a:xfrm>
            <a:off x="764837" y="2554440"/>
            <a:ext cx="6030000" cy="7294304"/>
            <a:chOff x="785248" y="2554440"/>
            <a:chExt cx="6030000" cy="7294304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1AEBB85-EC96-4A61-B23F-2AB8D92E70E8}"/>
                </a:ext>
              </a:extLst>
            </p:cNvPr>
            <p:cNvSpPr txBox="1"/>
            <p:nvPr/>
          </p:nvSpPr>
          <p:spPr>
            <a:xfrm>
              <a:off x="785248" y="2554440"/>
              <a:ext cx="60300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實驗名稱：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8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2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模擬重力場造成的時空扭曲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419C7E1-9091-4ECE-8B2B-30463707F3B0}"/>
                </a:ext>
              </a:extLst>
            </p:cNvPr>
            <p:cNvSpPr txBox="1"/>
            <p:nvPr/>
          </p:nvSpPr>
          <p:spPr>
            <a:xfrm>
              <a:off x="785248" y="3498375"/>
              <a:ext cx="60300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實驗原理：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indent="30594"/>
              <a:r>
                <a:rPr lang="zh-CN" altLang="en-US" sz="1400" b="1" spc="-16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星球的重力會造成周圍時空</a:t>
              </a:r>
              <a:r>
                <a:rPr lang="zh-CN" altLang="en-US" sz="1400" b="1" spc="-1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扭曲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99E37FA-4F19-4CBE-BF53-9767ABF7786A}"/>
                </a:ext>
              </a:extLst>
            </p:cNvPr>
            <p:cNvSpPr txBox="1"/>
            <p:nvPr/>
          </p:nvSpPr>
          <p:spPr>
            <a:xfrm>
              <a:off x="785248" y="6496625"/>
              <a:ext cx="6030000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實驗步驟：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a-1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：以布來模擬時空平面，將鐵球放到布的中央，使布凹陷，模擬質量使時空扭曲。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a-2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：將彈珠往盆子的切線方向丟出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(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必須落在布上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)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，使彈珠沿時空的凹陷繞著鐵球轉，模擬行星受恆星受重力場影響而公轉。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b-1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：將雙星運動模擬器放在布上，此時布會震動，能量以波的形式釋放，模擬重力波。</a:t>
              </a: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CD7D337-2B6D-41A2-B5C3-1ED5E5CAB01C}"/>
                </a:ext>
              </a:extLst>
            </p:cNvPr>
            <p:cNvSpPr txBox="1"/>
            <p:nvPr/>
          </p:nvSpPr>
          <p:spPr>
            <a:xfrm>
              <a:off x="785248" y="4425343"/>
              <a:ext cx="6030000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實驗器材：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盆子*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布*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鐵球*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2</a:t>
              </a:r>
              <a:b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</a:b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彈珠*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雙星運動模擬器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(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可自製器材，自製器材需附圖片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)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3A9DF8BB-B63D-434B-A9A0-D9D863D9CE7D}"/>
                </a:ext>
              </a:extLst>
            </p:cNvPr>
            <p:cNvSpPr txBox="1"/>
            <p:nvPr/>
          </p:nvSpPr>
          <p:spPr>
            <a:xfrm>
              <a:off x="785248" y="8371416"/>
              <a:ext cx="6030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實驗檢驗項目：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：影片中要呈現實驗過程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2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：影片中要講解實驗原理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3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：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*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影片為橫向拍攝、有字幕。影像清晰，有使用麥克風錄音。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4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：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*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影片中有自製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《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原理講解圖板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》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5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：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*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影片中有說明這一組的創意或創新。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481C3F56-AF73-48C2-9B1D-669CD4EFC293}"/>
              </a:ext>
            </a:extLst>
          </p:cNvPr>
          <p:cNvSpPr/>
          <p:nvPr/>
        </p:nvSpPr>
        <p:spPr>
          <a:xfrm>
            <a:off x="526563" y="2251136"/>
            <a:ext cx="6504761" cy="8057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1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AB678CD-C9A4-454C-B94A-A70390D4CE41}"/>
              </a:ext>
            </a:extLst>
          </p:cNvPr>
          <p:cNvGrpSpPr/>
          <p:nvPr/>
        </p:nvGrpSpPr>
        <p:grpSpPr>
          <a:xfrm>
            <a:off x="556806" y="322921"/>
            <a:ext cx="6446062" cy="830997"/>
            <a:chOff x="404309" y="299188"/>
            <a:chExt cx="5972298" cy="769922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2455506-3780-480E-BA1C-364FA0A5FE0B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110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年 生活物理 實驗演示</a:t>
              </a:r>
              <a:endPara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高中同學 實驗演示說明</a:t>
              </a:r>
            </a:p>
          </p:txBody>
        </p:sp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069B27AA-5E07-48C2-A515-19036ADC3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2" name="圖片 21" descr="一張含有 文字 的圖片&#10;&#10;自動產生的描述">
              <a:extLst>
                <a:ext uri="{FF2B5EF4-FFF2-40B4-BE49-F238E27FC236}">
                  <a16:creationId xmlns:a16="http://schemas.microsoft.com/office/drawing/2014/main" id="{C11D22DD-D014-4034-92B9-B37DED3DC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8942350-67A7-4B94-8C32-BDE4E4F3B647}"/>
              </a:ext>
            </a:extLst>
          </p:cNvPr>
          <p:cNvGrpSpPr/>
          <p:nvPr/>
        </p:nvGrpSpPr>
        <p:grpSpPr>
          <a:xfrm>
            <a:off x="1090637" y="1281402"/>
            <a:ext cx="5378400" cy="787714"/>
            <a:chOff x="920041" y="1149103"/>
            <a:chExt cx="4983105" cy="828947"/>
          </a:xfrm>
        </p:grpSpPr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1000C015-905B-476A-9035-D4F620BB418D}"/>
                </a:ext>
              </a:extLst>
            </p:cNvPr>
            <p:cNvSpPr/>
            <p:nvPr/>
          </p:nvSpPr>
          <p:spPr>
            <a:xfrm>
              <a:off x="920041" y="1149103"/>
              <a:ext cx="4983105" cy="828947"/>
            </a:xfrm>
            <a:prstGeom prst="roundRect">
              <a:avLst/>
            </a:prstGeom>
            <a:noFill/>
            <a:ln w="50800">
              <a:solidFill>
                <a:srgbClr val="0000FF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48FF0983-8EB9-4495-B3A5-21650BBCA449}"/>
                </a:ext>
              </a:extLst>
            </p:cNvPr>
            <p:cNvSpPr txBox="1"/>
            <p:nvPr/>
          </p:nvSpPr>
          <p:spPr>
            <a:xfrm>
              <a:off x="958572" y="1191106"/>
              <a:ext cx="4904386" cy="7449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GPS</a:t>
              </a:r>
              <a:r>
                <a:rPr kumimoji="0" lang="zh-TW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：生活中的相對論</a:t>
              </a:r>
            </a:p>
          </p:txBody>
        </p:sp>
      </p:grpSp>
      <p:pic>
        <p:nvPicPr>
          <p:cNvPr id="16" name="Picture 17">
            <a:extLst>
              <a:ext uri="{FF2B5EF4-FFF2-40B4-BE49-F238E27FC236}">
                <a16:creationId xmlns:a16="http://schemas.microsoft.com/office/drawing/2014/main" id="{F9896B31-32AF-49DB-890C-7203E62B4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918" y="2417994"/>
            <a:ext cx="2705851" cy="1973873"/>
          </a:xfrm>
          <a:prstGeom prst="rect">
            <a:avLst/>
          </a:prstGeom>
        </p:spPr>
      </p:pic>
      <p:pic>
        <p:nvPicPr>
          <p:cNvPr id="20" name="Picture 18">
            <a:extLst>
              <a:ext uri="{FF2B5EF4-FFF2-40B4-BE49-F238E27FC236}">
                <a16:creationId xmlns:a16="http://schemas.microsoft.com/office/drawing/2014/main" id="{196AA45E-AF1A-4477-A575-780E2671B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918" y="4655051"/>
            <a:ext cx="2705851" cy="199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3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50F381C-7DC1-4401-B88B-296476BB2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73" y="-94"/>
            <a:ext cx="7559528" cy="10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5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277D6ED-6D3A-4A16-A8F7-DE27CAC24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/>
          <a:stretch/>
        </p:blipFill>
        <p:spPr>
          <a:xfrm>
            <a:off x="72" y="-94"/>
            <a:ext cx="7559530" cy="10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2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E6416D2-1872-4478-96D0-82729B944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" y="-187"/>
            <a:ext cx="7515464" cy="10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5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395</Words>
  <Application>Microsoft Office PowerPoint</Application>
  <PresentationFormat>自訂</PresentationFormat>
  <Paragraphs>46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Office 佈景主題</vt:lpstr>
      <vt:lpstr>1_Office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18</cp:revision>
  <dcterms:created xsi:type="dcterms:W3CDTF">2020-08-26T09:46:03Z</dcterms:created>
  <dcterms:modified xsi:type="dcterms:W3CDTF">2021-04-11T13:37:31Z</dcterms:modified>
</cp:coreProperties>
</file>