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9" r:id="rId3"/>
    <p:sldId id="260" r:id="rId4"/>
    <p:sldId id="261" r:id="rId5"/>
    <p:sldId id="262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CC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53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09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798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4060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75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139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743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001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180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1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93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3018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5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6"/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B722530-3123-4EF4-BE2A-C3A8E709543B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05208CB-19C7-4A2E-B2A3-399C2FBE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21" name="圖片 20" descr="一張含有 文字 的圖片&#10;&#10;自動產生的描述">
              <a:extLst>
                <a:ext uri="{FF2B5EF4-FFF2-40B4-BE49-F238E27FC236}">
                  <a16:creationId xmlns:a16="http://schemas.microsoft.com/office/drawing/2014/main" id="{93FC4A47-B63B-40A6-9E56-A57B2D5A2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/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AC1510-BDA5-45ED-B278-BFB71597C408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19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6E1940FD-0388-49D2-A603-946A91338478}"/>
                </a:ext>
              </a:extLst>
            </p:cNvPr>
            <p:cNvSpPr txBox="1"/>
            <p:nvPr/>
          </p:nvSpPr>
          <p:spPr>
            <a:xfrm>
              <a:off x="2155302" y="1191106"/>
              <a:ext cx="254739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rgbClr val="FF00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醫療的物理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58CC58A-D7CE-4F64-9FCD-583488499E8F}"/>
              </a:ext>
            </a:extLst>
          </p:cNvPr>
          <p:cNvSpPr/>
          <p:nvPr/>
        </p:nvSpPr>
        <p:spPr>
          <a:xfrm>
            <a:off x="526565" y="2251138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19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B80C1437-83F9-4270-BE36-6159531B5AE6}"/>
              </a:ext>
            </a:extLst>
          </p:cNvPr>
          <p:cNvSpPr txBox="1"/>
          <p:nvPr/>
        </p:nvSpPr>
        <p:spPr>
          <a:xfrm>
            <a:off x="986388" y="2433450"/>
            <a:ext cx="5585114" cy="70788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TW" altLang="en-US" sz="2000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實驗名稱：</a:t>
            </a:r>
            <a:endParaRPr lang="en-US" altLang="zh-TW" sz="2000" b="1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微軟正黑體"/>
                <a:ea typeface="微軟正黑體"/>
              </a:rPr>
              <a:t>1. </a:t>
            </a:r>
            <a:r>
              <a:rPr lang="zh-TW" altLang="en-US" sz="1400" b="1" dirty="0">
                <a:latin typeface="微軟正黑體"/>
                <a:ea typeface="微軟正黑體"/>
              </a:rPr>
              <a:t>用手機測量心跳和心電圖。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實驗原理：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血液對光線的吸收度</a:t>
            </a:r>
            <a:r>
              <a:rPr lang="zh-TW" altLang="en-US" sz="1400" b="1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光線的反射、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皮膚和組織的透光性、傳統心電圖的量測。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實驗器材：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/>
                <a:ea typeface="微軟正黑體"/>
              </a:rPr>
              <a:t>手機、app </a:t>
            </a:r>
            <a:r>
              <a:rPr lang="en-US" altLang="zh-TW" sz="1400" b="1" dirty="0" err="1">
                <a:latin typeface="Microsoft JhengHei"/>
                <a:ea typeface="+mn-lt"/>
              </a:rPr>
              <a:t>Cardiio</a:t>
            </a:r>
            <a:r>
              <a:rPr lang="en-US" altLang="zh-TW" sz="1400" b="1" dirty="0">
                <a:latin typeface="Microsoft JhengHei"/>
                <a:ea typeface="+mn-lt"/>
              </a:rPr>
              <a:t> 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實驗步驟：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0" indent="-342890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用手機下載</a:t>
            </a:r>
            <a:r>
              <a:rPr lang="en-US" altLang="zh-TW" sz="1400" b="1" dirty="0">
                <a:latin typeface="微軟正黑體"/>
                <a:ea typeface="微軟正黑體"/>
              </a:rPr>
              <a:t>APP ”</a:t>
            </a:r>
            <a:r>
              <a:rPr lang="en-US" altLang="zh-TW" sz="1400" b="1" dirty="0" err="1">
                <a:latin typeface="微軟正黑體"/>
                <a:ea typeface="微軟正黑體"/>
              </a:rPr>
              <a:t>Cardiio</a:t>
            </a:r>
            <a:r>
              <a:rPr lang="en-US" altLang="zh-TW" sz="1400" b="1" dirty="0">
                <a:latin typeface="微軟正黑體"/>
                <a:ea typeface="微軟正黑體"/>
              </a:rPr>
              <a:t> ”</a:t>
            </a:r>
            <a:r>
              <a:rPr lang="zh-TW" altLang="en-US" sz="1400" b="1" dirty="0">
                <a:latin typeface="微軟正黑體"/>
                <a:ea typeface="微軟正黑體"/>
              </a:rPr>
              <a:t>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342890" indent="-342890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打開</a:t>
            </a:r>
            <a:r>
              <a:rPr lang="en-US" altLang="zh-TW" sz="1400" b="1" dirty="0">
                <a:latin typeface="微軟正黑體"/>
                <a:ea typeface="微軟正黑體"/>
              </a:rPr>
              <a:t>APP</a:t>
            </a:r>
            <a:r>
              <a:rPr lang="zh-TW" altLang="en-US" sz="1400" b="1" dirty="0">
                <a:latin typeface="微軟正黑體"/>
                <a:ea typeface="微軟正黑體"/>
              </a:rPr>
              <a:t>，將手指放置鏡頭上，點選開始鈕，並壓緊直到檢測完畢。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342890" indent="-342890">
              <a:buFont typeface="+mj-lt"/>
              <a:buAutoNum type="arabicPeriod"/>
            </a:pP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紀錄心跳、截取脈搏的圖形，並按下保存鍵。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0" indent="-342890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解釋其物理原理。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342890" indent="-342890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了解傳統心電圖的量測方式。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342890" indent="-342890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研讀以及解說</a:t>
            </a:r>
            <a:r>
              <a:rPr lang="en-US" altLang="zh-TW" sz="1400" b="1" dirty="0">
                <a:latin typeface="微軟正黑體"/>
                <a:ea typeface="微軟正黑體"/>
              </a:rPr>
              <a:t>Apple Watch</a:t>
            </a:r>
            <a:r>
              <a:rPr lang="zh-TW" altLang="en-US" sz="1400" b="1" dirty="0">
                <a:latin typeface="微軟正黑體"/>
                <a:ea typeface="微軟正黑體"/>
              </a:rPr>
              <a:t>如何測量心電圖。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0" indent="-342890">
              <a:buFont typeface="Calibri Light" panose="020F0302020204030204"/>
              <a:buAutoNum type="arabicPeriod"/>
            </a:pPr>
            <a:endParaRPr lang="en-US" altLang="zh-TW" sz="1400" b="1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0000FF"/>
                </a:solidFill>
                <a:latin typeface="微軟正黑體"/>
                <a:ea typeface="微軟正黑體"/>
              </a:rPr>
              <a:t>檢驗項目：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18" indent="-263518">
              <a:buFont typeface="+mj-lt"/>
              <a:buAutoNum type="arabicPeriod"/>
            </a:pPr>
            <a:r>
              <a:rPr lang="en-US" altLang="zh-TW" sz="1400" b="1" dirty="0">
                <a:latin typeface="微軟正黑體"/>
                <a:ea typeface="微軟正黑體"/>
              </a:rPr>
              <a:t>*</a:t>
            </a:r>
            <a:r>
              <a:rPr lang="zh-TW" altLang="en-US" sz="1400" b="1" dirty="0">
                <a:latin typeface="微軟正黑體"/>
                <a:ea typeface="微軟正黑體"/>
              </a:rPr>
              <a:t>影片為橫向拍攝、有字幕。影像清晰，有使用麥克風錄音。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Font typeface="+mj-lt"/>
              <a:buAutoNum type="arabicPeriod"/>
            </a:pPr>
            <a:r>
              <a:rPr lang="en-US" altLang="zh-TW" sz="1400" b="1" dirty="0">
                <a:latin typeface="微軟正黑體"/>
                <a:ea typeface="微軟正黑體"/>
              </a:rPr>
              <a:t>*</a:t>
            </a:r>
            <a:r>
              <a:rPr lang="zh-TW" altLang="en-US" sz="1400" b="1" dirty="0">
                <a:latin typeface="微軟正黑體"/>
                <a:ea typeface="微軟正黑體"/>
              </a:rPr>
              <a:t>影片中有自製</a:t>
            </a:r>
            <a:r>
              <a:rPr lang="en-US" altLang="zh-TW" sz="1400" b="1" dirty="0">
                <a:latin typeface="微軟正黑體"/>
                <a:ea typeface="微軟正黑體"/>
              </a:rPr>
              <a:t>《</a:t>
            </a:r>
            <a:r>
              <a:rPr lang="zh-TW" altLang="en-US" sz="1400" b="1" dirty="0">
                <a:latin typeface="微軟正黑體"/>
                <a:ea typeface="微軟正黑體"/>
              </a:rPr>
              <a:t>原理講解圖板</a:t>
            </a:r>
            <a:r>
              <a:rPr lang="en-US" altLang="zh-TW" sz="1400" b="1" dirty="0">
                <a:latin typeface="微軟正黑體"/>
                <a:ea typeface="微軟正黑體"/>
              </a:rPr>
              <a:t>》</a:t>
            </a:r>
            <a:r>
              <a:rPr lang="zh-TW" altLang="en-US" sz="1400" b="1" dirty="0">
                <a:latin typeface="微軟正黑體"/>
                <a:ea typeface="微軟正黑體"/>
              </a:rPr>
              <a:t>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影片中要講解血液對光線吸收度的原理。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影片中要講解手機為何可以測脈搏。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影片中要解釋傳統心電圖要怎麼量測。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影片中要解釋心電圖中 </a:t>
            </a:r>
            <a:r>
              <a:rPr lang="en-US" altLang="zh-TW" sz="1400" b="1" dirty="0">
                <a:latin typeface="微軟正黑體"/>
                <a:ea typeface="微軟正黑體"/>
              </a:rPr>
              <a:t>P</a:t>
            </a:r>
            <a:r>
              <a:rPr lang="zh-TW" altLang="en-US" sz="1400" b="1" dirty="0">
                <a:latin typeface="微軟正黑體"/>
                <a:ea typeface="微軟正黑體"/>
              </a:rPr>
              <a:t>、</a:t>
            </a:r>
            <a:r>
              <a:rPr lang="en-US" altLang="zh-TW" sz="1400" b="1" dirty="0">
                <a:latin typeface="微軟正黑體"/>
                <a:ea typeface="微軟正黑體"/>
              </a:rPr>
              <a:t>Q</a:t>
            </a:r>
            <a:r>
              <a:rPr lang="zh-TW" altLang="en-US" sz="1400" b="1" dirty="0">
                <a:latin typeface="微軟正黑體"/>
                <a:ea typeface="微軟正黑體"/>
              </a:rPr>
              <a:t>、</a:t>
            </a:r>
            <a:r>
              <a:rPr lang="en-US" altLang="zh-TW" sz="1400" b="1" dirty="0">
                <a:latin typeface="微軟正黑體"/>
                <a:ea typeface="微軟正黑體"/>
              </a:rPr>
              <a:t>R</a:t>
            </a:r>
            <a:r>
              <a:rPr lang="zh-TW" altLang="en-US" sz="1400" b="1" dirty="0">
                <a:latin typeface="微軟正黑體"/>
                <a:ea typeface="微軟正黑體"/>
              </a:rPr>
              <a:t>、</a:t>
            </a:r>
            <a:r>
              <a:rPr lang="en-US" altLang="zh-TW" sz="1400" b="1" dirty="0">
                <a:latin typeface="微軟正黑體"/>
                <a:ea typeface="微軟正黑體"/>
              </a:rPr>
              <a:t>S </a:t>
            </a:r>
            <a:r>
              <a:rPr lang="zh-TW" altLang="en-US" sz="1400" b="1" dirty="0">
                <a:latin typeface="微軟正黑體"/>
                <a:ea typeface="微軟正黑體"/>
              </a:rPr>
              <a:t>波形起伏的原因。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影片中要解釋</a:t>
            </a:r>
            <a:r>
              <a:rPr lang="en-US" altLang="zh-TW" sz="1400" b="1" dirty="0">
                <a:latin typeface="微軟正黑體"/>
                <a:ea typeface="微軟正黑體"/>
              </a:rPr>
              <a:t>Apple Watch </a:t>
            </a:r>
            <a:r>
              <a:rPr lang="zh-TW" altLang="en-US" sz="1400" b="1" dirty="0">
                <a:latin typeface="微軟正黑體"/>
                <a:ea typeface="微軟正黑體"/>
              </a:rPr>
              <a:t>如何測得心電圖。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AutoNum type="arabicPeriod"/>
            </a:pPr>
            <a:r>
              <a:rPr lang="en-US" altLang="zh-TW" sz="1400" b="1" dirty="0">
                <a:latin typeface="微軟正黑體"/>
                <a:ea typeface="微軟正黑體"/>
              </a:rPr>
              <a:t>*</a:t>
            </a:r>
            <a:r>
              <a:rPr lang="zh-TW" altLang="en-US" sz="1400" b="1" dirty="0">
                <a:latin typeface="微軟正黑體"/>
                <a:ea typeface="微軟正黑體"/>
              </a:rPr>
              <a:t>影片中有說明這一組的創意或創新。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AutoNum type="arabicPeriod"/>
            </a:pPr>
            <a:endParaRPr lang="en-US" altLang="zh-TW" sz="1400" b="1" dirty="0">
              <a:latin typeface="微軟正黑體"/>
              <a:ea typeface="微軟正黑體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97733E90-F897-4C6E-B144-238D7B4DE3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110" y="2711414"/>
            <a:ext cx="2190750" cy="2162175"/>
          </a:xfrm>
          <a:prstGeom prst="rect">
            <a:avLst/>
          </a:prstGeom>
        </p:spPr>
      </p:pic>
      <p:pic>
        <p:nvPicPr>
          <p:cNvPr id="39" name="圖片 38">
            <a:extLst>
              <a:ext uri="{FF2B5EF4-FFF2-40B4-BE49-F238E27FC236}">
                <a16:creationId xmlns:a16="http://schemas.microsoft.com/office/drawing/2014/main" id="{72E07F2E-FCE9-4587-B462-756B46792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5933" y="5972881"/>
            <a:ext cx="1028286" cy="123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3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5072E019-E9BA-4B4E-B286-EDBFFF48DF97}"/>
              </a:ext>
            </a:extLst>
          </p:cNvPr>
          <p:cNvGrpSpPr/>
          <p:nvPr/>
        </p:nvGrpSpPr>
        <p:grpSpPr>
          <a:xfrm>
            <a:off x="556806" y="322921"/>
            <a:ext cx="6446062" cy="830997"/>
            <a:chOff x="404309" y="299188"/>
            <a:chExt cx="5972298" cy="76992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8A1565A-06AD-4F02-9F71-373ABB7C6421}"/>
                </a:ext>
              </a:extLst>
            </p:cNvPr>
            <p:cNvSpPr txBox="1"/>
            <p:nvPr/>
          </p:nvSpPr>
          <p:spPr>
            <a:xfrm>
              <a:off x="1464635" y="299188"/>
              <a:ext cx="3927292" cy="769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110</a:t>
              </a:r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 生活物理 實驗演示</a:t>
              </a:r>
              <a:endPara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高中同學 實驗演示說明</a:t>
              </a:r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4D3AAC6E-2396-4883-84CE-EA01DFD56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309" y="299999"/>
              <a:ext cx="1104470" cy="757139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pic>
          <p:nvPicPr>
            <p:cNvPr id="7" name="圖片 6" descr="一張含有 文字 的圖片&#10;&#10;自動產生的描述">
              <a:extLst>
                <a:ext uri="{FF2B5EF4-FFF2-40B4-BE49-F238E27FC236}">
                  <a16:creationId xmlns:a16="http://schemas.microsoft.com/office/drawing/2014/main" id="{B5E7F9BB-FDDE-4A7F-8F9D-AC7909F76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9198" y="299999"/>
              <a:ext cx="1107409" cy="757836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732CCF6F-BE32-40E9-A794-0EF3BEE80C6C}"/>
              </a:ext>
            </a:extLst>
          </p:cNvPr>
          <p:cNvGrpSpPr/>
          <p:nvPr/>
        </p:nvGrpSpPr>
        <p:grpSpPr>
          <a:xfrm>
            <a:off x="1380587" y="1281402"/>
            <a:ext cx="4798501" cy="787714"/>
            <a:chOff x="1188684" y="1149103"/>
            <a:chExt cx="4445827" cy="828947"/>
          </a:xfrm>
        </p:grpSpPr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9A8C81A7-6357-4F9E-A0B3-7F35C7CB5D3A}"/>
                </a:ext>
              </a:extLst>
            </p:cNvPr>
            <p:cNvSpPr/>
            <p:nvPr/>
          </p:nvSpPr>
          <p:spPr>
            <a:xfrm>
              <a:off x="1188684" y="1149103"/>
              <a:ext cx="4445827" cy="828947"/>
            </a:xfrm>
            <a:prstGeom prst="roundRect">
              <a:avLst/>
            </a:prstGeom>
            <a:noFill/>
            <a:ln w="50800">
              <a:solidFill>
                <a:srgbClr val="0000FF">
                  <a:alpha val="88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619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A80AE982-1604-4201-8CED-E198ADA91CEF}"/>
                </a:ext>
              </a:extLst>
            </p:cNvPr>
            <p:cNvSpPr txBox="1"/>
            <p:nvPr/>
          </p:nvSpPr>
          <p:spPr>
            <a:xfrm>
              <a:off x="2155302" y="1191106"/>
              <a:ext cx="2547394" cy="74494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4000" b="1" dirty="0">
                  <a:solidFill>
                    <a:srgbClr val="FF0000"/>
                  </a:solidFill>
                  <a:latin typeface="微軟正黑體"/>
                  <a:ea typeface="微軟正黑體"/>
                </a:rPr>
                <a:t>醫療的物理</a:t>
              </a:r>
              <a:endParaRPr lang="zh-TW" altLang="en-US" sz="4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068EE013-759B-494C-8FA1-7667828AC526}"/>
              </a:ext>
            </a:extLst>
          </p:cNvPr>
          <p:cNvSpPr/>
          <p:nvPr/>
        </p:nvSpPr>
        <p:spPr>
          <a:xfrm>
            <a:off x="527457" y="2251137"/>
            <a:ext cx="6504761" cy="805725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619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F49A19B-FCB1-45EC-87BC-29D63DED6FD6}"/>
              </a:ext>
            </a:extLst>
          </p:cNvPr>
          <p:cNvSpPr txBox="1"/>
          <p:nvPr/>
        </p:nvSpPr>
        <p:spPr>
          <a:xfrm>
            <a:off x="1028103" y="2464564"/>
            <a:ext cx="5585114" cy="70788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zh-TW" altLang="en-US" sz="2000" b="1" dirty="0">
                <a:solidFill>
                  <a:srgbClr val="3333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實驗名稱：</a:t>
            </a:r>
            <a:endParaRPr lang="en-US" altLang="zh-TW" sz="2000" b="1" dirty="0">
              <a:solidFill>
                <a:srgbClr val="3333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b="1" dirty="0">
                <a:latin typeface="Microsoft JhengHei"/>
                <a:ea typeface="Microsoft JhengHei"/>
              </a:rPr>
              <a:t>2.</a:t>
            </a:r>
            <a:r>
              <a:rPr lang="zh-TW" altLang="en-US" sz="1400" b="1" dirty="0">
                <a:latin typeface="Microsoft JhengHei"/>
                <a:ea typeface="Microsoft JhengHei"/>
              </a:rPr>
              <a:t>用手機檢測各項能力及大腦年齡</a:t>
            </a:r>
            <a:endParaRPr lang="zh-TW" altLang="en-US" sz="1400" dirty="0">
              <a:ea typeface="+mn-lt"/>
              <a:cs typeface="+mn-lt"/>
            </a:endParaRPr>
          </a:p>
          <a:p>
            <a:endParaRPr lang="zh-TW" altLang="en-US" sz="1400" b="1" dirty="0">
              <a:latin typeface="微軟正黑體"/>
              <a:ea typeface="微軟正黑體"/>
            </a:endParaRPr>
          </a:p>
          <a:p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實驗原理：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Segoe UI"/>
                <a:ea typeface="微軟正黑體"/>
                <a:cs typeface="Segoe UI"/>
              </a:rPr>
              <a:t>評估各項能力之值，最後推得大腦年齡。</a:t>
            </a:r>
            <a:r>
              <a:rPr lang="en-US" altLang="zh-TW" sz="1400" dirty="0">
                <a:latin typeface="Microsoft JhengHei"/>
                <a:ea typeface="+mn-lt"/>
              </a:rPr>
              <a:t> </a:t>
            </a:r>
            <a:endParaRPr lang="zh-TW" altLang="en-US" sz="1400" dirty="0">
              <a:ea typeface="+mn-lt"/>
              <a:cs typeface="+mn-lt"/>
            </a:endParaRPr>
          </a:p>
          <a:p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實驗器材：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b="1" dirty="0">
                <a:latin typeface="微軟正黑體"/>
                <a:ea typeface="微軟正黑體"/>
              </a:rPr>
              <a:t>手機、app 天天腦鍛鍊。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實驗步驟：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890" indent="-342890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用手機下載</a:t>
            </a:r>
            <a:r>
              <a:rPr lang="en-US" altLang="zh-TW" sz="1400" b="1" dirty="0">
                <a:latin typeface="微軟正黑體"/>
                <a:ea typeface="微軟正黑體"/>
              </a:rPr>
              <a:t>APP ”</a:t>
            </a:r>
            <a:r>
              <a:rPr lang="en-US" altLang="zh-TW" sz="1400" b="1" dirty="0" err="1">
                <a:latin typeface="微軟正黑體"/>
                <a:ea typeface="微軟正黑體"/>
              </a:rPr>
              <a:t>天天腦鍛鍊</a:t>
            </a:r>
            <a:r>
              <a:rPr lang="en-US" altLang="zh-TW" sz="1400" b="1" dirty="0">
                <a:latin typeface="微軟正黑體"/>
                <a:ea typeface="微軟正黑體"/>
              </a:rPr>
              <a:t>”</a:t>
            </a:r>
            <a:r>
              <a:rPr lang="zh-TW" altLang="en-US" sz="1400" b="1" dirty="0">
                <a:latin typeface="微軟正黑體"/>
                <a:ea typeface="微軟正黑體"/>
              </a:rPr>
              <a:t>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342890" indent="-342890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打開</a:t>
            </a:r>
            <a:r>
              <a:rPr lang="en-US" altLang="zh-TW" sz="1400" b="1" dirty="0">
                <a:latin typeface="微軟正黑體"/>
                <a:ea typeface="微軟正黑體"/>
              </a:rPr>
              <a:t>APP</a:t>
            </a:r>
            <a:r>
              <a:rPr lang="zh-TW" altLang="en-US" sz="1400" b="1" dirty="0">
                <a:latin typeface="微軟正黑體"/>
                <a:ea typeface="微軟正黑體"/>
              </a:rPr>
              <a:t>，點選綜合測試。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342890" indent="-342890"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開始進行測試。</a:t>
            </a:r>
          </a:p>
          <a:p>
            <a:pPr marL="342890" indent="-342890"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完成6項測驗。</a:t>
            </a:r>
          </a:p>
          <a:p>
            <a:pPr marL="342890" indent="-342890"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等待系統評估你的腦年齡。 </a:t>
            </a:r>
          </a:p>
          <a:p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dirty="0">
                <a:solidFill>
                  <a:srgbClr val="0000FF"/>
                </a:solidFill>
                <a:latin typeface="微軟正黑體"/>
                <a:ea typeface="微軟正黑體"/>
              </a:rPr>
              <a:t>檢驗項目：</a:t>
            </a:r>
            <a:endParaRPr lang="en-US" altLang="zh-TW" sz="2000" b="1" dirty="0">
              <a:solidFill>
                <a:srgbClr val="0000FF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63518" indent="-263518">
              <a:buFont typeface="+mj-lt"/>
              <a:buAutoNum type="arabicPeriod"/>
            </a:pPr>
            <a:r>
              <a:rPr lang="en-US" altLang="zh-TW" sz="1400" b="1" dirty="0">
                <a:latin typeface="微軟正黑體"/>
                <a:ea typeface="微軟正黑體"/>
              </a:rPr>
              <a:t>*</a:t>
            </a:r>
            <a:r>
              <a:rPr lang="zh-TW" altLang="en-US" sz="1400" b="1" dirty="0">
                <a:latin typeface="微軟正黑體"/>
                <a:ea typeface="微軟正黑體"/>
              </a:rPr>
              <a:t>影片為橫向拍攝、有字幕。影像清晰，有使用麥克風錄音。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Font typeface="+mj-lt"/>
              <a:buAutoNum type="arabicPeriod"/>
            </a:pPr>
            <a:r>
              <a:rPr lang="en-US" altLang="zh-TW" sz="1400" b="1" dirty="0">
                <a:latin typeface="微軟正黑體"/>
                <a:ea typeface="微軟正黑體"/>
              </a:rPr>
              <a:t>*</a:t>
            </a:r>
            <a:r>
              <a:rPr lang="zh-TW" altLang="en-US" sz="1400" b="1" dirty="0">
                <a:latin typeface="微軟正黑體"/>
                <a:ea typeface="微軟正黑體"/>
              </a:rPr>
              <a:t>影片中有自製</a:t>
            </a:r>
            <a:r>
              <a:rPr lang="en-US" altLang="zh-TW" sz="1400" b="1" dirty="0">
                <a:latin typeface="微軟正黑體"/>
                <a:ea typeface="微軟正黑體"/>
              </a:rPr>
              <a:t>《</a:t>
            </a:r>
            <a:r>
              <a:rPr lang="zh-TW" altLang="en-US" sz="1400" b="1" dirty="0">
                <a:latin typeface="微軟正黑體"/>
                <a:ea typeface="微軟正黑體"/>
              </a:rPr>
              <a:t>原理講解圖板</a:t>
            </a:r>
            <a:r>
              <a:rPr lang="en-US" altLang="zh-TW" sz="1400" b="1" dirty="0">
                <a:latin typeface="微軟正黑體"/>
                <a:ea typeface="微軟正黑體"/>
              </a:rPr>
              <a:t>》</a:t>
            </a:r>
            <a:r>
              <a:rPr lang="zh-TW" altLang="en-US" sz="1400" b="1" dirty="0">
                <a:latin typeface="微軟正黑體"/>
                <a:ea typeface="微軟正黑體"/>
              </a:rPr>
              <a:t>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Font typeface="+mj-lt"/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影片中要呈現出觀察力有變好的情形。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影片中要</a:t>
            </a:r>
            <a:r>
              <a:rPr lang="zh-TW" altLang="en-US" sz="1400" b="1" dirty="0">
                <a:latin typeface="Microsoft JhengHei"/>
                <a:ea typeface="Microsoft JhengHei"/>
              </a:rPr>
              <a:t>呈現出記憶力有變好的情形</a:t>
            </a:r>
            <a:r>
              <a:rPr lang="zh-TW" altLang="en-US" sz="1400" b="1" dirty="0">
                <a:latin typeface="微軟正黑體"/>
                <a:ea typeface="微軟正黑體"/>
              </a:rPr>
              <a:t>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影片中要呈現</a:t>
            </a:r>
            <a:r>
              <a:rPr lang="zh-TW" altLang="en-US" sz="1400" b="1" dirty="0">
                <a:latin typeface="Microsoft JhengHei"/>
                <a:ea typeface="Microsoft JhengHei"/>
              </a:rPr>
              <a:t>出判斷力有變好的情形</a:t>
            </a:r>
            <a:r>
              <a:rPr lang="zh-TW" altLang="en-US" sz="1400" b="1" dirty="0">
                <a:latin typeface="微軟正黑體"/>
                <a:ea typeface="微軟正黑體"/>
              </a:rPr>
              <a:t>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AutoNum type="arabicPeriod"/>
            </a:pPr>
            <a:r>
              <a:rPr lang="zh-TW" altLang="en-US" sz="1400" b="1" dirty="0">
                <a:latin typeface="微軟正黑體"/>
                <a:ea typeface="微軟正黑體"/>
              </a:rPr>
              <a:t>影片中要呈現</a:t>
            </a:r>
            <a:r>
              <a:rPr lang="zh-TW" altLang="en-US" sz="1400" b="1" dirty="0">
                <a:latin typeface="Microsoft JhengHei"/>
                <a:ea typeface="Microsoft JhengHei"/>
              </a:rPr>
              <a:t>出直感力有變好的情形</a:t>
            </a:r>
            <a:r>
              <a:rPr lang="zh-TW" altLang="en-US" sz="1400" b="1" dirty="0">
                <a:latin typeface="微軟正黑體"/>
                <a:ea typeface="微軟正黑體"/>
              </a:rPr>
              <a:t>。</a:t>
            </a:r>
            <a:endParaRPr lang="en-US" altLang="zh-TW" sz="1400" b="1" dirty="0">
              <a:latin typeface="微軟正黑體"/>
              <a:ea typeface="微軟正黑體"/>
            </a:endParaRPr>
          </a:p>
          <a:p>
            <a:pPr marL="263518" indent="-263518">
              <a:buFontTx/>
              <a:buAutoNum type="arabicPeriod"/>
            </a:pPr>
            <a:r>
              <a:rPr lang="zh-TW" altLang="en-US" sz="1400" b="1" dirty="0">
                <a:latin typeface="Microsoft JhengHei"/>
                <a:ea typeface="Microsoft JhengHei"/>
              </a:rPr>
              <a:t>影片中要呈現出計算力有變好的情形。</a:t>
            </a:r>
            <a:endParaRPr lang="zh-TW" altLang="en-US" sz="1400" b="1" dirty="0">
              <a:latin typeface="微軟正黑體"/>
              <a:ea typeface="微軟正黑體"/>
            </a:endParaRPr>
          </a:p>
          <a:p>
            <a:pPr marL="263518" indent="-263518">
              <a:buFontTx/>
              <a:buAutoNum type="arabicPeriod"/>
            </a:pPr>
            <a:r>
              <a:rPr lang="zh-TW" altLang="en-US" sz="1400" b="1" dirty="0">
                <a:latin typeface="Microsoft JhengHei"/>
                <a:ea typeface="Microsoft JhengHei"/>
              </a:rPr>
              <a:t>影片中要呈現出反應力有變好的情形。</a:t>
            </a:r>
          </a:p>
          <a:p>
            <a:pPr marL="263518" indent="-263518">
              <a:buFontTx/>
              <a:buAutoNum type="arabicPeriod"/>
            </a:pPr>
            <a:r>
              <a:rPr lang="zh-TW" altLang="en-US" sz="1400" b="1" dirty="0">
                <a:latin typeface="Microsoft JhengHei"/>
                <a:ea typeface="Microsoft JhengHei"/>
              </a:rPr>
              <a:t>簡易說明這款遊戲令你生活有甚麼改變。 </a:t>
            </a:r>
          </a:p>
          <a:p>
            <a:pPr marL="263518" indent="-263518">
              <a:buFont typeface="+mj-lt"/>
              <a:buAutoNum type="arabicPeriod"/>
            </a:pPr>
            <a:r>
              <a:rPr lang="en-US" altLang="zh-TW" sz="1400" b="1" dirty="0">
                <a:latin typeface="微軟正黑體"/>
                <a:ea typeface="微軟正黑體"/>
              </a:rPr>
              <a:t>*</a:t>
            </a:r>
            <a:r>
              <a:rPr lang="zh-TW" altLang="en-US" sz="1400" b="1" dirty="0">
                <a:latin typeface="微軟正黑體"/>
                <a:ea typeface="微軟正黑體"/>
              </a:rPr>
              <a:t>影片中有說明這一說的創意或創新。</a:t>
            </a:r>
            <a:endParaRPr lang="en-US" altLang="zh-TW" sz="1400" b="1" dirty="0">
              <a:latin typeface="微軟正黑體"/>
              <a:ea typeface="微軟正黑體"/>
            </a:endParaRPr>
          </a:p>
        </p:txBody>
      </p:sp>
      <p:pic>
        <p:nvPicPr>
          <p:cNvPr id="17" name="圖片 4">
            <a:extLst>
              <a:ext uri="{FF2B5EF4-FFF2-40B4-BE49-F238E27FC236}">
                <a16:creationId xmlns:a16="http://schemas.microsoft.com/office/drawing/2014/main" id="{A4C5376A-7CA7-4952-8B83-8442E04B4E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944" t="15419" r="31713" b="16299"/>
          <a:stretch/>
        </p:blipFill>
        <p:spPr>
          <a:xfrm>
            <a:off x="4960791" y="3365367"/>
            <a:ext cx="1570781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5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5CBC02A7-1E0A-47B5-B676-90BF3EC81EF0}"/>
              </a:ext>
            </a:extLst>
          </p:cNvPr>
          <p:cNvGrpSpPr/>
          <p:nvPr/>
        </p:nvGrpSpPr>
        <p:grpSpPr>
          <a:xfrm>
            <a:off x="0" y="-94"/>
            <a:ext cx="7559675" cy="10692000"/>
            <a:chOff x="0" y="-94"/>
            <a:chExt cx="7559675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8996EAD-8ABE-47FD-8C1E-0F7C0419FC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12" r="50000"/>
            <a:stretch/>
          </p:blipFill>
          <p:spPr>
            <a:xfrm>
              <a:off x="159727" y="-94"/>
              <a:ext cx="7240221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8799E7-7B33-4CF8-90CA-4AA5160752D4}"/>
                </a:ext>
              </a:extLst>
            </p:cNvPr>
            <p:cNvSpPr/>
            <p:nvPr/>
          </p:nvSpPr>
          <p:spPr>
            <a:xfrm>
              <a:off x="0" y="0"/>
              <a:ext cx="15972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8F2FF3-9666-4654-B4B9-51A4FA5C9346}"/>
                </a:ext>
              </a:extLst>
            </p:cNvPr>
            <p:cNvSpPr/>
            <p:nvPr/>
          </p:nvSpPr>
          <p:spPr>
            <a:xfrm>
              <a:off x="7399948" y="0"/>
              <a:ext cx="15972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17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117EADAE-2A39-4218-844A-A349E5D40D15}"/>
              </a:ext>
            </a:extLst>
          </p:cNvPr>
          <p:cNvGrpSpPr/>
          <p:nvPr/>
        </p:nvGrpSpPr>
        <p:grpSpPr>
          <a:xfrm>
            <a:off x="0" y="-94"/>
            <a:ext cx="7561873" cy="10692000"/>
            <a:chOff x="0" y="-94"/>
            <a:chExt cx="7561873" cy="10692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E7E1CF20-615B-4A77-999F-32E5D8E69C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r="1506"/>
            <a:stretch/>
          </p:blipFill>
          <p:spPr>
            <a:xfrm>
              <a:off x="113916" y="-94"/>
              <a:ext cx="7331843" cy="1069200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667C9D1-7CBD-44C6-AE59-B6CC519FEE89}"/>
                </a:ext>
              </a:extLst>
            </p:cNvPr>
            <p:cNvSpPr/>
            <p:nvPr/>
          </p:nvSpPr>
          <p:spPr>
            <a:xfrm>
              <a:off x="0" y="0"/>
              <a:ext cx="11611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34E1062-9DE3-419C-A325-79CEA816196A}"/>
                </a:ext>
              </a:extLst>
            </p:cNvPr>
            <p:cNvSpPr/>
            <p:nvPr/>
          </p:nvSpPr>
          <p:spPr>
            <a:xfrm>
              <a:off x="7445759" y="-94"/>
              <a:ext cx="11611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125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 的圖片&#10;&#10;自動產生的描述">
            <a:extLst>
              <a:ext uri="{FF2B5EF4-FFF2-40B4-BE49-F238E27FC236}">
                <a16:creationId xmlns:a16="http://schemas.microsoft.com/office/drawing/2014/main" id="{B3D9A4D4-833A-4EF9-B537-DB53A25A5AC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2"/>
          <a:stretch/>
        </p:blipFill>
        <p:spPr>
          <a:xfrm>
            <a:off x="-163" y="1269691"/>
            <a:ext cx="7560000" cy="81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957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454</Words>
  <Application>Microsoft Office PowerPoint</Application>
  <PresentationFormat>自訂</PresentationFormat>
  <Paragraphs>62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Microsoft JhengHei</vt:lpstr>
      <vt:lpstr>Microsoft JhengHei</vt:lpstr>
      <vt:lpstr>PMingLiU</vt:lpstr>
      <vt:lpstr>Arial</vt:lpstr>
      <vt:lpstr>Calibri</vt:lpstr>
      <vt:lpstr>Calibri Light</vt:lpstr>
      <vt:lpstr>Segoe UI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kiwi</dc:creator>
  <cp:lastModifiedBy>至庚 洪</cp:lastModifiedBy>
  <cp:revision>47</cp:revision>
  <dcterms:created xsi:type="dcterms:W3CDTF">2020-08-26T09:46:03Z</dcterms:created>
  <dcterms:modified xsi:type="dcterms:W3CDTF">2021-03-27T16:15:50Z</dcterms:modified>
</cp:coreProperties>
</file>