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4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1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CA50-9C47-42D9-A062-038D349B05F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mzNnWES-hi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embed/E-j-6X9yh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embed/rF0FB5S7Jh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7EdvRzCHRV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Ou59yyAEjW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544606" y="0"/>
            <a:ext cx="5768788" cy="8310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醫療物理</a:t>
            </a:r>
            <a:endParaRPr lang="en-US" altLang="zh-TW" sz="3200" b="1" kern="100" dirty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與本主題有關的數學</a:t>
            </a:r>
            <a:endParaRPr lang="en-US" altLang="zh-TW" sz="3200" b="1" kern="100" dirty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050" b="1" kern="100" dirty="0">
              <a:solidFill>
                <a:srgbClr val="00FF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+mn-ea"/>
                <a:cs typeface="Times New Roman" panose="02020603050405020304" pitchFamily="18" charset="0"/>
              </a:rPr>
              <a:t>醫學影像數學</a:t>
            </a:r>
          </a:p>
          <a:p>
            <a:pPr>
              <a:lnSpc>
                <a:spcPct val="125000"/>
              </a:lnSpc>
            </a:pPr>
            <a:endParaRPr lang="en-US" altLang="zh-TW" sz="800" b="1" kern="100" dirty="0">
              <a:solidFill>
                <a:srgbClr val="00FF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影像與數學關係密切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而其運用之原理為眾所皆知的聯立方程式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從不同的方向拍攝病患的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光片，由於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射線穿透人體後體內物質吸收能力不一樣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因此利用眾多的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光資料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即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衰退係數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μ)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來重建病患身體內部的結構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成像原理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&gt;: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物體對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線吸收和散射的多少與物體的密度、物體元素的原子序數及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線能量等密切相關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;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其吸收規律公式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             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(I: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透過物體後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線的強度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I0: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入射射線的強度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e:Euler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常數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μ: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線性吸收係數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物體厚度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每掃描一次，即可得到一個方程，經過若干次掃描，即得到一聯立方程。經過計算機運算（傅立葉轉換、反投影法等）可以解出這一聯立方程，從而求出每個體素的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線吸收係數或衰減係數，將其排列成數字矩陣（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digital matrix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），數字矩陣經過數字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模擬轉換器（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D/A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）把數字矩陣中的每個數字轉變為由黑到白不同灰度的小方塊，即像素（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pixel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），也按矩陣排列，即構成了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圖像。</a:t>
            </a: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hlinkClick r:id="rId2"/>
          </p:cNvPr>
          <p:cNvSpPr txBox="1"/>
          <p:nvPr/>
        </p:nvSpPr>
        <p:spPr>
          <a:xfrm>
            <a:off x="345825" y="8509346"/>
            <a:ext cx="6466795" cy="120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CT scans work</a:t>
            </a:r>
          </a:p>
          <a:p>
            <a:pPr>
              <a:lnSpc>
                <a:spcPct val="125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https://www.youtube.com/embed/mzNnWES-hiU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5D8D3-44D9-4F05-B586-A07DE5EB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23" y="7682281"/>
            <a:ext cx="2734171" cy="13348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835403-9CB9-4397-8118-A0DEC6E69C7E}"/>
              </a:ext>
            </a:extLst>
          </p:cNvPr>
          <p:cNvSpPr txBox="1"/>
          <p:nvPr/>
        </p:nvSpPr>
        <p:spPr>
          <a:xfrm>
            <a:off x="544606" y="8010028"/>
            <a:ext cx="6312766" cy="43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凌郁鈞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0" y="9761432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8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89E3-F50E-42B0-83FD-F5C18869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7" y="261009"/>
            <a:ext cx="5915025" cy="617789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光導纖維</a:t>
            </a: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光纖是圓柱形的介質波導，應用全內反射原理來傳導光線。光纖的結構大致分為裏面的纖芯部分與外面的包覆部分。為了要局限光訊號於纖芯，包層的折射率必須小於纖芯的折射率。漸變光纖的折射率是緩慢改變的，從軸心到包覆，逐漸地減小；而突變光纖在核心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-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包覆邊界區域的折射率是急劇改變的。</a:t>
            </a:r>
            <a:endParaRPr lang="en-US" altLang="zh-TW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折射率可以用來計算在物質裏的光線速度。在真空裏，及外太空，光線的傳播速度最快，大約為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億公尺／秒。一種物質的折射率是真空光速除以光線在這物質裏傳播的速度。所以，根據定義，真空折射率是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。折射率越大，光線傳播的速度越慢。通常光纖的核心的折射率是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1.48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，包覆的折射率是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1.46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。所以，光纖傳導訊號的速度粗算大約為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億公尺／秒。電話訊號，經過光纖傳導，從紐約到雪梨，大約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12000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公里距離，會有最低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0.06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秒時間的延遲。</a:t>
            </a:r>
          </a:p>
          <a:p>
            <a:pPr marL="0" indent="0">
              <a:lnSpc>
                <a:spcPct val="125000"/>
              </a:lnSpc>
              <a:buNone/>
            </a:pPr>
            <a:endParaRPr lang="zh-TW" altLang="en-US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083BCD9-6D10-4E60-8F9E-6B858DF63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410" y="5958119"/>
            <a:ext cx="3643842" cy="19875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CBC2A2-25A0-4929-88B9-A33C357C7B22}"/>
              </a:ext>
            </a:extLst>
          </p:cNvPr>
          <p:cNvSpPr txBox="1"/>
          <p:nvPr/>
        </p:nvSpPr>
        <p:spPr>
          <a:xfrm>
            <a:off x="405227" y="7945669"/>
            <a:ext cx="6637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光纖：光為什麽能通訊？高錕為啥能得諾貝爾獎？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李永樂老師追憶光纖之父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https://www.youtube.com/embed/E-j-6X9yh44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40ACAD-FDD3-48BA-AE05-D35DD612B944}"/>
              </a:ext>
            </a:extLst>
          </p:cNvPr>
          <p:cNvSpPr txBox="1"/>
          <p:nvPr/>
        </p:nvSpPr>
        <p:spPr>
          <a:xfrm>
            <a:off x="495929" y="6951894"/>
            <a:ext cx="208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阮子瑄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52252" y="9722243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21343-B9B9-4949-82E2-7442FA9B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7" y="368126"/>
            <a:ext cx="5915025" cy="726457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A29A362-B0CC-438F-9E02-70DC061E80E6}"/>
              </a:ext>
            </a:extLst>
          </p:cNvPr>
          <p:cNvSpPr txBox="1"/>
          <p:nvPr/>
        </p:nvSpPr>
        <p:spPr>
          <a:xfrm>
            <a:off x="324642" y="279226"/>
            <a:ext cx="6208713" cy="744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心電圖</a:t>
            </a: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一種經體壁以時間為單位記錄心臟的電生理活動，並通過接觸皮膚的電極捕捉且記錄下來的診療技術。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通常在肢體上可以放置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個以上的電極，他們兩兩組成一對進行測量（如左臂電極（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），右臂電極（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），左腿電極（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）可以這樣組合：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LA+RA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LA+LL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RA+LL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）。每個電極對的輸出信號稱為一組導程。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標準的心電圖是一個十二導程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(leads)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的系統，亦即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12 leads ECG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，是利用十二個位於正面與水平面上的導程，紀錄心臟十二個不同方向的電氣生理活動，能從十二種不同的角度觀察去極化波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再依心電圖的變化判斷心肌受損的位置。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【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肢體導程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】</a:t>
            </a:r>
            <a:endParaRPr lang="zh-TW" altLang="en-US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ECG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系統中，導程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I, II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叫做肢體導程。這些導程的電極都放置於四肢上：每個手臂一個，左腿一個。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Ⅰ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是左臂（正極，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）和右臂（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I=LA-RA.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Ⅱ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是左腿（正極，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）與右臂（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II=LL-RA.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導程三是左腿（正極，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）與左臂（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III=LL-LA.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rgbClr val="66FFFF"/>
              </a:solidFill>
              <a:latin typeface="+mn-ea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35D86996-0A75-4948-9C47-01A5950AB6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146" y="7061200"/>
            <a:ext cx="3052366" cy="20349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9B9C6BF-621D-4F24-AEDB-97DCD58CA164}"/>
              </a:ext>
            </a:extLst>
          </p:cNvPr>
          <p:cNvSpPr txBox="1"/>
          <p:nvPr/>
        </p:nvSpPr>
        <p:spPr>
          <a:xfrm>
            <a:off x="156369" y="8588279"/>
            <a:ext cx="606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基本心電圖看法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 sinus rhythm on an EKG</a:t>
            </a:r>
          </a:p>
          <a:p>
            <a:r>
              <a:rPr lang="en-US" altLang="zh-TW" sz="2000" dirty="0">
                <a:hlinkClick r:id="rId4"/>
              </a:rPr>
              <a:t>https://www.youtube.com/embed/rF0FB5S7Jhw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093A24-70BA-43C2-9DE2-50C28AC3A9CD}"/>
              </a:ext>
            </a:extLst>
          </p:cNvPr>
          <p:cNvSpPr txBox="1"/>
          <p:nvPr/>
        </p:nvSpPr>
        <p:spPr>
          <a:xfrm>
            <a:off x="838806" y="7750780"/>
            <a:ext cx="21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阮子瑄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52252" y="9787557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7B29C05-C10D-4D34-9475-D3CE71A1A7E7}"/>
              </a:ext>
            </a:extLst>
          </p:cNvPr>
          <p:cNvSpPr txBox="1"/>
          <p:nvPr/>
        </p:nvSpPr>
        <p:spPr>
          <a:xfrm>
            <a:off x="323850" y="330200"/>
            <a:ext cx="6210300" cy="789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身高體重指數</a:t>
            </a:r>
            <a:r>
              <a:rPr lang="en-US" altLang="zh-TW" sz="2400" b="1" dirty="0">
                <a:solidFill>
                  <a:srgbClr val="66FFFF"/>
                </a:solidFill>
                <a:latin typeface="+mn-ea"/>
              </a:rPr>
              <a:t>(BMI)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「身高體重指數」這個概念，是由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19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世紀中期的比利時統計學家及數學家凱特勒（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Lambert Adolphe Jacques </a:t>
            </a:r>
            <a:r>
              <a:rPr lang="en-US" altLang="zh-TW" b="1" dirty="0" err="1">
                <a:solidFill>
                  <a:schemeClr val="bg1"/>
                </a:solidFill>
                <a:latin typeface="+mn-ea"/>
              </a:rPr>
              <a:t>Quetelet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）最先提出。它的定義如下：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 = w / h^2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w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體重，單位：公斤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h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身高，單位：公尺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身高體重指數，單位：公斤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平方公尺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根據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1994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年美國國家健康及營養調查的統計數字，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59%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的男性及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49%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的女性的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都超過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。對於極度超重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其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超過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40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，男性佔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，而女性則佔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。其他國家的健康機構亦有各自的統計數值。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CF80AC-AFB0-4F6D-BA2B-B6018A9C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1" y="3476687"/>
            <a:ext cx="4634247" cy="249460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11E04E-E0B9-4CDA-8871-E0D13B5891CB}"/>
              </a:ext>
            </a:extLst>
          </p:cNvPr>
          <p:cNvSpPr txBox="1"/>
          <p:nvPr/>
        </p:nvSpPr>
        <p:spPr>
          <a:xfrm>
            <a:off x="323850" y="8102117"/>
            <a:ext cx="6102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身體質量指數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</a:p>
          <a:p>
            <a:r>
              <a:rPr lang="en-US" altLang="zh-TW" sz="2000" dirty="0">
                <a:hlinkClick r:id="rId3"/>
              </a:rPr>
              <a:t>https://www.youtube.com/embed/7EdvRzCHRVY</a:t>
            </a:r>
            <a:endParaRPr lang="zh-TW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35252D-1632-470E-A4D9-CB187A03368A}"/>
              </a:ext>
            </a:extLst>
          </p:cNvPr>
          <p:cNvSpPr txBox="1"/>
          <p:nvPr/>
        </p:nvSpPr>
        <p:spPr>
          <a:xfrm>
            <a:off x="4173583" y="7907492"/>
            <a:ext cx="268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林郁珊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52252" y="9669991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7B29C05-C10D-4D34-9475-D3CE71A1A7E7}"/>
              </a:ext>
            </a:extLst>
          </p:cNvPr>
          <p:cNvSpPr txBox="1"/>
          <p:nvPr/>
        </p:nvSpPr>
        <p:spPr>
          <a:xfrm>
            <a:off x="323850" y="330200"/>
            <a:ext cx="6210300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血流量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(blood flow volume)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單位時間內流過血管某一截面的血量稱為血流量，也稱容積速度，其單位通常以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ml/min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L/min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來表示。血液中的一個質點在血管內移動的線速度，稱為血流速度。血液在血管流動時，其血流速度與血流量成正比，與血管的截面成反比。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泊肅葉定律研究了液體在管道系統內流動的規律，指出單位時間內液體的流量（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）與管道兩端的壓力差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P1-P2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以及管道半徑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次成正比，與管道的長度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成反比。這些關係可用下式表示：</a:t>
            </a: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Q=K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r4/L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(P1-P2)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這一等式中的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K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為常數。後來的研究證明它與液體的粘滯度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η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有關。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因此泊肅葉定律又可寫為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Q=</a:t>
            </a:r>
            <a:r>
              <a:rPr lang="el-GR" altLang="zh-TW" b="1" dirty="0">
                <a:solidFill>
                  <a:schemeClr val="bg1"/>
                </a:solidFill>
                <a:latin typeface="+mn-ea"/>
              </a:rPr>
              <a:t>π(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P1-P2)r4/8</a:t>
            </a:r>
            <a:r>
              <a:rPr lang="el-GR" altLang="zh-TW" b="1" dirty="0">
                <a:solidFill>
                  <a:schemeClr val="bg1"/>
                </a:solidFill>
                <a:latin typeface="+mn-ea"/>
              </a:rPr>
              <a:t>η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</a:t>
            </a:r>
            <a:endParaRPr lang="zh-TW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60" y="5600973"/>
            <a:ext cx="3552399" cy="2508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0012" y="8109855"/>
            <a:ext cx="6190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泊肅葉定律</a:t>
            </a:r>
            <a:r>
              <a:rPr lang="en-US" altLang="zh-TW" dirty="0">
                <a:hlinkClick r:id="rId3"/>
              </a:rPr>
              <a:t>https://www.youtube.com/embed/Ou59yyAEjWo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EC939D-1E2F-4B46-9273-1EE309CDDD54}"/>
              </a:ext>
            </a:extLst>
          </p:cNvPr>
          <p:cNvSpPr txBox="1"/>
          <p:nvPr/>
        </p:nvSpPr>
        <p:spPr>
          <a:xfrm>
            <a:off x="653841" y="6845495"/>
            <a:ext cx="189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林其緯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52252" y="9356483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52252" y="9552426"/>
            <a:ext cx="696250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1219</Words>
  <Application>Microsoft Office PowerPoint</Application>
  <PresentationFormat>A4 紙張 (210x297 公釐)</PresentationFormat>
  <Paragraphs>72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至庚 洪</cp:lastModifiedBy>
  <cp:revision>36</cp:revision>
  <dcterms:created xsi:type="dcterms:W3CDTF">2020-11-29T16:55:21Z</dcterms:created>
  <dcterms:modified xsi:type="dcterms:W3CDTF">2021-03-07T10:27:04Z</dcterms:modified>
</cp:coreProperties>
</file>