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  <p:sldId id="257" r:id="rId3"/>
    <p:sldId id="256" r:id="rId4"/>
    <p:sldId id="259" r:id="rId5"/>
    <p:sldId id="260" r:id="rId6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  <a:srgbClr val="00CCFF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5848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963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957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964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926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350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354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22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87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89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EFBD1-469C-4A37-B611-98A009F71CA0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14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EFBD1-469C-4A37-B611-98A009F71CA0}" type="datetimeFigureOut">
              <a:rPr lang="zh-TW" altLang="en-US" smtClean="0"/>
              <a:t>2021/3/7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2D6C2-03E7-41E5-BB46-A7D7450954F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503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youtube.com/embed/fOwrOOPyJ0k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embed/0f5iXiksr6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youtube.com/embed/MgjgUwzCJhc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youtube.com/embed/C3NzX0flKY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yEayc9Mvs3U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7FD36-9B10-4F24-8C58-5B5C3A3109B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4096" y="1445408"/>
            <a:ext cx="661147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核磁共振</a:t>
            </a:r>
            <a:endParaRPr lang="en-US" altLang="zh-TW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defTabSz="914400"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（</a:t>
            </a:r>
            <a:r>
              <a:rPr lang="en-US" altLang="zh-TW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NMR</a:t>
            </a: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Nuclear Magnetic Resonance</a:t>
            </a: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）</a:t>
            </a:r>
          </a:p>
          <a:p>
            <a:pPr defTabSz="914400"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是基於原子尺度的量子磁物理性質。具有奇數質子或中子的核子，具有內在的性質：核自旋，自旋角動量。核自旋產生磁矩。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NMR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觀測原子的方法，是將樣品置於外加強大的磁場下，現代的儀器通常採用低溫超導磁鐵。核自旋本身的磁場，在外加磁場下重新排列，大多數核自旋會處於低能態。我們額外施加電磁場來干涉低能態的核自旋轉向高能態，再回到平衡態便會釋放出射頻，這就是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NMR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訊號。利用這樣的過程，可以進行分子科學的研究，如分子結構、動態等。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D4BCA1-9328-47DA-971F-ED5AABD6FF6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37863" y="259985"/>
            <a:ext cx="4883943" cy="1263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defTabSz="914400">
              <a:lnSpc>
                <a:spcPct val="125000"/>
              </a:lnSpc>
            </a:pPr>
            <a:r>
              <a:rPr lang="zh-TW" altLang="en-US" sz="32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醫療物理</a:t>
            </a:r>
            <a:endParaRPr lang="en-US" altLang="zh-TW" sz="32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 defTabSz="914400">
              <a:lnSpc>
                <a:spcPct val="125000"/>
              </a:lnSpc>
            </a:pPr>
            <a:r>
              <a:rPr lang="zh-TW" altLang="en-US" sz="3200" b="1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與本主題相關的科學</a:t>
            </a:r>
            <a:endParaRPr lang="zh-TW" altLang="zh-TW" sz="3200" b="1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A35EF71-F9E7-4D07-9E02-FD1214029736}"/>
              </a:ext>
            </a:extLst>
          </p:cNvPr>
          <p:cNvSpPr txBox="1"/>
          <p:nvPr/>
        </p:nvSpPr>
        <p:spPr>
          <a:xfrm>
            <a:off x="1031319" y="4062895"/>
            <a:ext cx="5497033" cy="37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459168F-9AEA-4B06-8F3E-0940C939C937}"/>
              </a:ext>
            </a:extLst>
          </p:cNvPr>
          <p:cNvSpPr txBox="1"/>
          <p:nvPr/>
        </p:nvSpPr>
        <p:spPr>
          <a:xfrm>
            <a:off x="474096" y="5272686"/>
            <a:ext cx="6514494" cy="525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原理概述</a:t>
            </a:r>
          </a:p>
          <a:p>
            <a:pPr lvl="0" defTabSz="914400">
              <a:lnSpc>
                <a:spcPct val="125000"/>
              </a:lnSpc>
            </a:pPr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核磁共振成像的「核」指的是氫原子核，因為人體大約</a:t>
            </a:r>
            <a:r>
              <a:rPr lang="en-US" altLang="zh-TW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70%</a:t>
            </a:r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是由水組成的，</a:t>
            </a:r>
            <a:r>
              <a:rPr lang="en-US" altLang="zh-TW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MRI</a:t>
            </a:r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即依賴水中氫原子。</a:t>
            </a:r>
          </a:p>
          <a:p>
            <a:pPr lvl="0" defTabSz="914400">
              <a:lnSpc>
                <a:spcPct val="125000"/>
              </a:lnSpc>
            </a:pPr>
            <a:endParaRPr lang="zh-TW" altLang="en-US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0" defTabSz="914400">
              <a:lnSpc>
                <a:spcPct val="125000"/>
              </a:lnSpc>
            </a:pPr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當把物體放置在磁場中，用適當的電磁波照射它，以改變氫原子的旋轉排列方向，使之共振，然後分析它釋放的電磁波，由於不同的組織會產生不同的電磁波訊號，經電腦處理，就可以得知構成這一物體的原子核的位置和種類，據此可以繪製成物體內部的精確立體圖像。</a:t>
            </a:r>
          </a:p>
          <a:p>
            <a:pPr lvl="0" defTabSz="914400">
              <a:lnSpc>
                <a:spcPct val="125000"/>
              </a:lnSpc>
            </a:pPr>
            <a:endParaRPr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  <a:p>
            <a:pPr lvl="0" defTabSz="914400">
              <a:lnSpc>
                <a:spcPct val="125000"/>
              </a:lnSpc>
            </a:pPr>
            <a:r>
              <a:rPr lang="zh-TW" altLang="en-US" b="1" dirty="0">
                <a:solidFill>
                  <a:prstClr val="white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rPr>
              <a:t>原子核在進動中，吸收與原子核進動頻率相同的射頻脈衝，即外加交變磁場的頻率等於拉莫頻率，原子核就發生共振吸收，去掉射頻脈衝之後，原子核磁矩又把所吸收的能量中的一部分以電磁波的形式發射出來，稱為共振發射。共振吸收和共振發射的過程叫做「核磁共振」。</a:t>
            </a:r>
            <a:endParaRPr lang="en-US" altLang="zh-TW" b="1" dirty="0">
              <a:solidFill>
                <a:prstClr val="white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CBDFEBE7-D60C-4D74-B688-88AB94F20F78}"/>
              </a:ext>
            </a:extLst>
          </p:cNvPr>
          <p:cNvCxnSpPr>
            <a:cxnSpLocks/>
          </p:cNvCxnSpPr>
          <p:nvPr/>
        </p:nvCxnSpPr>
        <p:spPr>
          <a:xfrm>
            <a:off x="-163" y="10549286"/>
            <a:ext cx="7560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7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CA35EF71-F9E7-4D07-9E02-FD1214029736}"/>
              </a:ext>
            </a:extLst>
          </p:cNvPr>
          <p:cNvSpPr txBox="1"/>
          <p:nvPr/>
        </p:nvSpPr>
        <p:spPr>
          <a:xfrm>
            <a:off x="1031319" y="4062895"/>
            <a:ext cx="5497033" cy="37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550296" y="5759326"/>
            <a:ext cx="66312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詳細影片介紹</a:t>
            </a:r>
            <a:r>
              <a:rPr lang="en-US" altLang="zh-TW" sz="20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20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核磁共振原理科普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https://www.youtube.com/embed/fOwrOOPyJ0k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03" y="3559240"/>
            <a:ext cx="2902424" cy="1873383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50296" y="7266656"/>
            <a:ext cx="6334216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磁振造影檢查流程注意事項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https://www.youtube.com/embed/0f5iXiksr6w</a:t>
            </a:r>
            <a:endParaRPr lang="en-US" altLang="zh-TW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EB37934-AC72-4E88-BF29-BA8843618469}"/>
              </a:ext>
            </a:extLst>
          </p:cNvPr>
          <p:cNvSpPr txBox="1"/>
          <p:nvPr/>
        </p:nvSpPr>
        <p:spPr>
          <a:xfrm>
            <a:off x="401782" y="565656"/>
            <a:ext cx="6705599" cy="2367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核磁共振成像</a:t>
            </a:r>
            <a:endParaRPr lang="en-US" altLang="zh-TW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defTabSz="914400">
              <a:lnSpc>
                <a:spcPct val="125000"/>
              </a:lnSpc>
            </a:pPr>
            <a:r>
              <a:rPr lang="en-US" altLang="zh-TW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(Magnetic Resonance Imaging</a:t>
            </a: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en-US" altLang="zh-TW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MRI)</a:t>
            </a:r>
          </a:p>
          <a:p>
            <a:pPr defTabSz="914400"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defTabSz="914400"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依據所釋放的能量在物質內部不同結構環境中不同的衰減，通過外加梯度磁場檢測所發射出的電磁波，即可得知構成這一物體原子核的位置和種類，據此可以繪製成物體內部的結構圖像。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7835403-9CB9-4397-8118-A0DEC6E69C7E}"/>
              </a:ext>
            </a:extLst>
          </p:cNvPr>
          <p:cNvSpPr txBox="1"/>
          <p:nvPr/>
        </p:nvSpPr>
        <p:spPr>
          <a:xfrm>
            <a:off x="4403292" y="6774989"/>
            <a:ext cx="631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112 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凌郁鈞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7835403-9CB9-4397-8118-A0DEC6E69C7E}"/>
              </a:ext>
            </a:extLst>
          </p:cNvPr>
          <p:cNvSpPr txBox="1"/>
          <p:nvPr/>
        </p:nvSpPr>
        <p:spPr>
          <a:xfrm>
            <a:off x="4403292" y="8351567"/>
            <a:ext cx="6312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112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吳雨桐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F5B5085-B874-4AFE-A36D-20C3F06B5537}"/>
              </a:ext>
            </a:extLst>
          </p:cNvPr>
          <p:cNvCxnSpPr>
            <a:cxnSpLocks/>
          </p:cNvCxnSpPr>
          <p:nvPr/>
        </p:nvCxnSpPr>
        <p:spPr>
          <a:xfrm>
            <a:off x="-163" y="10008959"/>
            <a:ext cx="7560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16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7FD36-9B10-4F24-8C58-5B5C3A3109BB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366303" y="457587"/>
            <a:ext cx="6162048" cy="509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400"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醫學影像</a:t>
            </a:r>
            <a:endParaRPr lang="en-US" altLang="zh-TW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A35EF71-F9E7-4D07-9E02-FD1214029736}"/>
              </a:ext>
            </a:extLst>
          </p:cNvPr>
          <p:cNvSpPr txBox="1"/>
          <p:nvPr/>
        </p:nvSpPr>
        <p:spPr>
          <a:xfrm>
            <a:off x="1031319" y="4062895"/>
            <a:ext cx="5497033" cy="37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5000"/>
              </a:lnSpc>
            </a:pPr>
            <a:endParaRPr lang="zh-TW" altLang="en-US" sz="16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366303" y="1215633"/>
            <a:ext cx="6713369" cy="5944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作為一門科學，醫學影像屬於生物影像，並包含影像診斷學、放射學、內視鏡、醫療用熱影像技術、醫學攝影和顯微鏡。另外，包括腦波圖和腦磁造影等技術，雖然重點在於測量和記錄，沒有影像呈顯，但因所產生的數據俱有定位特性（即含有位置信息），可被看作是另外一種形式的醫學影像。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defTabSz="914400"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defTabSz="914400"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臨床應用方面，又稱為醫學成像，或影像醫學，有些醫院會設有影像醫學中心、影像醫學部或影像醫學科，設置相關的儀器設備，並編制有專門的護理師、醫事放射師以及醫師，負責儀器設備的操作、影像的解釋與診斷（在台灣須由醫師負責），這與放射科負責放射治療有所不同。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defTabSz="914400">
              <a:lnSpc>
                <a:spcPct val="125000"/>
              </a:lnSpc>
            </a:pP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defTabSz="914400">
              <a:lnSpc>
                <a:spcPct val="125000"/>
              </a:lnSpc>
            </a:pP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在醫學、醫學工程、醫學物理與生醫資訊學方面，醫學影像通常是指研究影像構成、擷取與儲存的技術、以及儀器設備的研究開發的科學。而研究如何判讀、解釋與診斷醫學影像的是屬於放射醫學科，或其他醫學領域（如神經系統學科、心血管病學科</a:t>
            </a:r>
            <a:r>
              <a:rPr lang="en-US" altLang="zh-TW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...</a:t>
            </a:r>
            <a:r>
              <a:rPr lang="zh-TW" altLang="en-US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）的輔助科學。</a:t>
            </a:r>
            <a:endParaRPr lang="en-US" altLang="zh-TW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D0D5A21-7D1C-4380-AEB1-E9914F7702DB}"/>
              </a:ext>
            </a:extLst>
          </p:cNvPr>
          <p:cNvSpPr txBox="1"/>
          <p:nvPr/>
        </p:nvSpPr>
        <p:spPr>
          <a:xfrm>
            <a:off x="477139" y="9227489"/>
            <a:ext cx="682420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詳細影片介紹</a:t>
            </a:r>
            <a:r>
              <a:rPr lang="en-US" altLang="zh-TW" sz="20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0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醫學影像 日常案例解說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https://www.youtube.com/embed/MgjgUwzCJhc"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sz="1800" b="1" i="0" dirty="0">
              <a:solidFill>
                <a:schemeClr val="bg1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7F54690-8E50-4BAC-99A5-88D01D5C8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242" y="7011157"/>
            <a:ext cx="2996875" cy="255759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AF6ACFE-3B30-43E9-AAD6-044654318CE0}"/>
              </a:ext>
            </a:extLst>
          </p:cNvPr>
          <p:cNvSpPr txBox="1"/>
          <p:nvPr/>
        </p:nvSpPr>
        <p:spPr>
          <a:xfrm>
            <a:off x="477139" y="8498115"/>
            <a:ext cx="424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113 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阮子瑄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8E7B663-FD9E-4753-A292-2F80D4277504}"/>
              </a:ext>
            </a:extLst>
          </p:cNvPr>
          <p:cNvCxnSpPr>
            <a:cxnSpLocks/>
          </p:cNvCxnSpPr>
          <p:nvPr/>
        </p:nvCxnSpPr>
        <p:spPr>
          <a:xfrm>
            <a:off x="-163" y="10549286"/>
            <a:ext cx="7560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59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A8E8C-67C3-4787-9533-DB7BA935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8" y="569242"/>
            <a:ext cx="1994872" cy="492514"/>
          </a:xfrm>
        </p:spPr>
        <p:txBody>
          <a:bodyPr/>
          <a:lstStyle/>
          <a:p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放射治療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58C493-57C2-491F-9AB8-4128062D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8" y="1310640"/>
            <a:ext cx="6520220" cy="8319417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簡稱放療或電療，是一種治療癌症的方式，又分為體外放射治療及近接治療。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原理為使用高能游離輻射來破壞細胞的染色體，使細胞停止生長，從而消滅癌細胞，由於正常細胞修復能力較好，相對於癌細胞較不易受高能輻射所影響。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目前最常使用的放射治療儀器為直線加速器，屬於體外放射治療的一種。放射治療因癌別及期別不同，治療目的可分為根治性、輔助性或緩和性治療。此外，在骨髓移植前，有時也會採用全身放射治療，以破壞或抑制病人本身的免疫系統，防止移植的骨髓或血液幹細胞被病人原有之免疫功能所排斥，且也能消除所有高劑量化療不容易殺死的殘餘惡性細胞，以增加骨髓移植的成功率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一些良性疾病如三叉神經痛、蟹足腫也可用放射線來治療。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5DBE7A7-7EBE-422D-975B-52EAC07979CF}"/>
              </a:ext>
            </a:extLst>
          </p:cNvPr>
          <p:cNvSpPr txBox="1"/>
          <p:nvPr/>
        </p:nvSpPr>
        <p:spPr>
          <a:xfrm>
            <a:off x="519726" y="9092780"/>
            <a:ext cx="6355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詳細影片介紹</a:t>
            </a:r>
            <a:r>
              <a:rPr lang="en-US" altLang="zh-TW" sz="20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0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認識放射治療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https://www.youtube.com/embed/C3NzX0flKY4"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4B0FFC0-D5D8-41A9-8C8F-3F1925AC4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066" y="6290613"/>
            <a:ext cx="3095625" cy="2857500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DAF6ACFE-3B30-43E9-AAD6-044654318CE0}"/>
              </a:ext>
            </a:extLst>
          </p:cNvPr>
          <p:cNvSpPr txBox="1"/>
          <p:nvPr/>
        </p:nvSpPr>
        <p:spPr>
          <a:xfrm>
            <a:off x="519726" y="8368173"/>
            <a:ext cx="424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113 </a:t>
            </a:r>
            <a:r>
              <a:rPr lang="zh-TW" altLang="en-US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林郁珊</a:t>
            </a:r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AC38ABCA-2171-4E51-B186-EE54C2CA8EC8}"/>
              </a:ext>
            </a:extLst>
          </p:cNvPr>
          <p:cNvCxnSpPr>
            <a:cxnSpLocks/>
          </p:cNvCxnSpPr>
          <p:nvPr/>
        </p:nvCxnSpPr>
        <p:spPr>
          <a:xfrm>
            <a:off x="-163" y="10549286"/>
            <a:ext cx="7560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83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BA8E8C-67C3-4787-9533-DB7BA935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728" y="569242"/>
            <a:ext cx="1994872" cy="492514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化學治療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58C493-57C2-491F-9AB8-4128062D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728" y="1310640"/>
            <a:ext cx="6520220" cy="8319417"/>
          </a:xfrm>
        </p:spPr>
        <p:txBody>
          <a:bodyPr>
            <a:normAutofit/>
          </a:bodyPr>
          <a:lstStyle/>
          <a:p>
            <a:pPr marL="0" indent="0">
              <a:lnSpc>
                <a:spcPct val="125000"/>
              </a:lnSpc>
              <a:buNone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化學治療是利用化學合成藥物來治療疾病，醫學上大多用於治療惡性腫瘤（癌症），藥物會透過血液循環至癌細胞處，用以抑制癌細胞生長。</a:t>
            </a:r>
            <a:endParaRPr lang="en-US" altLang="zh-TW" sz="18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25000"/>
              </a:lnSpc>
              <a:buNone/>
            </a:pPr>
            <a:r>
              <a:rPr lang="zh-TW" altLang="en-US" sz="18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進行化學治療的目的包括：治癒癌症、抑制癌細胞成長、殺死癌細胞、緩和癌症的不適症狀。並不是末期癌症才需進行化療，在許多早期癌症治療中化療也相當常見，治療期間也會視情況搭配其他治療方式。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760420"/>
            <a:ext cx="4645706" cy="285130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23313" y="8473276"/>
            <a:ext cx="64166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詳細影片介紹</a:t>
            </a:r>
            <a:r>
              <a:rPr lang="en-US" altLang="zh-TW" sz="20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zh-TW" altLang="en-US" sz="2000" b="1" i="0" dirty="0">
                <a:solidFill>
                  <a:schemeClr val="bg1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認識化學治療</a:t>
            </a:r>
          </a:p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https://www.youtube.com/embed/yEayc9Mvs3U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F6ACFE-3B30-43E9-AAD6-044654318CE0}"/>
              </a:ext>
            </a:extLst>
          </p:cNvPr>
          <p:cNvSpPr txBox="1"/>
          <p:nvPr/>
        </p:nvSpPr>
        <p:spPr>
          <a:xfrm>
            <a:off x="5199743" y="9678886"/>
            <a:ext cx="4245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113 </a:t>
            </a:r>
            <a:r>
              <a:rPr lang="zh-TW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林其緯</a:t>
            </a:r>
            <a:endParaRPr lang="zh-TW" altLang="en-US" sz="2000" b="1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CEACF96-B88A-47A9-9917-7AC845F2E113}"/>
              </a:ext>
            </a:extLst>
          </p:cNvPr>
          <p:cNvCxnSpPr>
            <a:cxnSpLocks/>
          </p:cNvCxnSpPr>
          <p:nvPr/>
        </p:nvCxnSpPr>
        <p:spPr>
          <a:xfrm>
            <a:off x="-163" y="10549286"/>
            <a:ext cx="7560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4BBEB1B-FC10-430E-A2A3-C289EC590BD4}"/>
              </a:ext>
            </a:extLst>
          </p:cNvPr>
          <p:cNvCxnSpPr>
            <a:cxnSpLocks/>
          </p:cNvCxnSpPr>
          <p:nvPr/>
        </p:nvCxnSpPr>
        <p:spPr>
          <a:xfrm>
            <a:off x="-163" y="10367858"/>
            <a:ext cx="75600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4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1018</Words>
  <Application>Microsoft Office PowerPoint</Application>
  <PresentationFormat>自訂</PresentationFormat>
  <Paragraphs>48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放射治療</vt:lpstr>
      <vt:lpstr>化學治療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kiwi</dc:creator>
  <cp:lastModifiedBy>至庚 洪</cp:lastModifiedBy>
  <cp:revision>39</cp:revision>
  <dcterms:created xsi:type="dcterms:W3CDTF">2020-08-26T09:46:03Z</dcterms:created>
  <dcterms:modified xsi:type="dcterms:W3CDTF">2021-03-07T10:31:55Z</dcterms:modified>
</cp:coreProperties>
</file>