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sldIdLst>
    <p:sldId id="256" r:id="rId2"/>
    <p:sldId id="258" r:id="rId3"/>
    <p:sldId id="259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embed/p_W3ZbsI3f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NyOYW07-L5g" TargetMode="External"/><Relationship Id="rId2" Type="http://schemas.openxmlformats.org/officeDocument/2006/relationships/hyperlink" Target="https://www.youtube.com/embed/Wf0VRMiXD_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embed/LNMwstcSTb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AB28A92-F685-48FB-BF2D-8BE93826EB7F}"/>
                  </a:ext>
                </a:extLst>
              </p:cNvPr>
              <p:cNvSpPr txBox="1"/>
              <p:nvPr/>
            </p:nvSpPr>
            <p:spPr>
              <a:xfrm>
                <a:off x="668570" y="643550"/>
                <a:ext cx="6222534" cy="8944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TW" altLang="en-US" sz="3200" b="1" dirty="0">
                    <a:solidFill>
                      <a:srgbClr val="FF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生活中的熱學</a:t>
                </a:r>
                <a:endParaRPr lang="en-US" altLang="zh-TW" sz="3200" b="1" dirty="0">
                  <a:solidFill>
                    <a:srgbClr val="FFFF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TW" altLang="zh-TW" sz="3200" b="1" dirty="0">
                    <a:solidFill>
                      <a:srgbClr val="FF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與本主題有關的數學</a:t>
                </a:r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 lvl="0" indent="-342900">
                  <a:lnSpc>
                    <a:spcPct val="125000"/>
                  </a:lnSpc>
                  <a:buFont typeface="+mj-ea"/>
                  <a:buAutoNum type="ea1ChtPlain"/>
                </a:pPr>
                <a:r>
                  <a:rPr lang="zh-TW" altLang="en-US" sz="2400" b="1" dirty="0">
                    <a:solidFill>
                      <a:srgbClr val="00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、</a:t>
                </a:r>
                <a:r>
                  <a:rPr lang="zh-TW" altLang="zh-TW" sz="2400" b="1" dirty="0">
                    <a:solidFill>
                      <a:srgbClr val="00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熵</a:t>
                </a:r>
                <a:endParaRPr lang="en-US" altLang="zh-TW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 lvl="0">
                  <a:lnSpc>
                    <a:spcPct val="125000"/>
                  </a:lnSpc>
                </a:pPr>
                <a:r>
                  <a:rPr lang="zh-TW" altLang="en-US" sz="2000" b="1" i="0" u="none" strike="noStrike" dirty="0">
                    <a:solidFill>
                      <a:srgbClr val="00FF00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什麼是熵</a:t>
                </a:r>
                <a:r>
                  <a:rPr lang="en-US" altLang="zh-TW" sz="2000" b="1" i="0" u="none" strike="noStrike" dirty="0">
                    <a:solidFill>
                      <a:srgbClr val="00FF00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? - What is Entropy by the Good Stuff (</a:t>
                </a:r>
                <a:r>
                  <a:rPr lang="zh-TW" altLang="en-US" sz="2000" b="1" i="0" u="none" strike="noStrike" dirty="0">
                    <a:solidFill>
                      <a:srgbClr val="00FF00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中文字幕</a:t>
                </a:r>
                <a:r>
                  <a:rPr lang="en-US" altLang="zh-TW" sz="2000" b="1" i="0" u="none" strike="noStrike" dirty="0">
                    <a:solidFill>
                      <a:srgbClr val="00FF00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endParaRPr lang="zh-TW" altLang="zh-TW" sz="2000" b="1" dirty="0">
                  <a:solidFill>
                    <a:srgbClr val="00FF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2000" b="1" u="sng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https://www.youtube.com/embed/p_W3ZbsI3fo</a:t>
                </a:r>
                <a:endParaRPr lang="zh-TW" altLang="zh-TW" sz="2000" b="1" dirty="0">
                  <a:solidFill>
                    <a:srgbClr val="00FF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1800" b="1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 </a:t>
                </a:r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熵的概念是由德國物理學家克勞修斯於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1865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年所提出。克氏定義一個熱力學系統中熵的增減：在一個可逆過程裡，被用在恆溫的熱的總數（Δ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Q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），並可以公式表示為：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新細明體" panose="02020500000000000000" pitchFamily="18" charset="-120"/>
                      </a:rPr>
                      <m:t>𝜟</m:t>
                    </m:r>
                    <m:r>
                      <a:rPr lang="en-US" altLang="zh-TW" sz="1800" b="1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新細明體" panose="02020500000000000000" pitchFamily="18" charset="-120"/>
                      </a:rPr>
                      <m:t>𝑺</m:t>
                    </m:r>
                    <m:r>
                      <a:rPr lang="en-US" altLang="zh-TW" sz="1800" b="1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zh-TW" altLang="zh-TW" sz="1800" b="1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sz="1800" b="1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新細明體" panose="02020500000000000000" pitchFamily="18" charset="-120"/>
                          </a:rPr>
                          <m:t>𝜟</m:t>
                        </m:r>
                        <m:r>
                          <a:rPr lang="en-US" altLang="zh-TW" sz="1800" b="1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新細明體" panose="02020500000000000000" pitchFamily="18" charset="-120"/>
                          </a:rPr>
                          <m:t>𝑸</m:t>
                        </m:r>
                      </m:num>
                      <m:den>
                        <m:r>
                          <a:rPr lang="en-US" altLang="zh-TW" sz="1800" b="1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新細明體" panose="02020500000000000000" pitchFamily="18" charset="-120"/>
                          </a:rPr>
                          <m:t>𝑻</m:t>
                        </m:r>
                      </m:den>
                    </m:f>
                  </m:oMath>
                </a14:m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克勞修斯對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S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予以「熵」（希臘語：εντροπια，</a:t>
                </a:r>
                <a:r>
                  <a:rPr lang="en-US" altLang="zh-TW" sz="1800" b="1" dirty="0" err="1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entropia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；德語：</a:t>
                </a:r>
                <a:r>
                  <a:rPr lang="en-US" altLang="zh-TW" sz="1800" b="1" dirty="0" err="1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Entropie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；英語：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entropy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）一名，希臘語源意為「內向」，亦即「一個系統不受外部干擾時往內部最穩定狀態發展的特性」。與熵相反的概念為「反熵」（希臘語：εκτροπια，</a:t>
                </a:r>
                <a:r>
                  <a:rPr lang="en-US" altLang="zh-TW" sz="1800" b="1" dirty="0" err="1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ektropia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，源意「外向性」；德語：</a:t>
                </a:r>
                <a:r>
                  <a:rPr lang="en-US" altLang="zh-TW" sz="1800" b="1" dirty="0" err="1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Ektropie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；英語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extropy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）。</a:t>
                </a:r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1923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年，德國科學家普朗克到中國講學用到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entropy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這個詞，胡剛復教授翻譯時靈機一動，把「商」字加火旁來意譯「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entropy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」這個字，創造了「熵」字（音讀：商），因為熵是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Q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（熱量）除以</a:t>
                </a: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T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（溫度）的商數。</a:t>
                </a:r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值得注意的是，這條公式只牽涉到熵的增減，即熵一詞只是定義為一個添加的常數。</a:t>
                </a:r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										 113</a:t>
                </a:r>
                <a:r>
                  <a:rPr lang="zh-TW" altLang="zh-TW" sz="1800" b="1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anose="02020500000000000000" pitchFamily="18" charset="-120"/>
                  </a:rPr>
                  <a:t>級 吳信緯</a:t>
                </a:r>
                <a:endParaRPr lang="zh-TW" altLang="zh-TW" sz="1200" b="1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AB28A92-F685-48FB-BF2D-8BE93826E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" y="643550"/>
                <a:ext cx="6222534" cy="8944115"/>
              </a:xfrm>
              <a:prstGeom prst="rect">
                <a:avLst/>
              </a:prstGeom>
              <a:blipFill>
                <a:blip r:embed="rId3"/>
                <a:stretch>
                  <a:fillRect l="-1863" t="-204" r="-3627" b="-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7012FB5-2AC7-4D4F-BA6F-25DB888C96A6}"/>
              </a:ext>
            </a:extLst>
          </p:cNvPr>
          <p:cNvCxnSpPr/>
          <p:nvPr/>
        </p:nvCxnSpPr>
        <p:spPr>
          <a:xfrm>
            <a:off x="-1" y="957685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B63D6FB6-0BD2-4DC9-868C-92FAFF1BB6BC}"/>
              </a:ext>
            </a:extLst>
          </p:cNvPr>
          <p:cNvSpPr txBox="1"/>
          <p:nvPr/>
        </p:nvSpPr>
        <p:spPr>
          <a:xfrm>
            <a:off x="592883" y="760697"/>
            <a:ext cx="6373907" cy="895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二、卡諾定律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如何選擇壹個節能省電的空調？空調的原理又是什麽？李永樂老師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分鐘講解熱機原理和卡諾定理</a:t>
            </a:r>
            <a:endParaRPr kumimoji="0" lang="zh-TW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sng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https://www.youtube.com/embed/Wf0VRMiXD_4</a:t>
            </a:r>
            <a:endParaRPr kumimoji="0" lang="zh-TW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kumimoji="0" lang="zh-TW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根據卡諾定律，冷氣機室內外溫差越小，能效比越高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112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陳建錩</a:t>
            </a:r>
            <a:endParaRPr kumimoji="0" lang="zh-TW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三、</a:t>
            </a:r>
            <a:r>
              <a:rPr lang="zh-TW" altLang="en-US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熱力學第一運動定律</a:t>
            </a: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First Law of Thermodynamics, Basic Introduction - Internal Energy, Heat and Work – Chemistry: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https://www.youtube.com/embed/NyOYW07-L5g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16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這影片除了物理角度外，包含化學角度以數學方式介紹熱力學第一運動定律</a:t>
            </a:r>
            <a:r>
              <a:rPr lang="zh-TW" altLang="en-US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李孟翰</a:t>
            </a: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四、熱膨脹係數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高中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物理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熱力學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熱膨脹與膨脹係數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https://www.youtube.com/embed/LNMwstcSTbM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05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05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線膨脹公式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L=L0(1+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αΔ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T)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L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是膨脹後的長度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L0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是膨脹前的長度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D1CE211-ADCF-4173-8EE0-FE9F1CADA52B}"/>
              </a:ext>
            </a:extLst>
          </p:cNvPr>
          <p:cNvCxnSpPr>
            <a:cxnSpLocks/>
          </p:cNvCxnSpPr>
          <p:nvPr/>
        </p:nvCxnSpPr>
        <p:spPr>
          <a:xfrm>
            <a:off x="0" y="353848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479A676-9277-49DB-91A5-EF5B86C46729}"/>
              </a:ext>
            </a:extLst>
          </p:cNvPr>
          <p:cNvCxnSpPr/>
          <p:nvPr/>
        </p:nvCxnSpPr>
        <p:spPr>
          <a:xfrm>
            <a:off x="0" y="691690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16783A8-465D-4EAE-A9A1-68EF0DB0BE50}"/>
              </a:ext>
            </a:extLst>
          </p:cNvPr>
          <p:cNvSpPr txBox="1"/>
          <p:nvPr/>
        </p:nvSpPr>
        <p:spPr>
          <a:xfrm>
            <a:off x="592037" y="713593"/>
            <a:ext cx="6375600" cy="214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α是膨脹係數，每個不同的物質都有它的膨脹係數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Δ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T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是溫度差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面膨脹公式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L=L0(1+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βΔ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T)</a:t>
            </a:r>
            <a:endParaRPr lang="zh-TW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體膨脹公式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L=L0(1+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γΔ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T)</a:t>
            </a:r>
            <a:r>
              <a:rPr lang="zh-TW" altLang="zh-TW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endParaRPr lang="en-US" altLang="zh-TW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113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 宋穎萱</a:t>
            </a:r>
            <a:endParaRPr lang="zh-TW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DD66527-530A-4426-878E-D13CF54F4D4D}"/>
              </a:ext>
            </a:extLst>
          </p:cNvPr>
          <p:cNvCxnSpPr>
            <a:cxnSpLocks/>
          </p:cNvCxnSpPr>
          <p:nvPr/>
        </p:nvCxnSpPr>
        <p:spPr>
          <a:xfrm>
            <a:off x="0" y="293325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14BB0E-4B51-4BF2-BF33-B2ED8965C329}"/>
              </a:ext>
            </a:extLst>
          </p:cNvPr>
          <p:cNvCxnSpPr>
            <a:cxnSpLocks/>
          </p:cNvCxnSpPr>
          <p:nvPr/>
        </p:nvCxnSpPr>
        <p:spPr>
          <a:xfrm>
            <a:off x="0" y="315823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525</Words>
  <Application>Microsoft Office PowerPoint</Application>
  <PresentationFormat>自訂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17</cp:revision>
  <dcterms:created xsi:type="dcterms:W3CDTF">2020-08-26T09:46:03Z</dcterms:created>
  <dcterms:modified xsi:type="dcterms:W3CDTF">2021-03-25T00:59:48Z</dcterms:modified>
</cp:coreProperties>
</file>