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84" r:id="rId1"/>
  </p:sldMasterIdLst>
  <p:sldIdLst>
    <p:sldId id="258" r:id="rId2"/>
    <p:sldId id="259" r:id="rId3"/>
    <p:sldId id="260"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3" d="100"/>
          <a:sy n="53" d="100"/>
        </p:scale>
        <p:origin x="25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456747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95266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20244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65484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86824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230471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7114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83573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4173217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91622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2021/3/25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509942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2021/3/25</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3526586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embed/gQb2sN6UWkA" TargetMode="External"/><Relationship Id="rId2" Type="http://schemas.openxmlformats.org/officeDocument/2006/relationships/hyperlink" Target="https://www.youtube.com/embed/XFiGr1tMhK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embed/q9DP6v0IW1k"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embed/n8sT4d-szJk"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cxnSp>
        <p:nvCxnSpPr>
          <p:cNvPr id="6" name="直線接點 5">
            <a:extLst>
              <a:ext uri="{FF2B5EF4-FFF2-40B4-BE49-F238E27FC236}">
                <a16:creationId xmlns:a16="http://schemas.microsoft.com/office/drawing/2014/main" id="{5A51C6CA-92D4-4685-BA69-DA7CD6C7E106}"/>
              </a:ext>
            </a:extLst>
          </p:cNvPr>
          <p:cNvCxnSpPr>
            <a:cxnSpLocks/>
          </p:cNvCxnSpPr>
          <p:nvPr/>
        </p:nvCxnSpPr>
        <p:spPr>
          <a:xfrm>
            <a:off x="-1" y="4638313"/>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
        <p:nvSpPr>
          <p:cNvPr id="8" name="文字方塊 7">
            <a:extLst>
              <a:ext uri="{FF2B5EF4-FFF2-40B4-BE49-F238E27FC236}">
                <a16:creationId xmlns:a16="http://schemas.microsoft.com/office/drawing/2014/main" id="{DF345DBB-A084-4CC8-9EFE-7257C243E041}"/>
              </a:ext>
            </a:extLst>
          </p:cNvPr>
          <p:cNvSpPr txBox="1"/>
          <p:nvPr/>
        </p:nvSpPr>
        <p:spPr>
          <a:xfrm>
            <a:off x="399554" y="320239"/>
            <a:ext cx="6760564" cy="9759916"/>
          </a:xfrm>
          <a:prstGeom prst="rect">
            <a:avLst/>
          </a:prstGeom>
          <a:noFill/>
        </p:spPr>
        <p:txBody>
          <a:bodyPr wrap="square">
            <a:spAutoFit/>
          </a:bodyPr>
          <a:lstStyle/>
          <a:p>
            <a:pPr algn="ctr">
              <a:lnSpc>
                <a:spcPct val="125000"/>
              </a:lnSpc>
            </a:pPr>
            <a:r>
              <a:rPr lang="zh-TW" altLang="en-US" sz="3200" b="1" dirty="0">
                <a:solidFill>
                  <a:srgbClr val="FFFF00"/>
                </a:solidFill>
                <a:effectLst/>
                <a:latin typeface="微軟正黑體" panose="020B0604030504040204" pitchFamily="34" charset="-120"/>
                <a:ea typeface="微軟正黑體" panose="020B0604030504040204" pitchFamily="34" charset="-120"/>
                <a:cs typeface="Calibri" panose="020F0502020204030204" pitchFamily="34" charset="0"/>
              </a:rPr>
              <a:t>生活中的熱學</a:t>
            </a:r>
            <a:endParaRPr lang="en-US" altLang="zh-TW" sz="3200" b="1" dirty="0">
              <a:solidFill>
                <a:srgbClr val="FFFF00"/>
              </a:solidFill>
              <a:effectLst/>
              <a:latin typeface="微軟正黑體" panose="020B0604030504040204" pitchFamily="34" charset="-120"/>
              <a:ea typeface="微軟正黑體" panose="020B0604030504040204" pitchFamily="34" charset="-120"/>
              <a:cs typeface="Calibri" panose="020F0502020204030204" pitchFamily="34" charset="0"/>
            </a:endParaRPr>
          </a:p>
          <a:p>
            <a:pPr algn="ctr">
              <a:lnSpc>
                <a:spcPct val="125000"/>
              </a:lnSpc>
            </a:pPr>
            <a:r>
              <a:rPr lang="zh-TW" altLang="zh-TW" sz="3200" b="1" dirty="0">
                <a:solidFill>
                  <a:srgbClr val="FFFF00"/>
                </a:solidFill>
                <a:effectLst/>
                <a:latin typeface="微軟正黑體" panose="020B0604030504040204" pitchFamily="34" charset="-120"/>
                <a:ea typeface="微軟正黑體" panose="020B0604030504040204" pitchFamily="34" charset="-120"/>
                <a:cs typeface="Calibri" panose="020F0502020204030204" pitchFamily="34" charset="0"/>
              </a:rPr>
              <a:t>與本主題有關的技術</a:t>
            </a:r>
            <a:endParaRPr lang="en-US" altLang="zh-TW" sz="3200" b="1" dirty="0">
              <a:solidFill>
                <a:srgbClr val="FFFF00"/>
              </a:solidFill>
              <a:effectLst/>
              <a:latin typeface="微軟正黑體" panose="020B0604030504040204" pitchFamily="34" charset="-120"/>
              <a:ea typeface="微軟正黑體" panose="020B0604030504040204" pitchFamily="34" charset="-120"/>
              <a:cs typeface="Calibri" panose="020F0502020204030204" pitchFamily="34" charset="0"/>
            </a:endParaRPr>
          </a:p>
          <a:p>
            <a:pPr>
              <a:lnSpc>
                <a:spcPct val="125000"/>
              </a:lnSpc>
            </a:pPr>
            <a:r>
              <a:rPr lang="zh-TW"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一、散熱器</a:t>
            </a:r>
            <a:endParaRPr lang="en-US" altLang="zh-TW" sz="2400" b="1" dirty="0">
              <a:solidFill>
                <a:srgbClr val="00FFFF"/>
              </a:solidFill>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zh-TW" altLang="en-US" sz="2000" b="1" i="0" u="none" strike="noStrike" dirty="0">
                <a:solidFill>
                  <a:srgbClr val="00FF00"/>
                </a:solidFill>
                <a:effectLst/>
                <a:latin typeface="微軟正黑體" panose="020B0604030504040204" pitchFamily="34" charset="-120"/>
                <a:ea typeface="微軟正黑體" panose="020B0604030504040204" pitchFamily="34" charset="-120"/>
              </a:rPr>
              <a:t>採用均熱板 </a:t>
            </a:r>
            <a:r>
              <a:rPr lang="en-US" altLang="zh-TW" sz="2000" b="1" i="0" u="none" strike="noStrike" dirty="0">
                <a:solidFill>
                  <a:srgbClr val="00FF00"/>
                </a:solidFill>
                <a:effectLst/>
                <a:latin typeface="微軟正黑體" panose="020B0604030504040204" pitchFamily="34" charset="-120"/>
                <a:ea typeface="微軟正黑體" panose="020B0604030504040204" pitchFamily="34" charset="-120"/>
              </a:rPr>
              <a:t>+ 4</a:t>
            </a:r>
            <a:r>
              <a:rPr lang="zh-TW" altLang="en-US" sz="2000" b="1" i="0" u="none" strike="noStrike" dirty="0">
                <a:solidFill>
                  <a:srgbClr val="00FF00"/>
                </a:solidFill>
                <a:effectLst/>
                <a:latin typeface="微軟正黑體" panose="020B0604030504040204" pitchFamily="34" charset="-120"/>
                <a:ea typeface="微軟正黑體" panose="020B0604030504040204" pitchFamily="34" charset="-120"/>
              </a:rPr>
              <a:t>熱導管　</a:t>
            </a:r>
            <a:r>
              <a:rPr lang="en-US" altLang="zh-TW" sz="2000" b="1" i="0" u="none" strike="noStrike" dirty="0">
                <a:solidFill>
                  <a:srgbClr val="00FF00"/>
                </a:solidFill>
                <a:effectLst/>
                <a:latin typeface="微軟正黑體" panose="020B0604030504040204" pitchFamily="34" charset="-120"/>
                <a:ea typeface="微軟正黑體" panose="020B0604030504040204" pitchFamily="34" charset="-120"/>
              </a:rPr>
              <a:t>Cooler Master TPC 612 </a:t>
            </a:r>
            <a:r>
              <a:rPr lang="zh-TW" altLang="en-US" sz="2000" b="1" i="0" u="none" strike="noStrike" dirty="0">
                <a:solidFill>
                  <a:srgbClr val="00FF00"/>
                </a:solidFill>
                <a:effectLst/>
                <a:latin typeface="微軟正黑體" panose="020B0604030504040204" pitchFamily="34" charset="-120"/>
                <a:ea typeface="微軟正黑體" panose="020B0604030504040204" pitchFamily="34" charset="-120"/>
              </a:rPr>
              <a:t>散熱器</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2000" b="1"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rPr>
              <a:t>https://www.youtube.com/embed/PMjXPQOYXCA</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1800" b="1" dirty="0">
                <a:solidFill>
                  <a:srgbClr val="00FF00"/>
                </a:solidFill>
                <a:effectLst/>
                <a:latin typeface="微軟正黑體" panose="020B0604030504040204" pitchFamily="34" charset="-120"/>
                <a:ea typeface="微軟正黑體" panose="020B0604030504040204" pitchFamily="34" charset="-120"/>
                <a:cs typeface="Calibri" panose="020F0502020204030204" pitchFamily="34" charset="0"/>
              </a:rPr>
              <a:t> </a:t>
            </a:r>
            <a:endParaRPr lang="zh-TW" altLang="zh-TW" sz="1200" b="1"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zh-TW" altLang="zh-TW" sz="1800" b="1"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此散熱器是利用了熱導管的原理，使管子內的空氣氣壓降低，液體就會容易沸騰，變成氣體，氣體再去冷端凝結，再回到熱端吸收熱量，持續來回，達到降溫的效果。</a:t>
            </a:r>
            <a:endParaRPr lang="en-US" altLang="zh-TW" sz="1800" b="1"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endParaRPr>
          </a:p>
          <a:p>
            <a:pPr algn="r">
              <a:lnSpc>
                <a:spcPct val="125000"/>
              </a:lnSpc>
            </a:pPr>
            <a:r>
              <a:rPr lang="en-US" altLang="zh-TW" sz="1800" b="1"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113</a:t>
            </a:r>
            <a:r>
              <a:rPr lang="zh-TW" altLang="zh-TW" sz="1800" b="1" dirty="0">
                <a:solidFill>
                  <a:srgbClr val="FFFFFF"/>
                </a:solidFill>
                <a:effectLst/>
                <a:latin typeface="微軟正黑體" panose="020B0604030504040204" pitchFamily="34" charset="-120"/>
                <a:ea typeface="微軟正黑體" panose="020B0604030504040204" pitchFamily="34" charset="-120"/>
                <a:cs typeface="Calibri" panose="020F0502020204030204" pitchFamily="34" charset="0"/>
              </a:rPr>
              <a:t>級 吳信緯</a:t>
            </a:r>
            <a:endParaRPr lang="en-US" altLang="zh-TW" sz="1200" b="1" dirty="0">
              <a:latin typeface="微軟正黑體" panose="020B0604030504040204" pitchFamily="34" charset="-120"/>
              <a:ea typeface="微軟正黑體" panose="020B0604030504040204" pitchFamily="34" charset="-120"/>
              <a:cs typeface="Calibri" panose="020F0502020204030204" pitchFamily="34" charset="0"/>
            </a:endParaRPr>
          </a:p>
          <a:p>
            <a:pPr algn="r">
              <a:lnSpc>
                <a:spcPct val="125000"/>
              </a:lnSpc>
            </a:pPr>
            <a:endParaRPr lang="en-US"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二、蒸汽火車</a:t>
            </a:r>
            <a:endParaRPr lang="en-US"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000" b="1" i="0" u="none" strike="noStrike" dirty="0">
                <a:solidFill>
                  <a:srgbClr val="00FF00"/>
                </a:solidFill>
                <a:effectLst/>
                <a:latin typeface="微軟正黑體" panose="020B0604030504040204" pitchFamily="34" charset="-120"/>
                <a:ea typeface="微軟正黑體" panose="020B0604030504040204" pitchFamily="34" charset="-120"/>
              </a:rPr>
              <a:t>蒸氣火車的由來與構造</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u="sng"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hlinkClick r:id="rId2">
                  <a:extLst>
                    <a:ext uri="{A12FA001-AC4F-418D-AE19-62706E023703}">
                      <ahyp:hlinkClr xmlns:ahyp="http://schemas.microsoft.com/office/drawing/2018/hyperlinkcolor" val="tx"/>
                    </a:ext>
                  </a:extLst>
                </a:hlinkClick>
              </a:rPr>
              <a:t>https://www.youtube.com/embed/XFiGr1tMhKc</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400" b="1" dirty="0">
                <a:solidFill>
                  <a:srgbClr val="00B0F0"/>
                </a:solidFill>
                <a:effectLst/>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11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加熱水使蒸氣膨脹，推動火車</a:t>
            </a:r>
            <a:r>
              <a:rPr lang="zh-TW" altLang="en-US"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級 陳建錩</a:t>
            </a:r>
            <a:endParaRPr lang="zh-TW" altLang="zh-TW" sz="11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endParaRPr lang="en-US"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rPr>
              <a:t>三、史特林引擎</a:t>
            </a:r>
            <a:endParaRPr lang="en-US" altLang="zh-TW" sz="2400" b="1" dirty="0">
              <a:solidFill>
                <a:srgbClr val="00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i="0" u="none" strike="noStrike" dirty="0">
                <a:solidFill>
                  <a:srgbClr val="00FF00"/>
                </a:solidFill>
                <a:effectLst/>
                <a:latin typeface="微軟正黑體" panose="020B0604030504040204" pitchFamily="34" charset="-120"/>
                <a:ea typeface="微軟正黑體" panose="020B0604030504040204" pitchFamily="34" charset="-120"/>
              </a:rPr>
              <a:t>Stirling Engines - How They Work</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2000" b="1" u="sng"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hlinkClick r:id="rId3">
                  <a:extLst>
                    <a:ext uri="{A12FA001-AC4F-418D-AE19-62706E023703}">
                      <ahyp:hlinkClr xmlns:ahyp="http://schemas.microsoft.com/office/drawing/2018/hyperlinkcolor" val="tx"/>
                    </a:ext>
                  </a:extLst>
                </a:hlinkClick>
              </a:rPr>
              <a:t>https://www.youtube.com/embed/gQb2sN6UWkA</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en-US" altLang="zh-TW" sz="1400" b="1" dirty="0">
                <a:effectLst/>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11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這影片介紹史特林引擎的構造及運作原理</a:t>
            </a:r>
            <a:r>
              <a:rPr lang="zh-TW" altLang="en-US"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endParaRPr>
          </a:p>
          <a:p>
            <a:pPr algn="r">
              <a:lnSpc>
                <a:spcPct val="125000"/>
              </a:lnSpc>
            </a:pPr>
            <a:r>
              <a:rPr lang="en-US"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112</a:t>
            </a:r>
            <a:r>
              <a:rPr lang="zh-TW" altLang="zh-TW" sz="1800" b="1" dirty="0">
                <a:solidFill>
                  <a:srgbClr val="FFFFFF"/>
                </a:solidFill>
                <a:effectLst/>
                <a:latin typeface="微軟正黑體" panose="020B0604030504040204" pitchFamily="34" charset="-120"/>
                <a:ea typeface="微軟正黑體" panose="020B0604030504040204" pitchFamily="34" charset="-120"/>
                <a:cs typeface="Times New Roman" panose="02020603050405020304" pitchFamily="18" charset="0"/>
              </a:rPr>
              <a:t>級 李孟翰</a:t>
            </a:r>
            <a:endParaRPr lang="zh-TW" altLang="zh-TW" sz="1100" b="1" dirty="0">
              <a:effectLst/>
              <a:latin typeface="微軟正黑體" panose="020B0604030504040204" pitchFamily="34" charset="-120"/>
              <a:ea typeface="微軟正黑體" panose="020B0604030504040204" pitchFamily="34" charset="-120"/>
              <a:cs typeface="Times New Roman" panose="02020603050405020304" pitchFamily="18" charset="0"/>
            </a:endParaRPr>
          </a:p>
        </p:txBody>
      </p:sp>
      <p:cxnSp>
        <p:nvCxnSpPr>
          <p:cNvPr id="9" name="直線接點 8">
            <a:extLst>
              <a:ext uri="{FF2B5EF4-FFF2-40B4-BE49-F238E27FC236}">
                <a16:creationId xmlns:a16="http://schemas.microsoft.com/office/drawing/2014/main" id="{EA6CAB90-A00F-49F2-8AAE-343BDA881305}"/>
              </a:ext>
            </a:extLst>
          </p:cNvPr>
          <p:cNvCxnSpPr>
            <a:cxnSpLocks/>
          </p:cNvCxnSpPr>
          <p:nvPr/>
        </p:nvCxnSpPr>
        <p:spPr>
          <a:xfrm>
            <a:off x="-1" y="7472883"/>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B3C6E9A6-B4DD-405C-8583-07513DFA4D84}"/>
              </a:ext>
            </a:extLst>
          </p:cNvPr>
          <p:cNvCxnSpPr>
            <a:cxnSpLocks/>
          </p:cNvCxnSpPr>
          <p:nvPr/>
        </p:nvCxnSpPr>
        <p:spPr>
          <a:xfrm>
            <a:off x="-1" y="10080155"/>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80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10" name="文字方塊 9">
            <a:extLst>
              <a:ext uri="{FF2B5EF4-FFF2-40B4-BE49-F238E27FC236}">
                <a16:creationId xmlns:a16="http://schemas.microsoft.com/office/drawing/2014/main" id="{B1AB522E-D2F9-4AA2-8486-86C45AE64C51}"/>
              </a:ext>
            </a:extLst>
          </p:cNvPr>
          <p:cNvSpPr txBox="1"/>
          <p:nvPr/>
        </p:nvSpPr>
        <p:spPr>
          <a:xfrm>
            <a:off x="317109" y="360175"/>
            <a:ext cx="6925456" cy="9640011"/>
          </a:xfrm>
          <a:prstGeom prst="rect">
            <a:avLst/>
          </a:prstGeom>
          <a:noFill/>
        </p:spPr>
        <p:txBody>
          <a:bodyPr wrap="square">
            <a:spAutoFit/>
          </a:bodyPr>
          <a:lstStyle/>
          <a:p>
            <a:pPr>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新細明體" panose="02020500000000000000" pitchFamily="18" charset="-120"/>
              </a:rPr>
              <a:t>四</a:t>
            </a:r>
            <a:r>
              <a:rPr lang="zh-TW"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a:t>
            </a:r>
            <a:r>
              <a:rPr lang="en-US"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Bosch Thermal System Video</a:t>
            </a:r>
          </a:p>
          <a:p>
            <a:pPr>
              <a:lnSpc>
                <a:spcPct val="125000"/>
              </a:lnSpc>
            </a:pPr>
            <a:r>
              <a:rPr lang="en-US" altLang="zh-TW" sz="2000" b="1" i="0" u="none" strike="noStrike" dirty="0">
                <a:solidFill>
                  <a:srgbClr val="00FF00"/>
                </a:solidFill>
                <a:effectLst/>
                <a:latin typeface="微軟正黑體" panose="020B0604030504040204" pitchFamily="34" charset="-120"/>
                <a:ea typeface="微軟正黑體" panose="020B0604030504040204" pitchFamily="34" charset="-120"/>
              </a:rPr>
              <a:t>Bosch Geo 101 - How Geothermal Heat Pump Systems Work</a:t>
            </a:r>
            <a:endParaRPr lang="zh-TW" altLang="zh-TW" sz="2000"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2000" b="1" u="sng"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extLst>
                    <a:ext uri="{A12FA001-AC4F-418D-AE19-62706E023703}">
                      <ahyp:hlinkClr xmlns:ahyp="http://schemas.microsoft.com/office/drawing/2018/hyperlinkcolor" val="tx"/>
                    </a:ext>
                  </a:extLst>
                </a:hlinkClick>
              </a:rPr>
              <a:t>https://www.youtube.com/embed/q9DP6v0IW1k</a:t>
            </a:r>
            <a:endParaRPr lang="zh-TW" altLang="zh-TW" sz="2000"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18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 </a:t>
            </a:r>
            <a:endParaRPr lang="zh-TW" altLang="zh-TW" sz="1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18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The Bosch Geothermal heat pumps use the earth as a heat source in the winter and as a heat storage source in the summer. Ground and water temperatures, 6 feet below the earth’s surface, stay relatively constant throughout the year. This allows the system to provide extremely efficient heating or cooling all year long in virtually any climate. Sometimes the term “environmental comfort system” is used to describe a geothermal heat pump. The thermal system video shows how the heat pump absorbs or rejects heat from the earth and has absolutely no impact on the environment.</a:t>
            </a:r>
            <a:endParaRPr lang="zh-TW" altLang="zh-TW" sz="1200"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18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The Bosch Geothermal heat pumps use the earth as a heat source in the winter and as a heat storage source in the summer. Ground and water temperatures, 6 feet below the earth’s surface, stay relatively constant throughout the year. This allows the system to provide extremely efficient heating or cooling all year long in virtually any climate. Sometimes the term “environmental comfort system” is used to describe a geothermal heat pump. The thermal system video shows how the heat pump absorbs or rejects heat from the earth and has absolutely no impact on the </a:t>
            </a:r>
            <a:r>
              <a:rPr lang="en-US" altLang="zh-TW" sz="1800" b="1" dirty="0" err="1">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environment.The</a:t>
            </a:r>
            <a:r>
              <a:rPr lang="en-US" altLang="zh-TW" sz="18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 Bosch Geothermal heat pumps use the earth as a heat source in the winter and as a heat storage source in the summer. </a:t>
            </a:r>
            <a:endParaRPr lang="zh-TW" altLang="zh-TW" sz="1200" dirty="0">
              <a:effectLst/>
              <a:latin typeface="微軟正黑體" panose="020B0604030504040204" pitchFamily="34" charset="-120"/>
              <a:ea typeface="微軟正黑體" panose="020B0604030504040204" pitchFamily="34" charset="-120"/>
              <a:cs typeface="新細明體" panose="02020500000000000000" pitchFamily="18" charset="-120"/>
            </a:endParaRPr>
          </a:p>
        </p:txBody>
      </p:sp>
    </p:spTree>
    <p:extLst>
      <p:ext uri="{BB962C8B-B14F-4D97-AF65-F5344CB8AC3E}">
        <p14:creationId xmlns:p14="http://schemas.microsoft.com/office/powerpoint/2010/main" val="208954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1DBA27C8-AD63-4E86-97BF-00A075249A76}"/>
              </a:ext>
            </a:extLst>
          </p:cNvPr>
          <p:cNvSpPr txBox="1"/>
          <p:nvPr/>
        </p:nvSpPr>
        <p:spPr>
          <a:xfrm>
            <a:off x="316637" y="459446"/>
            <a:ext cx="6926400" cy="6635663"/>
          </a:xfrm>
          <a:prstGeom prst="rect">
            <a:avLst/>
          </a:prstGeom>
          <a:noFill/>
        </p:spPr>
        <p:txBody>
          <a:bodyPr wrap="square">
            <a:spAutoFit/>
          </a:bodyPr>
          <a:lstStyle/>
          <a:p>
            <a:pPr>
              <a:lnSpc>
                <a:spcPct val="125000"/>
              </a:lnSpc>
            </a:pPr>
            <a:r>
              <a:rPr lang="en-US" altLang="zh-TW"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Ground and water temperatures, 6 feet below the earth’s surface, stay relatively constant throughout the year. This allows the system to provide extremely efficient heating or cooling all year long in virtually any climate. Sometimes the term “environmental comfort system” is used to describe a geothermal heat pump. The thermal system video shows how the heat pump absorbs or rejects heat from the earth and has absolutely no impact on the environment.</a:t>
            </a:r>
            <a:endParaRPr lang="zh-TW" altLang="zh-TW" b="1"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 113</a:t>
            </a:r>
            <a:r>
              <a:rPr lang="zh-TW" altLang="zh-TW"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級 謝維澤</a:t>
            </a:r>
            <a:endParaRPr lang="en-US" altLang="zh-TW"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endParaRPr lang="zh-TW" altLang="zh-TW" b="1" dirty="0">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新細明體" panose="02020500000000000000" pitchFamily="18" charset="-120"/>
              </a:rPr>
              <a:t>五</a:t>
            </a:r>
            <a:r>
              <a:rPr lang="zh-TW"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、熱管</a:t>
            </a:r>
            <a:r>
              <a:rPr lang="en-US"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heat pipe</a:t>
            </a:r>
          </a:p>
          <a:p>
            <a:pPr>
              <a:lnSpc>
                <a:spcPct val="125000"/>
              </a:lnSpc>
            </a:pPr>
            <a:r>
              <a:rPr lang="en-US" altLang="zh-TW" sz="2000" b="1" i="0" u="none" strike="noStrike" dirty="0">
                <a:solidFill>
                  <a:srgbClr val="00FF00"/>
                </a:solidFill>
                <a:effectLst/>
                <a:latin typeface="微軟正黑體" panose="020B0604030504040204" pitchFamily="34" charset="-120"/>
                <a:ea typeface="微軟正黑體" panose="020B0604030504040204" pitchFamily="34" charset="-120"/>
              </a:rPr>
              <a:t>Heat Pipe </a:t>
            </a:r>
            <a:r>
              <a:rPr lang="zh-TW" altLang="en-US" sz="2000" b="1" i="0" u="none" strike="noStrike" dirty="0">
                <a:solidFill>
                  <a:srgbClr val="00FF00"/>
                </a:solidFill>
                <a:effectLst/>
                <a:latin typeface="微軟正黑體" panose="020B0604030504040204" pitchFamily="34" charset="-120"/>
                <a:ea typeface="微軟正黑體" panose="020B0604030504040204" pitchFamily="34" charset="-120"/>
              </a:rPr>
              <a:t>中文</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2000" b="1" u="sng"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hlinkClick r:id="rId2">
                  <a:extLst>
                    <a:ext uri="{A12FA001-AC4F-418D-AE19-62706E023703}">
                      <ahyp:hlinkClr xmlns:ahyp="http://schemas.microsoft.com/office/drawing/2018/hyperlinkcolor" val="tx"/>
                    </a:ext>
                  </a:extLst>
                </a:hlinkClick>
              </a:rPr>
              <a:t>https://www.youtube.com/embed/n8sT4d-szJk</a:t>
            </a:r>
            <a:endParaRPr lang="zh-TW" altLang="zh-TW" sz="2000" b="1" dirty="0">
              <a:solidFill>
                <a:srgbClr val="00FF00"/>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en-US"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rPr>
              <a:t> </a:t>
            </a:r>
            <a:endParaRPr lang="zh-TW" altLang="zh-TW" sz="2400" b="1" dirty="0">
              <a:solidFill>
                <a:srgbClr val="00FFFF"/>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nSpc>
                <a:spcPct val="125000"/>
              </a:lnSpc>
            </a:pPr>
            <a:r>
              <a:rPr lang="zh-TW" altLang="zh-TW" sz="18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在大部分的工廠中，部分的能源會以熱能的形式散失。利用類似電腦內熱導管的原理，使用熱廢氣加熱真空管的下端，使管內的液體沸騰蒸發，水蒸氣到上端後凝結放熱，藉此加熱上端的物質。</a:t>
            </a:r>
            <a:endParaRPr lang="en-US" altLang="zh-TW" sz="18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endParaRPr>
          </a:p>
          <a:p>
            <a:pPr algn="r">
              <a:lnSpc>
                <a:spcPct val="125000"/>
              </a:lnSpc>
            </a:pPr>
            <a:r>
              <a:rPr lang="en-US" altLang="zh-TW" sz="20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113</a:t>
            </a:r>
            <a:r>
              <a:rPr lang="zh-TW" altLang="zh-TW" sz="2000" b="1" dirty="0">
                <a:solidFill>
                  <a:srgbClr val="FFFFFF"/>
                </a:solidFill>
                <a:effectLst/>
                <a:latin typeface="微軟正黑體" panose="020B0604030504040204" pitchFamily="34" charset="-120"/>
                <a:ea typeface="微軟正黑體" panose="020B0604030504040204" pitchFamily="34" charset="-120"/>
                <a:cs typeface="新細明體" panose="02020500000000000000" pitchFamily="18" charset="-120"/>
              </a:rPr>
              <a:t>級 宋穎萱</a:t>
            </a:r>
            <a:endParaRPr lang="zh-TW" altLang="zh-TW" sz="1200" b="1" dirty="0">
              <a:effectLst/>
              <a:latin typeface="微軟正黑體" panose="020B0604030504040204" pitchFamily="34" charset="-120"/>
              <a:ea typeface="微軟正黑體" panose="020B0604030504040204" pitchFamily="34" charset="-120"/>
              <a:cs typeface="新細明體" panose="02020500000000000000" pitchFamily="18" charset="-120"/>
            </a:endParaRPr>
          </a:p>
        </p:txBody>
      </p:sp>
      <p:cxnSp>
        <p:nvCxnSpPr>
          <p:cNvPr id="5" name="直線接點 4">
            <a:extLst>
              <a:ext uri="{FF2B5EF4-FFF2-40B4-BE49-F238E27FC236}">
                <a16:creationId xmlns:a16="http://schemas.microsoft.com/office/drawing/2014/main" id="{855D1C46-6F39-47B3-88A1-B9566C002D52}"/>
              </a:ext>
            </a:extLst>
          </p:cNvPr>
          <p:cNvCxnSpPr>
            <a:cxnSpLocks/>
          </p:cNvCxnSpPr>
          <p:nvPr/>
        </p:nvCxnSpPr>
        <p:spPr>
          <a:xfrm>
            <a:off x="0" y="736319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 name="直線接點 5">
            <a:extLst>
              <a:ext uri="{FF2B5EF4-FFF2-40B4-BE49-F238E27FC236}">
                <a16:creationId xmlns:a16="http://schemas.microsoft.com/office/drawing/2014/main" id="{ABA2C64F-6948-4FAA-9B4C-5AF504A5A971}"/>
              </a:ext>
            </a:extLst>
          </p:cNvPr>
          <p:cNvCxnSpPr>
            <a:cxnSpLocks/>
          </p:cNvCxnSpPr>
          <p:nvPr/>
        </p:nvCxnSpPr>
        <p:spPr>
          <a:xfrm>
            <a:off x="0" y="7140840"/>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7" name="直線接點 6">
            <a:extLst>
              <a:ext uri="{FF2B5EF4-FFF2-40B4-BE49-F238E27FC236}">
                <a16:creationId xmlns:a16="http://schemas.microsoft.com/office/drawing/2014/main" id="{0A59E405-FF6F-4055-A439-AE8F87B4B249}"/>
              </a:ext>
            </a:extLst>
          </p:cNvPr>
          <p:cNvCxnSpPr>
            <a:cxnSpLocks/>
          </p:cNvCxnSpPr>
          <p:nvPr/>
        </p:nvCxnSpPr>
        <p:spPr>
          <a:xfrm>
            <a:off x="0" y="3751754"/>
            <a:ext cx="7559675"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447274"/>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TotalTime>
  <Words>595</Words>
  <Application>Microsoft Office PowerPoint</Application>
  <PresentationFormat>自訂</PresentationFormat>
  <Paragraphs>37</Paragraphs>
  <Slides>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3</vt:i4>
      </vt:variant>
    </vt:vector>
  </HeadingPairs>
  <TitlesOfParts>
    <vt:vector size="8" baseType="lpstr">
      <vt:lpstr>微軟正黑體</vt:lpstr>
      <vt:lpstr>Arial</vt:lpstr>
      <vt:lpstr>Calibri</vt:lpstr>
      <vt:lpstr>Calibri Light</vt:lpstr>
      <vt:lpstr>Office 佈景主題</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至庚 洪</dc:creator>
  <cp:lastModifiedBy>至庚 洪</cp:lastModifiedBy>
  <cp:revision>22</cp:revision>
  <dcterms:created xsi:type="dcterms:W3CDTF">2020-08-26T09:46:03Z</dcterms:created>
  <dcterms:modified xsi:type="dcterms:W3CDTF">2021-03-25T01:11:32Z</dcterms:modified>
</cp:coreProperties>
</file>