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24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29042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96273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85690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175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966477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29353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36519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78737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39987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427421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8407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5E9DCA50-9C47-42D9-A062-038D349B05FD}" type="datetimeFigureOut">
              <a:rPr lang="zh-TW" altLang="en-US" smtClean="0"/>
              <a:t>2021/3/28</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221703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3ED1CFA2-76CF-45F0-BC8A-2E238C7AA053}"/>
              </a:ext>
            </a:extLst>
          </p:cNvPr>
          <p:cNvSpPr txBox="1"/>
          <p:nvPr/>
        </p:nvSpPr>
        <p:spPr>
          <a:xfrm>
            <a:off x="336102" y="334523"/>
            <a:ext cx="6887146" cy="10161500"/>
          </a:xfrm>
          <a:prstGeom prst="rect">
            <a:avLst/>
          </a:prstGeom>
          <a:noFill/>
        </p:spPr>
        <p:txBody>
          <a:bodyPr wrap="square" lIns="0" tIns="0" rIns="0" bIns="0">
            <a:spAutoFit/>
          </a:bodyPr>
          <a:lstStyle/>
          <a:p>
            <a:pPr algn="ctr">
              <a:lnSpc>
                <a:spcPct val="125000"/>
              </a:lnSpc>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璀璨的駐波</a:t>
            </a:r>
            <a:endParaRPr lang="en-US" altLang="zh-TW"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lnSpc>
                <a:spcPct val="125000"/>
              </a:lnSpc>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與本主題有關的工程與產品</a:t>
            </a:r>
            <a:endParaRPr lang="en-US" altLang="zh-TW" sz="32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一、魯本斯管</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b="1" kern="100" dirty="0" err="1">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Rubens’tube</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p>
          <a:p>
            <a:pPr>
              <a:lnSpc>
                <a:spcPct val="125000"/>
              </a:lnSpc>
            </a:pPr>
            <a:r>
              <a:rPr lang="en-US" altLang="zh-TW" sz="2000" b="1" i="0" dirty="0">
                <a:solidFill>
                  <a:srgbClr val="00FF00"/>
                </a:solidFill>
                <a:effectLst/>
                <a:latin typeface="微軟正黑體" panose="020B0604030504040204" pitchFamily="34" charset="-120"/>
                <a:ea typeface="微軟正黑體" panose="020B0604030504040204" pitchFamily="34" charset="-120"/>
              </a:rPr>
              <a:t>Ruben's Tube</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https://www.youtube.com/watch?v=HpovwbPGEoo</a:t>
            </a:r>
          </a:p>
          <a:p>
            <a:pPr>
              <a:lnSpc>
                <a:spcPct val="125000"/>
              </a:lnSpc>
            </a:pP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000"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又稱駐波</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火焰管，過去物理學家用於展示管內的駐波分布。原理是透過一端封閉、一端接上頻率產生器，改變管內的氣體壓力分佈，使火焰高度不同，在過去曾用來作為示波器。</a:t>
            </a:r>
            <a:endPar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(113</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級 賴品憲</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rtl="0">
              <a:lnSpc>
                <a:spcPct val="125000"/>
              </a:lnSpc>
            </a:pPr>
            <a:endParaRPr lang="en-US" altLang="zh-TW" sz="700" b="1" kern="100" dirty="0">
              <a:solidFill>
                <a:srgbClr val="00FFFF"/>
              </a:solidFill>
              <a:latin typeface="微軟正黑體" panose="020B0604030504040204" pitchFamily="34" charset="-120"/>
              <a:ea typeface="微軟正黑體" panose="020B0604030504040204" pitchFamily="34" charset="-120"/>
            </a:endParaRPr>
          </a:p>
          <a:p>
            <a:pPr rtl="0">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rPr>
              <a:t>二、建築裡的駐波</a:t>
            </a:r>
            <a:endParaRPr lang="en-US" altLang="zh-TW" sz="2000" b="1" kern="100" dirty="0">
              <a:solidFill>
                <a:srgbClr val="00FFFF"/>
              </a:solidFill>
              <a:latin typeface="微軟正黑體" panose="020B0604030504040204" pitchFamily="34" charset="-120"/>
              <a:ea typeface="微軟正黑體" panose="020B0604030504040204" pitchFamily="34" charset="-120"/>
            </a:endParaRPr>
          </a:p>
          <a:p>
            <a:pPr>
              <a:lnSpc>
                <a:spcPct val="125000"/>
              </a:lnSpc>
            </a:pPr>
            <a:r>
              <a:rPr lang="en-US" altLang="zh-TW" sz="2000" b="1" i="0" dirty="0">
                <a:solidFill>
                  <a:srgbClr val="00FF00"/>
                </a:solidFill>
                <a:effectLst/>
                <a:latin typeface="微軟正黑體" panose="020B0604030504040204" pitchFamily="34" charset="-120"/>
                <a:ea typeface="微軟正黑體" panose="020B0604030504040204" pitchFamily="34" charset="-120"/>
              </a:rPr>
              <a:t>Zadar Sea Organ</a:t>
            </a:r>
          </a:p>
          <a:p>
            <a:pPr rtl="0">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rPr>
              <a:t>https://www.youtube.com/watch?v=n86pF-wQKrw</a:t>
            </a:r>
          </a:p>
          <a:p>
            <a:pPr rtl="0">
              <a:lnSpc>
                <a:spcPct val="125000"/>
              </a:lnSpc>
            </a:pPr>
            <a:endParaRPr lang="en-US" altLang="zh-TW" sz="2000" b="1" kern="100" dirty="0">
              <a:solidFill>
                <a:srgbClr val="00FF00"/>
              </a:solidFill>
              <a:latin typeface="微軟正黑體" panose="020B0604030504040204" pitchFamily="34" charset="-120"/>
              <a:ea typeface="微軟正黑體" panose="020B0604030504040204" pitchFamily="34" charset="-120"/>
            </a:endParaRPr>
          </a:p>
          <a:p>
            <a:pPr rtl="0">
              <a:lnSpc>
                <a:spcPct val="125000"/>
              </a:lnSpc>
            </a:pP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位於克羅埃西亞的扎達爾，有一聽覺裝置藝術，在建築物的底端設計一些管狀的孔洞，讓海風可以吹進去，使之產生駐波而產生聲音，此例子技術將在管內產生駐波而產生聲音應用建築上的裝置藝術。</a:t>
            </a:r>
            <a:endPar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defTabSz="493456">
              <a:lnSpc>
                <a:spcPct val="125000"/>
              </a:lnSpc>
              <a:defRPr/>
            </a:pPr>
            <a:r>
              <a:rPr lang="en-US" altLang="zh-TW" b="1" kern="100" dirty="0">
                <a:solidFill>
                  <a:schemeClr val="bg1"/>
                </a:solidFill>
                <a:latin typeface="微軟正黑體" panose="020B0604030504040204" pitchFamily="34" charset="-120"/>
                <a:ea typeface="微軟正黑體" panose="020B0604030504040204" pitchFamily="34" charset="-120"/>
              </a:rPr>
              <a:t>(113</a:t>
            </a:r>
            <a:r>
              <a:rPr lang="zh-TW" altLang="en-US" b="1" kern="100" dirty="0">
                <a:solidFill>
                  <a:schemeClr val="bg1"/>
                </a:solidFill>
                <a:latin typeface="微軟正黑體" panose="020B0604030504040204" pitchFamily="34" charset="-120"/>
                <a:ea typeface="微軟正黑體" panose="020B0604030504040204" pitchFamily="34" charset="-120"/>
              </a:rPr>
              <a:t>級 鄭荷君</a:t>
            </a:r>
            <a:r>
              <a:rPr lang="en-US" altLang="zh-TW" b="1" kern="100" dirty="0">
                <a:solidFill>
                  <a:schemeClr val="bg1"/>
                </a:solidFill>
                <a:latin typeface="微軟正黑體" panose="020B0604030504040204" pitchFamily="34" charset="-120"/>
                <a:ea typeface="微軟正黑體" panose="020B0604030504040204" pitchFamily="34" charset="-120"/>
              </a:rPr>
              <a:t>)</a:t>
            </a:r>
            <a:endPar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rtl="0">
              <a:lnSpc>
                <a:spcPct val="125000"/>
              </a:lnSpc>
            </a:pPr>
            <a:endParaRPr lang="en-US" altLang="zh-TW" sz="700"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rtl="0">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rPr>
              <a:t>三、微波爐的駐波</a:t>
            </a:r>
            <a:endParaRPr lang="en-US" altLang="zh-TW" sz="2400" b="1" kern="100" dirty="0">
              <a:solidFill>
                <a:srgbClr val="00FFFF"/>
              </a:solidFill>
              <a:latin typeface="微軟正黑體" panose="020B0604030504040204" pitchFamily="34" charset="-120"/>
              <a:ea typeface="微軟正黑體" panose="020B0604030504040204" pitchFamily="34" charset="-120"/>
            </a:endParaRPr>
          </a:p>
          <a:p>
            <a:pPr>
              <a:lnSpc>
                <a:spcPct val="125000"/>
              </a:lnSpc>
            </a:pPr>
            <a:r>
              <a:rPr lang="en-US" altLang="zh-TW" sz="2000" b="1" i="0" dirty="0">
                <a:solidFill>
                  <a:srgbClr val="00FF00"/>
                </a:solidFill>
                <a:effectLst/>
                <a:latin typeface="微軟正黑體" panose="020B0604030504040204" pitchFamily="34" charset="-120"/>
                <a:ea typeface="微軟正黑體" panose="020B0604030504040204" pitchFamily="34" charset="-120"/>
              </a:rPr>
              <a:t>How a Microwave Oven Works</a:t>
            </a:r>
          </a:p>
          <a:p>
            <a:pPr rtl="0">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https://www.youtube.com/watch?v=kp33ZprO0Ck</a:t>
            </a:r>
          </a:p>
          <a:p>
            <a:pPr rtl="0">
              <a:lnSpc>
                <a:spcPct val="125000"/>
              </a:lnSpc>
            </a:pP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家用微波爐的微波頻率是定值，微波是電磁波的一種，在空氣中行進的波速接近光速。微波爐在運作時，微波</a:t>
            </a:r>
            <a:r>
              <a:rPr lang="zh-TW" altLang="en-US" b="1" kern="100" dirty="0">
                <a:solidFill>
                  <a:prstClr val="white"/>
                </a:solidFill>
                <a:latin typeface="微軟正黑體"/>
                <a:ea typeface="微軟正黑體"/>
                <a:cs typeface="Times New Roman" panose="02020603050405020304" pitchFamily="18" charset="0"/>
              </a:rPr>
              <a:t>在腔體內形成駐波，駐波的</a:t>
            </a:r>
            <a:endParaRPr lang="zh-TW"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3" name="直線接點 2">
            <a:extLst>
              <a:ext uri="{FF2B5EF4-FFF2-40B4-BE49-F238E27FC236}">
                <a16:creationId xmlns:a16="http://schemas.microsoft.com/office/drawing/2014/main" id="{5684D4BA-CBE2-4528-BB59-6539D402BBAD}"/>
              </a:ext>
            </a:extLst>
          </p:cNvPr>
          <p:cNvCxnSpPr/>
          <p:nvPr/>
        </p:nvCxnSpPr>
        <p:spPr>
          <a:xfrm>
            <a:off x="0" y="4621782"/>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9B288008-8B14-4B57-933E-9128D6F72B69}"/>
              </a:ext>
            </a:extLst>
          </p:cNvPr>
          <p:cNvCxnSpPr/>
          <p:nvPr/>
        </p:nvCxnSpPr>
        <p:spPr>
          <a:xfrm>
            <a:off x="-325" y="7742227"/>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98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5CF30987-C9FC-44DA-8EA8-17BA0692E184}"/>
              </a:ext>
            </a:extLst>
          </p:cNvPr>
          <p:cNvSpPr txBox="1"/>
          <p:nvPr/>
        </p:nvSpPr>
        <p:spPr>
          <a:xfrm>
            <a:off x="334015" y="451991"/>
            <a:ext cx="6886800" cy="9680599"/>
          </a:xfrm>
          <a:prstGeom prst="rect">
            <a:avLst/>
          </a:prstGeom>
          <a:noFill/>
        </p:spPr>
        <p:txBody>
          <a:bodyPr wrap="square" lIns="0" tIns="0" rIns="0" bIns="0">
            <a:spAutoFit/>
          </a:bodyPr>
          <a:lstStyle/>
          <a:p>
            <a:pPr>
              <a:lnSpc>
                <a:spcPct val="125000"/>
              </a:lnSpc>
            </a:pPr>
            <a:r>
              <a:rPr lang="zh-TW" altLang="en-US" b="1" kern="100" dirty="0">
                <a:solidFill>
                  <a:prstClr val="white"/>
                </a:solidFill>
                <a:latin typeface="微軟正黑體"/>
                <a:ea typeface="微軟正黑體"/>
                <a:cs typeface="Times New Roman" panose="02020603050405020304" pitchFamily="18" charset="0"/>
              </a:rPr>
              <a:t>腹點，微波功率最高、節點的功率為零，所以微波爐運作時，必須不斷轉動，避免食物的某些位置剛好在節點上，無法加熱；而某些點一直在腹點上，過度加熱，而導致受熱不均的情形。</a:t>
            </a:r>
            <a:endParaRPr lang="en-US" altLang="zh-TW" b="1" kern="100" dirty="0">
              <a:solidFill>
                <a:prstClr val="white"/>
              </a:solidFill>
              <a:latin typeface="微軟正黑體"/>
              <a:ea typeface="微軟正黑體"/>
              <a:cs typeface="Times New Roman" panose="02020603050405020304" pitchFamily="18" charset="0"/>
            </a:endParaRPr>
          </a:p>
          <a:p>
            <a:pPr algn="r" defTabSz="493456">
              <a:lnSpc>
                <a:spcPct val="125000"/>
              </a:lnSpc>
              <a:defRPr/>
            </a:pPr>
            <a:r>
              <a:rPr lang="en-US" altLang="zh-TW" b="1" kern="100" dirty="0">
                <a:solidFill>
                  <a:schemeClr val="bg1"/>
                </a:solidFill>
                <a:latin typeface="微軟正黑體" panose="020B0604030504040204" pitchFamily="34" charset="-120"/>
                <a:ea typeface="微軟正黑體" panose="020B0604030504040204" pitchFamily="34" charset="-120"/>
              </a:rPr>
              <a:t>(112</a:t>
            </a:r>
            <a:r>
              <a:rPr lang="zh-TW" altLang="en-US" b="1" kern="100" dirty="0">
                <a:solidFill>
                  <a:schemeClr val="bg1"/>
                </a:solidFill>
                <a:latin typeface="微軟正黑體" panose="020B0604030504040204" pitchFamily="34" charset="-120"/>
                <a:ea typeface="微軟正黑體" panose="020B0604030504040204" pitchFamily="34" charset="-120"/>
              </a:rPr>
              <a:t>級 施柏安</a:t>
            </a:r>
            <a:r>
              <a:rPr lang="en-US" altLang="zh-TW" b="1" kern="100" dirty="0">
                <a:solidFill>
                  <a:schemeClr val="bg1"/>
                </a:solidFill>
                <a:latin typeface="微軟正黑體" panose="020B0604030504040204" pitchFamily="34" charset="-120"/>
                <a:ea typeface="微軟正黑體" panose="020B0604030504040204" pitchFamily="34" charset="-120"/>
              </a:rPr>
              <a:t>)</a:t>
            </a:r>
            <a:endParaRPr lang="en-US" altLang="zh-TW" b="1" kern="100" dirty="0">
              <a:solidFill>
                <a:prstClr val="white"/>
              </a:solidFill>
              <a:latin typeface="微軟正黑體"/>
              <a:ea typeface="微軟正黑體"/>
              <a:cs typeface="Times New Roman" panose="02020603050405020304" pitchFamily="18" charset="0"/>
            </a:endParaRPr>
          </a:p>
          <a:p>
            <a:pPr>
              <a:lnSpc>
                <a:spcPct val="125000"/>
              </a:lnSpc>
            </a:pPr>
            <a:endParaRPr lang="en-US" altLang="zh-TW" sz="7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四、短截線</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b="0" i="0" dirty="0">
                <a:effectLst/>
                <a:latin typeface="Roboto"/>
              </a:rPr>
              <a:t>[</a:t>
            </a:r>
            <a:r>
              <a:rPr lang="zh-TW" altLang="en-US" sz="2000" b="1" i="0" dirty="0">
                <a:solidFill>
                  <a:srgbClr val="00FF00"/>
                </a:solidFill>
                <a:effectLst/>
                <a:latin typeface="微軟正黑體" panose="020B0604030504040204" pitchFamily="34" charset="-120"/>
                <a:ea typeface="微軟正黑體" panose="020B0604030504040204" pitchFamily="34" charset="-120"/>
              </a:rPr>
              <a:t>簡介測評</a:t>
            </a:r>
            <a:r>
              <a:rPr lang="en-US" altLang="zh-TW" sz="2000" b="1" i="0" dirty="0">
                <a:solidFill>
                  <a:srgbClr val="00FF00"/>
                </a:solidFill>
                <a:effectLst/>
                <a:latin typeface="微軟正黑體" panose="020B0604030504040204" pitchFamily="34" charset="-120"/>
                <a:ea typeface="微軟正黑體" panose="020B0604030504040204" pitchFamily="34" charset="-120"/>
              </a:rPr>
              <a:t>] </a:t>
            </a:r>
            <a:r>
              <a:rPr lang="zh-TW" altLang="en-US" sz="2000" b="1" i="0" dirty="0">
                <a:solidFill>
                  <a:srgbClr val="00FF00"/>
                </a:solidFill>
                <a:effectLst/>
                <a:latin typeface="微軟正黑體" panose="020B0604030504040204" pitchFamily="34" charset="-120"/>
                <a:ea typeface="微軟正黑體" panose="020B0604030504040204" pitchFamily="34" charset="-120"/>
              </a:rPr>
              <a:t>歐訊</a:t>
            </a:r>
            <a:r>
              <a:rPr lang="en-US" altLang="zh-TW" sz="2000" b="1" i="0" dirty="0">
                <a:solidFill>
                  <a:srgbClr val="00FF00"/>
                </a:solidFill>
                <a:effectLst/>
                <a:latin typeface="微軟正黑體" panose="020B0604030504040204" pitchFamily="34" charset="-120"/>
                <a:ea typeface="微軟正黑體" panose="020B0604030504040204" pitchFamily="34" charset="-120"/>
              </a:rPr>
              <a:t>12</a:t>
            </a:r>
            <a:r>
              <a:rPr lang="zh-TW" altLang="en-US" sz="2000" b="1" i="0" dirty="0">
                <a:solidFill>
                  <a:srgbClr val="00FF00"/>
                </a:solidFill>
                <a:effectLst/>
                <a:latin typeface="微軟正黑體" panose="020B0604030504040204" pitchFamily="34" charset="-120"/>
                <a:ea typeface="微軟正黑體" panose="020B0604030504040204" pitchFamily="34" charset="-120"/>
              </a:rPr>
              <a:t>釐米對講機短天線開箱，天線駐波理想，外出攜帶也更方便了</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https://www.youtube.com/watch?v=1ClrWj0gvOw</a:t>
            </a:r>
          </a:p>
          <a:p>
            <a:pPr>
              <a:lnSpc>
                <a:spcPct val="125000"/>
              </a:lnSpc>
            </a:pP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在微波與射頻工程中，短截線是指在一端連接的傳輸線或波導。短截線的自由端開路或（在波導的情形）短路。忽略傳輸線的損耗，短截線的輸入阻抗是純抗性的；是容性還是感性，取決於短截線的電長度以及是開路還是短路。短截線在無線電頻率可能用作電容、電感和諧振電路。</a:t>
            </a:r>
          </a:p>
          <a:p>
            <a:pPr>
              <a:lnSpc>
                <a:spcPct val="125000"/>
              </a:lnSpc>
            </a:pPr>
            <a:endPar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短截線通過沿其長度方向的無線電波的駐波發揮作用。它們的電抗特性是由它們的物理長度與無線電波的波長之間的關係決定的。因此短截線最常用在波長足夠短的</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UHF</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或微波電路中，於是短截線也較小。它們經常被用來代替分立電容和電感，因為在</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UHF</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和微波頻率下，由於寄生電抗，集總元件表現不佳。短截線常用在天線阻抗匹配電路、選頻濾波器和</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UHF</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電子振盪器與射頻放大器的諧振電路中。</a:t>
            </a:r>
          </a:p>
          <a:p>
            <a:pPr>
              <a:lnSpc>
                <a:spcPct val="125000"/>
              </a:lnSpc>
            </a:pPr>
            <a:endPar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任何類型的傳輸線都可以做成短截線：平行導線（它們稱為勒謝爾線）、同軸電纜、帶狀線、波導管以及介質波導管。短截線電路可以用史密斯圖（一個可以確定多長的線可以得到所需電抗的圖形工具）設計。</a:t>
            </a:r>
            <a:endPar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(112</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級 黃玫瑾</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p>
        </p:txBody>
      </p:sp>
      <p:cxnSp>
        <p:nvCxnSpPr>
          <p:cNvPr id="4" name="直線接點 3">
            <a:extLst>
              <a:ext uri="{FF2B5EF4-FFF2-40B4-BE49-F238E27FC236}">
                <a16:creationId xmlns:a16="http://schemas.microsoft.com/office/drawing/2014/main" id="{3A463C1A-D441-40E9-AE4A-8C8C663241E5}"/>
              </a:ext>
            </a:extLst>
          </p:cNvPr>
          <p:cNvCxnSpPr>
            <a:cxnSpLocks/>
          </p:cNvCxnSpPr>
          <p:nvPr/>
        </p:nvCxnSpPr>
        <p:spPr>
          <a:xfrm>
            <a:off x="-163" y="10451653"/>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7281D17A-BE21-4D55-B8AC-257FC668A853}"/>
              </a:ext>
            </a:extLst>
          </p:cNvPr>
          <p:cNvCxnSpPr>
            <a:cxnSpLocks/>
          </p:cNvCxnSpPr>
          <p:nvPr/>
        </p:nvCxnSpPr>
        <p:spPr>
          <a:xfrm>
            <a:off x="0" y="10292121"/>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C13DABCD-C286-4A32-B7A7-FF2411433907}"/>
              </a:ext>
            </a:extLst>
          </p:cNvPr>
          <p:cNvCxnSpPr>
            <a:cxnSpLocks/>
          </p:cNvCxnSpPr>
          <p:nvPr/>
        </p:nvCxnSpPr>
        <p:spPr>
          <a:xfrm>
            <a:off x="-2585" y="1889456"/>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90284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629</Words>
  <Application>Microsoft Office PowerPoint</Application>
  <PresentationFormat>自訂</PresentationFormat>
  <Paragraphs>34</Paragraphs>
  <Slides>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vt:i4>
      </vt:variant>
    </vt:vector>
  </HeadingPairs>
  <TitlesOfParts>
    <vt:vector size="8" baseType="lpstr">
      <vt:lpstr>Roboto</vt:lpstr>
      <vt:lpstr>微軟正黑體</vt:lpstr>
      <vt:lpstr>Arial</vt:lpstr>
      <vt:lpstr>Calibri</vt:lpstr>
      <vt:lpstr>Calibri Light</vt: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品憲 賴</dc:creator>
  <cp:lastModifiedBy>至庚 洪</cp:lastModifiedBy>
  <cp:revision>10</cp:revision>
  <dcterms:created xsi:type="dcterms:W3CDTF">2020-11-29T16:55:21Z</dcterms:created>
  <dcterms:modified xsi:type="dcterms:W3CDTF">2021-03-28T15:03:16Z</dcterms:modified>
</cp:coreProperties>
</file>