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559675" cy="10691813"/>
  <p:notesSz cx="7772400" cy="10693400"/>
  <p:defaultTextStyle>
    <a:defPPr>
      <a:defRPr lang="zh-TW"/>
    </a:defPPr>
    <a:lvl1pPr marL="0" algn="l" defTabSz="903702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1pPr>
    <a:lvl2pPr marL="451851" algn="l" defTabSz="903702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2pPr>
    <a:lvl3pPr marL="903702" algn="l" defTabSz="903702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3pPr>
    <a:lvl4pPr marL="1355552" algn="l" defTabSz="903702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4pPr>
    <a:lvl5pPr marL="1807403" algn="l" defTabSz="903702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5pPr>
    <a:lvl6pPr marL="2259254" algn="l" defTabSz="903702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6pPr>
    <a:lvl7pPr marL="2711105" algn="l" defTabSz="903702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7pPr>
    <a:lvl8pPr marL="3162955" algn="l" defTabSz="903702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8pPr>
    <a:lvl9pPr marL="3614806" algn="l" defTabSz="903702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86" y="-3370"/>
      </p:cViewPr>
      <p:guideLst>
        <p:guide orient="horz" pos="2880"/>
        <p:guide pos="21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1689" y="3314462"/>
            <a:ext cx="62524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03379" y="5987415"/>
            <a:ext cx="514910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FFFF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FFFF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7793" y="2459117"/>
            <a:ext cx="31997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88268" y="2459117"/>
            <a:ext cx="31997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FFFF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352155" cy="10689273"/>
          </a:xfrm>
          <a:custGeom>
            <a:avLst/>
            <a:gdLst/>
            <a:ahLst/>
            <a:cxnLst/>
            <a:rect l="l" t="t" r="r" b="b"/>
            <a:pathLst>
              <a:path w="7559040" h="10690860">
                <a:moveTo>
                  <a:pt x="7559040" y="0"/>
                </a:moveTo>
                <a:lnTo>
                  <a:pt x="0" y="0"/>
                </a:lnTo>
                <a:lnTo>
                  <a:pt x="0" y="10690860"/>
                </a:lnTo>
                <a:lnTo>
                  <a:pt x="7559040" y="10690860"/>
                </a:lnTo>
                <a:lnTo>
                  <a:pt x="7559040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 sz="1779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9046" y="978389"/>
            <a:ext cx="541776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FFFF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751" y="1814338"/>
            <a:ext cx="536835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00993" y="9943386"/>
            <a:ext cx="2353875" cy="2737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7793" y="9943386"/>
            <a:ext cx="1691847" cy="2737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96220" y="9943386"/>
            <a:ext cx="1691847" cy="2737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882" y="621506"/>
            <a:ext cx="5121911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zh-TW" altLang="en-US" sz="3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璀璨的駐波</a:t>
            </a:r>
            <a:br>
              <a:rPr lang="en-US" altLang="zh-TW" sz="3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sz="32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進階學習</a:t>
            </a:r>
            <a:endParaRPr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8537" y="2118201"/>
            <a:ext cx="5562600" cy="67118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鋁棒發生駐波</a:t>
            </a:r>
            <a:endParaRPr lang="en-US" altLang="zh-TW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algn="just">
              <a:lnSpc>
                <a:spcPct val="125000"/>
              </a:lnSpc>
            </a:pPr>
            <a:endParaRPr lang="en-US" sz="20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algn="just">
              <a:lnSpc>
                <a:spcPct val="125000"/>
              </a:lnSpc>
            </a:pPr>
            <a:r>
              <a:rPr sz="1800"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摩擦鋁棒使鋁棒產生震動，此時鋁棒內部會產生許多不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同頻率的波，我們藉由壓住鋁棒的中心點來整理波型， </a:t>
            </a:r>
            <a:r>
              <a:rPr sz="1800" b="1" spc="-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留下以中心點為節點的一種駐波。持續摩擦鋁棒會不斷 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累積駐波的能量，直到我們可以聽見駐波的聲音。</a:t>
            </a:r>
            <a:endParaRPr sz="1800" b="1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17780" algn="just">
              <a:lnSpc>
                <a:spcPct val="125000"/>
              </a:lnSpc>
            </a:pP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鋁棒的粗細並不會影響聲音的頻率，鋁棒的粗細影響的 是發聲的難易度，我們比較相同長度但是不同粗細的鋁 棒，越粗的鋁棒所含的原子越多，需要更多能量使鋁棒 震動而發聲，所以粗的鋁棒較細的鋁棒難發聲。</a:t>
            </a:r>
            <a:endParaRPr sz="1800" b="1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17780" algn="just">
              <a:lnSpc>
                <a:spcPct val="125000"/>
              </a:lnSpc>
            </a:pP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鋁棒的材質也是影響發聲難易度的因素，密度越大的鋁 棒分子結構越緊密，需要更多的能量才能使他震動，所 以較難發聲。密度越小的材質則反之。因此以鋁、銅、 鋼而言，鋁的密度小於銅小於鋼，因此發生的難易度依 序為鋼最難，銅次之，而鋁是其中最容易發生的材質。 影響聲音頻率的因素是鋁棒的長短，越長的鋁棒發出的 波長就越長，頻率也就越低，越短的鋁棒發出的波長越 </a:t>
            </a:r>
            <a:r>
              <a:rPr sz="1800" b="1" spc="-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短，頻率也就越高</a:t>
            </a:r>
            <a:r>
              <a:rPr sz="1800" b="1" spc="-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。</a:t>
            </a:r>
            <a:endParaRPr lang="en-US" sz="1800" b="1" spc="-5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17780" algn="r">
              <a:lnSpc>
                <a:spcPct val="125000"/>
              </a:lnSpc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物理學系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112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級 施柏安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FC481C2-B9C5-44B9-8B63-10FE7886111C}"/>
              </a:ext>
            </a:extLst>
          </p:cNvPr>
          <p:cNvCxnSpPr/>
          <p:nvPr/>
        </p:nvCxnSpPr>
        <p:spPr>
          <a:xfrm flipH="1">
            <a:off x="0" y="9003506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8837" y="977740"/>
            <a:ext cx="5562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駐波的自然頻率產生共</a:t>
            </a:r>
            <a:r>
              <a:rPr spc="1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振</a:t>
            </a:r>
            <a:endParaRPr baseline="-20833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8837" y="1813814"/>
            <a:ext cx="5562000" cy="3627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如果我們持續發出與某個水晶玻璃杯的自然頻</a:t>
            </a:r>
            <a:r>
              <a:rPr sz="1800" b="1" spc="43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率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相符 </a:t>
            </a:r>
            <a:r>
              <a:rPr sz="1800" b="1" spc="-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合的聲音，將會使水晶杯破碎；另外，有時如果有飛機 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或直升機從家裡附近的上空飛過時，會使房子內的門窗 產生振動而發出聲音。而登山的山友在登山時嚴禁大聲 喊叫，則是因為喊叫聲中若有某一個頻率正好與山上積 </a:t>
            </a:r>
            <a:r>
              <a:rPr sz="1800" b="1" spc="-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雪的自然頻率相吻合時，就會因共振而引起雪崩，造成 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十分嚴重的後果。當我們在浴室唱歌，唱到某個特定的 低音時，會覺得聲音好像變大，這是因為此特定頻率的 </a:t>
            </a:r>
            <a:r>
              <a:rPr sz="1800"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低音與浴室牆壁間駐波的自然頻率產生共振的結果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。</a:t>
            </a:r>
            <a:endParaRPr lang="en-US" sz="18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12700" marR="5080" algn="r">
              <a:lnSpc>
                <a:spcPct val="125000"/>
              </a:lnSpc>
              <a:spcBef>
                <a:spcPts val="95"/>
              </a:spcBef>
            </a:pPr>
            <a:r>
              <a:rPr lang="zh-TW" altLang="en-US" sz="2800" b="1" spc="-7" baseline="-20833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物理學系 </a:t>
            </a:r>
            <a:r>
              <a:rPr lang="en-US" altLang="zh-TW" sz="2800" b="1" baseline="-20833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800" b="1" spc="7" baseline="-20833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800" b="1" spc="15" baseline="-20833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800" b="1" baseline="-20833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級</a:t>
            </a:r>
            <a:r>
              <a:rPr lang="zh-TW" altLang="en-US" sz="2800" b="1" spc="-30" baseline="-20833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baseline="-20833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黃玫</a:t>
            </a:r>
            <a:r>
              <a:rPr lang="zh-TW" altLang="en-US" sz="2800" b="1" spc="-7" baseline="-20833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瑾</a:t>
            </a:r>
            <a:endParaRPr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C8A2BCAC-6B1E-4BE6-9968-0252766C333D}"/>
              </a:ext>
            </a:extLst>
          </p:cNvPr>
          <p:cNvCxnSpPr/>
          <p:nvPr/>
        </p:nvCxnSpPr>
        <p:spPr>
          <a:xfrm flipH="1">
            <a:off x="0" y="5574506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648A84C-8545-49C2-9643-0C0C4E7BDA66}"/>
              </a:ext>
            </a:extLst>
          </p:cNvPr>
          <p:cNvCxnSpPr/>
          <p:nvPr/>
        </p:nvCxnSpPr>
        <p:spPr>
          <a:xfrm flipH="1">
            <a:off x="-1" y="5803106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C909FCA5-8768-4529-A7D7-71FCC14A1A88}"/>
              </a:ext>
            </a:extLst>
          </p:cNvPr>
          <p:cNvGrpSpPr/>
          <p:nvPr/>
        </p:nvGrpSpPr>
        <p:grpSpPr>
          <a:xfrm>
            <a:off x="0" y="-140"/>
            <a:ext cx="7559674" cy="10692093"/>
            <a:chOff x="0" y="-187"/>
            <a:chExt cx="7559674" cy="10692093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7BF72DA2-929F-4E9E-A98E-CD49E94F0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" r="50000"/>
            <a:stretch/>
          </p:blipFill>
          <p:spPr>
            <a:xfrm>
              <a:off x="91511" y="-94"/>
              <a:ext cx="7376652" cy="10692000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DDF4E6D-5818-4958-8AF3-2C665ED80B32}"/>
                </a:ext>
              </a:extLst>
            </p:cNvPr>
            <p:cNvSpPr/>
            <p:nvPr/>
          </p:nvSpPr>
          <p:spPr>
            <a:xfrm>
              <a:off x="0" y="-94"/>
              <a:ext cx="91511" cy="106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2A0DB59-C7A2-4B0A-A013-812CBFF262F7}"/>
                </a:ext>
              </a:extLst>
            </p:cNvPr>
            <p:cNvSpPr/>
            <p:nvPr/>
          </p:nvSpPr>
          <p:spPr>
            <a:xfrm>
              <a:off x="7468163" y="-187"/>
              <a:ext cx="91511" cy="106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620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719C93D5-82AA-4D2D-940C-A6BBAEAB097D}"/>
              </a:ext>
            </a:extLst>
          </p:cNvPr>
          <p:cNvGrpSpPr/>
          <p:nvPr/>
        </p:nvGrpSpPr>
        <p:grpSpPr>
          <a:xfrm>
            <a:off x="-318" y="-94"/>
            <a:ext cx="7560310" cy="10692000"/>
            <a:chOff x="0" y="-94"/>
            <a:chExt cx="7560310" cy="10692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37F4578-4ED3-4A87-B39C-85A2AC895D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95" r="1553"/>
            <a:stretch/>
          </p:blipFill>
          <p:spPr>
            <a:xfrm>
              <a:off x="79184" y="-94"/>
              <a:ext cx="7401307" cy="10692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5EFE8A4-D548-4C6F-B870-F98A3ADB3CD1}"/>
                </a:ext>
              </a:extLst>
            </p:cNvPr>
            <p:cNvSpPr/>
            <p:nvPr/>
          </p:nvSpPr>
          <p:spPr>
            <a:xfrm>
              <a:off x="0" y="0"/>
              <a:ext cx="79184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5CC4BC3-8A6F-4F41-9C49-D3C2B5ED8B63}"/>
                </a:ext>
              </a:extLst>
            </p:cNvPr>
            <p:cNvSpPr/>
            <p:nvPr/>
          </p:nvSpPr>
          <p:spPr>
            <a:xfrm>
              <a:off x="7480492" y="0"/>
              <a:ext cx="79818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71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124</Words>
  <Application>Microsoft Office PowerPoint</Application>
  <PresentationFormat>自訂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微軟正黑體</vt:lpstr>
      <vt:lpstr>微軟正黑體</vt:lpstr>
      <vt:lpstr>Calibri</vt:lpstr>
      <vt:lpstr>Office Theme</vt:lpstr>
      <vt:lpstr>璀璨的駐波 進階學習</vt:lpstr>
      <vt:lpstr>駐波的自然頻率產生共振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璀璨的駐波 進階學習</dc:title>
  <cp:lastModifiedBy>B082030015</cp:lastModifiedBy>
  <cp:revision>1</cp:revision>
  <dcterms:created xsi:type="dcterms:W3CDTF">2021-03-22T09:00:29Z</dcterms:created>
  <dcterms:modified xsi:type="dcterms:W3CDTF">2021-03-22T09:08:36Z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2021-03-22T00:00:00Z</vt:filetime>
  </property>
  <property fmtid="{D5CDD505-2E9C-101B-9397-08002B2CF9AE}" pid="3" name="Creator">
    <vt:lpwstr>Aspose Ltd.</vt:lpwstr>
  </property>
  <property fmtid="{D5CDD505-2E9C-101B-9397-08002B2CF9AE}" pid="4" name="LastSaved">
    <vt:filetime>2021-03-22T00:00:00Z</vt:filetime>
  </property>
</Properties>
</file>