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64" r:id="rId3"/>
    <p:sldId id="265" r:id="rId4"/>
    <p:sldId id="266" r:id="rId5"/>
    <p:sldId id="261" r:id="rId6"/>
    <p:sldId id="262" r:id="rId7"/>
    <p:sldId id="263" r:id="rId8"/>
    <p:sldId id="256" r:id="rId9"/>
    <p:sldId id="257" r:id="rId10"/>
    <p:sldId id="258" r:id="rId11"/>
    <p:sldId id="259" r:id="rId12"/>
    <p:sldId id="260" r:id="rId13"/>
  </p:sldIdLst>
  <p:sldSz cx="7559675" cy="10691813"/>
  <p:notesSz cx="7772400" cy="10706100"/>
  <p:defaultTextStyle>
    <a:defPPr>
      <a:defRPr lang="zh-TW"/>
    </a:defPPr>
    <a:lvl1pPr marL="0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1pPr>
    <a:lvl2pPr marL="451576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2pPr>
    <a:lvl3pPr marL="903153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3pPr>
    <a:lvl4pPr marL="1354729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4pPr>
    <a:lvl5pPr marL="1806306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5pPr>
    <a:lvl6pPr marL="2257882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6pPr>
    <a:lvl7pPr marL="2709459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7pPr>
    <a:lvl8pPr marL="3161035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8pPr>
    <a:lvl9pPr marL="3612612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4444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95" y="43"/>
      </p:cViewPr>
      <p:guideLst>
        <p:guide orient="horz" pos="2876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227" y="3314462"/>
            <a:ext cx="624723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2453" y="5987416"/>
            <a:ext cx="51447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1"/>
            <a:ext cx="3198096" cy="1284502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92" indent="0">
              <a:buNone/>
              <a:defRPr sz="1619" b="1"/>
            </a:lvl2pPr>
            <a:lvl3pPr marL="740184" indent="0">
              <a:buNone/>
              <a:defRPr sz="1457" b="1"/>
            </a:lvl3pPr>
            <a:lvl4pPr marL="1110276" indent="0">
              <a:buNone/>
              <a:defRPr sz="1295" b="1"/>
            </a:lvl4pPr>
            <a:lvl5pPr marL="1480368" indent="0">
              <a:buNone/>
              <a:defRPr sz="1295" b="1"/>
            </a:lvl5pPr>
            <a:lvl6pPr marL="1850460" indent="0">
              <a:buNone/>
              <a:defRPr sz="1295" b="1"/>
            </a:lvl6pPr>
            <a:lvl7pPr marL="2220552" indent="0">
              <a:buNone/>
              <a:defRPr sz="1295" b="1"/>
            </a:lvl7pPr>
            <a:lvl8pPr marL="2590644" indent="0">
              <a:buNone/>
              <a:defRPr sz="1295" b="1"/>
            </a:lvl8pPr>
            <a:lvl9pPr marL="2960736" indent="0">
              <a:buNone/>
              <a:defRPr sz="129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7" y="2620981"/>
            <a:ext cx="3213846" cy="1284502"/>
          </a:xfrm>
        </p:spPr>
        <p:txBody>
          <a:bodyPr anchor="b"/>
          <a:lstStyle>
            <a:lvl1pPr marL="0" indent="0">
              <a:buNone/>
              <a:defRPr sz="1943" b="1"/>
            </a:lvl1pPr>
            <a:lvl2pPr marL="370092" indent="0">
              <a:buNone/>
              <a:defRPr sz="1619" b="1"/>
            </a:lvl2pPr>
            <a:lvl3pPr marL="740184" indent="0">
              <a:buNone/>
              <a:defRPr sz="1457" b="1"/>
            </a:lvl3pPr>
            <a:lvl4pPr marL="1110276" indent="0">
              <a:buNone/>
              <a:defRPr sz="1295" b="1"/>
            </a:lvl4pPr>
            <a:lvl5pPr marL="1480368" indent="0">
              <a:buNone/>
              <a:defRPr sz="1295" b="1"/>
            </a:lvl5pPr>
            <a:lvl6pPr marL="1850460" indent="0">
              <a:buNone/>
              <a:defRPr sz="1295" b="1"/>
            </a:lvl6pPr>
            <a:lvl7pPr marL="2220552" indent="0">
              <a:buNone/>
              <a:defRPr sz="1295" b="1"/>
            </a:lvl7pPr>
            <a:lvl8pPr marL="2590644" indent="0">
              <a:buNone/>
              <a:defRPr sz="1295" b="1"/>
            </a:lvl8pPr>
            <a:lvl9pPr marL="2960736" indent="0">
              <a:buNone/>
              <a:defRPr sz="1295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7" y="3905482"/>
            <a:ext cx="3213846" cy="57443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40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89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144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3" cy="2494756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6"/>
            <a:ext cx="3827086" cy="7598118"/>
          </a:xfrm>
        </p:spPr>
        <p:txBody>
          <a:bodyPr/>
          <a:lstStyle>
            <a:lvl1pPr>
              <a:defRPr sz="2590"/>
            </a:lvl1pPr>
            <a:lvl2pPr>
              <a:defRPr sz="2267"/>
            </a:lvl2pPr>
            <a:lvl3pPr>
              <a:defRPr sz="1943"/>
            </a:lvl3pPr>
            <a:lvl4pPr>
              <a:defRPr sz="1619"/>
            </a:lvl4pPr>
            <a:lvl5pPr>
              <a:defRPr sz="1619"/>
            </a:lvl5pPr>
            <a:lvl6pPr>
              <a:defRPr sz="1619"/>
            </a:lvl6pPr>
            <a:lvl7pPr>
              <a:defRPr sz="1619"/>
            </a:lvl7pPr>
            <a:lvl8pPr>
              <a:defRPr sz="1619"/>
            </a:lvl8pPr>
            <a:lvl9pPr>
              <a:defRPr sz="1619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3" cy="5942372"/>
          </a:xfrm>
        </p:spPr>
        <p:txBody>
          <a:bodyPr/>
          <a:lstStyle>
            <a:lvl1pPr marL="0" indent="0">
              <a:buNone/>
              <a:defRPr sz="1295"/>
            </a:lvl1pPr>
            <a:lvl2pPr marL="370092" indent="0">
              <a:buNone/>
              <a:defRPr sz="1133"/>
            </a:lvl2pPr>
            <a:lvl3pPr marL="740184" indent="0">
              <a:buNone/>
              <a:defRPr sz="971"/>
            </a:lvl3pPr>
            <a:lvl4pPr marL="1110276" indent="0">
              <a:buNone/>
              <a:defRPr sz="809"/>
            </a:lvl4pPr>
            <a:lvl5pPr marL="1480368" indent="0">
              <a:buNone/>
              <a:defRPr sz="809"/>
            </a:lvl5pPr>
            <a:lvl6pPr marL="1850460" indent="0">
              <a:buNone/>
              <a:defRPr sz="809"/>
            </a:lvl6pPr>
            <a:lvl7pPr marL="2220552" indent="0">
              <a:buNone/>
              <a:defRPr sz="809"/>
            </a:lvl7pPr>
            <a:lvl8pPr marL="2590644" indent="0">
              <a:buNone/>
              <a:defRPr sz="809"/>
            </a:lvl8pPr>
            <a:lvl9pPr marL="2960736" indent="0">
              <a:buNone/>
              <a:defRPr sz="80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08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3" cy="2494756"/>
          </a:xfrm>
        </p:spPr>
        <p:txBody>
          <a:bodyPr anchor="b"/>
          <a:lstStyle>
            <a:lvl1pPr>
              <a:defRPr sz="259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6"/>
            <a:ext cx="3827086" cy="7598118"/>
          </a:xfrm>
        </p:spPr>
        <p:txBody>
          <a:bodyPr anchor="t"/>
          <a:lstStyle>
            <a:lvl1pPr marL="0" indent="0">
              <a:buNone/>
              <a:defRPr sz="2590"/>
            </a:lvl1pPr>
            <a:lvl2pPr marL="370092" indent="0">
              <a:buNone/>
              <a:defRPr sz="2267"/>
            </a:lvl2pPr>
            <a:lvl3pPr marL="740184" indent="0">
              <a:buNone/>
              <a:defRPr sz="1943"/>
            </a:lvl3pPr>
            <a:lvl4pPr marL="1110276" indent="0">
              <a:buNone/>
              <a:defRPr sz="1619"/>
            </a:lvl4pPr>
            <a:lvl5pPr marL="1480368" indent="0">
              <a:buNone/>
              <a:defRPr sz="1619"/>
            </a:lvl5pPr>
            <a:lvl6pPr marL="1850460" indent="0">
              <a:buNone/>
              <a:defRPr sz="1619"/>
            </a:lvl6pPr>
            <a:lvl7pPr marL="2220552" indent="0">
              <a:buNone/>
              <a:defRPr sz="1619"/>
            </a:lvl7pPr>
            <a:lvl8pPr marL="2590644" indent="0">
              <a:buNone/>
              <a:defRPr sz="1619"/>
            </a:lvl8pPr>
            <a:lvl9pPr marL="2960736" indent="0">
              <a:buNone/>
              <a:defRPr sz="161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3" cy="5942372"/>
          </a:xfrm>
        </p:spPr>
        <p:txBody>
          <a:bodyPr/>
          <a:lstStyle>
            <a:lvl1pPr marL="0" indent="0">
              <a:buNone/>
              <a:defRPr sz="1295"/>
            </a:lvl1pPr>
            <a:lvl2pPr marL="370092" indent="0">
              <a:buNone/>
              <a:defRPr sz="1133"/>
            </a:lvl2pPr>
            <a:lvl3pPr marL="740184" indent="0">
              <a:buNone/>
              <a:defRPr sz="971"/>
            </a:lvl3pPr>
            <a:lvl4pPr marL="1110276" indent="0">
              <a:buNone/>
              <a:defRPr sz="809"/>
            </a:lvl4pPr>
            <a:lvl5pPr marL="1480368" indent="0">
              <a:buNone/>
              <a:defRPr sz="809"/>
            </a:lvl5pPr>
            <a:lvl6pPr marL="1850460" indent="0">
              <a:buNone/>
              <a:defRPr sz="809"/>
            </a:lvl6pPr>
            <a:lvl7pPr marL="2220552" indent="0">
              <a:buNone/>
              <a:defRPr sz="809"/>
            </a:lvl7pPr>
            <a:lvl8pPr marL="2590644" indent="0">
              <a:buNone/>
              <a:defRPr sz="809"/>
            </a:lvl8pPr>
            <a:lvl9pPr marL="2960736" indent="0">
              <a:buNone/>
              <a:defRPr sz="80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208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6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1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1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80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485" y="2459117"/>
            <a:ext cx="3197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5087" y="2459117"/>
            <a:ext cx="3197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85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43"/>
            </a:lvl1pPr>
            <a:lvl2pPr marL="370092" indent="0" algn="ctr">
              <a:buNone/>
              <a:defRPr sz="1619"/>
            </a:lvl2pPr>
            <a:lvl3pPr marL="740184" indent="0" algn="ctr">
              <a:buNone/>
              <a:defRPr sz="1457"/>
            </a:lvl3pPr>
            <a:lvl4pPr marL="1110276" indent="0" algn="ctr">
              <a:buNone/>
              <a:defRPr sz="1295"/>
            </a:lvl4pPr>
            <a:lvl5pPr marL="1480368" indent="0" algn="ctr">
              <a:buNone/>
              <a:defRPr sz="1295"/>
            </a:lvl5pPr>
            <a:lvl6pPr marL="1850460" indent="0" algn="ctr">
              <a:buNone/>
              <a:defRPr sz="1295"/>
            </a:lvl6pPr>
            <a:lvl7pPr marL="2220552" indent="0" algn="ctr">
              <a:buNone/>
              <a:defRPr sz="1295"/>
            </a:lvl7pPr>
            <a:lvl8pPr marL="2590644" indent="0" algn="ctr">
              <a:buNone/>
              <a:defRPr sz="1295"/>
            </a:lvl8pPr>
            <a:lvl9pPr marL="2960736" indent="0" algn="ctr">
              <a:buNone/>
              <a:defRPr sz="1295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32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4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85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4"/>
          </a:xfrm>
        </p:spPr>
        <p:txBody>
          <a:bodyPr/>
          <a:lstStyle>
            <a:lvl1pPr marL="0" indent="0">
              <a:buNone/>
              <a:defRPr sz="1943">
                <a:solidFill>
                  <a:schemeClr val="tx1"/>
                </a:solidFill>
              </a:defRPr>
            </a:lvl1pPr>
            <a:lvl2pPr marL="370092" indent="0">
              <a:buNone/>
              <a:defRPr sz="1619">
                <a:solidFill>
                  <a:schemeClr val="tx1">
                    <a:tint val="75000"/>
                  </a:schemeClr>
                </a:solidFill>
              </a:defRPr>
            </a:lvl2pPr>
            <a:lvl3pPr marL="740184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3pPr>
            <a:lvl4pPr marL="111027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480368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185046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220552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590644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2960736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2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6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7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7349684" cy="10679764"/>
          </a:xfrm>
          <a:custGeom>
            <a:avLst/>
            <a:gdLst/>
            <a:ahLst/>
            <a:cxnLst/>
            <a:rect l="l" t="t" r="r" b="b"/>
            <a:pathLst>
              <a:path w="7556500" h="10694035">
                <a:moveTo>
                  <a:pt x="0" y="10694034"/>
                </a:moveTo>
                <a:lnTo>
                  <a:pt x="7555992" y="10694034"/>
                </a:lnTo>
                <a:lnTo>
                  <a:pt x="7555992" y="0"/>
                </a:lnTo>
                <a:lnTo>
                  <a:pt x="0" y="0"/>
                </a:lnTo>
                <a:lnTo>
                  <a:pt x="0" y="1069403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sz="177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3126" y="1121436"/>
            <a:ext cx="358343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660" y="4829325"/>
            <a:ext cx="5150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98893" y="9943386"/>
            <a:ext cx="2351899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485" y="9943386"/>
            <a:ext cx="1690427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1773" y="9943386"/>
            <a:ext cx="1690427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4" y="9909730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1" y="9909730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66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740184" rtl="0" eaLnBrk="1" latinLnBrk="0" hangingPunct="1">
        <a:lnSpc>
          <a:spcPct val="90000"/>
        </a:lnSpc>
        <a:spcBef>
          <a:spcPct val="0"/>
        </a:spcBef>
        <a:buNone/>
        <a:defRPr sz="35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046" indent="-185046" algn="l" defTabSz="740184" rtl="0" eaLnBrk="1" latinLnBrk="0" hangingPunct="1">
        <a:lnSpc>
          <a:spcPct val="90000"/>
        </a:lnSpc>
        <a:spcBef>
          <a:spcPts val="809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1pPr>
      <a:lvl2pPr marL="555138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3" kern="1200">
          <a:solidFill>
            <a:schemeClr val="tx1"/>
          </a:solidFill>
          <a:latin typeface="+mn-lt"/>
          <a:ea typeface="+mn-ea"/>
          <a:cs typeface="+mn-cs"/>
        </a:defRPr>
      </a:lvl2pPr>
      <a:lvl3pPr marL="925230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3pPr>
      <a:lvl4pPr marL="1295322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665414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2035506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405598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775690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3145782" indent="-185046" algn="l" defTabSz="740184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1pPr>
      <a:lvl2pPr marL="370092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2pPr>
      <a:lvl3pPr marL="740184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10276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4pPr>
      <a:lvl5pPr marL="1480368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5pPr>
      <a:lvl6pPr marL="1850460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6pPr>
      <a:lvl7pPr marL="2220552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7pPr>
      <a:lvl8pPr marL="2590644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8pPr>
      <a:lvl9pPr marL="2960736" algn="l" defTabSz="740184" rtl="0" eaLnBrk="1" latinLnBrk="0" hangingPunct="1">
        <a:defRPr sz="14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rbcvPE" TargetMode="External"/><Relationship Id="rId2" Type="http://schemas.openxmlformats.org/officeDocument/2006/relationships/hyperlink" Target="https://www.youtube.com/embed/bHdHa%20YNX4T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9%A2%91%E7%8E%87" TargetMode="External"/><Relationship Id="rId5" Type="http://schemas.openxmlformats.org/officeDocument/2006/relationships/hyperlink" Target="https://zh.wikipedia.org/wiki/%E8%BF%90%E5%8A%A8" TargetMode="External"/><Relationship Id="rId4" Type="http://schemas.openxmlformats.org/officeDocument/2006/relationships/hyperlink" Target="https://www.youtube.com/embed/rbcvPEXiWW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XwlZBJIp1AA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9" y="322922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1" cy="65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9" name="群組 8"/>
          <p:cNvGrpSpPr/>
          <p:nvPr/>
        </p:nvGrpSpPr>
        <p:grpSpPr>
          <a:xfrm>
            <a:off x="526565" y="2251138"/>
            <a:ext cx="6504761" cy="8057258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rgbClr val="F298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12"/>
              <a:endParaRPr lang="zh-TW" altLang="en-US" sz="1618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3" cy="7216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12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Ａ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空氣柱的共振。（量化實驗）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en-US" altLang="zh-TW" sz="864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12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利用聲波在空氣柱內形成駐波，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測量發生共振時的管長變化，計算聲速。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en-US" altLang="zh-TW" sz="864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</a:p>
            <a:p>
              <a:pPr defTabSz="453212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四張以上的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A4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紙、四條以上的橡皮筋、手機、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（需與電腦連動）、直尺。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en-US" altLang="zh-TW" sz="864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12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A(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兩端開口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將兩張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A4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紙捲起來，形成一個紙筒，中間用橡皮筋束起來。製作兩個紙筒，並且將他們用同軸的方式套在一起。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一人開啟手機 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頻率產生器，設定於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另一人開啟手機 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，測量聲音的強度。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放置一長尺於畫面中的紙筒前面，拉長或縮短紙筒的長度，觀察並記錄兩次聲音最大時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發生共振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紙筒的管長 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要用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紀錄兩次共振的強度變化、尖峰圖形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 typeface="+mj-lt"/>
                <a:buAutoNum type="arabicPeriod"/>
              </a:pPr>
              <a:endParaRPr lang="en-US" altLang="zh-TW" sz="864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B(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一端開口一端閉口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</a:t>
              </a:r>
            </a:p>
            <a:p>
              <a:pPr marL="370071" indent="-370071" defTabSz="453212">
                <a:buFontTx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仿實驗步驟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A-1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，用一個硬物擋助紙筒底部，形成一端閉口。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Tx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一人開啟手機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頻率產生器，設定於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71" indent="-370071" defTabSz="453212">
                <a:buFontTx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如同實驗步驟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A-3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，測量聲音的強度、管長，並紀錄兩次共振的強度變化、尖峰圖形。 </a:t>
              </a:r>
              <a:r>
                <a:rPr lang="en-US" altLang="zh-TW" sz="14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12"/>
              <a:endPara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12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影片中有自製空氣柱的過程、講解空氣柱共振的原理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影片中需畫出空氣柱中的波形（需與實驗結果的管長及波長對應）。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影片中需後製上螢幕錄影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呈現的聲音強度變化，並附上截圖。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07" indent="-284407" defTabSz="453212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影片中需呈現 量測紙筒長度變化，並呈現 計算波長及聲速的過程。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380590" y="1281402"/>
            <a:ext cx="4798500" cy="809530"/>
            <a:chOff x="1188684" y="1149103"/>
            <a:chExt cx="4445827" cy="851904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12"/>
              <a:endParaRPr lang="zh-TW" altLang="en-US" sz="1618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76489" y="1204717"/>
              <a:ext cx="4270212" cy="7962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12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173" y="4832731"/>
            <a:ext cx="1667818" cy="3744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438" y="6565106"/>
            <a:ext cx="1730419" cy="3649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3F2E4D-2D12-624A-BE85-CF62844F9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613" y="2376640"/>
            <a:ext cx="1869949" cy="24136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62761BF-9E36-A440-908C-ED0152291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4408" y="7983253"/>
            <a:ext cx="2592059" cy="4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8BCEDD7-5AEB-444D-A53F-4289608FF254}"/>
              </a:ext>
            </a:extLst>
          </p:cNvPr>
          <p:cNvGrpSpPr/>
          <p:nvPr/>
        </p:nvGrpSpPr>
        <p:grpSpPr>
          <a:xfrm>
            <a:off x="0" y="0"/>
            <a:ext cx="7559675" cy="10691813"/>
            <a:chOff x="0" y="0"/>
            <a:chExt cx="7559675" cy="10691813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F0DC3EC-564D-43CB-95F4-7C0656064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-95" r="1088" b="95"/>
            <a:stretch/>
          </p:blipFill>
          <p:spPr>
            <a:xfrm>
              <a:off x="82383" y="0"/>
              <a:ext cx="7394908" cy="10691812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A4070FE-44A2-411D-A870-B3B9A1B4884E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FC1B79B-C3F2-4E3A-87AC-A89DB5E2F4B4}"/>
                </a:ext>
              </a:extLst>
            </p:cNvPr>
            <p:cNvSpPr/>
            <p:nvPr/>
          </p:nvSpPr>
          <p:spPr>
            <a:xfrm>
              <a:off x="0" y="0"/>
              <a:ext cx="7559675" cy="164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2A0D5A-4564-41B0-BE63-A9A43E772B3B}"/>
                </a:ext>
              </a:extLst>
            </p:cNvPr>
            <p:cNvSpPr/>
            <p:nvPr/>
          </p:nvSpPr>
          <p:spPr>
            <a:xfrm>
              <a:off x="7477291" y="0"/>
              <a:ext cx="8238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4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30607F-84FB-43AF-B373-7DD7614B9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62" y="0"/>
            <a:ext cx="4408549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8" y="322921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65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8" y="1281402"/>
            <a:ext cx="4798501" cy="809530"/>
            <a:chOff x="1188684" y="1149103"/>
            <a:chExt cx="4445827" cy="85190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17A7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76491" y="1204717"/>
              <a:ext cx="4270211" cy="796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39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690621"/>
            <a:chOff x="414830" y="2085685"/>
            <a:chExt cx="6026683" cy="805189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rgbClr val="F298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4" cy="792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39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Ｂ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都卜勒效應。（量化實驗）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當波源和觀察者有相對運動時，觀察者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所接收到的頻率將與波源的速度有關。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布袋或塑膠袋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需堅固、手機不會掉出來，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袋子不會發出聲音、而且能讓聲音放出來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橡皮筋、手機、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（需與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電腦連動）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將手機下載 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手機產生一個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赫茲的頻率並放進袋子中。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甩動袋子，讓手機做圓周運動，半徑越大越好（最好能夠將手伸直），轉速越快越好，讓觀測者明顯的聽到的聲音頻率變化。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另一人開啟 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，測量聲音的頻率變化圖形（此時應盡量避免噪音，減少誤差），並截圖。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計算靠近和遠離時的頻率差、靠近和遠離時的速度、手的轉動頻率。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影片中需講解都卜勒效應。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影片中需後製上螢幕錄影</a:t>
              </a:r>
              <a:r>
                <a:rPr lang="en-US" altLang="zh-TW" sz="1400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呈現的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聲音頻率變化，並特寫截圖，且截圖中應有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連續五個以上類似正弦波的週期。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endParaRPr lang="zh-TW" altLang="en-US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12503"/>
          <a:stretch/>
        </p:blipFill>
        <p:spPr>
          <a:xfrm>
            <a:off x="4389437" y="8328082"/>
            <a:ext cx="2101290" cy="1783469"/>
          </a:xfrm>
          <a:prstGeom prst="rect">
            <a:avLst/>
          </a:prstGeom>
        </p:spPr>
      </p:pic>
      <p:pic>
        <p:nvPicPr>
          <p:cNvPr id="2050" name="Picture 2" descr="未提供說明。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" b="6490"/>
          <a:stretch/>
        </p:blipFill>
        <p:spPr bwMode="auto">
          <a:xfrm>
            <a:off x="4692754" y="2388774"/>
            <a:ext cx="2163980" cy="33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2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8" y="322921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655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線上 高中物理動手學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8" y="1281402"/>
            <a:ext cx="4798501" cy="809530"/>
            <a:chOff x="1206087" y="1149103"/>
            <a:chExt cx="4445827" cy="85190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206087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17A7E4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93894" y="1204717"/>
              <a:ext cx="4270211" cy="796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39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057259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rgbClr val="F298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4" cy="6949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39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Ｃ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用頭殼聽音樂。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聲波會在頭殼內產生共鳴。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耳朵和頭殼都是共鳴箱。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手機錄音程式、預先下載音樂。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一人先用兩隻手將耳朵蓋起來，儘量不要聽到外界的聲音。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另一人用手機播放音樂，並將手機靠住頭殼上不同的位置，觀察聲音隨位置的變化。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開啟手機錄音程式對著手機講三次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這是我的聲音、這是我的聲音、這是我的聲音。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將聲音播放出來，聽手機放出來的聲音。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觀察手機播放的聲音和自己講話時的聲音有何不同。 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影片中需講解以頭殼聽到的聲音與耳朵聽見的聲音之間的差異。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40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影片中需講解骨傳導耳機（頭殼耳機）的物理原理。</a:t>
              </a:r>
              <a:endParaRPr lang="en-US" altLang="zh-TW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Picture 2" descr="https://www.spill.hk/article/1590586343/159063772576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321" y="2650985"/>
            <a:ext cx="2314935" cy="24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19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8" y="322921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5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3239"/>
              <a:r>
                <a:rPr lang="en-US" altLang="zh-TW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3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defTabSz="453239"/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057259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4" cy="7286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39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空氣柱的共振。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863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利用聲波在空氣柱內形成駐波，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測量發生共振時的管長變化，計算聲速。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863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四張以上的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A4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紙、四條以上的橡皮筋、手機、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、直尺。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863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A(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兩端開口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將兩張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A4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紙捲起來，形成一個紙筒，中間用橡皮筋束起來。製作兩個紙筒，並且將他們用同軸的方式套在一起。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一人開啟手機 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〉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頻率產生器，設定於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另一人開啟手機 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，測量聲音的強度。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拉長或縮短紙筒的長度，測量兩次聲音最大時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發生共振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紙筒的全長 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要用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紀錄兩次共振的強度變化圖形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863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</a:t>
              </a: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B(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一端開口一端閉口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):</a:t>
              </a:r>
            </a:p>
            <a:p>
              <a:pPr marL="370092" indent="-370092" defTabSz="453239">
                <a:buFontTx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仿實驗步驟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A-1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，用一個硬物擋助紙筒底部，形成一端閉口。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Tx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一人開啟手機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頻率產生器，設定於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750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Tx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如同實驗步驟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A-3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，測量聲音的強度。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Tx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如同實驗步驟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A-4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，紀錄兩次共振的強度變化圖形。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863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</a:t>
              </a: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影片中有自製空氣柱的過程。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影片中有講解空氣柱共振的原理。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影片中呈現及特寫 聲音強度的變化過程，並附上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的截圖。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影片中需呈現 量測紙筒長度變化，並呈現 計算波長及聲速的過程。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1380588" y="1281402"/>
            <a:ext cx="4798501" cy="809530"/>
            <a:chOff x="1188684" y="1149103"/>
            <a:chExt cx="4445827" cy="85190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76491" y="1204717"/>
              <a:ext cx="4270211" cy="796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39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432" y="4939505"/>
            <a:ext cx="1667818" cy="37440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320" y="6739910"/>
            <a:ext cx="1730419" cy="364918"/>
          </a:xfrm>
          <a:prstGeom prst="rect">
            <a:avLst/>
          </a:prstGeom>
        </p:spPr>
      </p:pic>
      <p:pic>
        <p:nvPicPr>
          <p:cNvPr id="1026" name="Picture 2" descr="未提供說明。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b="3043"/>
          <a:stretch/>
        </p:blipFill>
        <p:spPr bwMode="auto">
          <a:xfrm>
            <a:off x="5245250" y="2388775"/>
            <a:ext cx="1559141" cy="27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8" y="322921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5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3239"/>
              <a:r>
                <a:rPr lang="en-US" altLang="zh-TW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3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defTabSz="453239"/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8" y="1281402"/>
            <a:ext cx="4798501" cy="809530"/>
            <a:chOff x="1188684" y="1149103"/>
            <a:chExt cx="4445827" cy="85190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76491" y="1204717"/>
              <a:ext cx="4270211" cy="796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39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057258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4" cy="7194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39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都卜勒效應。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當波源和觀察者有相對運動時，觀察者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所接收到的頻率將與波源的速度有關。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布袋或塑膠袋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需堅固、手機不會掉出來，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袋子不會發出聲音、而且能讓聲音放出來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橡皮筋、手機、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將手機下載 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app〈phyphox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〉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手機產生一個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赫茲的頻率並放進袋子中。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甩動袋子，讓手機做圓周運動，半徑越大越好，轉速越快越好，讓觀測者明顯的聽到的聲音頻率變化。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另一人開啟 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，測量聲音的頻率變化圖形，並截圖。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影片中需講解都卜勒效應。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影片中呈現 聲音頻率的變化，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並特寫 </a:t>
              </a:r>
              <a:r>
                <a:rPr lang="en-US" altLang="zh-TW" sz="1511" b="1" dirty="0" err="1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phyphox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 截圖。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 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endParaRPr lang="zh-TW" altLang="en-US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r="12503"/>
          <a:stretch/>
        </p:blipFill>
        <p:spPr>
          <a:xfrm>
            <a:off x="4280936" y="8205146"/>
            <a:ext cx="2101290" cy="1783469"/>
          </a:xfrm>
          <a:prstGeom prst="rect">
            <a:avLst/>
          </a:prstGeom>
        </p:spPr>
      </p:pic>
      <p:pic>
        <p:nvPicPr>
          <p:cNvPr id="2050" name="Picture 2" descr="未提供說明。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1" b="6490"/>
          <a:stretch/>
        </p:blipFill>
        <p:spPr bwMode="auto">
          <a:xfrm>
            <a:off x="4692754" y="2388774"/>
            <a:ext cx="2163980" cy="339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1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15208" y="322921"/>
            <a:ext cx="6446061" cy="818828"/>
            <a:chOff x="404310" y="299188"/>
            <a:chExt cx="5972297" cy="758647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5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3239"/>
              <a:r>
                <a:rPr lang="en-US" altLang="zh-TW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35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defTabSz="453239"/>
              <a:r>
                <a:rPr lang="zh-TW" altLang="en-US" sz="2350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10" y="299999"/>
              <a:ext cx="1069373" cy="73308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8" y="1281402"/>
            <a:ext cx="4798501" cy="809530"/>
            <a:chOff x="1206087" y="1149103"/>
            <a:chExt cx="4445827" cy="85190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206087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93894" y="1204717"/>
              <a:ext cx="4270211" cy="796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53239"/>
              <a:r>
                <a:rPr lang="zh-TW" altLang="en-US" sz="4317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聲音與音樂的物理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057259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3239"/>
              <a:endParaRPr lang="zh-TW" altLang="en-US" sz="1619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32882" y="2213208"/>
              <a:ext cx="5585114" cy="6733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3239"/>
              <a:r>
                <a:rPr lang="zh-TW" altLang="en-US" sz="2159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159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用頭殼聽音樂。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聲波會在頭殼內產生共鳴。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耳朵蛋頭殼都是共鳴箱。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手機錄音程式、預先下載音樂。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一人先用兩隻手將耳朵蓋起來，儘量不要聽到外界的聲音。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另一人用手機播放音樂，並將手機靠住頭殼上不同的位置，觀察聲音隨位置的變化。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</a:t>
              </a:r>
              <a:r>
                <a:rPr lang="en-US" altLang="zh-TW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</a:t>
              </a:r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開啟手機錄音程式對著手機講三次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這是我的聲音、這是我的聲音、這是我的聲音。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將聲音播放出來，聽手機放出來的聲音。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觀察手機播放的聲音和自己講話時的聲音有何不同。 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 defTabSz="453239">
                <a:buFont typeface="+mj-lt"/>
                <a:buAutoNum type="arabicPeriod"/>
              </a:pP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53239"/>
              <a:r>
                <a:rPr lang="zh-TW" altLang="en-US" sz="2159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影片中需講解骨傳導耳機的原理。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影片中需講解手機播放的聲音與自己聽到的聲音為何不同。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 defTabSz="453239">
                <a:buFont typeface="+mj-lt"/>
                <a:buAutoNum type="arabicPeriod"/>
              </a:pPr>
              <a:r>
                <a:rPr lang="zh-TW" altLang="en-US" sz="1511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影片中有說明這一組的創意與創新。</a:t>
              </a:r>
              <a:endParaRPr lang="en-US" altLang="zh-TW" sz="1511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" name="Picture 2" descr="https://www.spill.hk/article/1590586343/1590637725760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45" y="2919342"/>
            <a:ext cx="2314935" cy="24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9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2917" y="641233"/>
            <a:ext cx="4212873" cy="1179682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25000"/>
              </a:lnSpc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spc="-1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</a:t>
            </a:r>
            <a:r>
              <a:rPr spc="-1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高中</a:t>
            </a:r>
            <a:r>
              <a:rPr spc="-2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生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</a:t>
            </a:r>
            <a:r>
              <a:rPr spc="-25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演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示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805" y="2002225"/>
            <a:ext cx="5205095" cy="1591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一</a:t>
            </a:r>
            <a:r>
              <a:rPr sz="2400" b="1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、</a:t>
            </a: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空氣柱的共振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: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 UI"/>
            </a:endParaRPr>
          </a:p>
          <a:p>
            <a:pPr marR="5080"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Tube Resonance - Standing Sound Waves </a:t>
            </a:r>
            <a:r>
              <a:rPr lang="en-US" altLang="zh-TW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https://www.youtube.com/embed/bHdHa YNX4Tk</a:t>
            </a:r>
            <a:endParaRPr lang="en-US" sz="2000" b="1" normalizeH="1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402" y="4053476"/>
            <a:ext cx="5283835" cy="240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6555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聲音的共振，由聲速在空氣中之傳播速率為 V = 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331(m/s)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+</a:t>
            </a:r>
            <a:r>
              <a:rPr sz="1800" b="1" spc="-12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0.6T(°C)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且當時實驗室內之溫度約為</a:t>
            </a:r>
            <a:endParaRPr sz="1800" dirty="0">
              <a:latin typeface="Microsoft JhengHei UI"/>
              <a:cs typeface="Microsoft JhengHei UI"/>
            </a:endParaRPr>
          </a:p>
          <a:p>
            <a:pPr>
              <a:lnSpc>
                <a:spcPct val="125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21°C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得知當</a:t>
            </a:r>
            <a:r>
              <a:rPr sz="1800" b="1" spc="-15" dirty="0">
                <a:solidFill>
                  <a:srgbClr val="FFFFFF"/>
                </a:solidFill>
                <a:latin typeface="Microsoft JhengHei UI"/>
                <a:cs typeface="Microsoft JhengHei UI"/>
              </a:rPr>
              <a:t>時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之理論聲速應約為 </a:t>
            </a:r>
            <a:r>
              <a:rPr sz="1800" b="1" spc="-10" dirty="0">
                <a:solidFill>
                  <a:srgbClr val="FFFFFF"/>
                </a:solidFill>
                <a:latin typeface="Microsoft JhengHei UI"/>
                <a:cs typeface="Microsoft JhengHei UI"/>
              </a:rPr>
              <a:t>343.6m/s</a:t>
            </a:r>
            <a:r>
              <a:rPr sz="1800" b="1" spc="-7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而由聲</a:t>
            </a:r>
            <a:endParaRPr sz="1800" dirty="0">
              <a:latin typeface="Microsoft JhengHei UI"/>
              <a:cs typeface="Microsoft JhengHei UI"/>
            </a:endParaRPr>
          </a:p>
          <a:p>
            <a:pPr marR="5080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速等於波長與頻率的乘</a:t>
            </a:r>
            <a:r>
              <a:rPr sz="1800" b="1" spc="445" dirty="0">
                <a:solidFill>
                  <a:srgbClr val="FFFFFF"/>
                </a:solidFill>
                <a:latin typeface="Microsoft JhengHei UI"/>
                <a:cs typeface="Microsoft JhengHei UI"/>
              </a:rPr>
              <a:t>積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V =</a:t>
            </a:r>
            <a:r>
              <a:rPr sz="1800" b="1" spc="-10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spc="10" dirty="0">
                <a:solidFill>
                  <a:srgbClr val="FFFFFF"/>
                </a:solidFill>
                <a:latin typeface="Microsoft JhengHei UI"/>
                <a:cs typeface="Microsoft JhengHei UI"/>
              </a:rPr>
              <a:t>f*λ，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而閉</a:t>
            </a:r>
            <a:r>
              <a:rPr sz="1800" b="1" spc="-25" dirty="0">
                <a:solidFill>
                  <a:srgbClr val="FFFFFF"/>
                </a:solidFill>
                <a:latin typeface="Microsoft JhengHei UI"/>
                <a:cs typeface="Microsoft JhengHei UI"/>
              </a:rPr>
              <a:t>管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之頻率與 管長 L 與</a:t>
            </a:r>
            <a:r>
              <a:rPr sz="1800" b="1" spc="-10" dirty="0">
                <a:solidFill>
                  <a:srgbClr val="FFFFFF"/>
                </a:solidFill>
                <a:latin typeface="Microsoft JhengHei UI"/>
                <a:cs typeface="Microsoft JhengHei UI"/>
              </a:rPr>
              <a:t>聲</a:t>
            </a:r>
            <a:r>
              <a:rPr sz="1800" b="1" spc="420" dirty="0">
                <a:solidFill>
                  <a:srgbClr val="FFFFFF"/>
                </a:solidFill>
                <a:latin typeface="Microsoft JhengHei UI"/>
                <a:cs typeface="Microsoft JhengHei UI"/>
              </a:rPr>
              <a:t>速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V 之關係為 f = n*V/4L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(n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1, 3, 5,</a:t>
            </a:r>
            <a:r>
              <a:rPr sz="1800" b="1" spc="-105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7,  </a:t>
            </a:r>
            <a:r>
              <a:rPr sz="1800" b="1" spc="-10" dirty="0">
                <a:solidFill>
                  <a:srgbClr val="FFFFFF"/>
                </a:solidFill>
                <a:latin typeface="Microsoft JhengHei UI"/>
                <a:cs typeface="Microsoft JhengHei UI"/>
              </a:rPr>
              <a:t>9...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)，開管為 f =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n*V/2L (n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= 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1, 2, 3, 4, </a:t>
            </a:r>
            <a:r>
              <a:rPr sz="1800" b="1" spc="-10" dirty="0">
                <a:solidFill>
                  <a:srgbClr val="FFFFFF"/>
                </a:solidFill>
                <a:latin typeface="Microsoft JhengHei UI"/>
                <a:cs typeface="Microsoft JhengHei UI"/>
              </a:rPr>
              <a:t>5...</a:t>
            </a:r>
            <a:r>
              <a:rPr sz="1800" b="1" spc="-6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)</a:t>
            </a:r>
            <a:endParaRPr sz="1800" dirty="0">
              <a:latin typeface="Microsoft JhengHei UI"/>
              <a:cs typeface="Microsoft JhengHei UI"/>
            </a:endParaRPr>
          </a:p>
          <a:p>
            <a:pPr algn="r">
              <a:lnSpc>
                <a:spcPct val="125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113</a:t>
            </a:r>
            <a:r>
              <a:rPr sz="1800" b="1" spc="-13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級王志謙</a:t>
            </a:r>
            <a:endParaRPr sz="1800" dirty="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8402" y="6918924"/>
            <a:ext cx="5284800" cy="8218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JhengHei UI"/>
                <a:cs typeface="Microsoft JhengHei UI"/>
              </a:rPr>
              <a:t>二</a:t>
            </a:r>
            <a:r>
              <a:rPr sz="2400" b="1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JhengHei UI"/>
                <a:cs typeface="Microsoft JhengHei UI"/>
              </a:rPr>
              <a:t>、</a:t>
            </a: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JhengHei UI"/>
                <a:cs typeface="Microsoft JhengHei UI"/>
              </a:rPr>
              <a:t>都卜勒效應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:</a:t>
            </a:r>
            <a:endParaRPr sz="2400" dirty="0">
              <a:latin typeface="Microsoft JhengHei UI"/>
              <a:cs typeface="Microsoft JhengHei UI"/>
            </a:endParaRPr>
          </a:p>
          <a:p>
            <a:pPr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What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is the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Doppler</a:t>
            </a:r>
            <a:r>
              <a:rPr sz="2000" b="1" spc="-65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Effect?</a:t>
            </a:r>
            <a:endParaRPr sz="2000" dirty="0">
              <a:solidFill>
                <a:srgbClr val="00FF00"/>
              </a:solidFill>
              <a:latin typeface="Microsoft JhengHei"/>
              <a:cs typeface="Microsoft JhengHei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7DB294C-D3E7-47A6-950F-DDEAF1FB8469}"/>
              </a:ext>
            </a:extLst>
          </p:cNvPr>
          <p:cNvCxnSpPr/>
          <p:nvPr/>
        </p:nvCxnSpPr>
        <p:spPr>
          <a:xfrm flipV="1">
            <a:off x="0" y="651663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2">
            <a:extLst>
              <a:ext uri="{FF2B5EF4-FFF2-40B4-BE49-F238E27FC236}">
                <a16:creationId xmlns:a16="http://schemas.microsoft.com/office/drawing/2014/main" id="{C85F8835-F937-42E6-A0D5-3E72DE49B586}"/>
              </a:ext>
            </a:extLst>
          </p:cNvPr>
          <p:cNvSpPr txBox="1"/>
          <p:nvPr/>
        </p:nvSpPr>
        <p:spPr>
          <a:xfrm>
            <a:off x="1137437" y="7740816"/>
            <a:ext cx="5284800" cy="747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https://www.youtube.com/embed/rbcvPE</a:t>
            </a:r>
            <a:endParaRPr sz="2000" dirty="0">
              <a:solidFill>
                <a:srgbClr val="00FF00"/>
              </a:solidFill>
              <a:latin typeface="Microsoft JhengHei UI"/>
              <a:cs typeface="Microsoft JhengHei UI"/>
            </a:endParaRPr>
          </a:p>
          <a:p>
            <a:pPr>
              <a:lnSpc>
                <a:spcPct val="125000"/>
              </a:lnSpc>
            </a:pP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XiWWo</a:t>
            </a:r>
            <a:endParaRPr sz="2000" dirty="0">
              <a:solidFill>
                <a:srgbClr val="00FF00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B69E45F-BE2A-4AD5-AF20-47E9A92F32E7}"/>
              </a:ext>
            </a:extLst>
          </p:cNvPr>
          <p:cNvSpPr txBox="1"/>
          <p:nvPr/>
        </p:nvSpPr>
        <p:spPr>
          <a:xfrm>
            <a:off x="1137920" y="8801491"/>
            <a:ext cx="5283835" cy="1017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</a:pP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都卜勒效應是波源和觀察者有相對運動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時，觀察者接 受到</a:t>
            </a:r>
            <a:r>
              <a:rPr sz="1800" b="1" spc="-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波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的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頻率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與波源發出的頻率並不相同的現象。</a:t>
            </a:r>
          </a:p>
          <a:p>
            <a:pPr algn="r">
              <a:lnSpc>
                <a:spcPct val="125000"/>
              </a:lnSpc>
            </a:pPr>
            <a:r>
              <a:rPr sz="1800" b="1" spc="-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113 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級</a:t>
            </a:r>
            <a:r>
              <a:rPr sz="1800" b="1" spc="345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 </a:t>
            </a:r>
            <a:r>
              <a:rPr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 UI"/>
              </a:rPr>
              <a:t>王志謙</a:t>
            </a: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274E11E-D85A-4B66-95B7-B49A6920E587}"/>
              </a:ext>
            </a:extLst>
          </p:cNvPr>
          <p:cNvCxnSpPr/>
          <p:nvPr/>
        </p:nvCxnSpPr>
        <p:spPr>
          <a:xfrm flipV="1">
            <a:off x="-486" y="9917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6650" y="469106"/>
            <a:ext cx="5286375" cy="197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spc="-5" dirty="0">
                <a:solidFill>
                  <a:srgbClr val="00FFFF"/>
                </a:solidFill>
                <a:latin typeface="Microsoft JhengHei UI"/>
                <a:cs typeface="Microsoft JhengHei UI"/>
              </a:rPr>
              <a:t>三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、頭殼耳機（共鳴現</a:t>
            </a:r>
            <a:r>
              <a:rPr sz="2400" b="1" spc="5" dirty="0">
                <a:solidFill>
                  <a:srgbClr val="00FFFF"/>
                </a:solidFill>
                <a:latin typeface="Microsoft JhengHei UI"/>
                <a:cs typeface="Microsoft JhengHei UI"/>
              </a:rPr>
              <a:t>象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）:</a:t>
            </a:r>
            <a:endParaRPr sz="2400" dirty="0">
              <a:latin typeface="Microsoft JhengHei UI"/>
              <a:cs typeface="Microsoft JhengHei UI"/>
            </a:endParaRPr>
          </a:p>
          <a:p>
            <a:pPr marR="5080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Physics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-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26.3 Natural Frequency and  Resonance </a:t>
            </a:r>
            <a:r>
              <a:rPr sz="2000" b="1" spc="-490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2000" b="1" u="heavy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</a:t>
            </a:r>
            <a:r>
              <a:rPr sz="2000" b="1" u="heavy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heavy" spc="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</a:t>
            </a:r>
            <a:r>
              <a:rPr sz="2000" b="1" u="heavy" spc="-2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.youtub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heavy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om/em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2000" b="1" u="heavy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heavy" spc="-2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/XwlZBJI </a:t>
            </a:r>
            <a:r>
              <a:rPr sz="2000" b="1" spc="-5" dirty="0">
                <a:solidFill>
                  <a:srgbClr val="00FF00"/>
                </a:solidFill>
                <a:latin typeface="Microsoft JhengHei UI"/>
                <a:cs typeface="Microsoft JhengHei UI"/>
              </a:rPr>
              <a:t> 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p1AA</a:t>
            </a:r>
            <a:endParaRPr sz="2000" dirty="0">
              <a:solidFill>
                <a:srgbClr val="00FF00"/>
              </a:solidFill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437" y="2755106"/>
            <a:ext cx="5284800" cy="136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335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共鳴是指發聲體受到其共振頻率的外力驅動時，會比 被其他頻率外力驅動時吸收更多能量。共鳴就是振動</a:t>
            </a:r>
            <a:endParaRPr sz="1800" dirty="0">
              <a:latin typeface="Microsoft JhengHei UI"/>
              <a:cs typeface="Microsoft JhengHei UI"/>
            </a:endParaRPr>
          </a:p>
          <a:p>
            <a:pPr>
              <a:lnSpc>
                <a:spcPct val="125000"/>
              </a:lnSpc>
              <a:tabLst>
                <a:tab pos="3786504" algn="l"/>
              </a:tabLst>
            </a:pPr>
            <a:r>
              <a:rPr sz="1800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頻率在人聽覺範圍內的共振現象</a:t>
            </a:r>
            <a:r>
              <a:rPr lang="zh-TW" altLang="en-US"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。</a:t>
            </a:r>
            <a:endParaRPr lang="en-US" sz="1800" b="1" dirty="0">
              <a:solidFill>
                <a:srgbClr val="FFFFFF"/>
              </a:solidFill>
              <a:latin typeface="Microsoft JhengHei UI"/>
              <a:cs typeface="Microsoft JhengHei UI"/>
            </a:endParaRPr>
          </a:p>
          <a:p>
            <a:pPr algn="r">
              <a:lnSpc>
                <a:spcPct val="125000"/>
              </a:lnSpc>
              <a:tabLst>
                <a:tab pos="3786504" algn="l"/>
              </a:tabLst>
            </a:pP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113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級</a:t>
            </a:r>
            <a:r>
              <a:rPr sz="1800" b="1" spc="35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王志謙</a:t>
            </a:r>
            <a:endParaRPr sz="1800" dirty="0">
              <a:latin typeface="Microsoft JhengHei UI"/>
              <a:cs typeface="Microsoft JhengHei UI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72A7153-C17A-4A41-B545-A2D0BCB3FC82}"/>
              </a:ext>
            </a:extLst>
          </p:cNvPr>
          <p:cNvCxnSpPr/>
          <p:nvPr/>
        </p:nvCxnSpPr>
        <p:spPr>
          <a:xfrm flipV="1">
            <a:off x="0" y="4202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7BAC9E8-43F8-4536-A3EC-FD4AB064C023}"/>
              </a:ext>
            </a:extLst>
          </p:cNvPr>
          <p:cNvCxnSpPr/>
          <p:nvPr/>
        </p:nvCxnSpPr>
        <p:spPr>
          <a:xfrm flipV="1">
            <a:off x="0" y="44315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AC113B37-165E-464B-AE20-1303588BEB83}"/>
              </a:ext>
            </a:extLst>
          </p:cNvPr>
          <p:cNvGrpSpPr/>
          <p:nvPr/>
        </p:nvGrpSpPr>
        <p:grpSpPr>
          <a:xfrm>
            <a:off x="0" y="0"/>
            <a:ext cx="7560000" cy="10696479"/>
            <a:chOff x="0" y="-4666"/>
            <a:chExt cx="7560000" cy="10696479"/>
          </a:xfrm>
        </p:grpSpPr>
        <p:sp>
          <p:nvSpPr>
            <p:cNvPr id="4" name="object 2">
              <a:extLst>
                <a:ext uri="{FF2B5EF4-FFF2-40B4-BE49-F238E27FC236}">
                  <a16:creationId xmlns:a16="http://schemas.microsoft.com/office/drawing/2014/main" id="{C9580E3D-0C50-4FDD-974E-C961777DB54C}"/>
                </a:ext>
              </a:extLst>
            </p:cNvPr>
            <p:cNvSpPr/>
            <p:nvPr/>
          </p:nvSpPr>
          <p:spPr>
            <a:xfrm>
              <a:off x="0" y="139366"/>
              <a:ext cx="7349684" cy="10401347"/>
            </a:xfrm>
            <a:custGeom>
              <a:avLst/>
              <a:gdLst/>
              <a:ahLst/>
              <a:cxnLst/>
              <a:rect l="l" t="t" r="r" b="b"/>
              <a:pathLst>
                <a:path w="7556500" h="10694035">
                  <a:moveTo>
                    <a:pt x="0" y="10694034"/>
                  </a:moveTo>
                  <a:lnTo>
                    <a:pt x="7555992" y="10694034"/>
                  </a:lnTo>
                  <a:lnTo>
                    <a:pt x="7555992" y="0"/>
                  </a:lnTo>
                  <a:lnTo>
                    <a:pt x="0" y="0"/>
                  </a:lnTo>
                  <a:lnTo>
                    <a:pt x="0" y="106940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729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6F1DBF7-4DCE-4C4C-B9DA-AEBD53165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93"/>
            <a:stretch/>
          </p:blipFill>
          <p:spPr>
            <a:xfrm>
              <a:off x="0" y="136032"/>
              <a:ext cx="7560000" cy="104000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36769E3-1A7A-4968-97B4-E5E918EC552D}"/>
                </a:ext>
              </a:extLst>
            </p:cNvPr>
            <p:cNvSpPr/>
            <p:nvPr/>
          </p:nvSpPr>
          <p:spPr>
            <a:xfrm>
              <a:off x="7437437" y="2526506"/>
              <a:ext cx="122238" cy="76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40659E8-9422-43C4-AB8E-ABCD8F8D0ABB}"/>
                </a:ext>
              </a:extLst>
            </p:cNvPr>
            <p:cNvSpPr/>
            <p:nvPr/>
          </p:nvSpPr>
          <p:spPr>
            <a:xfrm>
              <a:off x="0" y="10536047"/>
              <a:ext cx="7559675" cy="155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8A8988-0EF1-421C-BA8F-11A71065A4AE}"/>
                </a:ext>
              </a:extLst>
            </p:cNvPr>
            <p:cNvSpPr/>
            <p:nvPr/>
          </p:nvSpPr>
          <p:spPr>
            <a:xfrm>
              <a:off x="0" y="-4666"/>
              <a:ext cx="7559675" cy="155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1946</Words>
  <Application>Microsoft Office PowerPoint</Application>
  <PresentationFormat>自訂</PresentationFormat>
  <Paragraphs>204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微軟正黑體</vt:lpstr>
      <vt:lpstr>Arial</vt:lpstr>
      <vt:lpstr>Calibri</vt:lpstr>
      <vt:lpstr>Calibri Light</vt:lpstr>
      <vt:lpstr>Office Theme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聲音與音樂的物理 高中生物理演示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聲音與音樂的物理 高中生物理演示</dc:title>
  <cp:lastModifiedBy>zxc mickey</cp:lastModifiedBy>
  <cp:revision>6</cp:revision>
  <dcterms:created xsi:type="dcterms:W3CDTF">2021-03-02T02:47:35Z</dcterms:created>
  <dcterms:modified xsi:type="dcterms:W3CDTF">2022-03-21T17:50:08Z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2021-03-02T00:00:00Z</vt:filetime>
  </property>
</Properties>
</file>