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9675" cy="10691813"/>
  <p:notesSz cx="7772400" cy="10706100"/>
  <p:defaultTextStyle>
    <a:defPPr>
      <a:defRPr lang="zh-TW"/>
    </a:defPPr>
    <a:lvl1pPr marL="0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1pPr>
    <a:lvl2pPr marL="451576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2pPr>
    <a:lvl3pPr marL="903153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3pPr>
    <a:lvl4pPr marL="1354729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4pPr>
    <a:lvl5pPr marL="1806306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5pPr>
    <a:lvl6pPr marL="2257882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6pPr>
    <a:lvl7pPr marL="2709459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7pPr>
    <a:lvl8pPr marL="3161035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8pPr>
    <a:lvl9pPr marL="3612612" algn="l" defTabSz="903153" rtl="0" eaLnBrk="1" latinLnBrk="0" hangingPunct="1">
      <a:defRPr sz="177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6" userDrawn="1">
          <p15:clr>
            <a:srgbClr val="A4A3A4"/>
          </p15:clr>
        </p15:guide>
        <p15:guide id="2" pos="21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444444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2563" y="48"/>
      </p:cViewPr>
      <p:guideLst>
        <p:guide orient="horz" pos="2876"/>
        <p:guide pos="21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1227" y="3314462"/>
            <a:ext cx="624723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02453" y="5987416"/>
            <a:ext cx="514477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12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12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67485" y="2459117"/>
            <a:ext cx="3197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785087" y="2459117"/>
            <a:ext cx="319711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12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87971" y="1121436"/>
            <a:ext cx="4373741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 UI"/>
                <a:cs typeface="Microsoft JhengHei U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99660" y="2399886"/>
            <a:ext cx="5150362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498893" y="9943386"/>
            <a:ext cx="2351899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67485" y="9943386"/>
            <a:ext cx="1690427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3/14/2021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291773" y="9943386"/>
            <a:ext cx="1690427" cy="273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44673">
        <a:defRPr>
          <a:latin typeface="+mn-lt"/>
          <a:ea typeface="+mn-ea"/>
          <a:cs typeface="+mn-cs"/>
        </a:defRPr>
      </a:lvl2pPr>
      <a:lvl3pPr marL="889345">
        <a:defRPr>
          <a:latin typeface="+mn-lt"/>
          <a:ea typeface="+mn-ea"/>
          <a:cs typeface="+mn-cs"/>
        </a:defRPr>
      </a:lvl3pPr>
      <a:lvl4pPr marL="1334018">
        <a:defRPr>
          <a:latin typeface="+mn-lt"/>
          <a:ea typeface="+mn-ea"/>
          <a:cs typeface="+mn-cs"/>
        </a:defRPr>
      </a:lvl4pPr>
      <a:lvl5pPr marL="1778691">
        <a:defRPr>
          <a:latin typeface="+mn-lt"/>
          <a:ea typeface="+mn-ea"/>
          <a:cs typeface="+mn-cs"/>
        </a:defRPr>
      </a:lvl5pPr>
      <a:lvl6pPr marL="2223364">
        <a:defRPr>
          <a:latin typeface="+mn-lt"/>
          <a:ea typeface="+mn-ea"/>
          <a:cs typeface="+mn-cs"/>
        </a:defRPr>
      </a:lvl6pPr>
      <a:lvl7pPr marL="2668036">
        <a:defRPr>
          <a:latin typeface="+mn-lt"/>
          <a:ea typeface="+mn-ea"/>
          <a:cs typeface="+mn-cs"/>
        </a:defRPr>
      </a:lvl7pPr>
      <a:lvl8pPr marL="3112709">
        <a:defRPr>
          <a:latin typeface="+mn-lt"/>
          <a:ea typeface="+mn-ea"/>
          <a:cs typeface="+mn-cs"/>
        </a:defRPr>
      </a:lvl8pPr>
      <a:lvl9pPr marL="355738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1pIl2JJcZSY" TargetMode="External"/><Relationship Id="rId2" Type="http://schemas.openxmlformats.org/officeDocument/2006/relationships/hyperlink" Target="https://www.youtube.com/watch?v=1pIl2JJcZS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embed/XDsk6tZX55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embed/btOXecaFTy0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0904" y="371861"/>
            <a:ext cx="4577867" cy="1179577"/>
          </a:xfrm>
          <a:prstGeom prst="rect">
            <a:avLst/>
          </a:prstGeom>
        </p:spPr>
        <p:txBody>
          <a:bodyPr vert="horz" wrap="square" lIns="0" tIns="3706" rIns="0" bIns="0" rtlCol="0">
            <a:spAutoFit/>
          </a:bodyPr>
          <a:lstStyle/>
          <a:p>
            <a:pPr marL="12352" marR="4941" indent="691713">
              <a:lnSpc>
                <a:spcPct val="125000"/>
              </a:lnSpc>
              <a:spcBef>
                <a:spcPts val="29"/>
              </a:spcBef>
            </a:pPr>
            <a:r>
              <a:rPr sz="3200" dirty="0" err="1"/>
              <a:t>聲</a:t>
            </a:r>
            <a:r>
              <a:rPr sz="3200" spc="-15" dirty="0" err="1"/>
              <a:t>音</a:t>
            </a:r>
            <a:r>
              <a:rPr sz="3200" dirty="0" err="1"/>
              <a:t>與音</a:t>
            </a:r>
            <a:r>
              <a:rPr sz="3200" spc="-15" dirty="0" err="1"/>
              <a:t>樂</a:t>
            </a:r>
            <a:r>
              <a:rPr sz="3200" dirty="0" err="1"/>
              <a:t>的物理</a:t>
            </a:r>
            <a:br>
              <a:rPr lang="en-US" sz="3200" dirty="0"/>
            </a:br>
            <a:r>
              <a:rPr sz="3200" dirty="0" err="1"/>
              <a:t>與本</a:t>
            </a:r>
            <a:r>
              <a:rPr sz="3200" spc="-24" dirty="0" err="1"/>
              <a:t>主</a:t>
            </a:r>
            <a:r>
              <a:rPr sz="3200" dirty="0" err="1"/>
              <a:t>題相</a:t>
            </a:r>
            <a:r>
              <a:rPr sz="3200" spc="-24" dirty="0" err="1"/>
              <a:t>關</a:t>
            </a:r>
            <a:r>
              <a:rPr sz="3200" dirty="0" err="1"/>
              <a:t>的進</a:t>
            </a:r>
            <a:r>
              <a:rPr sz="3200" spc="-24" dirty="0" err="1"/>
              <a:t>階</a:t>
            </a:r>
            <a:r>
              <a:rPr sz="3200" dirty="0" err="1"/>
              <a:t>學習</a:t>
            </a:r>
            <a:endParaRPr sz="3200" dirty="0"/>
          </a:p>
        </p:txBody>
      </p:sp>
      <p:sp>
        <p:nvSpPr>
          <p:cNvPr id="3" name="object 3"/>
          <p:cNvSpPr txBox="1"/>
          <p:nvPr/>
        </p:nvSpPr>
        <p:spPr>
          <a:xfrm>
            <a:off x="719837" y="1551438"/>
            <a:ext cx="6120000" cy="1632275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>
              <a:lnSpc>
                <a:spcPct val="125000"/>
              </a:lnSpc>
              <a:spcBef>
                <a:spcPts val="97"/>
              </a:spcBef>
            </a:pP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一</a:t>
            </a:r>
            <a:r>
              <a:rPr sz="2400" b="1" spc="-5" dirty="0">
                <a:solidFill>
                  <a:srgbClr val="00FFFF"/>
                </a:solidFill>
                <a:latin typeface="Microsoft JhengHei UI"/>
                <a:cs typeface="Microsoft JhengHei UI"/>
              </a:rPr>
              <a:t>、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聽見宇宙的聲音:</a:t>
            </a:r>
            <a:endParaRPr sz="2400" dirty="0">
              <a:latin typeface="Microsoft JhengHei UI"/>
              <a:cs typeface="Microsoft JhengHei UI"/>
            </a:endParaRPr>
          </a:p>
          <a:p>
            <a:pPr marL="12352" marR="4941">
              <a:lnSpc>
                <a:spcPct val="125000"/>
              </a:lnSpc>
              <a:spcBef>
                <a:spcPts val="302"/>
              </a:spcBef>
            </a:pP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【自然</a:t>
            </a:r>
            <a:r>
              <a:rPr sz="2000" b="1" spc="-1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系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列</a:t>
            </a:r>
            <a:r>
              <a:rPr sz="2000" b="1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-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物理 |</a:t>
            </a:r>
            <a:r>
              <a:rPr sz="2000" b="1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 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聲</a:t>
            </a:r>
            <a:r>
              <a:rPr sz="2000" b="1" spc="-1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學</a:t>
            </a:r>
            <a:r>
              <a:rPr sz="2000" b="1" spc="477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】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(聲</a:t>
            </a:r>
            <a:r>
              <a:rPr sz="2000" b="1" spc="-1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學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)聽</a:t>
            </a:r>
            <a:r>
              <a:rPr sz="2000" b="1" spc="-1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見宇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宙的聲音</a:t>
            </a:r>
            <a:r>
              <a:rPr sz="2000" b="1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【part1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</a:rPr>
              <a:t>】</a:t>
            </a:r>
            <a:r>
              <a:rPr sz="2000" b="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2000" b="1" u="heavy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</a:t>
            </a:r>
            <a:r>
              <a:rPr sz="2000" b="1" u="heavy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heavy" spc="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</a:t>
            </a:r>
            <a:r>
              <a:rPr sz="2000" b="1" u="heavy" spc="-13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.y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heavy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</a:t>
            </a:r>
            <a:r>
              <a:rPr sz="2000" b="1" u="heavy" spc="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m/</a:t>
            </a:r>
            <a:r>
              <a:rPr sz="2000" b="1" u="heavy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mb</a:t>
            </a:r>
            <a:r>
              <a:rPr sz="2000" b="1" u="heavy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heavy" spc="-2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/1pIl</a:t>
            </a:r>
            <a:r>
              <a:rPr sz="2000" b="1" u="heavy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</a:t>
            </a:r>
            <a:r>
              <a:rPr sz="2000" b="1" u="heavy" spc="-73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</a:t>
            </a:r>
            <a:r>
              <a:rPr sz="2000" b="1" u="heavy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Jc</a:t>
            </a:r>
            <a:r>
              <a:rPr sz="2000" b="1" u="heavy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ZSY</a:t>
            </a:r>
            <a:endParaRPr sz="2000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 UI"/>
              <a:cs typeface="Microsoft JhengHei U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9837" y="3352141"/>
            <a:ext cx="6120000" cy="1712682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R="12970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畢達哥拉斯有天走在路上，發現鐵匠敲鐵會發出不同 </a:t>
            </a:r>
            <a:r>
              <a:rPr sz="1800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頻率的聲音，所以推論出聲音來自於物質的震動，而聲音的高低取決於震動的快慢，弦是的長短或是鬆緊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和震</a:t>
            </a:r>
            <a:r>
              <a:rPr lang="zh-TW" altLang="en-US"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動</a:t>
            </a:r>
            <a:r>
              <a:rPr sz="1800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的快慢有關聯，畢達哥拉斯還發現了天體音樂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。</a:t>
            </a:r>
            <a:endParaRPr lang="en-US" sz="1800" b="1" dirty="0">
              <a:solidFill>
                <a:srgbClr val="FFFFFF"/>
              </a:solidFill>
              <a:latin typeface="Microsoft JhengHei UI"/>
              <a:cs typeface="Microsoft JhengHei UI"/>
            </a:endParaRPr>
          </a:p>
          <a:p>
            <a:pPr marR="12970" algn="r">
              <a:lnSpc>
                <a:spcPct val="125000"/>
              </a:lnSpc>
            </a:pP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113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級</a:t>
            </a:r>
            <a:r>
              <a:rPr sz="1800" b="1" spc="3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柯惠予</a:t>
            </a:r>
            <a:endParaRPr sz="1800" dirty="0">
              <a:latin typeface="Microsoft JhengHei UI"/>
              <a:cs typeface="Microsoft JhengHei U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9837" y="5345906"/>
            <a:ext cx="6120000" cy="1231909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>
              <a:lnSpc>
                <a:spcPct val="125000"/>
              </a:lnSpc>
              <a:spcBef>
                <a:spcPts val="97"/>
              </a:spcBef>
            </a:pP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二</a:t>
            </a:r>
            <a:r>
              <a:rPr sz="2400" b="1" spc="-5" dirty="0">
                <a:solidFill>
                  <a:srgbClr val="00FFFF"/>
                </a:solidFill>
                <a:latin typeface="Microsoft JhengHei UI"/>
                <a:cs typeface="Microsoft JhengHei UI"/>
              </a:rPr>
              <a:t>、</a:t>
            </a: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JhengHei UI"/>
                <a:cs typeface="Microsoft JhengHei UI"/>
              </a:rPr>
              <a:t>音樂的物理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:</a:t>
            </a:r>
            <a:endParaRPr sz="2400" dirty="0">
              <a:latin typeface="Microsoft JhengHei UI"/>
              <a:cs typeface="Microsoft JhengHei UI"/>
            </a:endParaRPr>
          </a:p>
          <a:p>
            <a:pPr marL="12352" marR="4941">
              <a:lnSpc>
                <a:spcPct val="125000"/>
              </a:lnSpc>
              <a:spcBef>
                <a:spcPts val="198"/>
              </a:spcBef>
            </a:pP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The Physics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of </a:t>
            </a:r>
            <a:r>
              <a:rPr sz="2000" b="1" spc="-5" dirty="0">
                <a:solidFill>
                  <a:srgbClr val="00FF00"/>
                </a:solidFill>
                <a:latin typeface="Microsoft JhengHei"/>
                <a:cs typeface="Microsoft JhengHei"/>
              </a:rPr>
              <a:t>Music: Crash Course  Physics </a:t>
            </a:r>
            <a:r>
              <a:rPr sz="2000" b="1" dirty="0">
                <a:solidFill>
                  <a:srgbClr val="00FF00"/>
                </a:solidFill>
                <a:latin typeface="Microsoft JhengHei"/>
                <a:cs typeface="Microsoft JhengHei"/>
              </a:rPr>
              <a:t>#19</a:t>
            </a:r>
            <a:endParaRPr sz="2000" dirty="0">
              <a:latin typeface="Microsoft JhengHei"/>
              <a:cs typeface="Microsoft JhengHei"/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877CBF8-27A1-4311-84C1-8B0FC1B548DA}"/>
              </a:ext>
            </a:extLst>
          </p:cNvPr>
          <p:cNvCxnSpPr/>
          <p:nvPr/>
        </p:nvCxnSpPr>
        <p:spPr>
          <a:xfrm>
            <a:off x="-325" y="51935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ject 2">
            <a:extLst>
              <a:ext uri="{FF2B5EF4-FFF2-40B4-BE49-F238E27FC236}">
                <a16:creationId xmlns:a16="http://schemas.microsoft.com/office/drawing/2014/main" id="{63382374-CE99-4659-87CE-A841E1C138BF}"/>
              </a:ext>
            </a:extLst>
          </p:cNvPr>
          <p:cNvSpPr txBox="1"/>
          <p:nvPr/>
        </p:nvSpPr>
        <p:spPr>
          <a:xfrm>
            <a:off x="719675" y="6204106"/>
            <a:ext cx="6120000" cy="747417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 marL="12352">
              <a:lnSpc>
                <a:spcPct val="125000"/>
              </a:lnSpc>
              <a:spcBef>
                <a:spcPts val="97"/>
              </a:spcBef>
            </a:pPr>
            <a:r>
              <a:rPr sz="2000" b="1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https://www.youtube.com/embed/XDsk6t</a:t>
            </a:r>
            <a:r>
              <a:rPr sz="2000" b="1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ZX55g</a:t>
            </a:r>
            <a:endParaRPr sz="2000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 UI"/>
              <a:cs typeface="Microsoft JhengHei UI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01C7AF9D-C8E3-43B7-AE14-06252014CE2C}"/>
              </a:ext>
            </a:extLst>
          </p:cNvPr>
          <p:cNvSpPr txBox="1"/>
          <p:nvPr/>
        </p:nvSpPr>
        <p:spPr>
          <a:xfrm>
            <a:off x="719513" y="6754828"/>
            <a:ext cx="6120000" cy="1441822"/>
          </a:xfrm>
          <a:prstGeom prst="rect">
            <a:avLst/>
          </a:prstGeom>
        </p:spPr>
        <p:txBody>
          <a:bodyPr vert="horz" wrap="square" lIns="0" tIns="123524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1751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音樂佔據我們生活很大的一部分，而音樂跟物理有很大的關聯。這個影片介紹了音樂中的物理，告訴我們</a:t>
            </a:r>
            <a:r>
              <a:rPr sz="1751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751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聲波與音樂的關係，以及聲波如何使我們的耳朵聽到優美的音樂</a:t>
            </a:r>
            <a:r>
              <a:rPr sz="1751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。</a:t>
            </a:r>
            <a:endParaRPr lang="en-US" sz="1751" b="1" dirty="0">
              <a:solidFill>
                <a:srgbClr val="FFFFFF"/>
              </a:solidFill>
              <a:latin typeface="Microsoft JhengHei UI"/>
              <a:cs typeface="Microsoft JhengHei UI"/>
            </a:endParaRPr>
          </a:p>
          <a:p>
            <a:pPr algn="r">
              <a:lnSpc>
                <a:spcPct val="125000"/>
              </a:lnSpc>
            </a:pPr>
            <a:r>
              <a:rPr sz="1751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112 </a:t>
            </a:r>
            <a:r>
              <a:rPr sz="1751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級</a:t>
            </a:r>
            <a:r>
              <a:rPr sz="1751" b="1" spc="3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751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吳至恩</a:t>
            </a:r>
            <a:endParaRPr sz="1751" dirty="0">
              <a:latin typeface="Microsoft JhengHei UI"/>
              <a:cs typeface="Microsoft JhengHei UI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21DF036-983D-48FE-992A-E80C325589AA}"/>
              </a:ext>
            </a:extLst>
          </p:cNvPr>
          <p:cNvCxnSpPr/>
          <p:nvPr/>
        </p:nvCxnSpPr>
        <p:spPr>
          <a:xfrm>
            <a:off x="-325" y="83177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5888" y="392906"/>
            <a:ext cx="5147249" cy="3225468"/>
          </a:xfrm>
          <a:prstGeom prst="rect">
            <a:avLst/>
          </a:prstGeom>
        </p:spPr>
        <p:txBody>
          <a:bodyPr vert="horz" wrap="square" lIns="0" tIns="12352" rIns="0" bIns="0" rtlCol="0">
            <a:spAutoFit/>
          </a:bodyPr>
          <a:lstStyle/>
          <a:p>
            <a:pPr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三</a:t>
            </a:r>
            <a:r>
              <a:rPr sz="2400" b="1" spc="-5" dirty="0">
                <a:solidFill>
                  <a:srgbClr val="00FFFF"/>
                </a:solidFill>
                <a:latin typeface="Microsoft JhengHei UI"/>
                <a:cs typeface="Microsoft JhengHei UI"/>
              </a:rPr>
              <a:t>、</a:t>
            </a:r>
            <a:r>
              <a:rPr sz="2400" b="1" dirty="0">
                <a:solidFill>
                  <a:srgbClr val="00FFFF"/>
                </a:solidFill>
                <a:uFill>
                  <a:solidFill>
                    <a:srgbClr val="00FFFF"/>
                  </a:solidFill>
                </a:uFill>
                <a:latin typeface="Microsoft JhengHei UI"/>
                <a:cs typeface="Microsoft JhengHei UI"/>
              </a:rPr>
              <a:t>聲音從哪裡來</a:t>
            </a:r>
            <a:r>
              <a:rPr sz="2400" b="1" dirty="0">
                <a:solidFill>
                  <a:srgbClr val="00FFFF"/>
                </a:solidFill>
                <a:latin typeface="Microsoft JhengHei UI"/>
                <a:cs typeface="Microsoft JhengHei UI"/>
              </a:rPr>
              <a:t>?</a:t>
            </a:r>
            <a:endParaRPr sz="2400" dirty="0">
              <a:latin typeface="Microsoft JhengHei UI"/>
              <a:cs typeface="Microsoft JhengHei UI"/>
            </a:endParaRPr>
          </a:p>
          <a:p>
            <a:pPr marR="72259">
              <a:lnSpc>
                <a:spcPct val="125000"/>
              </a:lnSpc>
            </a:pPr>
            <a:r>
              <a:rPr sz="2000" b="1" dirty="0">
                <a:solidFill>
                  <a:srgbClr val="00FF00"/>
                </a:solidFill>
                <a:latin typeface="Microsoft JhengHei UI"/>
                <a:cs typeface="Microsoft JhengHei UI"/>
              </a:rPr>
              <a:t>&lt;生命</a:t>
            </a:r>
            <a:r>
              <a:rPr sz="2000" b="1" spc="-15" dirty="0">
                <a:solidFill>
                  <a:srgbClr val="00FF00"/>
                </a:solidFill>
                <a:latin typeface="Microsoft JhengHei UI"/>
                <a:cs typeface="Microsoft JhengHei UI"/>
              </a:rPr>
              <a:t>裡</a:t>
            </a:r>
            <a:r>
              <a:rPr sz="2000" b="1" dirty="0">
                <a:solidFill>
                  <a:srgbClr val="00FF00"/>
                </a:solidFill>
                <a:latin typeface="Microsoft JhengHei UI"/>
                <a:cs typeface="Microsoft JhengHei UI"/>
              </a:rPr>
              <a:t>的</a:t>
            </a:r>
            <a:r>
              <a:rPr sz="2000" b="1" spc="-15" dirty="0">
                <a:solidFill>
                  <a:srgbClr val="00FF00"/>
                </a:solidFill>
                <a:latin typeface="Microsoft JhengHei UI"/>
                <a:cs typeface="Microsoft JhengHei UI"/>
              </a:rPr>
              <a:t>科</a:t>
            </a:r>
            <a:r>
              <a:rPr sz="2000" b="1" dirty="0">
                <a:solidFill>
                  <a:srgbClr val="00FF00"/>
                </a:solidFill>
                <a:latin typeface="Microsoft JhengHei UI"/>
                <a:cs typeface="Microsoft JhengHei UI"/>
              </a:rPr>
              <a:t>學</a:t>
            </a:r>
            <a:r>
              <a:rPr sz="2000" b="1" spc="-10" dirty="0">
                <a:solidFill>
                  <a:srgbClr val="00FF00"/>
                </a:solidFill>
                <a:latin typeface="Microsoft JhengHei UI"/>
                <a:cs typeface="Microsoft JhengHei UI"/>
              </a:rPr>
              <a:t>&gt;20130622-</a:t>
            </a:r>
            <a:r>
              <a:rPr sz="2000" b="1" dirty="0">
                <a:solidFill>
                  <a:srgbClr val="00FF00"/>
                </a:solidFill>
                <a:latin typeface="Microsoft JhengHei UI"/>
                <a:cs typeface="Microsoft JhengHei UI"/>
              </a:rPr>
              <a:t>聲音從哪</a:t>
            </a:r>
            <a:r>
              <a:rPr sz="2000" b="1" spc="-15" dirty="0">
                <a:solidFill>
                  <a:srgbClr val="00FF00"/>
                </a:solidFill>
                <a:latin typeface="Microsoft JhengHei UI"/>
                <a:cs typeface="Microsoft JhengHei UI"/>
              </a:rPr>
              <a:t>裡</a:t>
            </a:r>
            <a:r>
              <a:rPr sz="2000" b="1" dirty="0">
                <a:solidFill>
                  <a:srgbClr val="00FF00"/>
                </a:solidFill>
                <a:latin typeface="Microsoft JhengHei UI"/>
                <a:cs typeface="Microsoft JhengHei UI"/>
              </a:rPr>
              <a:t>來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2000" b="1" u="sng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tps</a:t>
            </a:r>
            <a:r>
              <a:rPr sz="2000" b="1" u="sng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sng" spc="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</a:t>
            </a:r>
            <a:r>
              <a:rPr sz="2000" b="1" u="sng" spc="-131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.y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out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sng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.c</a:t>
            </a:r>
            <a:r>
              <a:rPr sz="2000" b="1" u="sng" spc="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m/</a:t>
            </a:r>
            <a:r>
              <a:rPr sz="2000" b="1" u="sng" spc="-10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mb</a:t>
            </a:r>
            <a:r>
              <a:rPr sz="2000" b="1" u="sng" spc="-19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2000" b="1" u="sng" spc="-2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</a:t>
            </a:r>
            <a:r>
              <a:rPr sz="2000" b="1" u="sng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2000" b="1" u="sng" spc="-2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2000" b="1" u="sng" spc="-53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Xec</a:t>
            </a:r>
            <a:r>
              <a:rPr sz="2000" b="1" u="sng" spc="-2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Microsoft JhengHei UI"/>
                <a:cs typeface="Microsoft JhengHei U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aFTy0</a:t>
            </a:r>
            <a:endParaRPr sz="2000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Microsoft JhengHei UI"/>
              <a:cs typeface="Microsoft JhengHei UI"/>
            </a:endParaRPr>
          </a:p>
          <a:p>
            <a:pPr>
              <a:lnSpc>
                <a:spcPct val="125000"/>
              </a:lnSpc>
            </a:pPr>
            <a:endParaRPr sz="1264" dirty="0">
              <a:latin typeface="Microsoft JhengHei UI"/>
              <a:cs typeface="Microsoft JhengHei UI"/>
            </a:endParaRPr>
          </a:p>
          <a:p>
            <a:pPr marR="12970">
              <a:lnSpc>
                <a:spcPct val="125000"/>
              </a:lnSpc>
            </a:pP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摩擦杯子時，之所以會發出聲音是因為摩擦力使杯子 產生震動，震動讓杯子發出聲音，透過空氣當作介 </a:t>
            </a:r>
            <a:r>
              <a:rPr sz="1800" b="1" dirty="0" err="1">
                <a:solidFill>
                  <a:srgbClr val="FFFFFF"/>
                </a:solidFill>
                <a:latin typeface="Microsoft JhengHei UI"/>
                <a:cs typeface="Microsoft JhengHei UI"/>
              </a:rPr>
              <a:t>質，再將聲音傳遞到們的耳朵裡，不同介質來傳遞聲音，會有不同的聲速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。	</a:t>
            </a:r>
            <a:r>
              <a:rPr sz="1800" b="1" spc="-5" dirty="0">
                <a:solidFill>
                  <a:srgbClr val="FFFFFF"/>
                </a:solidFill>
                <a:latin typeface="Microsoft JhengHei UI"/>
                <a:cs typeface="Microsoft JhengHei UI"/>
              </a:rPr>
              <a:t>113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級</a:t>
            </a:r>
            <a:r>
              <a:rPr sz="1800" b="1" spc="340" dirty="0">
                <a:solidFill>
                  <a:srgbClr val="FFFFFF"/>
                </a:solidFill>
                <a:latin typeface="Microsoft JhengHei UI"/>
                <a:cs typeface="Microsoft JhengHei UI"/>
              </a:rPr>
              <a:t> </a:t>
            </a:r>
            <a:r>
              <a:rPr sz="1800" b="1" dirty="0">
                <a:solidFill>
                  <a:srgbClr val="FFFFFF"/>
                </a:solidFill>
                <a:latin typeface="Microsoft JhengHei UI"/>
                <a:cs typeface="Microsoft JhengHei UI"/>
              </a:rPr>
              <a:t>柯惠予</a:t>
            </a:r>
            <a:endParaRPr sz="1800" dirty="0">
              <a:latin typeface="Microsoft JhengHei UI"/>
              <a:cs typeface="Microsoft JhengHei UI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8BB279FC-CF5F-409C-863C-42B1F08D8ED4}"/>
              </a:ext>
            </a:extLst>
          </p:cNvPr>
          <p:cNvCxnSpPr/>
          <p:nvPr/>
        </p:nvCxnSpPr>
        <p:spPr>
          <a:xfrm>
            <a:off x="-650" y="37457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33AFDCC-A40D-49DB-8D28-15133EE8120D}"/>
              </a:ext>
            </a:extLst>
          </p:cNvPr>
          <p:cNvCxnSpPr/>
          <p:nvPr/>
        </p:nvCxnSpPr>
        <p:spPr>
          <a:xfrm>
            <a:off x="-325" y="389810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>
            <a:extLst>
              <a:ext uri="{FF2B5EF4-FFF2-40B4-BE49-F238E27FC236}">
                <a16:creationId xmlns:a16="http://schemas.microsoft.com/office/drawing/2014/main" id="{24B70C11-9BC8-4D0B-9E7C-2BDED2237449}"/>
              </a:ext>
            </a:extLst>
          </p:cNvPr>
          <p:cNvGrpSpPr/>
          <p:nvPr/>
        </p:nvGrpSpPr>
        <p:grpSpPr>
          <a:xfrm>
            <a:off x="0" y="-4666"/>
            <a:ext cx="7560000" cy="10696479"/>
            <a:chOff x="0" y="-4666"/>
            <a:chExt cx="7560000" cy="10696479"/>
          </a:xfrm>
        </p:grpSpPr>
        <p:sp>
          <p:nvSpPr>
            <p:cNvPr id="2" name="object 2"/>
            <p:cNvSpPr/>
            <p:nvPr/>
          </p:nvSpPr>
          <p:spPr>
            <a:xfrm>
              <a:off x="0" y="139366"/>
              <a:ext cx="7349684" cy="10401347"/>
            </a:xfrm>
            <a:custGeom>
              <a:avLst/>
              <a:gdLst/>
              <a:ahLst/>
              <a:cxnLst/>
              <a:rect l="l" t="t" r="r" b="b"/>
              <a:pathLst>
                <a:path w="7556500" h="10694035">
                  <a:moveTo>
                    <a:pt x="0" y="10694034"/>
                  </a:moveTo>
                  <a:lnTo>
                    <a:pt x="7555992" y="10694034"/>
                  </a:lnTo>
                  <a:lnTo>
                    <a:pt x="7555992" y="0"/>
                  </a:lnTo>
                  <a:lnTo>
                    <a:pt x="0" y="0"/>
                  </a:lnTo>
                  <a:lnTo>
                    <a:pt x="0" y="10694034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 sz="1729"/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54D635BB-D364-4B2E-B82D-507231717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593"/>
            <a:stretch/>
          </p:blipFill>
          <p:spPr>
            <a:xfrm>
              <a:off x="0" y="136032"/>
              <a:ext cx="7560000" cy="10400015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A383D46-2D08-450B-B735-8E3AD04C2702}"/>
                </a:ext>
              </a:extLst>
            </p:cNvPr>
            <p:cNvSpPr/>
            <p:nvPr/>
          </p:nvSpPr>
          <p:spPr>
            <a:xfrm>
              <a:off x="7437437" y="2526506"/>
              <a:ext cx="122238" cy="769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42CC7B9-16D2-44ED-9586-2D0B32123ED1}"/>
                </a:ext>
              </a:extLst>
            </p:cNvPr>
            <p:cNvSpPr/>
            <p:nvPr/>
          </p:nvSpPr>
          <p:spPr>
            <a:xfrm>
              <a:off x="0" y="10536047"/>
              <a:ext cx="7559675" cy="155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8C341996-C8D3-4A8B-B2C8-B4D534773770}"/>
                </a:ext>
              </a:extLst>
            </p:cNvPr>
            <p:cNvSpPr/>
            <p:nvPr/>
          </p:nvSpPr>
          <p:spPr>
            <a:xfrm>
              <a:off x="0" y="-4666"/>
              <a:ext cx="7559675" cy="1557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9232FC3-CD28-4499-A916-0479D56C431E}"/>
              </a:ext>
            </a:extLst>
          </p:cNvPr>
          <p:cNvGrpSpPr/>
          <p:nvPr/>
        </p:nvGrpSpPr>
        <p:grpSpPr>
          <a:xfrm>
            <a:off x="0" y="0"/>
            <a:ext cx="7559675" cy="10691813"/>
            <a:chOff x="0" y="0"/>
            <a:chExt cx="7559675" cy="10691813"/>
          </a:xfrm>
        </p:grpSpPr>
        <p:pic>
          <p:nvPicPr>
            <p:cNvPr id="2" name="圖片 1">
              <a:extLst>
                <a:ext uri="{FF2B5EF4-FFF2-40B4-BE49-F238E27FC236}">
                  <a16:creationId xmlns:a16="http://schemas.microsoft.com/office/drawing/2014/main" id="{CB7518A3-B9C9-41E3-83C7-A1EB05A6B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0" t="-95" r="1088" b="95"/>
            <a:stretch/>
          </p:blipFill>
          <p:spPr>
            <a:xfrm>
              <a:off x="82383" y="0"/>
              <a:ext cx="7394908" cy="10691812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8B75B16-5193-4462-A219-0FF8678E84FA}"/>
                </a:ext>
              </a:extLst>
            </p:cNvPr>
            <p:cNvSpPr/>
            <p:nvPr/>
          </p:nvSpPr>
          <p:spPr>
            <a:xfrm>
              <a:off x="0" y="0"/>
              <a:ext cx="198437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B80421F5-68DB-4ACF-BF92-8BC12A81ECD4}"/>
                </a:ext>
              </a:extLst>
            </p:cNvPr>
            <p:cNvSpPr/>
            <p:nvPr/>
          </p:nvSpPr>
          <p:spPr>
            <a:xfrm>
              <a:off x="0" y="0"/>
              <a:ext cx="7559675" cy="164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AD6FAC96-A981-4DA1-B455-CE8CD55DAA10}"/>
                </a:ext>
              </a:extLst>
            </p:cNvPr>
            <p:cNvSpPr/>
            <p:nvPr/>
          </p:nvSpPr>
          <p:spPr>
            <a:xfrm>
              <a:off x="7477291" y="0"/>
              <a:ext cx="82384" cy="106918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5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129</Words>
  <Application>Microsoft Office PowerPoint</Application>
  <PresentationFormat>自訂</PresentationFormat>
  <Paragraphs>14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Microsoft JhengHei UI</vt:lpstr>
      <vt:lpstr>Microsoft JhengHei</vt:lpstr>
      <vt:lpstr>Calibri</vt:lpstr>
      <vt:lpstr>Office Theme</vt:lpstr>
      <vt:lpstr>聲音與音樂的物理 與本主題相關的進階學習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聲音與音樂的物理 與本主題相關的進階學習</dc:title>
  <cp:lastModifiedBy>至庚 洪</cp:lastModifiedBy>
  <cp:revision>5</cp:revision>
  <dcterms:created xsi:type="dcterms:W3CDTF">2021-03-02T10:03:51Z</dcterms:created>
  <dcterms:modified xsi:type="dcterms:W3CDTF">2021-03-14T12:45:19Z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2021-03-02T00:00:00Z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2021-03-02T00:00:00Z</vt:filetime>
  </property>
</Properties>
</file>