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0FF0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53" y="-14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7E99-A8BA-4CE4-A9E2-29167DCEE181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9EE6-A13A-4F0D-8651-6F0606EAA6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59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7E99-A8BA-4CE4-A9E2-29167DCEE181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9EE6-A13A-4F0D-8651-6F0606EAA6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55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7E99-A8BA-4CE4-A9E2-29167DCEE181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9EE6-A13A-4F0D-8651-6F0606EAA6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99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7E99-A8BA-4CE4-A9E2-29167DCEE181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9EE6-A13A-4F0D-8651-6F0606EAA6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30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7E99-A8BA-4CE4-A9E2-29167DCEE181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9EE6-A13A-4F0D-8651-6F0606EAA6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1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7E99-A8BA-4CE4-A9E2-29167DCEE181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9EE6-A13A-4F0D-8651-6F0606EAA6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5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7E99-A8BA-4CE4-A9E2-29167DCEE181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9EE6-A13A-4F0D-8651-6F0606EAA6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57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7E99-A8BA-4CE4-A9E2-29167DCEE181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9EE6-A13A-4F0D-8651-6F0606EAA6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33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7E99-A8BA-4CE4-A9E2-29167DCEE181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9EE6-A13A-4F0D-8651-6F0606EAA6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85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7E99-A8BA-4CE4-A9E2-29167DCEE181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9EE6-A13A-4F0D-8651-6F0606EAA6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19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7E99-A8BA-4CE4-A9E2-29167DCEE181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9EE6-A13A-4F0D-8651-6F0606EAA6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79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F7E99-A8BA-4CE4-A9E2-29167DCEE181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E9EE6-A13A-4F0D-8651-6F0606EAA6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46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embed/1AmlVADaR2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50B757BF-5C11-47CB-AE48-4421ED5E68C8}"/>
              </a:ext>
            </a:extLst>
          </p:cNvPr>
          <p:cNvSpPr txBox="1">
            <a:spLocks/>
          </p:cNvSpPr>
          <p:nvPr/>
        </p:nvSpPr>
        <p:spPr>
          <a:xfrm>
            <a:off x="1702485" y="712108"/>
            <a:ext cx="4141977" cy="118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R="0" lvl="0" indent="0" algn="ctr" defTabSz="914400" eaLnBrk="1" fontAlgn="auto" latinLnBrk="0" hangingPunct="1">
              <a:lnSpc>
                <a:spcPct val="125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單擺與簡諧運動</a:t>
            </a:r>
            <a:endParaRPr kumimoji="0" lang="en-US" altLang="zh-TW" sz="320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indent="0" algn="ctr" defTabSz="914400" eaLnBrk="1" fontAlgn="auto" latinLnBrk="0" hangingPunct="1">
              <a:lnSpc>
                <a:spcPct val="125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與本主題有關的數學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3">
                <a:extLst>
                  <a:ext uri="{FF2B5EF4-FFF2-40B4-BE49-F238E27FC236}">
                    <a16:creationId xmlns:a16="http://schemas.microsoft.com/office/drawing/2014/main" id="{4826021D-E765-4E0D-8B90-B02ED5D696AA}"/>
                  </a:ext>
                </a:extLst>
              </p:cNvPr>
              <p:cNvSpPr txBox="1"/>
              <p:nvPr/>
            </p:nvSpPr>
            <p:spPr>
              <a:xfrm>
                <a:off x="1130604" y="1979421"/>
                <a:ext cx="5285740" cy="794602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defTabSz="914400">
                  <a:lnSpc>
                    <a:spcPct val="125000"/>
                  </a:lnSpc>
                  <a:tabLst>
                    <a:tab pos="621665" algn="l"/>
                  </a:tabLst>
                </a:pPr>
                <a:r>
                  <a:rPr sz="2400" b="1" spc="-5" dirty="0">
                    <a:solidFill>
                      <a:srgbClr val="00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一</a:t>
                </a:r>
                <a:r>
                  <a:rPr sz="2400" b="1" dirty="0">
                    <a:solidFill>
                      <a:srgbClr val="00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.	簡諧運動：</a:t>
                </a:r>
                <a:endParaRPr sz="2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marR="5715" defTabSz="914400">
                  <a:lnSpc>
                    <a:spcPct val="125000"/>
                  </a:lnSpc>
                </a:pP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擺在擺</a:t>
                </a:r>
                <a:r>
                  <a:rPr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動</a:t>
                </a: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角</a:t>
                </a:r>
                <a:r>
                  <a:rPr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度</a:t>
                </a: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小於５</a:t>
                </a:r>
                <a:r>
                  <a:rPr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度</a:t>
                </a: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時</a:t>
                </a:r>
                <a:r>
                  <a:rPr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，</a:t>
                </a: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整體運</a:t>
                </a:r>
                <a:r>
                  <a:rPr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動</a:t>
                </a: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可以近似為</a:t>
                </a:r>
                <a:r>
                  <a:rPr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一</a:t>
                </a: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簡</a:t>
                </a:r>
                <a:r>
                  <a:rPr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諧</a:t>
                </a: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運動。</a:t>
                </a:r>
                <a:endParaRPr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defTabSz="914400">
                  <a:lnSpc>
                    <a:spcPct val="125000"/>
                  </a:lnSpc>
                </a:pPr>
                <a:endParaRPr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marR="5080" algn="just" defTabSz="914400">
                  <a:lnSpc>
                    <a:spcPct val="125000"/>
                  </a:lnSpc>
                </a:pP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Ｘ＝Ｒ</a:t>
                </a:r>
                <a:r>
                  <a:rPr b="1" spc="-17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 </a:t>
                </a:r>
                <a:r>
                  <a:rPr b="1" spc="-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mbria Math"/>
                  </a:rPr>
                  <a:t>𝐜</a:t>
                </a:r>
                <a:r>
                  <a:rPr b="1" spc="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mbria Math"/>
                  </a:rPr>
                  <a:t>𝐨</a:t>
                </a: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mbria Math"/>
                  </a:rPr>
                  <a:t>𝐬</a:t>
                </a:r>
                <a:r>
                  <a:rPr b="1" spc="-130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mbria Math"/>
                  </a:rPr>
                  <a:t> </a:t>
                </a: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（</a:t>
                </a:r>
                <a:r>
                  <a:rPr b="1" spc="-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mbria Math"/>
                  </a:rPr>
                  <a:t>𝛚</a:t>
                </a: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ｔ＋</a:t>
                </a: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mbria Math"/>
                  </a:rPr>
                  <a:t>𝛗</a:t>
                </a:r>
                <a:r>
                  <a:rPr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）</a:t>
                </a: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，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將簡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諧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運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動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公式由一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系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列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推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導，可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得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到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下</a:t>
                </a:r>
                <a:r>
                  <a:rPr b="1" spc="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一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段的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公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式</a:t>
                </a: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。</a:t>
                </a:r>
                <a:endParaRPr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defTabSz="914400">
                  <a:lnSpc>
                    <a:spcPct val="125000"/>
                  </a:lnSpc>
                </a:pPr>
                <a:endParaRPr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marR="5715" algn="just" defTabSz="914400">
                  <a:lnSpc>
                    <a:spcPct val="125000"/>
                  </a:lnSpc>
                </a:pP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單擺做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一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次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完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整擺動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所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需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時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間稱為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週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期。週期並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不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只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有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一種看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法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，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只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要單擺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第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二次回到相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同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位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置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，並擁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有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相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同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的</a:t>
                </a:r>
                <a:r>
                  <a:rPr lang="zh-TW" altLang="en-US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瞬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時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速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度（大小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和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方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向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皆相同</a:t>
                </a:r>
                <a:r>
                  <a:rPr b="1" spc="-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），</a:t>
                </a:r>
                <a:r>
                  <a:rPr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就</a:t>
                </a: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是一次</a:t>
                </a:r>
                <a:r>
                  <a:rPr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完</a:t>
                </a: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整的</a:t>
                </a:r>
                <a:r>
                  <a:rPr lang="zh-TW" altLang="en-US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擺動</a:t>
                </a:r>
                <a:r>
                  <a:rPr lang="zh-TW" altLang="en-US" b="1" spc="-10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。</a:t>
                </a:r>
                <a14:m>
                  <m:oMath xmlns:m="http://schemas.openxmlformats.org/officeDocument/2006/math">
                    <m:r>
                      <a:rPr lang="zh-TW" altLang="en-US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JhengHei"/>
                      </a:rPr>
                      <m:t>ｔ＝</m:t>
                    </m:r>
                    <m:rad>
                      <m:radPr>
                        <m:degHide m:val="on"/>
                        <m:ctrlPr>
                          <a:rPr lang="zh-TW" altLang="en-US" b="1" i="1" spc="322" baseline="1388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TW" altLang="en-US" b="1" i="1" spc="322" baseline="1388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TW" b="1" i="1" spc="322" baseline="1388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L</m:t>
                            </m:r>
                          </m:num>
                          <m:den>
                            <m:r>
                              <a:rPr lang="zh-TW" altLang="en-US" b="1" i="1" spc="322" baseline="1388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𝒈</m:t>
                            </m:r>
                          </m:den>
                        </m:f>
                      </m:e>
                    </m:rad>
                    <m:r>
                      <a:rPr lang="zh-TW" altLang="en-US" b="1" i="1" baseline="1388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Cambria Math"/>
                      </a:rPr>
                      <m:t>	</m:t>
                    </m:r>
                  </m:oMath>
                </a14:m>
                <a:r>
                  <a:rPr lang="zh-TW" altLang="en-US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，右</a:t>
                </a:r>
                <a:r>
                  <a:rPr lang="zh-TW" altLang="en-US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方</a:t>
                </a:r>
                <a:r>
                  <a:rPr lang="zh-TW" altLang="en-US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式子中</a:t>
                </a:r>
                <a:r>
                  <a:rPr lang="zh-TW" altLang="en-US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，</a:t>
                </a:r>
                <a:r>
                  <a:rPr lang="zh-TW" altLang="en-US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Ｌ</a:t>
                </a:r>
                <a:r>
                  <a:rPr lang="zh-TW" altLang="en-US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是</a:t>
                </a:r>
                <a:r>
                  <a:rPr lang="zh-TW" altLang="en-US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單擺的擺長</a:t>
                </a:r>
                <a:r>
                  <a:rPr lang="zh-TW" altLang="en-US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，</a:t>
                </a:r>
                <a:r>
                  <a:rPr lang="zh-TW" altLang="en-US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ｇ</a:t>
                </a:r>
                <a:r>
                  <a:rPr lang="zh-TW" altLang="en-US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為</a:t>
                </a:r>
                <a:r>
                  <a:rPr lang="zh-TW" altLang="en-US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該地的</a:t>
                </a:r>
                <a:r>
                  <a:rPr lang="zh-TW" altLang="en-US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重</a:t>
                </a:r>
                <a:r>
                  <a:rPr lang="zh-TW" altLang="en-US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力</a:t>
                </a:r>
                <a:r>
                  <a:rPr lang="zh-TW" altLang="en-US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加</a:t>
                </a:r>
                <a:r>
                  <a:rPr lang="zh-TW" altLang="en-US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速度。</a:t>
                </a:r>
                <a:endParaRPr lang="zh-TW" altLang="en-US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lvl="0" algn="r" defTabSz="914400">
                  <a:lnSpc>
                    <a:spcPct val="125000"/>
                  </a:lnSpc>
                </a:pPr>
                <a:r>
                  <a:rPr lang="en-US" altLang="zh-TW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113</a:t>
                </a:r>
                <a:r>
                  <a:rPr lang="zh-TW" altLang="en-US" b="1" spc="-30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 </a:t>
                </a:r>
                <a:r>
                  <a:rPr lang="zh-TW" altLang="en-US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級</a:t>
                </a:r>
                <a:r>
                  <a:rPr lang="zh-TW" altLang="en-US" b="1" spc="44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 </a:t>
                </a:r>
                <a:r>
                  <a:rPr lang="zh-TW" altLang="en-US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盧</a:t>
                </a:r>
                <a:r>
                  <a:rPr lang="zh-TW" altLang="en-US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介</a:t>
                </a:r>
                <a:r>
                  <a:rPr lang="zh-TW" altLang="en-US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柏</a:t>
                </a:r>
                <a:endParaRPr lang="en-US" altLang="zh-TW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621665" algn="l"/>
                  </a:tabLst>
                  <a:defRPr/>
                </a:pPr>
                <a:endParaRPr kumimoji="0" lang="en-US" altLang="zh-TW" sz="2400" b="1" i="0" u="none" strike="noStrike" kern="1200" cap="none" spc="-5" normalizeH="0" baseline="0" noProof="0" dirty="0">
                  <a:ln>
                    <a:noFill/>
                  </a:ln>
                  <a:solidFill>
                    <a:srgbClr val="00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621665" algn="l"/>
                  </a:tabLst>
                  <a:defRPr/>
                </a:pPr>
                <a:r>
                  <a:rPr kumimoji="0" lang="zh-TW" altLang="en-US" sz="2400" b="1" i="0" u="none" strike="noStrike" kern="1200" cap="none" spc="-5" normalizeH="0" baseline="0" noProof="0" dirty="0">
                    <a:ln>
                      <a:noFill/>
                    </a:ln>
                    <a:solidFill>
                      <a:srgbClr val="00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二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.	</a:t>
                </a:r>
                <a:r>
                  <a:rPr kumimoji="0" lang="zh-TW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受力情況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marL="0" marR="185420" lvl="0" indent="0" algn="l" defTabSz="9144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FF00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单摆 </a:t>
                </a:r>
                <a:r>
                  <a:rPr kumimoji="0" lang="en-US" altLang="zh-TW" sz="2000" b="1" i="0" u="none" strike="noStrike" kern="1200" cap="none" spc="-5" normalizeH="0" baseline="0" noProof="0" dirty="0">
                    <a:ln>
                      <a:noFill/>
                    </a:ln>
                    <a:solidFill>
                      <a:srgbClr val="00FF00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simple pendulum(physics)</a:t>
                </a:r>
                <a:r>
                  <a:rPr kumimoji="0" lang="zh-TW" altLang="en-US" sz="2000" b="1" i="0" u="none" strike="noStrike" kern="1200" cap="none" spc="-5" normalizeH="0" baseline="0" noProof="0" dirty="0">
                    <a:ln>
                      <a:noFill/>
                    </a:ln>
                    <a:solidFill>
                      <a:srgbClr val="00FF00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： </a:t>
                </a:r>
                <a:r>
                  <a:rPr kumimoji="0" lang="en-US" altLang="zh-TW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FF00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 </a:t>
                </a:r>
                <a:r>
                  <a:rPr kumimoji="0" lang="en-US" altLang="zh-TW" sz="2000" b="1" i="0" u="sng" strike="noStrike" kern="1200" cap="none" spc="-5" normalizeH="0" noProof="0" dirty="0">
                    <a:ln>
                      <a:noFill/>
                    </a:ln>
                    <a:solidFill>
                      <a:srgbClr val="00FF00"/>
                    </a:solidFill>
                    <a:effectLst/>
                    <a:uLnTx/>
                    <a:uFill>
                      <a:solidFill>
                        <a:srgbClr val="00FF00"/>
                      </a:solidFill>
                    </a:u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https://www.youtube.com/embed/1 </a:t>
                </a:r>
                <a:r>
                  <a:rPr kumimoji="0" lang="en-US" altLang="zh-TW" sz="2000" b="1" i="0" u="sng" strike="noStrike" kern="1200" cap="none" spc="-484" normalizeH="0" noProof="0" dirty="0">
                    <a:ln>
                      <a:noFill/>
                    </a:ln>
                    <a:solidFill>
                      <a:srgbClr val="00FF00"/>
                    </a:solidFill>
                    <a:effectLst/>
                    <a:uLnTx/>
                    <a:uFill>
                      <a:solidFill>
                        <a:srgbClr val="00FF00"/>
                      </a:solidFill>
                    </a:u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 </a:t>
                </a:r>
                <a:r>
                  <a:rPr kumimoji="0" lang="en-US" altLang="zh-TW" sz="2000" b="1" i="0" u="sng" strike="noStrike" kern="1200" cap="none" spc="-5" normalizeH="0" noProof="0" dirty="0">
                    <a:ln>
                      <a:noFill/>
                    </a:ln>
                    <a:solidFill>
                      <a:srgbClr val="00FF00"/>
                    </a:solidFill>
                    <a:effectLst/>
                    <a:uLnTx/>
                    <a:uFill>
                      <a:solidFill>
                        <a:srgbClr val="00FF00"/>
                      </a:solidFill>
                    </a:u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AmlVADaR2A</a:t>
                </a:r>
                <a:endParaRPr kumimoji="0" lang="en-US" altLang="zh-TW" sz="2000" b="1" i="0" u="sng" strike="noStrike" kern="1200" cap="none" spc="-5" normalizeH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>
                    <a:solidFill>
                      <a:srgbClr val="00FF00"/>
                    </a:solidFill>
                  </a:u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marL="0" marR="185420" lvl="0" indent="0" algn="l" defTabSz="9144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sng" strike="noStrike" kern="1200" cap="none" spc="0" normalizeH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>
                    <a:solidFill>
                      <a:srgbClr val="00FF00"/>
                    </a:solidFill>
                  </a:u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此影片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解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釋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了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擺在擺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動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時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的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受力情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況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。</a:t>
                </a:r>
                <a:endParaRPr kumimoji="0" lang="zh-TW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marL="0" marR="7620" lvl="0" indent="0" algn="r" defTabSz="9144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113</a:t>
                </a:r>
                <a:r>
                  <a:rPr kumimoji="0" lang="zh-TW" altLang="en-US" b="1" i="0" u="none" strike="noStrike" kern="1200" cap="none" spc="-2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 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級</a:t>
                </a:r>
                <a:r>
                  <a:rPr kumimoji="0" lang="zh-TW" altLang="en-US" b="1" i="0" u="none" strike="noStrike" kern="1200" cap="none" spc="459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 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丁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德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碩</a:t>
                </a:r>
                <a:endParaRPr kumimoji="0" lang="zh-TW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</p:txBody>
          </p:sp>
        </mc:Choice>
        <mc:Fallback>
          <p:sp>
            <p:nvSpPr>
              <p:cNvPr id="12" name="object 3">
                <a:extLst>
                  <a:ext uri="{FF2B5EF4-FFF2-40B4-BE49-F238E27FC236}">
                    <a16:creationId xmlns:a16="http://schemas.microsoft.com/office/drawing/2014/main" id="{4826021D-E765-4E0D-8B90-B02ED5D6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604" y="1979421"/>
                <a:ext cx="5285740" cy="7946021"/>
              </a:xfrm>
              <a:prstGeom prst="rect">
                <a:avLst/>
              </a:prstGeom>
              <a:blipFill>
                <a:blip r:embed="rId3"/>
                <a:stretch>
                  <a:fillRect l="-3456" t="-460" r="-2650" b="-8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B458B723-39A4-4EE2-BDF4-CA872A6AF5A5}"/>
              </a:ext>
            </a:extLst>
          </p:cNvPr>
          <p:cNvCxnSpPr/>
          <p:nvPr/>
        </p:nvCxnSpPr>
        <p:spPr>
          <a:xfrm>
            <a:off x="0" y="6908800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91AA80CD-86BB-407D-AB27-5F8817862443}"/>
              </a:ext>
            </a:extLst>
          </p:cNvPr>
          <p:cNvCxnSpPr/>
          <p:nvPr/>
        </p:nvCxnSpPr>
        <p:spPr>
          <a:xfrm>
            <a:off x="0" y="10007600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1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2FD4673B-E6E2-4176-B8E7-3F40C718B7EA}"/>
                  </a:ext>
                </a:extLst>
              </p:cNvPr>
              <p:cNvSpPr txBox="1"/>
              <p:nvPr/>
            </p:nvSpPr>
            <p:spPr>
              <a:xfrm>
                <a:off x="1130604" y="1065021"/>
                <a:ext cx="5304155" cy="820820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defTabSz="914400">
                  <a:lnSpc>
                    <a:spcPct val="125000"/>
                  </a:lnSpc>
                  <a:tabLst>
                    <a:tab pos="621665" algn="l"/>
                  </a:tabLst>
                </a:pPr>
                <a:r>
                  <a:rPr sz="2400" b="1" spc="-5" dirty="0">
                    <a:solidFill>
                      <a:srgbClr val="00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三</a:t>
                </a:r>
                <a:r>
                  <a:rPr sz="2400" b="1" dirty="0">
                    <a:solidFill>
                      <a:srgbClr val="00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.	阻尼器的原理</a:t>
                </a:r>
                <a:endParaRPr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defTabSz="914400">
                  <a:lnSpc>
                    <a:spcPct val="125000"/>
                  </a:lnSpc>
                </a:pP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對於次</a:t>
                </a:r>
                <a:r>
                  <a:rPr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阻</a:t>
                </a: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尼</a:t>
                </a:r>
                <a:r>
                  <a:rPr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體</a:t>
                </a: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系，運</a:t>
                </a:r>
                <a:r>
                  <a:rPr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動</a:t>
                </a: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方</a:t>
                </a:r>
                <a:r>
                  <a:rPr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程</a:t>
                </a: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式的解</a:t>
                </a:r>
                <a:r>
                  <a:rPr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可</a:t>
                </a: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寫</a:t>
                </a:r>
                <a:r>
                  <a:rPr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成</a:t>
                </a: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：</a:t>
                </a:r>
                <a:endParaRPr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algn="ctr" defTabSz="914400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pc="-5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𝑿</m:t>
                      </m:r>
                      <m:r>
                        <a:rPr lang="en-US" b="1" i="1" spc="-5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(</m:t>
                      </m:r>
                      <m:r>
                        <a:rPr lang="en-US" b="1" i="1" spc="-5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𝒕</m:t>
                      </m:r>
                      <m:r>
                        <a:rPr lang="en-US" b="1" i="1" spc="-5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)=</m:t>
                      </m:r>
                      <m:r>
                        <a:rPr lang="en-US" b="1" i="1" spc="-5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𝑨</m:t>
                      </m:r>
                      <m:sSup>
                        <m:sSupPr>
                          <m:ctrlPr>
                            <a:rPr lang="en-US" altLang="zh-TW" b="1" i="1" spc="-5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pPr>
                        <m:e>
                          <m:r>
                            <a:rPr lang="en-US" altLang="zh-TW" b="1" i="1" spc="-5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𝒆</m:t>
                          </m:r>
                        </m:e>
                        <m:sup>
                          <m:r>
                            <a:rPr lang="en-US" altLang="zh-TW" b="1" i="1" spc="-5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𝜻</m:t>
                          </m:r>
                          <m:sSub>
                            <m:sSubPr>
                              <m:ctrlPr>
                                <a:rPr lang="en-US" altLang="zh-TW" b="1" i="1" spc="-5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1" i="1" spc="-5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Microsoft JhengHei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TW" b="1" i="1" spc="-5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Microsoft JhengHei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TW" b="1" i="1" spc="-5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𝒕</m:t>
                          </m:r>
                        </m:sup>
                      </m:sSup>
                      <m:r>
                        <a:rPr lang="en-US" b="1" i="1" spc="-5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icrosoft JhengHei"/>
                        </a:rPr>
                        <m:t>∗</m:t>
                      </m:r>
                      <m:func>
                        <m:funcPr>
                          <m:ctrlPr>
                            <a:rPr lang="en-US" b="1" i="1" spc="-5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icrosoft JhengHe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pc="-5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icrosoft JhengHei"/>
                            </a:rPr>
                            <m:t>cos</m:t>
                          </m:r>
                        </m:fName>
                        <m:e>
                          <m:r>
                            <a:rPr lang="en-US" altLang="zh-TW" i="1" spc="-5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icrosoft JhengHei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b="1" i="1" spc="-5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1" i="1" spc="-5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Microsoft JhengHei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TW" b="1" i="1" spc="-5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Microsoft JhengHei"/>
                                </a:rPr>
                                <m:t>𝒅</m:t>
                              </m:r>
                            </m:sub>
                          </m:sSub>
                          <m:r>
                            <a:rPr lang="en-US" altLang="zh-TW" b="1" i="1" spc="-5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𝒕</m:t>
                          </m:r>
                          <m:r>
                            <a:rPr lang="en-US" altLang="zh-TW" b="1" i="1" spc="-5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+</m:t>
                          </m:r>
                          <m:r>
                            <a:rPr lang="en-US" altLang="zh-TW" b="1" i="1" spc="-5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𝝋</m:t>
                          </m:r>
                          <m:r>
                            <a:rPr lang="en-US" altLang="zh-TW" b="1" i="1" spc="-5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)</m:t>
                          </m:r>
                        </m:e>
                      </m:func>
                      <m:r>
                        <a:rPr lang="en-US" b="1" i="1" spc="-5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⁡</m:t>
                      </m:r>
                    </m:oMath>
                  </m:oMathPara>
                </a14:m>
                <a:endParaRPr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marR="5080" algn="just" defTabSz="914400">
                  <a:lnSpc>
                    <a:spcPct val="125000"/>
                  </a:lnSpc>
                </a:pPr>
                <a:r>
                  <a:rPr b="1" spc="60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其</a:t>
                </a: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pc="3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zh-TW" altLang="en-US" b="1" i="1" spc="30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JhengHei"/>
                          </a:rPr>
                          <m:t>𝝎</m:t>
                        </m:r>
                      </m:e>
                      <m:sub>
                        <m:r>
                          <a:rPr lang="zh-TW" altLang="en-US" b="1" i="1" spc="30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JhengHei"/>
                          </a:rPr>
                          <m:t>𝒅</m:t>
                        </m:r>
                      </m:sub>
                    </m:sSub>
                    <m:r>
                      <a:rPr lang="en-US" altLang="zh-TW" b="1" i="1" spc="30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JhengHei"/>
                      </a:rPr>
                      <m:t>=</m:t>
                    </m:r>
                    <m:sSub>
                      <m:sSubPr>
                        <m:ctrlPr>
                          <a:rPr lang="en-US" altLang="zh-TW" b="1" i="1" spc="3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zh-TW" altLang="en-US" b="1" i="1" spc="30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JhengHei"/>
                          </a:rPr>
                          <m:t>𝝎</m:t>
                        </m:r>
                      </m:e>
                      <m:sub>
                        <m:r>
                          <a:rPr lang="zh-TW" altLang="en-US" b="1" i="1" spc="30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JhengHei"/>
                          </a:rPr>
                          <m:t>𝒏</m:t>
                        </m:r>
                      </m:sub>
                    </m:sSub>
                    <m:r>
                      <a:rPr lang="zh-TW" altLang="en-US" b="1" i="1" spc="3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JhengHei"/>
                      </a:rPr>
                      <m:t> </m:t>
                    </m:r>
                    <m:sSup>
                      <m:sSupPr>
                        <m:ctrlPr>
                          <a:rPr lang="en-US" altLang="zh-TW" b="1" i="1" spc="5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b="1" i="1" spc="5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a:rPr lang="zh-TW" altLang="en-US" b="1" i="1" spc="5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JhengHei"/>
                          </a:rPr>
                          <m:t>𝟏</m:t>
                        </m:r>
                        <m:r>
                          <a:rPr lang="zh-TW" altLang="en-US" b="1" i="1" spc="5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JhengHei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b="1" i="1" spc="5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pPr>
                          <m:e>
                            <m:r>
                              <a:rPr lang="zh-TW" altLang="en-US" b="1" i="1" spc="5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JhengHei"/>
                              </a:rPr>
                              <m:t>𝜻</m:t>
                            </m:r>
                          </m:e>
                          <m:sup>
                            <m:r>
                              <a:rPr lang="zh-TW" altLang="en-US" b="1" i="1" spc="5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JhengHei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TW" b="1" i="1" spc="5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JhengHei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US" altLang="zh-TW" b="1" i="1" spc="5" dirty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b="1" i="1" spc="5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1" i="1" spc="5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b="1" spc="5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是</a:t>
                </a:r>
                <a:r>
                  <a:rPr b="1" spc="4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有</a:t>
                </a:r>
                <a:r>
                  <a:rPr b="1" spc="5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阻</a:t>
                </a:r>
                <a:r>
                  <a:rPr b="1" spc="4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尼</a:t>
                </a:r>
                <a:r>
                  <a:rPr b="1" spc="5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作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用</a:t>
                </a:r>
                <a:r>
                  <a:rPr b="1" spc="10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下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系統</a:t>
                </a:r>
                <a:r>
                  <a:rPr b="1" spc="10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的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固有</a:t>
                </a:r>
                <a:r>
                  <a:rPr b="1" spc="10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頻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率</a:t>
                </a:r>
                <a:r>
                  <a:rPr b="1" spc="10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，A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和φ</a:t>
                </a:r>
                <a:r>
                  <a:rPr b="1" spc="10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由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系統</a:t>
                </a:r>
                <a:r>
                  <a:rPr b="1" spc="10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的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初</a:t>
                </a:r>
                <a:r>
                  <a:rPr b="1" spc="10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始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條件</a:t>
                </a:r>
                <a:r>
                  <a:rPr b="1" spc="10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（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包括振子</a:t>
                </a:r>
                <a:r>
                  <a:rPr b="1" spc="10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的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初始位</a:t>
                </a:r>
                <a:r>
                  <a:rPr b="1" spc="10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置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和初</a:t>
                </a:r>
                <a:r>
                  <a:rPr b="1" spc="10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始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速度）</a:t>
                </a:r>
                <a:r>
                  <a:rPr b="1" spc="10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所決</a:t>
                </a:r>
                <a:r>
                  <a:rPr b="1" spc="-434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定</a:t>
                </a:r>
                <a:r>
                  <a:rPr lang="zh-TW" altLang="en-US" b="1" spc="-434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。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該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振動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解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代表的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是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一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種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振幅按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指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數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規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律衰減的簡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諧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振</a:t>
                </a:r>
                <a:r>
                  <a:rPr b="1" spc="-400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動</a:t>
                </a:r>
                <a:r>
                  <a:rPr lang="zh-TW" altLang="en-US" b="1" spc="-38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，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稱為衰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減振</a:t>
                </a:r>
                <a:r>
                  <a:rPr b="1" spc="-770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動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（見上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圖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中</a:t>
                </a:r>
                <a:r>
                  <a:rPr b="1" spc="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 </a:t>
                </a: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ζ&lt;1 </a:t>
                </a:r>
                <a:r>
                  <a:rPr b="1" spc="-484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 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的位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移</a:t>
                </a:r>
                <a:r>
                  <a:rPr lang="zh-TW" altLang="en-US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－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時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間</a:t>
                </a:r>
                <a:r>
                  <a:rPr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曲線所</a:t>
                </a:r>
                <a:r>
                  <a:rPr b="1" spc="-15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示</a:t>
                </a: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）。</a:t>
                </a:r>
                <a:endParaRPr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defTabSz="914400">
                  <a:lnSpc>
                    <a:spcPct val="125000"/>
                  </a:lnSpc>
                </a:pPr>
                <a:endParaRPr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defTabSz="914400">
                  <a:lnSpc>
                    <a:spcPct val="125000"/>
                  </a:lnSpc>
                </a:pP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對於臨</a:t>
                </a:r>
                <a:r>
                  <a:rPr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界</a:t>
                </a: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阻</a:t>
                </a:r>
                <a:r>
                  <a:rPr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尼</a:t>
                </a: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體</a:t>
                </a:r>
                <a:r>
                  <a:rPr b="1" spc="-434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系</a:t>
                </a:r>
                <a:r>
                  <a:rPr b="1" spc="-44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，</a:t>
                </a: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運動</a:t>
                </a:r>
                <a:r>
                  <a:rPr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方</a:t>
                </a: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程式的</a:t>
                </a:r>
                <a:r>
                  <a:rPr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解</a:t>
                </a:r>
                <a:r>
                  <a:rPr b="1" spc="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具</a:t>
                </a:r>
                <a:r>
                  <a:rPr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有</a:t>
                </a:r>
                <a:r>
                  <a:rPr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形式</a:t>
                </a:r>
                <a:endParaRPr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algn="ctr" defTabSz="914400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pc="-5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𝑿</m:t>
                      </m:r>
                      <m:r>
                        <a:rPr lang="en-US" altLang="zh-TW" b="1" i="1" spc="-5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(</m:t>
                      </m:r>
                      <m:r>
                        <a:rPr lang="zh-TW" altLang="en-US" b="1" i="1" spc="-5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𝒕</m:t>
                      </m:r>
                      <m:r>
                        <a:rPr lang="en-US" altLang="zh-TW" b="1" i="1" spc="-5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)=(</m:t>
                      </m:r>
                      <m:r>
                        <a:rPr lang="zh-TW" altLang="en-US" b="1" i="1" spc="-5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𝑨</m:t>
                      </m:r>
                      <m:r>
                        <a:rPr lang="en-US" altLang="zh-TW" b="1" i="1" spc="-5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+</m:t>
                      </m:r>
                      <m:r>
                        <a:rPr lang="zh-TW" altLang="en-US" b="1" i="1" spc="-5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𝑩𝒕</m:t>
                      </m:r>
                      <m:r>
                        <a:rPr lang="en-US" altLang="zh-TW" b="1" i="1" spc="-5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)</m:t>
                      </m:r>
                      <m:sSup>
                        <m:sSupPr>
                          <m:ctrlPr>
                            <a:rPr lang="en-US" altLang="zh-TW" b="1" i="1" spc="-5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pPr>
                        <m:e>
                          <m:r>
                            <a:rPr lang="zh-TW" altLang="en-US" b="1" i="1" spc="-5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𝒆</m:t>
                          </m:r>
                        </m:e>
                        <m:sup>
                          <m:r>
                            <a:rPr lang="en-US" altLang="zh-TW" b="1" i="1" spc="-5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1" i="1" spc="-5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zh-TW" altLang="en-US" b="1" i="1" spc="-5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Microsoft JhengHei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zh-TW" altLang="en-US" b="1" i="1" spc="-5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Microsoft JhengHei"/>
                                </a:rPr>
                                <m:t>𝒏</m:t>
                              </m:r>
                            </m:sub>
                          </m:sSub>
                          <m:r>
                            <a:rPr lang="zh-TW" altLang="en-US" b="1" i="1" spc="-5" dirty="0" err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kumimoji="0" lang="en-US" altLang="zh-TW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defTabSz="914400">
                  <a:lnSpc>
                    <a:spcPct val="125000"/>
                  </a:lnSpc>
                </a:pP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其中</a:t>
                </a:r>
                <a:r>
                  <a:rPr kumimoji="0" lang="en-US" altLang="zh-TW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A</a:t>
                </a:r>
                <a:r>
                  <a:rPr kumimoji="0" lang="zh-TW" altLang="en-US" b="1" i="0" u="none" strike="noStrike" kern="1200" cap="none" spc="49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和</a:t>
                </a:r>
                <a:r>
                  <a:rPr kumimoji="0" lang="en-US" altLang="zh-TW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B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由初始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條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件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所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決</a:t>
                </a:r>
                <a:r>
                  <a:rPr kumimoji="0" lang="zh-TW" altLang="en-US" b="1" i="0" u="none" strike="noStrike" kern="1200" cap="none" spc="-30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定。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該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振動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解表徵的是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一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種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按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指數規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律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衰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減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的非週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期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運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動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。</a:t>
                </a:r>
                <a:endParaRPr kumimoji="0" lang="en-US" altLang="zh-TW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defTabSz="914400">
                  <a:lnSpc>
                    <a:spcPct val="125000"/>
                  </a:lnSpc>
                </a:pPr>
                <a:endParaRPr kumimoji="0" lang="en-US" altLang="zh-TW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對於過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阻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尼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體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系，定義</a:t>
                </a:r>
                <a:endParaRPr kumimoji="0" lang="zh-TW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lvl="0" algn="ctr" defTabSz="914400">
                  <a:lnSpc>
                    <a:spcPct val="125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b="1" i="1" u="none" strike="noStrike" kern="1200" cap="none" spc="-5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pPr>
                        <m:e>
                          <m:r>
                            <a:rPr lang="en-US" altLang="zh-TW" b="1" i="1" spc="-5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𝝎</m:t>
                          </m:r>
                        </m:e>
                        <m:sup>
                          <m:r>
                            <a:rPr lang="zh-TW" altLang="en-US" b="1" i="1" spc="-5" noProof="0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∗</m:t>
                          </m:r>
                        </m:sup>
                      </m:sSup>
                      <m:r>
                        <a:rPr kumimoji="0" lang="en-US" altLang="zh-TW" b="1" i="1" u="none" strike="noStrike" kern="1200" cap="none" spc="-5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=</m:t>
                      </m:r>
                      <m:sSub>
                        <m:sSubPr>
                          <m:ctrlPr>
                            <a:rPr kumimoji="0" lang="en-US" altLang="zh-TW" b="1" i="1" u="none" strike="noStrike" kern="1200" cap="none" spc="-5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b="1" i="1" spc="-5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𝝎</m:t>
                          </m:r>
                        </m:e>
                        <m:sub>
                          <m:r>
                            <a:rPr lang="en-US" altLang="zh-TW" b="1" i="1" spc="-5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𝒏</m:t>
                          </m:r>
                        </m:sub>
                      </m:sSub>
                      <m:r>
                        <a:rPr kumimoji="0" lang="en-US" altLang="zh-TW" b="1" i="1" u="none" strike="noStrike" kern="1200" cap="none" spc="-5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 (</m:t>
                      </m:r>
                      <m:sSup>
                        <m:sSupPr>
                          <m:ctrlPr>
                            <a:rPr kumimoji="0" lang="en-US" altLang="zh-TW" b="1" i="1" u="none" strike="noStrike" kern="1200" cap="none" spc="-5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pPr>
                        <m:e>
                          <m:r>
                            <a:rPr lang="en-US" altLang="zh-TW" b="1" i="1" spc="-5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𝜻</m:t>
                          </m:r>
                        </m:e>
                        <m:sup>
                          <m:r>
                            <a:rPr lang="en-US" altLang="zh-TW" b="1" i="1" spc="-5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𝟐</m:t>
                          </m:r>
                        </m:sup>
                      </m:sSup>
                      <m:r>
                        <a:rPr kumimoji="0" lang="en-US" altLang="zh-TW" b="1" i="1" u="none" strike="noStrike" kern="1200" cap="none" spc="-5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−</m:t>
                      </m:r>
                      <m:r>
                        <a:rPr kumimoji="0" lang="en-US" altLang="zh-TW" b="1" i="1" u="none" strike="noStrike" kern="1200" cap="none" spc="-5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𝟏</m:t>
                      </m:r>
                      <m:r>
                        <a:rPr kumimoji="0" lang="en-US" altLang="zh-TW" b="1" i="1" u="none" strike="noStrike" kern="1200" cap="none" spc="-5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)</m:t>
                      </m:r>
                    </m:oMath>
                  </m:oMathPara>
                </a14:m>
                <a:endParaRPr kumimoji="0" lang="zh-TW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則運動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微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分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方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程式的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通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解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可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以寫為：</a:t>
                </a:r>
                <a:endParaRPr kumimoji="0" lang="zh-TW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marR="5080" lvl="0" indent="118745" defTabSz="914400">
                  <a:lnSpc>
                    <a:spcPct val="125000"/>
                  </a:lnSpc>
                  <a:tabLst>
                    <a:tab pos="567055" algn="l"/>
                    <a:tab pos="473138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b="1" i="1" u="none" strike="noStrike" kern="1200" cap="none" spc="5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𝑿</m:t>
                      </m:r>
                      <m:r>
                        <a:rPr kumimoji="0" lang="en-US" altLang="zh-TW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(</m:t>
                      </m:r>
                      <m:r>
                        <a:rPr kumimoji="0" lang="en-US" altLang="zh-TW" b="1" i="1" u="none" strike="noStrike" kern="1200" cap="none" spc="-5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𝒕</m:t>
                      </m:r>
                      <m:r>
                        <a:rPr kumimoji="0" lang="en-US" altLang="zh-TW" b="1" i="1" u="none" strike="noStrike" kern="1200" cap="none" spc="-1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)</m:t>
                      </m:r>
                      <m:r>
                        <a:rPr kumimoji="0" lang="en-US" altLang="zh-TW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=</m:t>
                      </m:r>
                      <m:sSup>
                        <m:sSupPr>
                          <m:ctrlPr>
                            <a:rPr kumimoji="0" lang="en-US" altLang="zh-TW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pPr>
                        <m:e>
                          <m:r>
                            <a:rPr lang="en-US" altLang="zh-TW" b="1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𝒆</m:t>
                          </m:r>
                        </m:e>
                        <m:sup>
                          <m:r>
                            <a:rPr lang="en-US" altLang="zh-TW" b="1" i="1" spc="5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−</m:t>
                          </m:r>
                          <m:r>
                            <a:rPr lang="en-US" altLang="zh-TW" b="1" i="1" spc="-5" dirty="0" err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𝜻</m:t>
                          </m:r>
                          <m:sSub>
                            <m:sSubPr>
                              <m:ctrlPr>
                                <a:rPr lang="en-US" altLang="zh-TW" b="1" i="1" spc="-15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1" i="1" spc="-15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Microsoft JhengHei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TW" b="1" i="1" spc="-5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Microsoft JhengHei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TW" b="1" i="1" spc="-5" dirty="0" err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𝒕</m:t>
                          </m:r>
                        </m:sup>
                      </m:sSup>
                      <m:r>
                        <a:rPr kumimoji="0" lang="zh-TW" altLang="en-US" b="1" i="1" u="none" strike="noStrike" kern="1200" cap="none" spc="-22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 </m:t>
                      </m:r>
                      <m:r>
                        <a:rPr kumimoji="0" lang="en-US" altLang="zh-TW" b="1" i="1" u="none" strike="noStrike" kern="1200" cap="none" spc="-1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icrosoft JhengHei"/>
                        </a:rPr>
                        <m:t>∗</m:t>
                      </m:r>
                      <m:r>
                        <a:rPr kumimoji="0" lang="en-US" altLang="zh-TW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(</m:t>
                      </m:r>
                      <m:r>
                        <a:rPr kumimoji="0" lang="en-US" altLang="zh-TW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𝑨</m:t>
                      </m:r>
                      <m:func>
                        <m:funcPr>
                          <m:ctrlPr>
                            <a:rPr kumimoji="0" lang="en-US" altLang="zh-TW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TW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cos</m:t>
                          </m:r>
                        </m:fName>
                        <m:e>
                          <m:r>
                            <a:rPr lang="en-US" altLang="zh-TW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(</m:t>
                          </m:r>
                          <m:r>
                            <a:rPr lang="en-US" altLang="zh-TW" b="1" i="1" spc="-15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𝝎</m:t>
                          </m:r>
                          <m:r>
                            <a:rPr lang="en-US" altLang="zh-TW" b="1" i="1" spc="-5" dirty="0" err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𝒕</m:t>
                          </m:r>
                          <m:r>
                            <a:rPr lang="en-US" altLang="zh-TW" b="1" i="1" spc="-5" dirty="0" err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)</m:t>
                          </m:r>
                        </m:e>
                      </m:func>
                      <m:r>
                        <a:rPr kumimoji="0" lang="en-US" altLang="zh-TW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+</m:t>
                      </m:r>
                      <m:r>
                        <a:rPr kumimoji="0" lang="en-US" altLang="zh-TW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𝑩</m:t>
                      </m:r>
                      <m:func>
                        <m:funcPr>
                          <m:ctrlPr>
                            <a:rPr kumimoji="0" lang="en-US" altLang="zh-TW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TW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sin</m:t>
                          </m:r>
                        </m:fName>
                        <m:e>
                          <m:r>
                            <a:rPr lang="en-US" altLang="zh-TW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(</m:t>
                          </m:r>
                          <m:r>
                            <a:rPr lang="en-US" altLang="zh-TW" b="1" i="1" spc="-15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𝝎</m:t>
                          </m:r>
                          <m:r>
                            <a:rPr lang="en-US" altLang="zh-TW" b="1" i="1" spc="-5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𝒕</m:t>
                          </m:r>
                          <m:r>
                            <a:rPr lang="en-US" altLang="zh-TW" b="1" i="1" spc="-5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)</m:t>
                          </m:r>
                        </m:e>
                      </m:func>
                      <m:r>
                        <a:rPr lang="en-US" altLang="zh-TW" b="1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)</m:t>
                      </m:r>
                    </m:oMath>
                  </m:oMathPara>
                </a14:m>
                <a:endParaRPr kumimoji="0" lang="en-US" altLang="zh-TW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marR="5080" lvl="0" defTabSz="914400">
                  <a:lnSpc>
                    <a:spcPct val="125000"/>
                  </a:lnSpc>
                  <a:tabLst>
                    <a:tab pos="567055" algn="l"/>
                    <a:tab pos="4731385" algn="l"/>
                  </a:tabLst>
                  <a:defRPr/>
                </a:pP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其中</a:t>
                </a:r>
                <a:r>
                  <a:rPr kumimoji="0" lang="en-US" altLang="zh-TW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A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和</a:t>
                </a:r>
                <a:r>
                  <a:rPr kumimoji="0" lang="en-US" altLang="zh-TW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B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同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樣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取決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於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初始條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件</a:t>
                </a:r>
                <a:r>
                  <a:rPr kumimoji="0" lang="zh-TW" altLang="en-US" b="1" i="0" u="none" strike="noStrike" kern="1200" cap="none" spc="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，</a:t>
                </a:r>
                <a:r>
                  <a:rPr kumimoji="0" lang="en-US" altLang="zh-TW" b="1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c</a:t>
                </a:r>
                <a:r>
                  <a:rPr kumimoji="0" lang="en-US" altLang="zh-TW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os 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和 </a:t>
                </a:r>
                <a:r>
                  <a:rPr kumimoji="0" lang="en-US" altLang="zh-TW" b="1" i="0" u="none" strike="noStrike" kern="1200" cap="none" spc="-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sin</a:t>
                </a:r>
                <a:r>
                  <a:rPr kumimoji="0" lang="zh-TW" altLang="en-US" b="1" i="0" u="none" strike="noStrike" kern="1200" cap="none" spc="4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為雙</a:t>
                </a:r>
                <a:r>
                  <a:rPr kumimoji="0" lang="zh-TW" altLang="en-US" b="1" i="0" u="none" strike="noStrike" kern="1200" cap="none" spc="3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曲函</a:t>
                </a:r>
                <a:r>
                  <a:rPr kumimoji="0" lang="zh-TW" altLang="en-US" b="1" i="0" u="none" strike="noStrike" kern="1200" cap="none" spc="4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數。該</a:t>
                </a:r>
                <a:r>
                  <a:rPr kumimoji="0" lang="zh-TW" altLang="en-US" b="1" i="0" u="none" strike="noStrike" kern="1200" cap="none" spc="3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振動</a:t>
                </a:r>
                <a:r>
                  <a:rPr kumimoji="0" lang="zh-TW" altLang="en-US" b="1" i="0" u="none" strike="noStrike" kern="1200" cap="none" spc="4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解表徵</a:t>
                </a:r>
                <a:r>
                  <a:rPr kumimoji="0" lang="zh-TW" altLang="en-US" b="1" i="0" u="none" strike="noStrike" kern="1200" cap="none" spc="3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的是</a:t>
                </a:r>
                <a:r>
                  <a:rPr kumimoji="0" lang="zh-TW" altLang="en-US" b="1" i="0" u="none" strike="noStrike" kern="1200" cap="none" spc="4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一種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同 </a:t>
                </a:r>
                <a:r>
                  <a:rPr kumimoji="0" lang="zh-TW" altLang="en-US" b="1" i="0" u="none" strike="noStrike" kern="1200" cap="none" spc="2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樣按指數規</a:t>
                </a:r>
                <a:r>
                  <a:rPr kumimoji="0" lang="zh-TW" altLang="en-US" b="1" i="0" u="none" strike="noStrike" kern="1200" cap="none" spc="3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律</a:t>
                </a:r>
                <a:r>
                  <a:rPr kumimoji="0" lang="zh-TW" altLang="en-US" b="1" i="0" u="none" strike="noStrike" kern="1200" cap="none" spc="2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衰減的非週</a:t>
                </a:r>
                <a:r>
                  <a:rPr kumimoji="0" lang="zh-TW" altLang="en-US" b="1" i="0" u="none" strike="noStrike" kern="1200" cap="none" spc="3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期</a:t>
                </a:r>
                <a:r>
                  <a:rPr kumimoji="0" lang="zh-TW" altLang="en-US" b="1" i="0" u="none" strike="noStrike" kern="1200" cap="none" spc="2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蠕動。從上</a:t>
                </a:r>
                <a:r>
                  <a:rPr kumimoji="0" lang="zh-TW" altLang="en-US" b="1" i="0" u="none" strike="noStrike" kern="1200" cap="none" spc="3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面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的 位移</a:t>
                </a:r>
                <a:r>
                  <a:rPr kumimoji="0" lang="zh-TW" altLang="en-US" b="1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－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時間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曲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線圖中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可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以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看</a:t>
                </a:r>
                <a:r>
                  <a:rPr kumimoji="0" lang="zh-TW" altLang="en-US" b="1" i="0" u="none" strike="noStrike" kern="1200" cap="none" spc="-17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出，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過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阻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尼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狀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態比 臨界阻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尼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狀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態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蠕動衰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減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得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更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慢。</a:t>
                </a:r>
                <a:endParaRPr kumimoji="0" lang="zh-TW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112</a:t>
                </a:r>
                <a:r>
                  <a:rPr kumimoji="0" lang="zh-TW" altLang="en-US" b="1" i="0" u="none" strike="noStrike" kern="1200" cap="none" spc="-2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 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級</a:t>
                </a:r>
                <a:r>
                  <a:rPr kumimoji="0" lang="zh-TW" altLang="en-US" b="1" i="0" u="none" strike="noStrike" kern="1200" cap="none" spc="45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 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林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承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毅、彭</a:t>
                </a:r>
                <a:r>
                  <a:rPr kumimoji="0" lang="zh-TW" altLang="en-US" b="1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俊</a:t>
                </a:r>
                <a:r>
                  <a:rPr kumimoji="0" lang="zh-TW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嘉</a:t>
                </a:r>
                <a:endParaRPr kumimoji="0" lang="zh-TW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</p:txBody>
          </p:sp>
        </mc:Choice>
        <mc:Fallback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2FD4673B-E6E2-4176-B8E7-3F40C718B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604" y="1065021"/>
                <a:ext cx="5304155" cy="8208209"/>
              </a:xfrm>
              <a:prstGeom prst="rect">
                <a:avLst/>
              </a:prstGeom>
              <a:blipFill>
                <a:blip r:embed="rId2"/>
                <a:stretch>
                  <a:fillRect l="-3444" t="-446" r="-2641" b="-8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2376D5B-5DE3-4257-8B1A-DE6DEE6E4927}"/>
              </a:ext>
            </a:extLst>
          </p:cNvPr>
          <p:cNvCxnSpPr/>
          <p:nvPr/>
        </p:nvCxnSpPr>
        <p:spPr>
          <a:xfrm>
            <a:off x="-1" y="9367520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F658006-9BB1-4206-97FE-23C826483FA2}"/>
              </a:ext>
            </a:extLst>
          </p:cNvPr>
          <p:cNvCxnSpPr/>
          <p:nvPr/>
        </p:nvCxnSpPr>
        <p:spPr>
          <a:xfrm>
            <a:off x="0" y="9560560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24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309</Words>
  <Application>Microsoft Office PowerPoint</Application>
  <PresentationFormat>自訂</PresentationFormat>
  <Paragraphs>30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至庚 洪</cp:lastModifiedBy>
  <cp:revision>3</cp:revision>
  <dcterms:created xsi:type="dcterms:W3CDTF">2021-03-24T18:20:04Z</dcterms:created>
  <dcterms:modified xsi:type="dcterms:W3CDTF">2021-03-24T18:41:56Z</dcterms:modified>
</cp:coreProperties>
</file>