
<file path=[Content_Types].xml><?xml version="1.0" encoding="utf-8"?>
<Types xmlns="http://schemas.openxmlformats.org/package/2006/content-types">
  <Default Extension="jpeg" ContentType="image/jpeg"/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E6E6E6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F651-A4B4-48FD-89E4-5729A0C39D8C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01A6-2534-4C8C-8978-AD932FC4E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57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F651-A4B4-48FD-89E4-5729A0C39D8C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01A6-2534-4C8C-8978-AD932FC4E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7867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F651-A4B4-48FD-89E4-5729A0C39D8C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01A6-2534-4C8C-8978-AD932FC4E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303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F651-A4B4-48FD-89E4-5729A0C39D8C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01A6-2534-4C8C-8978-AD932FC4E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2740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F651-A4B4-48FD-89E4-5729A0C39D8C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01A6-2534-4C8C-8978-AD932FC4E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18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F651-A4B4-48FD-89E4-5729A0C39D8C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01A6-2534-4C8C-8978-AD932FC4E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868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F651-A4B4-48FD-89E4-5729A0C39D8C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01A6-2534-4C8C-8978-AD932FC4E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3885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F651-A4B4-48FD-89E4-5729A0C39D8C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01A6-2534-4C8C-8978-AD932FC4E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3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F651-A4B4-48FD-89E4-5729A0C39D8C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01A6-2534-4C8C-8978-AD932FC4E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355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F651-A4B4-48FD-89E4-5729A0C39D8C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01A6-2534-4C8C-8978-AD932FC4E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842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7F651-A4B4-48FD-89E4-5729A0C39D8C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B01A6-2534-4C8C-8978-AD932FC4E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8809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7F651-A4B4-48FD-89E4-5729A0C39D8C}" type="datetimeFigureOut">
              <a:rPr lang="zh-TW" altLang="en-US" smtClean="0"/>
              <a:t>2021/3/25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B01A6-2534-4C8C-8978-AD932FC4E8E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6849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youtube.com/embed/O4pMQCxKz3Q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izy4a5erom8" TargetMode="External"/><Relationship Id="rId2" Type="http://schemas.openxmlformats.org/officeDocument/2006/relationships/hyperlink" Target="https://www.youtube.com/embed/dV4kV-KADf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>
            <a:extLst>
              <a:ext uri="{FF2B5EF4-FFF2-40B4-BE49-F238E27FC236}">
                <a16:creationId xmlns:a16="http://schemas.microsoft.com/office/drawing/2014/main" id="{00C07276-22D3-4FC9-9E06-8E30BB37C054}"/>
              </a:ext>
            </a:extLst>
          </p:cNvPr>
          <p:cNvSpPr txBox="1">
            <a:spLocks/>
          </p:cNvSpPr>
          <p:nvPr/>
        </p:nvSpPr>
        <p:spPr>
          <a:xfrm>
            <a:off x="1708848" y="795186"/>
            <a:ext cx="4141977" cy="118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Microsoft JhengHei"/>
                <a:ea typeface="+mj-ea"/>
                <a:cs typeface="Microsoft JhengHei"/>
              </a:defRPr>
            </a:lvl1pPr>
          </a:lstStyle>
          <a:p>
            <a:pPr marR="0" lvl="0" indent="0" algn="ctr" defTabSz="914400" eaLnBrk="1" fontAlgn="auto" latinLnBrk="0" hangingPunct="1">
              <a:lnSpc>
                <a:spcPct val="125000"/>
              </a:lnSpc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單擺與簡諧運動</a:t>
            </a:r>
            <a:endParaRPr kumimoji="0" lang="en-US" altLang="zh-TW" sz="3200" b="1" i="0" u="none" strike="noStrike" kern="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indent="0" algn="ctr" defTabSz="914400" eaLnBrk="1" fontAlgn="auto" latinLnBrk="0" hangingPunct="1">
              <a:lnSpc>
                <a:spcPct val="125000"/>
              </a:lnSpc>
              <a:buClrTx/>
              <a:buSzTx/>
              <a:buFontTx/>
              <a:buNone/>
              <a:tabLst/>
              <a:defRPr/>
            </a:pPr>
            <a:r>
              <a:rPr kumimoji="0" lang="zh-TW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</a:rPr>
              <a:t>與本主題有關的科學</a:t>
            </a: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2F2786E7-9445-4ADA-BDC0-914ACE9BC2F7}"/>
              </a:ext>
            </a:extLst>
          </p:cNvPr>
          <p:cNvSpPr txBox="1"/>
          <p:nvPr/>
        </p:nvSpPr>
        <p:spPr>
          <a:xfrm>
            <a:off x="1456037" y="1979421"/>
            <a:ext cx="4647600" cy="72119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defTabSz="914400">
              <a:lnSpc>
                <a:spcPct val="125000"/>
              </a:lnSpc>
            </a:pPr>
            <a:r>
              <a:rPr lang="zh-TW" altLang="en-US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一</a:t>
            </a:r>
            <a:r>
              <a:rPr lang="zh-TW" altLang="en-US" sz="2400" b="1" spc="-5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、</a:t>
            </a:r>
            <a:r>
              <a:rPr lang="zh-TW" altLang="en-US"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阻尼器</a:t>
            </a:r>
          </a:p>
          <a:p>
            <a:pPr defTabSz="914400">
              <a:lnSpc>
                <a:spcPct val="125000"/>
              </a:lnSpc>
            </a:pPr>
            <a:r>
              <a:rPr lang="en-US" altLang="zh-TW" sz="2000" b="1" i="0" u="none" strike="noStrike" dirty="0">
                <a:solidFill>
                  <a:srgbClr val="00FF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Watch RWDI Engineer Andy Smith Demo a Tuned Mass Damper</a:t>
            </a:r>
          </a:p>
          <a:p>
            <a:pPr defTabSz="914400">
              <a:lnSpc>
                <a:spcPct val="125000"/>
              </a:lnSpc>
            </a:pPr>
            <a:r>
              <a:rPr kumimoji="0" lang="fr-FR" altLang="zh-TW" sz="2000" b="1" i="0" u="sng" strike="noStrike" kern="1200" cap="none" spc="-5" normalizeH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>
                  <a:solidFill>
                    <a:srgbClr val="00FF00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https://www.youtube.com/embed/O4pMQC </a:t>
            </a:r>
            <a:r>
              <a:rPr kumimoji="0" lang="fr-FR" altLang="zh-TW" sz="2000" b="1" i="0" u="sng" strike="noStrike" kern="1200" cap="none" spc="-490" normalizeH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>
                  <a:solidFill>
                    <a:srgbClr val="00FF00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</a:rPr>
              <a:t> </a:t>
            </a:r>
            <a:r>
              <a:rPr kumimoji="0" lang="fr-FR" altLang="zh-TW" sz="2000" b="1" i="0" u="sng" strike="noStrike" kern="1200" cap="none" spc="-5" normalizeH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>
                  <a:solidFill>
                    <a:srgbClr val="00FF00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xKz3Q</a:t>
            </a:r>
            <a:endParaRPr kumimoji="0" lang="fr-FR" altLang="zh-TW" sz="2000" b="1" i="0" u="sng" strike="noStrike" kern="1200" cap="none" spc="-5" normalizeH="0" noProof="0" dirty="0">
              <a:ln>
                <a:noFill/>
              </a:ln>
              <a:solidFill>
                <a:srgbClr val="00FF00"/>
              </a:solidFill>
              <a:effectLst/>
              <a:uLnTx/>
              <a:uFill>
                <a:solidFill>
                  <a:srgbClr val="00FF00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defTabSz="914400">
              <a:lnSpc>
                <a:spcPct val="125000"/>
              </a:lnSpc>
            </a:pPr>
            <a:endParaRPr lang="fr-FR" sz="2000" b="1" u="sng" spc="-5" dirty="0">
              <a:solidFill>
                <a:srgbClr val="00FF00"/>
              </a:solidFill>
              <a:uFill>
                <a:solidFill>
                  <a:srgbClr val="00FF00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defTabSz="914400">
              <a:lnSpc>
                <a:spcPct val="125000"/>
              </a:lnSpc>
            </a:pPr>
            <a:endParaRPr lang="fr-FR" sz="2000" b="1" u="sng" spc="-5" dirty="0">
              <a:solidFill>
                <a:srgbClr val="00FF00"/>
              </a:solidFill>
              <a:uFill>
                <a:solidFill>
                  <a:srgbClr val="00FF00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defTabSz="914400">
              <a:lnSpc>
                <a:spcPct val="125000"/>
              </a:lnSpc>
            </a:pPr>
            <a:endParaRPr lang="fr-FR" sz="2000" b="1" u="sng" spc="-5" dirty="0">
              <a:solidFill>
                <a:srgbClr val="00FF00"/>
              </a:solidFill>
              <a:uFill>
                <a:solidFill>
                  <a:srgbClr val="00FF00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defTabSz="914400">
              <a:lnSpc>
                <a:spcPct val="125000"/>
              </a:lnSpc>
            </a:pPr>
            <a:endParaRPr lang="fr-FR" sz="2000" b="1" u="sng" spc="-5" dirty="0">
              <a:solidFill>
                <a:srgbClr val="00FF00"/>
              </a:solidFill>
              <a:uFill>
                <a:solidFill>
                  <a:srgbClr val="00FF00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defTabSz="914400">
              <a:lnSpc>
                <a:spcPct val="125000"/>
              </a:lnSpc>
            </a:pPr>
            <a:endParaRPr lang="fr-FR" sz="2000" b="1" u="sng" spc="-5" dirty="0">
              <a:solidFill>
                <a:srgbClr val="00FF00"/>
              </a:solidFill>
              <a:uFill>
                <a:solidFill>
                  <a:srgbClr val="00FF00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defTabSz="914400">
              <a:lnSpc>
                <a:spcPct val="125000"/>
              </a:lnSpc>
            </a:pPr>
            <a:endParaRPr lang="fr-FR" sz="2000" b="1" u="sng" spc="-5" dirty="0">
              <a:solidFill>
                <a:srgbClr val="00FF00"/>
              </a:solidFill>
              <a:uFill>
                <a:solidFill>
                  <a:srgbClr val="00FF00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defTabSz="914400">
              <a:lnSpc>
                <a:spcPct val="125000"/>
              </a:lnSpc>
            </a:pPr>
            <a:endParaRPr lang="fr-FR" sz="2000" b="1" u="sng" spc="-5" dirty="0">
              <a:solidFill>
                <a:srgbClr val="00FF00"/>
              </a:solidFill>
              <a:uFill>
                <a:solidFill>
                  <a:srgbClr val="00FF00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defTabSz="914400">
              <a:lnSpc>
                <a:spcPct val="125000"/>
              </a:lnSpc>
            </a:pPr>
            <a:endParaRPr lang="fr-FR" sz="2000" b="1" u="sng" spc="-5" dirty="0">
              <a:solidFill>
                <a:srgbClr val="00FF00"/>
              </a:solidFill>
              <a:uFill>
                <a:solidFill>
                  <a:srgbClr val="00FF00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defTabSz="914400">
              <a:lnSpc>
                <a:spcPct val="125000"/>
              </a:lnSpc>
            </a:pPr>
            <a:endParaRPr lang="fr-FR" sz="2000" b="1" u="sng" spc="-5" dirty="0">
              <a:solidFill>
                <a:srgbClr val="00FF00"/>
              </a:solidFill>
              <a:uFill>
                <a:solidFill>
                  <a:srgbClr val="00FF00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defTabSz="914400">
              <a:lnSpc>
                <a:spcPct val="125000"/>
              </a:lnSpc>
            </a:pPr>
            <a:endParaRPr lang="fr-FR" sz="2000" b="1" u="sng" spc="-5" dirty="0">
              <a:solidFill>
                <a:srgbClr val="00FF00"/>
              </a:solidFill>
              <a:uFill>
                <a:solidFill>
                  <a:srgbClr val="00FF00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25000"/>
              </a:lnSpc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透過簡單擺物設計與阻尼來模擬在建築物中，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L="0" marR="36195" lvl="0" indent="0" algn="just" defTabSz="914400" rtl="0" eaLnBrk="1" fontAlgn="auto" latinLnBrk="0" hangingPunct="1">
              <a:lnSpc>
                <a:spcPct val="125000"/>
              </a:lnSpc>
              <a:buClrTx/>
              <a:buSzTx/>
              <a:buFontTx/>
              <a:buNone/>
              <a:tabLst/>
              <a:defRPr/>
            </a:pPr>
            <a:r>
              <a:rPr kumimoji="0" lang="zh-TW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透過加入上方藍色的反向質量來產生反向震盪 產生阻尼的效果來減緩下方紅色物體擺動的能 量。</a:t>
            </a:r>
            <a:endParaRPr kumimoji="0" lang="zh-TW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  <p:pic>
        <p:nvPicPr>
          <p:cNvPr id="11" name="object 5">
            <a:extLst>
              <a:ext uri="{FF2B5EF4-FFF2-40B4-BE49-F238E27FC236}">
                <a16:creationId xmlns:a16="http://schemas.microsoft.com/office/drawing/2014/main" id="{C410D3DC-B200-4C53-86AA-8B6E4260EAB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436" y="3981862"/>
            <a:ext cx="4876799" cy="3657600"/>
          </a:xfrm>
          <a:prstGeom prst="rect">
            <a:avLst/>
          </a:prstGeom>
        </p:spPr>
      </p:pic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3F979FAB-D472-43EE-801C-38CA27981DC3}"/>
              </a:ext>
            </a:extLst>
          </p:cNvPr>
          <p:cNvCxnSpPr/>
          <p:nvPr/>
        </p:nvCxnSpPr>
        <p:spPr>
          <a:xfrm>
            <a:off x="0" y="9332685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13561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535D15DA-5AC2-4113-9F9B-1A57BA11FE03}"/>
              </a:ext>
            </a:extLst>
          </p:cNvPr>
          <p:cNvSpPr txBox="1"/>
          <p:nvPr/>
        </p:nvSpPr>
        <p:spPr>
          <a:xfrm>
            <a:off x="701549" y="764459"/>
            <a:ext cx="6156575" cy="83661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defTabSz="914400">
              <a:lnSpc>
                <a:spcPct val="125000"/>
              </a:lnSpc>
            </a:pPr>
            <a:r>
              <a:rPr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二</a:t>
            </a:r>
            <a:r>
              <a:rPr sz="2400" b="1" spc="-5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、</a:t>
            </a:r>
            <a:r>
              <a:rPr sz="2400" b="1" dirty="0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能量守恆</a:t>
            </a:r>
            <a:endParaRPr sz="24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13970" defTabSz="914400">
              <a:lnSpc>
                <a:spcPct val="125000"/>
              </a:lnSpc>
              <a:tabLst>
                <a:tab pos="3466465" algn="l"/>
              </a:tabLst>
            </a:pPr>
            <a:r>
              <a:rPr lang="en-US" sz="2000" b="1" spc="-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For The Love of Physic </a:t>
            </a:r>
            <a:r>
              <a:rPr lang="zh-TW" altLang="en-US" sz="2000" b="1" spc="-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经典单摆实验 我爱物理</a:t>
            </a:r>
            <a:r>
              <a:rPr sz="2000" b="1" spc="5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endParaRPr lang="en-US" sz="2000" b="1" spc="5" dirty="0">
              <a:solidFill>
                <a:srgbClr val="00FF00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13970" defTabSz="914400">
              <a:lnSpc>
                <a:spcPct val="125000"/>
              </a:lnSpc>
              <a:tabLst>
                <a:tab pos="3466465" algn="l"/>
              </a:tabLst>
            </a:pPr>
            <a:r>
              <a:rPr sz="2000" b="1" u="sng" spc="-5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https://www.youtube.com/embed/dV </a:t>
            </a:r>
            <a:r>
              <a:rPr sz="2000" b="1" u="sng" spc="-484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sz="2000" b="1" u="sng" spc="-5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4kV-KADfc</a:t>
            </a:r>
            <a:endParaRPr lang="en-US" sz="2000" b="1" u="sng" spc="-5" dirty="0">
              <a:solidFill>
                <a:srgbClr val="00FF00"/>
              </a:solidFill>
              <a:uFill>
                <a:solidFill>
                  <a:srgbClr val="00FF00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13970" defTabSz="914400">
              <a:lnSpc>
                <a:spcPct val="125000"/>
              </a:lnSpc>
              <a:tabLst>
                <a:tab pos="3466465" algn="l"/>
              </a:tabLst>
            </a:pPr>
            <a:endParaRPr sz="2000" b="1" u="sng" dirty="0">
              <a:solidFill>
                <a:srgbClr val="00FF00"/>
              </a:solidFill>
              <a:uFill>
                <a:solidFill>
                  <a:srgbClr val="00FF00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351790" defTabSz="914400">
              <a:lnSpc>
                <a:spcPct val="125000"/>
              </a:lnSpc>
            </a:pP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這部影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片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把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能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量守恆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跟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擺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的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物理做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了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結合，是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個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很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好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的科學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影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片</a:t>
            </a:r>
            <a:r>
              <a:rPr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。</a:t>
            </a:r>
            <a:endParaRPr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914400">
              <a:lnSpc>
                <a:spcPct val="125000"/>
              </a:lnSpc>
            </a:pPr>
            <a:r>
              <a:rPr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113</a:t>
            </a:r>
            <a:r>
              <a:rPr b="1" spc="-30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級</a:t>
            </a:r>
            <a:r>
              <a:rPr b="1" spc="445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丁</a:t>
            </a:r>
            <a:r>
              <a:rPr b="1" spc="-15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德</a:t>
            </a:r>
            <a:r>
              <a:rPr b="1" dirty="0" err="1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碩</a:t>
            </a:r>
            <a:endParaRPr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914400">
              <a:lnSpc>
                <a:spcPct val="125000"/>
              </a:lnSpc>
            </a:pPr>
            <a:endParaRPr lang="en-US" sz="2400" b="1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914400">
              <a:lnSpc>
                <a:spcPct val="125000"/>
              </a:lnSpc>
            </a:pPr>
            <a:r>
              <a:rPr sz="2400" b="1" dirty="0" err="1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三</a:t>
            </a:r>
            <a:r>
              <a:rPr sz="2400" b="1" spc="-5" dirty="0" err="1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、</a:t>
            </a:r>
            <a:r>
              <a:rPr sz="2400" b="1" dirty="0" err="1">
                <a:solidFill>
                  <a:srgbClr val="00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耦合擺</a:t>
            </a:r>
            <a:endParaRPr lang="en-US" sz="2400" b="1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914400">
              <a:lnSpc>
                <a:spcPct val="125000"/>
              </a:lnSpc>
            </a:pPr>
            <a:r>
              <a:rPr lang="en-US" sz="2000" b="1" dirty="0">
                <a:solidFill>
                  <a:srgbClr val="00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Coupled Pendulums - Sixty Symbols</a:t>
            </a:r>
          </a:p>
          <a:p>
            <a:pPr defTabSz="914400">
              <a:lnSpc>
                <a:spcPct val="125000"/>
              </a:lnSpc>
            </a:pPr>
            <a:r>
              <a:rPr lang="en-US" altLang="zh-TW" sz="2000" b="1" u="sng" spc="-5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https://www.youtube.com/embed/izy </a:t>
            </a:r>
            <a:r>
              <a:rPr lang="en-US" altLang="zh-TW" sz="2000" b="1" u="sng" spc="-484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lang="en-US" altLang="zh-TW" sz="2000" b="1" u="sng" spc="-5" dirty="0">
                <a:solidFill>
                  <a:srgbClr val="00FF00"/>
                </a:solidFill>
                <a:uFill>
                  <a:solidFill>
                    <a:srgbClr val="00FF00"/>
                  </a:solidFill>
                </a:uFill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4a5erom8</a:t>
            </a:r>
            <a:endParaRPr lang="en-US" altLang="zh-TW" sz="2000" b="1" u="sng" dirty="0">
              <a:solidFill>
                <a:srgbClr val="00FF00"/>
              </a:solidFill>
              <a:uFill>
                <a:solidFill>
                  <a:srgbClr val="00FF00"/>
                </a:solidFill>
              </a:u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914400">
              <a:lnSpc>
                <a:spcPct val="125000"/>
              </a:lnSpc>
            </a:pPr>
            <a:endParaRPr lang="en-US" sz="2400" b="1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defTabSz="914400">
              <a:lnSpc>
                <a:spcPct val="125000"/>
              </a:lnSpc>
            </a:pPr>
            <a:endParaRPr lang="en-US" sz="2400" b="1" dirty="0">
              <a:solidFill>
                <a:srgbClr val="00FFFF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5080" lvl="0" indent="0" algn="l" defTabSz="914400" rtl="0" eaLnBrk="1" fontAlgn="auto" latinLnBrk="0" hangingPunct="1">
              <a:lnSpc>
                <a:spcPct val="125000"/>
              </a:lnSpc>
              <a:buClrTx/>
              <a:buSzTx/>
              <a:buFontTx/>
              <a:buNone/>
              <a:tabLst/>
              <a:defRPr/>
            </a:pPr>
            <a:endParaRPr kumimoji="0" lang="en-US" altLang="zh-TW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67945" lvl="0" indent="0" algn="just" defTabSz="914400" rtl="0" eaLnBrk="1" fontAlgn="auto" latinLnBrk="0" hangingPunct="1">
              <a:lnSpc>
                <a:spcPct val="125000"/>
              </a:lnSpc>
              <a:buClrTx/>
              <a:buSzTx/>
              <a:buFontTx/>
              <a:buNone/>
              <a:tabLst/>
              <a:defRPr/>
            </a:pPr>
            <a:endParaRPr kumimoji="0" lang="en-US" altLang="zh-TW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67945" lvl="0" indent="0" defTabSz="914400" rtl="0" eaLnBrk="1" fontAlgn="auto" latinLnBrk="0" hangingPunct="1">
              <a:lnSpc>
                <a:spcPct val="125000"/>
              </a:lnSpc>
              <a:buClrTx/>
              <a:buSzTx/>
              <a:buFontTx/>
              <a:buNone/>
              <a:tabLst/>
              <a:defRPr/>
            </a:pP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兩個單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擺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所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組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成的耦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合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擺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會</a:t>
            </a:r>
            <a:r>
              <a:rPr kumimoji="0" lang="zh-TW" altLang="en-US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有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兩種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穩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定的運動狀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態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，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一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種是兩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個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單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擺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以同方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向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同擺角振盪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，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一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種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是是兩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個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單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擺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以不同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方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向但同擺角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振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盪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，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這兩種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穩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定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的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運動狀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態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我們稱之為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「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穩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定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模態</a:t>
            </a:r>
            <a:r>
              <a:rPr kumimoji="0" lang="en-US" altLang="zh-TW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(Normal</a:t>
            </a:r>
            <a:r>
              <a:rPr kumimoji="0" lang="zh-TW" altLang="en-US" b="1" i="0" u="none" strike="noStrike" kern="1200" cap="none" spc="-2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kumimoji="0" lang="en-US" altLang="zh-TW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mode)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」， 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而每種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穩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定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模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態就好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像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是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在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作向量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分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析時的基本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向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量</a:t>
            </a:r>
            <a:r>
              <a:rPr kumimoji="0" lang="zh-TW" altLang="en-US" b="1" i="0" u="none" strike="noStrike" kern="1200" cap="none" spc="-1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（</a:t>
            </a:r>
            <a:r>
              <a:rPr kumimoji="0" lang="en-US" altLang="zh-TW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i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，</a:t>
            </a:r>
            <a:r>
              <a:rPr kumimoji="0" lang="en-US" altLang="zh-TW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j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，</a:t>
            </a:r>
            <a:r>
              <a:rPr kumimoji="0" lang="en-US" altLang="zh-TW" b="1" i="0" u="none" strike="noStrike" kern="1200" cap="none" spc="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k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）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一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樣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，我們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可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以利用不同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的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穩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定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模態作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線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性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疊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加來分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析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這個系統的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任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何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運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動狀態。</a:t>
            </a:r>
            <a:endParaRPr kumimoji="0" lang="zh-TW" alt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  <a:p>
            <a:pPr marR="0" lvl="0" indent="0" algn="r" defTabSz="914400" rtl="0" eaLnBrk="1" fontAlgn="auto" latinLnBrk="0" hangingPunct="1">
              <a:lnSpc>
                <a:spcPct val="125000"/>
              </a:lnSpc>
              <a:buClrTx/>
              <a:buSzTx/>
              <a:buFontTx/>
              <a:buNone/>
              <a:tabLst/>
              <a:defRPr/>
            </a:pPr>
            <a:r>
              <a:rPr kumimoji="0" lang="en-US" altLang="zh-TW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113</a:t>
            </a:r>
            <a:r>
              <a:rPr kumimoji="0" lang="zh-TW" altLang="en-US" b="1" i="0" u="none" strike="noStrike" kern="1200" cap="none" spc="-3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級</a:t>
            </a:r>
            <a:r>
              <a:rPr kumimoji="0" lang="zh-TW" altLang="en-US" b="1" i="0" u="none" strike="noStrike" kern="1200" cap="none" spc="44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 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盧</a:t>
            </a:r>
            <a:r>
              <a:rPr kumimoji="0" lang="zh-TW" altLang="en-US" b="1" i="0" u="none" strike="noStrike" kern="1200" cap="none" spc="-1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介</a:t>
            </a:r>
            <a:r>
              <a:rPr kumimoji="0" lang="zh-TW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Microsoft JhengHei"/>
              </a:rPr>
              <a:t>柏</a:t>
            </a:r>
            <a:endParaRPr kumimoji="0" lang="zh-TW" altLang="en-US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Microsoft JhengHei"/>
            </a:endParaRPr>
          </a:p>
        </p:txBody>
      </p:sp>
      <p:pic>
        <p:nvPicPr>
          <p:cNvPr id="9" name="object 4">
            <a:extLst>
              <a:ext uri="{FF2B5EF4-FFF2-40B4-BE49-F238E27FC236}">
                <a16:creationId xmlns:a16="http://schemas.microsoft.com/office/drawing/2014/main" id="{5AA4ADD9-E68C-4411-A8FE-7A557836F1B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79611" y="5217342"/>
            <a:ext cx="3600450" cy="1266825"/>
          </a:xfrm>
          <a:prstGeom prst="rect">
            <a:avLst/>
          </a:prstGeom>
        </p:spPr>
      </p:pic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9BF2FCE-7FDD-4686-87EB-390062A6081C}"/>
              </a:ext>
            </a:extLst>
          </p:cNvPr>
          <p:cNvCxnSpPr/>
          <p:nvPr/>
        </p:nvCxnSpPr>
        <p:spPr>
          <a:xfrm>
            <a:off x="-1" y="9203166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E3204FD7-572A-4D43-BF19-12F843732261}"/>
              </a:ext>
            </a:extLst>
          </p:cNvPr>
          <p:cNvCxnSpPr/>
          <p:nvPr/>
        </p:nvCxnSpPr>
        <p:spPr>
          <a:xfrm>
            <a:off x="0" y="9399109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699A829-2169-4B96-8D8A-66BB3ABC6890}"/>
              </a:ext>
            </a:extLst>
          </p:cNvPr>
          <p:cNvCxnSpPr/>
          <p:nvPr/>
        </p:nvCxnSpPr>
        <p:spPr>
          <a:xfrm>
            <a:off x="0" y="3513566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772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244</Words>
  <Application>Microsoft Office PowerPoint</Application>
  <PresentationFormat>自訂</PresentationFormat>
  <Paragraphs>33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至庚 洪</dc:creator>
  <cp:lastModifiedBy>至庚 洪</cp:lastModifiedBy>
  <cp:revision>2</cp:revision>
  <dcterms:created xsi:type="dcterms:W3CDTF">2021-03-24T18:42:31Z</dcterms:created>
  <dcterms:modified xsi:type="dcterms:W3CDTF">2021-03-24T18:56:13Z</dcterms:modified>
</cp:coreProperties>
</file>