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9350-91AE-475D-A51F-6D78EB7F6D4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10E-CB25-4782-9931-2AE5E4C0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812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9350-91AE-475D-A51F-6D78EB7F6D4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10E-CB25-4782-9931-2AE5E4C0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11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9350-91AE-475D-A51F-6D78EB7F6D4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10E-CB25-4782-9931-2AE5E4C0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35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9350-91AE-475D-A51F-6D78EB7F6D4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10E-CB25-4782-9931-2AE5E4C0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718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9350-91AE-475D-A51F-6D78EB7F6D4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10E-CB25-4782-9931-2AE5E4C0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8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9350-91AE-475D-A51F-6D78EB7F6D4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10E-CB25-4782-9931-2AE5E4C0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18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9350-91AE-475D-A51F-6D78EB7F6D4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10E-CB25-4782-9931-2AE5E4C0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810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9350-91AE-475D-A51F-6D78EB7F6D4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10E-CB25-4782-9931-2AE5E4C0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51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9350-91AE-475D-A51F-6D78EB7F6D4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10E-CB25-4782-9931-2AE5E4C0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57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9350-91AE-475D-A51F-6D78EB7F6D4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10E-CB25-4782-9931-2AE5E4C0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757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9350-91AE-475D-A51F-6D78EB7F6D4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A010E-CB25-4782-9931-2AE5E4C0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2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99350-91AE-475D-A51F-6D78EB7F6D4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A010E-CB25-4782-9931-2AE5E4C0BB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48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B531GlubsTM" TargetMode="External"/><Relationship Id="rId2" Type="http://schemas.openxmlformats.org/officeDocument/2006/relationships/hyperlink" Target="https://www.youtube.com/embed/ohKqE_mwMm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6Yy33kM57D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9D31136-54B2-4561-B2F1-3A623E6B25FB}"/>
              </a:ext>
            </a:extLst>
          </p:cNvPr>
          <p:cNvSpPr txBox="1">
            <a:spLocks/>
          </p:cNvSpPr>
          <p:nvPr/>
        </p:nvSpPr>
        <p:spPr>
          <a:xfrm>
            <a:off x="1708849" y="635529"/>
            <a:ext cx="4141977" cy="118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R="0" lvl="0" indent="0" algn="ctr" defTabSz="91440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單擺與簡諧運動</a:t>
            </a:r>
            <a:endParaRPr kumimoji="0" lang="en-US" altLang="zh-TW" sz="3200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indent="0" algn="ctr" defTabSz="914400" eaLnBrk="1" fontAlgn="auto" latinLnBrk="0" hangingPunct="1">
              <a:lnSpc>
                <a:spcPct val="1250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與本主題有關的技術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2680F0C-F98D-4365-8D28-2C6B49C97702}"/>
              </a:ext>
            </a:extLst>
          </p:cNvPr>
          <p:cNvSpPr txBox="1"/>
          <p:nvPr/>
        </p:nvSpPr>
        <p:spPr>
          <a:xfrm>
            <a:off x="1129347" y="1979421"/>
            <a:ext cx="5300980" cy="7211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lnSpc>
                <a:spcPct val="125000"/>
              </a:lnSpc>
              <a:tabLst>
                <a:tab pos="621665" algn="l"/>
                <a:tab pos="1689100" algn="l"/>
              </a:tabLst>
            </a:pP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一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	阻尼器	:</a:t>
            </a:r>
            <a:endParaRPr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27635" defTabSz="914400">
              <a:lnSpc>
                <a:spcPct val="125000"/>
              </a:lnSpc>
            </a:pP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台北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101</a:t>
            </a:r>
            <a:r>
              <a:rPr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內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阻尼器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在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地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震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時的震動</a:t>
            </a:r>
            <a:r>
              <a:rPr sz="2000" b="1" spc="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: </a:t>
            </a:r>
            <a:r>
              <a:rPr sz="2000" b="1" spc="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https://www.youtube.com/embed/o </a:t>
            </a:r>
            <a:r>
              <a:rPr sz="2000" b="1" u="sng" spc="-484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spc="-5" dirty="0" err="1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hKqE_mwMmo</a:t>
            </a:r>
            <a:endParaRPr lang="en-US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27635" defTabSz="914400">
              <a:lnSpc>
                <a:spcPct val="125000"/>
              </a:lnSpc>
            </a:pPr>
            <a:endParaRPr sz="2000" b="1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20955" defTabSz="914400">
              <a:lnSpc>
                <a:spcPct val="125000"/>
              </a:lnSpc>
            </a:pP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單擺式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調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諧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質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量阻尼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器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自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身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的頻率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調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整接近於主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結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構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控制頻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率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如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此一來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當外力（風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力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、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地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震力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)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使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得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結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構物的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主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要頻率被激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發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時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阻尼器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會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產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生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與主結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構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反向共振的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行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為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此時作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用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在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主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結構上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能量會藉由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調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質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阻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尼器而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消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散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algn="r" defTabSz="914400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112</a:t>
            </a:r>
            <a:r>
              <a:rPr b="1" spc="-3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b="1" spc="44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彭</a:t>
            </a:r>
            <a:r>
              <a:rPr b="1" spc="-1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俊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嘉</a:t>
            </a: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  <a:tabLst>
                <a:tab pos="621665" algn="l"/>
              </a:tabLst>
            </a:pPr>
            <a:endParaRPr lang="en-US" sz="2400" b="1" spc="-5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  <a:tabLst>
                <a:tab pos="621665" algn="l"/>
              </a:tabLst>
            </a:pP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二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.	單擺計時：</a:t>
            </a:r>
            <a:endParaRPr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78740" defTabSz="914400">
              <a:lnSpc>
                <a:spcPct val="125000"/>
              </a:lnSpc>
            </a:pP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單擺計</a:t>
            </a:r>
            <a:r>
              <a:rPr sz="2000" b="1" spc="-1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時</a:t>
            </a:r>
            <a:r>
              <a:rPr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： </a:t>
            </a:r>
            <a:r>
              <a:rPr sz="2000" b="1" spc="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https://www.youtube.com/embed/B </a:t>
            </a:r>
            <a:r>
              <a:rPr sz="2000" b="1" u="sng" spc="-484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531GlubsTM</a:t>
            </a:r>
            <a:endParaRPr lang="en-US" sz="2000" b="1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78740" defTabSz="914400">
              <a:lnSpc>
                <a:spcPct val="125000"/>
              </a:lnSpc>
            </a:pPr>
            <a:endParaRPr lang="en-US" sz="2000" b="1" u="sng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0" marR="241935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單擺的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物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理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有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很廣泛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技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術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應用，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像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是用來計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時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0" marR="0" lvl="0" indent="0" algn="r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113</a:t>
            </a:r>
            <a:r>
              <a:rPr kumimoji="0" lang="zh-TW" altLang="en-US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kumimoji="0" lang="zh-TW" altLang="en-US" b="1" i="0" u="none" strike="noStrike" kern="1200" cap="none" spc="4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丁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德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碩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1D6FC1A7-82BD-4EC7-87D4-DFAC7A1A976B}"/>
              </a:ext>
            </a:extLst>
          </p:cNvPr>
          <p:cNvCxnSpPr/>
          <p:nvPr/>
        </p:nvCxnSpPr>
        <p:spPr>
          <a:xfrm>
            <a:off x="-1" y="6154057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1C7D6C8-6120-4891-A00F-249A041DFA51}"/>
              </a:ext>
            </a:extLst>
          </p:cNvPr>
          <p:cNvCxnSpPr/>
          <p:nvPr/>
        </p:nvCxnSpPr>
        <p:spPr>
          <a:xfrm>
            <a:off x="0" y="926737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21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2F07682D-ED7A-4815-B7EC-2A212400CA66}"/>
              </a:ext>
            </a:extLst>
          </p:cNvPr>
          <p:cNvSpPr txBox="1"/>
          <p:nvPr/>
        </p:nvSpPr>
        <p:spPr>
          <a:xfrm>
            <a:off x="1129347" y="829411"/>
            <a:ext cx="5300980" cy="44035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lnSpc>
                <a:spcPct val="125000"/>
              </a:lnSpc>
              <a:tabLst>
                <a:tab pos="621665" algn="l"/>
              </a:tabLst>
            </a:pPr>
            <a:r>
              <a:rPr sz="2400" b="1" spc="-5" dirty="0">
                <a:solidFill>
                  <a:srgbClr val="00FFFF"/>
                </a:solidFill>
                <a:latin typeface="Microsoft JhengHei"/>
                <a:cs typeface="Microsoft JhengHei"/>
              </a:rPr>
              <a:t>三</a:t>
            </a:r>
            <a:r>
              <a:rPr sz="2400" b="1" dirty="0">
                <a:solidFill>
                  <a:srgbClr val="00FFFF"/>
                </a:solidFill>
                <a:latin typeface="Microsoft JhengHei"/>
                <a:cs typeface="Microsoft JhengHei"/>
              </a:rPr>
              <a:t>.	盪鞦韆：</a:t>
            </a:r>
            <a:endParaRPr sz="2400"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marR="24130" defTabSz="914400">
              <a:lnSpc>
                <a:spcPct val="125000"/>
              </a:lnSpc>
            </a:pP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盪鞦韆</a:t>
            </a:r>
            <a:r>
              <a:rPr sz="2000" b="1" spc="-15" dirty="0">
                <a:solidFill>
                  <a:srgbClr val="00FF00"/>
                </a:solidFill>
                <a:latin typeface="Microsoft JhengHei"/>
                <a:cs typeface="Microsoft JhengHei"/>
              </a:rPr>
              <a:t>的</a:t>
            </a: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最</a:t>
            </a:r>
            <a:r>
              <a:rPr sz="2000" b="1" spc="-15" dirty="0">
                <a:solidFill>
                  <a:srgbClr val="00FF00"/>
                </a:solidFill>
                <a:latin typeface="Microsoft JhengHei"/>
                <a:cs typeface="Microsoft JhengHei"/>
              </a:rPr>
              <a:t>高</a:t>
            </a: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境界： </a:t>
            </a:r>
            <a:r>
              <a:rPr sz="2000" b="1" spc="5" dirty="0">
                <a:solidFill>
                  <a:srgbClr val="00FF00"/>
                </a:solidFill>
                <a:latin typeface="Microsoft JhengHei"/>
                <a:cs typeface="Microsoft JhengHei"/>
              </a:rPr>
              <a:t> </a:t>
            </a:r>
            <a:r>
              <a:rPr sz="2000" b="1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https://www.youtube.com/embed/6Y </a:t>
            </a:r>
            <a:r>
              <a:rPr sz="2000" b="1" spc="-484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 </a:t>
            </a:r>
            <a:r>
              <a:rPr sz="2000" b="1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y33kM57Dw</a:t>
            </a:r>
            <a:endParaRPr lang="en-US" sz="2000" b="1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Microsoft JhengHei"/>
              <a:cs typeface="Microsoft JhengHei"/>
            </a:endParaRPr>
          </a:p>
          <a:p>
            <a:pPr marR="24130" defTabSz="914400">
              <a:lnSpc>
                <a:spcPct val="125000"/>
              </a:lnSpc>
            </a:pPr>
            <a:endParaRPr sz="2000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Microsoft JhengHei"/>
              <a:cs typeface="Microsoft JhengHei"/>
            </a:endParaRPr>
          </a:p>
          <a:p>
            <a:pPr marR="76835" algn="just" defTabSz="914400">
              <a:lnSpc>
                <a:spcPct val="125000"/>
              </a:lnSpc>
            </a:pP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相信每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個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人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都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會有盪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鞦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韆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的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經驗，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要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想讓鞦韆越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擺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越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高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，就需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要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運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用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共振的</a:t>
            </a:r>
            <a:r>
              <a:rPr b="1" spc="-15" dirty="0" err="1">
                <a:solidFill>
                  <a:srgbClr val="FFFFFF"/>
                </a:solidFill>
                <a:latin typeface="Microsoft JhengHei"/>
                <a:cs typeface="Microsoft JhengHei"/>
              </a:rPr>
              <a:t>方</a:t>
            </a:r>
            <a:r>
              <a:rPr b="1" dirty="0" err="1">
                <a:solidFill>
                  <a:srgbClr val="FFFFFF"/>
                </a:solidFill>
                <a:latin typeface="Microsoft JhengHei"/>
                <a:cs typeface="Microsoft JhengHei"/>
              </a:rPr>
              <a:t>式使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 振幅增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強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。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那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要怎麼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運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用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共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振呢？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其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實很簡單，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在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擺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動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的過程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中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讓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身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體隨鞦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韆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的頻率一同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擺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動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，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又或者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找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人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在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你身後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以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相同頻率推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你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一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把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。下次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坐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上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鞦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韆時，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想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必你會對這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個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看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似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簡單的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遊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樂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設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施有新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一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層的認識。</a:t>
            </a:r>
            <a:endParaRPr dirty="0">
              <a:solidFill>
                <a:prstClr val="black"/>
              </a:solidFill>
              <a:latin typeface="Microsoft JhengHei"/>
              <a:cs typeface="Microsoft JhengHei"/>
            </a:endParaRPr>
          </a:p>
          <a:p>
            <a:pPr algn="r" defTabSz="914400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113</a:t>
            </a:r>
            <a:r>
              <a:rPr b="1" spc="-30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級</a:t>
            </a:r>
            <a:r>
              <a:rPr b="1" spc="445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盧</a:t>
            </a:r>
            <a:r>
              <a:rPr b="1" spc="-15" dirty="0">
                <a:solidFill>
                  <a:srgbClr val="FFFFFF"/>
                </a:solidFill>
                <a:latin typeface="Microsoft JhengHei"/>
                <a:cs typeface="Microsoft JhengHei"/>
              </a:rPr>
              <a:t>介</a:t>
            </a:r>
            <a:r>
              <a:rPr b="1" dirty="0">
                <a:solidFill>
                  <a:srgbClr val="FFFFFF"/>
                </a:solidFill>
                <a:latin typeface="Microsoft JhengHei"/>
                <a:cs typeface="Microsoft JhengHei"/>
              </a:rPr>
              <a:t>柏</a:t>
            </a:r>
            <a:endParaRPr dirty="0">
              <a:solidFill>
                <a:prstClr val="black"/>
              </a:solidFill>
              <a:latin typeface="Microsoft JhengHei"/>
              <a:cs typeface="Microsoft JhengHei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69F90C5-43E4-4BDA-A168-722E53AF47A5}"/>
              </a:ext>
            </a:extLst>
          </p:cNvPr>
          <p:cNvCxnSpPr/>
          <p:nvPr/>
        </p:nvCxnSpPr>
        <p:spPr>
          <a:xfrm>
            <a:off x="-1" y="5367677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EF63EF44-3972-4794-A6B0-F0C644B8EA45}"/>
              </a:ext>
            </a:extLst>
          </p:cNvPr>
          <p:cNvCxnSpPr/>
          <p:nvPr/>
        </p:nvCxnSpPr>
        <p:spPr>
          <a:xfrm>
            <a:off x="0" y="560716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133</Words>
  <Application>Microsoft Office PowerPoint</Application>
  <PresentationFormat>自訂</PresentationFormat>
  <Paragraphs>18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Microsoft JhengHei</vt:lpstr>
      <vt:lpstr>Microsoft JhengHei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1</cp:revision>
  <dcterms:created xsi:type="dcterms:W3CDTF">2021-03-24T18:11:57Z</dcterms:created>
  <dcterms:modified xsi:type="dcterms:W3CDTF">2021-03-24T18:19:14Z</dcterms:modified>
</cp:coreProperties>
</file>