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31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9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2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7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6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32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1098-081C-4F7C-AF20-F8C70CA131E2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0674-A7B3-4746-A5D3-65179F6D8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>
            <a:extLst>
              <a:ext uri="{FF2B5EF4-FFF2-40B4-BE49-F238E27FC236}">
                <a16:creationId xmlns:a16="http://schemas.microsoft.com/office/drawing/2014/main" id="{7BAE0F97-DF76-497C-922B-759694F75051}"/>
              </a:ext>
            </a:extLst>
          </p:cNvPr>
          <p:cNvSpPr txBox="1">
            <a:spLocks/>
          </p:cNvSpPr>
          <p:nvPr/>
        </p:nvSpPr>
        <p:spPr>
          <a:xfrm>
            <a:off x="1475676" y="741733"/>
            <a:ext cx="4608321" cy="118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奇妙的力學</a:t>
            </a:r>
            <a:endParaRPr kumimoji="0" lang="en-US" altLang="zh-TW" sz="320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</a:t>
            </a:r>
            <a:r>
              <a:rPr kumimoji="0" lang="zh-TW" altLang="en-US" sz="3200" u="none" strike="noStrike" kern="0" cap="none" spc="-1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0" lang="zh-TW" altLang="en-US" sz="320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數學</a:t>
            </a:r>
            <a:endParaRPr kumimoji="0" lang="en-US" altLang="zh-TW" sz="320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3">
                <a:extLst>
                  <a:ext uri="{FF2B5EF4-FFF2-40B4-BE49-F238E27FC236}">
                    <a16:creationId xmlns:a16="http://schemas.microsoft.com/office/drawing/2014/main" id="{D0A42AB9-1FBF-4EEB-9C92-39AD9872DA98}"/>
                  </a:ext>
                </a:extLst>
              </p:cNvPr>
              <p:cNvSpPr txBox="1"/>
              <p:nvPr/>
            </p:nvSpPr>
            <p:spPr>
              <a:xfrm>
                <a:off x="452436" y="1925968"/>
                <a:ext cx="6654800" cy="788677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defTabSz="914400">
                  <a:lnSpc>
                    <a:spcPct val="125000"/>
                  </a:lnSpc>
                </a:pPr>
                <a:r>
                  <a:rPr lang="zh-TW" altLang="en-US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流體力學</a:t>
                </a:r>
              </a:p>
              <a:p>
                <a:pPr defTabSz="914400">
                  <a:lnSpc>
                    <a:spcPct val="125000"/>
                  </a:lnSpc>
                </a:pPr>
                <a:r>
                  <a:rPr lang="en-US" altLang="zh-TW" sz="2000" b="1" i="0" u="none" strike="noStrike" dirty="0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Understanding Bernoulli's Equation</a:t>
                </a:r>
                <a:endParaRPr lang="zh-TW" altLang="en-US" sz="2000" b="1" dirty="0">
                  <a:solidFill>
                    <a:srgbClr val="00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r>
                  <a:rPr lang="en-US" altLang="zh-TW" sz="2000" b="1" spc="-5" dirty="0">
                    <a:solidFill>
                      <a:srgbClr val="00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https://www.youtube.com/embed/DW4rItB20h4</a:t>
                </a:r>
                <a:endParaRPr lang="zh-TW" altLang="en-US" sz="2000" b="1" spc="-5" dirty="0">
                  <a:solidFill>
                    <a:srgbClr val="00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endParaRPr lang="zh-TW" altLang="en-US" sz="2000" b="1" dirty="0">
                  <a:solidFill>
                    <a:srgbClr val="00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5080" defTabSz="914400">
                  <a:lnSpc>
                    <a:spcPct val="125000"/>
                  </a:lnSpc>
                </a:pP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流體力學方程是物理學和工程學中的一個簡單但不可思議的重要方 </a:t>
                </a:r>
                <a:r>
                  <a:rPr lang="zh-TW" altLang="en-US"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程，它可以幫助我們對周圍的流體流動有很多了解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。</a:t>
                </a:r>
              </a:p>
              <a:p>
                <a:pPr marR="5080" defTabSz="914400">
                  <a:lnSpc>
                    <a:spcPct val="125000"/>
                  </a:lnSpc>
                </a:pPr>
                <a:r>
                  <a:rPr lang="zh-TW" altLang="en-US" b="1" dirty="0" err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它本質上描述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了流體的壓力、速度和高度之間的關係：</a:t>
                </a:r>
              </a:p>
              <a:p>
                <a:pPr defTabSz="914400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𝑷</m:t>
                    </m:r>
                    <m:r>
                      <a:rPr lang="zh-TW" altLang="en-US" b="1" i="1" spc="-2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 </m:t>
                    </m:r>
                    <m:r>
                      <a:rPr lang="en-US" altLang="zh-TW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+</m:t>
                    </m:r>
                    <m:f>
                      <m:fPr>
                        <m:ctrlPr>
                          <a:rPr lang="zh-TW" altLang="en-US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𝝆</m:t>
                        </m:r>
                        <m:r>
                          <a:rPr lang="zh-TW" altLang="en-US" b="1" i="1" spc="-5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Cambria Math"/>
                          </a:rPr>
                          <m:t>𝑽</m:t>
                        </m:r>
                        <m:r>
                          <a:rPr lang="zh-TW" altLang="en-US" sz="1950" b="1" i="1" spc="-7" baseline="27777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TW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den>
                    </m:f>
                    <m:r>
                      <a:rPr lang="zh-TW" altLang="en-US" b="1" i="1" spc="-5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 </m:t>
                    </m:r>
                    <m:r>
                      <a:rPr lang="en-US" altLang="zh-TW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+</m:t>
                    </m:r>
                    <m:r>
                      <a:rPr lang="zh-TW" altLang="en-US" b="1" i="1" spc="-15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 </m:t>
                    </m:r>
                    <m:r>
                      <a:rPr lang="zh-TW" altLang="en-US" b="1" i="1" spc="-5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𝝆</m:t>
                    </m:r>
                    <m:r>
                      <a:rPr lang="zh-TW" altLang="en-US" b="1" i="1" spc="-5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𝒈𝒉</m:t>
                    </m:r>
                    <m:r>
                      <a:rPr lang="zh-TW" altLang="en-US" b="1" i="1" spc="85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 </m:t>
                    </m:r>
                    <m:r>
                      <a:rPr lang="en-US" altLang="zh-TW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=</m:t>
                    </m:r>
                    <m:r>
                      <a:rPr lang="zh-TW" altLang="en-US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Cambria Math"/>
                      </a:rPr>
                      <m:t>𝒄𝒐𝒏𝒔𝒕𝒂𝒏𝒕</m:t>
                    </m:r>
                  </m:oMath>
                </a14:m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。</a:t>
                </a:r>
                <a:r>
                  <a:rPr lang="en-US" altLang="zh-TW" b="1" spc="-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(113</a:t>
                </a:r>
                <a:r>
                  <a:rPr lang="zh-TW" altLang="en-US" b="1" spc="-2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級</a:t>
                </a:r>
                <a:r>
                  <a:rPr lang="zh-TW" altLang="en-US" b="1" spc="42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張</a:t>
                </a:r>
                <a:r>
                  <a:rPr lang="zh-TW" altLang="en-US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鈞皓</a:t>
                </a:r>
                <a:r>
                  <a:rPr lang="en-US" altLang="zh-TW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)</a:t>
                </a:r>
              </a:p>
              <a:p>
                <a:pPr defTabSz="914400">
                  <a:lnSpc>
                    <a:spcPct val="125000"/>
                  </a:lnSpc>
                </a:pPr>
                <a:endPara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r>
                  <a:rPr lang="zh-TW" altLang="en-US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萬有引力</a:t>
                </a:r>
              </a:p>
              <a:p>
                <a:pPr defTabSz="914400">
                  <a:lnSpc>
                    <a:spcPct val="125000"/>
                  </a:lnSpc>
                </a:pPr>
                <a:r>
                  <a:rPr lang="zh-TW" altLang="en-US" sz="2000" b="1" i="0" u="none" strike="noStrike" dirty="0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萬有引力究竟是什麼樣的存在？兩個物體之間的引力靠什麼維系？</a:t>
                </a:r>
                <a:endParaRPr lang="zh-TW" altLang="en-US" sz="2000" b="1" dirty="0">
                  <a:solidFill>
                    <a:srgbClr val="00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defTabSz="914400">
                  <a:lnSpc>
                    <a:spcPct val="125000"/>
                  </a:lnSpc>
                </a:pPr>
                <a:r>
                  <a:rPr lang="en-US" altLang="zh-TW" sz="2000" b="1" spc="-5" dirty="0">
                    <a:solidFill>
                      <a:srgbClr val="00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https://www.youtube.com/embed/K2EAqhe88qY</a:t>
                </a:r>
              </a:p>
              <a:p>
                <a:pPr defTabSz="914400">
                  <a:lnSpc>
                    <a:spcPct val="125000"/>
                  </a:lnSpc>
                </a:pPr>
                <a:endParaRPr lang="zh-TW" altLang="en-US" sz="2000" b="1" dirty="0">
                  <a:solidFill>
                    <a:srgbClr val="00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5080" algn="just" defTabSz="914400">
                  <a:lnSpc>
                    <a:spcPct val="125000"/>
                  </a:lnSpc>
                </a:pP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牛頓的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萬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有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引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力定律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通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稱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萬有引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力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定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律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，定律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指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出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，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兩個質點彼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此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之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間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相互吸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引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的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作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用力，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是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與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它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們的質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量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乘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積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成正比，並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與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它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們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之間的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距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離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成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平方反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比</a:t>
                </a:r>
                <a:r>
                  <a:rPr lang="zh-TW" altLang="en-US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：</a:t>
                </a:r>
              </a:p>
              <a:p>
                <a:pPr marR="5080" algn="just" defTabSz="914400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b="1" i="1" spc="-15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F</m:t>
                      </m:r>
                      <m:r>
                        <a:rPr lang="en-US" altLang="zh-TW" b="1" i="1" spc="-15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1" i="1" spc="-15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G</m:t>
                      </m:r>
                      <m:f>
                        <m:fPr>
                          <m:ctrlPr>
                            <a:rPr lang="zh-TW" altLang="en-US" b="1" i="1" spc="-15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zh-TW" altLang="en-US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TW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TW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TW" b="1" i="1" spc="-15" dirty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18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5080" defTabSz="914400">
                  <a:lnSpc>
                    <a:spcPct val="125000"/>
                  </a:lnSpc>
                </a:pPr>
                <a:endParaRPr lang="zh-TW" altLang="en-US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mbria Math"/>
                </a:endParaRPr>
              </a:p>
              <a:p>
                <a:pPr marR="5080" defTabSz="914400">
                  <a:lnSpc>
                    <a:spcPct val="125000"/>
                  </a:lnSpc>
                </a:pPr>
                <a:endParaRPr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</p:txBody>
          </p:sp>
        </mc:Choice>
        <mc:Fallback>
          <p:sp>
            <p:nvSpPr>
              <p:cNvPr id="34" name="object 3">
                <a:extLst>
                  <a:ext uri="{FF2B5EF4-FFF2-40B4-BE49-F238E27FC236}">
                    <a16:creationId xmlns:a16="http://schemas.microsoft.com/office/drawing/2014/main" id="{D0A42AB9-1FBF-4EEB-9C92-39AD9872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" y="1925968"/>
                <a:ext cx="6654800" cy="7886774"/>
              </a:xfrm>
              <a:prstGeom prst="rect">
                <a:avLst/>
              </a:prstGeom>
              <a:blipFill>
                <a:blip r:embed="rId2"/>
                <a:stretch>
                  <a:fillRect l="-2747" t="-386" r="-21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3B1F75E7-558A-42CB-8E27-6DB8AD7519AA}"/>
              </a:ext>
            </a:extLst>
          </p:cNvPr>
          <p:cNvCxnSpPr/>
          <p:nvPr/>
        </p:nvCxnSpPr>
        <p:spPr>
          <a:xfrm>
            <a:off x="0" y="515112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30A0C1A-169B-467F-BB27-91013D53FB95}"/>
              </a:ext>
            </a:extLst>
          </p:cNvPr>
          <p:cNvCxnSpPr>
            <a:cxnSpLocks/>
          </p:cNvCxnSpPr>
          <p:nvPr/>
        </p:nvCxnSpPr>
        <p:spPr>
          <a:xfrm>
            <a:off x="0" y="920496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38371062-B0F0-4C58-B430-478AD24995C6}"/>
              </a:ext>
            </a:extLst>
          </p:cNvPr>
          <p:cNvSpPr txBox="1"/>
          <p:nvPr/>
        </p:nvSpPr>
        <p:spPr>
          <a:xfrm>
            <a:off x="787235" y="786379"/>
            <a:ext cx="5985205" cy="1976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lnSpc>
                <a:spcPct val="125000"/>
              </a:lnSpc>
            </a:pP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雙星運動</a:t>
            </a: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雙星運動 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-1 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雙星的計算分析方式</a:t>
            </a:r>
            <a:endParaRPr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t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tps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ww</a:t>
            </a:r>
            <a:r>
              <a:rPr sz="2000" b="1" spc="-12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w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y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outube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.c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om/emb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e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d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/1AibN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I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mc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FY</a:t>
            </a:r>
            <a:endParaRPr lang="en-US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endParaRPr lang="en-US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defTabSz="914400">
              <a:lnSpc>
                <a:spcPct val="125000"/>
              </a:lnSpc>
            </a:pPr>
            <a:r>
              <a:rPr sz="20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有關雙</a:t>
            </a:r>
            <a:r>
              <a:rPr sz="2000"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星</a:t>
            </a:r>
            <a:r>
              <a:rPr sz="20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運</a:t>
            </a:r>
            <a:r>
              <a:rPr sz="2000"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動</a:t>
            </a:r>
            <a:r>
              <a:rPr sz="20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的數</a:t>
            </a:r>
            <a:r>
              <a:rPr sz="2000" b="1" spc="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學</a:t>
            </a:r>
            <a:r>
              <a:rPr sz="2000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(113</a:t>
            </a:r>
            <a:r>
              <a:rPr sz="2000" b="1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級余奕</a:t>
            </a:r>
            <a:r>
              <a:rPr sz="2000" b="1" spc="-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霆</a:t>
            </a:r>
            <a:r>
              <a:rPr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endParaRPr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B850FCA-2B31-426E-A62D-E2F1BE7F2410}"/>
              </a:ext>
            </a:extLst>
          </p:cNvPr>
          <p:cNvCxnSpPr>
            <a:cxnSpLocks/>
          </p:cNvCxnSpPr>
          <p:nvPr/>
        </p:nvCxnSpPr>
        <p:spPr>
          <a:xfrm>
            <a:off x="0" y="300228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9D4E846-93D9-4502-B072-BF6927F42781}"/>
              </a:ext>
            </a:extLst>
          </p:cNvPr>
          <p:cNvCxnSpPr>
            <a:cxnSpLocks/>
          </p:cNvCxnSpPr>
          <p:nvPr/>
        </p:nvCxnSpPr>
        <p:spPr>
          <a:xfrm>
            <a:off x="0" y="323088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5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196</Words>
  <Application>Microsoft Office PowerPoint</Application>
  <PresentationFormat>自訂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Microsoft JhengHei</vt:lpstr>
      <vt:lpstr>Microsoft JhengHei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5</cp:revision>
  <dcterms:created xsi:type="dcterms:W3CDTF">2021-03-24T22:04:05Z</dcterms:created>
  <dcterms:modified xsi:type="dcterms:W3CDTF">2021-03-24T22:36:40Z</dcterms:modified>
</cp:coreProperties>
</file>