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66FF33"/>
    <a:srgbClr val="00FFFF"/>
    <a:srgbClr val="FFFF66"/>
    <a:srgbClr val="FFCC00"/>
    <a:srgbClr val="FF9900"/>
    <a:srgbClr val="CC99FF"/>
    <a:srgbClr val="FFCCFF"/>
    <a:srgbClr val="FF66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25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26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70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5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93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657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8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05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54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58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965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988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EFBD1-469C-4A37-B611-98A009F71CA0}" type="datetimeFigureOut">
              <a:rPr lang="zh-TW" altLang="en-US" smtClean="0"/>
              <a:t>2021/1/23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5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mlg5QkusFQ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NbXXMoWfR3Bf7Z77vcviPlkHtTXUlEp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rylkAsGZczc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2B69DFA-4FD8-413B-89E6-C9E6652D265D}"/>
              </a:ext>
            </a:extLst>
          </p:cNvPr>
          <p:cNvSpPr txBox="1"/>
          <p:nvPr/>
        </p:nvSpPr>
        <p:spPr>
          <a:xfrm>
            <a:off x="1208087" y="-13050"/>
            <a:ext cx="5143500" cy="12637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TW" altLang="en-US" sz="32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角動量</a:t>
            </a:r>
            <a:endParaRPr lang="en-US" altLang="zh-TW" sz="32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125000"/>
              </a:lnSpc>
            </a:pPr>
            <a:r>
              <a:rPr lang="zh-TW" altLang="en-US" sz="32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與本主題有關的工程與產品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20B1CDE-2B2C-4626-A368-5C86A79A26B0}"/>
              </a:ext>
            </a:extLst>
          </p:cNvPr>
          <p:cNvCxnSpPr/>
          <p:nvPr/>
        </p:nvCxnSpPr>
        <p:spPr>
          <a:xfrm>
            <a:off x="-130629" y="8278565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46DC255-E5C0-4C2C-976F-FA30359C18AD}"/>
              </a:ext>
            </a:extLst>
          </p:cNvPr>
          <p:cNvSpPr txBox="1"/>
          <p:nvPr/>
        </p:nvSpPr>
        <p:spPr>
          <a:xfrm>
            <a:off x="867458" y="1279976"/>
            <a:ext cx="5995103" cy="7483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</a:t>
            </a:r>
            <a:r>
              <a:rPr lang="en-US" altLang="zh-TW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賽格威</a:t>
            </a:r>
            <a:r>
              <a:rPr lang="en-US" altLang="zh-TW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電動平衡車</a:t>
            </a:r>
            <a:r>
              <a:rPr lang="en-US" altLang="zh-TW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(Segway)</a:t>
            </a: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en-US" altLang="zh-TW" b="1" dirty="0">
                <a:solidFill>
                  <a:srgbClr val="66FF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How Segway Works</a:t>
            </a:r>
          </a:p>
          <a:p>
            <a:pPr>
              <a:lnSpc>
                <a:spcPct val="125000"/>
              </a:lnSpc>
            </a:pPr>
            <a:r>
              <a:rPr lang="en-US" altLang="zh-TW" b="1" dirty="0">
                <a:solidFill>
                  <a:srgbClr val="66FF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https://www.youtube.com/watch?v=rmlg5QkusFQ</a:t>
            </a:r>
            <a:endParaRPr lang="en-US" altLang="zh-TW" b="1" dirty="0">
              <a:solidFill>
                <a:srgbClr val="66FF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相信大家一定有在路上看過這種平衡車吧，有時候是兩輪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，有時候是單輪，但是有沒有想過它是怎麼平衡的呢～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還記的我們在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engineering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中有介紹過陀螺儀吧，平衡車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就是內置的精密固態陀螺儀（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Solid-State Gyroscopes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來判斷車身所處的姿勢狀態，通過儲存在內部的算法，再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經過精密且高速的中央微處理器計算，發出算法所計算出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的指令後，驅動馬達來做到平衡的效果。假設我們以站在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車上的駕駛人與車輛的總體重心縱軸作為參考線。當這條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軸往前傾斜時，賽格威車身內的內置電動馬達會產生往前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的力量，一方面平衡人與車往前傾倒的力矩，一方面產生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讓車輛前進的加速度，相反的，當陀螺儀發現駕駛人的重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心往後傾時，也會產生向後的力量達到平衡效果。因此，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駕駛人只要改變自己身體的角度往前或往後傾，賽格威就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會根據傾斜的方向前進或後退，而速度則與駕駛人身體傾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斜的程度呈正比。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3591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5328AD8-6717-4952-BEE4-9F543FEDA916}"/>
              </a:ext>
            </a:extLst>
          </p:cNvPr>
          <p:cNvSpPr txBox="1"/>
          <p:nvPr/>
        </p:nvSpPr>
        <p:spPr>
          <a:xfrm>
            <a:off x="654815" y="392907"/>
            <a:ext cx="6250044" cy="64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51CFFC8-A628-4466-80B4-4DFA272AC12E}"/>
              </a:ext>
            </a:extLst>
          </p:cNvPr>
          <p:cNvGrpSpPr/>
          <p:nvPr/>
        </p:nvGrpSpPr>
        <p:grpSpPr>
          <a:xfrm>
            <a:off x="781144" y="543193"/>
            <a:ext cx="5997387" cy="7681446"/>
            <a:chOff x="781144" y="2790451"/>
            <a:chExt cx="5997387" cy="7681446"/>
          </a:xfrm>
        </p:grpSpPr>
        <p:pic>
          <p:nvPicPr>
            <p:cNvPr id="7" name="圖片 6" descr="一張含有 文字, 遊戲, 標誌 的圖片&#10;&#10;自動產生的描述">
              <a:extLst>
                <a:ext uri="{FF2B5EF4-FFF2-40B4-BE49-F238E27FC236}">
                  <a16:creationId xmlns:a16="http://schemas.microsoft.com/office/drawing/2014/main" id="{639FC3F2-7ABB-4402-87D5-CAFE9902C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9150" y="7218148"/>
              <a:ext cx="3359380" cy="2631454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679CD0D-8081-4164-8923-AA25FDB26DA2}"/>
                </a:ext>
              </a:extLst>
            </p:cNvPr>
            <p:cNvSpPr txBox="1"/>
            <p:nvPr/>
          </p:nvSpPr>
          <p:spPr>
            <a:xfrm>
              <a:off x="781144" y="2790451"/>
              <a:ext cx="5997387" cy="46753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zh-TW" altLang="en-US" sz="2400" b="1" dirty="0">
                  <a:solidFill>
                    <a:srgbClr val="00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二</a:t>
              </a:r>
              <a:r>
                <a:rPr lang="en-US" altLang="zh-TW" sz="2400" b="1" dirty="0">
                  <a:solidFill>
                    <a:srgbClr val="00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,</a:t>
              </a:r>
              <a:r>
                <a:rPr lang="zh-TW" altLang="en-US" sz="2400" b="1" dirty="0">
                  <a:solidFill>
                    <a:srgbClr val="00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直昇機：</a:t>
              </a:r>
              <a:endPara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TW" sz="1800" b="1" dirty="0">
                  <a:solidFill>
                    <a:srgbClr val="66FF33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Smart Everyday Helicopter Physics Series</a:t>
              </a:r>
            </a:p>
            <a:p>
              <a:pPr>
                <a:lnSpc>
                  <a:spcPct val="125000"/>
                </a:lnSpc>
              </a:pPr>
              <a:r>
                <a:rPr lang="en-US" altLang="zh-TW" sz="1800" b="1" dirty="0">
                  <a:solidFill>
                    <a:srgbClr val="66FF33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https://www.youtube.com/playlist?list=PLNbXXMoWfR3Bf7Z77vcviPlkHtTXUlEpC</a:t>
              </a:r>
              <a:endParaRPr lang="en-US" altLang="zh-TW" sz="1800" b="1" dirty="0">
                <a:solidFill>
                  <a:srgbClr val="66FF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25000"/>
                </a:lnSpc>
              </a:pPr>
              <a:endPara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just">
                <a:lnSpc>
                  <a:spcPct val="125000"/>
                </a:lnSpc>
              </a:pP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直昇機控制葉片的傾斜度，使其能夠上下移動，扇葉轉動時將空氣向下壓，根據作用力與反作用力原理，空氣會反過來為它提供一個向上的反作用力，使直昇機向上升。基於角動量守恆的原理，在沒有外力的影響下，直昇機整體的角動量變化量應為零，假設機翼以順時針方向轉動，則為了使角動量守恆</a:t>
              </a:r>
              <a:r>
                <a: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關於角動量守恆會在”科學”部分詳做介紹</a:t>
              </a:r>
              <a:r>
                <a: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，機身會反方向以逆時針方向打轉，而這樣旋轉的機身是無法乘坐的</a:t>
              </a:r>
              <a:r>
                <a:rPr lang="zh-TW" altLang="en-US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。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D8B7F18-A467-4222-A686-5FAA06375D59}"/>
                </a:ext>
              </a:extLst>
            </p:cNvPr>
            <p:cNvSpPr txBox="1"/>
            <p:nvPr/>
          </p:nvSpPr>
          <p:spPr>
            <a:xfrm>
              <a:off x="781144" y="7399966"/>
              <a:ext cx="2546063" cy="30719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所以囉，機尾的尾翼就產生了極大的作用，尾翼也是一個風扇，藉著旋轉把風排向機身旋轉的另外一個方向，抵銷掉由於角動量守恆產生的力矩，使機身穩定下來。</a:t>
              </a:r>
            </a:p>
          </p:txBody>
        </p:sp>
      </p:grp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012C7B3-ADBB-44BA-A58B-D06886F07F89}"/>
              </a:ext>
            </a:extLst>
          </p:cNvPr>
          <p:cNvCxnSpPr/>
          <p:nvPr/>
        </p:nvCxnSpPr>
        <p:spPr>
          <a:xfrm>
            <a:off x="-1" y="8091919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38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8491E18-7AFD-4C1A-90E0-8CAE3185F657}"/>
              </a:ext>
            </a:extLst>
          </p:cNvPr>
          <p:cNvCxnSpPr/>
          <p:nvPr/>
        </p:nvCxnSpPr>
        <p:spPr>
          <a:xfrm>
            <a:off x="0" y="499225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46D75C1-FE36-411F-A22B-8E8567598144}"/>
              </a:ext>
            </a:extLst>
          </p:cNvPr>
          <p:cNvCxnSpPr/>
          <p:nvPr/>
        </p:nvCxnSpPr>
        <p:spPr>
          <a:xfrm>
            <a:off x="-2" y="8536771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F3090F23-C3B3-4499-B880-832C6B35F579}"/>
              </a:ext>
            </a:extLst>
          </p:cNvPr>
          <p:cNvSpPr txBox="1"/>
          <p:nvPr/>
        </p:nvSpPr>
        <p:spPr>
          <a:xfrm>
            <a:off x="513627" y="239929"/>
            <a:ext cx="6532418" cy="4752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三</a:t>
            </a:r>
            <a:r>
              <a:rPr lang="en-US" altLang="zh-TW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多軸無人機：</a:t>
            </a:r>
            <a:endParaRPr lang="en-US" altLang="zh-TW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2000" b="1" dirty="0">
                <a:solidFill>
                  <a:srgbClr val="66FF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Basic Physics of Drones</a:t>
            </a:r>
          </a:p>
          <a:p>
            <a:pPr>
              <a:lnSpc>
                <a:spcPct val="125000"/>
              </a:lnSpc>
            </a:pPr>
            <a:r>
              <a:rPr lang="en-US" altLang="zh-TW" sz="2000" b="1" u="sng" dirty="0">
                <a:solidFill>
                  <a:srgbClr val="66FF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https://www.youtube.com/watch?v=PkbkO3e0ev0</a:t>
            </a: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多軸無人機的扇葉以四軸為例，會讓其兩兩以相反方向旋轉，為的就是要平衡機體所受的角動量方向，讓它在飛行時不會水平旋轉。一般來說四軸無人機是設計工藝上最為簡單且便利的，不僅可以輕鬆的平衡機體整體的角動量，控制機體的移動更是容易，但缺點就是它不能容許任一扇葉損壞，否則不僅機體會開始旋轉，且會因動力不足而墜毀，目前屬個人遊樂性質較高的一種機械；而對更多軸的無人機來說，雖然會用到的體積會更大，但是操控性及扇葉損壞的容許率便更大，常用於商用無人機空拍。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FD5B5F-B5E8-4DEE-ADC8-47804DEA0280}"/>
              </a:ext>
            </a:extLst>
          </p:cNvPr>
          <p:cNvSpPr txBox="1"/>
          <p:nvPr/>
        </p:nvSpPr>
        <p:spPr>
          <a:xfrm>
            <a:off x="513627" y="5109621"/>
            <a:ext cx="6043518" cy="3136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b="1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指尖陀螺：</a:t>
            </a:r>
            <a:endParaRPr lang="en-US" altLang="zh-TW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2000" b="1" i="0" dirty="0">
                <a:solidFill>
                  <a:srgbClr val="66FF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The Physics of Fidget Spinner</a:t>
            </a:r>
          </a:p>
          <a:p>
            <a:pPr>
              <a:lnSpc>
                <a:spcPct val="125000"/>
              </a:lnSpc>
            </a:pPr>
            <a:r>
              <a:rPr lang="en-US" altLang="zh-TW" sz="2000" b="1" dirty="0">
                <a:solidFill>
                  <a:srgbClr val="66FF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https://youtu.be/rylkAsGZczc</a:t>
            </a:r>
            <a:endParaRPr lang="en-US" altLang="zh-TW" sz="2000" b="1" dirty="0">
              <a:solidFill>
                <a:srgbClr val="66FF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en-US" altLang="zh-TW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利用中間的培林來帶動陀螺轉動，再利用鐵塊維持住三邊的平衡，當培林半徑越小速度越快，半徑越大速度越慢，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符合角動量守恆。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(113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級  顏翊翔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247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D48BF39-8CD1-470D-AAAA-A090D4A99B3B}"/>
              </a:ext>
            </a:extLst>
          </p:cNvPr>
          <p:cNvCxnSpPr/>
          <p:nvPr/>
        </p:nvCxnSpPr>
        <p:spPr>
          <a:xfrm>
            <a:off x="-2" y="3533698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64924B1A-4DB1-45F4-96EE-DE38EE76C040}"/>
              </a:ext>
            </a:extLst>
          </p:cNvPr>
          <p:cNvCxnSpPr/>
          <p:nvPr/>
        </p:nvCxnSpPr>
        <p:spPr>
          <a:xfrm>
            <a:off x="-3" y="3755121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324043-77E4-4011-8164-5E396E471252}"/>
              </a:ext>
            </a:extLst>
          </p:cNvPr>
          <p:cNvSpPr txBox="1"/>
          <p:nvPr/>
        </p:nvSpPr>
        <p:spPr>
          <a:xfrm>
            <a:off x="758077" y="0"/>
            <a:ext cx="6043518" cy="3021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五</a:t>
            </a:r>
            <a:r>
              <a:rPr lang="en-US" altLang="zh-TW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自行車：</a:t>
            </a:r>
            <a:endParaRPr lang="en-US" altLang="zh-TW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en-US" altLang="zh-TW" sz="2000" b="1" i="0" dirty="0">
                <a:solidFill>
                  <a:srgbClr val="66FF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How Do Bikes Stay</a:t>
            </a:r>
            <a:r>
              <a:rPr lang="zh-TW" altLang="en-US" sz="2000" b="1" i="0" dirty="0">
                <a:solidFill>
                  <a:srgbClr val="66FF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i="0">
                <a:solidFill>
                  <a:srgbClr val="66FF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Up?</a:t>
            </a:r>
          </a:p>
          <a:p>
            <a:pPr>
              <a:lnSpc>
                <a:spcPct val="125000"/>
              </a:lnSpc>
            </a:pPr>
            <a:r>
              <a:rPr lang="en-US" altLang="zh-TW" sz="2000" b="1" u="sng">
                <a:solidFill>
                  <a:srgbClr val="66FF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</a:t>
            </a:r>
            <a:r>
              <a:rPr lang="en-US" altLang="zh-TW" sz="2000" b="1" u="sng" dirty="0">
                <a:solidFill>
                  <a:srgbClr val="66FF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://youtu.be/oZAc5t2lkvo</a:t>
            </a: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當自行車輪胎的轉速越快是，它的行進方式會更穩定，尤其在使用滾筒訓練台時，最一開始要將它踩順採快，平衡才容易穩定，不會左右顛倒   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(113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級 湛政軒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BFDAF6A-A114-48D1-BBE3-42DB2BF71EB4}"/>
              </a:ext>
            </a:extLst>
          </p:cNvPr>
          <p:cNvSpPr txBox="1"/>
          <p:nvPr/>
        </p:nvSpPr>
        <p:spPr>
          <a:xfrm>
            <a:off x="804208" y="3873836"/>
            <a:ext cx="5997387" cy="2944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車輪：</a:t>
            </a:r>
          </a:p>
          <a:p>
            <a:pPr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輪子四處可見，角動量亦然。跟動量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(m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・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v)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一樣，一個東西如果動量大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像是掉落下來的鋼板或是高速行進的子彈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，就越難以外力改變其運動狀態。角動量也是，一個物體如果轉動的速度越快，就越難改變他，同時也越穩定，此現象在我們的演示項目中能體驗到。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25000"/>
              </a:lnSpc>
            </a:pP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9570CCA3-1F69-4CE3-B806-29825A8A05AC}"/>
              </a:ext>
            </a:extLst>
          </p:cNvPr>
          <p:cNvCxnSpPr/>
          <p:nvPr/>
        </p:nvCxnSpPr>
        <p:spPr>
          <a:xfrm>
            <a:off x="-3" y="6602092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255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7E50DE8-A4C7-4DFC-846A-F2FF5D7D1AAD}"/>
              </a:ext>
            </a:extLst>
          </p:cNvPr>
          <p:cNvSpPr txBox="1"/>
          <p:nvPr/>
        </p:nvSpPr>
        <p:spPr>
          <a:xfrm>
            <a:off x="513628" y="887644"/>
            <a:ext cx="184731" cy="750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9878AD92-50C5-4E48-8726-75677F8AD42B}"/>
              </a:ext>
            </a:extLst>
          </p:cNvPr>
          <p:cNvCxnSpPr/>
          <p:nvPr/>
        </p:nvCxnSpPr>
        <p:spPr>
          <a:xfrm>
            <a:off x="-85413" y="7242172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7">
            <a:extLst>
              <a:ext uri="{FF2B5EF4-FFF2-40B4-BE49-F238E27FC236}">
                <a16:creationId xmlns:a16="http://schemas.microsoft.com/office/drawing/2014/main" id="{DEB43AD1-703D-4969-AE0A-B50E20FE358B}"/>
              </a:ext>
            </a:extLst>
          </p:cNvPr>
          <p:cNvGrpSpPr/>
          <p:nvPr/>
        </p:nvGrpSpPr>
        <p:grpSpPr>
          <a:xfrm>
            <a:off x="870988" y="358416"/>
            <a:ext cx="5824758" cy="6701922"/>
            <a:chOff x="867458" y="2830473"/>
            <a:chExt cx="5824758" cy="6701922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5F3A0E9B-E094-4F78-84AC-07CC48D24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9483"/>
            <a:stretch/>
          </p:blipFill>
          <p:spPr>
            <a:xfrm>
              <a:off x="1222886" y="6786038"/>
              <a:ext cx="5113902" cy="2746357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BC63728-6F72-4DF3-88E5-FAF630698ED0}"/>
                </a:ext>
              </a:extLst>
            </p:cNvPr>
            <p:cNvSpPr txBox="1"/>
            <p:nvPr/>
          </p:nvSpPr>
          <p:spPr>
            <a:xfrm>
              <a:off x="867458" y="2830473"/>
              <a:ext cx="5824758" cy="39828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TW" altLang="en-US" sz="2400" b="1" dirty="0">
                  <a:solidFill>
                    <a:srgbClr val="00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棉花糖機</a:t>
              </a:r>
              <a:endParaRPr lang="zh-TW" altLang="en-US" sz="2400" dirty="0">
                <a:solidFill>
                  <a:srgbClr val="00FFFF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>
                <a:lnSpc>
                  <a:spcPct val="125000"/>
                </a:lnSpc>
              </a:pPr>
              <a:endPara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>
                <a:lnSpc>
                  <a:spcPct val="125000"/>
                </a:lnSpc>
              </a:pP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首先把糖加熱融解成濃稠的糖漿，置放糖漿的容器外會覆蓋一個充滿細孔的蓋子；然後製造棉花糖的機器，會以高速旋轉產生離心力</a:t>
              </a:r>
              <a:r>
                <a: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(</a:t>
              </a: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離心力是一種假想力，在”科學”部分會詳做介紹</a:t>
              </a:r>
              <a:r>
                <a:rPr lang="en-US" altLang="zh-TW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)</a:t>
              </a:r>
              <a:r>
                <a:rPr lang="zh-TW" altLang="en-US" b="1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，此時，糖漿受到離心力，就會像脫水機脫水的原理一樣往外噴射出去，而且經過蓋子上細孔時，會變成比水柱還要細的“糖漿柱”，並且急速冷卻，就成了我們看到的白色細絲狀的白線。此時，只要拿一根竹棒把這些絲慢慢黏集起來，就成了香噴噴誘人的棉花糖了！</a:t>
              </a:r>
              <a:endPara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026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991</Words>
  <Application>Microsoft Office PowerPoint</Application>
  <PresentationFormat>自訂</PresentationFormat>
  <Paragraphs>49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24</cp:revision>
  <dcterms:created xsi:type="dcterms:W3CDTF">2020-08-26T09:46:03Z</dcterms:created>
  <dcterms:modified xsi:type="dcterms:W3CDTF">2021-01-23T09:21:36Z</dcterms:modified>
</cp:coreProperties>
</file>