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480" y="-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46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832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887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49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81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0026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13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315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517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42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65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FBD1-469C-4A37-B611-98A009F71CA0}" type="datetimeFigureOut">
              <a:rPr lang="zh-TW" altLang="en-US" smtClean="0"/>
              <a:t>2021/1/15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642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/index.php?title=%E7%89%A9%E7%90%86%E9%87%8F&amp;variant=zh-tw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5D4BCA1-9328-47DA-971F-ED5AABD6FF6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0838" y="607519"/>
            <a:ext cx="692926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/>
            <a:r>
              <a:rPr lang="zh-TW" altLang="en-US" sz="3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角動量</a:t>
            </a:r>
            <a:endParaRPr lang="en-US" altLang="zh-TW" sz="32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defTabSz="914400"/>
            <a:r>
              <a:rPr lang="zh-TW" altLang="en-US" sz="3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與本主題有關的數學</a:t>
            </a:r>
            <a:r>
              <a:rPr lang="en-US" altLang="zh-TW" sz="3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(Mathematics)</a:t>
            </a:r>
            <a:endParaRPr lang="zh-TW" altLang="zh-TW" sz="32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72DB9259-0CB9-4728-8BF9-FD7648AC46F7}"/>
                  </a:ext>
                </a:extLst>
              </p:cNvPr>
              <p:cNvSpPr txBox="1"/>
              <p:nvPr/>
            </p:nvSpPr>
            <p:spPr>
              <a:xfrm>
                <a:off x="689907" y="2012527"/>
                <a:ext cx="5905500" cy="5092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TW" altLang="en-US" sz="2400" b="1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一</a:t>
                </a:r>
                <a:r>
                  <a:rPr lang="en-US" altLang="zh-TW" sz="2400" b="1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  <a:r>
                  <a:rPr lang="zh-TW" altLang="en-US" sz="2400" b="1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有關於角動量守恆：</a:t>
                </a:r>
                <a:endParaRPr lang="en-US" altLang="zh-TW" sz="2400" b="1" dirty="0">
                  <a:solidFill>
                    <a:srgbClr val="00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TW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r>
                      <a:rPr lang="zh-TW" altLang="en-US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zh-TW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altLang="zh-TW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如果系統不受外力矩的話，所觀察的系統角動量就不會有變化，跟平移系統</a:t>
                </a:r>
                <a14:m>
                  <m:oMath xmlns:m="http://schemas.openxmlformats.org/officeDocument/2006/math">
                    <m:r>
                      <a:rPr lang="en-US" altLang="zh-TW" b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altLang="zh-TW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num>
                      <m:den>
                        <m:r>
                          <a:rPr lang="en-US" altLang="zh-TW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有著異曲同工之妙。</a:t>
                </a:r>
                <a:endPara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TW" b="1" dirty="0">
                  <a:solidFill>
                    <a:srgbClr val="00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TW" b="1" dirty="0">
                  <a:solidFill>
                    <a:srgbClr val="00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TW" altLang="en-US" sz="2400" b="1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二</a:t>
                </a:r>
                <a:r>
                  <a:rPr lang="en-US" altLang="zh-TW" sz="2400" b="1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.</a:t>
                </a:r>
                <a:r>
                  <a:rPr lang="zh-TW" altLang="en-US" sz="2400" b="1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角動量另外一個定義：</a:t>
                </a:r>
                <a:endParaRPr lang="en-US" altLang="zh-TW" sz="24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TW" sz="20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角動量定義除了 </a:t>
                </a:r>
                <a:r>
                  <a:rPr lang="en-US" altLang="zh-TW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L= r × P=r × mv </a:t>
                </a: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外，另一個定義是轉動慣量和角速度的乘積 </a:t>
                </a:r>
                <a:r>
                  <a:rPr lang="en-US" altLang="zh-TW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L=</a:t>
                </a:r>
                <a:r>
                  <a:rPr lang="en-US" altLang="zh-TW" b="1" dirty="0" err="1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Iω</a:t>
                </a: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，跟平移系統 </a:t>
                </a:r>
                <a:r>
                  <a:rPr lang="en-US" altLang="zh-TW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p=mv </a:t>
                </a: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互相對應。</a:t>
                </a:r>
                <a:endPara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72DB9259-0CB9-4728-8BF9-FD7648AC4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07" y="2012527"/>
                <a:ext cx="5905500" cy="5092100"/>
              </a:xfrm>
              <a:prstGeom prst="rect">
                <a:avLst/>
              </a:prstGeom>
              <a:blipFill>
                <a:blip r:embed="rId2"/>
                <a:stretch>
                  <a:fillRect l="-1548" r="-7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字方塊 61">
            <a:extLst>
              <a:ext uri="{FF2B5EF4-FFF2-40B4-BE49-F238E27FC236}">
                <a16:creationId xmlns:a16="http://schemas.microsoft.com/office/drawing/2014/main" id="{D90B33B6-28AD-4FFE-8F0D-4F1ABBECBAAE}"/>
              </a:ext>
            </a:extLst>
          </p:cNvPr>
          <p:cNvSpPr txBox="1"/>
          <p:nvPr/>
        </p:nvSpPr>
        <p:spPr>
          <a:xfrm>
            <a:off x="689907" y="6985908"/>
            <a:ext cx="6251122" cy="3248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三</a:t>
            </a:r>
            <a:r>
              <a:rPr lang="zh-TW" altLang="zh-TW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.轉動慣量</a:t>
            </a: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：</a:t>
            </a:r>
            <a:endParaRPr lang="zh-TW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zh-TW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對於一個質點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定軸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相距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r)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轉動，其轉動慣量為  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 = mr</a:t>
            </a:r>
            <a:r>
              <a:rPr lang="en-US" altLang="zh-TW" b="1" baseline="30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，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SI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單位為公斤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‧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米平方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(kg * m</a:t>
            </a:r>
            <a:r>
              <a:rPr lang="en-US" altLang="zh-TW" b="1" baseline="30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　然而，自然界中實際的轉動往往不是一個質點這麼單純，因此當我們遇到多質點剛體時，就要將物體分割成無窮多個質量很小的質點，在利用積分去求得轉動慣量，即 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I=∫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</a:t>
            </a:r>
            <a:r>
              <a:rPr lang="en-US" altLang="zh-TW" b="1" baseline="30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2 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dm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4A1C53E-DC69-4234-B6AF-55EEA6E8ED76}"/>
              </a:ext>
            </a:extLst>
          </p:cNvPr>
          <p:cNvCxnSpPr/>
          <p:nvPr/>
        </p:nvCxnSpPr>
        <p:spPr>
          <a:xfrm>
            <a:off x="0" y="4190825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DB19AB39-5239-43AC-935A-DA7FCAD25189}"/>
              </a:ext>
            </a:extLst>
          </p:cNvPr>
          <p:cNvCxnSpPr/>
          <p:nvPr/>
        </p:nvCxnSpPr>
        <p:spPr>
          <a:xfrm>
            <a:off x="0" y="6769433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59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0FD6C3A-92CA-4375-8AE5-CE841B8E6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60" y="2770487"/>
            <a:ext cx="5265554" cy="298205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654FF7A-C31F-4BA2-855F-B93B5FBF85E3}"/>
              </a:ext>
            </a:extLst>
          </p:cNvPr>
          <p:cNvSpPr txBox="1"/>
          <p:nvPr/>
        </p:nvSpPr>
        <p:spPr>
          <a:xfrm>
            <a:off x="782712" y="744385"/>
            <a:ext cx="5994250" cy="1940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如果轉軸沒有通過質心的話，我們也可以利用平行軸定理求得轉動慣量，即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b="1" baseline="-30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Z  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 </a:t>
            </a:r>
            <a:r>
              <a:rPr lang="en-US" altLang="zh-TW" b="1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i</a:t>
            </a:r>
            <a:r>
              <a:rPr lang="en-US" altLang="zh-TW" b="1" baseline="-300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CM</a:t>
            </a:r>
            <a:r>
              <a:rPr lang="en-US" altLang="zh-TW" b="1" baseline="-30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  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Md</a:t>
            </a:r>
            <a:r>
              <a:rPr lang="en-US" altLang="zh-TW" b="1" baseline="30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，其中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為質心距轉軸的距離。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9144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依據不同物體的形狀，不同的轉軸會有不同的轉動慣量，如下方的表格所示：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7CC134A-3A44-4772-8471-7D5BBB97CB79}"/>
              </a:ext>
            </a:extLst>
          </p:cNvPr>
          <p:cNvSpPr txBox="1"/>
          <p:nvPr/>
        </p:nvSpPr>
        <p:spPr>
          <a:xfrm>
            <a:off x="782712" y="6425891"/>
            <a:ext cx="5994250" cy="3910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角動量：</a:t>
            </a: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角動量在物理上我們將它定義為物體到旋轉中心的位移 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 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 其直線動量 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 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相關的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 tooltip="物理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物理量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，即  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 = r ×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，角動量的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單位為公斤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‧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米平方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(kg‧m</a:t>
            </a:r>
            <a:r>
              <a:rPr lang="en-US" altLang="zh-TW" b="1" baseline="30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/s)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 另外角動量也可以表示成轉動慣量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和角速度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ω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的乘積， 即 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 = I ω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，由於位移 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 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和動量 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 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都是向量，而角動量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為這兩個向量的外積， 所以角動量也是一個向量，在進行運算時要利用向量的加減法性質運算。另外，我們判斷角動量的方向也可以用右手定則來判斷。</a:t>
            </a: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1EA70054-67B9-45AA-A84D-B7715180BF43}"/>
              </a:ext>
            </a:extLst>
          </p:cNvPr>
          <p:cNvCxnSpPr/>
          <p:nvPr/>
        </p:nvCxnSpPr>
        <p:spPr>
          <a:xfrm>
            <a:off x="0" y="6193361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D4E10141-277C-4BB6-8C87-29645849417F}"/>
              </a:ext>
            </a:extLst>
          </p:cNvPr>
          <p:cNvCxnSpPr/>
          <p:nvPr/>
        </p:nvCxnSpPr>
        <p:spPr>
          <a:xfrm>
            <a:off x="0" y="10655633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10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6726B549-578E-4FA1-A93C-B02244EE7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290" y="432940"/>
                <a:ext cx="6199095" cy="21988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914400">
                  <a:lnSpc>
                    <a:spcPct val="125000"/>
                  </a:lnSpc>
                </a:pPr>
                <a:r>
                  <a:rPr lang="zh-TW" altLang="en-US" sz="2400" b="1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五</a:t>
                </a:r>
                <a:r>
                  <a:rPr lang="en-US" altLang="zh-TW" sz="2400" b="1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,</a:t>
                </a:r>
                <a:r>
                  <a:rPr lang="zh-TW" altLang="zh-TW" sz="2400" b="1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角動量守恆</a:t>
                </a:r>
                <a:r>
                  <a:rPr lang="zh-TW" altLang="en-US" sz="2400" b="1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：</a:t>
                </a:r>
                <a:endParaRPr lang="en-US" altLang="zh-TW" sz="2400" b="1" dirty="0">
                  <a:solidFill>
                    <a:srgbClr val="00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defTabSz="914400">
                  <a:lnSpc>
                    <a:spcPct val="125000"/>
                  </a:lnSpc>
                </a:pPr>
                <a:endPara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defTabSz="914400">
                  <a:lnSpc>
                    <a:spcPct val="125000"/>
                  </a:lnSpc>
                </a:pP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由於力矩的數學型式為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𝒅𝑳</m:t>
                        </m:r>
                      </m:num>
                      <m:den>
                        <m:r>
                          <a:rPr lang="en-US" altLang="zh-TW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標楷體" panose="03000509000000000000" pitchFamily="65" charset="-120"/>
                            <a:cs typeface="Times New Roman" panose="02020603050405020304" pitchFamily="18" charset="0"/>
                          </a:rPr>
                          <m:t>𝒅𝒕</m:t>
                        </m:r>
                      </m:den>
                    </m:f>
                    <m:r>
                      <a:rPr lang="en-US" altLang="zh-TW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𝒓</m:t>
                    </m:r>
                    <m:r>
                      <a:rPr lang="en-US" altLang="zh-TW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TW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𝑭</m:t>
                    </m:r>
                  </m:oMath>
                </a14:m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所以當力矩為</a:t>
                </a:r>
                <a:r>
                  <a:rPr lang="en-US" altLang="zh-TW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0</a:t>
                </a: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時，角動量</a:t>
                </a:r>
                <a:r>
                  <a:rPr lang="en-US" altLang="zh-TW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L</a:t>
                </a:r>
                <a:r>
                  <a:rPr lang="zh-TW" altLang="en-US" b="1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不隨時間變化，意思就是角動量會是一個定值，因此整個系統角動量守恆。</a:t>
                </a:r>
                <a:endPara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>
          <p:sp>
            <p:nvSpPr>
              <p:cNvPr id="6" name="Rectangle 1">
                <a:extLst>
                  <a:ext uri="{FF2B5EF4-FFF2-40B4-BE49-F238E27FC236}">
                    <a16:creationId xmlns:a16="http://schemas.microsoft.com/office/drawing/2014/main" id="{6726B549-578E-4FA1-A93C-B02244EE7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0290" y="432940"/>
                <a:ext cx="6199095" cy="2198807"/>
              </a:xfrm>
              <a:prstGeom prst="rect">
                <a:avLst/>
              </a:prstGeom>
              <a:blipFill>
                <a:blip r:embed="rId2"/>
                <a:stretch>
                  <a:fillRect l="-1573" r="-393" b="-110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B99EB386-D655-491D-8D5B-BA1F22DD72A8}"/>
              </a:ext>
            </a:extLst>
          </p:cNvPr>
          <p:cNvCxnSpPr/>
          <p:nvPr/>
        </p:nvCxnSpPr>
        <p:spPr>
          <a:xfrm>
            <a:off x="0" y="3413585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00AC5D4F-B9D4-4629-B14C-F6351BDC1C32}"/>
              </a:ext>
            </a:extLst>
          </p:cNvPr>
          <p:cNvCxnSpPr/>
          <p:nvPr/>
        </p:nvCxnSpPr>
        <p:spPr>
          <a:xfrm>
            <a:off x="0" y="3285569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89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425</Words>
  <Application>Microsoft Office PowerPoint</Application>
  <PresentationFormat>自訂</PresentationFormat>
  <Paragraphs>22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瑞玉 蕭</cp:lastModifiedBy>
  <cp:revision>20</cp:revision>
  <dcterms:created xsi:type="dcterms:W3CDTF">2020-08-26T09:46:03Z</dcterms:created>
  <dcterms:modified xsi:type="dcterms:W3CDTF">2021-01-15T14:10:26Z</dcterms:modified>
</cp:coreProperties>
</file>