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Lst>
  <p:sldSz cx="7559675"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00FFFF"/>
    <a:srgbClr val="FFFF66"/>
    <a:srgbClr val="FFCC00"/>
    <a:srgbClr val="FF9900"/>
    <a:srgbClr val="CC99FF"/>
    <a:srgbClr val="FFCCFF"/>
    <a:srgbClr val="FF66FF"/>
    <a:srgbClr val="00CCFF"/>
    <a:srgbClr val="4444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53" d="100"/>
          <a:sy n="53" d="100"/>
        </p:scale>
        <p:origin x="180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49795"/>
            <a:ext cx="6425724" cy="3722335"/>
          </a:xfrm>
        </p:spPr>
        <p:txBody>
          <a:bodyPr anchor="b"/>
          <a:lstStyle>
            <a:lvl1pPr algn="ctr">
              <a:defRPr sz="4960"/>
            </a:lvl1pPr>
          </a:lstStyle>
          <a:p>
            <a:r>
              <a:rPr lang="zh-TW" altLang="en-US"/>
              <a:t>按一下以編輯母片標題樣式</a:t>
            </a:r>
            <a:endParaRPr lang="en-US" dirty="0"/>
          </a:p>
        </p:txBody>
      </p:sp>
      <p:sp>
        <p:nvSpPr>
          <p:cNvPr id="3" name="Subtitle 2"/>
          <p:cNvSpPr>
            <a:spLocks noGrp="1"/>
          </p:cNvSpPr>
          <p:nvPr>
            <p:ph type="subTitle" idx="1"/>
          </p:nvPr>
        </p:nvSpPr>
        <p:spPr>
          <a:xfrm>
            <a:off x="944960" y="5615678"/>
            <a:ext cx="5669756" cy="2581379"/>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8BDEFBD1-469C-4A37-B611-98A009F71CA0}" type="datetimeFigureOut">
              <a:rPr lang="zh-TW" altLang="en-US" smtClean="0"/>
              <a:t>2021/3/28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3083262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BDEFBD1-469C-4A37-B611-98A009F71CA0}" type="datetimeFigureOut">
              <a:rPr lang="zh-TW" altLang="en-US" smtClean="0"/>
              <a:t>2021/3/28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3176707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0"/>
            <a:ext cx="1630055" cy="9060817"/>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519728" y="569240"/>
            <a:ext cx="4795669" cy="9060817"/>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BDEFBD1-469C-4A37-B611-98A009F71CA0}" type="datetimeFigureOut">
              <a:rPr lang="zh-TW" altLang="en-US" smtClean="0"/>
              <a:t>2021/3/28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5705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BDEFBD1-469C-4A37-B611-98A009F71CA0}" type="datetimeFigureOut">
              <a:rPr lang="zh-TW" altLang="en-US" smtClean="0"/>
              <a:t>2021/3/28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1390931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515791" y="2665532"/>
            <a:ext cx="6520220" cy="4447496"/>
          </a:xfrm>
        </p:spPr>
        <p:txBody>
          <a:bodyPr anchor="b"/>
          <a:lstStyle>
            <a:lvl1pPr>
              <a:defRPr sz="4960"/>
            </a:lvl1pPr>
          </a:lstStyle>
          <a:p>
            <a:r>
              <a:rPr lang="zh-TW" altLang="en-US"/>
              <a:t>按一下以編輯母片標題樣式</a:t>
            </a:r>
            <a:endParaRPr lang="en-US" dirty="0"/>
          </a:p>
        </p:txBody>
      </p:sp>
      <p:sp>
        <p:nvSpPr>
          <p:cNvPr id="3" name="Text Placeholder 2"/>
          <p:cNvSpPr>
            <a:spLocks noGrp="1"/>
          </p:cNvSpPr>
          <p:nvPr>
            <p:ph type="body" idx="1"/>
          </p:nvPr>
        </p:nvSpPr>
        <p:spPr>
          <a:xfrm>
            <a:off x="515791" y="7155103"/>
            <a:ext cx="6520220" cy="2338833"/>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8BDEFBD1-469C-4A37-B611-98A009F71CA0}" type="datetimeFigureOut">
              <a:rPr lang="zh-TW" altLang="en-US" smtClean="0"/>
              <a:t>2021/3/28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2656576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519728" y="2846200"/>
            <a:ext cx="3212862" cy="678385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3827085" y="2846200"/>
            <a:ext cx="3212862" cy="678385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8BDEFBD1-469C-4A37-B611-98A009F71CA0}" type="datetimeFigureOut">
              <a:rPr lang="zh-TW" altLang="en-US" smtClean="0"/>
              <a:t>2021/3/28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18881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520712" y="569242"/>
            <a:ext cx="6520220" cy="2066590"/>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520713" y="2620980"/>
            <a:ext cx="3198096"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zh-TW" altLang="en-US"/>
              <a:t>按一下以編輯母片文字樣式</a:t>
            </a:r>
          </a:p>
        </p:txBody>
      </p:sp>
      <p:sp>
        <p:nvSpPr>
          <p:cNvPr id="4" name="Content Placeholder 3"/>
          <p:cNvSpPr>
            <a:spLocks noGrp="1"/>
          </p:cNvSpPr>
          <p:nvPr>
            <p:ph sz="half" idx="2"/>
          </p:nvPr>
        </p:nvSpPr>
        <p:spPr>
          <a:xfrm>
            <a:off x="520713" y="3905482"/>
            <a:ext cx="3198096" cy="574437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3827086" y="2620980"/>
            <a:ext cx="3213847"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zh-TW" altLang="en-US"/>
              <a:t>按一下以編輯母片文字樣式</a:t>
            </a:r>
          </a:p>
        </p:txBody>
      </p:sp>
      <p:sp>
        <p:nvSpPr>
          <p:cNvPr id="6" name="Content Placeholder 5"/>
          <p:cNvSpPr>
            <a:spLocks noGrp="1"/>
          </p:cNvSpPr>
          <p:nvPr>
            <p:ph sz="quarter" idx="4"/>
          </p:nvPr>
        </p:nvSpPr>
        <p:spPr>
          <a:xfrm>
            <a:off x="3827086" y="3905482"/>
            <a:ext cx="3213847" cy="574437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8BDEFBD1-469C-4A37-B611-98A009F71CA0}" type="datetimeFigureOut">
              <a:rPr lang="zh-TW" altLang="en-US" smtClean="0"/>
              <a:t>2021/3/28</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3616054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8BDEFBD1-469C-4A37-B611-98A009F71CA0}" type="datetimeFigureOut">
              <a:rPr lang="zh-TW" altLang="en-US" smtClean="0"/>
              <a:t>2021/3/28</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561546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DEFBD1-469C-4A37-B611-98A009F71CA0}" type="datetimeFigureOut">
              <a:rPr lang="zh-TW" altLang="en-US" smtClean="0"/>
              <a:t>2021/3/28</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1904581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zh-TW" altLang="en-US"/>
              <a:t>按一下以編輯母片標題樣式</a:t>
            </a:r>
            <a:endParaRPr lang="en-US" dirty="0"/>
          </a:p>
        </p:txBody>
      </p:sp>
      <p:sp>
        <p:nvSpPr>
          <p:cNvPr id="3" name="Content Placeholder 2"/>
          <p:cNvSpPr>
            <a:spLocks noGrp="1"/>
          </p:cNvSpPr>
          <p:nvPr>
            <p:ph idx="1"/>
          </p:nvPr>
        </p:nvSpPr>
        <p:spPr>
          <a:xfrm>
            <a:off x="3213847" y="1539425"/>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8BDEFBD1-469C-4A37-B611-98A009F71CA0}" type="datetimeFigureOut">
              <a:rPr lang="zh-TW" altLang="en-US" smtClean="0"/>
              <a:t>2021/3/28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1759651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213847" y="1539425"/>
            <a:ext cx="3827085" cy="7598117"/>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zh-TW" altLang="en-US"/>
              <a:t>按一下圖示以新增圖片</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8BDEFBD1-469C-4A37-B611-98A009F71CA0}" type="datetimeFigureOut">
              <a:rPr lang="zh-TW" altLang="en-US" smtClean="0"/>
              <a:t>2021/3/28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1159988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2">
                <a:solidFill>
                  <a:schemeClr val="tx1">
                    <a:tint val="75000"/>
                  </a:schemeClr>
                </a:solidFill>
              </a:defRPr>
            </a:lvl1pPr>
          </a:lstStyle>
          <a:p>
            <a:fld id="{8BDEFBD1-469C-4A37-B611-98A009F71CA0}" type="datetimeFigureOut">
              <a:rPr lang="zh-TW" altLang="en-US" smtClean="0"/>
              <a:t>2021/3/28</a:t>
            </a:fld>
            <a:endParaRPr lang="zh-TW" altLang="en-US"/>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2">
                <a:solidFill>
                  <a:schemeClr val="tx1">
                    <a:tint val="75000"/>
                  </a:schemeClr>
                </a:solidFill>
              </a:defRPr>
            </a:lvl1p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5895470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44444"/>
        </a:solidFill>
        <a:effectLst/>
      </p:bgPr>
    </p:bg>
    <p:spTree>
      <p:nvGrpSpPr>
        <p:cNvPr id="1" name=""/>
        <p:cNvGrpSpPr/>
        <p:nvPr/>
      </p:nvGrpSpPr>
      <p:grpSpPr>
        <a:xfrm>
          <a:off x="0" y="0"/>
          <a:ext cx="0" cy="0"/>
          <a:chOff x="0" y="0"/>
          <a:chExt cx="0" cy="0"/>
        </a:xfrm>
      </p:grpSpPr>
      <p:sp>
        <p:nvSpPr>
          <p:cNvPr id="9" name="文字方塊 8">
            <a:extLst>
              <a:ext uri="{FF2B5EF4-FFF2-40B4-BE49-F238E27FC236}">
                <a16:creationId xmlns:a16="http://schemas.microsoft.com/office/drawing/2014/main" id="{9A7B42F4-2F9F-4C3F-B127-CCFEA3E9AD3C}"/>
              </a:ext>
            </a:extLst>
          </p:cNvPr>
          <p:cNvSpPr txBox="1"/>
          <p:nvPr/>
        </p:nvSpPr>
        <p:spPr>
          <a:xfrm>
            <a:off x="383495" y="244805"/>
            <a:ext cx="6792685" cy="10007611"/>
          </a:xfrm>
          <a:prstGeom prst="rect">
            <a:avLst/>
          </a:prstGeom>
          <a:noFill/>
        </p:spPr>
        <p:txBody>
          <a:bodyPr wrap="square" lIns="0" tIns="0" rIns="0" bIns="0">
            <a:spAutoFit/>
          </a:bodyPr>
          <a:lstStyle/>
          <a:p>
            <a:pPr marL="0" marR="0" lvl="0" indent="0" algn="ctr" defTabSz="457200" rtl="0" eaLnBrk="1" fontAlgn="auto" latinLnBrk="0" hangingPunct="1">
              <a:lnSpc>
                <a:spcPct val="125000"/>
              </a:lnSpc>
              <a:buClrTx/>
              <a:buSzTx/>
              <a:buFontTx/>
              <a:buNone/>
              <a:tabLst/>
              <a:defRPr/>
            </a:pPr>
            <a:r>
              <a:rPr kumimoji="0" lang="zh-TW" altLang="en-US" sz="3200" b="1" i="0" u="none" strike="noStrike" kern="1200" cap="none" spc="0" normalizeH="0" baseline="0" noProof="0" dirty="0">
                <a:ln>
                  <a:noFill/>
                </a:ln>
                <a:solidFill>
                  <a:srgbClr val="FFFF00"/>
                </a:solidFill>
                <a:effectLst/>
                <a:uLnTx/>
                <a:uFillTx/>
                <a:latin typeface="微軟正黑體" panose="020B0604030504040204" pitchFamily="34" charset="-120"/>
                <a:ea typeface="微軟正黑體" panose="020B0604030504040204" pitchFamily="34" charset="-120"/>
                <a:cs typeface="+mn-cs"/>
              </a:rPr>
              <a:t>磁性與磁懸浮</a:t>
            </a:r>
            <a:endParaRPr kumimoji="0" lang="en-US" altLang="zh-TW" sz="3200" b="1" i="0" u="none" strike="noStrike" kern="1200" cap="none" spc="0" normalizeH="0" baseline="0" noProof="0" dirty="0">
              <a:ln>
                <a:noFill/>
              </a:ln>
              <a:solidFill>
                <a:srgbClr val="FFFF00"/>
              </a:solidFill>
              <a:effectLst/>
              <a:uLnTx/>
              <a:uFillTx/>
              <a:latin typeface="微軟正黑體" panose="020B0604030504040204" pitchFamily="34" charset="-120"/>
              <a:ea typeface="微軟正黑體" panose="020B0604030504040204" pitchFamily="34" charset="-120"/>
              <a:cs typeface="+mn-cs"/>
            </a:endParaRPr>
          </a:p>
          <a:p>
            <a:pPr marL="0" marR="0" lvl="0" indent="0" algn="ctr" defTabSz="457200" rtl="0" eaLnBrk="1" fontAlgn="auto" latinLnBrk="0" hangingPunct="1">
              <a:lnSpc>
                <a:spcPct val="125000"/>
              </a:lnSpc>
              <a:buClrTx/>
              <a:buSzTx/>
              <a:buFontTx/>
              <a:buNone/>
              <a:tabLst/>
              <a:defRPr/>
            </a:pPr>
            <a:r>
              <a:rPr kumimoji="0" lang="zh-TW" altLang="en-US" sz="3200" b="1" i="0" u="none" strike="noStrike" kern="1200" cap="none" spc="0" normalizeH="0" baseline="0" noProof="0" dirty="0">
                <a:ln>
                  <a:noFill/>
                </a:ln>
                <a:solidFill>
                  <a:srgbClr val="FFFF00"/>
                </a:solidFill>
                <a:effectLst/>
                <a:uLnTx/>
                <a:uFillTx/>
                <a:latin typeface="微軟正黑體" panose="020B0604030504040204" pitchFamily="34" charset="-120"/>
                <a:ea typeface="微軟正黑體" panose="020B0604030504040204" pitchFamily="34" charset="-120"/>
                <a:cs typeface="+mn-cs"/>
              </a:rPr>
              <a:t>與本主題有關的工程與產品</a:t>
            </a:r>
          </a:p>
          <a:p>
            <a:pPr marL="0" marR="0" lvl="0" indent="0" algn="l" defTabSz="457200" rtl="0" eaLnBrk="1" fontAlgn="auto" latinLnBrk="0" hangingPunct="1">
              <a:lnSpc>
                <a:spcPct val="125000"/>
              </a:lnSpc>
              <a:buClrTx/>
              <a:buSzTx/>
              <a:buFontTx/>
              <a:buNone/>
              <a:tabLst/>
              <a:defRPr/>
            </a:pPr>
            <a:r>
              <a:rPr kumimoji="0" lang="zh-TW" altLang="en-US" sz="2400" b="1" i="0" u="none" strike="noStrike" kern="1200" cap="none" spc="0" normalizeH="0" baseline="0" noProof="0" dirty="0">
                <a:ln>
                  <a:noFill/>
                </a:ln>
                <a:solidFill>
                  <a:srgbClr val="00FFFF"/>
                </a:solidFill>
                <a:effectLst/>
                <a:uLnTx/>
                <a:uFillTx/>
                <a:latin typeface="微軟正黑體" panose="020B0604030504040204" pitchFamily="34" charset="-120"/>
                <a:ea typeface="微軟正黑體" panose="020B0604030504040204" pitchFamily="34" charset="-120"/>
                <a:cs typeface="+mn-cs"/>
              </a:rPr>
              <a:t>一</a:t>
            </a:r>
            <a:r>
              <a:rPr kumimoji="0" lang="en-US" altLang="zh-TW" sz="2400" b="1" i="0" u="none" strike="noStrike" kern="1200" cap="none" spc="0" normalizeH="0" baseline="0" noProof="0" dirty="0">
                <a:ln>
                  <a:noFill/>
                </a:ln>
                <a:solidFill>
                  <a:srgbClr val="00FFFF"/>
                </a:solidFill>
                <a:effectLst/>
                <a:uLnTx/>
                <a:uFillTx/>
                <a:latin typeface="微軟正黑體" panose="020B0604030504040204" pitchFamily="34" charset="-120"/>
                <a:ea typeface="微軟正黑體" panose="020B0604030504040204" pitchFamily="34" charset="-120"/>
                <a:cs typeface="+mn-cs"/>
              </a:rPr>
              <a:t>,</a:t>
            </a:r>
            <a:r>
              <a:rPr kumimoji="0" lang="zh-TW" altLang="en-US" sz="2400" b="1" i="0" u="none" strike="noStrike" kern="1200" cap="none" spc="0" normalizeH="0" baseline="0" noProof="0" dirty="0">
                <a:ln>
                  <a:noFill/>
                </a:ln>
                <a:solidFill>
                  <a:srgbClr val="00FFFF"/>
                </a:solidFill>
                <a:effectLst/>
                <a:uLnTx/>
                <a:uFillTx/>
                <a:latin typeface="微軟正黑體" panose="020B0604030504040204" pitchFamily="34" charset="-120"/>
                <a:ea typeface="微軟正黑體" panose="020B0604030504040204" pitchFamily="34" charset="-120"/>
                <a:cs typeface="+mn-cs"/>
              </a:rPr>
              <a:t>電鍋：</a:t>
            </a:r>
            <a:endParaRPr kumimoji="0" lang="en-US" altLang="zh-TW" sz="2400" b="1" i="0" u="none" strike="noStrike" kern="1200" cap="none" spc="0" normalizeH="0" baseline="0" noProof="0" dirty="0">
              <a:ln>
                <a:noFill/>
              </a:ln>
              <a:solidFill>
                <a:srgbClr val="00FFFF"/>
              </a:solidFill>
              <a:effectLst/>
              <a:uLnTx/>
              <a:uFillTx/>
              <a:latin typeface="微軟正黑體" panose="020B0604030504040204" pitchFamily="34" charset="-120"/>
              <a:ea typeface="微軟正黑體" panose="020B0604030504040204" pitchFamily="34" charset="-120"/>
              <a:cs typeface="+mn-cs"/>
            </a:endParaRPr>
          </a:p>
          <a:p>
            <a:pPr marL="0" marR="0" lvl="0" indent="0" algn="l" defTabSz="457200" rtl="0" eaLnBrk="1" fontAlgn="auto" latinLnBrk="0" hangingPunct="1">
              <a:lnSpc>
                <a:spcPct val="125000"/>
              </a:lnSpc>
              <a:buClrTx/>
              <a:buSzTx/>
              <a:buFontTx/>
              <a:buNone/>
              <a:tabLst/>
              <a:defRPr/>
            </a:pPr>
            <a:r>
              <a:rPr kumimoji="0" lang="zh-TW" altLang="en-US" sz="2000" b="1" i="0" u="none" strike="noStrike" kern="1200" cap="none" spc="0" normalizeH="0" baseline="0" noProof="0" dirty="0">
                <a:ln>
                  <a:noFill/>
                </a:ln>
                <a:solidFill>
                  <a:srgbClr val="00FF00"/>
                </a:solidFill>
                <a:effectLst/>
                <a:uLnTx/>
                <a:uFillTx/>
                <a:latin typeface="微軟正黑體" panose="020B0604030504040204" pitchFamily="34" charset="-120"/>
                <a:ea typeface="微軟正黑體" panose="020B0604030504040204" pitchFamily="34" charset="-120"/>
                <a:cs typeface="+mn-cs"/>
              </a:rPr>
              <a:t>高中</a:t>
            </a:r>
            <a:r>
              <a:rPr kumimoji="0" lang="en-US" altLang="zh-TW" sz="2000" b="1" i="0" u="none" strike="noStrike" kern="1200" cap="none" spc="0" normalizeH="0" baseline="0" noProof="0" dirty="0">
                <a:ln>
                  <a:noFill/>
                </a:ln>
                <a:solidFill>
                  <a:srgbClr val="00FF00"/>
                </a:solidFill>
                <a:effectLst/>
                <a:uLnTx/>
                <a:uFillTx/>
                <a:latin typeface="微軟正黑體" panose="020B0604030504040204" pitchFamily="34" charset="-120"/>
                <a:ea typeface="微軟正黑體" panose="020B0604030504040204" pitchFamily="34" charset="-120"/>
                <a:cs typeface="+mn-cs"/>
              </a:rPr>
              <a:t>_</a:t>
            </a:r>
            <a:r>
              <a:rPr kumimoji="0" lang="zh-TW" altLang="en-US" sz="2000" b="1" i="0" u="none" strike="noStrike" kern="1200" cap="none" spc="0" normalizeH="0" baseline="0" noProof="0" dirty="0">
                <a:ln>
                  <a:noFill/>
                </a:ln>
                <a:solidFill>
                  <a:srgbClr val="00FF00"/>
                </a:solidFill>
                <a:effectLst/>
                <a:uLnTx/>
                <a:uFillTx/>
                <a:latin typeface="微軟正黑體" panose="020B0604030504040204" pitchFamily="34" charset="-120"/>
                <a:ea typeface="微軟正黑體" panose="020B0604030504040204" pitchFamily="34" charset="-120"/>
                <a:cs typeface="+mn-cs"/>
              </a:rPr>
              <a:t>基本電學實習</a:t>
            </a:r>
            <a:r>
              <a:rPr kumimoji="0" lang="en-US" altLang="zh-TW" sz="2000" b="1" i="0" u="none" strike="noStrike" kern="1200" cap="none" spc="0" normalizeH="0" baseline="0" noProof="0" dirty="0">
                <a:ln>
                  <a:noFill/>
                </a:ln>
                <a:solidFill>
                  <a:srgbClr val="00FF00"/>
                </a:solidFill>
                <a:effectLst/>
                <a:uLnTx/>
                <a:uFillTx/>
                <a:latin typeface="微軟正黑體" panose="020B0604030504040204" pitchFamily="34" charset="-120"/>
                <a:ea typeface="微軟正黑體" panose="020B0604030504040204" pitchFamily="34" charset="-120"/>
                <a:cs typeface="+mn-cs"/>
              </a:rPr>
              <a:t>_</a:t>
            </a:r>
            <a:r>
              <a:rPr kumimoji="0" lang="zh-TW" altLang="en-US" sz="2000" b="1" i="0" u="none" strike="noStrike" kern="1200" cap="none" spc="0" normalizeH="0" baseline="0" noProof="0" dirty="0">
                <a:ln>
                  <a:noFill/>
                </a:ln>
                <a:solidFill>
                  <a:srgbClr val="00FF00"/>
                </a:solidFill>
                <a:effectLst/>
                <a:uLnTx/>
                <a:uFillTx/>
                <a:latin typeface="微軟正黑體" panose="020B0604030504040204" pitchFamily="34" charset="-120"/>
                <a:ea typeface="微軟正黑體" panose="020B0604030504040204" pitchFamily="34" charset="-120"/>
                <a:cs typeface="+mn-cs"/>
              </a:rPr>
              <a:t>常用家用電器之檢修</a:t>
            </a:r>
            <a:r>
              <a:rPr kumimoji="0" lang="en-US" altLang="zh-TW" sz="2000" b="1" i="0" u="none" strike="noStrike" kern="1200" cap="none" spc="0" normalizeH="0" baseline="0" noProof="0" dirty="0">
                <a:ln>
                  <a:noFill/>
                </a:ln>
                <a:solidFill>
                  <a:srgbClr val="00FF00"/>
                </a:solidFill>
                <a:effectLst/>
                <a:uLnTx/>
                <a:uFillTx/>
                <a:latin typeface="微軟正黑體" panose="020B0604030504040204" pitchFamily="34" charset="-120"/>
                <a:ea typeface="微軟正黑體" panose="020B0604030504040204" pitchFamily="34" charset="-120"/>
                <a:cs typeface="+mn-cs"/>
              </a:rPr>
              <a:t>_</a:t>
            </a:r>
            <a:r>
              <a:rPr kumimoji="0" lang="zh-TW" altLang="en-US" sz="2000" b="1" i="0" u="none" strike="noStrike" kern="1200" cap="none" spc="0" normalizeH="0" baseline="0" noProof="0" dirty="0">
                <a:ln>
                  <a:noFill/>
                </a:ln>
                <a:solidFill>
                  <a:srgbClr val="00FF00"/>
                </a:solidFill>
                <a:effectLst/>
                <a:uLnTx/>
                <a:uFillTx/>
                <a:latin typeface="微軟正黑體" panose="020B0604030504040204" pitchFamily="34" charset="-120"/>
                <a:ea typeface="微軟正黑體" panose="020B0604030504040204" pitchFamily="34" charset="-120"/>
                <a:cs typeface="+mn-cs"/>
              </a:rPr>
              <a:t>電熱類器具檢修</a:t>
            </a:r>
            <a:r>
              <a:rPr kumimoji="0" lang="en-US" altLang="zh-TW" sz="2000" b="1" i="0" u="none" strike="noStrike" kern="1200" cap="none" spc="0" normalizeH="0" baseline="0" noProof="0" dirty="0">
                <a:ln>
                  <a:noFill/>
                </a:ln>
                <a:solidFill>
                  <a:srgbClr val="00FF00"/>
                </a:solidFill>
                <a:effectLst/>
                <a:uLnTx/>
                <a:uFillTx/>
                <a:latin typeface="微軟正黑體" panose="020B0604030504040204" pitchFamily="34" charset="-120"/>
                <a:ea typeface="微軟正黑體" panose="020B0604030504040204" pitchFamily="34" charset="-120"/>
                <a:cs typeface="+mn-cs"/>
              </a:rPr>
              <a:t>_</a:t>
            </a:r>
            <a:r>
              <a:rPr kumimoji="0" lang="zh-TW" altLang="en-US" sz="2000" b="1" i="0" u="none" strike="noStrike" kern="1200" cap="none" spc="0" normalizeH="0" baseline="0" noProof="0" dirty="0">
                <a:ln>
                  <a:noFill/>
                </a:ln>
                <a:solidFill>
                  <a:srgbClr val="00FF00"/>
                </a:solidFill>
                <a:effectLst/>
                <a:uLnTx/>
                <a:uFillTx/>
                <a:latin typeface="微軟正黑體" panose="020B0604030504040204" pitchFamily="34" charset="-120"/>
                <a:ea typeface="微軟正黑體" panose="020B0604030504040204" pitchFamily="34" charset="-120"/>
                <a:cs typeface="+mn-cs"/>
              </a:rPr>
              <a:t>電鍋二</a:t>
            </a:r>
            <a:r>
              <a:rPr kumimoji="0" lang="en-US" altLang="zh-TW" sz="2000" b="1" i="0" u="none" strike="noStrike" kern="1200" cap="none" spc="0" normalizeH="0" baseline="0" noProof="0" dirty="0">
                <a:ln>
                  <a:noFill/>
                </a:ln>
                <a:solidFill>
                  <a:srgbClr val="00FF00"/>
                </a:solidFill>
                <a:effectLst/>
                <a:uLnTx/>
                <a:uFillTx/>
                <a:latin typeface="微軟正黑體" panose="020B0604030504040204" pitchFamily="34" charset="-120"/>
                <a:ea typeface="微軟正黑體" panose="020B0604030504040204" pitchFamily="34" charset="-120"/>
                <a:cs typeface="+mn-cs"/>
              </a:rPr>
              <a:t>_</a:t>
            </a:r>
            <a:r>
              <a:rPr kumimoji="0" lang="zh-TW" altLang="en-US" sz="2000" b="1" i="0" u="none" strike="noStrike" kern="1200" cap="none" spc="0" normalizeH="0" baseline="0" noProof="0" dirty="0">
                <a:ln>
                  <a:noFill/>
                </a:ln>
                <a:solidFill>
                  <a:srgbClr val="00FF00"/>
                </a:solidFill>
                <a:effectLst/>
                <a:uLnTx/>
                <a:uFillTx/>
                <a:latin typeface="微軟正黑體" panose="020B0604030504040204" pitchFamily="34" charset="-120"/>
                <a:ea typeface="微軟正黑體" panose="020B0604030504040204" pitchFamily="34" charset="-120"/>
                <a:cs typeface="+mn-cs"/>
              </a:rPr>
              <a:t>黃俊程</a:t>
            </a:r>
          </a:p>
          <a:p>
            <a:pPr marL="0" marR="0" lvl="0" indent="0" algn="l" defTabSz="457200" rtl="0" eaLnBrk="1" fontAlgn="auto" latinLnBrk="0" hangingPunct="1">
              <a:lnSpc>
                <a:spcPct val="125000"/>
              </a:lnSpc>
              <a:buClrTx/>
              <a:buSzTx/>
              <a:buFontTx/>
              <a:buNone/>
              <a:tabLst/>
              <a:defRPr/>
            </a:pPr>
            <a:r>
              <a:rPr kumimoji="0" lang="en-US" altLang="zh-TW" sz="2000" b="1" i="0" u="none" strike="noStrike" kern="1200" cap="none" spc="0" normalizeH="0" baseline="0" noProof="0" dirty="0">
                <a:ln>
                  <a:noFill/>
                </a:ln>
                <a:solidFill>
                  <a:srgbClr val="00FF00"/>
                </a:solidFill>
                <a:effectLst/>
                <a:uLnTx/>
                <a:uFillTx/>
                <a:latin typeface="微軟正黑體" panose="020B0604030504040204" pitchFamily="34" charset="-120"/>
                <a:ea typeface="微軟正黑體" panose="020B0604030504040204" pitchFamily="34" charset="-120"/>
                <a:cs typeface="+mn-cs"/>
              </a:rPr>
              <a:t>https://www.youtube.com/embed/lJDqyNvbDp4</a:t>
            </a:r>
          </a:p>
          <a:p>
            <a:pPr marL="0" marR="0" lvl="0" indent="0" algn="l" defTabSz="457200" rtl="0" eaLnBrk="1" fontAlgn="auto" latinLnBrk="0" hangingPunct="1">
              <a:lnSpc>
                <a:spcPct val="125000"/>
              </a:lnSpc>
              <a:buClrTx/>
              <a:buSzTx/>
              <a:buFontTx/>
              <a:buNone/>
              <a:tabLst/>
              <a:defRPr/>
            </a:pPr>
            <a:endParaRPr kumimoji="0" lang="en-US" altLang="zh-TW" sz="2000" b="1" i="0" u="none" strike="noStrike" kern="1200" cap="none" spc="0" normalizeH="0" baseline="0" noProof="0" dirty="0">
              <a:ln>
                <a:noFill/>
              </a:ln>
              <a:solidFill>
                <a:srgbClr val="00FF00"/>
              </a:solidFill>
              <a:effectLst/>
              <a:uLnTx/>
              <a:uFillTx/>
              <a:latin typeface="微軟正黑體" panose="020B0604030504040204" pitchFamily="34" charset="-120"/>
              <a:ea typeface="微軟正黑體" panose="020B0604030504040204" pitchFamily="34" charset="-120"/>
              <a:cs typeface="+mn-cs"/>
            </a:endParaRPr>
          </a:p>
          <a:p>
            <a:pPr marL="0" marR="0" lvl="0" indent="0" algn="l" defTabSz="457200" rtl="0" eaLnBrk="1" fontAlgn="auto" latinLnBrk="0" hangingPunct="1">
              <a:lnSpc>
                <a:spcPct val="125000"/>
              </a:lnSpc>
              <a:buClrTx/>
              <a:buSzTx/>
              <a:buFontTx/>
              <a:buNone/>
              <a:tabLst/>
              <a:defRPr/>
            </a:pPr>
            <a:r>
              <a:rPr kumimoji="0" lang="en-US" altLang="zh-TW"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	</a:t>
            </a:r>
            <a:r>
              <a:rPr kumimoji="0" lang="zh-TW" altLang="en-US"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在電鍋的底部中央裝了一塊磁鐵和一塊居里溫度為</a:t>
            </a:r>
            <a:r>
              <a:rPr kumimoji="0" lang="en-US" altLang="zh-TW"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103°</a:t>
            </a:r>
            <a:r>
              <a:rPr kumimoji="0" lang="en" altLang="zh-TW"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C</a:t>
            </a:r>
            <a:r>
              <a:rPr kumimoji="0" lang="zh-TW" altLang="en-US"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的磁性材料。 當鍋里的水分幹了以後，食品的溫度將從</a:t>
            </a:r>
            <a:r>
              <a:rPr kumimoji="0" lang="en-US" altLang="zh-TW"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100°</a:t>
            </a:r>
            <a:r>
              <a:rPr kumimoji="0" lang="en" altLang="zh-TW"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C</a:t>
            </a:r>
            <a:r>
              <a:rPr kumimoji="0" lang="zh-TW" altLang="en-US"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上升。 當溫度到達大約</a:t>
            </a:r>
            <a:r>
              <a:rPr kumimoji="0" lang="en-US" altLang="zh-TW"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103°</a:t>
            </a:r>
            <a:r>
              <a:rPr kumimoji="0" lang="en" altLang="zh-TW"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C</a:t>
            </a:r>
            <a:r>
              <a:rPr kumimoji="0" lang="zh-TW" altLang="en-US"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時，由於被磁鐵吸住的磁性材料的磁性消失，磁鐵就對它失去了吸力，這時磁鐵和磁性材料之間的彈簧就會把它們分開，同時帶動電源開關被斷開，停止加熱。
</a:t>
            </a:r>
          </a:p>
          <a:p>
            <a:pPr algn="just">
              <a:lnSpc>
                <a:spcPct val="125000"/>
              </a:lnSpc>
            </a:pPr>
            <a:r>
              <a:rPr lang="zh-TW" altLang="en-US" sz="2400" b="1" dirty="0">
                <a:solidFill>
                  <a:srgbClr val="00FFFF"/>
                </a:solidFill>
                <a:latin typeface="微軟正黑體" panose="020B0604030504040204" pitchFamily="34" charset="-120"/>
                <a:ea typeface="微軟正黑體" panose="020B0604030504040204" pitchFamily="34" charset="-120"/>
              </a:rPr>
              <a:t>二</a:t>
            </a:r>
            <a:r>
              <a:rPr lang="en-US" altLang="zh-TW" sz="2400" b="1" dirty="0">
                <a:solidFill>
                  <a:srgbClr val="00FFFF"/>
                </a:solidFill>
                <a:latin typeface="微軟正黑體" panose="020B0604030504040204" pitchFamily="34" charset="-120"/>
                <a:ea typeface="微軟正黑體" panose="020B0604030504040204" pitchFamily="34" charset="-120"/>
              </a:rPr>
              <a:t>,</a:t>
            </a:r>
            <a:r>
              <a:rPr lang="zh-TW" altLang="en-US" sz="2400" b="1" dirty="0">
                <a:solidFill>
                  <a:srgbClr val="00FFFF"/>
                </a:solidFill>
                <a:latin typeface="微軟正黑體" panose="020B0604030504040204" pitchFamily="34" charset="-120"/>
                <a:ea typeface="微軟正黑體" panose="020B0604030504040204" pitchFamily="34" charset="-120"/>
              </a:rPr>
              <a:t>電磁爐：</a:t>
            </a:r>
            <a:endParaRPr lang="en-US" altLang="zh-TW" sz="2400" b="1" dirty="0">
              <a:solidFill>
                <a:srgbClr val="00FFFF"/>
              </a:solidFill>
              <a:latin typeface="微軟正黑體" panose="020B0604030504040204" pitchFamily="34" charset="-120"/>
              <a:ea typeface="微軟正黑體" panose="020B0604030504040204" pitchFamily="34" charset="-120"/>
            </a:endParaRPr>
          </a:p>
          <a:p>
            <a:pPr algn="just">
              <a:lnSpc>
                <a:spcPct val="125000"/>
              </a:lnSpc>
            </a:pPr>
            <a:r>
              <a:rPr lang="zh-TW" altLang="en-US" sz="2000" b="1" dirty="0">
                <a:solidFill>
                  <a:srgbClr val="00FF00"/>
                </a:solidFill>
                <a:latin typeface="微軟正黑體" panose="020B0604030504040204" pitchFamily="34" charset="-120"/>
                <a:ea typeface="微軟正黑體" panose="020B0604030504040204" pitchFamily="34" charset="-120"/>
              </a:rPr>
              <a:t>電磁爐工作原理和結構講解視頻</a:t>
            </a:r>
            <a:r>
              <a:rPr lang="en-US" altLang="zh-TW" sz="2000" b="1" dirty="0">
                <a:solidFill>
                  <a:srgbClr val="00FF00"/>
                </a:solidFill>
                <a:latin typeface="微軟正黑體" panose="020B0604030504040204" pitchFamily="34" charset="-120"/>
                <a:ea typeface="微軟正黑體" panose="020B0604030504040204" pitchFamily="34" charset="-120"/>
              </a:rPr>
              <a:t>(</a:t>
            </a:r>
            <a:r>
              <a:rPr lang="zh-TW" altLang="en-US" sz="2000" b="1" dirty="0">
                <a:solidFill>
                  <a:srgbClr val="00FF00"/>
                </a:solidFill>
                <a:latin typeface="微軟正黑體" panose="020B0604030504040204" pitchFamily="34" charset="-120"/>
                <a:ea typeface="微軟正黑體" panose="020B0604030504040204" pitchFamily="34" charset="-120"/>
              </a:rPr>
              <a:t>一</a:t>
            </a:r>
            <a:r>
              <a:rPr lang="en-US" altLang="zh-TW" sz="2000" b="1" dirty="0">
                <a:solidFill>
                  <a:srgbClr val="00FF00"/>
                </a:solidFill>
                <a:latin typeface="微軟正黑體" panose="020B0604030504040204" pitchFamily="34" charset="-120"/>
                <a:ea typeface="微軟正黑體" panose="020B0604030504040204" pitchFamily="34" charset="-120"/>
              </a:rPr>
              <a:t>)</a:t>
            </a:r>
          </a:p>
          <a:p>
            <a:pPr algn="just">
              <a:lnSpc>
                <a:spcPct val="125000"/>
              </a:lnSpc>
            </a:pPr>
            <a:r>
              <a:rPr lang="en-US" altLang="zh-TW" sz="2000" b="1" dirty="0">
                <a:solidFill>
                  <a:srgbClr val="00FF00"/>
                </a:solidFill>
                <a:latin typeface="微軟正黑體" panose="020B0604030504040204" pitchFamily="34" charset="-120"/>
                <a:ea typeface="微軟正黑體" panose="020B0604030504040204" pitchFamily="34" charset="-120"/>
              </a:rPr>
              <a:t>https://youtu.be/r537BNGv63c</a:t>
            </a:r>
          </a:p>
          <a:p>
            <a:pPr algn="just">
              <a:lnSpc>
                <a:spcPct val="125000"/>
              </a:lnSpc>
            </a:pPr>
            <a:endParaRPr lang="en-US" altLang="zh-TW" sz="2000" b="1" dirty="0">
              <a:solidFill>
                <a:srgbClr val="00FF00"/>
              </a:solidFill>
              <a:latin typeface="微軟正黑體" panose="020B0604030504040204" pitchFamily="34" charset="-120"/>
              <a:ea typeface="微軟正黑體" panose="020B0604030504040204" pitchFamily="34" charset="-120"/>
            </a:endParaRPr>
          </a:p>
          <a:p>
            <a:pPr algn="just">
              <a:lnSpc>
                <a:spcPct val="125000"/>
              </a:lnSpc>
            </a:pPr>
            <a:r>
              <a:rPr lang="en-US" altLang="zh-TW" b="1" dirty="0">
                <a:solidFill>
                  <a:schemeClr val="bg1"/>
                </a:solidFill>
                <a:latin typeface="微軟正黑體" panose="020B0604030504040204" pitchFamily="34" charset="-120"/>
                <a:ea typeface="微軟正黑體" panose="020B0604030504040204" pitchFamily="34" charset="-120"/>
              </a:rPr>
              <a:t>	</a:t>
            </a:r>
            <a:r>
              <a:rPr lang="zh-TW" altLang="en-US" b="1" dirty="0">
                <a:solidFill>
                  <a:schemeClr val="bg1"/>
                </a:solidFill>
                <a:latin typeface="微軟正黑體" panose="020B0604030504040204" pitchFamily="34" charset="-120"/>
                <a:ea typeface="微軟正黑體" panose="020B0604030504040204" pitchFamily="34" charset="-120"/>
              </a:rPr>
              <a:t>電磁爐是利用電磁感應加熱原理；電能通過磁場變化，在器皿內轉化為熱能。</a:t>
            </a:r>
          </a:p>
          <a:p>
            <a:pPr algn="just">
              <a:lnSpc>
                <a:spcPct val="125000"/>
              </a:lnSpc>
            </a:pPr>
            <a:r>
              <a:rPr lang="en-US" altLang="zh-TW" b="1" dirty="0">
                <a:solidFill>
                  <a:schemeClr val="bg1"/>
                </a:solidFill>
                <a:latin typeface="微軟正黑體" panose="020B0604030504040204" pitchFamily="34" charset="-120"/>
                <a:ea typeface="微軟正黑體" panose="020B0604030504040204" pitchFamily="34" charset="-120"/>
              </a:rPr>
              <a:t>	</a:t>
            </a:r>
            <a:r>
              <a:rPr lang="zh-TW" altLang="en-US" b="1" dirty="0">
                <a:solidFill>
                  <a:schemeClr val="bg1"/>
                </a:solidFill>
                <a:latin typeface="微軟正黑體" panose="020B0604030504040204" pitchFamily="34" charset="-120"/>
                <a:ea typeface="微軟正黑體" panose="020B0604030504040204" pitchFamily="34" charset="-120"/>
              </a:rPr>
              <a:t>電磁爐內爐面的熱絕緣板下方有一銅線製線圈，線圈產生交流磁場（強弱不停變化的磁場），頻率一般由</a:t>
            </a:r>
            <a:r>
              <a:rPr lang="en-US" altLang="zh-TW" b="1" dirty="0">
                <a:solidFill>
                  <a:schemeClr val="bg1"/>
                </a:solidFill>
                <a:latin typeface="微軟正黑體" panose="020B0604030504040204" pitchFamily="34" charset="-120"/>
                <a:ea typeface="微軟正黑體" panose="020B0604030504040204" pitchFamily="34" charset="-120"/>
              </a:rPr>
              <a:t>20</a:t>
            </a:r>
            <a:r>
              <a:rPr lang="en" altLang="zh-TW" b="1" dirty="0">
                <a:solidFill>
                  <a:schemeClr val="bg1"/>
                </a:solidFill>
                <a:latin typeface="微軟正黑體" panose="020B0604030504040204" pitchFamily="34" charset="-120"/>
                <a:ea typeface="微軟正黑體" panose="020B0604030504040204" pitchFamily="34" charset="-120"/>
              </a:rPr>
              <a:t>kHz</a:t>
            </a:r>
            <a:r>
              <a:rPr lang="zh-TW" altLang="en-US" b="1" dirty="0">
                <a:solidFill>
                  <a:schemeClr val="bg1"/>
                </a:solidFill>
                <a:latin typeface="微軟正黑體" panose="020B0604030504040204" pitchFamily="34" charset="-120"/>
                <a:ea typeface="微軟正黑體" panose="020B0604030504040204" pitchFamily="34" charset="-120"/>
              </a:rPr>
              <a:t>至</a:t>
            </a:r>
            <a:r>
              <a:rPr lang="en-US" altLang="zh-TW" b="1" dirty="0">
                <a:solidFill>
                  <a:schemeClr val="bg1"/>
                </a:solidFill>
                <a:latin typeface="微軟正黑體" panose="020B0604030504040204" pitchFamily="34" charset="-120"/>
                <a:ea typeface="微軟正黑體" panose="020B0604030504040204" pitchFamily="34" charset="-120"/>
              </a:rPr>
              <a:t>27</a:t>
            </a:r>
            <a:r>
              <a:rPr lang="en" altLang="zh-TW" b="1" dirty="0">
                <a:solidFill>
                  <a:schemeClr val="bg1"/>
                </a:solidFill>
                <a:latin typeface="微軟正黑體" panose="020B0604030504040204" pitchFamily="34" charset="-120"/>
                <a:ea typeface="微軟正黑體" panose="020B0604030504040204" pitchFamily="34" charset="-120"/>
              </a:rPr>
              <a:t>kHz</a:t>
            </a:r>
            <a:r>
              <a:rPr lang="zh-TW" altLang="en" b="1" dirty="0">
                <a:solidFill>
                  <a:schemeClr val="bg1"/>
                </a:solidFill>
                <a:latin typeface="微軟正黑體" panose="020B0604030504040204" pitchFamily="34" charset="-120"/>
                <a:ea typeface="微軟正黑體" panose="020B0604030504040204" pitchFamily="34" charset="-120"/>
              </a:rPr>
              <a:t>，</a:t>
            </a:r>
            <a:r>
              <a:rPr lang="zh-TW" altLang="en-US" b="1" dirty="0">
                <a:solidFill>
                  <a:schemeClr val="bg1"/>
                </a:solidFill>
                <a:latin typeface="微軟正黑體" panose="020B0604030504040204" pitchFamily="34" charset="-120"/>
                <a:ea typeface="微軟正黑體" panose="020B0604030504040204" pitchFamily="34" charset="-120"/>
              </a:rPr>
              <a:t>交流磁場通過放在爐面上的順磁性金屬器皿時，能量以兩種電磁物理現象在器皿內轉化成熱能：</a:t>
            </a:r>
            <a:endParaRPr lang="en-US" altLang="zh-TW" b="1" dirty="0">
              <a:solidFill>
                <a:schemeClr val="bg1"/>
              </a:solidFill>
              <a:latin typeface="微軟正黑體" panose="020B0604030504040204" pitchFamily="34" charset="-120"/>
              <a:ea typeface="微軟正黑體" panose="020B0604030504040204" pitchFamily="34" charset="-120"/>
            </a:endParaRPr>
          </a:p>
          <a:p>
            <a:pPr algn="just">
              <a:lnSpc>
                <a:spcPct val="125000"/>
              </a:lnSpc>
            </a:pPr>
            <a:endParaRPr lang="zh-TW" altLang="en-US" b="1" dirty="0">
              <a:solidFill>
                <a:schemeClr val="bg1"/>
              </a:solidFill>
              <a:latin typeface="微軟正黑體" panose="020B0604030504040204" pitchFamily="34" charset="-120"/>
              <a:ea typeface="微軟正黑體" panose="020B0604030504040204" pitchFamily="34" charset="-120"/>
            </a:endParaRPr>
          </a:p>
          <a:p>
            <a:pPr algn="just">
              <a:lnSpc>
                <a:spcPct val="125000"/>
              </a:lnSpc>
            </a:pPr>
            <a:r>
              <a:rPr lang="en-US" altLang="zh-TW" b="1" dirty="0">
                <a:solidFill>
                  <a:schemeClr val="bg1"/>
                </a:solidFill>
                <a:latin typeface="微軟正黑體" panose="020B0604030504040204" pitchFamily="34" charset="-120"/>
                <a:ea typeface="微軟正黑體" panose="020B0604030504040204" pitchFamily="34" charset="-120"/>
              </a:rPr>
              <a:t>a.</a:t>
            </a:r>
            <a:r>
              <a:rPr lang="zh-TW" altLang="en-US" b="1" dirty="0">
                <a:solidFill>
                  <a:schemeClr val="bg1"/>
                </a:solidFill>
                <a:latin typeface="微軟正黑體" panose="020B0604030504040204" pitchFamily="34" charset="-120"/>
                <a:ea typeface="微軟正黑體" panose="020B0604030504040204" pitchFamily="34" charset="-120"/>
              </a:rPr>
              <a:t>渦電流</a:t>
            </a:r>
            <a:r>
              <a:rPr lang="en-US" altLang="zh-TW" b="1" dirty="0">
                <a:solidFill>
                  <a:schemeClr val="bg1"/>
                </a:solidFill>
                <a:latin typeface="微軟正黑體" panose="020B0604030504040204" pitchFamily="34" charset="-120"/>
                <a:ea typeface="微軟正黑體" panose="020B0604030504040204" pitchFamily="34" charset="-120"/>
              </a:rPr>
              <a:t>—</a:t>
            </a:r>
            <a:r>
              <a:rPr lang="zh-TW" altLang="en-US" b="1" dirty="0">
                <a:solidFill>
                  <a:schemeClr val="bg1"/>
                </a:solidFill>
                <a:latin typeface="微軟正黑體" panose="020B0604030504040204" pitchFamily="34" charset="-120"/>
                <a:ea typeface="微軟正黑體" panose="020B0604030504040204" pitchFamily="34" charset="-120"/>
              </a:rPr>
              <a:t>交流磁場使器皿底部產生感應渦電流，渦電流在器皿內部受阻進而轉化為熱能。</a:t>
            </a:r>
            <a:endParaRPr lang="en-US" altLang="zh-TW" b="1" dirty="0">
              <a:solidFill>
                <a:schemeClr val="bg1"/>
              </a:solidFill>
              <a:latin typeface="微軟正黑體" panose="020B0604030504040204" pitchFamily="34" charset="-120"/>
              <a:ea typeface="微軟正黑體" panose="020B0604030504040204" pitchFamily="34" charset="-120"/>
            </a:endParaRPr>
          </a:p>
        </p:txBody>
      </p:sp>
      <p:cxnSp>
        <p:nvCxnSpPr>
          <p:cNvPr id="4" name="直線接點 3">
            <a:extLst>
              <a:ext uri="{FF2B5EF4-FFF2-40B4-BE49-F238E27FC236}">
                <a16:creationId xmlns:a16="http://schemas.microsoft.com/office/drawing/2014/main" id="{D66E7996-8C2C-4687-9BF6-BA8B04ADBE5F}"/>
              </a:ext>
            </a:extLst>
          </p:cNvPr>
          <p:cNvCxnSpPr/>
          <p:nvPr/>
        </p:nvCxnSpPr>
        <p:spPr>
          <a:xfrm>
            <a:off x="-1" y="5345906"/>
            <a:ext cx="7559675" cy="0"/>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3591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44444"/>
        </a:solidFill>
        <a:effectLst/>
      </p:bgPr>
    </p:bg>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C5328AD8-6717-4952-BEE4-9F543FEDA916}"/>
              </a:ext>
            </a:extLst>
          </p:cNvPr>
          <p:cNvSpPr txBox="1"/>
          <p:nvPr/>
        </p:nvSpPr>
        <p:spPr>
          <a:xfrm>
            <a:off x="654815" y="510208"/>
            <a:ext cx="6250044" cy="4213718"/>
          </a:xfrm>
          <a:prstGeom prst="rect">
            <a:avLst/>
          </a:prstGeom>
          <a:noFill/>
        </p:spPr>
        <p:txBody>
          <a:bodyPr wrap="square" rtlCol="0">
            <a:spAutoFit/>
          </a:bodyPr>
          <a:lstStyle/>
          <a:p>
            <a:pPr marL="0" marR="0" lvl="0" indent="0" algn="just" defTabSz="457200" rtl="0" eaLnBrk="1" fontAlgn="auto" latinLnBrk="0" hangingPunct="1">
              <a:lnSpc>
                <a:spcPct val="125000"/>
              </a:lnSpc>
              <a:buClrTx/>
              <a:buSzTx/>
              <a:buFontTx/>
              <a:buNone/>
              <a:tabLst/>
              <a:defRPr/>
            </a:pPr>
            <a:r>
              <a:rPr kumimoji="0" lang="en-US" altLang="zh-TW"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b.</a:t>
            </a:r>
            <a:r>
              <a:rPr kumimoji="0" lang="zh-TW" altLang="en-US"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磁滯損耗</a:t>
            </a:r>
            <a:r>
              <a:rPr kumimoji="0" lang="en-US" altLang="zh-TW"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a:t>
            </a:r>
            <a:r>
              <a:rPr kumimoji="0" lang="zh-TW" altLang="en-US"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交流磁場在不停的改變器皿金屬的磁極方向時會造成能量損失而化成熱能。</a:t>
            </a:r>
            <a:endParaRPr kumimoji="0" lang="en-US" altLang="zh-TW"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endParaRPr>
          </a:p>
          <a:p>
            <a:pPr marL="0" marR="0" lvl="0" indent="0" algn="just" defTabSz="457200" rtl="0" eaLnBrk="1" fontAlgn="auto" latinLnBrk="0" hangingPunct="1">
              <a:lnSpc>
                <a:spcPct val="125000"/>
              </a:lnSpc>
              <a:buClrTx/>
              <a:buSzTx/>
              <a:buFontTx/>
              <a:buNone/>
              <a:tabLst/>
              <a:defRPr/>
            </a:pPr>
            <a:endParaRPr kumimoji="0" lang="en-US" altLang="zh-TW"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endParaRPr>
          </a:p>
          <a:p>
            <a:pPr algn="just">
              <a:lnSpc>
                <a:spcPct val="125000"/>
              </a:lnSpc>
            </a:pPr>
            <a:r>
              <a:rPr lang="zh-TW" altLang="en-US" b="1" dirty="0">
                <a:solidFill>
                  <a:schemeClr val="bg1"/>
                </a:solidFill>
                <a:latin typeface="微軟正黑體" panose="020B0604030504040204" pitchFamily="34" charset="-120"/>
                <a:ea typeface="微軟正黑體" panose="020B0604030504040204" pitchFamily="34" charset="-120"/>
              </a:rPr>
              <a:t>而主要的熱力來源以渦流所產生的為主，磁滯損耗產生的熱能少於</a:t>
            </a:r>
            <a:r>
              <a:rPr lang="en-US" altLang="zh-TW" b="1" dirty="0">
                <a:solidFill>
                  <a:schemeClr val="bg1"/>
                </a:solidFill>
                <a:latin typeface="微軟正黑體" panose="020B0604030504040204" pitchFamily="34" charset="-120"/>
                <a:ea typeface="微軟正黑體" panose="020B0604030504040204" pitchFamily="34" charset="-120"/>
              </a:rPr>
              <a:t>10%</a:t>
            </a:r>
            <a:r>
              <a:rPr lang="zh-TW" altLang="en-US" b="1" dirty="0">
                <a:solidFill>
                  <a:schemeClr val="bg1"/>
                </a:solidFill>
                <a:latin typeface="微軟正黑體" panose="020B0604030504040204" pitchFamily="34" charset="-120"/>
                <a:ea typeface="微軟正黑體" panose="020B0604030504040204" pitchFamily="34" charset="-120"/>
              </a:rPr>
              <a:t>，加熱了的器皿便可加熱食物。</a:t>
            </a:r>
          </a:p>
          <a:p>
            <a:pPr algn="just">
              <a:lnSpc>
                <a:spcPct val="125000"/>
              </a:lnSpc>
            </a:pPr>
            <a:r>
              <a:rPr lang="zh-TW" altLang="en-US" b="1" dirty="0">
                <a:solidFill>
                  <a:schemeClr val="bg1"/>
                </a:solidFill>
                <a:latin typeface="微軟正黑體" panose="020B0604030504040204" pitchFamily="34" charset="-120"/>
                <a:ea typeface="微軟正黑體" panose="020B0604030504040204" pitchFamily="34" charset="-120"/>
              </a:rPr>
              <a:t>銅製線圈需有較多圈數，如此，銅製線圈與金屬器皿可以看成一初級多圈數而次級只得一圈的變壓器（情況似即熱式電烙鐵）。因此，多圈數的銅線圈有很高的阻抗，使得電流相對於器皿內的渦流低很多，由於功率 </a:t>
            </a:r>
          </a:p>
          <a:p>
            <a:pPr algn="just">
              <a:lnSpc>
                <a:spcPct val="125000"/>
              </a:lnSpc>
            </a:pPr>
            <a:r>
              <a:rPr lang="en" altLang="zh-TW" b="1" dirty="0">
                <a:solidFill>
                  <a:schemeClr val="bg1"/>
                </a:solidFill>
                <a:latin typeface="微軟正黑體" panose="020B0604030504040204" pitchFamily="34" charset="-120"/>
                <a:ea typeface="微軟正黑體" panose="020B0604030504040204" pitchFamily="34" charset="-120"/>
              </a:rPr>
              <a:t>P=I^{2}*R</a:t>
            </a:r>
            <a:r>
              <a:rPr lang="zh-TW" altLang="en" b="1" dirty="0">
                <a:solidFill>
                  <a:schemeClr val="bg1"/>
                </a:solidFill>
                <a:latin typeface="微軟正黑體" panose="020B0604030504040204" pitchFamily="34" charset="-120"/>
                <a:ea typeface="微軟正黑體" panose="020B0604030504040204" pitchFamily="34" charset="-120"/>
              </a:rPr>
              <a:t>，</a:t>
            </a:r>
            <a:r>
              <a:rPr lang="zh-TW" altLang="en-US" b="1" dirty="0">
                <a:solidFill>
                  <a:schemeClr val="bg1"/>
                </a:solidFill>
                <a:latin typeface="微軟正黑體" panose="020B0604030504040204" pitchFamily="34" charset="-120"/>
                <a:ea typeface="微軟正黑體" panose="020B0604030504040204" pitchFamily="34" charset="-120"/>
              </a:rPr>
              <a:t>在高電流（</a:t>
            </a:r>
            <a:r>
              <a:rPr lang="en" altLang="zh-TW" b="1" dirty="0">
                <a:solidFill>
                  <a:schemeClr val="bg1"/>
                </a:solidFill>
                <a:latin typeface="微軟正黑體" panose="020B0604030504040204" pitchFamily="34" charset="-120"/>
                <a:ea typeface="微軟正黑體" panose="020B0604030504040204" pitchFamily="34" charset="-120"/>
              </a:rPr>
              <a:t>I</a:t>
            </a:r>
            <a:r>
              <a:rPr lang="zh-TW" altLang="en" b="1" dirty="0">
                <a:solidFill>
                  <a:schemeClr val="bg1"/>
                </a:solidFill>
                <a:latin typeface="微軟正黑體" panose="020B0604030504040204" pitchFamily="34" charset="-120"/>
                <a:ea typeface="微軟正黑體" panose="020B0604030504040204" pitchFamily="34" charset="-120"/>
              </a:rPr>
              <a:t>）</a:t>
            </a:r>
            <a:r>
              <a:rPr lang="zh-TW" altLang="en-US" b="1" dirty="0">
                <a:solidFill>
                  <a:schemeClr val="bg1"/>
                </a:solidFill>
                <a:latin typeface="微軟正黑體" panose="020B0604030504040204" pitchFamily="34" charset="-120"/>
                <a:ea typeface="微軟正黑體" panose="020B0604030504040204" pitchFamily="34" charset="-120"/>
              </a:rPr>
              <a:t>的器皿會有很多的熱力產生，而銅線圈只有較小的熱功率損耗，因此發熱的是器皿而不是銅線圈。</a:t>
            </a:r>
          </a:p>
        </p:txBody>
      </p:sp>
      <p:pic>
        <p:nvPicPr>
          <p:cNvPr id="4" name="圖片 3">
            <a:extLst>
              <a:ext uri="{FF2B5EF4-FFF2-40B4-BE49-F238E27FC236}">
                <a16:creationId xmlns:a16="http://schemas.microsoft.com/office/drawing/2014/main" id="{5EDC388E-9C92-4C40-9D7A-A9C8B0E43E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8783" y="4723926"/>
            <a:ext cx="4116076" cy="3737261"/>
          </a:xfrm>
          <a:prstGeom prst="rect">
            <a:avLst/>
          </a:prstGeom>
        </p:spPr>
      </p:pic>
      <p:cxnSp>
        <p:nvCxnSpPr>
          <p:cNvPr id="7" name="直線接點 6">
            <a:extLst>
              <a:ext uri="{FF2B5EF4-FFF2-40B4-BE49-F238E27FC236}">
                <a16:creationId xmlns:a16="http://schemas.microsoft.com/office/drawing/2014/main" id="{42B44C91-7E23-47B8-94F5-7B561CAE0AF2}"/>
              </a:ext>
            </a:extLst>
          </p:cNvPr>
          <p:cNvCxnSpPr/>
          <p:nvPr/>
        </p:nvCxnSpPr>
        <p:spPr>
          <a:xfrm>
            <a:off x="-1" y="8698706"/>
            <a:ext cx="7559675" cy="0"/>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0381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44444"/>
        </a:solidFill>
        <a:effectLst/>
      </p:bgPr>
    </p:bg>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D7E50DE8-A4C7-4DFC-846A-F2FF5D7D1AAD}"/>
              </a:ext>
            </a:extLst>
          </p:cNvPr>
          <p:cNvSpPr txBox="1"/>
          <p:nvPr/>
        </p:nvSpPr>
        <p:spPr>
          <a:xfrm>
            <a:off x="548856" y="276927"/>
            <a:ext cx="6461962" cy="10023000"/>
          </a:xfrm>
          <a:prstGeom prst="rect">
            <a:avLst/>
          </a:prstGeom>
          <a:noFill/>
        </p:spPr>
        <p:txBody>
          <a:bodyPr wrap="square" rtlCol="0">
            <a:spAutoFit/>
          </a:bodyPr>
          <a:lstStyle/>
          <a:p>
            <a:pPr marR="0" lvl="0" indent="0" algn="l" defTabSz="457200" rtl="0" eaLnBrk="1" fontAlgn="auto" latinLnBrk="0" hangingPunct="1">
              <a:lnSpc>
                <a:spcPct val="125000"/>
              </a:lnSpc>
              <a:buClrTx/>
              <a:buSzTx/>
              <a:buFontTx/>
              <a:buNone/>
              <a:tabLst/>
              <a:defRPr/>
            </a:pPr>
            <a:r>
              <a:rPr kumimoji="0" lang="zh-TW" altLang="en-US" sz="2400" b="1" i="0" u="none" strike="noStrike" kern="1200" cap="none" spc="0" normalizeH="0" baseline="0" noProof="0" dirty="0">
                <a:ln>
                  <a:noFill/>
                </a:ln>
                <a:solidFill>
                  <a:srgbClr val="00FFFF"/>
                </a:solidFill>
                <a:effectLst/>
                <a:uLnTx/>
                <a:uFillTx/>
                <a:latin typeface="微軟正黑體" panose="020B0604030504040204" pitchFamily="34" charset="-120"/>
                <a:ea typeface="微軟正黑體" panose="020B0604030504040204" pitchFamily="34" charset="-120"/>
              </a:rPr>
              <a:t>三</a:t>
            </a:r>
            <a:r>
              <a:rPr kumimoji="0" lang="en-US" altLang="zh-TW" sz="2400" b="1" i="0" u="none" strike="noStrike" kern="1200" cap="none" spc="0" normalizeH="0" baseline="0" noProof="0" dirty="0">
                <a:ln>
                  <a:noFill/>
                </a:ln>
                <a:solidFill>
                  <a:srgbClr val="00FFFF"/>
                </a:solidFill>
                <a:effectLst/>
                <a:uLnTx/>
                <a:uFillTx/>
                <a:latin typeface="微軟正黑體" panose="020B0604030504040204" pitchFamily="34" charset="-120"/>
                <a:ea typeface="微軟正黑體" panose="020B0604030504040204" pitchFamily="34" charset="-120"/>
              </a:rPr>
              <a:t>,</a:t>
            </a:r>
            <a:r>
              <a:rPr kumimoji="0" lang="zh-TW" altLang="en-US" sz="2400" b="1" i="0" u="none" strike="noStrike" kern="1200" cap="none" spc="0" normalizeH="0" baseline="0" noProof="0" dirty="0">
                <a:ln>
                  <a:noFill/>
                </a:ln>
                <a:solidFill>
                  <a:srgbClr val="00FFFF"/>
                </a:solidFill>
                <a:effectLst/>
                <a:uLnTx/>
                <a:uFillTx/>
                <a:latin typeface="微軟正黑體" panose="020B0604030504040204" pitchFamily="34" charset="-120"/>
                <a:ea typeface="微軟正黑體" panose="020B0604030504040204" pitchFamily="34" charset="-120"/>
              </a:rPr>
              <a:t>麥克風</a:t>
            </a:r>
          </a:p>
          <a:p>
            <a:pPr marR="0" lvl="0" indent="0" algn="l" defTabSz="457200" rtl="0" eaLnBrk="1" fontAlgn="auto" latinLnBrk="0" hangingPunct="1">
              <a:lnSpc>
                <a:spcPct val="125000"/>
              </a:lnSpc>
              <a:buClrTx/>
              <a:buSzTx/>
              <a:buFontTx/>
              <a:buNone/>
              <a:tabLst/>
              <a:defRPr/>
            </a:pPr>
            <a:r>
              <a:rPr kumimoji="0" lang="en-US" altLang="zh-TW" sz="2000" b="1" i="0" u="none" strike="noStrike" kern="1200" cap="none" spc="0" normalizeH="0" baseline="0" noProof="0" dirty="0">
                <a:ln>
                  <a:noFill/>
                </a:ln>
                <a:solidFill>
                  <a:srgbClr val="00FF00"/>
                </a:solidFill>
                <a:effectLst/>
                <a:uLnTx/>
                <a:uFillTx/>
                <a:latin typeface="微軟正黑體" panose="020B0604030504040204" pitchFamily="34" charset="-120"/>
                <a:ea typeface="微軟正黑體" panose="020B0604030504040204" pitchFamily="34" charset="-120"/>
              </a:rPr>
              <a:t>109</a:t>
            </a:r>
            <a:r>
              <a:rPr kumimoji="0" lang="zh-TW" altLang="en-US" sz="2000" b="1" i="0" u="none" strike="noStrike" kern="1200" cap="none" spc="0" normalizeH="0" baseline="0" noProof="0" dirty="0">
                <a:ln>
                  <a:noFill/>
                </a:ln>
                <a:solidFill>
                  <a:srgbClr val="00FF00"/>
                </a:solidFill>
                <a:effectLst/>
                <a:uLnTx/>
                <a:uFillTx/>
                <a:latin typeface="微軟正黑體" panose="020B0604030504040204" pitchFamily="34" charset="-120"/>
                <a:ea typeface="微軟正黑體" panose="020B0604030504040204" pitchFamily="34" charset="-120"/>
              </a:rPr>
              <a:t>北模學測物理</a:t>
            </a:r>
            <a:r>
              <a:rPr kumimoji="0" lang="en-US" altLang="zh-TW" sz="2000" b="1" i="0" u="none" strike="noStrike" kern="1200" cap="none" spc="0" normalizeH="0" baseline="0" noProof="0" dirty="0">
                <a:ln>
                  <a:noFill/>
                </a:ln>
                <a:solidFill>
                  <a:srgbClr val="00FF00"/>
                </a:solidFill>
                <a:effectLst/>
                <a:uLnTx/>
                <a:uFillTx/>
                <a:latin typeface="微軟正黑體" panose="020B0604030504040204" pitchFamily="34" charset="-120"/>
                <a:ea typeface="微軟正黑體" panose="020B0604030504040204" pitchFamily="34" charset="-120"/>
              </a:rPr>
              <a:t>03-</a:t>
            </a:r>
            <a:r>
              <a:rPr kumimoji="0" lang="zh-TW" altLang="en-US" sz="2000" b="1" i="0" u="none" strike="noStrike" kern="1200" cap="none" spc="0" normalizeH="0" baseline="0" noProof="0" dirty="0">
                <a:ln>
                  <a:noFill/>
                </a:ln>
                <a:solidFill>
                  <a:srgbClr val="00FF00"/>
                </a:solidFill>
                <a:effectLst/>
                <a:uLnTx/>
                <a:uFillTx/>
                <a:latin typeface="微軟正黑體" panose="020B0604030504040204" pitchFamily="34" charset="-120"/>
                <a:ea typeface="微軟正黑體" panose="020B0604030504040204" pitchFamily="34" charset="-120"/>
              </a:rPr>
              <a:t>手機的重要配件耳麥</a:t>
            </a:r>
            <a:r>
              <a:rPr kumimoji="0" lang="en-US" altLang="zh-TW" sz="2000" b="1" i="0" u="none" strike="noStrike" kern="1200" cap="none" spc="0" normalizeH="0" baseline="0" noProof="0" dirty="0">
                <a:ln>
                  <a:noFill/>
                </a:ln>
                <a:solidFill>
                  <a:srgbClr val="00FF00"/>
                </a:solidFill>
                <a:effectLst/>
                <a:uLnTx/>
                <a:uFillTx/>
                <a:latin typeface="微軟正黑體" panose="020B0604030504040204" pitchFamily="34" charset="-120"/>
                <a:ea typeface="微軟正黑體" panose="020B0604030504040204" pitchFamily="34" charset="-120"/>
              </a:rPr>
              <a:t>,</a:t>
            </a:r>
            <a:r>
              <a:rPr kumimoji="0" lang="zh-TW" altLang="en-US" sz="2000" b="1" i="0" u="none" strike="noStrike" kern="1200" cap="none" spc="0" normalizeH="0" baseline="0" noProof="0" dirty="0">
                <a:ln>
                  <a:noFill/>
                </a:ln>
                <a:solidFill>
                  <a:srgbClr val="00FF00"/>
                </a:solidFill>
                <a:effectLst/>
                <a:uLnTx/>
                <a:uFillTx/>
                <a:latin typeface="微軟正黑體" panose="020B0604030504040204" pitchFamily="34" charset="-120"/>
                <a:ea typeface="微軟正黑體" panose="020B0604030504040204" pitchFamily="34" charset="-120"/>
              </a:rPr>
              <a:t>包含耳機與麥克風功能</a:t>
            </a:r>
            <a:r>
              <a:rPr kumimoji="0" lang="en-US" altLang="zh-TW" sz="2000" b="1" i="0" u="none" strike="noStrike" kern="1200" cap="none" spc="0" normalizeH="0" baseline="0" noProof="0" dirty="0">
                <a:ln>
                  <a:noFill/>
                </a:ln>
                <a:solidFill>
                  <a:srgbClr val="00FF00"/>
                </a:solidFill>
                <a:effectLst/>
                <a:uLnTx/>
                <a:uFillTx/>
                <a:latin typeface="微軟正黑體" panose="020B0604030504040204" pitchFamily="34" charset="-120"/>
                <a:ea typeface="微軟正黑體" panose="020B0604030504040204" pitchFamily="34" charset="-120"/>
              </a:rPr>
              <a:t>,</a:t>
            </a:r>
            <a:r>
              <a:rPr kumimoji="0" lang="zh-TW" altLang="en-US" sz="2000" b="1" i="0" u="none" strike="noStrike" kern="1200" cap="none" spc="0" normalizeH="0" baseline="0" noProof="0" dirty="0">
                <a:ln>
                  <a:noFill/>
                </a:ln>
                <a:solidFill>
                  <a:srgbClr val="00FF00"/>
                </a:solidFill>
                <a:effectLst/>
                <a:uLnTx/>
                <a:uFillTx/>
                <a:latin typeface="微軟正黑體" panose="020B0604030504040204" pitchFamily="34" charset="-120"/>
                <a:ea typeface="微軟正黑體" panose="020B0604030504040204" pitchFamily="34" charset="-120"/>
              </a:rPr>
              <a:t>實際上這兩種好用的產品</a:t>
            </a:r>
            <a:r>
              <a:rPr kumimoji="0" lang="en-US" altLang="zh-TW" sz="2000" b="1" i="0" u="none" strike="noStrike" kern="1200" cap="none" spc="0" normalizeH="0" baseline="0" noProof="0" dirty="0">
                <a:ln>
                  <a:noFill/>
                </a:ln>
                <a:solidFill>
                  <a:srgbClr val="00FF00"/>
                </a:solidFill>
                <a:effectLst/>
                <a:uLnTx/>
                <a:uFillTx/>
                <a:latin typeface="微軟正黑體" panose="020B0604030504040204" pitchFamily="34" charset="-120"/>
                <a:ea typeface="微軟正黑體" panose="020B0604030504040204" pitchFamily="34" charset="-120"/>
              </a:rPr>
              <a:t>,</a:t>
            </a:r>
            <a:r>
              <a:rPr kumimoji="0" lang="zh-TW" altLang="en-US" sz="2000" b="1" i="0" u="none" strike="noStrike" kern="1200" cap="none" spc="0" normalizeH="0" baseline="0" noProof="0" dirty="0">
                <a:ln>
                  <a:noFill/>
                </a:ln>
                <a:solidFill>
                  <a:srgbClr val="00FF00"/>
                </a:solidFill>
                <a:effectLst/>
                <a:uLnTx/>
                <a:uFillTx/>
                <a:latin typeface="微軟正黑體" panose="020B0604030504040204" pitchFamily="34" charset="-120"/>
                <a:ea typeface="微軟正黑體" panose="020B0604030504040204" pitchFamily="34" charset="-120"/>
              </a:rPr>
              <a:t>內部的構造十分相似</a:t>
            </a:r>
            <a:r>
              <a:rPr kumimoji="0" lang="en-US" altLang="zh-TW" sz="2000" b="1" i="0" u="none" strike="noStrike" kern="1200" cap="none" spc="0" normalizeH="0" baseline="0" noProof="0" dirty="0">
                <a:ln>
                  <a:noFill/>
                </a:ln>
                <a:solidFill>
                  <a:srgbClr val="00FF00"/>
                </a:solidFill>
                <a:effectLst/>
                <a:uLnTx/>
                <a:uFillTx/>
                <a:latin typeface="微軟正黑體" panose="020B0604030504040204" pitchFamily="34" charset="-120"/>
                <a:ea typeface="微軟正黑體" panose="020B0604030504040204" pitchFamily="34" charset="-120"/>
              </a:rPr>
              <a:t>,</a:t>
            </a:r>
            <a:r>
              <a:rPr kumimoji="0" lang="zh-TW" altLang="en-US" sz="2000" b="1" i="0" u="none" strike="noStrike" kern="1200" cap="none" spc="0" normalizeH="0" baseline="0" noProof="0" dirty="0">
                <a:ln>
                  <a:noFill/>
                </a:ln>
                <a:solidFill>
                  <a:srgbClr val="00FF00"/>
                </a:solidFill>
                <a:effectLst/>
                <a:uLnTx/>
                <a:uFillTx/>
                <a:latin typeface="微軟正黑體" panose="020B0604030504040204" pitchFamily="34" charset="-120"/>
                <a:ea typeface="微軟正黑體" panose="020B0604030504040204" pitchFamily="34" charset="-120"/>
              </a:rPr>
              <a:t>皆包含線圈、振膜與永久磁鐵三個部分</a:t>
            </a:r>
            <a:endParaRPr kumimoji="0" lang="en-US" altLang="zh-TW" sz="2000" b="1" i="0" u="none" strike="noStrike" kern="1200" cap="none" spc="0" normalizeH="0" baseline="0" noProof="0" dirty="0">
              <a:ln>
                <a:noFill/>
              </a:ln>
              <a:solidFill>
                <a:srgbClr val="00FF00"/>
              </a:solidFill>
              <a:effectLst/>
              <a:uLnTx/>
              <a:uFillTx/>
              <a:latin typeface="微軟正黑體" panose="020B0604030504040204" pitchFamily="34" charset="-120"/>
              <a:ea typeface="微軟正黑體" panose="020B0604030504040204" pitchFamily="34" charset="-120"/>
            </a:endParaRPr>
          </a:p>
          <a:p>
            <a:pPr marR="0" lvl="0" indent="0" algn="l" defTabSz="457200" rtl="0" eaLnBrk="1" fontAlgn="auto" latinLnBrk="0" hangingPunct="1">
              <a:lnSpc>
                <a:spcPct val="125000"/>
              </a:lnSpc>
              <a:buClrTx/>
              <a:buSzTx/>
              <a:buFontTx/>
              <a:buNone/>
              <a:tabLst/>
              <a:defRPr/>
            </a:pPr>
            <a:r>
              <a:rPr kumimoji="0" lang="en-US" altLang="zh-TW" sz="2000" b="1" i="0" u="none" strike="noStrike" kern="1200" cap="none" spc="0" normalizeH="0" baseline="0" noProof="0" dirty="0">
                <a:ln>
                  <a:noFill/>
                </a:ln>
                <a:solidFill>
                  <a:srgbClr val="00FF00"/>
                </a:solidFill>
                <a:effectLst/>
                <a:uLnTx/>
                <a:uFillTx/>
                <a:latin typeface="微軟正黑體" panose="020B0604030504040204" pitchFamily="34" charset="-120"/>
                <a:ea typeface="微軟正黑體" panose="020B0604030504040204" pitchFamily="34" charset="-120"/>
              </a:rPr>
              <a:t>https://www.youtube.com/embed/ZmRoyHCiAlQ</a:t>
            </a:r>
          </a:p>
          <a:p>
            <a:pPr marR="0" lvl="0" indent="0" algn="l" defTabSz="457200" rtl="0" eaLnBrk="1" fontAlgn="auto" latinLnBrk="0" hangingPunct="1">
              <a:lnSpc>
                <a:spcPct val="125000"/>
              </a:lnSpc>
              <a:buClrTx/>
              <a:buSzTx/>
              <a:buFontTx/>
              <a:buNone/>
              <a:tabLst/>
              <a:defRPr/>
            </a:pPr>
            <a:endParaRPr kumimoji="0" lang="en-US" altLang="zh-TW" sz="2000" b="1" i="0" u="none" strike="noStrike" kern="1200" cap="none" spc="0" normalizeH="0" baseline="0" noProof="0" dirty="0">
              <a:ln>
                <a:noFill/>
              </a:ln>
              <a:solidFill>
                <a:srgbClr val="00FF00"/>
              </a:solidFill>
              <a:effectLst/>
              <a:uLnTx/>
              <a:uFillTx/>
              <a:latin typeface="微軟正黑體" panose="020B0604030504040204" pitchFamily="34" charset="-120"/>
              <a:ea typeface="微軟正黑體" panose="020B0604030504040204" pitchFamily="34" charset="-120"/>
            </a:endParaRPr>
          </a:p>
          <a:p>
            <a:pPr marR="0" lvl="0" indent="0" algn="l" defTabSz="457200" rtl="0" eaLnBrk="1" fontAlgn="auto" latinLnBrk="0" hangingPunct="1">
              <a:lnSpc>
                <a:spcPct val="125000"/>
              </a:lnSpc>
              <a:buClrTx/>
              <a:buSzTx/>
              <a:buFontTx/>
              <a:buNone/>
              <a:tabLst/>
              <a:defRPr/>
            </a:pPr>
            <a:r>
              <a:rPr kumimoji="0" lang="zh-TW" altLang="en-US"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rPr>
              <a:t> 聲波推動在磁鐵上的線圈，磁場改變而產生電流，電流經由導線流至喇叭處，喇叭裡的線圈中也有個磁鐵，因為電流流過造成磁鐵的排斥而移動，由這些移動製造出聲波向外發送。 </a:t>
            </a:r>
            <a:endParaRPr kumimoji="0" lang="en-US" altLang="zh-TW"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endParaRPr>
          </a:p>
          <a:p>
            <a:pPr>
              <a:lnSpc>
                <a:spcPct val="125000"/>
              </a:lnSpc>
            </a:pPr>
            <a:endParaRPr lang="en-US" altLang="zh-TW" sz="2400" b="1" dirty="0">
              <a:solidFill>
                <a:srgbClr val="00FFFF"/>
              </a:solidFill>
              <a:latin typeface="微軟正黑體" panose="020B0604030504040204" pitchFamily="34" charset="-120"/>
              <a:ea typeface="微軟正黑體" panose="020B0604030504040204" pitchFamily="34" charset="-120"/>
            </a:endParaRPr>
          </a:p>
          <a:p>
            <a:pPr>
              <a:lnSpc>
                <a:spcPct val="125000"/>
              </a:lnSpc>
            </a:pPr>
            <a:r>
              <a:rPr lang="zh-TW" altLang="en-US" sz="2400" b="1" dirty="0">
                <a:solidFill>
                  <a:srgbClr val="00FFFF"/>
                </a:solidFill>
                <a:latin typeface="微軟正黑體" panose="020B0604030504040204" pitchFamily="34" charset="-120"/>
                <a:ea typeface="微軟正黑體" panose="020B0604030504040204" pitchFamily="34" charset="-120"/>
              </a:rPr>
              <a:t>四</a:t>
            </a:r>
            <a:r>
              <a:rPr lang="en-US" altLang="zh-TW" sz="2400" b="1" dirty="0">
                <a:solidFill>
                  <a:srgbClr val="00FFFF"/>
                </a:solidFill>
                <a:latin typeface="微軟正黑體" panose="020B0604030504040204" pitchFamily="34" charset="-120"/>
                <a:ea typeface="微軟正黑體" panose="020B0604030504040204" pitchFamily="34" charset="-120"/>
              </a:rPr>
              <a:t>,</a:t>
            </a:r>
            <a:r>
              <a:rPr lang="zh-TW" altLang="en-US" sz="2400" b="1" dirty="0">
                <a:solidFill>
                  <a:srgbClr val="00FFFF"/>
                </a:solidFill>
                <a:latin typeface="微軟正黑體" panose="020B0604030504040204" pitchFamily="34" charset="-120"/>
                <a:ea typeface="微軟正黑體" panose="020B0604030504040204" pitchFamily="34" charset="-120"/>
              </a:rPr>
              <a:t> 磁浮列車：</a:t>
            </a:r>
            <a:endParaRPr lang="en-US" altLang="zh-TW" sz="2400" b="1" dirty="0">
              <a:solidFill>
                <a:srgbClr val="00FFFF"/>
              </a:solidFill>
              <a:latin typeface="微軟正黑體" panose="020B0604030504040204" pitchFamily="34" charset="-120"/>
              <a:ea typeface="微軟正黑體" panose="020B0604030504040204" pitchFamily="34" charset="-120"/>
            </a:endParaRPr>
          </a:p>
          <a:p>
            <a:pPr>
              <a:lnSpc>
                <a:spcPct val="125000"/>
              </a:lnSpc>
            </a:pPr>
            <a:r>
              <a:rPr lang="zh-TW" altLang="en-US" sz="2000" b="1" dirty="0">
                <a:solidFill>
                  <a:srgbClr val="00FF00"/>
                </a:solidFill>
                <a:latin typeface="微軟正黑體" panose="020B0604030504040204" pitchFamily="34" charset="-120"/>
                <a:ea typeface="微軟正黑體" panose="020B0604030504040204" pitchFamily="34" charset="-120"/>
              </a:rPr>
              <a:t>磁浮列車原理</a:t>
            </a:r>
            <a:endParaRPr lang="en-US" altLang="zh-TW" sz="2000" b="1" dirty="0">
              <a:solidFill>
                <a:srgbClr val="00FF00"/>
              </a:solidFill>
              <a:latin typeface="微軟正黑體" panose="020B0604030504040204" pitchFamily="34" charset="-120"/>
              <a:ea typeface="微軟正黑體" panose="020B0604030504040204" pitchFamily="34" charset="-120"/>
            </a:endParaRPr>
          </a:p>
          <a:p>
            <a:pPr>
              <a:lnSpc>
                <a:spcPct val="125000"/>
              </a:lnSpc>
            </a:pPr>
            <a:r>
              <a:rPr lang="en-US" altLang="zh-TW" sz="2000" b="1" dirty="0">
                <a:solidFill>
                  <a:srgbClr val="00FF00"/>
                </a:solidFill>
                <a:latin typeface="微軟正黑體" panose="020B0604030504040204" pitchFamily="34" charset="-120"/>
                <a:ea typeface="微軟正黑體" panose="020B0604030504040204" pitchFamily="34" charset="-120"/>
              </a:rPr>
              <a:t>https://www.youtube.com/embed/grzk9OffB9w</a:t>
            </a:r>
          </a:p>
          <a:p>
            <a:pPr>
              <a:lnSpc>
                <a:spcPct val="125000"/>
              </a:lnSpc>
            </a:pPr>
            <a:endParaRPr lang="en-US" altLang="zh-TW" b="1" dirty="0">
              <a:solidFill>
                <a:schemeClr val="bg1"/>
              </a:solidFill>
              <a:latin typeface="微軟正黑體" panose="020B0604030504040204" pitchFamily="34" charset="-120"/>
              <a:ea typeface="微軟正黑體" panose="020B0604030504040204" pitchFamily="34" charset="-120"/>
            </a:endParaRPr>
          </a:p>
          <a:p>
            <a:pPr>
              <a:lnSpc>
                <a:spcPct val="125000"/>
              </a:lnSpc>
            </a:pPr>
            <a:r>
              <a:rPr lang="en-US" altLang="zh-TW" b="1" dirty="0">
                <a:solidFill>
                  <a:schemeClr val="bg1"/>
                </a:solidFill>
                <a:latin typeface="微軟正黑體" panose="020B0604030504040204" pitchFamily="34" charset="-120"/>
                <a:ea typeface="微軟正黑體" panose="020B0604030504040204" pitchFamily="34" charset="-120"/>
              </a:rPr>
              <a:t>        </a:t>
            </a:r>
            <a:r>
              <a:rPr lang="zh-TW" altLang="en-US" b="1" dirty="0">
                <a:solidFill>
                  <a:schemeClr val="bg1"/>
                </a:solidFill>
                <a:latin typeface="微軟正黑體" panose="020B0604030504040204" pitchFamily="34" charset="-120"/>
                <a:ea typeface="微軟正黑體" panose="020B0604030504040204" pitchFamily="34" charset="-120"/>
              </a:rPr>
              <a:t>磁浮列車分為相吸型與相斥型</a:t>
            </a:r>
          </a:p>
          <a:p>
            <a:pPr indent="-285750">
              <a:lnSpc>
                <a:spcPct val="125000"/>
              </a:lnSpc>
              <a:buFont typeface="Arial" panose="020B0604020202020204" pitchFamily="34" charset="0"/>
              <a:buChar char="•"/>
            </a:pPr>
            <a:r>
              <a:rPr lang="zh-TW" altLang="en-US" b="1" dirty="0">
                <a:solidFill>
                  <a:schemeClr val="bg1"/>
                </a:solidFill>
                <a:latin typeface="微軟正黑體" panose="020B0604030504040204" pitchFamily="34" charset="-120"/>
                <a:ea typeface="微軟正黑體" panose="020B0604030504040204" pitchFamily="34" charset="-120"/>
              </a:rPr>
              <a:t>相吸型：為</a:t>
            </a:r>
            <a:r>
              <a:rPr lang="en" altLang="zh-TW" b="1" dirty="0">
                <a:solidFill>
                  <a:schemeClr val="bg1"/>
                </a:solidFill>
                <a:latin typeface="微軟正黑體" panose="020B0604030504040204" pitchFamily="34" charset="-120"/>
                <a:ea typeface="微軟正黑體" panose="020B0604030504040204" pitchFamily="34" charset="-120"/>
              </a:rPr>
              <a:t>EMS</a:t>
            </a:r>
            <a:r>
              <a:rPr lang="zh-TW" altLang="en" b="1" dirty="0">
                <a:solidFill>
                  <a:schemeClr val="bg1"/>
                </a:solidFill>
                <a:latin typeface="微軟正黑體" panose="020B0604030504040204" pitchFamily="34" charset="-120"/>
                <a:ea typeface="微軟正黑體" panose="020B0604030504040204" pitchFamily="34" charset="-120"/>
              </a:rPr>
              <a:t>（</a:t>
            </a:r>
            <a:r>
              <a:rPr lang="zh-TW" altLang="en-US" b="1" dirty="0">
                <a:solidFill>
                  <a:schemeClr val="bg1"/>
                </a:solidFill>
                <a:latin typeface="微軟正黑體" panose="020B0604030504040204" pitchFamily="34" charset="-120"/>
                <a:ea typeface="微軟正黑體" panose="020B0604030504040204" pitchFamily="34" charset="-120"/>
              </a:rPr>
              <a:t>電磁力懸浮或常導型懸浮）技術，藉由電磁鐵使列車浮起來，當電流流經線圈時，產生磁力吸引鋼板，造成車輛被向上抬舉。當吸引力與車輛重力平衡，車輛就可懸浮在導軌上方的一定高度上。改變電流，也就改變磁感應強度，使懸浮的高度得到調整。</a:t>
            </a:r>
          </a:p>
          <a:p>
            <a:pPr>
              <a:lnSpc>
                <a:spcPct val="125000"/>
              </a:lnSpc>
            </a:pPr>
            <a:endParaRPr lang="zh-TW" altLang="en-US" b="1" dirty="0">
              <a:solidFill>
                <a:schemeClr val="bg1"/>
              </a:solidFill>
              <a:latin typeface="微軟正黑體" panose="020B0604030504040204" pitchFamily="34" charset="-120"/>
              <a:ea typeface="微軟正黑體" panose="020B0604030504040204" pitchFamily="34" charset="-120"/>
            </a:endParaRPr>
          </a:p>
          <a:p>
            <a:pPr indent="-285750">
              <a:lnSpc>
                <a:spcPct val="125000"/>
              </a:lnSpc>
              <a:buFont typeface="Arial" panose="020B0604020202020204" pitchFamily="34" charset="0"/>
              <a:buChar char="•"/>
            </a:pPr>
            <a:r>
              <a:rPr lang="zh-TW" altLang="en-US" b="1" dirty="0">
                <a:solidFill>
                  <a:schemeClr val="bg1"/>
                </a:solidFill>
                <a:latin typeface="微軟正黑體" panose="020B0604030504040204" pitchFamily="34" charset="-120"/>
                <a:ea typeface="微軟正黑體" panose="020B0604030504040204" pitchFamily="34" charset="-120"/>
              </a:rPr>
              <a:t>相斥型：為</a:t>
            </a:r>
            <a:r>
              <a:rPr lang="en" altLang="zh-TW" b="1" dirty="0">
                <a:solidFill>
                  <a:schemeClr val="bg1"/>
                </a:solidFill>
                <a:latin typeface="微軟正黑體" panose="020B0604030504040204" pitchFamily="34" charset="-120"/>
                <a:ea typeface="微軟正黑體" panose="020B0604030504040204" pitchFamily="34" charset="-120"/>
              </a:rPr>
              <a:t>EDS</a:t>
            </a:r>
            <a:r>
              <a:rPr lang="zh-TW" altLang="en" b="1" dirty="0">
                <a:solidFill>
                  <a:schemeClr val="bg1"/>
                </a:solidFill>
                <a:latin typeface="微軟正黑體" panose="020B0604030504040204" pitchFamily="34" charset="-120"/>
                <a:ea typeface="微軟正黑體" panose="020B0604030504040204" pitchFamily="34" charset="-120"/>
              </a:rPr>
              <a:t>（</a:t>
            </a:r>
            <a:r>
              <a:rPr lang="zh-TW" altLang="en-US" b="1" dirty="0">
                <a:solidFill>
                  <a:schemeClr val="bg1"/>
                </a:solidFill>
                <a:latin typeface="微軟正黑體" panose="020B0604030504040204" pitchFamily="34" charset="-120"/>
                <a:ea typeface="微軟正黑體" panose="020B0604030504040204" pitchFamily="34" charset="-120"/>
              </a:rPr>
              <a:t>電動力懸浮或超導型懸浮）技術，藉由磁鐵排斥力使車輛浮起來，當列車向前進時，車輛下面的電磁鐵就使埋在軌道內的線圈中感應出電流，使軌道內線圈變成電磁鐵，造成它與車輛下磁鐵產生相斥的磁力，把車輛向上推離軌道。一旦發動很快就可以加速到時速</a:t>
            </a:r>
            <a:r>
              <a:rPr lang="en-US" altLang="zh-TW" b="1" dirty="0">
                <a:solidFill>
                  <a:schemeClr val="bg1"/>
                </a:solidFill>
                <a:latin typeface="微軟正黑體" panose="020B0604030504040204" pitchFamily="34" charset="-120"/>
                <a:ea typeface="微軟正黑體" panose="020B0604030504040204" pitchFamily="34" charset="-120"/>
              </a:rPr>
              <a:t>50</a:t>
            </a:r>
            <a:r>
              <a:rPr lang="zh-TW" altLang="en-US" b="1" dirty="0">
                <a:solidFill>
                  <a:schemeClr val="bg1"/>
                </a:solidFill>
                <a:latin typeface="微軟正黑體" panose="020B0604030504040204" pitchFamily="34" charset="-120"/>
                <a:ea typeface="微軟正黑體" panose="020B0604030504040204" pitchFamily="34" charset="-120"/>
              </a:rPr>
              <a:t>公里，行駛</a:t>
            </a:r>
            <a:r>
              <a:rPr lang="en-US" altLang="zh-TW" b="1" dirty="0">
                <a:solidFill>
                  <a:schemeClr val="bg1"/>
                </a:solidFill>
                <a:latin typeface="微軟正黑體" panose="020B0604030504040204" pitchFamily="34" charset="-120"/>
                <a:ea typeface="微軟正黑體" panose="020B0604030504040204" pitchFamily="34" charset="-120"/>
              </a:rPr>
              <a:t>50</a:t>
            </a:r>
            <a:r>
              <a:rPr lang="zh-TW" altLang="en-US" b="1" dirty="0">
                <a:solidFill>
                  <a:schemeClr val="bg1"/>
                </a:solidFill>
                <a:latin typeface="微軟正黑體" panose="020B0604030504040204" pitchFamily="34" charset="-120"/>
                <a:ea typeface="微軟正黑體" panose="020B0604030504040204" pitchFamily="34" charset="-120"/>
              </a:rPr>
              <a:t>至</a:t>
            </a:r>
            <a:r>
              <a:rPr lang="en-US" altLang="zh-TW" b="1" dirty="0">
                <a:solidFill>
                  <a:schemeClr val="bg1"/>
                </a:solidFill>
                <a:latin typeface="微軟正黑體" panose="020B0604030504040204" pitchFamily="34" charset="-120"/>
                <a:ea typeface="微軟正黑體" panose="020B0604030504040204" pitchFamily="34" charset="-120"/>
              </a:rPr>
              <a:t>60</a:t>
            </a:r>
            <a:r>
              <a:rPr lang="zh-TW" altLang="en-US" b="1" dirty="0">
                <a:solidFill>
                  <a:schemeClr val="bg1"/>
                </a:solidFill>
                <a:latin typeface="微軟正黑體" panose="020B0604030504040204" pitchFamily="34" charset="-120"/>
                <a:ea typeface="微軟正黑體" panose="020B0604030504040204" pitchFamily="34" charset="-120"/>
              </a:rPr>
              <a:t>公里的距離後就會在軌道上浮起來。</a:t>
            </a:r>
          </a:p>
        </p:txBody>
      </p:sp>
      <p:cxnSp>
        <p:nvCxnSpPr>
          <p:cNvPr id="5" name="直線接點 4">
            <a:extLst>
              <a:ext uri="{FF2B5EF4-FFF2-40B4-BE49-F238E27FC236}">
                <a16:creationId xmlns:a16="http://schemas.microsoft.com/office/drawing/2014/main" id="{EFACBF5C-7775-4BA2-B5EA-E447F39C5854}"/>
              </a:ext>
            </a:extLst>
          </p:cNvPr>
          <p:cNvCxnSpPr/>
          <p:nvPr/>
        </p:nvCxnSpPr>
        <p:spPr>
          <a:xfrm>
            <a:off x="-1" y="3865449"/>
            <a:ext cx="7559675" cy="0"/>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 name="直線接點 5">
            <a:extLst>
              <a:ext uri="{FF2B5EF4-FFF2-40B4-BE49-F238E27FC236}">
                <a16:creationId xmlns:a16="http://schemas.microsoft.com/office/drawing/2014/main" id="{250C2A9E-E277-4A43-BE61-DADAF7EB9613}"/>
              </a:ext>
            </a:extLst>
          </p:cNvPr>
          <p:cNvCxnSpPr/>
          <p:nvPr/>
        </p:nvCxnSpPr>
        <p:spPr>
          <a:xfrm>
            <a:off x="0" y="10299927"/>
            <a:ext cx="7559675" cy="0"/>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7" name="直線接點 6">
            <a:extLst>
              <a:ext uri="{FF2B5EF4-FFF2-40B4-BE49-F238E27FC236}">
                <a16:creationId xmlns:a16="http://schemas.microsoft.com/office/drawing/2014/main" id="{1CBFC263-78A9-4035-9CCB-10C9A5AA9C6A}"/>
              </a:ext>
            </a:extLst>
          </p:cNvPr>
          <p:cNvCxnSpPr/>
          <p:nvPr/>
        </p:nvCxnSpPr>
        <p:spPr>
          <a:xfrm>
            <a:off x="-1" y="10510384"/>
            <a:ext cx="7559675" cy="0"/>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2473164"/>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229</TotalTime>
  <Words>776</Words>
  <Application>Microsoft Office PowerPoint</Application>
  <PresentationFormat>自訂</PresentationFormat>
  <Paragraphs>34</Paragraphs>
  <Slides>3</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3</vt:i4>
      </vt:variant>
    </vt:vector>
  </HeadingPairs>
  <TitlesOfParts>
    <vt:vector size="8" baseType="lpstr">
      <vt:lpstr>微軟正黑體</vt:lpstr>
      <vt:lpstr>Arial</vt:lpstr>
      <vt:lpstr>Calibri</vt:lpstr>
      <vt:lpstr>Calibri Light</vt:lpstr>
      <vt:lpstr>Office 佈景主題</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至庚 洪</dc:creator>
  <cp:lastModifiedBy>至庚 洪</cp:lastModifiedBy>
  <cp:revision>29</cp:revision>
  <dcterms:created xsi:type="dcterms:W3CDTF">2020-08-26T09:46:03Z</dcterms:created>
  <dcterms:modified xsi:type="dcterms:W3CDTF">2021-03-28T15:38:53Z</dcterms:modified>
</cp:coreProperties>
</file>