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7559675" cy="10691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4444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796" autoAdjust="0"/>
  </p:normalViewPr>
  <p:slideViewPr>
    <p:cSldViewPr snapToGrid="0">
      <p:cViewPr varScale="1">
        <p:scale>
          <a:sx n="38" d="100"/>
          <a:sy n="38" d="100"/>
        </p:scale>
        <p:origin x="2204" y="1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36DAE9-A0DB-4165-8A57-340DF8F3C222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97E8E5-55E4-4599-9C25-89B983156C7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675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1pPr>
    <a:lvl2pPr marL="497754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2pPr>
    <a:lvl3pPr marL="995507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3pPr>
    <a:lvl4pPr marL="1493261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4pPr>
    <a:lvl5pPr marL="199101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5pPr>
    <a:lvl6pPr marL="2488768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6pPr>
    <a:lvl7pPr marL="2986522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7pPr>
    <a:lvl8pPr marL="3484275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8pPr>
    <a:lvl9pPr marL="3982029" algn="l" defTabSz="995507" rtl="0" eaLnBrk="1" latinLnBrk="0" hangingPunct="1">
      <a:defRPr sz="130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97E8E5-55E4-4599-9C25-89B983156C7B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008042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976" y="1749795"/>
            <a:ext cx="6425724" cy="3722335"/>
          </a:xfrm>
        </p:spPr>
        <p:txBody>
          <a:bodyPr anchor="b"/>
          <a:lstStyle>
            <a:lvl1pPr algn="ctr"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4960" y="5615678"/>
            <a:ext cx="5669756" cy="2581379"/>
          </a:xfrm>
        </p:spPr>
        <p:txBody>
          <a:bodyPr/>
          <a:lstStyle>
            <a:lvl1pPr marL="0" indent="0" algn="ctr">
              <a:buNone/>
              <a:defRPr sz="1984"/>
            </a:lvl1pPr>
            <a:lvl2pPr marL="377967" indent="0" algn="ctr">
              <a:buNone/>
              <a:defRPr sz="1653"/>
            </a:lvl2pPr>
            <a:lvl3pPr marL="755934" indent="0" algn="ctr">
              <a:buNone/>
              <a:defRPr sz="1488"/>
            </a:lvl3pPr>
            <a:lvl4pPr marL="1133902" indent="0" algn="ctr">
              <a:buNone/>
              <a:defRPr sz="1323"/>
            </a:lvl4pPr>
            <a:lvl5pPr marL="1511869" indent="0" algn="ctr">
              <a:buNone/>
              <a:defRPr sz="1323"/>
            </a:lvl5pPr>
            <a:lvl6pPr marL="1889836" indent="0" algn="ctr">
              <a:buNone/>
              <a:defRPr sz="1323"/>
            </a:lvl6pPr>
            <a:lvl7pPr marL="2267803" indent="0" algn="ctr">
              <a:buNone/>
              <a:defRPr sz="1323"/>
            </a:lvl7pPr>
            <a:lvl8pPr marL="2645771" indent="0" algn="ctr">
              <a:buNone/>
              <a:defRPr sz="1323"/>
            </a:lvl8pPr>
            <a:lvl9pPr marL="3023738" indent="0" algn="ctr">
              <a:buNone/>
              <a:defRPr sz="1323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95D2-3797-403A-B97C-82C10707F9FC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77C-B9CE-4BE9-8320-81BAAE1D8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940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95D2-3797-403A-B97C-82C10707F9FC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77C-B9CE-4BE9-8320-81BAAE1D8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22848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409893" y="569240"/>
            <a:ext cx="1630055" cy="9060817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9728" y="569240"/>
            <a:ext cx="4795669" cy="906081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95D2-3797-403A-B97C-82C10707F9FC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77C-B9CE-4BE9-8320-81BAAE1D8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974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95D2-3797-403A-B97C-82C10707F9FC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77C-B9CE-4BE9-8320-81BAAE1D8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533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5791" y="2665532"/>
            <a:ext cx="6520220" cy="4447496"/>
          </a:xfrm>
        </p:spPr>
        <p:txBody>
          <a:bodyPr anchor="b"/>
          <a:lstStyle>
            <a:lvl1pPr>
              <a:defRPr sz="496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5791" y="7155103"/>
            <a:ext cx="6520220" cy="2338833"/>
          </a:xfrm>
        </p:spPr>
        <p:txBody>
          <a:bodyPr/>
          <a:lstStyle>
            <a:lvl1pPr marL="0" indent="0">
              <a:buNone/>
              <a:defRPr sz="1984">
                <a:solidFill>
                  <a:schemeClr val="tx1"/>
                </a:solidFill>
              </a:defRPr>
            </a:lvl1pPr>
            <a:lvl2pPr marL="377967" indent="0">
              <a:buNone/>
              <a:defRPr sz="1653">
                <a:solidFill>
                  <a:schemeClr val="tx1">
                    <a:tint val="75000"/>
                  </a:schemeClr>
                </a:solidFill>
              </a:defRPr>
            </a:lvl2pPr>
            <a:lvl3pPr marL="755934" indent="0">
              <a:buNone/>
              <a:defRPr sz="1488">
                <a:solidFill>
                  <a:schemeClr val="tx1">
                    <a:tint val="75000"/>
                  </a:schemeClr>
                </a:solidFill>
              </a:defRPr>
            </a:lvl3pPr>
            <a:lvl4pPr marL="1133902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4pPr>
            <a:lvl5pPr marL="1511869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5pPr>
            <a:lvl6pPr marL="1889836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6pPr>
            <a:lvl7pPr marL="2267803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7pPr>
            <a:lvl8pPr marL="2645771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8pPr>
            <a:lvl9pPr marL="3023738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95D2-3797-403A-B97C-82C10707F9FC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77C-B9CE-4BE9-8320-81BAAE1D8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343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9728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27085" y="2846200"/>
            <a:ext cx="3212862" cy="6783857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95D2-3797-403A-B97C-82C10707F9FC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77C-B9CE-4BE9-8320-81BAAE1D8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1292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569242"/>
            <a:ext cx="6520220" cy="206659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0713" y="2620980"/>
            <a:ext cx="3198096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0713" y="3905482"/>
            <a:ext cx="3198096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27086" y="2620980"/>
            <a:ext cx="3213847" cy="1284502"/>
          </a:xfrm>
        </p:spPr>
        <p:txBody>
          <a:bodyPr anchor="b"/>
          <a:lstStyle>
            <a:lvl1pPr marL="0" indent="0">
              <a:buNone/>
              <a:defRPr sz="1984" b="1"/>
            </a:lvl1pPr>
            <a:lvl2pPr marL="377967" indent="0">
              <a:buNone/>
              <a:defRPr sz="1653" b="1"/>
            </a:lvl2pPr>
            <a:lvl3pPr marL="755934" indent="0">
              <a:buNone/>
              <a:defRPr sz="1488" b="1"/>
            </a:lvl3pPr>
            <a:lvl4pPr marL="1133902" indent="0">
              <a:buNone/>
              <a:defRPr sz="1323" b="1"/>
            </a:lvl4pPr>
            <a:lvl5pPr marL="1511869" indent="0">
              <a:buNone/>
              <a:defRPr sz="1323" b="1"/>
            </a:lvl5pPr>
            <a:lvl6pPr marL="1889836" indent="0">
              <a:buNone/>
              <a:defRPr sz="1323" b="1"/>
            </a:lvl6pPr>
            <a:lvl7pPr marL="2267803" indent="0">
              <a:buNone/>
              <a:defRPr sz="1323" b="1"/>
            </a:lvl7pPr>
            <a:lvl8pPr marL="2645771" indent="0">
              <a:buNone/>
              <a:defRPr sz="1323" b="1"/>
            </a:lvl8pPr>
            <a:lvl9pPr marL="3023738" indent="0">
              <a:buNone/>
              <a:defRPr sz="1323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27086" y="3905482"/>
            <a:ext cx="3213847" cy="574437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95D2-3797-403A-B97C-82C10707F9FC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77C-B9CE-4BE9-8320-81BAAE1D8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50887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95D2-3797-403A-B97C-82C10707F9FC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77C-B9CE-4BE9-8320-81BAAE1D8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487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95D2-3797-403A-B97C-82C10707F9FC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77C-B9CE-4BE9-8320-81BAAE1D8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8894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13847" y="1539425"/>
            <a:ext cx="3827085" cy="7598117"/>
          </a:xfrm>
        </p:spPr>
        <p:txBody>
          <a:bodyPr/>
          <a:lstStyle>
            <a:lvl1pPr>
              <a:defRPr sz="2645"/>
            </a:lvl1pPr>
            <a:lvl2pPr>
              <a:defRPr sz="2315"/>
            </a:lvl2pPr>
            <a:lvl3pPr>
              <a:defRPr sz="1984"/>
            </a:lvl3pPr>
            <a:lvl4pPr>
              <a:defRPr sz="1653"/>
            </a:lvl4pPr>
            <a:lvl5pPr>
              <a:defRPr sz="1653"/>
            </a:lvl5pPr>
            <a:lvl6pPr>
              <a:defRPr sz="1653"/>
            </a:lvl6pPr>
            <a:lvl7pPr>
              <a:defRPr sz="1653"/>
            </a:lvl7pPr>
            <a:lvl8pPr>
              <a:defRPr sz="1653"/>
            </a:lvl8pPr>
            <a:lvl9pPr>
              <a:defRPr sz="1653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95D2-3797-403A-B97C-82C10707F9FC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77C-B9CE-4BE9-8320-81BAAE1D8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677520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712" y="712788"/>
            <a:ext cx="2438192" cy="2494756"/>
          </a:xfrm>
        </p:spPr>
        <p:txBody>
          <a:bodyPr anchor="b"/>
          <a:lstStyle>
            <a:lvl1pPr>
              <a:defRPr sz="2645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213847" y="1539425"/>
            <a:ext cx="3827085" cy="7598117"/>
          </a:xfrm>
        </p:spPr>
        <p:txBody>
          <a:bodyPr anchor="t"/>
          <a:lstStyle>
            <a:lvl1pPr marL="0" indent="0">
              <a:buNone/>
              <a:defRPr sz="2645"/>
            </a:lvl1pPr>
            <a:lvl2pPr marL="377967" indent="0">
              <a:buNone/>
              <a:defRPr sz="2315"/>
            </a:lvl2pPr>
            <a:lvl3pPr marL="755934" indent="0">
              <a:buNone/>
              <a:defRPr sz="1984"/>
            </a:lvl3pPr>
            <a:lvl4pPr marL="1133902" indent="0">
              <a:buNone/>
              <a:defRPr sz="1653"/>
            </a:lvl4pPr>
            <a:lvl5pPr marL="1511869" indent="0">
              <a:buNone/>
              <a:defRPr sz="1653"/>
            </a:lvl5pPr>
            <a:lvl6pPr marL="1889836" indent="0">
              <a:buNone/>
              <a:defRPr sz="1653"/>
            </a:lvl6pPr>
            <a:lvl7pPr marL="2267803" indent="0">
              <a:buNone/>
              <a:defRPr sz="1653"/>
            </a:lvl7pPr>
            <a:lvl8pPr marL="2645771" indent="0">
              <a:buNone/>
              <a:defRPr sz="1653"/>
            </a:lvl8pPr>
            <a:lvl9pPr marL="3023738" indent="0">
              <a:buNone/>
              <a:defRPr sz="1653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712" y="3207544"/>
            <a:ext cx="2438192" cy="5942372"/>
          </a:xfrm>
        </p:spPr>
        <p:txBody>
          <a:bodyPr/>
          <a:lstStyle>
            <a:lvl1pPr marL="0" indent="0">
              <a:buNone/>
              <a:defRPr sz="1323"/>
            </a:lvl1pPr>
            <a:lvl2pPr marL="377967" indent="0">
              <a:buNone/>
              <a:defRPr sz="1157"/>
            </a:lvl2pPr>
            <a:lvl3pPr marL="755934" indent="0">
              <a:buNone/>
              <a:defRPr sz="992"/>
            </a:lvl3pPr>
            <a:lvl4pPr marL="1133902" indent="0">
              <a:buNone/>
              <a:defRPr sz="827"/>
            </a:lvl4pPr>
            <a:lvl5pPr marL="1511869" indent="0">
              <a:buNone/>
              <a:defRPr sz="827"/>
            </a:lvl5pPr>
            <a:lvl6pPr marL="1889836" indent="0">
              <a:buNone/>
              <a:defRPr sz="827"/>
            </a:lvl6pPr>
            <a:lvl7pPr marL="2267803" indent="0">
              <a:buNone/>
              <a:defRPr sz="827"/>
            </a:lvl7pPr>
            <a:lvl8pPr marL="2645771" indent="0">
              <a:buNone/>
              <a:defRPr sz="827"/>
            </a:lvl8pPr>
            <a:lvl9pPr marL="3023738" indent="0">
              <a:buNone/>
              <a:defRPr sz="827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C95D2-3797-403A-B97C-82C10707F9FC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BC677C-B9CE-4BE9-8320-81BAAE1D8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046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444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728" y="569242"/>
            <a:ext cx="6520220" cy="2066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728" y="2846200"/>
            <a:ext cx="6520220" cy="67838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9728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C95D2-3797-403A-B97C-82C10707F9FC}" type="datetimeFigureOut">
              <a:rPr lang="zh-TW" altLang="en-US" smtClean="0"/>
              <a:t>2021/3/28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4143" y="9909729"/>
            <a:ext cx="2551390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39020" y="9909729"/>
            <a:ext cx="1700927" cy="5692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BC677C-B9CE-4BE9-8320-81BAAE1D8E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3774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55934" rtl="0" eaLnBrk="1" latinLnBrk="0" hangingPunct="1">
        <a:lnSpc>
          <a:spcPct val="90000"/>
        </a:lnSpc>
        <a:spcBef>
          <a:spcPct val="0"/>
        </a:spcBef>
        <a:buNone/>
        <a:defRPr sz="363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984" indent="-188984" algn="l" defTabSz="755934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315" kern="1200">
          <a:solidFill>
            <a:schemeClr val="tx1"/>
          </a:solidFill>
          <a:latin typeface="+mn-lt"/>
          <a:ea typeface="+mn-ea"/>
          <a:cs typeface="+mn-cs"/>
        </a:defRPr>
      </a:lvl1pPr>
      <a:lvl2pPr marL="566951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944918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3" kern="1200">
          <a:solidFill>
            <a:schemeClr val="tx1"/>
          </a:solidFill>
          <a:latin typeface="+mn-lt"/>
          <a:ea typeface="+mn-ea"/>
          <a:cs typeface="+mn-cs"/>
        </a:defRPr>
      </a:lvl3pPr>
      <a:lvl4pPr marL="1322885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700853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2078820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456787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834754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212722" indent="-188984" algn="l" defTabSz="755934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1pPr>
      <a:lvl2pPr marL="377967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2pPr>
      <a:lvl3pPr marL="755934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3pPr>
      <a:lvl4pPr marL="1133902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4pPr>
      <a:lvl5pPr marL="1511869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5pPr>
      <a:lvl6pPr marL="1889836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6pPr>
      <a:lvl7pPr marL="2267803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7pPr>
      <a:lvl8pPr marL="2645771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8pPr>
      <a:lvl9pPr marL="3023738" algn="l" defTabSz="755934" rtl="0" eaLnBrk="1" latinLnBrk="0" hangingPunct="1">
        <a:defRPr sz="14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5A4825D-9FE2-4626-AFC7-51BE7FF252D1}"/>
                  </a:ext>
                </a:extLst>
              </p:cNvPr>
              <p:cNvSpPr txBox="1"/>
              <p:nvPr/>
            </p:nvSpPr>
            <p:spPr>
              <a:xfrm>
                <a:off x="717431" y="537878"/>
                <a:ext cx="6124812" cy="9568389"/>
              </a:xfrm>
              <a:prstGeom prst="rect">
                <a:avLst/>
              </a:prstGeom>
              <a:noFill/>
            </p:spPr>
            <p:txBody>
              <a:bodyPr wrap="square" lIns="0" tIns="0" rIns="0" bIns="0">
                <a:spAutoFit/>
              </a:bodyPr>
              <a:lstStyle/>
              <a:p>
                <a:pPr algn="ctr">
                  <a:lnSpc>
                    <a:spcPct val="125000"/>
                  </a:lnSpc>
                </a:pPr>
                <a:r>
                  <a:rPr lang="zh-TW" altLang="en-US" sz="3200" b="1" kern="100" dirty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璀璨的駐波</a:t>
                </a:r>
                <a:endParaRPr lang="en-US" altLang="zh-TW" sz="3200" b="1" kern="100" dirty="0">
                  <a:solidFill>
                    <a:srgbClr val="FFFF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25000"/>
                  </a:lnSpc>
                </a:pPr>
                <a:r>
                  <a:rPr lang="zh-TW" altLang="en-US" sz="3200" b="1" kern="100" dirty="0">
                    <a:solidFill>
                      <a:srgbClr val="FF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與本主題有關的數學</a:t>
                </a:r>
                <a:endParaRPr lang="en-US" altLang="zh-TW" sz="3200" b="1" kern="100" dirty="0">
                  <a:solidFill>
                    <a:srgbClr val="00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TW" altLang="en-US" sz="2400" b="1" kern="100" dirty="0">
                    <a:solidFill>
                      <a:srgbClr val="00FFFF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一維駐波推導</a:t>
                </a:r>
                <a:endParaRPr lang="en-US" altLang="zh-TW" sz="2400" b="1" kern="100" dirty="0">
                  <a:solidFill>
                    <a:srgbClr val="00FFFF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TW" sz="2000" b="1" i="0" dirty="0">
                    <a:solidFill>
                      <a:srgbClr val="00FF00"/>
                    </a:solidFill>
                    <a:effectLst/>
                    <a:latin typeface="微軟正黑體" panose="020B0604030504040204" pitchFamily="34" charset="-120"/>
                    <a:ea typeface="微軟正黑體" panose="020B0604030504040204" pitchFamily="34" charset="-120"/>
                  </a:rPr>
                  <a:t>Standing waves on strings | Physics | Khan Academy</a:t>
                </a:r>
                <a:endParaRPr lang="en-US" altLang="zh-TW" sz="2000" b="1" kern="100" dirty="0">
                  <a:solidFill>
                    <a:srgbClr val="00FF00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TW" sz="2000" b="1" kern="100" dirty="0">
                    <a:solidFill>
                      <a:srgbClr val="00FF00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https://www.youtube.com/watch?v=gT0IqL1dyyk</a:t>
                </a:r>
              </a:p>
              <a:p>
                <a:pPr>
                  <a:lnSpc>
                    <a:spcPct val="125000"/>
                  </a:lnSpc>
                </a:pPr>
                <a:endParaRPr lang="en-US" altLang="zh-TW" b="1" kern="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TW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先寫出行進波的波方程式</a:t>
                </a:r>
              </a:p>
              <a:p>
                <a:pPr>
                  <a:lnSpc>
                    <a:spcPct val="125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𝟏</m:t>
                        </m:r>
                      </m:sub>
                    </m:sSub>
                    <m:r>
                      <a:rPr lang="en-US" altLang="zh-TW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func>
                      <m:funcPr>
                        <m:ctrlPr>
                          <a:rPr lang="zh-TW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𝐬𝐢𝐧</m:t>
                        </m:r>
                      </m:fName>
                      <m:e>
                        <m:d>
                          <m:dPr>
                            <m:ctrlPr>
                              <a:rPr lang="zh-TW" altLang="zh-TW" b="1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𝒌𝒙</m:t>
                            </m:r>
                            <m:r>
                              <a:rPr lang="en-US" altLang="zh-TW" b="1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b="1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𝒘𝒕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TW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func>
                      <m:funcPr>
                        <m:ctrlPr>
                          <a:rPr lang="zh-TW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𝐬𝐢𝐧</m:t>
                        </m:r>
                      </m:fName>
                      <m:e>
                        <m:d>
                          <m:dPr>
                            <m:ctrlPr>
                              <a:rPr lang="zh-TW" altLang="zh-TW" b="1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𝒌𝒙</m:t>
                            </m:r>
                            <m:r>
                              <a:rPr lang="en-US" altLang="zh-TW" b="1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TW" b="1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𝒘𝒕</m:t>
                            </m:r>
                          </m:e>
                        </m:d>
                      </m:e>
                    </m:func>
                  </m:oMath>
                </a14:m>
                <a:r>
                  <a:rPr lang="zh-TW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</a:t>
                </a:r>
              </a:p>
              <a:p>
                <a:pPr>
                  <a:lnSpc>
                    <a:spcPct val="125000"/>
                  </a:lnSpc>
                </a:pPr>
                <a:r>
                  <a:rPr lang="zh-TW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將這兩個波疊加可得</a:t>
                </a:r>
                <a14:m>
                  <m:oMath xmlns:m="http://schemas.openxmlformats.org/officeDocument/2006/math">
                    <m:r>
                      <a:rPr lang="en-US" altLang="zh-TW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𝒚</m:t>
                    </m:r>
                    <m:r>
                      <a:rPr lang="en-US" altLang="zh-TW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TW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𝟐</m:t>
                    </m:r>
                    <m:sSub>
                      <m:sSubPr>
                        <m:ctrlPr>
                          <a:rPr lang="zh-TW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</m:sSub>
                    <m:func>
                      <m:funcPr>
                        <m:ctrlPr>
                          <a:rPr lang="zh-TW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en-US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𝒄𝒐𝒔</m:t>
                        </m:r>
                      </m:fName>
                      <m:e>
                        <m:d>
                          <m:dPr>
                            <m:ctrlPr>
                              <a:rPr lang="zh-TW" altLang="zh-TW" b="1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1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𝝎</m:t>
                            </m:r>
                            <m:r>
                              <a:rPr lang="en-US" altLang="zh-TW" b="1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𝒕</m:t>
                            </m:r>
                          </m:e>
                        </m:d>
                        <m:func>
                          <m:funcPr>
                            <m:ctrlPr>
                              <a:rPr lang="zh-TW" altLang="zh-TW" b="1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a:rPr lang="en-US" altLang="zh-TW" b="1" i="1" kern="10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微軟正黑體" panose="020B0604030504040204" pitchFamily="34" charset="-120"/>
                                <a:cs typeface="Times New Roman" panose="02020603050405020304" pitchFamily="18" charset="0"/>
                              </a:rPr>
                              <m:t>𝒔𝒊𝒏</m:t>
                            </m:r>
                          </m:fName>
                          <m:e>
                            <m:d>
                              <m:dPr>
                                <m:ctrlPr>
                                  <a:rPr lang="zh-TW" altLang="zh-TW" b="1" i="1" kern="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TW" b="1" i="1" kern="10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微軟正黑體" panose="020B0604030504040204" pitchFamily="34" charset="-120"/>
                                    <a:cs typeface="Times New Roman" panose="02020603050405020304" pitchFamily="18" charset="0"/>
                                  </a:rPr>
                                  <m:t>𝒌𝒕</m:t>
                                </m:r>
                              </m:e>
                            </m:d>
                          </m:e>
                        </m:func>
                      </m:e>
                    </m:func>
                  </m:oMath>
                </a14:m>
                <a:r>
                  <a:rPr lang="en-US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…(1)</a:t>
                </a:r>
                <a:endParaRPr lang="zh-TW" altLang="zh-TW" b="1" kern="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TW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由</a:t>
                </a:r>
                <a:r>
                  <a:rPr lang="en-US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(1)</a:t>
                </a:r>
                <a:r>
                  <a:rPr lang="zh-TW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可知，在座標等於</a:t>
                </a:r>
                <a14:m>
                  <m:oMath xmlns:m="http://schemas.openxmlformats.org/officeDocument/2006/math">
                    <m:r>
                      <a:rPr lang="en-US" altLang="zh-TW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𝟎</m:t>
                    </m:r>
                    <m:r>
                      <a:rPr lang="zh-TW" altLang="zh-TW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、</m:t>
                    </m:r>
                    <m:f>
                      <m:fPr>
                        <m:ctrlPr>
                          <a:rPr lang="zh-TW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𝝀</m:t>
                        </m:r>
                      </m:num>
                      <m:den>
                        <m:r>
                          <a:rPr lang="en-US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zh-TW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、</a:t>
                </a:r>
                <a14:m>
                  <m:oMath xmlns:m="http://schemas.openxmlformats.org/officeDocument/2006/math">
                    <m:r>
                      <a:rPr lang="en-US" altLang="zh-TW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𝝀</m:t>
                    </m:r>
                    <m:r>
                      <a:rPr lang="zh-TW" altLang="zh-TW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、</m:t>
                    </m:r>
                    <m:f>
                      <m:fPr>
                        <m:ctrlPr>
                          <a:rPr lang="zh-TW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𝝀</m:t>
                        </m:r>
                      </m:num>
                      <m:den>
                        <m:r>
                          <a:rPr lang="en-US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US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……</a:t>
                </a:r>
                <a:r>
                  <a:rPr lang="zh-TW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時，振幅皆為</a:t>
                </a:r>
                <a:r>
                  <a:rPr lang="en-US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0</a:t>
                </a:r>
                <a:r>
                  <a:rPr lang="zh-TW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，即為節點；在座標等於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zh-TW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𝝀</m:t>
                        </m:r>
                      </m:num>
                      <m:den>
                        <m:r>
                          <a:rPr lang="en-US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r>
                      <a:rPr lang="zh-TW" altLang="zh-TW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、</m:t>
                    </m:r>
                    <m:f>
                      <m:fPr>
                        <m:ctrlPr>
                          <a:rPr lang="zh-TW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𝟑</m:t>
                        </m:r>
                        <m:r>
                          <a:rPr lang="en-US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𝝀</m:t>
                        </m:r>
                      </m:num>
                      <m:den>
                        <m:r>
                          <a:rPr lang="en-US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  <m:r>
                      <a:rPr lang="zh-TW" altLang="zh-TW" b="1" i="1" kern="10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微軟正黑體" panose="020B0604030504040204" pitchFamily="34" charset="-120"/>
                        <a:cs typeface="Times New Roman" panose="02020603050405020304" pitchFamily="18" charset="0"/>
                      </a:rPr>
                      <m:t>、</m:t>
                    </m:r>
                    <m:f>
                      <m:fPr>
                        <m:ctrlPr>
                          <a:rPr lang="zh-TW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𝟓</m:t>
                        </m:r>
                        <m:r>
                          <a:rPr lang="en-US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𝝀</m:t>
                        </m:r>
                      </m:num>
                      <m:den>
                        <m:r>
                          <a:rPr lang="en-US" altLang="zh-TW" b="1" i="1" kern="10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微軟正黑體" panose="020B0604030504040204" pitchFamily="34" charset="-120"/>
                            <a:cs typeface="Times New Roman" panose="020206030504050203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US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……</a:t>
                </a:r>
                <a:r>
                  <a:rPr lang="zh-TW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時，振幅最大，即為波腹。</a:t>
                </a:r>
              </a:p>
              <a:p>
                <a:pPr>
                  <a:lnSpc>
                    <a:spcPct val="125000"/>
                  </a:lnSpc>
                </a:pPr>
                <a:r>
                  <a:rPr lang="en-US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 </a:t>
                </a:r>
                <a:endParaRPr lang="zh-TW" altLang="zh-TW" b="1" kern="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TW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再來我們來推導駐波在兩端固定的線上</a:t>
                </a:r>
                <a:r>
                  <a:rPr lang="en-US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(</a:t>
                </a:r>
                <a:r>
                  <a:rPr lang="zh-TW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一維</a:t>
                </a:r>
                <a:r>
                  <a:rPr lang="en-US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，求解其上的橫向振動，基本上就是解波動方程。</a:t>
                </a:r>
              </a:p>
              <a:p>
                <a:pPr>
                  <a:lnSpc>
                    <a:spcPct val="125000"/>
                  </a:lnSpc>
                </a:pPr>
                <a:r>
                  <a:rPr lang="zh-TW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先寫出波動方程式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zh-TW" b="1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b="1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1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en-US" altLang="zh-TW" b="1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b="1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zh-TW" b="1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zh-TW" altLang="zh-TW" b="1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1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altLang="zh-TW" b="1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US" altLang="zh-TW" b="1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b="1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TW" b="1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zh-TW" altLang="zh-TW" b="1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1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𝒗</m:t>
                              </m:r>
                            </m:e>
                            <m:sup>
                              <m:r>
                                <a:rPr lang="en-US" altLang="zh-TW" b="1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f>
                        <m:fPr>
                          <m:ctrlPr>
                            <a:rPr lang="zh-TW" altLang="zh-TW" b="1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TW" altLang="zh-TW" b="1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1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𝝏</m:t>
                              </m:r>
                            </m:e>
                            <m:sup>
                              <m:r>
                                <a:rPr lang="en-US" altLang="zh-TW" b="1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altLang="zh-TW" b="1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𝒚</m:t>
                          </m:r>
                        </m:num>
                        <m:den>
                          <m:r>
                            <a:rPr lang="en-US" altLang="zh-TW" b="1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𝝏</m:t>
                          </m:r>
                          <m:sSup>
                            <m:sSupPr>
                              <m:ctrlPr>
                                <a:rPr lang="zh-TW" altLang="zh-TW" b="1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TW" b="1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𝒕</m:t>
                              </m:r>
                            </m:e>
                            <m:sup>
                              <m:r>
                                <a:rPr lang="en-US" altLang="zh-TW" b="1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TW" altLang="zh-TW" b="1" kern="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Times New Roman" panose="02020603050405020304" pitchFamily="18" charset="0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TW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Times New Roman" panose="02020603050405020304" pitchFamily="18" charset="0"/>
                  </a:rPr>
                  <a:t>稍微修改一下</a:t>
                </a:r>
              </a:p>
              <a:p>
                <a:pPr>
                  <a:lnSpc>
                    <a:spcPct val="125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zh-TW" altLang="zh-TW" b="1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zh-TW" altLang="zh-TW" b="1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𝝏</m:t>
                                  </m:r>
                                </m:e>
                                <m:sup>
                                  <m:r>
                                    <a:rPr lang="en-US" altLang="zh-TW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b="1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𝝏</m:t>
                              </m:r>
                              <m:sSup>
                                <m:sSupPr>
                                  <m:ctrlPr>
                                    <a:rPr lang="zh-TW" altLang="zh-TW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en-US" altLang="zh-TW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zh-TW" altLang="en-US" b="1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MS Gothic" panose="020B0609070205080204" pitchFamily="49" charset="-128"/>
                              <a:cs typeface="MS Gothic" panose="020B0609070205080204" pitchFamily="49" charset="-128"/>
                            </a:rPr>
                            <m:t>−</m:t>
                          </m:r>
                          <m:f>
                            <m:fPr>
                              <m:ctrlPr>
                                <a:rPr lang="zh-TW" altLang="zh-TW" b="1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TW" b="1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zh-TW" altLang="zh-TW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𝒗</m:t>
                                  </m:r>
                                </m:e>
                                <m:sup>
                                  <m:r>
                                    <a:rPr lang="en-US" altLang="zh-TW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f>
                            <m:fPr>
                              <m:ctrlPr>
                                <a:rPr lang="zh-TW" altLang="zh-TW" b="1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TW" altLang="zh-TW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𝝏</m:t>
                                  </m:r>
                                </m:e>
                                <m:sup>
                                  <m:r>
                                    <a:rPr lang="en-US" altLang="zh-TW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TW" b="1" i="1" kern="10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微軟正黑體" panose="020B0604030504040204" pitchFamily="34" charset="-120"/>
                                  <a:cs typeface="Times New Roman" panose="02020603050405020304" pitchFamily="18" charset="0"/>
                                </a:rPr>
                                <m:t>𝝏</m:t>
                              </m:r>
                              <m:sSup>
                                <m:sSupPr>
                                  <m:ctrlPr>
                                    <a:rPr lang="zh-TW" altLang="zh-TW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TW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𝒕</m:t>
                                  </m:r>
                                </m:e>
                                <m:sup>
                                  <m:r>
                                    <a:rPr lang="en-US" altLang="zh-TW" b="1" i="1" kern="10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  <a:ea typeface="微軟正黑體" panose="020B0604030504040204" pitchFamily="34" charset="-120"/>
                                      <a:cs typeface="Times New Roman" panose="020206030504050203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d>
                      <m:r>
                        <a:rPr lang="en-US" altLang="zh-TW" b="1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𝒚</m:t>
                      </m:r>
                      <m:d>
                        <m:dPr>
                          <m:ctrlPr>
                            <a:rPr lang="zh-TW" altLang="zh-TW" b="1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altLang="zh-TW" b="1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𝒙</m:t>
                          </m:r>
                          <m:r>
                            <a:rPr lang="en-US" altLang="zh-TW" b="1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TW" b="1" i="1" kern="10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微軟正黑體" panose="020B0604030504040204" pitchFamily="34" charset="-120"/>
                              <a:cs typeface="Times New Roman" panose="02020603050405020304" pitchFamily="18" charset="0"/>
                            </a:rPr>
                            <m:t>𝒕</m:t>
                          </m:r>
                        </m:e>
                      </m:d>
                      <m:r>
                        <a:rPr lang="en-US" altLang="zh-TW" b="1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altLang="zh-TW" b="1" i="1" kern="10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微軟正黑體" panose="020B0604030504040204" pitchFamily="34" charset="-120"/>
                          <a:cs typeface="Times New Roman" panose="02020603050405020304" pitchFamily="18" charset="0"/>
                        </a:rPr>
                        <m:t>𝟎</m:t>
                      </m:r>
                    </m:oMath>
                  </m:oMathPara>
                </a14:m>
                <a:endParaRPr lang="zh-TW" altLang="zh-TW" b="1" kern="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dobe Arabic" panose="02040503050201020203" pitchFamily="18" charset="-78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en-US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dobe Arabic" panose="02040503050201020203" pitchFamily="18" charset="-78"/>
                  </a:rPr>
                  <a:t> </a:t>
                </a:r>
                <a:endParaRPr lang="zh-TW" altLang="zh-TW" b="1" kern="100" dirty="0">
                  <a:solidFill>
                    <a:schemeClr val="bg1"/>
                  </a:solidFill>
                  <a:latin typeface="微軟正黑體" panose="020B0604030504040204" pitchFamily="34" charset="-120"/>
                  <a:ea typeface="微軟正黑體" panose="020B0604030504040204" pitchFamily="34" charset="-120"/>
                  <a:cs typeface="Adobe Arabic" panose="02040503050201020203" pitchFamily="18" charset="-78"/>
                </a:endParaRPr>
              </a:p>
              <a:p>
                <a:pPr>
                  <a:lnSpc>
                    <a:spcPct val="125000"/>
                  </a:lnSpc>
                </a:pPr>
                <a:r>
                  <a:rPr lang="zh-TW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dobe Arabic" panose="02040503050201020203" pitchFamily="18" charset="-78"/>
                  </a:rPr>
                  <a:t>因為是兩端固定的一維駐波，所以在固定端會是節點，振幅為</a:t>
                </a:r>
                <a:r>
                  <a:rPr lang="en-US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dobe Arabic" panose="02040503050201020203" pitchFamily="18" charset="-78"/>
                  </a:rPr>
                  <a:t>0</a:t>
                </a:r>
                <a:r>
                  <a:rPr lang="zh-TW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dobe Arabic" panose="02040503050201020203" pitchFamily="18" charset="-78"/>
                  </a:rPr>
                  <a:t>；因此我可以給定條件，在</a:t>
                </a:r>
                <a:r>
                  <a:rPr lang="en-US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dobe Arabic" panose="02040503050201020203" pitchFamily="18" charset="-78"/>
                  </a:rPr>
                  <a:t>t</a:t>
                </a:r>
                <a:r>
                  <a:rPr lang="zh-TW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dobe Arabic" panose="02040503050201020203" pitchFamily="18" charset="-78"/>
                  </a:rPr>
                  <a:t>時刻，</a:t>
                </a:r>
                <a:r>
                  <a:rPr lang="en-US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dobe Arabic" panose="02040503050201020203" pitchFamily="18" charset="-78"/>
                  </a:rPr>
                  <a:t>0</a:t>
                </a:r>
                <a:r>
                  <a:rPr lang="zh-TW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dobe Arabic" panose="02040503050201020203" pitchFamily="18" charset="-78"/>
                  </a:rPr>
                  <a:t>和</a:t>
                </a:r>
                <a:r>
                  <a:rPr lang="en-US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dobe Arabic" panose="02040503050201020203" pitchFamily="18" charset="-78"/>
                  </a:rPr>
                  <a:t>l</a:t>
                </a:r>
                <a:r>
                  <a:rPr lang="zh-TW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dobe Arabic" panose="02040503050201020203" pitchFamily="18" charset="-78"/>
                  </a:rPr>
                  <a:t>的位置位移為</a:t>
                </a:r>
                <a:r>
                  <a:rPr lang="en-US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dobe Arabic" panose="02040503050201020203" pitchFamily="18" charset="-78"/>
                  </a:rPr>
                  <a:t>0</a:t>
                </a:r>
                <a:r>
                  <a:rPr lang="zh-TW" altLang="zh-TW" b="1" kern="100" dirty="0">
                    <a:solidFill>
                      <a:schemeClr val="bg1"/>
                    </a:solidFill>
                    <a:latin typeface="微軟正黑體" panose="020B0604030504040204" pitchFamily="34" charset="-120"/>
                    <a:ea typeface="微軟正黑體" panose="020B0604030504040204" pitchFamily="34" charset="-120"/>
                    <a:cs typeface="Adobe Arabic" panose="02040503050201020203" pitchFamily="18" charset="-78"/>
                  </a:rPr>
                  <a:t>。</a:t>
                </a:r>
              </a:p>
            </p:txBody>
          </p:sp>
        </mc:Choice>
        <mc:Fallback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75A4825D-9FE2-4626-AFC7-51BE7FF252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431" y="537878"/>
                <a:ext cx="6124812" cy="9568389"/>
              </a:xfrm>
              <a:prstGeom prst="rect">
                <a:avLst/>
              </a:prstGeom>
              <a:blipFill>
                <a:blip r:embed="rId3"/>
                <a:stretch>
                  <a:fillRect l="-3088" t="-637" r="-60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784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A0E673F1-61F2-481A-855B-794A8884B322}"/>
              </a:ext>
            </a:extLst>
          </p:cNvPr>
          <p:cNvSpPr txBox="1"/>
          <p:nvPr/>
        </p:nvSpPr>
        <p:spPr>
          <a:xfrm>
            <a:off x="717431" y="796059"/>
            <a:ext cx="6124812" cy="3174972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>
              <a:lnSpc>
                <a:spcPct val="125000"/>
              </a:lnSpc>
            </a:pP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𝒚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𝟎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𝒕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)=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𝟎  𝒂𝒏𝒅 𝒚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𝒍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𝒕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)=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𝟎，再來用分離變量法解這個問題</a:t>
            </a:r>
          </a:p>
          <a:p>
            <a:pPr>
              <a:lnSpc>
                <a:spcPct val="125000"/>
              </a:lnSpc>
            </a:pP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𝒚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𝒙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𝒕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)=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𝑭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_((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𝒙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 ) 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𝑮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_((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𝒕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 )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最後可以得出</a:t>
            </a:r>
          </a:p>
          <a:p>
            <a:pPr>
              <a:lnSpc>
                <a:spcPct val="125000"/>
              </a:lnSpc>
            </a:pP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𝒚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𝒙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𝒕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)=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𝒔𝒊𝒏⁡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𝒏𝝅𝒙⁄𝒍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)(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𝑨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𝒏  𝒔𝒊𝒏⁡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𝒏𝝅𝒗𝒕∕𝒍┤ 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)+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𝑩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𝒏 𝒄𝒐𝒔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(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𝒏𝝅𝒗𝒕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𝒍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25000"/>
              </a:lnSpc>
            </a:pP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對應的波長和頻率分別為：</a:t>
            </a:r>
          </a:p>
          <a:p>
            <a:pPr>
              <a:lnSpc>
                <a:spcPct val="125000"/>
              </a:lnSpc>
            </a:pP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波長：𝝀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𝒏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𝟐𝒍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𝒏</a:t>
            </a:r>
          </a:p>
          <a:p>
            <a:pPr>
              <a:lnSpc>
                <a:spcPct val="125000"/>
              </a:lnSpc>
            </a:pP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頻率：𝝎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_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𝒏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𝒏𝒗</a:t>
            </a:r>
            <a:r>
              <a:rPr lang="en-US" altLang="zh-TW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/</a:t>
            </a: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𝟐𝒍</a:t>
            </a:r>
          </a:p>
          <a:p>
            <a:pPr>
              <a:lnSpc>
                <a:spcPct val="125000"/>
              </a:lnSpc>
            </a:pPr>
            <a:r>
              <a:rPr lang="zh-TW" altLang="en-US" b="1" kern="1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即弦線長度為半波長的整數倍。其中最小的本徵值對應波長最長，頻率最低的振動，該頻率被稱為基頻。其餘的振動頻率都是基頻的整數倍，在音樂中這些振動被稱為泛音。</a:t>
            </a:r>
          </a:p>
        </p:txBody>
      </p:sp>
      <p:cxnSp>
        <p:nvCxnSpPr>
          <p:cNvPr id="4" name="直線接點 3">
            <a:extLst>
              <a:ext uri="{FF2B5EF4-FFF2-40B4-BE49-F238E27FC236}">
                <a16:creationId xmlns:a16="http://schemas.microsoft.com/office/drawing/2014/main" id="{66A32978-456D-4801-81D6-27B6697C6BAA}"/>
              </a:ext>
            </a:extLst>
          </p:cNvPr>
          <p:cNvCxnSpPr/>
          <p:nvPr/>
        </p:nvCxnSpPr>
        <p:spPr>
          <a:xfrm>
            <a:off x="0" y="4072629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接點 4">
            <a:extLst>
              <a:ext uri="{FF2B5EF4-FFF2-40B4-BE49-F238E27FC236}">
                <a16:creationId xmlns:a16="http://schemas.microsoft.com/office/drawing/2014/main" id="{00278928-F7A2-4D6C-B508-0B2EE79C86C9}"/>
              </a:ext>
            </a:extLst>
          </p:cNvPr>
          <p:cNvCxnSpPr/>
          <p:nvPr/>
        </p:nvCxnSpPr>
        <p:spPr>
          <a:xfrm>
            <a:off x="0" y="4255509"/>
            <a:ext cx="7559675" cy="0"/>
          </a:xfrm>
          <a:prstGeom prst="line">
            <a:avLst/>
          </a:prstGeom>
          <a:ln w="762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3940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</TotalTime>
  <Words>399</Words>
  <Application>Microsoft Office PowerPoint</Application>
  <PresentationFormat>自訂</PresentationFormat>
  <Paragraphs>26</Paragraphs>
  <Slides>2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8" baseType="lpstr">
      <vt:lpstr>微軟正黑體</vt:lpstr>
      <vt:lpstr>Arial</vt:lpstr>
      <vt:lpstr>Calibri</vt:lpstr>
      <vt:lpstr>Calibri Light</vt:lpstr>
      <vt:lpstr>Cambria Math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品憲 賴</dc:creator>
  <cp:lastModifiedBy>瑞玉 蕭</cp:lastModifiedBy>
  <cp:revision>6</cp:revision>
  <dcterms:created xsi:type="dcterms:W3CDTF">2020-12-11T08:46:46Z</dcterms:created>
  <dcterms:modified xsi:type="dcterms:W3CDTF">2021-03-28T14:28:03Z</dcterms:modified>
</cp:coreProperties>
</file>