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7559675" cy="10691813"/>
  <p:notesSz cx="7772400" cy="10693400"/>
  <p:defaultTextStyle>
    <a:defPPr>
      <a:defRPr lang="zh-TW"/>
    </a:defPPr>
    <a:lvl1pPr marL="0" algn="l" defTabSz="903578" rtl="0" eaLnBrk="1" latinLnBrk="0" hangingPunct="1">
      <a:defRPr sz="1779" kern="1200">
        <a:solidFill>
          <a:schemeClr val="tx1"/>
        </a:solidFill>
        <a:latin typeface="+mn-lt"/>
        <a:ea typeface="+mn-ea"/>
        <a:cs typeface="+mn-cs"/>
      </a:defRPr>
    </a:lvl1pPr>
    <a:lvl2pPr marL="451789" algn="l" defTabSz="903578" rtl="0" eaLnBrk="1" latinLnBrk="0" hangingPunct="1">
      <a:defRPr sz="1779" kern="1200">
        <a:solidFill>
          <a:schemeClr val="tx1"/>
        </a:solidFill>
        <a:latin typeface="+mn-lt"/>
        <a:ea typeface="+mn-ea"/>
        <a:cs typeface="+mn-cs"/>
      </a:defRPr>
    </a:lvl2pPr>
    <a:lvl3pPr marL="903578" algn="l" defTabSz="903578" rtl="0" eaLnBrk="1" latinLnBrk="0" hangingPunct="1">
      <a:defRPr sz="1779" kern="1200">
        <a:solidFill>
          <a:schemeClr val="tx1"/>
        </a:solidFill>
        <a:latin typeface="+mn-lt"/>
        <a:ea typeface="+mn-ea"/>
        <a:cs typeface="+mn-cs"/>
      </a:defRPr>
    </a:lvl3pPr>
    <a:lvl4pPr marL="1355366" algn="l" defTabSz="903578" rtl="0" eaLnBrk="1" latinLnBrk="0" hangingPunct="1">
      <a:defRPr sz="1779" kern="1200">
        <a:solidFill>
          <a:schemeClr val="tx1"/>
        </a:solidFill>
        <a:latin typeface="+mn-lt"/>
        <a:ea typeface="+mn-ea"/>
        <a:cs typeface="+mn-cs"/>
      </a:defRPr>
    </a:lvl4pPr>
    <a:lvl5pPr marL="1807156" algn="l" defTabSz="903578" rtl="0" eaLnBrk="1" latinLnBrk="0" hangingPunct="1">
      <a:defRPr sz="1779" kern="1200">
        <a:solidFill>
          <a:schemeClr val="tx1"/>
        </a:solidFill>
        <a:latin typeface="+mn-lt"/>
        <a:ea typeface="+mn-ea"/>
        <a:cs typeface="+mn-cs"/>
      </a:defRPr>
    </a:lvl5pPr>
    <a:lvl6pPr marL="2258944" algn="l" defTabSz="903578" rtl="0" eaLnBrk="1" latinLnBrk="0" hangingPunct="1">
      <a:defRPr sz="1779" kern="1200">
        <a:solidFill>
          <a:schemeClr val="tx1"/>
        </a:solidFill>
        <a:latin typeface="+mn-lt"/>
        <a:ea typeface="+mn-ea"/>
        <a:cs typeface="+mn-cs"/>
      </a:defRPr>
    </a:lvl6pPr>
    <a:lvl7pPr marL="2710734" algn="l" defTabSz="903578" rtl="0" eaLnBrk="1" latinLnBrk="0" hangingPunct="1">
      <a:defRPr sz="1779" kern="1200">
        <a:solidFill>
          <a:schemeClr val="tx1"/>
        </a:solidFill>
        <a:latin typeface="+mn-lt"/>
        <a:ea typeface="+mn-ea"/>
        <a:cs typeface="+mn-cs"/>
      </a:defRPr>
    </a:lvl7pPr>
    <a:lvl8pPr marL="3162522" algn="l" defTabSz="903578" rtl="0" eaLnBrk="1" latinLnBrk="0" hangingPunct="1">
      <a:defRPr sz="1779" kern="1200">
        <a:solidFill>
          <a:schemeClr val="tx1"/>
        </a:solidFill>
        <a:latin typeface="+mn-lt"/>
        <a:ea typeface="+mn-ea"/>
        <a:cs typeface="+mn-cs"/>
      </a:defRPr>
    </a:lvl8pPr>
    <a:lvl9pPr marL="3614311" algn="l" defTabSz="903578" rtl="0" eaLnBrk="1" latinLnBrk="0" hangingPunct="1">
      <a:defRPr sz="177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2563" y="48"/>
      </p:cViewPr>
      <p:guideLst>
        <p:guide orient="horz" pos="2880"/>
        <p:guide pos="21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1690" y="3314463"/>
            <a:ext cx="625248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03379" y="5987415"/>
            <a:ext cx="514910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99" b="1" i="0">
                <a:solidFill>
                  <a:srgbClr val="FFFF00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99" b="1" i="0">
                <a:solidFill>
                  <a:srgbClr val="FFFF00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7793" y="2459118"/>
            <a:ext cx="31997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88268" y="2459118"/>
            <a:ext cx="319979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99" b="1" i="0">
                <a:solidFill>
                  <a:srgbClr val="FFFF00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0"/>
            <a:ext cx="7355243" cy="10692448"/>
          </a:xfrm>
          <a:custGeom>
            <a:avLst/>
            <a:gdLst/>
            <a:ahLst/>
            <a:cxnLst/>
            <a:rect l="l" t="t" r="r" b="b"/>
            <a:pathLst>
              <a:path w="7562215" h="10694035">
                <a:moveTo>
                  <a:pt x="7562215" y="0"/>
                </a:moveTo>
                <a:lnTo>
                  <a:pt x="0" y="0"/>
                </a:lnTo>
                <a:lnTo>
                  <a:pt x="0" y="10694035"/>
                </a:lnTo>
                <a:lnTo>
                  <a:pt x="7562215" y="10694035"/>
                </a:lnTo>
                <a:lnTo>
                  <a:pt x="7562215" y="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>
            <a:endParaRPr sz="1779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63623" y="1119720"/>
            <a:ext cx="4028614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9660" y="1979127"/>
            <a:ext cx="515653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00994" y="9943387"/>
            <a:ext cx="2353875" cy="2769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7794" y="9943387"/>
            <a:ext cx="1691847" cy="2769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96221" y="9943387"/>
            <a:ext cx="1691847" cy="2769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68">
        <a:defRPr>
          <a:latin typeface="+mn-lt"/>
          <a:ea typeface="+mn-ea"/>
          <a:cs typeface="+mn-cs"/>
        </a:defRPr>
      </a:lvl2pPr>
      <a:lvl3pPr marL="914336">
        <a:defRPr>
          <a:latin typeface="+mn-lt"/>
          <a:ea typeface="+mn-ea"/>
          <a:cs typeface="+mn-cs"/>
        </a:defRPr>
      </a:lvl3pPr>
      <a:lvl4pPr marL="1371504">
        <a:defRPr>
          <a:latin typeface="+mn-lt"/>
          <a:ea typeface="+mn-ea"/>
          <a:cs typeface="+mn-cs"/>
        </a:defRPr>
      </a:lvl4pPr>
      <a:lvl5pPr marL="1828672">
        <a:defRPr>
          <a:latin typeface="+mn-lt"/>
          <a:ea typeface="+mn-ea"/>
          <a:cs typeface="+mn-cs"/>
        </a:defRPr>
      </a:lvl5pPr>
      <a:lvl6pPr marL="2285841">
        <a:defRPr>
          <a:latin typeface="+mn-lt"/>
          <a:ea typeface="+mn-ea"/>
          <a:cs typeface="+mn-cs"/>
        </a:defRPr>
      </a:lvl6pPr>
      <a:lvl7pPr marL="2743008">
        <a:defRPr>
          <a:latin typeface="+mn-lt"/>
          <a:ea typeface="+mn-ea"/>
          <a:cs typeface="+mn-cs"/>
        </a:defRPr>
      </a:lvl7pPr>
      <a:lvl8pPr marL="3200176">
        <a:defRPr>
          <a:latin typeface="+mn-lt"/>
          <a:ea typeface="+mn-ea"/>
          <a:cs typeface="+mn-cs"/>
        </a:defRPr>
      </a:lvl8pPr>
      <a:lvl9pPr marL="3657344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68">
        <a:defRPr>
          <a:latin typeface="+mn-lt"/>
          <a:ea typeface="+mn-ea"/>
          <a:cs typeface="+mn-cs"/>
        </a:defRPr>
      </a:lvl2pPr>
      <a:lvl3pPr marL="914336">
        <a:defRPr>
          <a:latin typeface="+mn-lt"/>
          <a:ea typeface="+mn-ea"/>
          <a:cs typeface="+mn-cs"/>
        </a:defRPr>
      </a:lvl3pPr>
      <a:lvl4pPr marL="1371504">
        <a:defRPr>
          <a:latin typeface="+mn-lt"/>
          <a:ea typeface="+mn-ea"/>
          <a:cs typeface="+mn-cs"/>
        </a:defRPr>
      </a:lvl4pPr>
      <a:lvl5pPr marL="1828672">
        <a:defRPr>
          <a:latin typeface="+mn-lt"/>
          <a:ea typeface="+mn-ea"/>
          <a:cs typeface="+mn-cs"/>
        </a:defRPr>
      </a:lvl5pPr>
      <a:lvl6pPr marL="2285841">
        <a:defRPr>
          <a:latin typeface="+mn-lt"/>
          <a:ea typeface="+mn-ea"/>
          <a:cs typeface="+mn-cs"/>
        </a:defRPr>
      </a:lvl6pPr>
      <a:lvl7pPr marL="2743008">
        <a:defRPr>
          <a:latin typeface="+mn-lt"/>
          <a:ea typeface="+mn-ea"/>
          <a:cs typeface="+mn-cs"/>
        </a:defRPr>
      </a:lvl7pPr>
      <a:lvl8pPr marL="3200176">
        <a:defRPr>
          <a:latin typeface="+mn-lt"/>
          <a:ea typeface="+mn-ea"/>
          <a:cs typeface="+mn-cs"/>
        </a:defRPr>
      </a:lvl8pPr>
      <a:lvl9pPr marL="3657344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Hf6ib4TQ6po" TargetMode="External"/><Relationship Id="rId2" Type="http://schemas.openxmlformats.org/officeDocument/2006/relationships/hyperlink" Target="https://www.youtube.com/embed/ChzovTAt5t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LNZ-UReepGs" TargetMode="External"/><Relationship Id="rId2" Type="http://schemas.openxmlformats.org/officeDocument/2006/relationships/hyperlink" Target="https://www.youtube.com/embed/LNZ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5644" y="697706"/>
            <a:ext cx="4978174" cy="1184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TW" altLang="en-US" spc="-15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單擺與簡諧運動</a:t>
            </a:r>
            <a:br>
              <a:rPr lang="en-US" spc="-1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pc="-1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與本主題有關</a:t>
            </a:r>
            <a:r>
              <a:rPr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的藝術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9347" y="2034148"/>
            <a:ext cx="5300980" cy="8323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25000"/>
              </a:lnSpc>
              <a:tabLst>
                <a:tab pos="621621" algn="l"/>
                <a:tab pos="2298540" algn="l"/>
              </a:tabLst>
            </a:pPr>
            <a:r>
              <a:rPr sz="2400" b="1" spc="-5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一</a:t>
            </a:r>
            <a:r>
              <a:rPr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.	搖擺螺旋繪	: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99688">
              <a:lnSpc>
                <a:spcPct val="125000"/>
              </a:lnSpc>
            </a:pPr>
            <a:r>
              <a:rPr sz="2000" b="1" spc="-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Mesmerizing geometric art,swinging </a:t>
            </a:r>
            <a:r>
              <a:rPr sz="2000" b="1" spc="-484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2000" b="1" spc="-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pendulum spin</a:t>
            </a:r>
            <a:r>
              <a:rPr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painting</a:t>
            </a:r>
            <a:r>
              <a:rPr sz="2000" b="1" spc="-20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:</a:t>
            </a:r>
            <a:endParaRPr sz="2000" dirty="0">
              <a:solidFill>
                <a:srgbClr val="00FF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76195">
              <a:lnSpc>
                <a:spcPct val="125000"/>
              </a:lnSpc>
            </a:pPr>
            <a:r>
              <a:rPr sz="2000" b="1" spc="-20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https://www.youtube.com/embed/ChzovTA</a:t>
            </a:r>
            <a:r>
              <a:rPr sz="2000" b="1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t5tY</a:t>
            </a:r>
            <a:endParaRPr lang="en-US" sz="2000" b="1" dirty="0">
              <a:solidFill>
                <a:srgbClr val="00FF00"/>
              </a:solidFill>
              <a:uFill>
                <a:solidFill>
                  <a:srgbClr val="00FF00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  <a:p>
            <a:pPr marR="76195">
              <a:lnSpc>
                <a:spcPct val="125000"/>
              </a:lnSpc>
            </a:pPr>
            <a:endParaRPr sz="2000" b="1" dirty="0">
              <a:solidFill>
                <a:srgbClr val="00FF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  <a:p>
            <a:pPr marR="20954" algn="just">
              <a:lnSpc>
                <a:spcPct val="125000"/>
              </a:lnSpc>
            </a:pP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利用顏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料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裝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填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在擺錘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的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末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端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，影片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中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將擺錘拉至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一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端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放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開，使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其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以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類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圓弧擺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動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，因為空氣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阻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力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衰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減了擺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錘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的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能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量，所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以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擺錘旋轉擺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盪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的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擺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幅逐漸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減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小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，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形成一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個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頗有深意的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圖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像。</a:t>
            </a:r>
            <a:endParaRPr sz="18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algn="r">
              <a:lnSpc>
                <a:spcPct val="125000"/>
              </a:lnSpc>
            </a:pP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112</a:t>
            </a:r>
            <a:r>
              <a:rPr sz="1800" b="1" spc="-3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級</a:t>
            </a:r>
            <a:r>
              <a:rPr sz="1800" b="1" spc="44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彭</a:t>
            </a:r>
            <a:r>
              <a:rPr sz="1800"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俊</a:t>
            </a:r>
            <a:r>
              <a:rPr sz="18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嘉</a:t>
            </a:r>
            <a:endParaRPr sz="18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>
              <a:lnSpc>
                <a:spcPct val="125000"/>
              </a:lnSpc>
              <a:tabLst>
                <a:tab pos="621621" algn="l"/>
              </a:tabLst>
            </a:pPr>
            <a:endParaRPr lang="en-US" sz="2400" b="1" spc="-5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>
              <a:lnSpc>
                <a:spcPct val="125000"/>
              </a:lnSpc>
              <a:tabLst>
                <a:tab pos="621621" algn="l"/>
              </a:tabLst>
            </a:pPr>
            <a:r>
              <a:rPr sz="2400" b="1" spc="-5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二</a:t>
            </a:r>
            <a:r>
              <a:rPr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.	蛇擺：</a:t>
            </a:r>
            <a:endParaRPr sz="24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38097" indent="-90163">
              <a:lnSpc>
                <a:spcPct val="125000"/>
              </a:lnSpc>
            </a:pPr>
            <a:r>
              <a:rPr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蛇擺： </a:t>
            </a:r>
            <a:r>
              <a:rPr sz="2000" b="1" spc="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2000" b="1" u="sng" spc="-5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https://www.youtube.com/embed/Hf </a:t>
            </a:r>
            <a:r>
              <a:rPr sz="2000" b="1" u="sng" spc="-484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2000" b="1" u="sng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6ib4TQ6po</a:t>
            </a:r>
            <a:endParaRPr lang="en-US" sz="2000" b="1" u="sng" dirty="0">
              <a:solidFill>
                <a:srgbClr val="00FF00"/>
              </a:solidFill>
              <a:uFill>
                <a:solidFill>
                  <a:srgbClr val="00FF00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38097" indent="-90163">
              <a:lnSpc>
                <a:spcPct val="125000"/>
              </a:lnSpc>
            </a:pPr>
            <a:endParaRPr lang="en-US" sz="2000" b="1" u="sng" dirty="0">
              <a:solidFill>
                <a:srgbClr val="00FF00"/>
              </a:solidFill>
              <a:uFill>
                <a:solidFill>
                  <a:srgbClr val="00FF00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0" marR="75560" lvl="0" indent="0" algn="l" defTabSz="903578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將擺長</a:t>
            </a:r>
            <a:r>
              <a:rPr kumimoji="0" lang="zh-TW" altLang="en-US" sz="180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不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同</a:t>
            </a:r>
            <a:r>
              <a:rPr kumimoji="0" lang="zh-TW" altLang="en-US" sz="180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的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單擺依</a:t>
            </a:r>
            <a:r>
              <a:rPr kumimoji="0" lang="zh-TW" altLang="en-US" sz="180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照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順</a:t>
            </a:r>
            <a:r>
              <a:rPr kumimoji="0" lang="zh-TW" altLang="en-US" sz="180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序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懸吊，</a:t>
            </a:r>
            <a:r>
              <a:rPr kumimoji="0" lang="zh-TW" altLang="en-US" sz="180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同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時將其放開</a:t>
            </a:r>
            <a:r>
              <a:rPr kumimoji="0" lang="zh-TW" altLang="en-US" sz="180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，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即</a:t>
            </a:r>
            <a:r>
              <a:rPr kumimoji="0" lang="zh-TW" altLang="en-US" sz="180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可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看到擺</a:t>
            </a:r>
            <a:r>
              <a:rPr kumimoji="0" lang="zh-TW" altLang="en-US" sz="180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錘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擺</a:t>
            </a:r>
            <a:r>
              <a:rPr kumimoji="0" lang="zh-TW" altLang="en-US" sz="180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動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現象如</a:t>
            </a:r>
            <a:r>
              <a:rPr kumimoji="0" lang="zh-TW" altLang="en-US" sz="180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同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蛇的蠕動一</a:t>
            </a:r>
            <a:r>
              <a:rPr kumimoji="0" lang="zh-TW" altLang="en-US" sz="180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般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，</a:t>
            </a:r>
            <a:r>
              <a:rPr kumimoji="0" lang="zh-TW" altLang="en-US" sz="180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充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滿和諧</a:t>
            </a:r>
            <a:r>
              <a:rPr kumimoji="0" lang="zh-TW" altLang="en-US" sz="180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的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美</a:t>
            </a:r>
            <a:r>
              <a:rPr kumimoji="0" lang="zh-TW" altLang="en-US" sz="180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感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。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0" marR="0" lvl="0" indent="0" algn="r" defTabSz="903578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113</a:t>
            </a:r>
            <a:r>
              <a:rPr kumimoji="0" lang="zh-TW" altLang="en-US" sz="1800" b="1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級</a:t>
            </a:r>
            <a:r>
              <a:rPr kumimoji="0" lang="zh-TW" altLang="en-US" sz="1800" b="1" i="0" u="none" strike="noStrike" kern="1200" cap="none" spc="4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盧</a:t>
            </a:r>
            <a:r>
              <a:rPr kumimoji="0" lang="zh-TW" altLang="en-US" sz="1800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介</a:t>
            </a: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柏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38097" indent="-90163">
              <a:lnSpc>
                <a:spcPct val="125000"/>
              </a:lnSpc>
            </a:pPr>
            <a:endParaRPr lang="zh-TW" altLang="en-US" sz="2000" u="sng" dirty="0">
              <a:solidFill>
                <a:srgbClr val="00FF00"/>
              </a:solidFill>
              <a:uFill>
                <a:solidFill>
                  <a:srgbClr val="00FF00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1ED3CA9-0566-4281-B1FC-566F4837EBC5}"/>
              </a:ext>
            </a:extLst>
          </p:cNvPr>
          <p:cNvCxnSpPr/>
          <p:nvPr/>
        </p:nvCxnSpPr>
        <p:spPr>
          <a:xfrm>
            <a:off x="0" y="6260306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3C8C0C8-F86A-473C-835B-675932EA7573}"/>
              </a:ext>
            </a:extLst>
          </p:cNvPr>
          <p:cNvCxnSpPr/>
          <p:nvPr/>
        </p:nvCxnSpPr>
        <p:spPr>
          <a:xfrm>
            <a:off x="-1" y="10070306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29347" y="828619"/>
            <a:ext cx="5300980" cy="3364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25000"/>
              </a:lnSpc>
              <a:tabLst>
                <a:tab pos="621621" algn="l"/>
              </a:tabLst>
            </a:pPr>
            <a:r>
              <a:rPr sz="2400" b="1" spc="-5" dirty="0">
                <a:solidFill>
                  <a:srgbClr val="00FFFF"/>
                </a:solidFill>
                <a:latin typeface="Microsoft JhengHei"/>
                <a:cs typeface="Microsoft JhengHei"/>
              </a:rPr>
              <a:t>三</a:t>
            </a:r>
            <a:r>
              <a:rPr sz="2400" b="1" dirty="0">
                <a:solidFill>
                  <a:srgbClr val="00FFFF"/>
                </a:solidFill>
                <a:latin typeface="Microsoft JhengHei"/>
                <a:cs typeface="Microsoft JhengHei"/>
              </a:rPr>
              <a:t>.	空中飛人</a:t>
            </a:r>
            <a:endParaRPr sz="2400" dirty="0">
              <a:latin typeface="Microsoft JhengHei"/>
              <a:cs typeface="Microsoft JhengHei"/>
            </a:endParaRPr>
          </a:p>
          <a:p>
            <a:pPr>
              <a:lnSpc>
                <a:spcPct val="125000"/>
              </a:lnSpc>
            </a:pPr>
            <a:r>
              <a:rPr sz="2000" b="1" dirty="0">
                <a:solidFill>
                  <a:srgbClr val="00FF00"/>
                </a:solidFill>
                <a:latin typeface="Microsoft JhengHei"/>
                <a:cs typeface="Microsoft JhengHei"/>
              </a:rPr>
              <a:t>超精彩</a:t>
            </a:r>
            <a:r>
              <a:rPr sz="2000" b="1" spc="-15" dirty="0">
                <a:solidFill>
                  <a:srgbClr val="00FF00"/>
                </a:solidFill>
                <a:latin typeface="Microsoft JhengHei"/>
                <a:cs typeface="Microsoft JhengHei"/>
              </a:rPr>
              <a:t>的</a:t>
            </a:r>
            <a:r>
              <a:rPr sz="2000" b="1" dirty="0">
                <a:solidFill>
                  <a:srgbClr val="00FF00"/>
                </a:solidFill>
                <a:latin typeface="Microsoft JhengHei"/>
                <a:cs typeface="Microsoft JhengHei"/>
              </a:rPr>
              <a:t>表演</a:t>
            </a:r>
            <a:r>
              <a:rPr sz="2000" b="1" spc="434" dirty="0">
                <a:solidFill>
                  <a:srgbClr val="00FF00"/>
                </a:solidFill>
                <a:latin typeface="Microsoft JhengHei"/>
                <a:cs typeface="Microsoft JhengHei"/>
              </a:rPr>
              <a:t> </a:t>
            </a:r>
            <a:r>
              <a:rPr sz="2000" b="1" dirty="0">
                <a:solidFill>
                  <a:srgbClr val="00FF00"/>
                </a:solidFill>
                <a:latin typeface="Microsoft JhengHei"/>
                <a:cs typeface="Microsoft JhengHei"/>
              </a:rPr>
              <a:t>空</a:t>
            </a:r>
            <a:r>
              <a:rPr sz="2000" b="1" spc="-15" dirty="0">
                <a:solidFill>
                  <a:srgbClr val="00FF00"/>
                </a:solidFill>
                <a:latin typeface="Microsoft JhengHei"/>
                <a:cs typeface="Microsoft JhengHei"/>
              </a:rPr>
              <a:t>中</a:t>
            </a:r>
            <a:r>
              <a:rPr sz="2000" b="1" dirty="0">
                <a:solidFill>
                  <a:srgbClr val="00FF00"/>
                </a:solidFill>
                <a:latin typeface="Microsoft JhengHei"/>
                <a:cs typeface="Microsoft JhengHei"/>
              </a:rPr>
              <a:t>飛人：</a:t>
            </a:r>
            <a:endParaRPr sz="2000" dirty="0">
              <a:solidFill>
                <a:srgbClr val="00FF00"/>
              </a:solidFill>
              <a:latin typeface="Microsoft JhengHei"/>
              <a:cs typeface="Microsoft JhengHei"/>
            </a:endParaRPr>
          </a:p>
          <a:p>
            <a:pPr>
              <a:lnSpc>
                <a:spcPct val="125000"/>
              </a:lnSpc>
            </a:pPr>
            <a:r>
              <a:rPr sz="2000" b="1" u="sng" spc="-5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"/>
                <a:cs typeface="Microsoft JhengHe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https://www.youtube.com/embed/LNZ</a:t>
            </a:r>
            <a:endParaRPr sz="2000" u="sng" dirty="0">
              <a:solidFill>
                <a:srgbClr val="00FF00"/>
              </a:solidFill>
              <a:uFill>
                <a:solidFill>
                  <a:srgbClr val="00FF00"/>
                </a:solidFill>
              </a:uFill>
              <a:latin typeface="Microsoft JhengHei"/>
              <a:cs typeface="Microsoft JhengHei"/>
            </a:endParaRPr>
          </a:p>
          <a:p>
            <a:pPr>
              <a:lnSpc>
                <a:spcPct val="125000"/>
              </a:lnSpc>
            </a:pPr>
            <a:r>
              <a:rPr sz="2000" b="1" u="sng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"/>
                <a:cs typeface="Microsoft JhengHe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sz="2000" b="1" u="sng" dirty="0" err="1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"/>
                <a:cs typeface="Microsoft JhengHe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UReepGs</a:t>
            </a:r>
            <a:endParaRPr lang="en-US" sz="2000" b="1" u="sng" dirty="0">
              <a:solidFill>
                <a:srgbClr val="00FF00"/>
              </a:solidFill>
              <a:uFill>
                <a:solidFill>
                  <a:srgbClr val="00FF00"/>
                </a:solidFill>
              </a:uFill>
              <a:latin typeface="Microsoft JhengHei"/>
              <a:cs typeface="Microsoft JhengHei"/>
            </a:endParaRPr>
          </a:p>
          <a:p>
            <a:pPr>
              <a:lnSpc>
                <a:spcPct val="125000"/>
              </a:lnSpc>
            </a:pPr>
            <a:endParaRPr sz="2000" u="sng" dirty="0">
              <a:solidFill>
                <a:srgbClr val="00FF00"/>
              </a:solidFill>
              <a:uFill>
                <a:solidFill>
                  <a:srgbClr val="00FF00"/>
                </a:solidFill>
              </a:uFill>
              <a:latin typeface="Microsoft JhengHei"/>
              <a:cs typeface="Microsoft JhengHei"/>
            </a:endParaRPr>
          </a:p>
          <a:p>
            <a:pPr marR="71750">
              <a:lnSpc>
                <a:spcPct val="125000"/>
              </a:lnSpc>
            </a:pP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空中飛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人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一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直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是馬戲</a:t>
            </a:r>
            <a:r>
              <a:rPr sz="1800" b="1" spc="-10" dirty="0">
                <a:solidFill>
                  <a:srgbClr val="FFFFFF"/>
                </a:solidFill>
                <a:latin typeface="Microsoft JhengHei"/>
                <a:cs typeface="Microsoft JhengHei"/>
              </a:rPr>
              <a:t>團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演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出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中備受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好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評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的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表演項目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，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演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出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者透過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身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體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的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擺動，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在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空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中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劃出一道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道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弧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線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，不僅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充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滿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美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感，也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令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人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稱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讚這當中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的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物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理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。</a:t>
            </a:r>
            <a:endParaRPr sz="1800" dirty="0">
              <a:latin typeface="Microsoft JhengHei"/>
              <a:cs typeface="Microsoft JhengHei"/>
            </a:endParaRPr>
          </a:p>
          <a:p>
            <a:pPr algn="r">
              <a:lnSpc>
                <a:spcPct val="125000"/>
              </a:lnSpc>
            </a:pP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113</a:t>
            </a:r>
            <a:r>
              <a:rPr sz="1800" b="1" spc="-35" dirty="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級</a:t>
            </a:r>
            <a:r>
              <a:rPr sz="1800" b="1" spc="445" dirty="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丁</a:t>
            </a:r>
            <a:r>
              <a:rPr sz="1800"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德</a:t>
            </a: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碩</a:t>
            </a:r>
            <a:endParaRPr sz="1800" dirty="0">
              <a:latin typeface="Microsoft JhengHei"/>
              <a:cs typeface="Microsoft JhengHei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7B8AE204-C21B-4237-878F-088D6E4E627A}"/>
              </a:ext>
            </a:extLst>
          </p:cNvPr>
          <p:cNvCxnSpPr/>
          <p:nvPr/>
        </p:nvCxnSpPr>
        <p:spPr>
          <a:xfrm>
            <a:off x="-1" y="4355306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1F8C85C-ADB6-4454-A13F-F2B4081BC4BA}"/>
              </a:ext>
            </a:extLst>
          </p:cNvPr>
          <p:cNvCxnSpPr/>
          <p:nvPr/>
        </p:nvCxnSpPr>
        <p:spPr>
          <a:xfrm>
            <a:off x="-1" y="4583906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141</Words>
  <Application>Microsoft Office PowerPoint</Application>
  <PresentationFormat>自訂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Microsoft JhengHei</vt:lpstr>
      <vt:lpstr>Microsoft JhengHei</vt:lpstr>
      <vt:lpstr>Calibri</vt:lpstr>
      <vt:lpstr>Office Theme</vt:lpstr>
      <vt:lpstr>單擺與簡諧運動 與本主題有關的藝術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擺的物理 與本主題有關的藝術</dc:title>
  <cp:lastModifiedBy>至庚 洪</cp:lastModifiedBy>
  <cp:revision>5</cp:revision>
  <dcterms:created xsi:type="dcterms:W3CDTF">2021-03-23T03:04:45Z</dcterms:created>
  <dcterms:modified xsi:type="dcterms:W3CDTF">2021-03-24T18:10:53Z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2021-03-23T00:00:00Z</vt:filetime>
  </property>
  <property fmtid="{D5CDD505-2E9C-101B-9397-08002B2CF9AE}" pid="3" name="Creator">
    <vt:lpwstr>Aspose Ltd.</vt:lpwstr>
  </property>
  <property fmtid="{D5CDD505-2E9C-101B-9397-08002B2CF9AE}" pid="4" name="LastSaved">
    <vt:filetime>2021-03-23T00:00:00Z</vt:filetime>
  </property>
</Properties>
</file>