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</p:sldIdLst>
  <p:sldSz cx="7559675" cy="10691813"/>
  <p:notesSz cx="7772400" cy="10693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>
      <p:cViewPr varScale="1">
        <p:scale>
          <a:sx n="53" d="100"/>
          <a:sy n="53" d="100"/>
        </p:scale>
        <p:origin x="2299" y="62"/>
      </p:cViewPr>
      <p:guideLst>
        <p:guide orient="horz" pos="2880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2288A3-DA45-4BEB-B147-CA851D03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960" y="1749795"/>
            <a:ext cx="5669756" cy="3722335"/>
          </a:xfrm>
        </p:spPr>
        <p:txBody>
          <a:bodyPr anchor="b"/>
          <a:lstStyle>
            <a:lvl1pPr algn="ctr"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D14FEFB-6500-4C70-9094-38F9F436B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488"/>
            </a:lvl1pPr>
            <a:lvl2pPr marL="283510" indent="0" algn="ctr">
              <a:buNone/>
              <a:defRPr sz="1240"/>
            </a:lvl2pPr>
            <a:lvl3pPr marL="567019" indent="0" algn="ctr">
              <a:buNone/>
              <a:defRPr sz="1116"/>
            </a:lvl3pPr>
            <a:lvl4pPr marL="850529" indent="0" algn="ctr">
              <a:buNone/>
              <a:defRPr sz="992"/>
            </a:lvl4pPr>
            <a:lvl5pPr marL="1134039" indent="0" algn="ctr">
              <a:buNone/>
              <a:defRPr sz="992"/>
            </a:lvl5pPr>
            <a:lvl6pPr marL="1417549" indent="0" algn="ctr">
              <a:buNone/>
              <a:defRPr sz="992"/>
            </a:lvl6pPr>
            <a:lvl7pPr marL="1701058" indent="0" algn="ctr">
              <a:buNone/>
              <a:defRPr sz="992"/>
            </a:lvl7pPr>
            <a:lvl8pPr marL="1984568" indent="0" algn="ctr">
              <a:buNone/>
              <a:defRPr sz="992"/>
            </a:lvl8pPr>
            <a:lvl9pPr marL="2268078" indent="0" algn="ctr">
              <a:buNone/>
              <a:defRPr sz="992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29BEFC-4C58-4B5B-9000-BDE9CF275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6E8954-266D-49D6-9BE8-6424D044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746E7E-8330-4611-AF26-E740814BA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52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1746C-7F8E-46FB-A676-7F36301F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04BB2F-D989-4B34-9F14-A2F80F326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4486BF-E374-4E38-9D40-578A1DD4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D0770-B960-4250-905A-8633B71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EE1E2B-6DB7-4447-B6FB-13ACDCD4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576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758D19-61A5-4A90-ACA0-0E6612B39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09892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78CECA-9B39-42F1-9239-117CC0294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B259B-2D55-4008-8BC7-35DF5F10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5801EF-E8C7-4B23-9293-867C5D22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A52333-5D08-4935-B0E8-26EDA3C0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51757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257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7A631-4497-45F6-97C1-E3832BFB1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7E599-8B77-4B36-B3E3-8A246E2D1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9007AD-3F8E-47EF-BA52-0E2358A5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15C5F-60D1-4733-A9E0-028CFF98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A1D73C-40F1-45B5-A365-52B7492EF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027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DECFDC-1463-44AC-B7F3-3916CEB3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0" y="2665530"/>
            <a:ext cx="6520220" cy="4447496"/>
          </a:xfrm>
        </p:spPr>
        <p:txBody>
          <a:bodyPr anchor="b"/>
          <a:lstStyle>
            <a:lvl1pPr>
              <a:defRPr sz="372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1A4E45B-699E-4981-9331-EECBA1E41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90" y="7155102"/>
            <a:ext cx="6520220" cy="2338833"/>
          </a:xfrm>
        </p:spPr>
        <p:txBody>
          <a:bodyPr/>
          <a:lstStyle>
            <a:lvl1pPr marL="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1pPr>
            <a:lvl2pPr marL="283510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2pPr>
            <a:lvl3pPr marL="567019" indent="0">
              <a:buNone/>
              <a:defRPr sz="1116">
                <a:solidFill>
                  <a:schemeClr val="tx1">
                    <a:tint val="75000"/>
                  </a:schemeClr>
                </a:solidFill>
              </a:defRPr>
            </a:lvl3pPr>
            <a:lvl4pPr marL="85052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4pPr>
            <a:lvl5pPr marL="113403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5pPr>
            <a:lvl6pPr marL="1417549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6pPr>
            <a:lvl7pPr marL="170105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7pPr>
            <a:lvl8pPr marL="198456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8pPr>
            <a:lvl9pPr marL="2268078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78693E-9002-4913-AC4D-297E183B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0118B9-DD5C-42F5-A694-3CEC55F4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DD96C7-2AF3-4143-B8A6-8E04749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37988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23956-9F33-444C-9001-419974F9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91E98-C22E-4FD4-BF57-024353B32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41614B-D48B-4FBC-912A-045CBAE7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FDAFDE-B081-450B-B802-5CECBC8E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2DE9CC-D4C5-481B-812B-0A6EFE6C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5BE8FE-1FE8-478A-97BC-838BA89C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401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98BE57-0304-46FF-9ACD-AA70121B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569241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C04A8B-5B9C-4623-BF20-25D259FBF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712" y="2620980"/>
            <a:ext cx="319809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6AACBA-8F81-4E8C-BFB2-EA4E2DC3C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12" y="3905482"/>
            <a:ext cx="319809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C2F2AC-5003-4085-B993-17052BC024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27085" y="2620980"/>
            <a:ext cx="3213847" cy="1284502"/>
          </a:xfrm>
        </p:spPr>
        <p:txBody>
          <a:bodyPr anchor="b"/>
          <a:lstStyle>
            <a:lvl1pPr marL="0" indent="0">
              <a:buNone/>
              <a:defRPr sz="1488" b="1"/>
            </a:lvl1pPr>
            <a:lvl2pPr marL="283510" indent="0">
              <a:buNone/>
              <a:defRPr sz="1240" b="1"/>
            </a:lvl2pPr>
            <a:lvl3pPr marL="567019" indent="0">
              <a:buNone/>
              <a:defRPr sz="1116" b="1"/>
            </a:lvl3pPr>
            <a:lvl4pPr marL="850529" indent="0">
              <a:buNone/>
              <a:defRPr sz="992" b="1"/>
            </a:lvl4pPr>
            <a:lvl5pPr marL="1134039" indent="0">
              <a:buNone/>
              <a:defRPr sz="992" b="1"/>
            </a:lvl5pPr>
            <a:lvl6pPr marL="1417549" indent="0">
              <a:buNone/>
              <a:defRPr sz="992" b="1"/>
            </a:lvl6pPr>
            <a:lvl7pPr marL="1701058" indent="0">
              <a:buNone/>
              <a:defRPr sz="992" b="1"/>
            </a:lvl7pPr>
            <a:lvl8pPr marL="1984568" indent="0">
              <a:buNone/>
              <a:defRPr sz="992" b="1"/>
            </a:lvl8pPr>
            <a:lvl9pPr marL="2268078" indent="0">
              <a:buNone/>
              <a:defRPr sz="99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1E61FA-1C9C-4451-8ABD-4341E6A62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27085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6718DF-D628-4DCD-9825-0A34A993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18FD2A-B3B7-49BA-8310-2BFC71EC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52DC862-9C60-469F-A0C0-CF0B2A04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857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C847B4-DA7D-491A-ABD4-CA2250B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6105515-8A12-4EC7-A624-95C0F6E6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589B4D9-1A68-4CA3-8C85-80FD9424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0085E1-B107-4065-A245-BE8EE2AE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14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28805DC-5562-4216-A41E-6A9652F7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55E57EA-E6A7-4F59-9302-CA3F180A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CD396A-0E11-4580-A765-9E4657A1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46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D393-7389-49DA-AF51-57185F021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63189-1E16-4241-8C02-E55E0F391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>
              <a:defRPr sz="1984"/>
            </a:lvl1pPr>
            <a:lvl2pPr>
              <a:defRPr sz="1736"/>
            </a:lvl2pPr>
            <a:lvl3pPr>
              <a:defRPr sz="1488"/>
            </a:lvl3pPr>
            <a:lvl4pPr>
              <a:defRPr sz="1240"/>
            </a:lvl4pPr>
            <a:lvl5pPr>
              <a:defRPr sz="1240"/>
            </a:lvl5pPr>
            <a:lvl6pPr>
              <a:defRPr sz="1240"/>
            </a:lvl6pPr>
            <a:lvl7pPr>
              <a:defRPr sz="1240"/>
            </a:lvl7pPr>
            <a:lvl8pPr>
              <a:defRPr sz="1240"/>
            </a:lvl8pPr>
            <a:lvl9pPr>
              <a:defRPr sz="12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138E8F-5BF0-4C22-8B29-CDD5B926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C14786-B7FB-4DF4-91CC-B191BF19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323BF7-4806-473A-955F-09270A5DB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95A885-C9BA-48E6-B974-F3CE8D43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503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03278-1268-4F13-8EB7-5C467BE3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1984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565B5-D095-49D5-B98C-3F75D2339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213847" y="1539424"/>
            <a:ext cx="3827085" cy="7598117"/>
          </a:xfrm>
        </p:spPr>
        <p:txBody>
          <a:bodyPr/>
          <a:lstStyle>
            <a:lvl1pPr marL="0" indent="0">
              <a:buNone/>
              <a:defRPr sz="1984"/>
            </a:lvl1pPr>
            <a:lvl2pPr marL="283510" indent="0">
              <a:buNone/>
              <a:defRPr sz="1736"/>
            </a:lvl2pPr>
            <a:lvl3pPr marL="567019" indent="0">
              <a:buNone/>
              <a:defRPr sz="1488"/>
            </a:lvl3pPr>
            <a:lvl4pPr marL="850529" indent="0">
              <a:buNone/>
              <a:defRPr sz="1240"/>
            </a:lvl4pPr>
            <a:lvl5pPr marL="1134039" indent="0">
              <a:buNone/>
              <a:defRPr sz="1240"/>
            </a:lvl5pPr>
            <a:lvl6pPr marL="1417549" indent="0">
              <a:buNone/>
              <a:defRPr sz="1240"/>
            </a:lvl6pPr>
            <a:lvl7pPr marL="1701058" indent="0">
              <a:buNone/>
              <a:defRPr sz="1240"/>
            </a:lvl7pPr>
            <a:lvl8pPr marL="1984568" indent="0">
              <a:buNone/>
              <a:defRPr sz="1240"/>
            </a:lvl8pPr>
            <a:lvl9pPr marL="2268078" indent="0">
              <a:buNone/>
              <a:defRPr sz="124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AAEB9E-7967-48D2-B5F6-54362DBDF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992"/>
            </a:lvl1pPr>
            <a:lvl2pPr marL="283510" indent="0">
              <a:buNone/>
              <a:defRPr sz="868"/>
            </a:lvl2pPr>
            <a:lvl3pPr marL="567019" indent="0">
              <a:buNone/>
              <a:defRPr sz="744"/>
            </a:lvl3pPr>
            <a:lvl4pPr marL="850529" indent="0">
              <a:buNone/>
              <a:defRPr sz="620"/>
            </a:lvl4pPr>
            <a:lvl5pPr marL="1134039" indent="0">
              <a:buNone/>
              <a:defRPr sz="620"/>
            </a:lvl5pPr>
            <a:lvl6pPr marL="1417549" indent="0">
              <a:buNone/>
              <a:defRPr sz="620"/>
            </a:lvl6pPr>
            <a:lvl7pPr marL="1701058" indent="0">
              <a:buNone/>
              <a:defRPr sz="620"/>
            </a:lvl7pPr>
            <a:lvl8pPr marL="1984568" indent="0">
              <a:buNone/>
              <a:defRPr sz="620"/>
            </a:lvl8pPr>
            <a:lvl9pPr marL="2268078" indent="0">
              <a:buNone/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1369E5-90C1-4827-84F3-8C71BE4B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1898F5-B6B6-4E46-AD01-122321D3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0AA4E0-6518-45A9-A3E0-D35683F2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59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1E75532-7C79-4DF5-A444-3DC881E2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1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B9E4B9-BED9-4F1E-87C4-E98A1647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06B52-DF2A-4C21-A473-FB78CA98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9728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538BE-A5D2-41DF-82A6-86DF22BB60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04143" y="9909727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37527E-D338-4E66-8A3B-42C45B878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39020" y="9909727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220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67019" rtl="0" eaLnBrk="1" latinLnBrk="0" hangingPunct="1">
        <a:lnSpc>
          <a:spcPct val="90000"/>
        </a:lnSpc>
        <a:spcBef>
          <a:spcPct val="0"/>
        </a:spcBef>
        <a:buNone/>
        <a:defRPr sz="27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755" indent="-141755" algn="l" defTabSz="567019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sz="1736" kern="1200">
          <a:solidFill>
            <a:schemeClr val="tx1"/>
          </a:solidFill>
          <a:latin typeface="+mn-lt"/>
          <a:ea typeface="+mn-ea"/>
          <a:cs typeface="+mn-cs"/>
        </a:defRPr>
      </a:lvl1pPr>
      <a:lvl2pPr marL="425265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0877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9228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275794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55930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84281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212632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409833" indent="-141755" algn="l" defTabSz="567019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6701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3pPr>
      <a:lvl4pPr marL="85052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5pPr>
      <a:lvl6pPr marL="1417549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6pPr>
      <a:lvl7pPr marL="170105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7pPr>
      <a:lvl8pPr marL="198456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8pPr>
      <a:lvl9pPr marL="2268078" algn="l" defTabSz="567019" rtl="0" eaLnBrk="1" latinLnBrk="0" hangingPunct="1">
        <a:defRPr sz="11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uvPfRyolw7o" TargetMode="External"/><Relationship Id="rId2" Type="http://schemas.openxmlformats.org/officeDocument/2006/relationships/hyperlink" Target="https://www.youtube.com/embed/Pa_Vm8Xf0l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VFhrhqYg9k" TargetMode="External"/><Relationship Id="rId2" Type="http://schemas.openxmlformats.org/officeDocument/2006/relationships/hyperlink" Target="https://www.youtube.com/embed/5C2gUcmFANA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139" y="697706"/>
            <a:ext cx="3519396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br>
              <a:rPr 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sz="3200" b="1" dirty="0" err="1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</a:t>
            </a:r>
            <a:r>
              <a:rPr lang="zh-TW" altLang="en-US" sz="3200" b="1" spc="-15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習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692" y="1978627"/>
            <a:ext cx="5622290" cy="778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牛頓擺</a:t>
            </a:r>
            <a:r>
              <a:rPr sz="2400" b="1" spc="500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3208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【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Fun 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學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】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牛頓擺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看：  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https://www.youtube.com/embed/P </a:t>
            </a:r>
            <a:r>
              <a:rPr sz="2000" b="1" u="sng" spc="-49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a_Vm8Xf0lQ</a:t>
            </a:r>
            <a:endParaRPr lang="en-US" sz="2000" b="1" u="sng" spc="-10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32080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20955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牛頓擺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非常有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趣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裝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置，這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影片 藉由演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示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牛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頓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擺過程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感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受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彈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性碰撞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下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的質 量相同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特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例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並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解說。</a:t>
            </a: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 級</a:t>
            </a:r>
            <a:r>
              <a:rPr sz="1800" b="1" spc="40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丁</a:t>
            </a:r>
            <a:r>
              <a:rPr sz="1800"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德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碩</a:t>
            </a:r>
            <a:endParaRPr lang="en-US" sz="1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endParaRPr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傅科擺：</a:t>
            </a:r>
            <a:endParaRPr sz="24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7 2 </a:t>
            </a:r>
            <a:r>
              <a:rPr lang="en-US" altLang="zh-CN"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24</a:t>
            </a:r>
            <a:r>
              <a:rPr lang="zh-CN" altLang="en-US" sz="2000" b="1" spc="-3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CN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通</a:t>
            </a:r>
            <a:r>
              <a:rPr lang="zh-CN" altLang="en-US"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过傅</a:t>
            </a:r>
            <a:r>
              <a:rPr lang="zh-CN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科摆了</a:t>
            </a:r>
            <a:r>
              <a:rPr lang="zh-CN" altLang="en-US"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解</a:t>
            </a:r>
            <a:r>
              <a:rPr lang="zh-CN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地</a:t>
            </a:r>
            <a:r>
              <a:rPr lang="zh-CN" altLang="en-US"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球</a:t>
            </a:r>
            <a:r>
              <a:rPr lang="zh-CN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的自转</a:t>
            </a:r>
            <a:r>
              <a:rPr lang="zh-CN" altLang="en-US"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运</a:t>
            </a:r>
            <a:r>
              <a:rPr lang="zh-CN" alt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动</a:t>
            </a:r>
            <a:r>
              <a:rPr lang="en-US" altLang="zh-CN"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4</a:t>
            </a:r>
            <a:r>
              <a:rPr lang="zh-CN" altLang="en-US"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： </a:t>
            </a:r>
            <a:r>
              <a:rPr lang="zh-CN" altLang="en-US" sz="2000" b="1" spc="-49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CN"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https://www.youtube.com/embed/uv</a:t>
            </a:r>
            <a:endParaRPr lang="zh-CN" alt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PfRyolw7o</a:t>
            </a:r>
            <a:endParaRPr lang="en-US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6200" algn="just">
              <a:lnSpc>
                <a:spcPct val="125000"/>
              </a:lnSpc>
            </a:pP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不少高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中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生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包括當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年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我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在內，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想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必都 對柯氏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力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概念比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較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陌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生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。老師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只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會告 訴我們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北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半球，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氏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力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會將風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往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前進方向之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右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方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拉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，南半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球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則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相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反，這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由於 地球自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轉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而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導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致。不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了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解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個概念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嗎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？那 就來看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看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傅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科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擺吧！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r>
              <a:rPr lang="en-US" altLang="zh-TW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 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lang="zh-TW" altLang="en-US" sz="1800" b="1" spc="409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盧</a:t>
            </a:r>
            <a:r>
              <a:rPr lang="zh-TW" altLang="en-US"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介</a:t>
            </a:r>
            <a:r>
              <a:rPr lang="zh-TW" altLang="en-US"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柏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6200" algn="just">
              <a:lnSpc>
                <a:spcPct val="125000"/>
              </a:lnSpc>
            </a:pP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3F99242-9563-4353-A37F-B00A814F5CDB}"/>
              </a:ext>
            </a:extLst>
          </p:cNvPr>
          <p:cNvCxnSpPr/>
          <p:nvPr/>
        </p:nvCxnSpPr>
        <p:spPr>
          <a:xfrm>
            <a:off x="0" y="50411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B9F7E00-F5EB-46AB-82D0-6B3F1E0B87CC}"/>
              </a:ext>
            </a:extLst>
          </p:cNvPr>
          <p:cNvCxnSpPr/>
          <p:nvPr/>
        </p:nvCxnSpPr>
        <p:spPr>
          <a:xfrm>
            <a:off x="0" y="94607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9437" y="469106"/>
            <a:ext cx="6400800" cy="468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三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錐形擺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07950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Circular Motion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-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Part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5 -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Conical  Pendulums： </a:t>
            </a:r>
            <a:r>
              <a:rPr sz="2000" b="1" spc="-49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https://www.youtube.com/embed/5C2 </a:t>
            </a:r>
            <a:r>
              <a:rPr sz="2000" b="1" spc="-49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dirty="0" err="1">
                <a:solidFill>
                  <a:srgbClr val="00FF00"/>
                </a:solidFill>
                <a:uFill>
                  <a:solidFill>
                    <a:srgbClr val="FFFFFF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gUcmFANA</a:t>
            </a:r>
            <a:endParaRPr lang="en-US" sz="2000" b="1" u="sng" dirty="0">
              <a:solidFill>
                <a:srgbClr val="00FF00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07950">
              <a:lnSpc>
                <a:spcPct val="125000"/>
              </a:lnSpc>
            </a:pPr>
            <a:endParaRPr sz="20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3025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看了那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麼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多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直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著的擺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現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來看看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橫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著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 擺。錐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形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也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是一個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週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期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性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運動，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要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符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合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繞 著的圓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周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做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運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動，所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分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析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上比起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要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來 的複雜。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112 級</a:t>
            </a:r>
            <a:r>
              <a:rPr sz="1800" b="1" spc="40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彭</a:t>
            </a:r>
            <a:r>
              <a:rPr sz="1800"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俊</a:t>
            </a:r>
            <a:r>
              <a:rPr sz="1800"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嘉</a:t>
            </a:r>
            <a:endParaRPr lang="en-US" sz="1800" b="1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just">
              <a:lnSpc>
                <a:spcPct val="125000"/>
              </a:lnSpc>
            </a:pP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四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混沌擺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46355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Chaotic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pendulum： 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https://www.youtube.com/watch?v=7V </a:t>
            </a:r>
            <a:r>
              <a:rPr sz="2000" b="1" u="sng" spc="-49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FhrhqYg9k</a:t>
            </a: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A366DBD6-0ACA-4B63-B85C-0B8CE571EFE2}"/>
              </a:ext>
            </a:extLst>
          </p:cNvPr>
          <p:cNvSpPr txBox="1"/>
          <p:nvPr/>
        </p:nvSpPr>
        <p:spPr>
          <a:xfrm>
            <a:off x="579437" y="5350555"/>
            <a:ext cx="6400800" cy="424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390">
              <a:lnSpc>
                <a:spcPct val="15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物理系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統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混沌現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象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即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所謂著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名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雙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擺 系統</a:t>
            </a:r>
            <a:r>
              <a:rPr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(Double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Pendulum)，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又稱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作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混沌</a:t>
            </a:r>
            <a:endParaRPr sz="1800" dirty="0">
              <a:latin typeface="Microsoft JhengHei"/>
              <a:cs typeface="Microsoft JhengHei"/>
            </a:endParaRPr>
          </a:p>
          <a:p>
            <a:pPr marL="12700" marR="24130">
              <a:lnSpc>
                <a:spcPct val="150000"/>
              </a:lnSpc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擺。為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能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親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眼看到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混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沌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現象</a:t>
            </a:r>
            <a:r>
              <a:rPr sz="1800" b="1" spc="5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影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片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實 作了一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個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類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似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雙擺的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系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統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演示了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雙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運 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動特性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描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述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混沌最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重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要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特性</a:t>
            </a:r>
            <a:r>
              <a:rPr lang="zh-TW" altLang="en-US"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sensitive  to initial </a:t>
            </a:r>
            <a:r>
              <a:rPr sz="1800" b="1" spc="-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condition，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對初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始值敏</a:t>
            </a:r>
            <a:r>
              <a:rPr sz="1800"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感</a:t>
            </a:r>
            <a:r>
              <a:rPr sz="1800"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。接著利用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Lagrangian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Mechanic，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我們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可以 計算出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雙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系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統的擺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錘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角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度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和時間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微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方 程式關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係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。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最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後將這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些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微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方程式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丟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到 MatLAB</a:t>
            </a:r>
            <a:r>
              <a:rPr sz="1800" b="1" spc="484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計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算出角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度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對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時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間的變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化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。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可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以 發現計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算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的理論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值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確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實展現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混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沌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非 週期的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特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性。</a:t>
            </a:r>
            <a:endParaRPr sz="1800" dirty="0">
              <a:latin typeface="Microsoft JhengHei"/>
              <a:cs typeface="Microsoft JhengHei"/>
            </a:endParaRPr>
          </a:p>
          <a:p>
            <a:pPr marL="3245485" algn="r">
              <a:spcBef>
                <a:spcPts val="1200"/>
              </a:spcBef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112 級</a:t>
            </a:r>
            <a:r>
              <a:rPr sz="1800" b="1" spc="40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林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承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毅</a:t>
            </a:r>
            <a:endParaRPr sz="1800" dirty="0">
              <a:latin typeface="Microsoft JhengHei"/>
              <a:cs typeface="Microsoft JhengHei"/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A6A1EAEA-C70A-4244-9D46-AA964C08FF92}"/>
              </a:ext>
            </a:extLst>
          </p:cNvPr>
          <p:cNvCxnSpPr/>
          <p:nvPr/>
        </p:nvCxnSpPr>
        <p:spPr>
          <a:xfrm>
            <a:off x="-1" y="35171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8B96666-B5EF-41F3-96EF-7395187BC09D}"/>
              </a:ext>
            </a:extLst>
          </p:cNvPr>
          <p:cNvCxnSpPr/>
          <p:nvPr/>
        </p:nvCxnSpPr>
        <p:spPr>
          <a:xfrm>
            <a:off x="-1" y="96893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1702AD3-33E1-426C-A39F-A3B7A5D238B3}"/>
              </a:ext>
            </a:extLst>
          </p:cNvPr>
          <p:cNvCxnSpPr/>
          <p:nvPr/>
        </p:nvCxnSpPr>
        <p:spPr>
          <a:xfrm>
            <a:off x="0" y="9917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AEC9516-9297-4835-8149-8FA1EE9CAED4}"/>
              </a:ext>
            </a:extLst>
          </p:cNvPr>
          <p:cNvGrpSpPr/>
          <p:nvPr/>
        </p:nvGrpSpPr>
        <p:grpSpPr>
          <a:xfrm>
            <a:off x="1" y="-187"/>
            <a:ext cx="7559674" cy="10692000"/>
            <a:chOff x="1" y="-187"/>
            <a:chExt cx="7559674" cy="1069200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DA6C300D-4149-4EF5-99CB-60CD94C85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52015"/>
            <a:stretch/>
          </p:blipFill>
          <p:spPr>
            <a:xfrm>
              <a:off x="152470" y="-187"/>
              <a:ext cx="7254734" cy="10692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A7EEA4A-5E66-4329-AC64-BFBCC44BD18D}"/>
                </a:ext>
              </a:extLst>
            </p:cNvPr>
            <p:cNvSpPr/>
            <p:nvPr/>
          </p:nvSpPr>
          <p:spPr>
            <a:xfrm>
              <a:off x="1" y="0"/>
              <a:ext cx="15247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C1B893-7E8B-49B0-8C5F-EDA056E7550B}"/>
                </a:ext>
              </a:extLst>
            </p:cNvPr>
            <p:cNvSpPr/>
            <p:nvPr/>
          </p:nvSpPr>
          <p:spPr>
            <a:xfrm>
              <a:off x="7407205" y="0"/>
              <a:ext cx="15247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29313164-36F6-4B85-8EC0-BE6858F30182}"/>
              </a:ext>
            </a:extLst>
          </p:cNvPr>
          <p:cNvGrpSpPr/>
          <p:nvPr/>
        </p:nvGrpSpPr>
        <p:grpSpPr>
          <a:xfrm>
            <a:off x="1" y="-94"/>
            <a:ext cx="7559674" cy="10692000"/>
            <a:chOff x="1" y="-94"/>
            <a:chExt cx="7559674" cy="1069200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A7B7619-BC86-4986-B7AB-D0CE416AD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016"/>
            <a:stretch/>
          </p:blipFill>
          <p:spPr>
            <a:xfrm>
              <a:off x="152469" y="-94"/>
              <a:ext cx="7254736" cy="10692000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BD4918C-A501-4495-AB20-086064FDC82E}"/>
                </a:ext>
              </a:extLst>
            </p:cNvPr>
            <p:cNvSpPr/>
            <p:nvPr/>
          </p:nvSpPr>
          <p:spPr>
            <a:xfrm>
              <a:off x="1" y="0"/>
              <a:ext cx="15247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28F500-0607-4989-BDBF-75F7FBCE66C7}"/>
                </a:ext>
              </a:extLst>
            </p:cNvPr>
            <p:cNvSpPr/>
            <p:nvPr/>
          </p:nvSpPr>
          <p:spPr>
            <a:xfrm>
              <a:off x="7407205" y="-94"/>
              <a:ext cx="15247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02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257</Words>
  <Application>Microsoft Office PowerPoint</Application>
  <PresentationFormat>自訂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微軟正黑體</vt:lpstr>
      <vt:lpstr>Arial</vt:lpstr>
      <vt:lpstr>Calibri</vt:lpstr>
      <vt:lpstr>Calibri Light</vt:lpstr>
      <vt:lpstr>Office 佈景主題</vt:lpstr>
      <vt:lpstr>單擺與簡諧運動 進階學習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單擺與簡諧運動 進階學習</dc:title>
  <cp:lastModifiedBy>至庚 洪</cp:lastModifiedBy>
  <cp:revision>5</cp:revision>
  <dcterms:created xsi:type="dcterms:W3CDTF">2021-03-02T03:40:04Z</dcterms:created>
  <dcterms:modified xsi:type="dcterms:W3CDTF">2021-03-03T08:57:46Z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2021-03-02T00:00:00Z</vt:filetime>
  </property>
</Properties>
</file>