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65" r:id="rId3"/>
    <p:sldId id="266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7559675" cy="10691813"/>
  <p:notesSz cx="7772400" cy="10693400"/>
  <p:defaultTextStyle>
    <a:defPPr>
      <a:defRPr lang="zh-TW"/>
    </a:defPPr>
    <a:lvl1pPr marL="0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1pPr>
    <a:lvl2pPr marL="451851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2pPr>
    <a:lvl3pPr marL="90370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3pPr>
    <a:lvl4pPr marL="135555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4pPr>
    <a:lvl5pPr marL="1807403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5pPr>
    <a:lvl6pPr marL="2259254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6pPr>
    <a:lvl7pPr marL="271110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7pPr>
    <a:lvl8pPr marL="316295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8pPr>
    <a:lvl9pPr marL="3614806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560" y="-5112"/>
      </p:cViewPr>
      <p:guideLst>
        <p:guide orient="horz" pos="2880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89" y="3314462"/>
            <a:ext cx="62524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9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1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0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5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6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8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7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55243" cy="10692448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sz="177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6608" y="662587"/>
            <a:ext cx="548264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793" y="2459117"/>
            <a:ext cx="6620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3" y="9943386"/>
            <a:ext cx="2353875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3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0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111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B0F0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奇妙的力學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5E48076-6FC6-4127-B0F9-920569919E98}"/>
              </a:ext>
            </a:extLst>
          </p:cNvPr>
          <p:cNvSpPr txBox="1"/>
          <p:nvPr/>
        </p:nvSpPr>
        <p:spPr>
          <a:xfrm>
            <a:off x="711503" y="2401389"/>
            <a:ext cx="6136668" cy="8320720"/>
          </a:xfrm>
          <a:prstGeom prst="rect">
            <a:avLst/>
          </a:prstGeom>
        </p:spPr>
        <p:txBody>
          <a:bodyPr vert="horz" wrap="square" lIns="0" tIns="103613" rIns="0" bIns="0" rtlCol="0">
            <a:spAutoFit/>
          </a:bodyPr>
          <a:lstStyle/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實驗名稱：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1" b="1" spc="-5" dirty="0">
                <a:solidFill>
                  <a:prstClr val="black"/>
                </a:solidFill>
                <a:latin typeface="Arial"/>
                <a:cs typeface="Arial"/>
              </a:rPr>
              <a:t>A.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</a:t>
            </a:r>
            <a:r>
              <a:rPr kumimoji="0" sz="1401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機的⾃由落體運動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r>
              <a:rPr lang="en-US" sz="1401" b="1" dirty="0">
                <a:solidFill>
                  <a:prstClr val="black"/>
                </a:solidFill>
                <a:latin typeface="Microsoft JhengHei UI"/>
                <a:cs typeface="Microsoft JhengHei UI"/>
              </a:rPr>
              <a:t>(</a:t>
            </a:r>
            <a:r>
              <a:rPr kumimoji="0" lang="zh-TW" altLang="en-US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量化實驗</a:t>
            </a:r>
            <a:r>
              <a:rPr kumimoji="0" lang="en-US" altLang="zh-TW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實驗原理：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⾃由落體運動。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實驗器材：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⼿機、尺、緩衝平台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外套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實驗步驟：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3860847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由靜⽌開始的⾃由落下。  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安裝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Phyphox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61451" marR="0" lvl="0" indent="-149374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2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點選原始感測器⼯具列的含重⼒加速度選項，了解⼿機的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</a:t>
            </a:r>
            <a:r>
              <a:rPr kumimoji="0" sz="1401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508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2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點選右上⾓按鈕開始量測，將⼿機直立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置於距離地⾯⼀公尺的⾼ 度釋放，落地後點選右上⾓按鈕結束量測，並⽤⼿機截圖。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釋放⼿機時避免讓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⼿機有初速度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1451" marR="0" lvl="0" indent="-149374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4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276310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4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測量⾃由落下的時間，並和理論值比較。  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⼆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垂直上拋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83268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仿步驟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，將⼿機平放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垂直上拋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公分後，從最⾼點落下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公 分，⽤⼿機截取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⽅向重⼒加速度變化的圖形。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1517261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  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三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斜向拋射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247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仿步驟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，將⼿機平放於⼿上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⽅向朝上且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⽅向指向⽬標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並斜向拋出約兩 公尺的距離。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(Phypox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需同時觀察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⽅向和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13" marR="24154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⽅向和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⽅向需同 時說明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檢驗項⽬：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影片為橫向拍攝、有字幕。影像清晰，有使⽤麥克風錄⾳。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影片中有⾃製《原理講解圖板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》。</a:t>
            </a:r>
            <a:endParaRPr kumimoji="0" lang="en-US" sz="1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影片中有說明這⼀組的創意或創新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lang="en-US" sz="1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indent="-279679" defTabSz="914400">
              <a:lnSpc>
                <a:spcPct val="110000"/>
              </a:lnSpc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*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影片中要講解手機內重力感測儀的工作原理。</a:t>
            </a:r>
            <a:endParaRPr lang="en-US" altLang="zh-TW" sz="140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 UI"/>
            </a:endParaRPr>
          </a:p>
          <a:p>
            <a:pPr marL="292392" indent="-279679" defTabSz="914400">
              <a:lnSpc>
                <a:spcPct val="110000"/>
              </a:lnSpc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*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影片中要講解每一個實驗步驟的</a:t>
            </a:r>
            <a:r>
              <a:rPr lang="en" altLang="zh-TW" sz="1401" b="1" spc="-5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Phypox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量測圖形</a:t>
            </a:r>
            <a:r>
              <a:rPr lang="en-US" altLang="zh-TW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實驗截圖</a:t>
            </a:r>
            <a:r>
              <a:rPr lang="en-US" altLang="zh-TW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。</a:t>
            </a:r>
            <a:endParaRPr lang="en-US" altLang="zh-TW" sz="1401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 UI"/>
            </a:endParaRPr>
          </a:p>
          <a:p>
            <a:pPr marL="292392" indent="-279679" defTabSz="914400">
              <a:lnSpc>
                <a:spcPct val="110000"/>
              </a:lnSpc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*手機的</a:t>
            </a:r>
            <a:r>
              <a:rPr lang="en-US" altLang="zh-TW" sz="1401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phyphox</a:t>
            </a:r>
            <a:r>
              <a:rPr lang="zh-TW" altLang="en-US" sz="140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需和電腦同步，錄影紀錄實驗時的畫面</a:t>
            </a:r>
            <a:endParaRPr lang="zh-TW" altLang="en-US" sz="140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 UI"/>
            </a:endParaRPr>
          </a:p>
          <a:p>
            <a:pPr marL="292392" indent="-279679" defTabSz="914400">
              <a:lnSpc>
                <a:spcPct val="110000"/>
              </a:lnSpc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endParaRPr lang="zh-TW" altLang="en-US" sz="1401" dirty="0">
              <a:solidFill>
                <a:prstClr val="black"/>
              </a:solidFill>
              <a:latin typeface="Microsoft JhengHei UI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</p:txBody>
      </p:sp>
      <p:pic>
        <p:nvPicPr>
          <p:cNvPr id="26" name="object 13">
            <a:extLst>
              <a:ext uri="{FF2B5EF4-FFF2-40B4-BE49-F238E27FC236}">
                <a16:creationId xmlns:a16="http://schemas.microsoft.com/office/drawing/2014/main" id="{E2FD6611-7B57-40E4-A7E6-6387EAD4763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3143" y="2401389"/>
            <a:ext cx="2635945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111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B0F0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奇妙的力學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stomShape 8">
                <a:extLst>
                  <a:ext uri="{FF2B5EF4-FFF2-40B4-BE49-F238E27FC236}">
                    <a16:creationId xmlns:a16="http://schemas.microsoft.com/office/drawing/2014/main" id="{477512BF-167E-426B-8342-AA496824822B}"/>
                  </a:ext>
                </a:extLst>
              </p:cNvPr>
              <p:cNvSpPr/>
              <p:nvPr/>
            </p:nvSpPr>
            <p:spPr>
              <a:xfrm>
                <a:off x="702000" y="2387178"/>
                <a:ext cx="6155280" cy="781619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實驗名稱：</a:t>
                </a:r>
                <a:endParaRPr kumimoji="0" lang="en-US" sz="20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36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B.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一維碰撞實驗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量化實驗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實驗原理：</a:t>
                </a:r>
                <a:endParaRPr kumimoji="0" lang="en-US" sz="20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-1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一維碰撞</a:t>
                </a:r>
                <a:endPara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實驗器材：</a:t>
                </a: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乒乓球x2，撞球x1(</a:t>
                </a:r>
                <a:r>
                  <a:rPr kumimoji="0" lang="en-US" sz="1400" b="1" i="0" u="none" strike="noStrike" kern="1200" cap="none" spc="-1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或類似比較重的球</a:t>
                </a: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-1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手機app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400" b="1" i="0" u="none" strike="noStrike" kern="1200" cap="none" spc="-1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PhET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的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Collision Lab 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模擬程式</a:t>
                </a:r>
                <a:endPara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實驗步驟：</a:t>
                </a: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實作：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400" b="1" spc="-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</a:t>
                </a:r>
                <a:r>
                  <a:rPr lang="zh-TW" altLang="en-US" sz="1400" b="1" spc="-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放置乒乓球於軌道上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2.用力推動其中一顆乒乓球，去撞擊另一顆靜止的球，錄影紀錄實驗結果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可能要用慢動作</a:t>
                </a: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</a:p>
              <a:p>
                <a:pPr defTabSz="914400">
                  <a:defRPr/>
                </a:pP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3.</a:t>
                </a:r>
                <a:r>
                  <a:rPr lang="zh-TW" altLang="en-US" sz="1400" b="1" spc="-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放置乒乓球和撞球於軌道上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defTabSz="914400">
                  <a:defRPr/>
                </a:pP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用力推動乒乓球，去撞擊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撞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，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錄影紀錄實驗結果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可能要用慢動作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1400" b="1" spc="-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defTabSz="914400">
                  <a:defRPr/>
                </a:pP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5.</a:t>
                </a:r>
                <a:r>
                  <a:rPr lang="zh-TW" altLang="en-US" sz="1400" b="1" spc="-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放置乒乓球和撞球於軌道上</a:t>
                </a:r>
                <a:endParaRPr lang="en-US" altLang="zh-TW" sz="1400" b="1" spc="-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defTabSz="914400">
                  <a:defRPr/>
                </a:pP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6.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用力推動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撞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球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去撞擊乒乓球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，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錄影紀錄實驗結果</a:t>
                </a:r>
                <a:r>
                  <a:rPr lang="zh-TW" alt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可能要用慢動作</a:t>
                </a:r>
                <a:r>
                  <a:rPr lang="en-US" altLang="zh-TW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</a:p>
              <a:p>
                <a:pPr lvl="0" defTabSz="914400">
                  <a:defRPr/>
                </a:pPr>
                <a:r>
                  <a:rPr kumimoji="0" lang="en-US" sz="1400" b="1" i="0" u="none" strike="noStrike" kern="1200" cap="none" spc="-1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模擬</a:t>
                </a: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：</a:t>
                </a:r>
              </a:p>
              <a:p>
                <a:pPr lvl="0" defTabSz="914400">
                  <a:defRPr/>
                </a:pP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1.在網路上查詢PhET，打開後點選物理</a:t>
                </a:r>
              </a:p>
              <a:p>
                <a:pPr lvl="0" defTabSz="914400">
                  <a:defRPr/>
                </a:pPr>
                <a:r>
                  <a:rPr kumimoji="0" 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2.點選Collision Lab </a:t>
                </a:r>
                <a:r>
                  <a:rPr kumimoji="0" lang="en-US" sz="1400" b="1" i="0" u="none" strike="noStrike" kern="1200" cap="none" spc="-1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碰撞實驗室</a:t>
                </a: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sz="1400" b="1" spc="-1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點擊上方開始按鍵</a:t>
                </a:r>
                <a:endParaRPr lang="en-US" sz="1400" b="1" spc="-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defTabSz="914400">
                  <a:defRPr/>
                </a:pPr>
                <a:r>
                  <a:rPr lang="en-US" sz="1400" b="1" spc="-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3.點探索一維碰撞，開始模擬</a:t>
                </a:r>
                <a:endParaRPr kumimoji="0" lang="en-US" sz="1400" b="1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檢驗項目：</a:t>
                </a:r>
                <a:endParaRPr kumimoji="0" lang="en-US" sz="20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284400" marR="0" lvl="0" indent="-2840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 Ligh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影片為橫向拍攝、有字幕。影像清晰，有使用麥克風錄音。</a:t>
                </a:r>
                <a:endParaRPr kumimoji="0" lang="en-US" sz="14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284400" marR="0" lvl="0" indent="-2840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 Ligh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影片中有自製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《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原理講解圖板</a:t>
                </a:r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》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。</a:t>
                </a:r>
                <a:endParaRPr kumimoji="0" lang="en-US" sz="14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284400" lvl="0" indent="-284040" defTabSz="914400">
                  <a:buClr>
                    <a:srgbClr val="000000"/>
                  </a:buClr>
                  <a:buFont typeface="Calibri Light"/>
                  <a:buAutoNum type="arabicPeriod"/>
                  <a:defRPr/>
                </a:pP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影片中有說明這⼀組的創意或創新。</a:t>
                </a:r>
                <a:r>
                  <a:rPr lang="zh-TW" altLang="en-US" sz="1401" b="1" dirty="0">
                    <a:solidFill>
                      <a:prstClr val="black"/>
                    </a:solidFill>
                    <a:latin typeface="Microsoft JhengHei UI"/>
                    <a:cs typeface="Microsoft JhengHei UI"/>
                  </a:rPr>
                  <a:t> </a:t>
                </a:r>
                <a:endParaRPr kumimoji="0" lang="en-US" sz="14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284400" marR="0" lvl="0" indent="-2840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 Light"/>
                  <a:buAutoNum type="arabicPeriod"/>
                  <a:tabLst/>
                  <a:defRPr/>
                </a:pP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影片中需有模擬的影片。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284400" marR="0" lvl="0" indent="-28404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 Light"/>
                  <a:buAutoNum type="arabicPeriod"/>
                  <a:tabLst/>
                  <a:defRPr/>
                </a:pP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影片中需有一維碰撞的原理</a:t>
                </a:r>
                <a:r>
                  <a:rPr lang="en-US" altLang="zh-TW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en-US" altLang="zh-TW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解說</a:t>
                </a:r>
                <a:r>
                  <a:rPr lang="en-US" altLang="zh-TW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m1=m2, m1</a:t>
                </a:r>
                <a14:m>
                  <m:oMath xmlns:m="http://schemas.openxmlformats.org/officeDocument/2006/math">
                    <m:r>
                      <a:rPr lang="en-US" altLang="zh-TW" sz="14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m2, m1</a:t>
                </a:r>
                <a14:m>
                  <m:oMath xmlns:m="http://schemas.openxmlformats.org/officeDocument/2006/math">
                    <m:r>
                      <a:rPr kumimoji="0" lang="en-US" altLang="zh-TW" sz="1400" b="1" i="1" u="none" strike="noStrike" kern="120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kumimoji="0" lang="en-US" altLang="zh-TW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m2</a:t>
                </a:r>
                <a:r>
                  <a:rPr kumimoji="0" lang="zh-TW" altLang="en-US" sz="14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，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36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m2</a:t>
                </a: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靜止</a:t>
                </a:r>
                <a:endParaRPr lang="en-US" altLang="zh-TW" sz="14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60"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US" altLang="zh-TW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6.</a:t>
                </a:r>
                <a:r>
                  <a:rPr lang="zh-TW" altLang="en-US" sz="1400" b="1" spc="-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影片中需比較實驗結果、模擬結果和理論計算結果</a:t>
                </a:r>
                <a:endParaRPr kumimoji="0" lang="en-US" altLang="zh-TW" sz="14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CustomShape 8">
                <a:extLst>
                  <a:ext uri="{FF2B5EF4-FFF2-40B4-BE49-F238E27FC236}">
                    <a16:creationId xmlns:a16="http://schemas.microsoft.com/office/drawing/2014/main" id="{477512BF-167E-426B-8342-AA4968248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" y="2387178"/>
                <a:ext cx="6155280" cy="7816199"/>
              </a:xfrm>
              <a:prstGeom prst="rect">
                <a:avLst/>
              </a:prstGeom>
              <a:blipFill>
                <a:blip r:embed="rId4"/>
                <a:stretch>
                  <a:fillRect l="-1237" t="-48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CABC8DDC-9D6D-B043-BBB6-7D5FF3886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09" y="2526506"/>
            <a:ext cx="2795471" cy="26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7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奇妙的力學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477512BF-167E-426B-8342-AA496824822B}"/>
              </a:ext>
            </a:extLst>
          </p:cNvPr>
          <p:cNvSpPr/>
          <p:nvPr/>
        </p:nvSpPr>
        <p:spPr>
          <a:xfrm>
            <a:off x="702000" y="2387178"/>
            <a:ext cx="6155280" cy="78776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實驗名稱：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虎克定律及二維拱橋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3080" marR="0" lvl="0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tarSymbol"/>
              <a:buAutoNum type="arabicPeriod"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實驗原理：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虎克定律、靜力平衡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實驗器材：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粗橡皮筋五條、長桿一根、塑膠袋五個、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穩固平台兩個、小寶特瓶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瓶、厚紙板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紙箱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實驗步驟：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虎克定律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27280" marR="0" lvl="1" indent="-369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將長桿架在兩任意平台上。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27280" marR="0" lvl="1" indent="-369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將五條橡皮筋分別掛在長桿上。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27280" marR="0" lvl="1" indent="-369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在五條橡皮筋上綁上塑膠袋，並各放入一瓶、兩瓶、三瓶、四瓶、五瓶裝滿水的寶特瓶在塑膠袋中。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27280" marR="0" lvl="1" indent="-369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觀察五條橡皮筋的伸長量並算出彈性係數。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56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二維拱橋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280" marR="0" lvl="1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準備好厚紙板後在紙板上描出拱橋的形狀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如下圖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280" marR="0" lvl="1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每一片拱橋需相差約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度左右。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280" marR="0" lvl="1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完成後剪下並找一面牆靠著拼起來。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280" marR="0" lvl="1" indent="-3427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上網搜尋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號版的英文名字。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檢驗項目：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影片為橫向拍攝、有字幕。影像清晰，有使用麥克風錄音。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影片中有自製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《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原理講解圖板</a:t>
            </a:r>
            <a:r>
              <a:rPr kumimoji="0" lang="en-US" altLang="zh-TW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》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影片中須呈現所有水瓶相同重量。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影片中需有計算出的橡皮筋彈性係數。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影片中需呈現拱橋組裝過程。</a:t>
            </a:r>
            <a:endParaRPr kumimoji="0" lang="en-US" altLang="zh-TW" sz="1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影片中拱橋需保持平衡至少</a:t>
            </a:r>
            <a:r>
              <a:rPr kumimoji="0" 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</a:t>
            </a: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秒。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影片中拱橋需至少有七片。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4400" marR="0" lvl="0" indent="-284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 Light"/>
              <a:buAutoNum type="arabicPeriod"/>
              <a:tabLst/>
              <a:defRPr/>
            </a:pPr>
            <a:r>
              <a:rPr kumimoji="0" lang="zh-TW" altLang="en-US" sz="1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影片中有說明這一組的創意或創新。</a:t>
            </a: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3C139DE-88B8-4566-933E-7322BBD98F0A}"/>
              </a:ext>
            </a:extLst>
          </p:cNvPr>
          <p:cNvGrpSpPr/>
          <p:nvPr/>
        </p:nvGrpSpPr>
        <p:grpSpPr>
          <a:xfrm>
            <a:off x="4090763" y="2930733"/>
            <a:ext cx="2493614" cy="1893354"/>
            <a:chOff x="5071084" y="5674786"/>
            <a:chExt cx="1922396" cy="130525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84E1A4E-F100-4772-9B1A-F662AECFE92A}"/>
                </a:ext>
              </a:extLst>
            </p:cNvPr>
            <p:cNvGrpSpPr/>
            <p:nvPr/>
          </p:nvGrpSpPr>
          <p:grpSpPr>
            <a:xfrm>
              <a:off x="5091781" y="5674786"/>
              <a:ext cx="1901699" cy="1305253"/>
              <a:chOff x="4880008" y="5688530"/>
              <a:chExt cx="1901699" cy="1305253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8CE6D9F7-10EB-42C1-9CB4-48389826B469}"/>
                  </a:ext>
                </a:extLst>
              </p:cNvPr>
              <p:cNvSpPr/>
              <p:nvPr/>
            </p:nvSpPr>
            <p:spPr>
              <a:xfrm>
                <a:off x="4880008" y="5688531"/>
                <a:ext cx="1770310" cy="457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C388AF8E-8EC7-4822-B583-C8B495EEA678}"/>
                  </a:ext>
                </a:extLst>
              </p:cNvPr>
              <p:cNvSpPr/>
              <p:nvPr/>
            </p:nvSpPr>
            <p:spPr>
              <a:xfrm>
                <a:off x="6424431" y="6621351"/>
                <a:ext cx="225887" cy="3724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E31C41E-23DD-43E9-B142-5A058D3EC652}"/>
                  </a:ext>
                </a:extLst>
              </p:cNvPr>
              <p:cNvSpPr txBox="1"/>
              <p:nvPr/>
            </p:nvSpPr>
            <p:spPr>
              <a:xfrm>
                <a:off x="6404940" y="6705476"/>
                <a:ext cx="3767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rPr>
                  <a:t>5</a:t>
                </a:r>
                <a:r>
                  <a:rPr kumimoji="0" lang="zh-TW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瓶</a:t>
                </a:r>
              </a:p>
            </p:txBody>
          </p: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48B552A2-C2D7-4023-9E33-D74EDBB37806}"/>
                  </a:ext>
                </a:extLst>
              </p:cNvPr>
              <p:cNvGrpSpPr/>
              <p:nvPr/>
            </p:nvGrpSpPr>
            <p:grpSpPr>
              <a:xfrm>
                <a:off x="4903600" y="5688530"/>
                <a:ext cx="1878107" cy="1119037"/>
                <a:chOff x="4903600" y="5688530"/>
                <a:chExt cx="1878107" cy="1119037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00A211C-73A3-45FC-9C42-7FD78C449D63}"/>
                    </a:ext>
                  </a:extLst>
                </p:cNvPr>
                <p:cNvSpPr/>
                <p:nvPr/>
              </p:nvSpPr>
              <p:spPr>
                <a:xfrm>
                  <a:off x="4993685" y="5758371"/>
                  <a:ext cx="45719" cy="158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1B643CFD-0D23-4436-B1CE-B480C6D7E31E}"/>
                    </a:ext>
                  </a:extLst>
                </p:cNvPr>
                <p:cNvSpPr/>
                <p:nvPr/>
              </p:nvSpPr>
              <p:spPr>
                <a:xfrm>
                  <a:off x="4903600" y="5940892"/>
                  <a:ext cx="225887" cy="3724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A1BC206F-2E59-4A5C-A2E0-33F3EEE0FA43}"/>
                    </a:ext>
                  </a:extLst>
                </p:cNvPr>
                <p:cNvSpPr/>
                <p:nvPr/>
              </p:nvSpPr>
              <p:spPr>
                <a:xfrm>
                  <a:off x="5254587" y="6083147"/>
                  <a:ext cx="225887" cy="3724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A9E143DA-676F-4B92-9A99-60B8178D8374}"/>
                    </a:ext>
                  </a:extLst>
                </p:cNvPr>
                <p:cNvSpPr/>
                <p:nvPr/>
              </p:nvSpPr>
              <p:spPr>
                <a:xfrm>
                  <a:off x="5656154" y="6215746"/>
                  <a:ext cx="225887" cy="3724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D28B3C18-9676-4F07-9EFB-170E1C3C6068}"/>
                    </a:ext>
                  </a:extLst>
                </p:cNvPr>
                <p:cNvSpPr/>
                <p:nvPr/>
              </p:nvSpPr>
              <p:spPr>
                <a:xfrm>
                  <a:off x="6037850" y="6435135"/>
                  <a:ext cx="225887" cy="3724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858808A-CBB8-4449-A028-ED86066DBEC2}"/>
                    </a:ext>
                  </a:extLst>
                </p:cNvPr>
                <p:cNvSpPr/>
                <p:nvPr/>
              </p:nvSpPr>
              <p:spPr>
                <a:xfrm>
                  <a:off x="5344670" y="5758371"/>
                  <a:ext cx="45719" cy="31679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0EBC7640-2A5D-4799-BC1F-9FC7F8BB9C0F}"/>
                    </a:ext>
                  </a:extLst>
                </p:cNvPr>
                <p:cNvSpPr/>
                <p:nvPr/>
              </p:nvSpPr>
              <p:spPr>
                <a:xfrm>
                  <a:off x="5732690" y="5758371"/>
                  <a:ext cx="45719" cy="45737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55CFCE31-CC21-40BB-A9B7-82971036E4A9}"/>
                    </a:ext>
                  </a:extLst>
                </p:cNvPr>
                <p:cNvSpPr/>
                <p:nvPr/>
              </p:nvSpPr>
              <p:spPr>
                <a:xfrm>
                  <a:off x="6120711" y="5758371"/>
                  <a:ext cx="52942" cy="65976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DCECF8F-9537-40D5-B40C-843A370C49A7}"/>
                    </a:ext>
                  </a:extLst>
                </p:cNvPr>
                <p:cNvSpPr/>
                <p:nvPr/>
              </p:nvSpPr>
              <p:spPr>
                <a:xfrm>
                  <a:off x="6502407" y="5758371"/>
                  <a:ext cx="69093" cy="85691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746B7870-59F8-45FE-8264-22AF69C87BF0}"/>
                    </a:ext>
                  </a:extLst>
                </p:cNvPr>
                <p:cNvSpPr txBox="1"/>
                <p:nvPr/>
              </p:nvSpPr>
              <p:spPr>
                <a:xfrm>
                  <a:off x="5214196" y="6172289"/>
                  <a:ext cx="3767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rPr>
                    <a:t>2</a:t>
                  </a:r>
                  <a:r>
                    <a:rPr kumimoji="0" lang="zh-TW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rPr>
                    <a:t>瓶</a:t>
                  </a: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18D7F64-C4C1-418E-8FEC-4CBEACE8E248}"/>
                    </a:ext>
                  </a:extLst>
                </p:cNvPr>
                <p:cNvSpPr txBox="1"/>
                <p:nvPr/>
              </p:nvSpPr>
              <p:spPr>
                <a:xfrm>
                  <a:off x="5619136" y="6303092"/>
                  <a:ext cx="3767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</a:rPr>
                    <a:t>3</a:t>
                  </a:r>
                  <a:r>
                    <a:rPr kumimoji="0" lang="zh-TW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</a:rPr>
                    <a:t>瓶</a:t>
                  </a: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3E6CC4D3-74F1-41A7-BB35-C3358920F8AC}"/>
                    </a:ext>
                  </a:extLst>
                </p:cNvPr>
                <p:cNvSpPr txBox="1"/>
                <p:nvPr/>
              </p:nvSpPr>
              <p:spPr>
                <a:xfrm>
                  <a:off x="6006305" y="6522956"/>
                  <a:ext cx="3767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</a:rPr>
                    <a:t>4</a:t>
                  </a:r>
                  <a:r>
                    <a:rPr kumimoji="0" lang="zh-TW" altLang="en-US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新細明體" panose="02020500000000000000" pitchFamily="18" charset="-120"/>
                      <a:cs typeface="+mn-cs"/>
                    </a:rPr>
                    <a:t>瓶</a:t>
                  </a:r>
                </a:p>
              </p:txBody>
            </p:sp>
            <p:cxnSp>
              <p:nvCxnSpPr>
                <p:cNvPr id="37" name="接點: 肘形 36">
                  <a:extLst>
                    <a:ext uri="{FF2B5EF4-FFF2-40B4-BE49-F238E27FC236}">
                      <a16:creationId xmlns:a16="http://schemas.microsoft.com/office/drawing/2014/main" id="{E6A55760-ABEE-4D33-983B-AF57CA5BF96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566749" y="5772099"/>
                  <a:ext cx="298527" cy="131389"/>
                </a:xfrm>
                <a:prstGeom prst="bentConnector3">
                  <a:avLst>
                    <a:gd name="adj1" fmla="val 462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193B9FBB-9562-4591-A178-8F18F65AA2A3}"/>
                    </a:ext>
                  </a:extLst>
                </p:cNvPr>
                <p:cNvSpPr txBox="1"/>
                <p:nvPr/>
              </p:nvSpPr>
              <p:spPr>
                <a:xfrm>
                  <a:off x="6706166" y="5927221"/>
                  <a:ext cx="457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rPr>
                    <a:t>長桿</a:t>
                  </a:r>
                </a:p>
              </p:txBody>
            </p:sp>
          </p:grp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AAE4B4-7FDD-46BE-85D8-C770F949EE68}"/>
                </a:ext>
              </a:extLst>
            </p:cNvPr>
            <p:cNvSpPr txBox="1"/>
            <p:nvPr/>
          </p:nvSpPr>
          <p:spPr>
            <a:xfrm>
              <a:off x="5071084" y="6015986"/>
              <a:ext cx="376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r>
                <a:rPr kumimoji="0" lang="zh-TW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瓶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3C8143A-8607-4298-B7E9-7F6E23FD0619}"/>
              </a:ext>
            </a:extLst>
          </p:cNvPr>
          <p:cNvGrpSpPr/>
          <p:nvPr/>
        </p:nvGrpSpPr>
        <p:grpSpPr>
          <a:xfrm>
            <a:off x="4975563" y="7277619"/>
            <a:ext cx="2072336" cy="1039862"/>
            <a:chOff x="4997373" y="7495564"/>
            <a:chExt cx="2072336" cy="1039862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168224C-4C15-4ED5-89E4-24253E0EEE79}"/>
                </a:ext>
              </a:extLst>
            </p:cNvPr>
            <p:cNvGrpSpPr/>
            <p:nvPr/>
          </p:nvGrpSpPr>
          <p:grpSpPr>
            <a:xfrm>
              <a:off x="4997373" y="7495564"/>
              <a:ext cx="1846866" cy="1030940"/>
              <a:chOff x="4996393" y="7495564"/>
              <a:chExt cx="1846866" cy="1030940"/>
            </a:xfrm>
          </p:grpSpPr>
          <p:sp>
            <p:nvSpPr>
              <p:cNvPr id="48" name="流程圖: 人工輸入 47">
                <a:extLst>
                  <a:ext uri="{FF2B5EF4-FFF2-40B4-BE49-F238E27FC236}">
                    <a16:creationId xmlns:a16="http://schemas.microsoft.com/office/drawing/2014/main" id="{E2A26BA3-C384-4CDB-B6A1-C888E2AFF844}"/>
                  </a:ext>
                </a:extLst>
              </p:cNvPr>
              <p:cNvSpPr/>
              <p:nvPr/>
            </p:nvSpPr>
            <p:spPr>
              <a:xfrm>
                <a:off x="6428944" y="8198825"/>
                <a:ext cx="414315" cy="31097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9" name="流程圖: 人工輸入 48">
                <a:extLst>
                  <a:ext uri="{FF2B5EF4-FFF2-40B4-BE49-F238E27FC236}">
                    <a16:creationId xmlns:a16="http://schemas.microsoft.com/office/drawing/2014/main" id="{2EB9F659-46EB-4870-B3D0-EEB30BB23B9E}"/>
                  </a:ext>
                </a:extLst>
              </p:cNvPr>
              <p:cNvSpPr/>
              <p:nvPr/>
            </p:nvSpPr>
            <p:spPr>
              <a:xfrm flipH="1">
                <a:off x="4996393" y="8215526"/>
                <a:ext cx="414315" cy="310978"/>
              </a:xfrm>
              <a:prstGeom prst="flowChartManualIn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0" name="流程圖: 人工作業 49">
                <a:extLst>
                  <a:ext uri="{FF2B5EF4-FFF2-40B4-BE49-F238E27FC236}">
                    <a16:creationId xmlns:a16="http://schemas.microsoft.com/office/drawing/2014/main" id="{86D34C66-0E33-49F6-9E1D-7848700543B1}"/>
                  </a:ext>
                </a:extLst>
              </p:cNvPr>
              <p:cNvSpPr/>
              <p:nvPr/>
            </p:nvSpPr>
            <p:spPr>
              <a:xfrm rot="17971204">
                <a:off x="5055622" y="7892605"/>
                <a:ext cx="491067" cy="39074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1" name="流程圖: 人工作業 50">
                <a:extLst>
                  <a:ext uri="{FF2B5EF4-FFF2-40B4-BE49-F238E27FC236}">
                    <a16:creationId xmlns:a16="http://schemas.microsoft.com/office/drawing/2014/main" id="{FAF68BB0-26B2-44E9-B8E2-F71B3E5ECFEB}"/>
                  </a:ext>
                </a:extLst>
              </p:cNvPr>
              <p:cNvSpPr/>
              <p:nvPr/>
            </p:nvSpPr>
            <p:spPr>
              <a:xfrm rot="3628796" flipH="1">
                <a:off x="6306733" y="7865714"/>
                <a:ext cx="491067" cy="39074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2" name="流程圖: 人工作業 51">
                <a:extLst>
                  <a:ext uri="{FF2B5EF4-FFF2-40B4-BE49-F238E27FC236}">
                    <a16:creationId xmlns:a16="http://schemas.microsoft.com/office/drawing/2014/main" id="{67870B8B-3A82-4DEC-ACCC-B13C54B7AB96}"/>
                  </a:ext>
                </a:extLst>
              </p:cNvPr>
              <p:cNvSpPr/>
              <p:nvPr/>
            </p:nvSpPr>
            <p:spPr>
              <a:xfrm rot="19607182">
                <a:off x="5324733" y="7613226"/>
                <a:ext cx="491067" cy="39074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3" name="流程圖: 人工作業 52">
                <a:extLst>
                  <a:ext uri="{FF2B5EF4-FFF2-40B4-BE49-F238E27FC236}">
                    <a16:creationId xmlns:a16="http://schemas.microsoft.com/office/drawing/2014/main" id="{1545D9C1-4CE3-4369-93FA-C415319C07BB}"/>
                  </a:ext>
                </a:extLst>
              </p:cNvPr>
              <p:cNvSpPr/>
              <p:nvPr/>
            </p:nvSpPr>
            <p:spPr>
              <a:xfrm rot="1992818" flipH="1">
                <a:off x="6039854" y="7595470"/>
                <a:ext cx="491067" cy="39074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4" name="流程圖: 人工作業 53">
                <a:extLst>
                  <a:ext uri="{FF2B5EF4-FFF2-40B4-BE49-F238E27FC236}">
                    <a16:creationId xmlns:a16="http://schemas.microsoft.com/office/drawing/2014/main" id="{98D4E6E1-9E30-4634-93D6-9E78F43F83CE}"/>
                  </a:ext>
                </a:extLst>
              </p:cNvPr>
              <p:cNvSpPr/>
              <p:nvPr/>
            </p:nvSpPr>
            <p:spPr>
              <a:xfrm>
                <a:off x="5687613" y="7495564"/>
                <a:ext cx="491067" cy="390749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E33739D-D176-4295-864B-814281938160}"/>
                </a:ext>
              </a:extLst>
            </p:cNvPr>
            <p:cNvSpPr txBox="1"/>
            <p:nvPr/>
          </p:nvSpPr>
          <p:spPr>
            <a:xfrm>
              <a:off x="5212309" y="7929289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B23E650-B3C5-4B5B-A96E-4D8CDEAE0D84}"/>
                </a:ext>
              </a:extLst>
            </p:cNvPr>
            <p:cNvSpPr txBox="1"/>
            <p:nvPr/>
          </p:nvSpPr>
          <p:spPr>
            <a:xfrm>
              <a:off x="5119277" y="8273816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678AE1E-1CC8-49D2-92C3-D5084208C232}"/>
                </a:ext>
              </a:extLst>
            </p:cNvPr>
            <p:cNvSpPr txBox="1"/>
            <p:nvPr/>
          </p:nvSpPr>
          <p:spPr>
            <a:xfrm>
              <a:off x="5475852" y="7697177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D34A367-E824-4C10-8300-977DD2CAA112}"/>
                </a:ext>
              </a:extLst>
            </p:cNvPr>
            <p:cNvSpPr txBox="1"/>
            <p:nvPr/>
          </p:nvSpPr>
          <p:spPr>
            <a:xfrm>
              <a:off x="5793371" y="7560133"/>
              <a:ext cx="561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CBBA535-4920-4BD6-A9A5-1868F2B26DF2}"/>
                </a:ext>
              </a:extLst>
            </p:cNvPr>
            <p:cNvSpPr txBox="1"/>
            <p:nvPr/>
          </p:nvSpPr>
          <p:spPr>
            <a:xfrm>
              <a:off x="6148939" y="7674187"/>
              <a:ext cx="561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42CE6901-ECBD-4823-BEEB-E66C70B5C5BB}"/>
                </a:ext>
              </a:extLst>
            </p:cNvPr>
            <p:cNvSpPr txBox="1"/>
            <p:nvPr/>
          </p:nvSpPr>
          <p:spPr>
            <a:xfrm>
              <a:off x="6507740" y="8235464"/>
              <a:ext cx="561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7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0956133-9178-4731-A6BC-8A75DB122666}"/>
                </a:ext>
              </a:extLst>
            </p:cNvPr>
            <p:cNvSpPr txBox="1"/>
            <p:nvPr/>
          </p:nvSpPr>
          <p:spPr>
            <a:xfrm>
              <a:off x="6419107" y="7914081"/>
              <a:ext cx="561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</a:rPr>
                <a:t>6</a:t>
              </a: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奇妙的力學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5E48076-6FC6-4127-B0F9-920569919E98}"/>
              </a:ext>
            </a:extLst>
          </p:cNvPr>
          <p:cNvSpPr txBox="1"/>
          <p:nvPr/>
        </p:nvSpPr>
        <p:spPr>
          <a:xfrm>
            <a:off x="711503" y="2401389"/>
            <a:ext cx="6136668" cy="7608923"/>
          </a:xfrm>
          <a:prstGeom prst="rect">
            <a:avLst/>
          </a:prstGeom>
        </p:spPr>
        <p:txBody>
          <a:bodyPr vert="horz" wrap="square" lIns="0" tIns="103613" rIns="0" bIns="0" rtlCol="0">
            <a:spAutoFit/>
          </a:bodyPr>
          <a:lstStyle/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實驗名稱：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⼿機的⾃由落體運動。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實驗原理：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⾃由落體運動。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實驗器材：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⼿機、尺、緩衝平台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外套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2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實驗步驟：</a:t>
            </a:r>
            <a:endParaRPr kumimoji="0" sz="200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3860847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由靜⽌開始的⾃由落下。  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安裝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Phyphox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61451" marR="0" lvl="0" indent="-149374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2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點選原始感測器⼯具列的含重⼒加速度選項，了解⼿機的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</a:t>
            </a:r>
            <a:r>
              <a:rPr kumimoji="0" sz="1401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508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2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點選右上⾓按鈕開始量測，將⼿機直立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置於距離地⾯⼀公尺的⾼ 度釋放，落地後點選右上⾓按鈕結束量測，並⽤⼿機截圖。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釋放⼿機時避免讓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⼿機有初速度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1451" marR="0" lvl="0" indent="-149374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4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276310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 startAt="4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測量⾃由落下的時間，並和理論值比較。  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⼆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垂直上拋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83268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仿步驟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，將⼿機平放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垂直上拋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公分後，從最⾼點落下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公 分，⽤⼿機截取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⽅向重⼒加速度變化的圖形。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1517261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  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三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斜向拋射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12713" marR="2479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仿步驟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⼀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，將⼿機平放於⼿上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⽅向朝上且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⽅向指向⽬標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並斜向拋出約兩 公尺的距離。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(Phypox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需同時觀察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⽅向和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13" marR="24154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AutoNum type="arabicPeriod"/>
              <a:tabLst>
                <a:tab pos="162087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觀察量測結果，標⽰圖形中每⼀個運動過程並詳細說明。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⽅向和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⽅向需同 時說明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13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檢驗項⽬：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影片為橫向拍攝、有字幕。影像清晰，有使⽤麥克風錄⾳。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影片中有⾃製《原理講解圖板》。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影片中要講解⼿機內重⼒感測儀的⼯作原理。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影片中要講解每⼀個實驗步驟的</a:t>
            </a:r>
            <a:r>
              <a:rPr kumimoji="0" sz="1401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Phypox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量測圖形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實驗截圖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  <a:p>
            <a:pPr marL="292392" marR="0" lvl="0" indent="-279679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1756" algn="l"/>
                <a:tab pos="292392" algn="l"/>
              </a:tabLst>
              <a:defRPr/>
            </a:pP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4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/>
                <a:ea typeface="+mn-ea"/>
                <a:cs typeface="Microsoft JhengHei UI"/>
              </a:rPr>
              <a:t>影片中有說明這⼀組的創意或創新。</a:t>
            </a:r>
            <a:endParaRPr kumimoji="0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/>
              <a:ea typeface="+mn-ea"/>
              <a:cs typeface="Microsoft JhengHei UI"/>
            </a:endParaRPr>
          </a:p>
        </p:txBody>
      </p:sp>
      <p:pic>
        <p:nvPicPr>
          <p:cNvPr id="26" name="object 13">
            <a:extLst>
              <a:ext uri="{FF2B5EF4-FFF2-40B4-BE49-F238E27FC236}">
                <a16:creationId xmlns:a16="http://schemas.microsoft.com/office/drawing/2014/main" id="{E2FD6611-7B57-40E4-A7E6-6387EAD4763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3143" y="2401389"/>
            <a:ext cx="2635945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1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8782A22-5D54-462D-A8C3-2520B7F08044}"/>
              </a:ext>
            </a:extLst>
          </p:cNvPr>
          <p:cNvGrpSpPr/>
          <p:nvPr/>
        </p:nvGrpSpPr>
        <p:grpSpPr>
          <a:xfrm>
            <a:off x="0" y="-94"/>
            <a:ext cx="7559605" cy="10692000"/>
            <a:chOff x="0" y="-94"/>
            <a:chExt cx="7559605" cy="10692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501D83-0C44-487B-ACD2-609338AE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" r="50000"/>
            <a:stretch/>
          </p:blipFill>
          <p:spPr>
            <a:xfrm>
              <a:off x="198506" y="-94"/>
              <a:ext cx="7162662" cy="10692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5E70D7-B0E7-4373-9A24-0202B05A980E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29CCB1-C7BA-495B-A69B-94EEEAAC1D55}"/>
                </a:ext>
              </a:extLst>
            </p:cNvPr>
            <p:cNvSpPr/>
            <p:nvPr/>
          </p:nvSpPr>
          <p:spPr>
            <a:xfrm>
              <a:off x="7361168" y="-94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1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BD1CAB64-3341-44C9-97C8-2FC76C16148F}"/>
              </a:ext>
            </a:extLst>
          </p:cNvPr>
          <p:cNvGrpSpPr/>
          <p:nvPr/>
        </p:nvGrpSpPr>
        <p:grpSpPr>
          <a:xfrm>
            <a:off x="0" y="-94"/>
            <a:ext cx="7559605" cy="10692000"/>
            <a:chOff x="0" y="-94"/>
            <a:chExt cx="7559605" cy="10692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52141A4-55E7-4820-8D06-351C5687E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625"/>
            <a:stretch/>
          </p:blipFill>
          <p:spPr>
            <a:xfrm>
              <a:off x="198506" y="-94"/>
              <a:ext cx="7162662" cy="10692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A8775CA-5D3B-4064-8F2F-D596D3CE37EE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2B0696-8D69-4180-BDB0-DF5D8E86BA62}"/>
                </a:ext>
              </a:extLst>
            </p:cNvPr>
            <p:cNvSpPr/>
            <p:nvPr/>
          </p:nvSpPr>
          <p:spPr>
            <a:xfrm>
              <a:off x="7361168" y="-94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46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白板 的圖片&#10;&#10;自動產生的描述">
            <a:extLst>
              <a:ext uri="{FF2B5EF4-FFF2-40B4-BE49-F238E27FC236}">
                <a16:creationId xmlns:a16="http://schemas.microsoft.com/office/drawing/2014/main" id="{E0EC175D-8AC3-4FB9-ABB8-324E92594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76"/>
          <a:stretch/>
        </p:blipFill>
        <p:spPr>
          <a:xfrm>
            <a:off x="0" y="463153"/>
            <a:ext cx="7560000" cy="97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白板 的圖片&#10;&#10;自動產生的描述">
            <a:extLst>
              <a:ext uri="{FF2B5EF4-FFF2-40B4-BE49-F238E27FC236}">
                <a16:creationId xmlns:a16="http://schemas.microsoft.com/office/drawing/2014/main" id="{667453DA-FAB2-42C8-8DD0-19E81E858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2" b="20068"/>
          <a:stretch/>
        </p:blipFill>
        <p:spPr>
          <a:xfrm>
            <a:off x="0" y="501253"/>
            <a:ext cx="7560000" cy="96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白板 的圖片&#10;&#10;自動產生的描述">
            <a:extLst>
              <a:ext uri="{FF2B5EF4-FFF2-40B4-BE49-F238E27FC236}">
                <a16:creationId xmlns:a16="http://schemas.microsoft.com/office/drawing/2014/main" id="{A6065D93-5ADF-4EC0-A156-AC27E0D84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33"/>
          <a:stretch/>
        </p:blipFill>
        <p:spPr>
          <a:xfrm>
            <a:off x="0" y="2909962"/>
            <a:ext cx="7560000" cy="48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1072</Words>
  <Application>Microsoft Office PowerPoint</Application>
  <PresentationFormat>自訂</PresentationFormat>
  <Paragraphs>136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Microsoft JhengHei UI</vt:lpstr>
      <vt:lpstr>StarSymbol</vt:lpstr>
      <vt:lpstr>Microsoft JhengHei</vt:lpstr>
      <vt:lpstr>Microsoft JhengHei</vt:lpstr>
      <vt:lpstr>Arial</vt:lpstr>
      <vt:lpstr>Calibri</vt:lpstr>
      <vt:lpstr>Calibri Light</vt:lpstr>
      <vt:lpstr>Cambria Math</vt:lpstr>
      <vt:lpstr>Office Theme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奇妙的力學 與本主題有關的進階學習</dc:title>
  <dc:creator>洪至庚</dc:creator>
  <cp:lastModifiedBy>zxc mickey</cp:lastModifiedBy>
  <cp:revision>6</cp:revision>
  <dcterms:created xsi:type="dcterms:W3CDTF">2021-03-05T18:56:52Z</dcterms:created>
  <dcterms:modified xsi:type="dcterms:W3CDTF">2022-04-10T08:15:04Z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2021-03-05T00:00:00Z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2021-03-05T00:00:00Z</vt:filetime>
  </property>
</Properties>
</file>