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9675" cy="10691813"/>
  <p:notesSz cx="7772400" cy="10693400"/>
  <p:defaultTextStyle>
    <a:defPPr>
      <a:defRPr lang="zh-TW"/>
    </a:defPPr>
    <a:lvl1pPr marL="0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1pPr>
    <a:lvl2pPr marL="451851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2pPr>
    <a:lvl3pPr marL="90370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3pPr>
    <a:lvl4pPr marL="1355552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4pPr>
    <a:lvl5pPr marL="1807403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5pPr>
    <a:lvl6pPr marL="2259254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6pPr>
    <a:lvl7pPr marL="271110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7pPr>
    <a:lvl8pPr marL="3162955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8pPr>
    <a:lvl9pPr marL="3614806" algn="l" defTabSz="903702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843" y="48"/>
      </p:cViewPr>
      <p:guideLst>
        <p:guide orient="horz" pos="2880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89" y="3314462"/>
            <a:ext cx="62524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7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355243" cy="10692448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sz="177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6608" y="662587"/>
            <a:ext cx="548264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793" y="2459117"/>
            <a:ext cx="66202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3" y="9943386"/>
            <a:ext cx="2353875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3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0" y="9943386"/>
            <a:ext cx="1691847" cy="273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Xxsvbvvc6J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embed/AbjEGwsmhi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qPfNxy3j9o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7" y="571775"/>
            <a:ext cx="56362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TW" altLang="en-US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奇妙的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r>
              <a:rPr spc="-1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br>
              <a:rPr lang="en-US" spc="-15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-1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r>
              <a:rPr spc="-1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spc="-1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pc="-1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328937" y="1764506"/>
                <a:ext cx="6743700" cy="49217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R="719455">
                  <a:lnSpc>
                    <a:spcPct val="125000"/>
                  </a:lnSpc>
                </a:pPr>
                <a:r>
                  <a:rPr lang="zh-TW" altLang="en-US" sz="20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世界上最神奇的液体，非牛顿流体，人人都能做到“水上漂”！ </a:t>
                </a:r>
                <a:r>
                  <a:rPr lang="en-US" altLang="zh-TW" sz="2000" b="1" spc="-10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https://www.youtube.com/embed/Xxsvbvvc6JM</a:t>
                </a:r>
                <a:endParaRPr lang="zh-TW" altLang="en-US" sz="2000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30480">
                  <a:lnSpc>
                    <a:spcPct val="125000"/>
                  </a:lnSpc>
                </a:pP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非牛頓流體是一種流體力學的概念，與牛頓流體相對，它的應力與 速度梯度的關係不服從牛頓粘性定律，也就是說其剪應力與剪應變</a:t>
                </a:r>
                <a:endPara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30480">
                  <a:lnSpc>
                    <a:spcPct val="125000"/>
                  </a:lnSpc>
                </a:pP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呈非線性關係。常見的非牛頓流體包括：高分子聚合物溶液、聚合 物熔融體、血液。</a:t>
                </a:r>
                <a:r>
                  <a:rPr lang="en-US" altLang="zh-TW" sz="1800"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(113 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 鍾宇翔</a:t>
                </a:r>
                <a:r>
                  <a:rPr lang="en-US" altLang="zh-TW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)</a:t>
                </a:r>
                <a:endPara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>
                  <a:lnSpc>
                    <a:spcPct val="125000"/>
                  </a:lnSpc>
                </a:pPr>
                <a:endParaRPr lang="zh-TW" altLang="en-US" sz="245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sz="20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牛頓第</a:t>
                </a:r>
                <a:r>
                  <a:rPr lang="zh-TW" altLang="en-US" sz="2000" b="1" spc="-15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二</a:t>
                </a:r>
                <a:r>
                  <a:rPr lang="zh-TW" altLang="en-US" sz="20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運</a:t>
                </a:r>
                <a:r>
                  <a:rPr lang="zh-TW" altLang="en-US" sz="2000" b="1" spc="-15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動</a:t>
                </a:r>
                <a:r>
                  <a:rPr lang="zh-TW" altLang="en-US" sz="20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定律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R="30480">
                  <a:lnSpc>
                    <a:spcPct val="125000"/>
                  </a:lnSpc>
                </a:pP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牛頓第二定律是把點例子的制量和速度用一個稱為力的向梁聯繫起 來。如果 </a:t>
                </a:r>
                <a:r>
                  <a:rPr lang="en-US" altLang="zh-TW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m</a:t>
                </a:r>
                <a:r>
                  <a:rPr lang="zh-TW" altLang="en-US" sz="1800" b="1" spc="-3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是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點例子的質量。而是在所有作用在其上的利得向量 總和，就是淨作用力，牛頓第二定律的方程為 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mbria Math"/>
                      </a:rPr>
                      <m:t>𝑭</m:t>
                    </m:r>
                    <m:r>
                      <a:rPr lang="zh-TW" altLang="en-US" sz="18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mbria Math"/>
                      </a:rPr>
                      <m:t> = </m:t>
                    </m:r>
                    <m:f>
                      <m:fPr>
                        <m:ctrlPr>
                          <a:rPr lang="zh-TW" altLang="en-US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𝑚𝑣</m:t>
                        </m:r>
                        <m:r>
                          <a:rPr lang="en-US" altLang="zh-TW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1800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zh-TW" altLang="en-US" sz="1950" i="1" spc="-7" baseline="4487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altLang="zh-TW" sz="18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f>
                      <m:fPr>
                        <m:ctrlPr>
                          <a:rPr lang="zh-TW" alt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。</a:t>
                </a:r>
                <a:endParaRPr lang="zh-TW" altLang="en-US" sz="13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mbria Math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spc="-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(113 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級</a:t>
                </a:r>
                <a:r>
                  <a:rPr lang="zh-TW" altLang="en-US" sz="1800" b="1" spc="37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 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張</a:t>
                </a:r>
                <a:r>
                  <a:rPr lang="zh-TW" altLang="en-US" sz="1800" b="1" spc="-15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鈞</a:t>
                </a:r>
                <a:r>
                  <a:rPr lang="zh-TW" altLang="en-US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皓</a:t>
                </a:r>
                <a:r>
                  <a:rPr lang="en-US" altLang="zh-TW" sz="18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)</a:t>
                </a:r>
                <a:endParaRPr sz="1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37" y="1764506"/>
                <a:ext cx="6743700" cy="4921732"/>
              </a:xfrm>
              <a:prstGeom prst="rect">
                <a:avLst/>
              </a:prstGeom>
              <a:blipFill>
                <a:blip r:embed="rId3"/>
                <a:stretch>
                  <a:fillRect l="-2351" t="-371" r="-723" b="-1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432125" y="7165870"/>
            <a:ext cx="6537325" cy="186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科學補給站-神奇紙拱橋</a:t>
            </a:r>
            <a:r>
              <a:rPr sz="2400" b="1" spc="5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兩噸休旅車過橋不會垮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https://www.youtube.com/embed/AbjEGwsmhiA</a:t>
            </a:r>
            <a:endParaRPr sz="20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重達兩公噸以上的休旅車，是怎麼開上用紙張做的橋樑</a:t>
            </a:r>
            <a:r>
              <a:rPr sz="1800" b="1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呢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?過外有 座用了 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54390</a:t>
            </a:r>
            <a:r>
              <a:rPr sz="1800" b="1" spc="-2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張紙製成的紙拱橋，休旅車開上拱橋，不但沒有 垮，還相當堅固，到底是什原因</a:t>
            </a:r>
            <a:r>
              <a:rPr sz="1800"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呢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?(112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sz="1800"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陳彥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智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541E26D-47AC-4C53-8E7C-2701F5B3EA2B}"/>
              </a:ext>
            </a:extLst>
          </p:cNvPr>
          <p:cNvCxnSpPr>
            <a:cxnSpLocks/>
          </p:cNvCxnSpPr>
          <p:nvPr/>
        </p:nvCxnSpPr>
        <p:spPr>
          <a:xfrm>
            <a:off x="-79213" y="4465187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C17CB1-7945-4972-9D13-A0A74EA47CD9}"/>
              </a:ext>
            </a:extLst>
          </p:cNvPr>
          <p:cNvCxnSpPr>
            <a:cxnSpLocks/>
          </p:cNvCxnSpPr>
          <p:nvPr/>
        </p:nvCxnSpPr>
        <p:spPr>
          <a:xfrm>
            <a:off x="-79213" y="6827387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F2D946C-4D68-461B-88A2-36D428256BFD}"/>
              </a:ext>
            </a:extLst>
          </p:cNvPr>
          <p:cNvCxnSpPr>
            <a:cxnSpLocks/>
          </p:cNvCxnSpPr>
          <p:nvPr/>
        </p:nvCxnSpPr>
        <p:spPr>
          <a:xfrm>
            <a:off x="0" y="92321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517" y="594582"/>
            <a:ext cx="5882640" cy="1633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火箭垂直飛行  vs</a:t>
            </a:r>
            <a:r>
              <a:rPr sz="2400" b="1" spc="49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橫</a:t>
            </a:r>
            <a:r>
              <a:rPr sz="2400" b="1" spc="5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向</a:t>
            </a: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飛行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為什麼太空梭只能垂直發射</a:t>
            </a:r>
            <a:endParaRPr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https://www.youtube.com/embed/qPfNxy3j9os</a:t>
            </a:r>
            <a:endParaRPr sz="20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解釋太空梭發射和一班飛機飛行的差</a:t>
            </a:r>
            <a:r>
              <a:rPr sz="1800" b="1" spc="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別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r>
              <a:rPr sz="1800"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(113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sz="1800" b="1" spc="36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余奕霆)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0D56D05-FBB4-431F-938F-998E833D5081}"/>
              </a:ext>
            </a:extLst>
          </p:cNvPr>
          <p:cNvCxnSpPr>
            <a:cxnSpLocks/>
          </p:cNvCxnSpPr>
          <p:nvPr/>
        </p:nvCxnSpPr>
        <p:spPr>
          <a:xfrm>
            <a:off x="0" y="23741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82E90C-CDDE-470E-BF16-19CDC748ABC1}"/>
              </a:ext>
            </a:extLst>
          </p:cNvPr>
          <p:cNvCxnSpPr>
            <a:cxnSpLocks/>
          </p:cNvCxnSpPr>
          <p:nvPr/>
        </p:nvCxnSpPr>
        <p:spPr>
          <a:xfrm>
            <a:off x="-325" y="26027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8782A22-5D54-462D-A8C3-2520B7F08044}"/>
              </a:ext>
            </a:extLst>
          </p:cNvPr>
          <p:cNvGrpSpPr/>
          <p:nvPr/>
        </p:nvGrpSpPr>
        <p:grpSpPr>
          <a:xfrm>
            <a:off x="0" y="-94"/>
            <a:ext cx="7559605" cy="10692000"/>
            <a:chOff x="0" y="-94"/>
            <a:chExt cx="7559605" cy="10692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7501D83-0C44-487B-ACD2-609338AEF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5" r="50000"/>
            <a:stretch/>
          </p:blipFill>
          <p:spPr>
            <a:xfrm>
              <a:off x="198506" y="-94"/>
              <a:ext cx="7162662" cy="10692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5E70D7-B0E7-4373-9A24-0202B05A980E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29CCB1-C7BA-495B-A69B-94EEEAAC1D55}"/>
                </a:ext>
              </a:extLst>
            </p:cNvPr>
            <p:cNvSpPr/>
            <p:nvPr/>
          </p:nvSpPr>
          <p:spPr>
            <a:xfrm>
              <a:off x="7361168" y="-94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1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BD1CAB64-3341-44C9-97C8-2FC76C16148F}"/>
              </a:ext>
            </a:extLst>
          </p:cNvPr>
          <p:cNvGrpSpPr/>
          <p:nvPr/>
        </p:nvGrpSpPr>
        <p:grpSpPr>
          <a:xfrm>
            <a:off x="0" y="-94"/>
            <a:ext cx="7559605" cy="10692000"/>
            <a:chOff x="0" y="-94"/>
            <a:chExt cx="7559605" cy="10692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52141A4-55E7-4820-8D06-351C5687E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625"/>
            <a:stretch/>
          </p:blipFill>
          <p:spPr>
            <a:xfrm>
              <a:off x="198506" y="-94"/>
              <a:ext cx="7162662" cy="10692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A8775CA-5D3B-4064-8F2F-D596D3CE37EE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2B0696-8D69-4180-BDB0-DF5D8E86BA62}"/>
                </a:ext>
              </a:extLst>
            </p:cNvPr>
            <p:cNvSpPr/>
            <p:nvPr/>
          </p:nvSpPr>
          <p:spPr>
            <a:xfrm>
              <a:off x="7361168" y="-94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4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245</Words>
  <Application>Microsoft Office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JhengHei</vt:lpstr>
      <vt:lpstr>Microsoft JhengHei</vt:lpstr>
      <vt:lpstr>Calibri</vt:lpstr>
      <vt:lpstr>Cambria Math</vt:lpstr>
      <vt:lpstr>Office Theme</vt:lpstr>
      <vt:lpstr>奇妙的力學 與本主題有關的進階學習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奇妙的力學 與本主題有關的進階學習</dc:title>
  <cp:lastModifiedBy>至庚 洪</cp:lastModifiedBy>
  <cp:revision>2</cp:revision>
  <dcterms:created xsi:type="dcterms:W3CDTF">2021-03-05T18:56:52Z</dcterms:created>
  <dcterms:modified xsi:type="dcterms:W3CDTF">2021-03-05T11:07:59Z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2021-03-05T00:00:00Z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2021-03-05T00:00:00Z</vt:filetime>
  </property>
</Properties>
</file>