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sldIdLst>
    <p:sldId id="268" r:id="rId4"/>
    <p:sldId id="269" r:id="rId5"/>
    <p:sldId id="259" r:id="rId6"/>
    <p:sldId id="258" r:id="rId7"/>
    <p:sldId id="264" r:id="rId8"/>
    <p:sldId id="265" r:id="rId9"/>
    <p:sldId id="266" r:id="rId10"/>
    <p:sldId id="267" r:id="rId11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54" d="100"/>
          <a:sy n="54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17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7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3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98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64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870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1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3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710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77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78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91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32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79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38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87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38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53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2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46B3CE2-9733-47E2-A4A9-56D4984E4DD3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380587" y="1281402"/>
            <a:chExt cx="4798501" cy="787714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380587" y="1281402"/>
              <a:ext cx="4798501" cy="787714"/>
            </a:xfrm>
            <a:prstGeom prst="roundRect">
              <a:avLst/>
            </a:prstGeom>
            <a:noFill/>
            <a:ln w="50800">
              <a:solidFill>
                <a:srgbClr val="00B0F0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67410" y="1321316"/>
              <a:ext cx="32624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雷射筆的光學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E1C280F-504B-421A-910B-26725CE87229}"/>
              </a:ext>
            </a:extLst>
          </p:cNvPr>
          <p:cNvGrpSpPr/>
          <p:nvPr/>
        </p:nvGrpSpPr>
        <p:grpSpPr>
          <a:xfrm>
            <a:off x="527457" y="2251137"/>
            <a:ext cx="6504761" cy="8057255"/>
            <a:chOff x="414830" y="2085685"/>
            <a:chExt cx="6026683" cy="74650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8EE013-759B-494C-8FA1-7667828AC526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4D87745-1DF6-463F-AB57-B1CB9C1DC0CD}"/>
                </a:ext>
              </a:extLst>
            </p:cNvPr>
            <p:cNvSpPr txBox="1"/>
            <p:nvPr/>
          </p:nvSpPr>
          <p:spPr>
            <a:xfrm>
              <a:off x="576588" y="2196739"/>
              <a:ext cx="5703166" cy="72429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.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光碟片的干涉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量化實驗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               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光柵的干涉。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光程差公式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: (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λ=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wd/L)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光碟片、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光碟片各一片、紅光雷射筆、捲尺、曬衣夾。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將紅光雷射筆用曬衣夾架設好，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讓它的開關能夠保持被曬衣夾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壓住，使其能持續發射紅光，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且筆本身穩定、光線不會晃動。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放置好光碟片，讓雷射光能垂直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入射光碟片，並且反射的干涉圖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形能清楚顯示在後方遠處的屏幕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上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約兩公尺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endPara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3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紀錄光碟片到屏幕距離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，量測干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涉亮點間格的長度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，加上已知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的光碟片光柵寬度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 (CD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1.6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μ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m/DVD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0.74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μ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m)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利用光程差公式，求出紅光雷射筆的波長 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影片中要講解干涉的原理。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影片中要呈現進行實驗的情形，實驗時需拍攝實驗架設，需要特寫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</a:t>
              </a: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的干涉波紋。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6.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影片中要說明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DVD/CD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的不同。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21B9EB9D-5FF8-4BBE-BFA9-495BE620B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05" y="5508238"/>
            <a:ext cx="302987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8DC4587-594C-4E48-8ECD-2197414AA4C6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380587" y="1281402"/>
            <a:chExt cx="4798501" cy="787714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380587" y="1281402"/>
              <a:ext cx="4798501" cy="787714"/>
            </a:xfrm>
            <a:prstGeom prst="roundRect">
              <a:avLst/>
            </a:prstGeom>
            <a:noFill/>
            <a:ln w="50800">
              <a:solidFill>
                <a:srgbClr val="00B0F0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2167407" y="1321316"/>
              <a:ext cx="32624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雷射筆的光學</a:t>
              </a:r>
              <a:endPara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7D6E0CC-2E5C-496E-B629-816DE0B96BCA}"/>
              </a:ext>
            </a:extLst>
          </p:cNvPr>
          <p:cNvGrpSpPr/>
          <p:nvPr/>
        </p:nvGrpSpPr>
        <p:grpSpPr>
          <a:xfrm>
            <a:off x="527457" y="2251137"/>
            <a:ext cx="6504761" cy="8057255"/>
            <a:chOff x="527457" y="2251137"/>
            <a:chExt cx="6504761" cy="805725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3343FE7-7A3E-442A-96A2-162D6CDD0950}"/>
                </a:ext>
              </a:extLst>
            </p:cNvPr>
            <p:cNvGrpSpPr/>
            <p:nvPr/>
          </p:nvGrpSpPr>
          <p:grpSpPr>
            <a:xfrm>
              <a:off x="527457" y="2251137"/>
              <a:ext cx="6504761" cy="8057255"/>
              <a:chOff x="527457" y="2251137"/>
              <a:chExt cx="6504761" cy="805725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81C3F56-AF73-48C2-9B1D-669CD4EFC293}"/>
                  </a:ext>
                </a:extLst>
              </p:cNvPr>
              <p:cNvSpPr/>
              <p:nvPr/>
            </p:nvSpPr>
            <p:spPr>
              <a:xfrm>
                <a:off x="527457" y="2251137"/>
                <a:ext cx="6504761" cy="805725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1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1AEBB85-EC96-4A61-B23F-2AB8D92E70E8}"/>
                  </a:ext>
                </a:extLst>
              </p:cNvPr>
              <p:cNvSpPr txBox="1"/>
              <p:nvPr/>
            </p:nvSpPr>
            <p:spPr>
              <a:xfrm>
                <a:off x="720834" y="2402173"/>
                <a:ext cx="6155580" cy="679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實驗名稱：</a:t>
                </a:r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頭髮的繞射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量化實驗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實驗原理：</a:t>
                </a:r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光的繞射。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頭髮繞射 的 公式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d=2</a:t>
                </a:r>
                <a:r>
                  <a:rPr kumimoji="0" lang="el-GR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λ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L/R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d: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頭髮直徑，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L: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頭髮到屏幕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牆壁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距離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需大於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公尺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，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λ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: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雷射筆波長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650 nm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，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R: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中央亮區寬度。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實驗器材：</a:t>
                </a:r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暗室，曬衣夾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個，紅光雷射筆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不能用綠光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、男生女生頭髮各一，直尺，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實驗步驟：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此實驗需在暗室中進行。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用曬衣夾固定紅光雷射筆，用另一個曬衣夾將頭髮固定在雷射筆前面，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   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讓雷射光照在頭髮中間。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在 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公尺外的牆上或屏幕上，觀察繞射圖形，圖形需穩定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照相、特寫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4.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用尺量取中央亮區的寬度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需照相，特寫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，計算頭髮直徑。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5. 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比較男生和女生的頭髮粗細。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159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檢驗項目：</a:t>
                </a:r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*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影片為橫向拍攝、有字幕。影像清晰，有使用麥克風錄音。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*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影片中有自製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《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原理講解圖板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》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*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影片中有說明這一組的創意或創新。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影片中要講解光的繞涉原理。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影片中有呈現做實驗的情形 及 計算的過程。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頭髮繞射照片需與下</a:t>
                </a:r>
                <a:r>
                  <a:rPr lang="zh-TW" altLang="en-US" sz="14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方</a:t>
                </a:r>
                <a:r>
                  <a:rPr kumimoji="0" lang="zh-TW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樣本圖疊圖比較</a:t>
                </a: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-28442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  <p:pic>
          <p:nvPicPr>
            <p:cNvPr id="1038" name="Picture 14" descr="Physclips: Diffraction Laboratories">
              <a:extLst>
                <a:ext uri="{FF2B5EF4-FFF2-40B4-BE49-F238E27FC236}">
                  <a16:creationId xmlns:a16="http://schemas.microsoft.com/office/drawing/2014/main" id="{C4972659-6DB9-3B47-B31F-9470918C1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04" y="8908237"/>
              <a:ext cx="5734066" cy="136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字方塊 1"/>
          <p:cNvSpPr txBox="1"/>
          <p:nvPr/>
        </p:nvSpPr>
        <p:spPr>
          <a:xfrm flipH="1">
            <a:off x="4870533" y="8538905"/>
            <a:ext cx="18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頭髮繞射的圖形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869473" y="2367449"/>
            <a:ext cx="3006941" cy="1542284"/>
            <a:chOff x="3869473" y="2263307"/>
            <a:chExt cx="3006941" cy="154228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9473" y="2263307"/>
              <a:ext cx="3006941" cy="1542284"/>
            </a:xfrm>
            <a:prstGeom prst="rect">
              <a:avLst/>
            </a:prstGeom>
          </p:spPr>
        </p:pic>
        <p:sp>
          <p:nvSpPr>
            <p:cNvPr id="6" name="直角三角形 5"/>
            <p:cNvSpPr/>
            <p:nvPr/>
          </p:nvSpPr>
          <p:spPr>
            <a:xfrm rot="10429810">
              <a:off x="5467774" y="2434670"/>
              <a:ext cx="1370702" cy="779838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1917678" y="1191106"/>
              <a:ext cx="302265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雷射筆的光學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E1C280F-504B-421A-910B-26725CE87229}"/>
              </a:ext>
            </a:extLst>
          </p:cNvPr>
          <p:cNvGrpSpPr/>
          <p:nvPr/>
        </p:nvGrpSpPr>
        <p:grpSpPr>
          <a:xfrm>
            <a:off x="527457" y="2251137"/>
            <a:ext cx="6504761" cy="8057255"/>
            <a:chOff x="414830" y="2085685"/>
            <a:chExt cx="6026683" cy="74650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8EE013-759B-494C-8FA1-7667828AC526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4D87745-1DF6-463F-AB57-B1CB9C1DC0CD}"/>
                </a:ext>
              </a:extLst>
            </p:cNvPr>
            <p:cNvSpPr txBox="1"/>
            <p:nvPr/>
          </p:nvSpPr>
          <p:spPr>
            <a:xfrm>
              <a:off x="576588" y="2161062"/>
              <a:ext cx="5703166" cy="724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1.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光碟片的干涉。                     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光柵的干涉。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光程差公式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: (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λ=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wd/L)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光碟片、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光碟片各一片、紅光雷射筆、捲尺、曬衣夾。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將紅光雷射筆用曬衣夾架設好，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讓它的開關能夠保持被曬衣夾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壓住，使其能持續發射紅光，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且筆本身穩定、光線不會晃動。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放置好光碟片，讓雷射光能垂直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入射光碟片，並且反射的干涉圖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形能清楚顯示在後方遠處的屏幕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上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約兩公尺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endPara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3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紀錄光碟片到屏幕距離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，量測干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	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涉亮點間格的長度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，加上已知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的光碟片光柵寬度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 (CD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1.6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μ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m/DVD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0.74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μ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m)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利用光程差公式，求出紅光雷射筆的波長 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影片中要講解干涉的原理。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影片中要呈現進行實驗的情形，實驗時需拍攝實驗架設，需要特寫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的干涉波紋。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影片中要說明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DVD/CD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的不同。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0CE58BB-F560-48A4-8AE8-8E35E309D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7208" y="5345906"/>
            <a:ext cx="2485267" cy="2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917675" y="1191106"/>
              <a:ext cx="302265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雷射筆的光學</a:t>
              </a:r>
              <a:endPara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7457" y="2251137"/>
            <a:ext cx="6504761" cy="8057255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93994" y="2225620"/>
              <a:ext cx="5703166" cy="589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頭髮的繞射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光的繞射。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頭髮繞射 的 公式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d=2</a:t>
              </a: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L/R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d: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頭髮直徑，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L: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頭髮到屏幕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牆壁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距離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需大於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公尺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λ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: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雷射筆波長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650 nm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R: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中央亮區寬度。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暗室，曬衣夾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個，紅光雷射筆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不能用綠光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、男生女生頭髮各一，直尺，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此實驗需在暗室中進行。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用曬衣夾固定紅光雷射筆，用另一個曬衣夾將頭髮固定在雷射筆前面，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 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讓雷射光照在頭髮中間。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在 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公尺外的牆上或屏幕上，觀察繞射圖形，圖形需穩定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照相、特寫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4.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用尺量取中央亮區的寬度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需照相，特寫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，計算頭髮直徑。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5. 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比較男生和女生的頭髮粗細。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15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影片中要講解光的繞涉原理。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影片中有呈現做實驗的情形 及 計算的過程。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038" name="Picture 14" descr="Physclips: Diffraction Laboratories">
            <a:extLst>
              <a:ext uri="{FF2B5EF4-FFF2-40B4-BE49-F238E27FC236}">
                <a16:creationId xmlns:a16="http://schemas.microsoft.com/office/drawing/2014/main" id="{C4972659-6DB9-3B47-B31F-9470918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4" y="8857012"/>
            <a:ext cx="5734066" cy="13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 flipH="1">
            <a:off x="5002997" y="8442606"/>
            <a:ext cx="18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頭髮繞射的圖形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869473" y="2263307"/>
            <a:ext cx="3006941" cy="1542284"/>
            <a:chOff x="3869473" y="2263307"/>
            <a:chExt cx="3006941" cy="154228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9473" y="2263307"/>
              <a:ext cx="3006941" cy="1542284"/>
            </a:xfrm>
            <a:prstGeom prst="rect">
              <a:avLst/>
            </a:prstGeom>
          </p:spPr>
        </p:pic>
        <p:sp>
          <p:nvSpPr>
            <p:cNvPr id="6" name="直角三角形 5"/>
            <p:cNvSpPr/>
            <p:nvPr/>
          </p:nvSpPr>
          <p:spPr>
            <a:xfrm rot="10429810">
              <a:off x="5467774" y="2434670"/>
              <a:ext cx="1370702" cy="779838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AE0E06A6-D042-4FD0-9981-509776F7FA35}"/>
              </a:ext>
            </a:extLst>
          </p:cNvPr>
          <p:cNvGrpSpPr/>
          <p:nvPr/>
        </p:nvGrpSpPr>
        <p:grpSpPr>
          <a:xfrm>
            <a:off x="0" y="-94"/>
            <a:ext cx="7559674" cy="10692000"/>
            <a:chOff x="0" y="-94"/>
            <a:chExt cx="7559674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9FD7BA-F943-4297-8715-60174E3F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6" r="50000"/>
            <a:stretch/>
          </p:blipFill>
          <p:spPr>
            <a:xfrm>
              <a:off x="261325" y="-94"/>
              <a:ext cx="7037024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900EDB-C410-4FCF-B639-3CF46CCDC407}"/>
                </a:ext>
              </a:extLst>
            </p:cNvPr>
            <p:cNvSpPr/>
            <p:nvPr/>
          </p:nvSpPr>
          <p:spPr>
            <a:xfrm>
              <a:off x="0" y="0"/>
              <a:ext cx="261325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82443D-B23F-4732-A1DD-52A7FBD102C6}"/>
                </a:ext>
              </a:extLst>
            </p:cNvPr>
            <p:cNvSpPr/>
            <p:nvPr/>
          </p:nvSpPr>
          <p:spPr>
            <a:xfrm>
              <a:off x="7298349" y="-94"/>
              <a:ext cx="261325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5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E8F76A-973D-46C4-BE44-57C7CDD0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" y="-94"/>
            <a:ext cx="7559530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918E8A-4901-413F-AD18-3B2EAD1A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09"/>
          <a:stretch/>
        </p:blipFill>
        <p:spPr>
          <a:xfrm>
            <a:off x="-163" y="1096394"/>
            <a:ext cx="7560000" cy="8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C58BEE-CEE8-4EB5-82F9-51388AA1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4"/>
          <a:stretch/>
        </p:blipFill>
        <p:spPr>
          <a:xfrm>
            <a:off x="563303" y="-94"/>
            <a:ext cx="6433068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7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雷射筆的光學" id="{F3B2F610-6166-2641-B8C1-AA97B8F6340B}" vid="{4F212C30-BC06-C645-8DE7-83CC6B0D09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1182</Words>
  <Application>Microsoft Office PowerPoint</Application>
  <PresentationFormat>自訂</PresentationFormat>
  <Paragraphs>136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1_Office 佈景主題</vt:lpstr>
      <vt:lpstr>2_Office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zxc mickey</cp:lastModifiedBy>
  <cp:revision>44</cp:revision>
  <dcterms:created xsi:type="dcterms:W3CDTF">2020-08-26T09:46:03Z</dcterms:created>
  <dcterms:modified xsi:type="dcterms:W3CDTF">2022-03-21T18:07:15Z</dcterms:modified>
</cp:coreProperties>
</file>