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  <p:sldId id="259" r:id="rId5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FFFF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25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6747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5266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2446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484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8241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0471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1141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573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217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22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9942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EFBD1-469C-4A37-B611-98A009F71CA0}" type="datetimeFigureOut">
              <a:rPr lang="zh-TW" altLang="en-US" smtClean="0"/>
              <a:t>2021/3/14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658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embed/IZ4QqtXAM7A" TargetMode="External"/><Relationship Id="rId2" Type="http://schemas.openxmlformats.org/officeDocument/2006/relationships/hyperlink" Target="https://www.youtube.com/watch?v=IZ4QqtXAM7A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embed/NazBRcMDOOo" TargetMode="External"/><Relationship Id="rId4" Type="http://schemas.openxmlformats.org/officeDocument/2006/relationships/hyperlink" Target="https://www.youtube.com/watch?v=NazBRcMDOOo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embed/vpu7eR2CHu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FDE57FDA-21C9-41F4-BCAA-186342950E70}"/>
              </a:ext>
            </a:extLst>
          </p:cNvPr>
          <p:cNvSpPr txBox="1"/>
          <p:nvPr/>
        </p:nvSpPr>
        <p:spPr>
          <a:xfrm>
            <a:off x="462124" y="399165"/>
            <a:ext cx="6635426" cy="97152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TW" altLang="en-US" sz="3200" b="1" kern="1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雷射筆的光學</a:t>
            </a:r>
            <a:endParaRPr lang="en-US" altLang="zh-TW" sz="3200" b="1" kern="100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25000"/>
              </a:lnSpc>
            </a:pPr>
            <a:r>
              <a:rPr lang="zh-TW" altLang="en-US" sz="3200" b="1" kern="1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與本主題有關的科學</a:t>
            </a:r>
            <a:endParaRPr lang="zh-TW" altLang="zh-TW" sz="1200" b="1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just" fontAlgn="base">
              <a:lnSpc>
                <a:spcPct val="125000"/>
              </a:lnSpc>
            </a:pPr>
            <a:r>
              <a:rPr lang="zh-TW" altLang="zh-TW" sz="2400" b="1" dirty="0">
                <a:solidFill>
                  <a:srgbClr val="00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一</a:t>
            </a:r>
            <a:r>
              <a:rPr lang="en-US" altLang="zh-TW" sz="2400" b="1" dirty="0">
                <a:solidFill>
                  <a:srgbClr val="00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.</a:t>
            </a:r>
            <a:r>
              <a:rPr lang="zh-TW" altLang="zh-TW" sz="2400" b="1" dirty="0">
                <a:solidFill>
                  <a:srgbClr val="00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雷射筆的原理：</a:t>
            </a:r>
            <a:endParaRPr lang="zh-TW" altLang="zh-TW" sz="24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fontAlgn="base">
              <a:lnSpc>
                <a:spcPct val="125000"/>
              </a:lnSpc>
            </a:pPr>
            <a:r>
              <a:rPr lang="en-US" altLang="zh-TW" sz="1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 </a:t>
            </a:r>
            <a:endParaRPr lang="zh-TW" altLang="zh-TW" sz="18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fontAlgn="base">
              <a:lnSpc>
                <a:spcPct val="125000"/>
              </a:lnSpc>
            </a:pPr>
            <a:r>
              <a:rPr lang="zh-TW" altLang="zh-TW" sz="1800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日常生活中常見的雷射筆，其實是富含科學原理和科技運用的，如果現在還不太暸解的，快快跟上我們的腳步吧！</a:t>
            </a:r>
            <a:r>
              <a:rPr lang="en-US" altLang="zh-TW" sz="1800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 </a:t>
            </a:r>
            <a:endParaRPr lang="zh-TW" altLang="zh-TW" sz="18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fontAlgn="base">
              <a:lnSpc>
                <a:spcPct val="125000"/>
              </a:lnSpc>
            </a:pPr>
            <a:r>
              <a:rPr lang="en-US" altLang="zh-TW" sz="1800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(</a:t>
            </a:r>
            <a:r>
              <a:rPr lang="zh-TW" altLang="zh-TW" sz="1800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以下資料參考</a:t>
            </a:r>
            <a:r>
              <a:rPr lang="zh-TW" altLang="en-US" b="1" i="0" dirty="0">
                <a:solidFill>
                  <a:srgbClr val="F1F1F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雷射原理簡介</a:t>
            </a:r>
            <a:r>
              <a:rPr lang="en-US" altLang="zh-TW" b="1" i="0" dirty="0">
                <a:solidFill>
                  <a:srgbClr val="F1F1F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b="1" i="0" dirty="0">
                <a:solidFill>
                  <a:srgbClr val="F1F1F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繳交筆記</a:t>
            </a:r>
            <a:r>
              <a:rPr lang="en-US" altLang="zh-TW" b="1" i="0" dirty="0">
                <a:solidFill>
                  <a:srgbClr val="F1F1F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lang="zh-TW" altLang="zh-TW" sz="1800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：</a:t>
            </a:r>
            <a:r>
              <a:rPr lang="en-US" altLang="zh-TW" sz="1800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http://eportfolio.lib.ksu.edu.tw/user/T/H/4980B031-20110524204449.pdf)</a:t>
            </a:r>
            <a:r>
              <a:rPr lang="en-US" altLang="zh-TW" sz="1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 </a:t>
            </a:r>
            <a:endParaRPr lang="zh-TW" altLang="zh-TW" sz="18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fontAlgn="base">
              <a:lnSpc>
                <a:spcPct val="125000"/>
              </a:lnSpc>
            </a:pPr>
            <a:r>
              <a:rPr lang="zh-TW" altLang="zh-TW" sz="1800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簡單地說，雷射是一種光源，只是它發光的原理和一般光源不同，發出來的光就有它特別之處。一般光源是經由「自發放射」，而雷射是以「受激放射」來發光的。提及受激放射，在自然界是觀察不到的，但是它的理論，愛因斯坦早在一九一七年就已推導出來，並且預測了受激放射光的特性。只是以當時的技術，尚不足以在實驗室中證實。</a:t>
            </a:r>
            <a:r>
              <a:rPr lang="en-US" altLang="zh-TW" sz="1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 </a:t>
            </a:r>
          </a:p>
          <a:p>
            <a:pPr fontAlgn="base">
              <a:lnSpc>
                <a:spcPct val="125000"/>
              </a:lnSpc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fontAlgn="base">
              <a:lnSpc>
                <a:spcPct val="125000"/>
              </a:lnSpc>
            </a:pPr>
            <a:endParaRPr lang="en-US" altLang="zh-TW" sz="18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fontAlgn="base">
              <a:lnSpc>
                <a:spcPct val="125000"/>
              </a:lnSpc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fontAlgn="base">
              <a:lnSpc>
                <a:spcPct val="125000"/>
              </a:lnSpc>
            </a:pPr>
            <a:endParaRPr lang="en-US" altLang="zh-TW" sz="18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fontAlgn="base">
              <a:lnSpc>
                <a:spcPct val="125000"/>
              </a:lnSpc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fontAlgn="base">
              <a:lnSpc>
                <a:spcPct val="125000"/>
              </a:lnSpc>
            </a:pPr>
            <a:endParaRPr lang="en-US" altLang="zh-TW" sz="18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fontAlgn="base">
              <a:lnSpc>
                <a:spcPct val="125000"/>
              </a:lnSpc>
            </a:pPr>
            <a:endParaRPr lang="en-US" altLang="zh-TW" sz="18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fontAlgn="base">
              <a:lnSpc>
                <a:spcPct val="125000"/>
              </a:lnSpc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fontAlgn="base">
              <a:lnSpc>
                <a:spcPct val="125000"/>
              </a:lnSpc>
            </a:pPr>
            <a:endParaRPr lang="en-US" altLang="zh-TW" sz="18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fontAlgn="base">
              <a:lnSpc>
                <a:spcPct val="125000"/>
              </a:lnSpc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fontAlgn="base">
              <a:lnSpc>
                <a:spcPct val="125000"/>
              </a:lnSpc>
            </a:pPr>
            <a:endParaRPr lang="en-US" altLang="zh-TW" sz="18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1A6CCB5E-82D6-4123-BDAE-D286C8943FB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23" y="6248400"/>
            <a:ext cx="5150121" cy="1739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7D920804-D6C9-4CF6-9CEC-3943E060742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23" y="7988303"/>
            <a:ext cx="5162820" cy="18622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3591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AC0E41F-636C-4172-86AF-6ACCEF817350}"/>
              </a:ext>
            </a:extLst>
          </p:cNvPr>
          <p:cNvSpPr txBox="1"/>
          <p:nvPr/>
        </p:nvSpPr>
        <p:spPr>
          <a:xfrm>
            <a:off x="462437" y="362640"/>
            <a:ext cx="6634800" cy="9061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25000"/>
              </a:lnSpc>
            </a:pPr>
            <a:r>
              <a:rPr lang="zh-TW" altLang="zh-TW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下圖顯示紅寶石雷射的原理。它由一枝閃燈，激光介質和兩面鏡所組 成。激光介質是紅寶石晶體，當中有微量的鉻原子。在開始時，閃光燈發出的光射入激光介質，使激光介質中的鉻 原子受到激發，最外層的電子躍遷到受激態。此時，有些 電子會透過釋放光子，回到較低的能階。而釋放出的光子 會被設於激光介質兩端的鏡子來回反射，誘發更多的電子 進行受激輻射，使激光的強度增加。設在兩端的其中一面 鏡子會把全部光子反射，另一面鏡子則會把大部分光子反 射，並讓其餘小部分光子穿過</a:t>
            </a:r>
            <a:r>
              <a:rPr lang="en-US" altLang="zh-TW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;</a:t>
            </a:r>
            <a:r>
              <a:rPr lang="zh-TW" altLang="zh-TW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而穿過鏡子的光子就構成 我們所見的激光。</a:t>
            </a:r>
            <a:r>
              <a:rPr lang="en-US" altLang="zh-TW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  </a:t>
            </a:r>
            <a:endParaRPr lang="zh-TW" altLang="zh-TW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fontAlgn="base">
              <a:lnSpc>
                <a:spcPct val="125000"/>
              </a:lnSpc>
            </a:pPr>
            <a:r>
              <a:rPr lang="zh-TW" altLang="zh-TW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雷射的組成：</a:t>
            </a:r>
            <a:r>
              <a:rPr lang="en-US" altLang="zh-TW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 </a:t>
            </a:r>
          </a:p>
          <a:p>
            <a:pPr fontAlgn="base">
              <a:lnSpc>
                <a:spcPct val="125000"/>
              </a:lnSpc>
            </a:pPr>
            <a:endParaRPr lang="en-US" altLang="zh-TW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fontAlgn="base">
              <a:lnSpc>
                <a:spcPct val="125000"/>
              </a:lnSpc>
            </a:pPr>
            <a:endParaRPr lang="en-US" altLang="zh-TW" b="1" dirty="0">
              <a:solidFill>
                <a:srgbClr val="FFFFFF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fontAlgn="base">
              <a:lnSpc>
                <a:spcPct val="125000"/>
              </a:lnSpc>
            </a:pPr>
            <a:endParaRPr lang="en-US" altLang="zh-TW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fontAlgn="base">
              <a:lnSpc>
                <a:spcPct val="125000"/>
              </a:lnSpc>
            </a:pPr>
            <a:endParaRPr lang="en-US" altLang="zh-TW" b="1" dirty="0">
              <a:solidFill>
                <a:srgbClr val="FFFFFF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fontAlgn="base">
              <a:lnSpc>
                <a:spcPct val="125000"/>
              </a:lnSpc>
            </a:pPr>
            <a:endParaRPr lang="en-US" altLang="zh-TW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fontAlgn="base">
              <a:lnSpc>
                <a:spcPct val="125000"/>
              </a:lnSpc>
            </a:pPr>
            <a:endParaRPr lang="en-US" altLang="zh-TW" b="1" dirty="0">
              <a:solidFill>
                <a:srgbClr val="FFFFFF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fontAlgn="base">
              <a:lnSpc>
                <a:spcPct val="125000"/>
              </a:lnSpc>
            </a:pPr>
            <a:endParaRPr lang="en-US" altLang="zh-TW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fontAlgn="base">
              <a:lnSpc>
                <a:spcPct val="125000"/>
              </a:lnSpc>
            </a:pPr>
            <a:endParaRPr lang="en-US" altLang="zh-TW" b="1" dirty="0">
              <a:solidFill>
                <a:srgbClr val="FFFFFF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fontAlgn="base">
              <a:lnSpc>
                <a:spcPct val="125000"/>
              </a:lnSpc>
            </a:pPr>
            <a:endParaRPr lang="en-US" altLang="zh-TW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fontAlgn="base">
              <a:lnSpc>
                <a:spcPct val="125000"/>
              </a:lnSpc>
            </a:pPr>
            <a:endParaRPr lang="en-US" altLang="zh-TW" b="1" dirty="0">
              <a:solidFill>
                <a:srgbClr val="FFFFFF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fontAlgn="base">
              <a:lnSpc>
                <a:spcPct val="125000"/>
              </a:lnSpc>
            </a:pPr>
            <a:endParaRPr lang="en-US" altLang="zh-TW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fontAlgn="base">
              <a:lnSpc>
                <a:spcPct val="125000"/>
              </a:lnSpc>
            </a:pPr>
            <a:endParaRPr lang="en-US" altLang="zh-TW" b="1" dirty="0">
              <a:solidFill>
                <a:srgbClr val="FFFFFF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fontAlgn="base">
              <a:lnSpc>
                <a:spcPct val="125000"/>
              </a:lnSpc>
            </a:pPr>
            <a:endParaRPr lang="en-US" altLang="zh-TW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fontAlgn="base">
              <a:lnSpc>
                <a:spcPct val="125000"/>
              </a:lnSpc>
            </a:pPr>
            <a:endParaRPr lang="en-US" altLang="zh-TW" b="1" dirty="0">
              <a:solidFill>
                <a:srgbClr val="FFFFFF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r" fontAlgn="base">
              <a:lnSpc>
                <a:spcPct val="125000"/>
              </a:lnSpc>
            </a:pPr>
            <a:r>
              <a:rPr lang="en-US" altLang="zh-TW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113</a:t>
            </a:r>
            <a:r>
              <a:rPr lang="zh-TW" altLang="en-US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級吳柏翰</a:t>
            </a:r>
            <a:endParaRPr lang="en-US" altLang="zh-TW" b="1" dirty="0">
              <a:solidFill>
                <a:srgbClr val="FFFFFF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fontAlgn="base">
              <a:lnSpc>
                <a:spcPct val="125000"/>
              </a:lnSpc>
            </a:pPr>
            <a:endParaRPr lang="zh-TW" altLang="zh-TW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0DA6AD7-3905-4BBD-81D6-4B9F0BE3ADA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2" y="3792206"/>
            <a:ext cx="3397250" cy="2234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21185EF-CBD7-4361-ACB4-97D925B669B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2" y="6033756"/>
            <a:ext cx="3689350" cy="25838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AF0BE3E2-3DE5-4B69-99E0-2DFD95E9B993}"/>
              </a:ext>
            </a:extLst>
          </p:cNvPr>
          <p:cNvCxnSpPr/>
          <p:nvPr/>
        </p:nvCxnSpPr>
        <p:spPr>
          <a:xfrm>
            <a:off x="-1" y="9340710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905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2691837-FA9B-489E-9927-DB25BF85BADA}"/>
              </a:ext>
            </a:extLst>
          </p:cNvPr>
          <p:cNvSpPr txBox="1"/>
          <p:nvPr/>
        </p:nvSpPr>
        <p:spPr>
          <a:xfrm>
            <a:off x="401946" y="264055"/>
            <a:ext cx="6755782" cy="10446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25000"/>
              </a:lnSpc>
            </a:pPr>
            <a:r>
              <a:rPr lang="zh-TW" altLang="zh-TW" sz="2400" b="1" dirty="0">
                <a:solidFill>
                  <a:srgbClr val="00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二</a:t>
            </a:r>
            <a:r>
              <a:rPr lang="en-US" altLang="zh-TW" sz="2400" b="1" dirty="0">
                <a:solidFill>
                  <a:srgbClr val="00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,</a:t>
            </a:r>
            <a:r>
              <a:rPr lang="zh-TW" altLang="zh-TW" sz="2400" b="1" dirty="0">
                <a:solidFill>
                  <a:srgbClr val="00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雷射筆顯微鏡：</a:t>
            </a:r>
            <a:endParaRPr lang="zh-TW" altLang="zh-TW" sz="1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fontAlgn="base">
              <a:lnSpc>
                <a:spcPct val="125000"/>
              </a:lnSpc>
            </a:pPr>
            <a:r>
              <a:rPr lang="en-US" altLang="zh-TW" sz="2000" b="1" i="0" u="none" strike="noStrike" dirty="0">
                <a:solidFill>
                  <a:srgbClr val="00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to Make a Huge Microscope Projector from a Laser Pen - Amazing Experiment you can do at Home</a:t>
            </a:r>
            <a:endParaRPr lang="en-US" altLang="zh-TW" sz="2000" b="1" u="sng" dirty="0">
              <a:solidFill>
                <a:srgbClr val="00FF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fontAlgn="base">
              <a:lnSpc>
                <a:spcPct val="125000"/>
              </a:lnSpc>
            </a:pPr>
            <a:r>
              <a:rPr lang="en-US" altLang="zh-TW" sz="2000" b="1" u="sng" dirty="0">
                <a:solidFill>
                  <a:srgbClr val="00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https://www.youtube.com/embed/IZ4QqtXAM7A</a:t>
            </a:r>
            <a:endParaRPr lang="zh-TW" altLang="zh-TW" sz="1200" b="1" dirty="0">
              <a:solidFill>
                <a:srgbClr val="00FF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fontAlgn="base">
              <a:lnSpc>
                <a:spcPct val="125000"/>
              </a:lnSpc>
            </a:pPr>
            <a:r>
              <a:rPr lang="en-US" altLang="zh-TW" sz="2400" b="1" dirty="0">
                <a:solidFill>
                  <a:srgbClr val="00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 </a:t>
            </a:r>
            <a:endParaRPr lang="zh-TW" altLang="zh-TW" sz="1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fontAlgn="base">
              <a:lnSpc>
                <a:spcPct val="125000"/>
              </a:lnSpc>
            </a:pPr>
            <a:r>
              <a:rPr lang="zh-TW" altLang="zh-TW" sz="1800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器材：雷射光筆、滴管</a:t>
            </a:r>
            <a:r>
              <a:rPr lang="en-US" altLang="zh-TW" sz="1800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 </a:t>
            </a:r>
            <a:endParaRPr lang="zh-TW" altLang="zh-TW" sz="1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fontAlgn="base">
              <a:lnSpc>
                <a:spcPct val="125000"/>
              </a:lnSpc>
            </a:pPr>
            <a:r>
              <a:rPr lang="zh-TW" altLang="zh-TW" sz="1800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材料：水溝水</a:t>
            </a:r>
            <a:r>
              <a:rPr lang="en-US" altLang="zh-TW" sz="1800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 </a:t>
            </a:r>
            <a:endParaRPr lang="zh-TW" altLang="zh-TW" sz="1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fontAlgn="base">
              <a:lnSpc>
                <a:spcPct val="125000"/>
              </a:lnSpc>
            </a:pPr>
            <a:r>
              <a:rPr lang="en-US" altLang="zh-TW" sz="1800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1. </a:t>
            </a:r>
            <a:r>
              <a:rPr lang="zh-TW" altLang="zh-TW" sz="1800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將雷射筆固定在支架上（</a:t>
            </a:r>
            <a:r>
              <a:rPr lang="en-US" altLang="zh-TW" sz="1800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ex.</a:t>
            </a:r>
            <a:r>
              <a:rPr lang="zh-TW" altLang="zh-TW" sz="1800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以膠帶黏在椅背上），開關以長尾夾夾住使其持續點亮</a:t>
            </a:r>
            <a:r>
              <a:rPr lang="en-US" altLang="zh-TW" sz="1800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 </a:t>
            </a:r>
            <a:br>
              <a:rPr lang="en-US" altLang="zh-TW" sz="1800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</a:br>
            <a:r>
              <a:rPr lang="en-US" altLang="zh-TW" sz="1800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2. </a:t>
            </a:r>
            <a:r>
              <a:rPr lang="zh-TW" altLang="zh-TW" sz="1800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以滴管吸滿富含微生物的水溝水，並將滴管固定在支架上（</a:t>
            </a:r>
            <a:r>
              <a:rPr lang="en-US" altLang="zh-TW" sz="1800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ex.</a:t>
            </a:r>
            <a:r>
              <a:rPr lang="zh-TW" altLang="zh-TW" sz="1800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以橡皮筋綁在衣架上，衣架</a:t>
            </a:r>
            <a:r>
              <a:rPr lang="en-US" altLang="zh-TW" sz="1800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3. </a:t>
            </a:r>
            <a:r>
              <a:rPr lang="zh-TW" altLang="zh-TW" sz="1800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藉由輕微旋轉（或推動）滴管的橡膠球，讓滴管的前端能懸掛著一顆水珠，這個步驟需稍加練習才能成功。若是橡膠球太緊無法旋轉，可將橡膠球取下以水潤濕後再裝上</a:t>
            </a:r>
            <a:r>
              <a:rPr lang="en-US" altLang="zh-TW" sz="1800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 </a:t>
            </a:r>
            <a:br>
              <a:rPr lang="en-US" altLang="zh-TW" sz="1800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</a:br>
            <a:r>
              <a:rPr lang="en-US" altLang="zh-TW" sz="1800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4. </a:t>
            </a:r>
            <a:r>
              <a:rPr lang="zh-TW" altLang="zh-TW" sz="1800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移動椅子來調整雷射筆的光束方向，使其能照射在管口的這顆水珠上</a:t>
            </a:r>
            <a:r>
              <a:rPr lang="en-US" altLang="zh-TW" sz="1800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 </a:t>
            </a:r>
            <a:br>
              <a:rPr lang="en-US" altLang="zh-TW" sz="1800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</a:br>
            <a:r>
              <a:rPr lang="en-US" altLang="zh-TW" sz="1800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5. </a:t>
            </a:r>
            <a:r>
              <a:rPr lang="zh-TW" altLang="zh-TW" sz="1800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觀察雷射光經由水珠折射後，其照射在牆上的影像中是否有快速移動的影像。影片中這隻跑來跑去的長橢圓形微生物可能是草履蟲，因為它在排水溝中很常見</a:t>
            </a:r>
            <a:r>
              <a:rPr lang="en-US" altLang="zh-TW" sz="1800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 </a:t>
            </a:r>
            <a:endParaRPr lang="zh-TW" altLang="zh-TW" sz="1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fontAlgn="base">
              <a:lnSpc>
                <a:spcPct val="125000"/>
              </a:lnSpc>
            </a:pPr>
            <a:r>
              <a:rPr lang="en-US" altLang="zh-TW" sz="1800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(</a:t>
            </a:r>
            <a:r>
              <a:rPr lang="zh-TW" altLang="zh-TW" sz="1800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此頁資料參考</a:t>
            </a:r>
            <a:r>
              <a:rPr lang="en-US" altLang="zh-TW" sz="1800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https://www.masters.tw/98281/</a:t>
            </a:r>
            <a:r>
              <a:rPr lang="zh-TW" altLang="zh-TW" sz="1800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雷射筆顯微鏡</a:t>
            </a:r>
            <a:r>
              <a:rPr lang="en-US" altLang="zh-TW" sz="1800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) </a:t>
            </a:r>
            <a:endParaRPr lang="zh-TW" altLang="zh-TW" sz="1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algn="r" fontAlgn="base">
              <a:lnSpc>
                <a:spcPct val="125000"/>
              </a:lnSpc>
            </a:pPr>
            <a:r>
              <a:rPr lang="en-US" altLang="zh-TW" sz="1800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113</a:t>
            </a:r>
            <a:r>
              <a:rPr lang="zh-TW" altLang="zh-TW" sz="1800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級 吳柏翰</a:t>
            </a:r>
            <a:endParaRPr lang="zh-TW" altLang="zh-TW" sz="1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algn="r">
              <a:lnSpc>
                <a:spcPct val="125000"/>
              </a:lnSpc>
            </a:pPr>
            <a:endParaRPr lang="en-US" altLang="zh-TW" sz="2400" b="1" kern="1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fontAlgn="base">
              <a:lnSpc>
                <a:spcPct val="125000"/>
              </a:lnSpc>
            </a:pPr>
            <a:r>
              <a:rPr lang="zh-TW" altLang="zh-TW" sz="2400" b="1" dirty="0">
                <a:solidFill>
                  <a:srgbClr val="00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三</a:t>
            </a:r>
            <a:r>
              <a:rPr lang="en-US" altLang="zh-TW" sz="2400" b="1" dirty="0">
                <a:solidFill>
                  <a:srgbClr val="00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.</a:t>
            </a:r>
            <a:r>
              <a:rPr lang="zh-TW" altLang="zh-TW" sz="2400" b="1" dirty="0">
                <a:solidFill>
                  <a:srgbClr val="00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繞射：</a:t>
            </a:r>
            <a:endParaRPr lang="zh-TW" altLang="zh-TW" sz="2400" b="1" dirty="0">
              <a:solidFill>
                <a:srgbClr val="00FF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fontAlgn="base">
              <a:lnSpc>
                <a:spcPct val="125000"/>
              </a:lnSpc>
            </a:pPr>
            <a:r>
              <a:rPr lang="en-US" altLang="zh-TW" sz="2000" b="1" i="0" u="none" strike="noStrike" dirty="0">
                <a:solidFill>
                  <a:srgbClr val="00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Diffraction interference patterns with phasor diagrams</a:t>
            </a:r>
            <a:endParaRPr lang="en-US" altLang="zh-TW" sz="2000" b="1" u="sng" dirty="0">
              <a:solidFill>
                <a:srgbClr val="00FF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Segoe UI" panose="020B0502040204020203" pitchFamily="34" charset="0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fontAlgn="base">
              <a:lnSpc>
                <a:spcPct val="125000"/>
              </a:lnSpc>
            </a:pPr>
            <a:r>
              <a:rPr lang="en-US" altLang="zh-TW" sz="2000" b="1" u="sng" dirty="0">
                <a:solidFill>
                  <a:srgbClr val="00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https://www.youtube.com/embed/NazBRcMDOOo</a:t>
            </a:r>
            <a:endParaRPr lang="zh-TW" altLang="zh-TW" sz="2000" b="1" dirty="0">
              <a:solidFill>
                <a:srgbClr val="00FF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fontAlgn="base">
              <a:lnSpc>
                <a:spcPct val="125000"/>
              </a:lnSpc>
            </a:pPr>
            <a:r>
              <a:rPr lang="en-US" altLang="zh-TW" sz="1800" b="1" dirty="0">
                <a:solidFill>
                  <a:srgbClr val="00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 </a:t>
            </a:r>
            <a:endParaRPr lang="zh-TW" altLang="zh-TW" sz="18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fontAlgn="base">
              <a:lnSpc>
                <a:spcPct val="125000"/>
              </a:lnSpc>
            </a:pPr>
            <a:r>
              <a:rPr lang="zh-TW" altLang="zh-TW" sz="1800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繞射對於光來說是非常重要的特性，當光射入一狹縫中，可以</a:t>
            </a:r>
            <a:endParaRPr lang="zh-TW" altLang="zh-TW" sz="18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F01B6301-1048-476F-9F7F-ADB0DF612285}"/>
              </a:ext>
            </a:extLst>
          </p:cNvPr>
          <p:cNvCxnSpPr/>
          <p:nvPr/>
        </p:nvCxnSpPr>
        <p:spPr>
          <a:xfrm>
            <a:off x="0" y="8007928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236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AC0E41F-636C-4172-86AF-6ACCEF817350}"/>
              </a:ext>
            </a:extLst>
          </p:cNvPr>
          <p:cNvSpPr txBox="1"/>
          <p:nvPr/>
        </p:nvSpPr>
        <p:spPr>
          <a:xfrm>
            <a:off x="462437" y="392114"/>
            <a:ext cx="6634800" cy="5252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b="1" i="0" u="none" strike="noStrike" kern="1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fontAlgn="base">
              <a:lnSpc>
                <a:spcPct val="125000"/>
              </a:lnSpc>
            </a:pPr>
            <a:r>
              <a:rPr lang="zh-TW" altLang="zh-TW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想像成光波在狹縫處形成無數個點波源，然後以此擴散出去。</a:t>
            </a:r>
            <a:endParaRPr lang="zh-TW" altLang="zh-TW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algn="r" fontAlgn="base">
              <a:lnSpc>
                <a:spcPct val="125000"/>
              </a:lnSpc>
            </a:pPr>
            <a:r>
              <a:rPr lang="en-US" altLang="zh-TW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113</a:t>
            </a:r>
            <a:r>
              <a:rPr lang="zh-TW" altLang="zh-TW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級 王文淵</a:t>
            </a:r>
            <a:endParaRPr lang="zh-TW" altLang="zh-TW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fontAlgn="base">
              <a:lnSpc>
                <a:spcPct val="125000"/>
              </a:lnSpc>
            </a:pPr>
            <a:endParaRPr lang="en-US" altLang="zh-TW" sz="2400" b="1" dirty="0">
              <a:solidFill>
                <a:srgbClr val="00FFFF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Segoe UI" panose="020B0502040204020203" pitchFamily="34" charset="0"/>
            </a:endParaRPr>
          </a:p>
          <a:p>
            <a:pPr fontAlgn="base">
              <a:lnSpc>
                <a:spcPct val="125000"/>
              </a:lnSpc>
            </a:pPr>
            <a:r>
              <a:rPr lang="zh-TW" altLang="zh-TW" sz="2400" b="1" dirty="0">
                <a:solidFill>
                  <a:srgbClr val="00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四</a:t>
            </a:r>
            <a:r>
              <a:rPr lang="en-US" altLang="zh-TW" sz="2400" b="1" dirty="0">
                <a:solidFill>
                  <a:srgbClr val="00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.</a:t>
            </a:r>
            <a:r>
              <a:rPr lang="zh-TW" altLang="zh-TW" sz="2400" b="1" dirty="0">
                <a:solidFill>
                  <a:srgbClr val="00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波粒二像性與光電效應：</a:t>
            </a:r>
            <a:endParaRPr lang="zh-TW" altLang="zh-TW" sz="24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fontAlgn="base">
              <a:lnSpc>
                <a:spcPct val="125000"/>
              </a:lnSpc>
            </a:pPr>
            <a:r>
              <a:rPr lang="zh-TW" altLang="en-US" sz="2000" b="1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光子是什麼？ 愛因斯坦為啥得諾貝爾獎？ 李永樂老師講光電效應實驗
</a:t>
            </a:r>
            <a:r>
              <a:rPr lang="en-US" altLang="zh-TW" sz="2000" b="1" u="sng" dirty="0">
                <a:solidFill>
                  <a:srgbClr val="00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https://www.youtube.com/embed/vpu7eR2CHuM</a:t>
            </a:r>
            <a:endParaRPr lang="zh-TW" altLang="zh-TW" sz="2000" b="1" dirty="0">
              <a:solidFill>
                <a:srgbClr val="00FF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fontAlgn="base">
              <a:lnSpc>
                <a:spcPct val="125000"/>
              </a:lnSpc>
            </a:pPr>
            <a:r>
              <a:rPr lang="en-US" altLang="zh-TW" b="1" dirty="0">
                <a:solidFill>
                  <a:srgbClr val="00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 </a:t>
            </a:r>
            <a:endParaRPr lang="zh-TW" altLang="zh-TW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fontAlgn="base">
              <a:lnSpc>
                <a:spcPct val="125000"/>
              </a:lnSpc>
            </a:pPr>
            <a:r>
              <a:rPr lang="zh-TW" altLang="zh-TW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愛因斯坦在提出光電效應之後，物理學界開始意識到光</a:t>
            </a:r>
            <a:r>
              <a:rPr lang="en-US" altLang="zh-TW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(</a:t>
            </a:r>
            <a:r>
              <a:rPr lang="zh-TW" altLang="zh-TW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萬物</a:t>
            </a:r>
            <a:r>
              <a:rPr lang="en-US" altLang="zh-TW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)</a:t>
            </a:r>
            <a:r>
              <a:rPr lang="zh-TW" altLang="zh-TW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其實具有波動和粒子的雙重性質。為後續微觀物理和量子力學發展有根本性的貢獻。</a:t>
            </a:r>
            <a:endParaRPr lang="zh-TW" altLang="zh-TW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algn="r" fontAlgn="base">
              <a:lnSpc>
                <a:spcPct val="125000"/>
              </a:lnSpc>
            </a:pPr>
            <a:r>
              <a:rPr lang="en-US" altLang="zh-TW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113</a:t>
            </a:r>
            <a:r>
              <a:rPr lang="zh-TW" altLang="zh-TW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Segoe UI" panose="020B0502040204020203" pitchFamily="34" charset="0"/>
              </a:rPr>
              <a:t>級 王文淵</a:t>
            </a:r>
            <a:endParaRPr lang="zh-TW" altLang="zh-TW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algn="r">
              <a:lnSpc>
                <a:spcPct val="125000"/>
              </a:lnSpc>
            </a:pPr>
            <a:endParaRPr lang="zh-TW" altLang="en-US" sz="1800" b="1" kern="100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BCA3EF8E-A7DF-4AF0-B0A8-087095F95669}"/>
              </a:ext>
            </a:extLst>
          </p:cNvPr>
          <p:cNvCxnSpPr/>
          <p:nvPr/>
        </p:nvCxnSpPr>
        <p:spPr>
          <a:xfrm>
            <a:off x="-1" y="5589159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F809604A-B571-4107-A0BD-61A7EE582C3A}"/>
              </a:ext>
            </a:extLst>
          </p:cNvPr>
          <p:cNvCxnSpPr/>
          <p:nvPr/>
        </p:nvCxnSpPr>
        <p:spPr>
          <a:xfrm>
            <a:off x="0" y="1717963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FC07ADED-0553-476D-9644-956D2506ACD8}"/>
              </a:ext>
            </a:extLst>
          </p:cNvPr>
          <p:cNvCxnSpPr/>
          <p:nvPr/>
        </p:nvCxnSpPr>
        <p:spPr>
          <a:xfrm>
            <a:off x="-1" y="5345906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232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</TotalTime>
  <Words>765</Words>
  <Application>Microsoft Office PowerPoint</Application>
  <PresentationFormat>自訂</PresentationFormat>
  <Paragraphs>57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至庚 洪</dc:creator>
  <cp:lastModifiedBy>至庚 洪</cp:lastModifiedBy>
  <cp:revision>28</cp:revision>
  <dcterms:created xsi:type="dcterms:W3CDTF">2020-08-26T09:46:03Z</dcterms:created>
  <dcterms:modified xsi:type="dcterms:W3CDTF">2021-03-14T10:51:07Z</dcterms:modified>
</cp:coreProperties>
</file>