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25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74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26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44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8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24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47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14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57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21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22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94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EFBD1-469C-4A37-B611-98A009F71CA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65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embed/Fsaej0uWvt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pp.gov.tw/TheFiles/publication/324475e6-2ea9-4cc3-913c-f9865d1bddc4.pdf" TargetMode="External"/><Relationship Id="rId2" Type="http://schemas.openxmlformats.org/officeDocument/2006/relationships/hyperlink" Target="https://www.youtube.com/embed/0MwMkBET_5I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DE57FDA-21C9-41F4-BCAA-186342950E70}"/>
              </a:ext>
            </a:extLst>
          </p:cNvPr>
          <p:cNvSpPr txBox="1"/>
          <p:nvPr/>
        </p:nvSpPr>
        <p:spPr>
          <a:xfrm>
            <a:off x="462124" y="399165"/>
            <a:ext cx="6635426" cy="8984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TW" altLang="en-US" sz="3200" b="1" kern="1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雷射筆的光學</a:t>
            </a:r>
            <a:endParaRPr lang="en-US" altLang="zh-TW" sz="3200" b="1" kern="1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zh-TW" altLang="en-US" sz="3200" b="1" kern="1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與本主題有關的技術</a:t>
            </a:r>
            <a:endParaRPr lang="zh-TW" altLang="zh-TW" sz="32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zh-TW" sz="2400" b="1" kern="100" dirty="0">
                <a:solidFill>
                  <a:srgbClr val="00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一</a:t>
            </a:r>
            <a:r>
              <a:rPr lang="en-US" altLang="zh-TW" sz="2400" b="1" kern="100" dirty="0">
                <a:solidFill>
                  <a:srgbClr val="00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</a:t>
            </a:r>
            <a:r>
              <a:rPr lang="zh-TW" altLang="zh-TW" sz="2400" b="1" kern="100" dirty="0">
                <a:solidFill>
                  <a:srgbClr val="00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淨膚雷射：</a:t>
            </a:r>
            <a:endParaRPr lang="zh-TW" altLang="zh-TW" sz="24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TW" sz="2000" b="1" i="0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Recovery After CO2 Laser Facial</a:t>
            </a:r>
            <a:endParaRPr lang="en-US" altLang="zh-TW" sz="2000" b="1" u="none" strike="noStrike" kern="100" dirty="0">
              <a:solidFill>
                <a:srgbClr val="00FF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25000"/>
              </a:lnSpc>
            </a:pPr>
            <a:r>
              <a:rPr lang="en-US" altLang="zh-TW" sz="2000" b="1" u="none" strike="noStrike" kern="100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https://www.youtube.com/embed/Fsaej0uWvtU</a:t>
            </a:r>
            <a:endParaRPr lang="zh-TW" altLang="zh-TW" sz="2000" b="1" kern="100" dirty="0">
              <a:solidFill>
                <a:srgbClr val="00FF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TW" b="1" kern="100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 </a:t>
            </a:r>
            <a:endParaRPr lang="zh-TW" altLang="zh-TW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zh-TW" b="1" kern="100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除了切割、焊接和鑽孔等類型的加工外，如果把對材料的施工轉到人體上，雷射的功率不必太高，就可以作外科手術、止血、去除色斑和修正視力等。因為進行手術時不接觸傷口，可減少感染。</a:t>
            </a:r>
            <a:endParaRPr lang="zh-TW" altLang="zh-TW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r">
              <a:lnSpc>
                <a:spcPct val="125000"/>
              </a:lnSpc>
            </a:pPr>
            <a:r>
              <a:rPr lang="en-US" altLang="zh-TW" b="1" kern="100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112 </a:t>
            </a:r>
            <a:r>
              <a:rPr lang="zh-TW" altLang="zh-TW" b="1" kern="100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蘇恩杰</a:t>
            </a:r>
            <a:endParaRPr lang="en-US" altLang="zh-TW" b="1" kern="100" dirty="0">
              <a:solidFill>
                <a:srgbClr val="FFFF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r">
              <a:lnSpc>
                <a:spcPct val="125000"/>
              </a:lnSpc>
            </a:pPr>
            <a:endParaRPr lang="zh-TW" altLang="zh-TW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zh-TW" sz="2400" b="1" kern="100" dirty="0">
                <a:solidFill>
                  <a:srgbClr val="00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二</a:t>
            </a:r>
            <a:r>
              <a:rPr lang="en-US" altLang="zh-TW" sz="2400" b="1" kern="100" dirty="0">
                <a:solidFill>
                  <a:srgbClr val="00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</a:t>
            </a:r>
            <a:r>
              <a:rPr lang="zh-TW" altLang="zh-TW" sz="2400" b="1" kern="100" dirty="0">
                <a:solidFill>
                  <a:srgbClr val="00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光碟儲存技術：</a:t>
            </a:r>
            <a:endParaRPr lang="zh-TW" altLang="zh-TW" sz="24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TW" sz="2000" b="1" kern="100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How Does Blu-ray Work? - </a:t>
            </a:r>
            <a:r>
              <a:rPr lang="en-US" altLang="zh-TW" sz="2000" b="1" kern="100" dirty="0" err="1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LaserDisc</a:t>
            </a:r>
            <a:r>
              <a:rPr lang="en-US" altLang="zh-TW" sz="2000" b="1" kern="100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CD, DVD, Blu-ray Explained</a:t>
            </a:r>
          </a:p>
          <a:p>
            <a:pPr>
              <a:lnSpc>
                <a:spcPct val="125000"/>
              </a:lnSpc>
            </a:pPr>
            <a:r>
              <a:rPr lang="en-US" altLang="zh-TW" sz="2000" b="1" kern="100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"https://www.youtube.com/embed/H-jxTzFrnpg" </a:t>
            </a:r>
            <a:endParaRPr lang="zh-TW" altLang="zh-TW" sz="2000" b="1" kern="100" dirty="0">
              <a:solidFill>
                <a:srgbClr val="00FF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TW" b="1" kern="100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 </a:t>
            </a:r>
            <a:endParaRPr lang="zh-TW" altLang="zh-TW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zh-TW" b="1" kern="100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光碟的表面分布著無數的刻痕，在光學上稱作「光柵」。當機器發射出雷射光照射在光碟片上，再反射回接受器上時，會因為有這些光柵而有「光程差」，就可以用來儲存和判斷紀錄在光碟上的資訊。</a:t>
            </a:r>
            <a:endParaRPr lang="zh-TW" altLang="zh-TW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04800" algn="r">
              <a:lnSpc>
                <a:spcPct val="125000"/>
              </a:lnSpc>
            </a:pPr>
            <a:r>
              <a:rPr lang="en-US" altLang="zh-TW" b="1" kern="100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113</a:t>
            </a:r>
            <a:r>
              <a:rPr lang="zh-TW" altLang="zh-TW" b="1" kern="100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級 王文淵</a:t>
            </a:r>
            <a:endParaRPr lang="zh-TW" altLang="zh-TW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zh-TW" altLang="zh-TW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150A9AA-2639-4084-AE49-0DF01FA4DB4A}"/>
              </a:ext>
            </a:extLst>
          </p:cNvPr>
          <p:cNvCxnSpPr/>
          <p:nvPr/>
        </p:nvCxnSpPr>
        <p:spPr>
          <a:xfrm>
            <a:off x="-1" y="4862947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A6147A7-BE90-4A30-A137-BC75C31E9A26}"/>
              </a:ext>
            </a:extLst>
          </p:cNvPr>
          <p:cNvCxnSpPr/>
          <p:nvPr/>
        </p:nvCxnSpPr>
        <p:spPr>
          <a:xfrm>
            <a:off x="-1" y="9199419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59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DE57FDA-21C9-41F4-BCAA-186342950E70}"/>
              </a:ext>
            </a:extLst>
          </p:cNvPr>
          <p:cNvSpPr txBox="1"/>
          <p:nvPr/>
        </p:nvSpPr>
        <p:spPr>
          <a:xfrm>
            <a:off x="461498" y="4472403"/>
            <a:ext cx="6635426" cy="3290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zh-TW" sz="2400" b="1" kern="100" dirty="0">
                <a:solidFill>
                  <a:srgbClr val="00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四</a:t>
            </a:r>
            <a:r>
              <a:rPr lang="en-US" altLang="zh-TW" sz="2400" b="1" kern="100" dirty="0">
                <a:solidFill>
                  <a:srgbClr val="00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</a:t>
            </a:r>
            <a:r>
              <a:rPr lang="zh-TW" altLang="zh-TW" sz="2400" b="1" kern="100" dirty="0">
                <a:solidFill>
                  <a:srgbClr val="00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光纖通訊：</a:t>
            </a:r>
            <a:endParaRPr lang="zh-TW" altLang="zh-TW" sz="24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TW" b="1" u="none" strike="noStrike" kern="100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Fiber optic cables: How they work</a:t>
            </a:r>
          </a:p>
          <a:p>
            <a:pPr>
              <a:lnSpc>
                <a:spcPct val="125000"/>
              </a:lnSpc>
            </a:pPr>
            <a:r>
              <a:rPr lang="en-US" altLang="zh-TW" b="1" u="none" strike="noStrike" kern="100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https://www.youtube.com/embed/0MwMkBET_5I</a:t>
            </a:r>
            <a:endParaRPr lang="zh-TW" altLang="zh-TW" b="1" kern="100" dirty="0">
              <a:solidFill>
                <a:srgbClr val="00FF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TW" b="1" kern="100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 </a:t>
            </a:r>
            <a:endParaRPr lang="zh-TW" altLang="zh-TW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zh-TW" b="1" kern="100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因雷射不易發散的特性，可以將其射入用光纖纜線，用全反射長程移動。相比傳統電子傳訊</a:t>
            </a:r>
            <a:r>
              <a:rPr lang="en-US" altLang="zh-TW" b="1" kern="100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zh-TW" b="1" kern="100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速度約為</a:t>
            </a:r>
            <a:r>
              <a:rPr lang="en-US" altLang="zh-TW" b="1" kern="100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0.3c)</a:t>
            </a:r>
            <a:r>
              <a:rPr lang="zh-TW" altLang="zh-TW" b="1" kern="100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速度要快，也減少了耗材。</a:t>
            </a:r>
            <a:endParaRPr lang="en-US" altLang="zh-TW" b="1" kern="100" dirty="0">
              <a:solidFill>
                <a:srgbClr val="FFFF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r">
              <a:lnSpc>
                <a:spcPct val="125000"/>
              </a:lnSpc>
            </a:pPr>
            <a:r>
              <a:rPr lang="en-US" altLang="zh-TW" b="1" kern="1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113</a:t>
            </a:r>
            <a:r>
              <a:rPr lang="zh-TW" altLang="en-US" b="1" kern="1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級 王文淵</a:t>
            </a:r>
            <a:endParaRPr lang="zh-TW" altLang="zh-TW" b="1" kern="10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r">
              <a:lnSpc>
                <a:spcPct val="125000"/>
              </a:lnSpc>
            </a:pPr>
            <a:endParaRPr lang="zh-TW" altLang="en-US" b="1" kern="1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0208939-D025-4B07-9408-316D80432D6A}"/>
              </a:ext>
            </a:extLst>
          </p:cNvPr>
          <p:cNvSpPr txBox="1"/>
          <p:nvPr/>
        </p:nvSpPr>
        <p:spPr>
          <a:xfrm>
            <a:off x="462124" y="452634"/>
            <a:ext cx="6634800" cy="3290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zh-TW" sz="2400" b="1" kern="100" dirty="0">
                <a:solidFill>
                  <a:srgbClr val="00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三</a:t>
            </a:r>
            <a:r>
              <a:rPr lang="en-US" altLang="zh-TW" sz="2400" b="1" kern="100" dirty="0">
                <a:solidFill>
                  <a:srgbClr val="00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</a:t>
            </a:r>
            <a:r>
              <a:rPr lang="zh-TW" altLang="zh-TW" sz="2400" b="1" kern="100" dirty="0">
                <a:solidFill>
                  <a:srgbClr val="00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雷射防偽技術：</a:t>
            </a:r>
            <a:endParaRPr lang="zh-TW" altLang="zh-TW" sz="24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en-US" b="1" strike="noStrike" kern="100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光學原理應用於防偽特徵</a:t>
            </a:r>
            <a:endParaRPr lang="en-US" altLang="zh-TW" b="1" strike="noStrike" kern="100" dirty="0">
              <a:solidFill>
                <a:srgbClr val="00FF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25000"/>
              </a:lnSpc>
            </a:pPr>
            <a:r>
              <a:rPr lang="en-US" altLang="zh-TW" b="1" strike="noStrike" kern="100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https://www.cepp.gov.tw/TheFiles/publication/324475e6-2ea9-4cc3-913c-f9865d1bddc4.pdf</a:t>
            </a:r>
            <a:endParaRPr lang="zh-TW" altLang="zh-TW" b="1" kern="100" dirty="0">
              <a:solidFill>
                <a:srgbClr val="00FF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04800">
              <a:lnSpc>
                <a:spcPct val="125000"/>
              </a:lnSpc>
            </a:pPr>
            <a:r>
              <a:rPr lang="en-US" altLang="zh-TW" b="1" kern="100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 </a:t>
            </a:r>
            <a:endParaRPr lang="zh-TW" altLang="zh-TW" b="1" kern="100" dirty="0">
              <a:solidFill>
                <a:srgbClr val="00FF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zh-TW" b="1" kern="100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光柵也可以用來作為辨識真偽的依據，每一家公司、產品所用的防偽標籤上的光柵配置不同，以雷射光打出的干涉波紋也會有所不同，可以藉此來辨別真偽。</a:t>
            </a:r>
            <a:endParaRPr lang="zh-TW" altLang="zh-TW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r">
              <a:lnSpc>
                <a:spcPct val="125000"/>
              </a:lnSpc>
            </a:pPr>
            <a:r>
              <a:rPr lang="en-US" altLang="zh-TW" b="1" kern="100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113</a:t>
            </a:r>
            <a:r>
              <a:rPr lang="zh-TW" altLang="zh-TW" b="1" kern="100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級 王文淵</a:t>
            </a:r>
            <a:endParaRPr lang="zh-TW" altLang="zh-TW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FCB2B3B-A068-4AE4-A6E2-A21229428D03}"/>
              </a:ext>
            </a:extLst>
          </p:cNvPr>
          <p:cNvCxnSpPr/>
          <p:nvPr/>
        </p:nvCxnSpPr>
        <p:spPr>
          <a:xfrm>
            <a:off x="-1" y="4166215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9366CB3-DA37-404D-BAC3-BA1A445130BA}"/>
              </a:ext>
            </a:extLst>
          </p:cNvPr>
          <p:cNvCxnSpPr/>
          <p:nvPr/>
        </p:nvCxnSpPr>
        <p:spPr>
          <a:xfrm>
            <a:off x="0" y="7951623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0D2013E-7C70-4EAC-B59F-50B3D1319028}"/>
              </a:ext>
            </a:extLst>
          </p:cNvPr>
          <p:cNvCxnSpPr/>
          <p:nvPr/>
        </p:nvCxnSpPr>
        <p:spPr>
          <a:xfrm>
            <a:off x="-1" y="7762791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75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342</Words>
  <Application>Microsoft Office PowerPoint</Application>
  <PresentationFormat>自訂</PresentationFormat>
  <Paragraphs>28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至庚 洪</dc:creator>
  <cp:lastModifiedBy>至庚 洪</cp:lastModifiedBy>
  <cp:revision>23</cp:revision>
  <dcterms:created xsi:type="dcterms:W3CDTF">2020-08-26T09:46:03Z</dcterms:created>
  <dcterms:modified xsi:type="dcterms:W3CDTF">2021-03-14T10:51:27Z</dcterms:modified>
</cp:coreProperties>
</file>