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7559675" cy="23399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3187"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3829544"/>
            <a:ext cx="6425724" cy="8146580"/>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12290287"/>
            <a:ext cx="5669756" cy="564952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3409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72337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1245820"/>
            <a:ext cx="1630055" cy="1983020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1245820"/>
            <a:ext cx="4795669" cy="198302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14271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46380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5833695"/>
            <a:ext cx="6520220" cy="9733644"/>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15659423"/>
            <a:ext cx="6520220" cy="5118694"/>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1588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6229100"/>
            <a:ext cx="3212862" cy="1484692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6229100"/>
            <a:ext cx="3212862" cy="1484692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08628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1245825"/>
            <a:ext cx="6520220" cy="452287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5736191"/>
            <a:ext cx="3198096" cy="2811218"/>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8547409"/>
            <a:ext cx="3198096" cy="125719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5736191"/>
            <a:ext cx="3213847" cy="2811218"/>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8547409"/>
            <a:ext cx="3213847" cy="1257195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27234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6818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10889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1559983"/>
            <a:ext cx="2438192" cy="5459942"/>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3369136"/>
            <a:ext cx="3827085" cy="16628989"/>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7019925"/>
            <a:ext cx="2438192" cy="13005279"/>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6751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1559983"/>
            <a:ext cx="2438192" cy="5459942"/>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3369136"/>
            <a:ext cx="3827085" cy="16628989"/>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7019925"/>
            <a:ext cx="2438192" cy="13005279"/>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0934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1245825"/>
            <a:ext cx="6520220" cy="452287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6229100"/>
            <a:ext cx="6520220" cy="1484692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21688107"/>
            <a:ext cx="1700927" cy="124582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2021/1/15</a:t>
            </a:fld>
            <a:endParaRPr lang="zh-TW" altLang="en-US"/>
          </a:p>
        </p:txBody>
      </p:sp>
      <p:sp>
        <p:nvSpPr>
          <p:cNvPr id="5" name="Footer Placeholder 4"/>
          <p:cNvSpPr>
            <a:spLocks noGrp="1"/>
          </p:cNvSpPr>
          <p:nvPr>
            <p:ph type="ftr" sz="quarter" idx="3"/>
          </p:nvPr>
        </p:nvSpPr>
        <p:spPr>
          <a:xfrm>
            <a:off x="2504143" y="21688107"/>
            <a:ext cx="2551390" cy="124582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21688107"/>
            <a:ext cx="1700927" cy="124582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4138390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FDE57FDA-21C9-41F4-BCAA-186342950E70}"/>
                  </a:ext>
                </a:extLst>
              </p:cNvPr>
              <p:cNvSpPr txBox="1"/>
              <p:nvPr/>
            </p:nvSpPr>
            <p:spPr>
              <a:xfrm>
                <a:off x="579438" y="454065"/>
                <a:ext cx="6400800" cy="8076185"/>
              </a:xfrm>
              <a:prstGeom prst="rect">
                <a:avLst/>
              </a:prstGeom>
              <a:noFill/>
            </p:spPr>
            <p:txBody>
              <a:bodyPr wrap="square">
                <a:spAutoFit/>
              </a:bodyPr>
              <a:lstStyle/>
              <a:p>
                <a:pPr algn="ctr">
                  <a:lnSpc>
                    <a:spcPct val="125000"/>
                  </a:lnSpc>
                </a:pPr>
                <a:r>
                  <a:rPr lang="zh-TW" altLang="en-US" sz="3199"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絢麗的光學</a:t>
                </a:r>
                <a:endParaRPr lang="en-US" altLang="zh-TW" sz="3199"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lnSpc>
                    <a:spcPct val="125000"/>
                  </a:lnSpc>
                </a:pPr>
                <a:r>
                  <a:rPr lang="zh-TW" altLang="en-US" sz="3199"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與本主題有關的藝術</a:t>
                </a:r>
                <a:endParaRPr lang="en-US" altLang="zh-TW" sz="3199"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黑光劇</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Image theatre - performance AFRIKANIA</a:t>
                </a: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https://www.youtube.com/embed/_-cKNRw0a2o</a:t>
                </a:r>
              </a:p>
              <a:p>
                <a:pPr>
                  <a:lnSpc>
                    <a:spcPct val="125000"/>
                  </a:lnSpc>
                </a:pP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黑光劇的原理是愛因斯坦質能守恆的結果，其中公式</a:t>
                </a: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14:m>
                  <m:oMath xmlns:m="http://schemas.openxmlformats.org/officeDocument/2006/math">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𝑬</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𝒎</m:t>
                    </m:r>
                    <m:sSup>
                      <m:sSup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𝒄</m:t>
                        </m:r>
                      </m:e>
                      <m:sup>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𝟐</m:t>
                        </m:r>
                      </m:sup>
                    </m:sSup>
                    <m:r>
                      <a:rPr lang="zh-TW" altLang="en-US"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E</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為能量，</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m</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為質量，</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為光速）可看出能量與質量之間交互作用的關係。 提到黑光劇使用的燈光，這就必須提到普朗克（</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Planck</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）黑體輻射定律，根據此理論能量是量子化的，所以光的能量是不連續的，公式如右：</a:t>
                </a:r>
                <a14:m>
                  <m:oMath xmlns:m="http://schemas.openxmlformats.org/officeDocument/2006/math">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𝑬</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b="1" i="1" kern="100" dirty="0" err="1">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𝒉</m:t>
                    </m:r>
                    <m:r>
                      <a:rPr lang="zh-TW" altLang="en-US"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𝝊</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 </m:t>
                    </m:r>
                  </m:oMath>
                </a14:m>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𝑬</m:t>
                    </m:r>
                  </m:oMath>
                </a14:m>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為能量，</a:t>
                </a:r>
                <a14:m>
                  <m:oMath xmlns:m="http://schemas.openxmlformats.org/officeDocument/2006/math">
                    <m:r>
                      <a:rPr lang="zh-TW" altLang="en-US"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𝝊</m:t>
                    </m:r>
                  </m:oMath>
                </a14:m>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為頻率，</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Planck</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常數 </a:t>
                </a:r>
                <a14:m>
                  <m:oMath xmlns:m="http://schemas.openxmlformats.org/officeDocument/2006/math">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𝒉</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𝟔</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𝟔𝟐𝟔</m:t>
                    </m:r>
                    <m:r>
                      <a:rPr lang="en-US" altLang="zh-TW" b="1" i="1" kern="100" dirty="0">
                        <a:solidFill>
                          <a:srgbClr val="FFFFFF"/>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𝟏𝟎</m:t>
                        </m:r>
                      </m:e>
                      <m:sup>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𝟑𝟒</m:t>
                        </m:r>
                      </m:sup>
                    </m:sSup>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𝒋𝒐𝒖𝒍𝒆</m:t>
                    </m:r>
                    <m:r>
                      <a:rPr lang="en-US" altLang="zh-TW" b="1" i="1" kern="100" dirty="0">
                        <a:solidFill>
                          <a:srgbClr val="FFFF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𝒔𝒆𝒄</m:t>
                    </m:r>
                  </m:oMath>
                </a14:m>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可由這些物理定律推導出黑光劇的應用，根據上述，可知物質和光相互影響的結果，使光線發生折射、衍射及偏振的現象。在此劇中所使用到的物質是螢光，當這些物質吸收光能後進入激發態，並且立即回到基態並發出另一種頻率的光，這就是我們看到螢光亮亮的原因。而劇中為了使觀眾有舒適的享受，會使用特殊系統（</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back line</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）調控，使價電子能量發生跳躍轉換成另一種量子形式時會產生各個不同光譜的光線，由上述物理原理黑光劇就此誕生啦！</a:t>
                </a: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沈佳諠</a:t>
                </a:r>
              </a:p>
            </p:txBody>
          </p:sp>
        </mc:Choice>
        <mc:Fallback>
          <p:sp>
            <p:nvSpPr>
              <p:cNvPr id="6" name="文字方塊 5">
                <a:extLst>
                  <a:ext uri="{FF2B5EF4-FFF2-40B4-BE49-F238E27FC236}">
                    <a16:creationId xmlns:a16="http://schemas.microsoft.com/office/drawing/2014/main" id="{FDE57FDA-21C9-41F4-BCAA-186342950E70}"/>
                  </a:ext>
                </a:extLst>
              </p:cNvPr>
              <p:cNvSpPr txBox="1">
                <a:spLocks noRot="1" noChangeAspect="1" noMove="1" noResize="1" noEditPoints="1" noAdjustHandles="1" noChangeArrowheads="1" noChangeShapeType="1" noTextEdit="1"/>
              </p:cNvSpPr>
              <p:nvPr/>
            </p:nvSpPr>
            <p:spPr>
              <a:xfrm>
                <a:off x="579438" y="454065"/>
                <a:ext cx="6400800" cy="8076185"/>
              </a:xfrm>
              <a:prstGeom prst="rect">
                <a:avLst/>
              </a:prstGeom>
              <a:blipFill>
                <a:blip r:embed="rId2"/>
                <a:stretch>
                  <a:fillRect l="-1429" t="-226" r="-4381" b="-226"/>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CEE25657-C560-4408-A830-3D4BEFDE6AFB}"/>
              </a:ext>
            </a:extLst>
          </p:cNvPr>
          <p:cNvCxnSpPr/>
          <p:nvPr/>
        </p:nvCxnSpPr>
        <p:spPr>
          <a:xfrm>
            <a:off x="-1" y="855265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32E38BB-086D-4E5A-88AD-2F12ABBFE5EA}"/>
              </a:ext>
            </a:extLst>
          </p:cNvPr>
          <p:cNvSpPr txBox="1"/>
          <p:nvPr/>
        </p:nvSpPr>
        <p:spPr>
          <a:xfrm>
            <a:off x="579438" y="8952239"/>
            <a:ext cx="6400800" cy="3405804"/>
          </a:xfrm>
          <a:prstGeom prst="rect">
            <a:avLst/>
          </a:prstGeom>
          <a:noFill/>
        </p:spPr>
        <p:txBody>
          <a:bodyPr wrap="square">
            <a:spAutoFit/>
          </a:bodyPr>
          <a:lstStyle/>
          <a:p>
            <a:pPr>
              <a:lnSpc>
                <a:spcPct val="125000"/>
              </a:lnSpc>
              <a:defRPr/>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萬花筒</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defRPr/>
            </a:pP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夢幻變色</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3D</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彩虹萬花筒</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https://www.youtube.com/embed/Xc3l3IV50GE</a:t>
            </a:r>
          </a:p>
          <a:p>
            <a:pPr>
              <a:lnSpc>
                <a:spcPct val="125000"/>
              </a:lnSpc>
              <a:defRPr/>
            </a:pP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defRPr/>
            </a:pP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萬花筒看起來很奇妙，能看到由各種閃亮碎片組成千變萬化的圖形，其實原理很簡單，萬花筒內部是由是由三面鏡子組成，這些亮片的像在三面鏡子間反射，形成很多層的對稱圖形，非常美麗。</a:t>
            </a: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defRPr/>
            </a:pP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洪至庚</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5" name="文字方塊 4">
            <a:extLst>
              <a:ext uri="{FF2B5EF4-FFF2-40B4-BE49-F238E27FC236}">
                <a16:creationId xmlns:a16="http://schemas.microsoft.com/office/drawing/2014/main" id="{725896E4-5508-45AD-97C8-E62E0D942AA5}"/>
              </a:ext>
            </a:extLst>
          </p:cNvPr>
          <p:cNvSpPr txBox="1"/>
          <p:nvPr/>
        </p:nvSpPr>
        <p:spPr>
          <a:xfrm>
            <a:off x="579438" y="12748388"/>
            <a:ext cx="6400800" cy="3752053"/>
          </a:xfrm>
          <a:prstGeom prst="rect">
            <a:avLst/>
          </a:prstGeom>
          <a:noFill/>
        </p:spPr>
        <p:txBody>
          <a:bodyPr wrap="square">
            <a:spAutoFit/>
          </a:bodyPr>
          <a:lstStyle/>
          <a:p>
            <a:pPr>
              <a:lnSpc>
                <a:spcPct val="125000"/>
              </a:lnSpc>
              <a:defRPr/>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大碗島的星期天下午</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defRPr/>
            </a:pPr>
            <a:r>
              <a:rPr lang="zh-CN"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可怕的人性｜</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點彩畫與</a:t>
            </a:r>
            <a:r>
              <a:rPr lang="en-US" altLang="zh-CN"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CN"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大碗</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島</a:t>
            </a:r>
            <a:r>
              <a:rPr lang="zh-CN"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的星期天下午</a:t>
            </a:r>
            <a:r>
              <a:rPr lang="en-US" altLang="zh-CN"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defRPr/>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https://zhuanlan.zhihu.com/p/24666774</a:t>
            </a:r>
          </a:p>
          <a:p>
            <a:pPr>
              <a:lnSpc>
                <a:spcPct val="125000"/>
              </a:lnSpc>
              <a:defRPr/>
            </a:pP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defRPr/>
            </a:pP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大碗島的星期天下午</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是由法國畫家喬治･修拉所畫。這幅畫也是典型的點彩畫派作品。喬治･修拉生活在光學理論長足進展的年代，他也非常喜愛以科學的方法進行創作。當時的人已經發現顏料色彩與光學色彩有所不同、以及人眼因視覺疲勞所產生的負片後像。利用不同色彩的小點在觀者眼睛混合。這些都是這幅畫的創作基礎。</a:t>
            </a:r>
          </a:p>
        </p:txBody>
      </p:sp>
      <p:pic>
        <p:nvPicPr>
          <p:cNvPr id="7" name="圖片 6" descr="一張含有 文字, 草 的圖片&#10;&#10;自動產生的描述">
            <a:extLst>
              <a:ext uri="{FF2B5EF4-FFF2-40B4-BE49-F238E27FC236}">
                <a16:creationId xmlns:a16="http://schemas.microsoft.com/office/drawing/2014/main" id="{A0BED3EC-2EE4-43D2-B64B-1685DE0BD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660" y="16516946"/>
            <a:ext cx="4173319" cy="2803950"/>
          </a:xfrm>
          <a:prstGeom prst="rect">
            <a:avLst/>
          </a:prstGeom>
        </p:spPr>
      </p:pic>
      <p:sp>
        <p:nvSpPr>
          <p:cNvPr id="8" name="文字方塊 7">
            <a:extLst>
              <a:ext uri="{FF2B5EF4-FFF2-40B4-BE49-F238E27FC236}">
                <a16:creationId xmlns:a16="http://schemas.microsoft.com/office/drawing/2014/main" id="{C1371C3C-A874-4C78-871B-D7B70B3F4041}"/>
              </a:ext>
            </a:extLst>
          </p:cNvPr>
          <p:cNvSpPr txBox="1"/>
          <p:nvPr/>
        </p:nvSpPr>
        <p:spPr>
          <a:xfrm>
            <a:off x="579444" y="17597377"/>
            <a:ext cx="2580407" cy="369332"/>
          </a:xfrm>
          <a:prstGeom prst="rect">
            <a:avLst/>
          </a:prstGeom>
          <a:noFill/>
        </p:spPr>
        <p:txBody>
          <a:bodyPr wrap="square">
            <a:spAutoFit/>
          </a:bodyPr>
          <a:lstStyle/>
          <a:p>
            <a:pPr algn="ct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大碗島的星期天下午</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dirty="0"/>
          </a:p>
        </p:txBody>
      </p:sp>
      <p:cxnSp>
        <p:nvCxnSpPr>
          <p:cNvPr id="9" name="直線接點 8">
            <a:extLst>
              <a:ext uri="{FF2B5EF4-FFF2-40B4-BE49-F238E27FC236}">
                <a16:creationId xmlns:a16="http://schemas.microsoft.com/office/drawing/2014/main" id="{06D096E2-3AE4-492C-AEDD-09010A8502C9}"/>
              </a:ext>
            </a:extLst>
          </p:cNvPr>
          <p:cNvCxnSpPr/>
          <p:nvPr/>
        </p:nvCxnSpPr>
        <p:spPr>
          <a:xfrm>
            <a:off x="-1" y="1246953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0" name="群組 9">
            <a:extLst>
              <a:ext uri="{FF2B5EF4-FFF2-40B4-BE49-F238E27FC236}">
                <a16:creationId xmlns:a16="http://schemas.microsoft.com/office/drawing/2014/main" id="{0B80FF1B-7409-4B84-9DB1-68E4559ADB91}"/>
              </a:ext>
            </a:extLst>
          </p:cNvPr>
          <p:cNvGrpSpPr/>
          <p:nvPr/>
        </p:nvGrpSpPr>
        <p:grpSpPr>
          <a:xfrm>
            <a:off x="286260" y="19605403"/>
            <a:ext cx="6987165" cy="2550556"/>
            <a:chOff x="277091" y="385081"/>
            <a:chExt cx="6987165" cy="2550557"/>
          </a:xfrm>
        </p:grpSpPr>
        <p:pic>
          <p:nvPicPr>
            <p:cNvPr id="11" name="Picture 4">
              <a:extLst>
                <a:ext uri="{FF2B5EF4-FFF2-40B4-BE49-F238E27FC236}">
                  <a16:creationId xmlns:a16="http://schemas.microsoft.com/office/drawing/2014/main" id="{A6F3AF0F-4D3D-45A4-B8E2-3304C5090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261" y="385081"/>
              <a:ext cx="2228850" cy="2181225"/>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53768DA4-E291-4313-87B0-AA3CB3A3309C}"/>
                </a:ext>
              </a:extLst>
            </p:cNvPr>
            <p:cNvSpPr txBox="1"/>
            <p:nvPr/>
          </p:nvSpPr>
          <p:spPr>
            <a:xfrm>
              <a:off x="277091" y="1244618"/>
              <a:ext cx="2659351" cy="646331"/>
            </a:xfrm>
            <a:prstGeom prst="rect">
              <a:avLst/>
            </a:prstGeom>
            <a:noFill/>
          </p:spPr>
          <p:txBody>
            <a:bodyPr wrap="square">
              <a:spAutoFit/>
            </a:bodyPr>
            <a:lstStyle/>
            <a:p>
              <a:pPr algn="ct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大碗島的星期天下午</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p>
            <a:p>
              <a:pPr algn="ct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創作細節</a:t>
              </a:r>
              <a:endParaRPr lang="zh-TW" altLang="en-US" dirty="0"/>
            </a:p>
          </p:txBody>
        </p:sp>
        <p:sp>
          <p:nvSpPr>
            <p:cNvPr id="13" name="文字方塊 12">
              <a:extLst>
                <a:ext uri="{FF2B5EF4-FFF2-40B4-BE49-F238E27FC236}">
                  <a16:creationId xmlns:a16="http://schemas.microsoft.com/office/drawing/2014/main" id="{D16D928C-6E47-4A07-A5B4-6A3156191524}"/>
                </a:ext>
              </a:extLst>
            </p:cNvPr>
            <p:cNvSpPr txBox="1"/>
            <p:nvPr/>
          </p:nvSpPr>
          <p:spPr>
            <a:xfrm>
              <a:off x="3481966" y="2566306"/>
              <a:ext cx="3782290" cy="369332"/>
            </a:xfrm>
            <a:prstGeom prst="rect">
              <a:avLst/>
            </a:prstGeom>
            <a:noFill/>
          </p:spPr>
          <p:txBody>
            <a:bodyPr wrap="square">
              <a:spAutoFit/>
            </a:bodyPr>
            <a:lstStyle/>
            <a:p>
              <a:pPr algn="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郭倢瑜</a:t>
              </a:r>
              <a:endParaRPr lang="zh-TW" altLang="en-US" dirty="0"/>
            </a:p>
          </p:txBody>
        </p:sp>
      </p:grpSp>
      <p:cxnSp>
        <p:nvCxnSpPr>
          <p:cNvPr id="14" name="直線接點 13">
            <a:extLst>
              <a:ext uri="{FF2B5EF4-FFF2-40B4-BE49-F238E27FC236}">
                <a16:creationId xmlns:a16="http://schemas.microsoft.com/office/drawing/2014/main" id="{E19646D0-76CE-42C0-8E97-BBF00A36CD15}"/>
              </a:ext>
            </a:extLst>
          </p:cNvPr>
          <p:cNvCxnSpPr/>
          <p:nvPr/>
        </p:nvCxnSpPr>
        <p:spPr>
          <a:xfrm>
            <a:off x="-2" y="2228491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BC1785EB-7FD5-4A98-BFB6-2B977C56D79C}"/>
              </a:ext>
            </a:extLst>
          </p:cNvPr>
          <p:cNvCxnSpPr/>
          <p:nvPr/>
        </p:nvCxnSpPr>
        <p:spPr>
          <a:xfrm>
            <a:off x="5" y="22451173"/>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9192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513</Words>
  <Application>Microsoft Office PowerPoint</Application>
  <PresentationFormat>自訂</PresentationFormat>
  <Paragraphs>23</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微軟正黑體</vt:lpstr>
      <vt:lpstr>Arial</vt:lpstr>
      <vt:lpstr>Calibri</vt:lpstr>
      <vt:lpstr>Calibri Light</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19</cp:revision>
  <dcterms:created xsi:type="dcterms:W3CDTF">2020-08-26T09:46:03Z</dcterms:created>
  <dcterms:modified xsi:type="dcterms:W3CDTF">2021-01-15T10:03:02Z</dcterms:modified>
</cp:coreProperties>
</file>