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0" r:id="rId2"/>
    <p:sldId id="261" r:id="rId3"/>
    <p:sldId id="262" r:id="rId4"/>
    <p:sldId id="266" r:id="rId5"/>
    <p:sldId id="263" r:id="rId6"/>
    <p:sldId id="264" r:id="rId7"/>
    <p:sldId id="265" r:id="rId8"/>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5214" autoAdjust="0"/>
  </p:normalViewPr>
  <p:slideViewPr>
    <p:cSldViewPr snapToGrid="0">
      <p:cViewPr>
        <p:scale>
          <a:sx n="66" d="100"/>
          <a:sy n="66" d="100"/>
        </p:scale>
        <p:origin x="2429" y="-5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45674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9526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20244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6548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86824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23047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7114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7835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17321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91622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5099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2021/1/14</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3526586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387927" y="476977"/>
            <a:ext cx="6774872" cy="5329408"/>
          </a:xfrm>
          <a:prstGeom prst="rect">
            <a:avLst/>
          </a:prstGeom>
          <a:noFill/>
        </p:spPr>
        <p:txBody>
          <a:bodyPr wrap="square">
            <a:spAutoFit/>
          </a:bodyPr>
          <a:lstStyle/>
          <a:p>
            <a:pPr marL="0" marR="0" lvl="0" indent="0" algn="ctr" defTabSz="457200" rtl="0" eaLnBrk="1" fontAlgn="auto" latinLnBrk="0" hangingPunct="1">
              <a:lnSpc>
                <a:spcPct val="125000"/>
              </a:lnSpc>
              <a:spcBef>
                <a:spcPts val="0"/>
              </a:spcBef>
              <a:spcAft>
                <a:spcPts val="0"/>
              </a:spcAft>
              <a:buClrTx/>
              <a:buSzTx/>
              <a:buFontTx/>
              <a:buNone/>
              <a:tabLst/>
              <a:defRPr/>
            </a:pPr>
            <a:r>
              <a:rPr lang="zh-TW" altLang="en-US"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絢麗的光學</a:t>
            </a:r>
            <a:endParaRPr kumimoji="0" lang="en-US" altLang="zh-TW" sz="3200" b="1" i="0" u="none" strike="noStrike" kern="1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ctr" defTabSz="457200" rtl="0" eaLnBrk="1" fontAlgn="auto" latinLnBrk="0" hangingPunct="1">
              <a:lnSpc>
                <a:spcPct val="125000"/>
              </a:lnSpc>
              <a:spcBef>
                <a:spcPts val="0"/>
              </a:spcBef>
              <a:spcAft>
                <a:spcPts val="0"/>
              </a:spcAft>
              <a:buClrTx/>
              <a:buSzTx/>
              <a:buFontTx/>
              <a:buNone/>
              <a:tabLst/>
              <a:defRPr/>
            </a:pPr>
            <a:r>
              <a:rPr kumimoji="0" lang="zh-TW" altLang="en-US" sz="3200" b="1" i="0" u="none" strike="noStrike" kern="1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與本主題有關的數學</a:t>
            </a:r>
            <a:endParaRPr kumimoji="0" lang="en-US" altLang="zh-TW" sz="3200" b="1" i="0" u="none" strike="noStrike" kern="100" cap="none" spc="0" normalizeH="0" baseline="0" noProof="0" dirty="0">
              <a:ln>
                <a:noFill/>
              </a:ln>
              <a:solidFill>
                <a:srgbClr val="FFFF00"/>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一、計算光譜中亮線的波長：</a:t>
            </a: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由光柵方程：</a:t>
            </a:r>
            <a:r>
              <a:rPr kumimoji="0" lang="en-US" altLang="zh-TW" sz="1800" b="1" i="0" u="none" strike="noStrike" kern="100" cap="none" spc="0" normalizeH="0" baseline="0" noProof="0" dirty="0" err="1">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mλ</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r>
              <a:rPr kumimoji="0" lang="en-US" altLang="zh-TW" sz="1800" b="1" i="0" u="none" strike="noStrike" kern="100" cap="none" spc="0" normalizeH="0" baseline="0" noProof="0" dirty="0" err="1">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dsinθ</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，我們發現只要知道光柵的多狹縫間距、一階繞射光極大值與平行光柵的入射光夾角，條件就足夠我們計算被分光的光波長了，我們只需要手機的相機、透射光柵</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剝過漆的</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CD</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片</a:t>
            </a:r>
            <a:r>
              <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、一支波長已知的雷射筆光源，就可以很進行光譜波長的量測工作。</a:t>
            </a: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45720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一</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、用雷射筆照射鏡頭</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已黏上光柵片</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 </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找一階亮紋，拍照，量測手機中</a:t>
            </a:r>
            <a:r>
              <a:rPr kumimoji="0" lang="zh-TW" altLang="en-US" sz="1800" b="1" i="0" u="none" strike="noStrike" kern="1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照片</a:t>
            </a:r>
            <a:r>
              <a:rPr kumimoji="0" lang="zh-TW" altLang="en-US" sz="1800" b="1" i="0" u="none" strike="noStrike" kern="100" cap="none" spc="0" normalizeH="0" baseline="0" noProof="0" dirty="0">
                <a:ln>
                  <a:noFill/>
                </a:ln>
                <a:solidFill>
                  <a:srgbClr val="FFFFFF"/>
                </a:solidFill>
                <a:effectLst/>
                <a:uLnTx/>
                <a:uFillTx/>
                <a:latin typeface="新細明體" panose="02020500000000000000" pitchFamily="18" charset="-120"/>
                <a:ea typeface="新細明體" panose="02020500000000000000" pitchFamily="18"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中一階亮紋的長度</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y</a:t>
            </a: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zh-TW" altLang="en-US" sz="1800" b="1" i="0" u="none" strike="noStrike" kern="1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19" name="群組 18">
            <a:extLst>
              <a:ext uri="{FF2B5EF4-FFF2-40B4-BE49-F238E27FC236}">
                <a16:creationId xmlns:a16="http://schemas.microsoft.com/office/drawing/2014/main" id="{B28DC669-770B-4770-BD59-74C97ECD2A53}"/>
              </a:ext>
            </a:extLst>
          </p:cNvPr>
          <p:cNvGrpSpPr/>
          <p:nvPr/>
        </p:nvGrpSpPr>
        <p:grpSpPr>
          <a:xfrm>
            <a:off x="2401828" y="5495632"/>
            <a:ext cx="2747069" cy="4882977"/>
            <a:chOff x="8248852" y="566449"/>
            <a:chExt cx="3180431" cy="5653288"/>
          </a:xfrm>
        </p:grpSpPr>
        <p:pic>
          <p:nvPicPr>
            <p:cNvPr id="20" name="圖片 19" descr="一張含有 停止, 坐, 光, 桌 的圖片&#10;&#10;自動產生的描述">
              <a:extLst>
                <a:ext uri="{FF2B5EF4-FFF2-40B4-BE49-F238E27FC236}">
                  <a16:creationId xmlns:a16="http://schemas.microsoft.com/office/drawing/2014/main" id="{825375A8-D0D9-4CA4-9974-BD3DCEE3B5C6}"/>
                </a:ext>
              </a:extLst>
            </p:cNvPr>
            <p:cNvPicPr>
              <a:picLocks noChangeAspect="1"/>
            </p:cNvPicPr>
            <p:nvPr/>
          </p:nvPicPr>
          <p:blipFill>
            <a:blip r:embed="rId2"/>
            <a:stretch>
              <a:fillRect/>
            </a:stretch>
          </p:blipFill>
          <p:spPr>
            <a:xfrm>
              <a:off x="8248852" y="566449"/>
              <a:ext cx="3180431" cy="5653288"/>
            </a:xfrm>
            <a:prstGeom prst="rect">
              <a:avLst/>
            </a:prstGeom>
          </p:spPr>
        </p:pic>
        <p:cxnSp>
          <p:nvCxnSpPr>
            <p:cNvPr id="21" name="直線接點 20">
              <a:extLst>
                <a:ext uri="{FF2B5EF4-FFF2-40B4-BE49-F238E27FC236}">
                  <a16:creationId xmlns:a16="http://schemas.microsoft.com/office/drawing/2014/main" id="{4B44705C-ECD7-4589-8657-B8AB12FB5F94}"/>
                </a:ext>
              </a:extLst>
            </p:cNvPr>
            <p:cNvCxnSpPr/>
            <p:nvPr/>
          </p:nvCxnSpPr>
          <p:spPr>
            <a:xfrm>
              <a:off x="8621485" y="2309326"/>
              <a:ext cx="0" cy="223934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9C5256B6-3892-4A2B-B9F8-A7CED6459E4F}"/>
                </a:ext>
              </a:extLst>
            </p:cNvPr>
            <p:cNvCxnSpPr/>
            <p:nvPr/>
          </p:nvCxnSpPr>
          <p:spPr>
            <a:xfrm>
              <a:off x="8462865" y="2313992"/>
              <a:ext cx="2985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6FEDFCB6-B8F1-4468-AB64-ED0E30259D11}"/>
                </a:ext>
              </a:extLst>
            </p:cNvPr>
            <p:cNvCxnSpPr/>
            <p:nvPr/>
          </p:nvCxnSpPr>
          <p:spPr>
            <a:xfrm>
              <a:off x="8475305" y="4548673"/>
              <a:ext cx="2985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AC3F9C58-EC3F-4D4D-8137-8F2DE0E7A258}"/>
                </a:ext>
              </a:extLst>
            </p:cNvPr>
            <p:cNvSpPr txBox="1"/>
            <p:nvPr/>
          </p:nvSpPr>
          <p:spPr>
            <a:xfrm>
              <a:off x="8405721" y="4392379"/>
              <a:ext cx="431528"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y</a:t>
              </a:r>
              <a:endParaRPr kumimoji="0" lang="zh-TW" altLang="en-US" sz="4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grpSp>
    </p:spTree>
    <p:extLst>
      <p:ext uri="{BB962C8B-B14F-4D97-AF65-F5344CB8AC3E}">
        <p14:creationId xmlns:p14="http://schemas.microsoft.com/office/powerpoint/2010/main" val="173755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6" name="文字方塊 145">
                <a:extLst>
                  <a:ext uri="{FF2B5EF4-FFF2-40B4-BE49-F238E27FC236}">
                    <a16:creationId xmlns:a16="http://schemas.microsoft.com/office/drawing/2014/main" id="{587BAEE8-12EF-44C6-BF35-B5261BA856BA}"/>
                  </a:ext>
                </a:extLst>
              </p:cNvPr>
              <p:cNvSpPr txBox="1"/>
              <p:nvPr/>
            </p:nvSpPr>
            <p:spPr>
              <a:xfrm>
                <a:off x="942508" y="421804"/>
                <a:ext cx="5674659" cy="1591141"/>
              </a:xfrm>
              <a:prstGeom prst="rect">
                <a:avLst/>
              </a:prstGeom>
              <a:noFill/>
            </p:spPr>
            <p:txBody>
              <a:bodyPr wrap="square">
                <a:spAutoFit/>
              </a:bodyPr>
              <a:lstStyle/>
              <a:p>
                <a:pPr defTabSz="0">
                  <a:lnSpc>
                    <a:spcPct val="125000"/>
                  </a:lnSpc>
                  <a:defRPr/>
                </a:pPr>
                <a:r>
                  <a:rPr kumimoji="0" lang="zh-TW" altLang="en-US"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二、用已知波長的光源求</a:t>
                </a:r>
                <a:r>
                  <a:rPr kumimoji="0" lang="en-US" altLang="zh-TW"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L</a:t>
                </a:r>
                <a:r>
                  <a:rPr kumimoji="0" lang="zh-TW" altLang="en-US"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en-US" altLang="zh-TW"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L</a:t>
                </a:r>
                <a:r>
                  <a:rPr kumimoji="0" lang="zh-TW" altLang="en-US"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為透射光柵到假想屏幕的距離</a:t>
                </a:r>
                <a:r>
                  <a:rPr kumimoji="0" lang="en-US" altLang="zh-TW"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即照片本身</a:t>
                </a:r>
                <a:r>
                  <a:rPr kumimoji="0" lang="en-US" altLang="zh-TW"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，用雷射筆以水平方向照射黏上光柵片的手機鏡頭，測量手機上光源到一階亮紋的距離</a:t>
                </a:r>
                <a:r>
                  <a:rPr kumimoji="0" lang="en-US" altLang="zh-TW"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y</a:t>
                </a:r>
                <a:r>
                  <a:rPr kumimoji="0" lang="zh-TW" altLang="en-US"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然後帶入公式 𝑑 𝑠𝑖𝑛𝜃 </a:t>
                </a:r>
                <a:r>
                  <a:rPr kumimoji="0" lang="en-US" altLang="zh-TW"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 </a:t>
                </a:r>
                <a:r>
                  <a:rPr kumimoji="0" lang="zh-TW" altLang="en-US"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𝜆 即可得知 </a:t>
                </a:r>
                <a:r>
                  <a:rPr kumimoji="0" lang="en-US" altLang="zh-TW"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L</a:t>
                </a:r>
                <a:r>
                  <a:rPr kumimoji="0" lang="zh-TW" altLang="en-US"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，其中 </a:t>
                </a:r>
                <a14:m>
                  <m:oMath xmlns:m="http://schemas.openxmlformats.org/officeDocument/2006/math">
                    <m:r>
                      <a:rPr kumimoji="0" lang="zh-TW" altLang="en-US"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𝜃</m:t>
                    </m:r>
                    <m:r>
                      <a:rPr kumimoji="0" lang="en-US" altLang="zh-TW"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func>
                      <m:funcPr>
                        <m:ctrlPr>
                          <a:rPr kumimoji="0" lang="en-US" altLang="zh-TW"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funcPr>
                      <m:fName>
                        <m:sSup>
                          <m:sSupPr>
                            <m:ctrlPr>
                              <a:rPr kumimoji="0" lang="en-US" altLang="zh-TW"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sSupPr>
                          <m:e>
                            <m:r>
                              <m:rPr>
                                <m:sty m:val="p"/>
                              </m:rPr>
                              <a:rPr kumimoji="0" lang="en-US" altLang="zh-TW" b="0" i="0"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tan</m:t>
                            </m:r>
                          </m:e>
                          <m:sup>
                            <m:r>
                              <a:rPr kumimoji="0" lang="en-US" altLang="zh-TW"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r>
                              <a:rPr kumimoji="0" lang="en-US" altLang="zh-TW"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𝟏</m:t>
                            </m:r>
                          </m:sup>
                        </m:sSup>
                        <m:r>
                          <a:rPr kumimoji="0" lang="en-US" altLang="zh-TW" b="1" i="1" u="none" strike="noStrike" kern="100" cap="none" spc="0" normalizeH="0" baseline="0" noProof="0" dirty="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fName>
                      <m:e>
                        <m:f>
                          <m:fPr>
                            <m:ctrlPr>
                              <a:rPr kumimoji="0" lang="en-US" altLang="zh-TW"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fPr>
                          <m:num>
                            <m:r>
                              <a:rPr kumimoji="0" lang="en-US" altLang="zh-TW"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𝒚</m:t>
                            </m:r>
                          </m:num>
                          <m:den>
                            <m:r>
                              <m:rPr>
                                <m:sty m:val="p"/>
                              </m:rPr>
                              <a:rPr kumimoji="0" lang="en-US" altLang="zh-TW" b="1" i="1" u="none" strike="noStrike" kern="100" cap="none" spc="0" normalizeH="0" baseline="0" noProof="0" dirty="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L</m:t>
                            </m:r>
                          </m:den>
                        </m:f>
                        <m:r>
                          <a:rPr kumimoji="0" lang="en-US" altLang="zh-TW" b="1" i="1" u="none" strike="noStrike" kern="100" cap="none" spc="0" normalizeH="0" baseline="0" noProof="0" dirty="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e>
                    </m:func>
                    <m:r>
                      <a:rPr kumimoji="0" lang="en-US" altLang="zh-TW"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 </m:t>
                    </m:r>
                  </m:oMath>
                </a14:m>
                <a:r>
                  <a:rPr kumimoji="0" lang="zh-TW" altLang="en-US"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endParaRPr kumimoji="0" lang="en-US" altLang="zh-TW"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p:txBody>
          </p:sp>
        </mc:Choice>
        <mc:Fallback>
          <p:sp>
            <p:nvSpPr>
              <p:cNvPr id="146" name="文字方塊 145">
                <a:extLst>
                  <a:ext uri="{FF2B5EF4-FFF2-40B4-BE49-F238E27FC236}">
                    <a16:creationId xmlns:a16="http://schemas.microsoft.com/office/drawing/2014/main" id="{587BAEE8-12EF-44C6-BF35-B5261BA856BA}"/>
                  </a:ext>
                </a:extLst>
              </p:cNvPr>
              <p:cNvSpPr txBox="1">
                <a:spLocks noRot="1" noChangeAspect="1" noMove="1" noResize="1" noEditPoints="1" noAdjustHandles="1" noChangeArrowheads="1" noChangeShapeType="1" noTextEdit="1"/>
              </p:cNvSpPr>
              <p:nvPr/>
            </p:nvSpPr>
            <p:spPr>
              <a:xfrm>
                <a:off x="942508" y="421804"/>
                <a:ext cx="5674659" cy="1591141"/>
              </a:xfrm>
              <a:prstGeom prst="rect">
                <a:avLst/>
              </a:prstGeom>
              <a:blipFill>
                <a:blip r:embed="rId2"/>
                <a:stretch>
                  <a:fillRect l="-968" r="-4946" b="-1916"/>
                </a:stretch>
              </a:blipFill>
            </p:spPr>
            <p:txBody>
              <a:bodyPr/>
              <a:lstStyle/>
              <a:p>
                <a:r>
                  <a:rPr lang="zh-TW" altLang="en-US">
                    <a:noFill/>
                  </a:rPr>
                  <a:t> </a:t>
                </a:r>
              </a:p>
            </p:txBody>
          </p:sp>
        </mc:Fallback>
      </mc:AlternateContent>
      <p:grpSp>
        <p:nvGrpSpPr>
          <p:cNvPr id="147" name="群組 146">
            <a:extLst>
              <a:ext uri="{FF2B5EF4-FFF2-40B4-BE49-F238E27FC236}">
                <a16:creationId xmlns:a16="http://schemas.microsoft.com/office/drawing/2014/main" id="{E7FE22D3-7DE5-4C15-865A-025E48C0BE4F}"/>
              </a:ext>
            </a:extLst>
          </p:cNvPr>
          <p:cNvGrpSpPr/>
          <p:nvPr/>
        </p:nvGrpSpPr>
        <p:grpSpPr>
          <a:xfrm>
            <a:off x="1148724" y="2427013"/>
            <a:ext cx="5262226" cy="4456252"/>
            <a:chOff x="-5382228" y="2511707"/>
            <a:chExt cx="4849792" cy="5046562"/>
          </a:xfrm>
        </p:grpSpPr>
        <p:sp>
          <p:nvSpPr>
            <p:cNvPr id="148" name="矩形 147">
              <a:extLst>
                <a:ext uri="{FF2B5EF4-FFF2-40B4-BE49-F238E27FC236}">
                  <a16:creationId xmlns:a16="http://schemas.microsoft.com/office/drawing/2014/main" id="{30919F48-A032-405B-8C99-4ACC39C5D9D7}"/>
                </a:ext>
              </a:extLst>
            </p:cNvPr>
            <p:cNvSpPr/>
            <p:nvPr/>
          </p:nvSpPr>
          <p:spPr>
            <a:xfrm>
              <a:off x="-5382228" y="2511707"/>
              <a:ext cx="4849792" cy="50465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grpSp>
          <p:nvGrpSpPr>
            <p:cNvPr id="149" name="群組 148">
              <a:extLst>
                <a:ext uri="{FF2B5EF4-FFF2-40B4-BE49-F238E27FC236}">
                  <a16:creationId xmlns:a16="http://schemas.microsoft.com/office/drawing/2014/main" id="{73B99348-881F-41A8-9F8A-6540C2F4940A}"/>
                </a:ext>
              </a:extLst>
            </p:cNvPr>
            <p:cNvGrpSpPr/>
            <p:nvPr/>
          </p:nvGrpSpPr>
          <p:grpSpPr>
            <a:xfrm>
              <a:off x="-5274869" y="2696901"/>
              <a:ext cx="4572461" cy="4592206"/>
              <a:chOff x="-6362890" y="726583"/>
              <a:chExt cx="5878941" cy="8558628"/>
            </a:xfrm>
          </p:grpSpPr>
          <p:sp>
            <p:nvSpPr>
              <p:cNvPr id="150" name="矩形 149">
                <a:extLst>
                  <a:ext uri="{FF2B5EF4-FFF2-40B4-BE49-F238E27FC236}">
                    <a16:creationId xmlns:a16="http://schemas.microsoft.com/office/drawing/2014/main" id="{30FFE791-1C9F-49B5-B6A5-467985C3CD3C}"/>
                  </a:ext>
                </a:extLst>
              </p:cNvPr>
              <p:cNvSpPr/>
              <p:nvPr/>
            </p:nvSpPr>
            <p:spPr>
              <a:xfrm>
                <a:off x="-4350327" y="2438400"/>
                <a:ext cx="193963" cy="473825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51" name="矩形 150">
                <a:extLst>
                  <a:ext uri="{FF2B5EF4-FFF2-40B4-BE49-F238E27FC236}">
                    <a16:creationId xmlns:a16="http://schemas.microsoft.com/office/drawing/2014/main" id="{ACC3ED54-ABA8-4F1E-8501-E1BE75B1D603}"/>
                  </a:ext>
                </a:extLst>
              </p:cNvPr>
              <p:cNvSpPr/>
              <p:nvPr/>
            </p:nvSpPr>
            <p:spPr>
              <a:xfrm>
                <a:off x="-1948419" y="1285700"/>
                <a:ext cx="110837" cy="7147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cxnSp>
            <p:nvCxnSpPr>
              <p:cNvPr id="152" name="直線單箭頭接點 151">
                <a:extLst>
                  <a:ext uri="{FF2B5EF4-FFF2-40B4-BE49-F238E27FC236}">
                    <a16:creationId xmlns:a16="http://schemas.microsoft.com/office/drawing/2014/main" id="{9348F33E-4B8B-4155-ACEC-123C12D69BA3}"/>
                  </a:ext>
                </a:extLst>
              </p:cNvPr>
              <p:cNvCxnSpPr>
                <a:cxnSpLocks/>
              </p:cNvCxnSpPr>
              <p:nvPr/>
            </p:nvCxnSpPr>
            <p:spPr>
              <a:xfrm>
                <a:off x="-6362890" y="4807527"/>
                <a:ext cx="201256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a:extLst>
                  <a:ext uri="{FF2B5EF4-FFF2-40B4-BE49-F238E27FC236}">
                    <a16:creationId xmlns:a16="http://schemas.microsoft.com/office/drawing/2014/main" id="{1E6AE7FE-E77F-4DA3-AB6E-C29517AB893A}"/>
                  </a:ext>
                </a:extLst>
              </p:cNvPr>
              <p:cNvCxnSpPr>
                <a:stCxn id="150" idx="3"/>
              </p:cNvCxnSpPr>
              <p:nvPr/>
            </p:nvCxnSpPr>
            <p:spPr>
              <a:xfrm>
                <a:off x="-4156364" y="4807528"/>
                <a:ext cx="2207945" cy="185650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54" name="直線接點 153">
                <a:extLst>
                  <a:ext uri="{FF2B5EF4-FFF2-40B4-BE49-F238E27FC236}">
                    <a16:creationId xmlns:a16="http://schemas.microsoft.com/office/drawing/2014/main" id="{15F4C298-57B6-4A2C-BB6B-621E85C4E681}"/>
                  </a:ext>
                </a:extLst>
              </p:cNvPr>
              <p:cNvCxnSpPr>
                <a:cxnSpLocks/>
              </p:cNvCxnSpPr>
              <p:nvPr/>
            </p:nvCxnSpPr>
            <p:spPr>
              <a:xfrm>
                <a:off x="-4225302" y="906975"/>
                <a:ext cx="2327221" cy="0"/>
              </a:xfrm>
              <a:prstGeom prst="line">
                <a:avLst/>
              </a:prstGeom>
            </p:spPr>
            <p:style>
              <a:lnRef idx="1">
                <a:schemeClr val="dk1"/>
              </a:lnRef>
              <a:fillRef idx="0">
                <a:schemeClr val="dk1"/>
              </a:fillRef>
              <a:effectRef idx="0">
                <a:schemeClr val="dk1"/>
              </a:effectRef>
              <a:fontRef idx="minor">
                <a:schemeClr val="tx1"/>
              </a:fontRef>
            </p:style>
          </p:cxnSp>
          <p:cxnSp>
            <p:nvCxnSpPr>
              <p:cNvPr id="155" name="直線接點 154">
                <a:extLst>
                  <a:ext uri="{FF2B5EF4-FFF2-40B4-BE49-F238E27FC236}">
                    <a16:creationId xmlns:a16="http://schemas.microsoft.com/office/drawing/2014/main" id="{70ECAE49-C4D8-4AA2-845F-CE402FA522B3}"/>
                  </a:ext>
                </a:extLst>
              </p:cNvPr>
              <p:cNvCxnSpPr>
                <a:cxnSpLocks/>
              </p:cNvCxnSpPr>
              <p:nvPr/>
            </p:nvCxnSpPr>
            <p:spPr>
              <a:xfrm rot="16200000">
                <a:off x="-4405694" y="906975"/>
                <a:ext cx="360784" cy="0"/>
              </a:xfrm>
              <a:prstGeom prst="line">
                <a:avLst/>
              </a:prstGeom>
            </p:spPr>
            <p:style>
              <a:lnRef idx="1">
                <a:schemeClr val="dk1"/>
              </a:lnRef>
              <a:fillRef idx="0">
                <a:schemeClr val="dk1"/>
              </a:fillRef>
              <a:effectRef idx="0">
                <a:schemeClr val="dk1"/>
              </a:effectRef>
              <a:fontRef idx="minor">
                <a:schemeClr val="tx1"/>
              </a:fontRef>
            </p:style>
          </p:cxnSp>
          <p:cxnSp>
            <p:nvCxnSpPr>
              <p:cNvPr id="156" name="直線接點 155">
                <a:extLst>
                  <a:ext uri="{FF2B5EF4-FFF2-40B4-BE49-F238E27FC236}">
                    <a16:creationId xmlns:a16="http://schemas.microsoft.com/office/drawing/2014/main" id="{DA188382-3DCD-4E91-98D5-BC8C89D6A4F8}"/>
                  </a:ext>
                </a:extLst>
              </p:cNvPr>
              <p:cNvCxnSpPr>
                <a:cxnSpLocks/>
              </p:cNvCxnSpPr>
              <p:nvPr/>
            </p:nvCxnSpPr>
            <p:spPr>
              <a:xfrm rot="16200000">
                <a:off x="-2078473" y="906975"/>
                <a:ext cx="360784" cy="0"/>
              </a:xfrm>
              <a:prstGeom prst="line">
                <a:avLst/>
              </a:prstGeom>
            </p:spPr>
            <p:style>
              <a:lnRef idx="1">
                <a:schemeClr val="dk1"/>
              </a:lnRef>
              <a:fillRef idx="0">
                <a:schemeClr val="dk1"/>
              </a:fillRef>
              <a:effectRef idx="0">
                <a:schemeClr val="dk1"/>
              </a:effectRef>
              <a:fontRef idx="minor">
                <a:schemeClr val="tx1"/>
              </a:fontRef>
            </p:style>
          </p:cxnSp>
          <p:sp>
            <p:nvSpPr>
              <p:cNvPr id="157" name="文字方塊 156">
                <a:extLst>
                  <a:ext uri="{FF2B5EF4-FFF2-40B4-BE49-F238E27FC236}">
                    <a16:creationId xmlns:a16="http://schemas.microsoft.com/office/drawing/2014/main" id="{698E8626-01A0-4B83-8822-5DB3FF2EAFED}"/>
                  </a:ext>
                </a:extLst>
              </p:cNvPr>
              <p:cNvSpPr txBox="1"/>
              <p:nvPr/>
            </p:nvSpPr>
            <p:spPr>
              <a:xfrm>
                <a:off x="-3231222" y="1004005"/>
                <a:ext cx="28245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L</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cxnSp>
            <p:nvCxnSpPr>
              <p:cNvPr id="158" name="直線接點 157">
                <a:extLst>
                  <a:ext uri="{FF2B5EF4-FFF2-40B4-BE49-F238E27FC236}">
                    <a16:creationId xmlns:a16="http://schemas.microsoft.com/office/drawing/2014/main" id="{36AE69CD-C80D-487B-8BA6-4AC83B5B6EEB}"/>
                  </a:ext>
                </a:extLst>
              </p:cNvPr>
              <p:cNvCxnSpPr>
                <a:cxnSpLocks/>
              </p:cNvCxnSpPr>
              <p:nvPr/>
            </p:nvCxnSpPr>
            <p:spPr>
              <a:xfrm>
                <a:off x="-1700605" y="4840433"/>
                <a:ext cx="0" cy="182360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9" name="文字方塊 158">
                <a:extLst>
                  <a:ext uri="{FF2B5EF4-FFF2-40B4-BE49-F238E27FC236}">
                    <a16:creationId xmlns:a16="http://schemas.microsoft.com/office/drawing/2014/main" id="{97B3224B-7322-4AF7-BFED-201AA88876C4}"/>
                  </a:ext>
                </a:extLst>
              </p:cNvPr>
              <p:cNvSpPr txBox="1"/>
              <p:nvPr/>
            </p:nvSpPr>
            <p:spPr>
              <a:xfrm>
                <a:off x="-1898081" y="6575928"/>
                <a:ext cx="431528" cy="76944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4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y</a:t>
                </a:r>
                <a:endParaRPr kumimoji="0" lang="zh-TW" altLang="en-US" sz="4400"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cxnSp>
            <p:nvCxnSpPr>
              <p:cNvPr id="160" name="直線接點 159">
                <a:extLst>
                  <a:ext uri="{FF2B5EF4-FFF2-40B4-BE49-F238E27FC236}">
                    <a16:creationId xmlns:a16="http://schemas.microsoft.com/office/drawing/2014/main" id="{1123EDD9-F9CF-43BC-84B1-58268127A12F}"/>
                  </a:ext>
                </a:extLst>
              </p:cNvPr>
              <p:cNvCxnSpPr>
                <a:cxnSpLocks/>
              </p:cNvCxnSpPr>
              <p:nvPr/>
            </p:nvCxnSpPr>
            <p:spPr>
              <a:xfrm>
                <a:off x="-1831607" y="4812418"/>
                <a:ext cx="2985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1" name="直線接點 160">
                <a:extLst>
                  <a:ext uri="{FF2B5EF4-FFF2-40B4-BE49-F238E27FC236}">
                    <a16:creationId xmlns:a16="http://schemas.microsoft.com/office/drawing/2014/main" id="{F76F85C7-1372-45BD-B0C1-CAB407F4C988}"/>
                  </a:ext>
                </a:extLst>
              </p:cNvPr>
              <p:cNvCxnSpPr>
                <a:cxnSpLocks/>
              </p:cNvCxnSpPr>
              <p:nvPr/>
            </p:nvCxnSpPr>
            <p:spPr>
              <a:xfrm>
                <a:off x="-1831607" y="6664036"/>
                <a:ext cx="2985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直線接點 161">
                <a:extLst>
                  <a:ext uri="{FF2B5EF4-FFF2-40B4-BE49-F238E27FC236}">
                    <a16:creationId xmlns:a16="http://schemas.microsoft.com/office/drawing/2014/main" id="{1C505FCA-9D38-4F43-B365-E0B321C1087B}"/>
                  </a:ext>
                </a:extLst>
              </p:cNvPr>
              <p:cNvCxnSpPr>
                <a:cxnSpLocks/>
              </p:cNvCxnSpPr>
              <p:nvPr/>
            </p:nvCxnSpPr>
            <p:spPr>
              <a:xfrm flipV="1">
                <a:off x="-4238439" y="4807527"/>
                <a:ext cx="2329200" cy="1"/>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163" name="文字方塊 162">
                <a:extLst>
                  <a:ext uri="{FF2B5EF4-FFF2-40B4-BE49-F238E27FC236}">
                    <a16:creationId xmlns:a16="http://schemas.microsoft.com/office/drawing/2014/main" id="{26544A6A-0EB2-4232-A5A2-070EB9FF5094}"/>
                  </a:ext>
                </a:extLst>
              </p:cNvPr>
              <p:cNvSpPr txBox="1"/>
              <p:nvPr/>
            </p:nvSpPr>
            <p:spPr>
              <a:xfrm>
                <a:off x="-3191214" y="8596876"/>
                <a:ext cx="2707265" cy="68833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照片</a:t>
                </a:r>
                <a:r>
                  <a:rPr kumimoji="0" lang="en-US" altLang="zh-TW" sz="18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假想屏幕</a:t>
                </a:r>
                <a:r>
                  <a:rPr kumimoji="0" lang="en-US" altLang="zh-TW" sz="18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endParaRPr kumimoji="0" lang="zh-TW" altLang="en-US" sz="18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164" name="文字方塊 163">
                <a:extLst>
                  <a:ext uri="{FF2B5EF4-FFF2-40B4-BE49-F238E27FC236}">
                    <a16:creationId xmlns:a16="http://schemas.microsoft.com/office/drawing/2014/main" id="{5C6BAB4E-C9ED-46E0-8381-C04CEA69DA44}"/>
                  </a:ext>
                </a:extLst>
              </p:cNvPr>
              <p:cNvSpPr txBox="1"/>
              <p:nvPr/>
            </p:nvSpPr>
            <p:spPr>
              <a:xfrm>
                <a:off x="-5286993" y="7345369"/>
                <a:ext cx="209710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透射光柵</a:t>
                </a:r>
              </a:p>
            </p:txBody>
          </p:sp>
        </p:grpSp>
      </p:grpSp>
      <mc:AlternateContent xmlns:mc="http://schemas.openxmlformats.org/markup-compatibility/2006">
        <mc:Choice xmlns:a14="http://schemas.microsoft.com/office/drawing/2010/main" Requires="a14">
          <p:sp>
            <p:nvSpPr>
              <p:cNvPr id="165" name="文字方塊 164">
                <a:extLst>
                  <a:ext uri="{FF2B5EF4-FFF2-40B4-BE49-F238E27FC236}">
                    <a16:creationId xmlns:a16="http://schemas.microsoft.com/office/drawing/2014/main" id="{73188E6F-EFBD-4BF4-8177-26B6D9A16EFA}"/>
                  </a:ext>
                </a:extLst>
              </p:cNvPr>
              <p:cNvSpPr txBox="1"/>
              <p:nvPr/>
            </p:nvSpPr>
            <p:spPr>
              <a:xfrm>
                <a:off x="942508" y="7028771"/>
                <a:ext cx="5674659" cy="2603854"/>
              </a:xfrm>
              <a:prstGeom prst="rect">
                <a:avLst/>
              </a:prstGeom>
              <a:noFill/>
            </p:spPr>
            <p:txBody>
              <a:bodyPr wrap="square">
                <a:spAutoFit/>
              </a:bodyPr>
              <a:lstStyle/>
              <a:p>
                <a:pPr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三、透過雷射求得</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L</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之後，往後只要判斷照片中零階亮紋</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即光源位置</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與一階亮紋之長度差</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y</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，即可推算其波長。</a:t>
                </a:r>
                <a:endPar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a:p>
                <a:pPr marL="457200" marR="0" lvl="0" indent="0" algn="ctr" defTabSz="4572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𝒅</m:t>
                      </m:r>
                      <m:func>
                        <m:func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funcPr>
                        <m:fName>
                          <m:r>
                            <m:rPr>
                              <m:sty m:val="p"/>
                            </m:rPr>
                            <a:rPr kumimoji="0" lang="en-US" altLang="zh-TW" sz="1800" b="0" i="0"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sin</m:t>
                          </m:r>
                        </m:fName>
                        <m:e>
                          <m:r>
                            <a:rPr kumimoji="0" lang="zh-TW" altLang="en-US"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𝜽</m:t>
                          </m:r>
                        </m:e>
                      </m:func>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𝒎</m:t>
                      </m:r>
                      <m:r>
                        <a:rPr kumimoji="0" lang="zh-TW" altLang="en-US"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𝝀</m:t>
                      </m:r>
                    </m:oMath>
                  </m:oMathPara>
                </a14:m>
                <a:endParaRPr kumimoji="0" lang="en-US" altLang="zh-TW" sz="1800" b="1" i="1" u="none" strike="noStrike" kern="100" cap="none" spc="0" normalizeH="0" baseline="0" noProof="0" dirty="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endParaRPr>
              </a:p>
              <a:p>
                <a:pPr marL="457200" marR="0" lvl="0" indent="0" algn="ctr" defTabSz="457200" rtl="0" eaLnBrk="1" fontAlgn="auto" latinLnBrk="0" hangingPunct="1">
                  <a:lnSpc>
                    <a:spcPct val="125000"/>
                  </a:lnSpc>
                  <a:spcBef>
                    <a:spcPts val="0"/>
                  </a:spcBef>
                  <a:spcAft>
                    <a:spcPts val="0"/>
                  </a:spcAft>
                  <a:buClrTx/>
                  <a:buSzTx/>
                  <a:buFontTx/>
                  <a:buNone/>
                  <a:tabLst/>
                  <a:defRPr/>
                </a:pPr>
                <a14:m>
                  <m:oMath xmlns:m="http://schemas.openxmlformats.org/officeDocument/2006/math">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𝒎</m:t>
                    </m:r>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=1</m:t>
                    </m:r>
                  </m:oMath>
                </a14:m>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時 </a:t>
                </a:r>
                <a14:m>
                  <m:oMath xmlns:m="http://schemas.openxmlformats.org/officeDocument/2006/math">
                    <m:r>
                      <a:rPr kumimoji="0" lang="zh-TW" altLang="en-US" sz="1800" b="1" i="1" u="none" strike="noStrike" kern="100" cap="none" spc="0" normalizeH="0" baseline="0" noProof="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𝝀</m:t>
                    </m:r>
                    <m:r>
                      <a:rPr kumimoji="0" lang="en-US" altLang="zh-TW" sz="1800" b="1" i="1" u="none" strike="noStrike" kern="100" cap="none" spc="0" normalizeH="0" baseline="0" noProof="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𝒅</m:t>
                    </m:r>
                    <m:func>
                      <m:func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funcPr>
                      <m:fName>
                        <m:r>
                          <m:rPr>
                            <m:sty m:val="p"/>
                          </m:rPr>
                          <a:rPr kumimoji="0" lang="en-US" altLang="zh-TW" sz="1800" b="0" i="0"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sin</m:t>
                        </m:r>
                      </m:fName>
                      <m:e>
                        <m:func>
                          <m:funcPr>
                            <m:ctrlP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funcPr>
                          <m:fName>
                            <m: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sSup>
                              <m:sSupPr>
                                <m:ctrlP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sSupPr>
                              <m:e>
                                <m:r>
                                  <m:rPr>
                                    <m:sty m:val="p"/>
                                  </m:rPr>
                                  <a:rPr kumimoji="0" lang="en-US" altLang="zh-TW" sz="1800" b="0" i="0"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tan</m:t>
                                </m:r>
                              </m:e>
                              <m:sup>
                                <m: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−1</m:t>
                                </m:r>
                              </m:sup>
                            </m:sSup>
                          </m:fName>
                          <m:e>
                            <m: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f>
                              <m:fPr>
                                <m:ctrlP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fPr>
                              <m:num>
                                <m: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𝑦</m:t>
                                </m:r>
                              </m:num>
                              <m:den>
                                <m: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𝐿</m:t>
                                </m:r>
                              </m:den>
                            </m:f>
                            <m: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e>
                        </m:func>
                        <m:r>
                          <a:rPr kumimoji="0" lang="en-US" altLang="zh-TW" sz="1800" b="0"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e>
                    </m:func>
                  </m:oMath>
                </a14:m>
                <a:endPar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a:p>
                <a:pPr marL="457200" marR="0" lvl="0" indent="0" algn="ctr"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a:p>
                <a:pPr marL="457200" marR="0" lvl="0" indent="0" algn="r" defTabSz="457200" rtl="0" eaLnBrk="1" fontAlgn="auto" latinLnBrk="0" hangingPunct="1">
                  <a:lnSpc>
                    <a:spcPct val="125000"/>
                  </a:lnSpc>
                  <a:spcBef>
                    <a:spcPts val="0"/>
                  </a:spcBef>
                  <a:spcAft>
                    <a:spcPts val="0"/>
                  </a:spcAft>
                  <a:buClrTx/>
                  <a:buSzTx/>
                  <a:buFontTx/>
                  <a:buNone/>
                  <a:tabLst/>
                  <a:defRPr/>
                </a:pP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112 </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級 洪至庚</a:t>
                </a:r>
                <a:endPar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p:txBody>
          </p:sp>
        </mc:Choice>
        <mc:Fallback>
          <p:sp>
            <p:nvSpPr>
              <p:cNvPr id="165" name="文字方塊 164">
                <a:extLst>
                  <a:ext uri="{FF2B5EF4-FFF2-40B4-BE49-F238E27FC236}">
                    <a16:creationId xmlns:a16="http://schemas.microsoft.com/office/drawing/2014/main" id="{73188E6F-EFBD-4BF4-8177-26B6D9A16EFA}"/>
                  </a:ext>
                </a:extLst>
              </p:cNvPr>
              <p:cNvSpPr txBox="1">
                <a:spLocks noRot="1" noChangeAspect="1" noMove="1" noResize="1" noEditPoints="1" noAdjustHandles="1" noChangeArrowheads="1" noChangeShapeType="1" noTextEdit="1"/>
              </p:cNvSpPr>
              <p:nvPr/>
            </p:nvSpPr>
            <p:spPr>
              <a:xfrm>
                <a:off x="942508" y="7028771"/>
                <a:ext cx="5674659" cy="2603854"/>
              </a:xfrm>
              <a:prstGeom prst="rect">
                <a:avLst/>
              </a:prstGeom>
              <a:blipFill>
                <a:blip r:embed="rId3"/>
                <a:stretch>
                  <a:fillRect l="-968" r="-968" b="-2810"/>
                </a:stretch>
              </a:blipFill>
            </p:spPr>
            <p:txBody>
              <a:bodyPr/>
              <a:lstStyle/>
              <a:p>
                <a:r>
                  <a:rPr lang="zh-TW" altLang="en-US">
                    <a:noFill/>
                  </a:rPr>
                  <a:t> </a:t>
                </a:r>
              </a:p>
            </p:txBody>
          </p:sp>
        </mc:Fallback>
      </mc:AlternateContent>
      <p:cxnSp>
        <p:nvCxnSpPr>
          <p:cNvPr id="3" name="直線接點 2">
            <a:extLst>
              <a:ext uri="{FF2B5EF4-FFF2-40B4-BE49-F238E27FC236}">
                <a16:creationId xmlns:a16="http://schemas.microsoft.com/office/drawing/2014/main" id="{AE1C0EC3-A7AD-446E-98EB-7771651E92F3}"/>
              </a:ext>
            </a:extLst>
          </p:cNvPr>
          <p:cNvCxnSpPr/>
          <p:nvPr/>
        </p:nvCxnSpPr>
        <p:spPr>
          <a:xfrm>
            <a:off x="0" y="9632625"/>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51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D57DC73E-057A-4A5B-BA9E-4E133D0328A0}"/>
                  </a:ext>
                </a:extLst>
              </p:cNvPr>
              <p:cNvSpPr txBox="1"/>
              <p:nvPr/>
            </p:nvSpPr>
            <p:spPr>
              <a:xfrm>
                <a:off x="392237" y="438830"/>
                <a:ext cx="6775200" cy="8270534"/>
              </a:xfrm>
              <a:prstGeom prst="rect">
                <a:avLst/>
              </a:prstGeom>
              <a:noFill/>
            </p:spPr>
            <p:txBody>
              <a:bodyPr wrap="square">
                <a:spAutoFit/>
              </a:bodyPr>
              <a:lstStyle/>
              <a:p>
                <a:pPr algn="l">
                  <a:lnSpc>
                    <a:spcPct val="125000"/>
                  </a:lnSpc>
                </a:pPr>
                <a:r>
                  <a:rPr lang="zh-TW" altLang="en-US" sz="2400" b="1" i="0" u="none" strike="noStrike" baseline="0" dirty="0">
                    <a:solidFill>
                      <a:srgbClr val="00FFFF"/>
                    </a:solidFill>
                    <a:latin typeface="微軟正黑體" panose="020B0604030504040204" pitchFamily="34" charset="-120"/>
                    <a:ea typeface="微軟正黑體" panose="020B0604030504040204" pitchFamily="34" charset="-120"/>
                  </a:rPr>
                  <a:t>二</a:t>
                </a:r>
                <a:r>
                  <a:rPr lang="zh-TW" altLang="en-US" sz="2400" b="1" dirty="0">
                    <a:solidFill>
                      <a:srgbClr val="00FFFF"/>
                    </a:solidFill>
                    <a:latin typeface="微軟正黑體" panose="020B0604030504040204" pitchFamily="34" charset="-120"/>
                    <a:ea typeface="微軟正黑體" panose="020B0604030504040204" pitchFamily="34" charset="-120"/>
                  </a:rPr>
                  <a:t>、</a:t>
                </a:r>
                <a:r>
                  <a:rPr lang="zh-TW" altLang="en-US" sz="2400" b="1" i="0" u="none" strike="noStrike" baseline="0" dirty="0">
                    <a:solidFill>
                      <a:srgbClr val="00FFFF"/>
                    </a:solidFill>
                    <a:latin typeface="微軟正黑體" panose="020B0604030504040204" pitchFamily="34" charset="-120"/>
                    <a:ea typeface="微軟正黑體" panose="020B0604030504040204" pitchFamily="34" charset="-120"/>
                  </a:rPr>
                  <a:t>雙狹縫干涉：</a:t>
                </a:r>
                <a:endParaRPr lang="en-US" altLang="zh-TW" sz="2400" b="1" i="0" u="none" strike="noStrike" baseline="0" dirty="0">
                  <a:solidFill>
                    <a:srgbClr val="00FFFF"/>
                  </a:solidFill>
                  <a:latin typeface="微軟正黑體" panose="020B0604030504040204" pitchFamily="34" charset="-120"/>
                  <a:ea typeface="微軟正黑體" panose="020B0604030504040204" pitchFamily="34" charset="-120"/>
                </a:endParaRPr>
              </a:p>
              <a:p>
                <a:pPr algn="l">
                  <a:lnSpc>
                    <a:spcPct val="125000"/>
                  </a:lnSpc>
                </a:pP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干涉是指兩個或兩個以上的波疊加而產生新的波形的現象。</a:t>
                </a:r>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gn="l">
                  <a:lnSpc>
                    <a:spcPct val="125000"/>
                  </a:lnSpc>
                </a:pPr>
                <a:endParaRPr lang="en-US" altLang="zh-TW" b="1" dirty="0">
                  <a:solidFill>
                    <a:schemeClr val="bg1"/>
                  </a:solidFill>
                  <a:latin typeface="微軟正黑體" panose="020B0604030504040204" pitchFamily="34" charset="-120"/>
                  <a:ea typeface="微軟正黑體" panose="020B0604030504040204" pitchFamily="34" charset="-120"/>
                </a:endParaRPr>
              </a:p>
              <a:p>
                <a:pPr algn="l">
                  <a:lnSpc>
                    <a:spcPct val="125000"/>
                  </a:lnSpc>
                </a:pPr>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gn="l">
                  <a:lnSpc>
                    <a:spcPct val="125000"/>
                  </a:lnSpc>
                </a:pPr>
                <a:endParaRPr lang="en-US" altLang="zh-TW" b="1" dirty="0">
                  <a:solidFill>
                    <a:schemeClr val="bg1"/>
                  </a:solidFill>
                  <a:latin typeface="微軟正黑體" panose="020B0604030504040204" pitchFamily="34" charset="-120"/>
                  <a:ea typeface="微軟正黑體" panose="020B0604030504040204" pitchFamily="34" charset="-120"/>
                </a:endParaRPr>
              </a:p>
              <a:p>
                <a:pPr algn="l">
                  <a:lnSpc>
                    <a:spcPct val="125000"/>
                  </a:lnSpc>
                </a:pPr>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gn="l">
                  <a:lnSpc>
                    <a:spcPct val="125000"/>
                  </a:lnSpc>
                </a:pPr>
                <a:endParaRPr lang="en-US" altLang="zh-TW" b="1" dirty="0">
                  <a:solidFill>
                    <a:schemeClr val="bg1"/>
                  </a:solidFill>
                  <a:latin typeface="微軟正黑體" panose="020B0604030504040204" pitchFamily="34" charset="-120"/>
                  <a:ea typeface="微軟正黑體" panose="020B0604030504040204" pitchFamily="34" charset="-120"/>
                </a:endParaRPr>
              </a:p>
              <a:p>
                <a:pPr algn="l">
                  <a:lnSpc>
                    <a:spcPct val="125000"/>
                  </a:lnSpc>
                </a:pPr>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在</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L&gt;&gt;d</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時</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考慮螢幕上一點</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P</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14:m>
                  <m:oMath xmlns:m="http://schemas.openxmlformats.org/officeDocument/2006/math">
                    <m:acc>
                      <m:accPr>
                        <m:chr m:val="̅"/>
                        <m:ctrlPr>
                          <a:rPr lang="zh-TW" altLang="en-US" b="1" i="1" u="none" strike="noStrike" baseline="0" dirty="0" smtClean="0">
                            <a:solidFill>
                              <a:schemeClr val="bg1"/>
                            </a:solidFill>
                            <a:latin typeface="Cambria Math" panose="02040503050406030204" pitchFamily="18" charset="0"/>
                            <a:ea typeface="微軟正黑體" panose="020B0604030504040204" pitchFamily="34" charset="-120"/>
                          </a:rPr>
                        </m:ctrlPr>
                      </m:accPr>
                      <m:e>
                        <m:r>
                          <a:rPr lang="zh-TW" altLang="en-US" b="1" i="1" dirty="0">
                            <a:solidFill>
                              <a:schemeClr val="bg1"/>
                            </a:solidFill>
                            <a:latin typeface="Cambria Math" panose="02040503050406030204" pitchFamily="18" charset="0"/>
                            <a:ea typeface="微軟正黑體" panose="020B0604030504040204" pitchFamily="34" charset="-120"/>
                          </a:rPr>
                          <m:t>𝑨𝑶</m:t>
                        </m:r>
                      </m:e>
                    </m:acc>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為</a:t>
                </a:r>
                <a14:m>
                  <m:oMath xmlns:m="http://schemas.openxmlformats.org/officeDocument/2006/math">
                    <m:sSub>
                      <m:sSub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sSubPr>
                      <m:e>
                        <m:r>
                          <a:rPr lang="zh-TW" altLang="en-US" b="1" i="1" dirty="0">
                            <a:solidFill>
                              <a:schemeClr val="bg1"/>
                            </a:solidFill>
                            <a:latin typeface="Cambria Math" panose="02040503050406030204" pitchFamily="18" charset="0"/>
                            <a:ea typeface="微軟正黑體" panose="020B0604030504040204" pitchFamily="34" charset="-120"/>
                          </a:rPr>
                          <m:t>𝑺</m:t>
                        </m:r>
                      </m:e>
                      <m:sub>
                        <m:r>
                          <a:rPr lang="zh-TW" altLang="en-US" b="1" i="1" dirty="0">
                            <a:solidFill>
                              <a:schemeClr val="bg1"/>
                            </a:solidFill>
                            <a:latin typeface="Cambria Math" panose="02040503050406030204" pitchFamily="18" charset="0"/>
                            <a:ea typeface="微軟正黑體" panose="020B0604030504040204" pitchFamily="34" charset="-120"/>
                          </a:rPr>
                          <m:t>𝟏</m:t>
                        </m:r>
                      </m:sub>
                    </m:sSub>
                  </m:oMath>
                </a14:m>
                <a:r>
                  <a:rPr lang="en-US" altLang="zh-TW" b="1" dirty="0">
                    <a:solidFill>
                      <a:schemeClr val="bg1"/>
                    </a:solidFill>
                    <a:ea typeface="微軟正黑體" panose="020B0604030504040204" pitchFamily="34" charset="-120"/>
                  </a:rPr>
                  <a:t> </a:t>
                </a:r>
                <a14:m>
                  <m:oMath xmlns:m="http://schemas.openxmlformats.org/officeDocument/2006/math">
                    <m:sSub>
                      <m:sSubPr>
                        <m:ctrlPr>
                          <a:rPr lang="en-US" altLang="zh-TW" b="1" i="1" dirty="0">
                            <a:solidFill>
                              <a:schemeClr val="bg1"/>
                            </a:solidFill>
                            <a:latin typeface="Cambria Math" panose="02040503050406030204" pitchFamily="18" charset="0"/>
                            <a:ea typeface="微軟正黑體" panose="020B0604030504040204" pitchFamily="34" charset="-120"/>
                          </a:rPr>
                        </m:ctrlPr>
                      </m:sSubPr>
                      <m:e>
                        <m:r>
                          <a:rPr lang="zh-TW" altLang="en-US" b="1" i="1" dirty="0">
                            <a:solidFill>
                              <a:schemeClr val="bg1"/>
                            </a:solidFill>
                            <a:latin typeface="Cambria Math" panose="02040503050406030204" pitchFamily="18" charset="0"/>
                            <a:ea typeface="微軟正黑體" panose="020B0604030504040204" pitchFamily="34" charset="-120"/>
                          </a:rPr>
                          <m:t>𝑺</m:t>
                        </m:r>
                      </m:e>
                      <m:sub>
                        <m:r>
                          <a:rPr lang="en-US" altLang="zh-TW" b="1" i="1" dirty="0">
                            <a:solidFill>
                              <a:schemeClr val="bg1"/>
                            </a:solidFill>
                            <a:latin typeface="Cambria Math" panose="02040503050406030204" pitchFamily="18" charset="0"/>
                            <a:ea typeface="微軟正黑體" panose="020B0604030504040204" pitchFamily="34" charset="-120"/>
                          </a:rPr>
                          <m:t>2</m:t>
                        </m:r>
                      </m:sub>
                    </m:sSub>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的中垂線</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中央線</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，𝜽為</a:t>
                </a:r>
                <a14:m>
                  <m:oMath xmlns:m="http://schemas.openxmlformats.org/officeDocument/2006/math">
                    <m:acc>
                      <m:accPr>
                        <m:chr m:val="̅"/>
                        <m:ctrlPr>
                          <a:rPr lang="zh-TW" altLang="en-US" b="1" i="1" u="none" strike="noStrike" baseline="0" dirty="0" smtClean="0">
                            <a:solidFill>
                              <a:schemeClr val="bg1"/>
                            </a:solidFill>
                            <a:latin typeface="Cambria Math" panose="02040503050406030204" pitchFamily="18" charset="0"/>
                            <a:ea typeface="微軟正黑體" panose="020B0604030504040204" pitchFamily="34" charset="-120"/>
                          </a:rPr>
                        </m:ctrlPr>
                      </m:accPr>
                      <m:e>
                        <m:r>
                          <a:rPr lang="zh-TW" altLang="en-US" b="1" i="1" dirty="0">
                            <a:solidFill>
                              <a:schemeClr val="bg1"/>
                            </a:solidFill>
                            <a:latin typeface="Cambria Math" panose="02040503050406030204" pitchFamily="18" charset="0"/>
                            <a:ea typeface="微軟正黑體" panose="020B0604030504040204" pitchFamily="34" charset="-120"/>
                          </a:rPr>
                          <m:t>𝑨𝑷</m:t>
                        </m:r>
                      </m:e>
                    </m:acc>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與</a:t>
                </a:r>
                <a14:m>
                  <m:oMath xmlns:m="http://schemas.openxmlformats.org/officeDocument/2006/math">
                    <m:acc>
                      <m:accPr>
                        <m:chr m:val="̅"/>
                        <m:ctrlPr>
                          <a:rPr lang="zh-TW" altLang="en-US" b="1" i="1" u="none" strike="noStrike" baseline="0" dirty="0" smtClean="0">
                            <a:solidFill>
                              <a:schemeClr val="bg1"/>
                            </a:solidFill>
                            <a:latin typeface="Cambria Math" panose="02040503050406030204" pitchFamily="18" charset="0"/>
                            <a:ea typeface="微軟正黑體" panose="020B0604030504040204" pitchFamily="34" charset="-120"/>
                          </a:rPr>
                        </m:ctrlPr>
                      </m:accPr>
                      <m:e>
                        <m:r>
                          <a:rPr lang="zh-TW" altLang="en-US" b="1" i="1" dirty="0">
                            <a:solidFill>
                              <a:schemeClr val="bg1"/>
                            </a:solidFill>
                            <a:latin typeface="Cambria Math" panose="02040503050406030204" pitchFamily="18" charset="0"/>
                            <a:ea typeface="微軟正黑體" panose="020B0604030504040204" pitchFamily="34" charset="-120"/>
                          </a:rPr>
                          <m:t>𝑨𝑶</m:t>
                        </m:r>
                      </m:e>
                    </m:acc>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的夾角，兩狹縫之間的距離為</a:t>
                </a:r>
                <a:r>
                  <a:rPr lang="en-US" altLang="zh-TW" b="1" i="0" u="none" strike="noStrike" baseline="0" dirty="0" err="1">
                    <a:solidFill>
                      <a:schemeClr val="bg1"/>
                    </a:solidFill>
                    <a:latin typeface="微軟正黑體" panose="020B0604030504040204" pitchFamily="34" charset="-120"/>
                    <a:ea typeface="微軟正黑體" panose="020B0604030504040204" pitchFamily="34" charset="-120"/>
                  </a:rPr>
                  <a:t>d,P</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點與兩狹縫</a:t>
                </a:r>
                <a14:m>
                  <m:oMath xmlns:m="http://schemas.openxmlformats.org/officeDocument/2006/math">
                    <m:sSub>
                      <m:sSubPr>
                        <m:ctrlPr>
                          <a:rPr lang="en-US" altLang="zh-TW" b="1" i="1" dirty="0">
                            <a:solidFill>
                              <a:schemeClr val="bg1"/>
                            </a:solidFill>
                            <a:latin typeface="Cambria Math" panose="02040503050406030204" pitchFamily="18" charset="0"/>
                            <a:ea typeface="微軟正黑體" panose="020B0604030504040204" pitchFamily="34" charset="-120"/>
                          </a:rPr>
                        </m:ctrlPr>
                      </m:sSubPr>
                      <m:e>
                        <m:r>
                          <a:rPr lang="zh-TW" altLang="en-US" b="1" i="1" dirty="0">
                            <a:solidFill>
                              <a:schemeClr val="bg1"/>
                            </a:solidFill>
                            <a:latin typeface="Cambria Math" panose="02040503050406030204" pitchFamily="18" charset="0"/>
                            <a:ea typeface="微軟正黑體" panose="020B0604030504040204" pitchFamily="34" charset="-120"/>
                          </a:rPr>
                          <m:t>𝑺</m:t>
                        </m:r>
                      </m:e>
                      <m:sub>
                        <m:r>
                          <a:rPr lang="zh-TW" altLang="en-US" b="1" i="1" dirty="0">
                            <a:solidFill>
                              <a:schemeClr val="bg1"/>
                            </a:solidFill>
                            <a:latin typeface="Cambria Math" panose="02040503050406030204" pitchFamily="18" charset="0"/>
                            <a:ea typeface="微軟正黑體" panose="020B0604030504040204" pitchFamily="34" charset="-120"/>
                          </a:rPr>
                          <m:t>𝟏</m:t>
                        </m:r>
                      </m:sub>
                    </m:sSub>
                  </m:oMath>
                </a14:m>
                <a:r>
                  <a:rPr lang="en-US" altLang="zh-TW" b="1" dirty="0">
                    <a:solidFill>
                      <a:schemeClr val="bg1"/>
                    </a:solidFill>
                    <a:ea typeface="微軟正黑體" panose="020B0604030504040204" pitchFamily="34" charset="-120"/>
                  </a:rPr>
                  <a:t> </a:t>
                </a:r>
                <a:r>
                  <a:rPr lang="zh-TW" altLang="en-US" b="1" dirty="0">
                    <a:solidFill>
                      <a:schemeClr val="bg1"/>
                    </a:solidFill>
                    <a:ea typeface="微軟正黑體" panose="020B0604030504040204" pitchFamily="34" charset="-120"/>
                  </a:rPr>
                  <a:t>、</a:t>
                </a:r>
                <a14:m>
                  <m:oMath xmlns:m="http://schemas.openxmlformats.org/officeDocument/2006/math">
                    <m:sSub>
                      <m:sSubPr>
                        <m:ctrlPr>
                          <a:rPr lang="en-US" altLang="zh-TW" b="1" i="1" dirty="0">
                            <a:solidFill>
                              <a:schemeClr val="bg1"/>
                            </a:solidFill>
                            <a:latin typeface="Cambria Math" panose="02040503050406030204" pitchFamily="18" charset="0"/>
                            <a:ea typeface="微軟正黑體" panose="020B0604030504040204" pitchFamily="34" charset="-120"/>
                          </a:rPr>
                        </m:ctrlPr>
                      </m:sSubPr>
                      <m:e>
                        <m:r>
                          <a:rPr lang="zh-TW" altLang="en-US" b="1" i="1" dirty="0">
                            <a:solidFill>
                              <a:schemeClr val="bg1"/>
                            </a:solidFill>
                            <a:latin typeface="Cambria Math" panose="02040503050406030204" pitchFamily="18" charset="0"/>
                            <a:ea typeface="微軟正黑體" panose="020B0604030504040204" pitchFamily="34" charset="-120"/>
                          </a:rPr>
                          <m:t>𝑺</m:t>
                        </m:r>
                      </m:e>
                      <m:sub>
                        <m:r>
                          <a:rPr lang="en-US" altLang="zh-TW" b="1" i="1" dirty="0">
                            <a:solidFill>
                              <a:schemeClr val="bg1"/>
                            </a:solidFill>
                            <a:latin typeface="Cambria Math" panose="02040503050406030204" pitchFamily="18" charset="0"/>
                            <a:ea typeface="微軟正黑體" panose="020B0604030504040204" pitchFamily="34" charset="-120"/>
                          </a:rPr>
                          <m:t>2</m:t>
                        </m:r>
                      </m:sub>
                    </m:sSub>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的光程差</a:t>
                </a:r>
                <a14:m>
                  <m:oMath xmlns:m="http://schemas.openxmlformats.org/officeDocument/2006/math">
                    <m:r>
                      <a:rPr lang="en-US" altLang="zh-TW" b="1" i="0" u="none" strike="noStrike" baseline="0" dirty="0" smtClean="0">
                        <a:solidFill>
                          <a:schemeClr val="bg1"/>
                        </a:solidFill>
                        <a:latin typeface="Cambria Math" panose="02040503050406030204" pitchFamily="18" charset="0"/>
                        <a:ea typeface="微軟正黑體" panose="020B0604030504040204" pitchFamily="34" charset="-120"/>
                      </a:rPr>
                      <m:t>𝚫</m:t>
                    </m:r>
                    <m:r>
                      <a:rPr lang="zh-TW" altLang="en-US" b="1" i="1" u="none" strike="noStrike" baseline="0" dirty="0">
                        <a:solidFill>
                          <a:schemeClr val="bg1"/>
                        </a:solidFill>
                        <a:latin typeface="Cambria Math" panose="02040503050406030204" pitchFamily="18" charset="0"/>
                        <a:ea typeface="微軟正黑體" panose="020B0604030504040204" pitchFamily="34" charset="-120"/>
                      </a:rPr>
                      <m:t>𝒍</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acc>
                      <m:accPr>
                        <m:chr m:val="̅"/>
                        <m:ctrlPr>
                          <a:rPr lang="en-US" altLang="zh-TW" b="1" i="1" u="none" strike="noStrike" baseline="0" smtClean="0">
                            <a:solidFill>
                              <a:schemeClr val="bg1"/>
                            </a:solidFill>
                            <a:latin typeface="Cambria Math" panose="02040503050406030204" pitchFamily="18" charset="0"/>
                            <a:ea typeface="微軟正黑體" panose="020B0604030504040204" pitchFamily="34" charset="-120"/>
                          </a:rPr>
                        </m:ctrlPr>
                      </m:accPr>
                      <m:e>
                        <m:r>
                          <a:rPr lang="zh-TW" altLang="en-US" b="1" dirty="0">
                            <a:solidFill>
                              <a:schemeClr val="bg1"/>
                            </a:solidFill>
                            <a:latin typeface="Cambria Math" panose="02040503050406030204" pitchFamily="18" charset="0"/>
                            <a:ea typeface="微軟正黑體" panose="020B0604030504040204" pitchFamily="34" charset="-120"/>
                          </a:rPr>
                          <m:t>𝑫</m:t>
                        </m:r>
                        <m:sSub>
                          <m:sSubPr>
                            <m:ctrlPr>
                              <a:rPr lang="en-US" altLang="zh-TW" b="1" i="1" dirty="0">
                                <a:solidFill>
                                  <a:schemeClr val="bg1"/>
                                </a:solidFill>
                                <a:latin typeface="Cambria Math" panose="02040503050406030204" pitchFamily="18" charset="0"/>
                                <a:ea typeface="微軟正黑體" panose="020B0604030504040204" pitchFamily="34" charset="-120"/>
                              </a:rPr>
                            </m:ctrlPr>
                          </m:sSubPr>
                          <m:e>
                            <m:r>
                              <a:rPr lang="zh-TW" altLang="en-US" b="1" i="1" dirty="0">
                                <a:solidFill>
                                  <a:schemeClr val="bg1"/>
                                </a:solidFill>
                                <a:latin typeface="Cambria Math" panose="02040503050406030204" pitchFamily="18" charset="0"/>
                                <a:ea typeface="微軟正黑體" panose="020B0604030504040204" pitchFamily="34" charset="-120"/>
                              </a:rPr>
                              <m:t>𝑺</m:t>
                            </m:r>
                          </m:e>
                          <m:sub>
                            <m:r>
                              <a:rPr lang="en-US" altLang="zh-TW" b="1" i="1" dirty="0">
                                <a:solidFill>
                                  <a:schemeClr val="bg1"/>
                                </a:solidFill>
                                <a:latin typeface="Cambria Math" panose="02040503050406030204" pitchFamily="18" charset="0"/>
                                <a:ea typeface="微軟正黑體" panose="020B0604030504040204" pitchFamily="34" charset="-120"/>
                              </a:rPr>
                              <m:t>2</m:t>
                            </m:r>
                          </m:sub>
                        </m:sSub>
                      </m:e>
                    </m:acc>
                    <m:r>
                      <a:rPr lang="en-US" altLang="zh-TW" b="1" i="1" dirty="0">
                        <a:solidFill>
                          <a:schemeClr val="bg1"/>
                        </a:solidFill>
                        <a:latin typeface="Cambria Math" panose="02040503050406030204" pitchFamily="18" charset="0"/>
                        <a:ea typeface="微軟正黑體" panose="020B0604030504040204" pitchFamily="34" charset="-120"/>
                      </a:rPr>
                      <m:t> </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err="1">
                        <a:solidFill>
                          <a:schemeClr val="bg1"/>
                        </a:solidFill>
                        <a:latin typeface="Cambria Math" panose="02040503050406030204" pitchFamily="18" charset="0"/>
                        <a:ea typeface="微軟正黑體" panose="020B0604030504040204" pitchFamily="34" charset="-120"/>
                      </a:rPr>
                      <m:t>𝒅𝒔𝒊𝒏</m:t>
                    </m:r>
                    <m:r>
                      <a:rPr lang="zh-TW" altLang="en-US" b="1" i="1" u="none" strike="noStrike" baseline="0" dirty="0">
                        <a:solidFill>
                          <a:schemeClr val="bg1"/>
                        </a:solidFill>
                        <a:latin typeface="Cambria Math" panose="02040503050406030204" pitchFamily="18" charset="0"/>
                        <a:ea typeface="微軟正黑體" panose="020B0604030504040204" pitchFamily="34" charset="-120"/>
                      </a:rPr>
                      <m:t>𝜽</m:t>
                    </m:r>
                    <m:r>
                      <a:rPr lang="zh-TW" altLang="en-US" b="1" i="1" u="none" strike="noStrike" baseline="0" dirty="0">
                        <a:solidFill>
                          <a:schemeClr val="bg1"/>
                        </a:solidFill>
                        <a:latin typeface="Cambria Math" panose="02040503050406030204" pitchFamily="18" charset="0"/>
                        <a:ea typeface="微軟正黑體" panose="020B0604030504040204" pitchFamily="34" charset="-120"/>
                      </a:rPr>
                      <m:t>≅</m:t>
                    </m:r>
                    <m:r>
                      <m:rPr>
                        <m:sty m:val="p"/>
                      </m:rPr>
                      <a:rPr lang="en-US" altLang="zh-TW" b="1" i="1" u="none" strike="noStrike" baseline="0" dirty="0">
                        <a:solidFill>
                          <a:schemeClr val="bg1"/>
                        </a:solidFill>
                        <a:latin typeface="Cambria Math" panose="02040503050406030204" pitchFamily="18" charset="0"/>
                        <a:ea typeface="微軟正黑體" panose="020B0604030504040204" pitchFamily="34" charset="-120"/>
                      </a:rPr>
                      <m:t>d</m:t>
                    </m:r>
                    <m:f>
                      <m:f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fPr>
                      <m:num>
                        <m:r>
                          <a:rPr lang="zh-TW" altLang="en-US" b="1" i="1" dirty="0">
                            <a:solidFill>
                              <a:schemeClr val="bg1"/>
                            </a:solidFill>
                            <a:latin typeface="Cambria Math" panose="02040503050406030204" pitchFamily="18" charset="0"/>
                            <a:ea typeface="微軟正黑體" panose="020B0604030504040204" pitchFamily="34" charset="-120"/>
                          </a:rPr>
                          <m:t>𝒚</m:t>
                        </m:r>
                      </m:num>
                      <m:den>
                        <m:r>
                          <a:rPr lang="zh-TW" altLang="en-US" b="1" i="1" dirty="0">
                            <a:solidFill>
                              <a:schemeClr val="bg1"/>
                            </a:solidFill>
                            <a:latin typeface="Cambria Math" panose="02040503050406030204" pitchFamily="18" charset="0"/>
                            <a:ea typeface="微軟正黑體" panose="020B0604030504040204" pitchFamily="34" charset="-120"/>
                          </a:rPr>
                          <m:t>𝑳</m:t>
                        </m:r>
                      </m:den>
                    </m:f>
                  </m:oMath>
                </a14:m>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gn="l">
                  <a:lnSpc>
                    <a:spcPct val="125000"/>
                  </a:lnSpc>
                </a:pPr>
                <a:endParaRPr lang="en-US" altLang="zh-TW" b="1" dirty="0">
                  <a:solidFill>
                    <a:schemeClr val="bg1"/>
                  </a:solidFill>
                  <a:latin typeface="微軟正黑體" panose="020B0604030504040204" pitchFamily="34" charset="-120"/>
                  <a:ea typeface="微軟正黑體" panose="020B0604030504040204" pitchFamily="34" charset="-120"/>
                </a:endParaRPr>
              </a:p>
              <a:p>
                <a:pPr algn="l">
                  <a:lnSpc>
                    <a:spcPct val="125000"/>
                  </a:lnSpc>
                </a:pPr>
                <a:r>
                  <a:rPr lang="zh-TW" altLang="en-US" sz="2000" b="1" i="0" u="none" strike="noStrike" baseline="0" dirty="0">
                    <a:solidFill>
                      <a:srgbClr val="00FF00"/>
                    </a:solidFill>
                    <a:latin typeface="微軟正黑體" panose="020B0604030504040204" pitchFamily="34" charset="-120"/>
                    <a:ea typeface="微軟正黑體" panose="020B0604030504040204" pitchFamily="34" charset="-120"/>
                  </a:rPr>
                  <a:t>亮紋</a:t>
                </a:r>
                <a:endParaRPr lang="en-US" altLang="zh-TW" sz="2000" b="1" i="0" u="none" strike="noStrike" baseline="0" dirty="0">
                  <a:solidFill>
                    <a:srgbClr val="00FF00"/>
                  </a:solidFill>
                  <a:latin typeface="微軟正黑體" panose="020B0604030504040204" pitchFamily="34" charset="-120"/>
                  <a:ea typeface="微軟正黑體" panose="020B0604030504040204" pitchFamily="34" charset="-120"/>
                </a:endParaRPr>
              </a:p>
              <a:p>
                <a:pPr algn="l">
                  <a:lnSpc>
                    <a:spcPct val="125000"/>
                  </a:lnSpc>
                </a:pPr>
                <a:endParaRPr lang="en-US" altLang="zh-TW" sz="2400" b="1" i="0" u="none" strike="noStrike" baseline="0" dirty="0">
                  <a:solidFill>
                    <a:srgbClr val="00FF00"/>
                  </a:solidFill>
                  <a:latin typeface="微軟正黑體" panose="020B0604030504040204" pitchFamily="34" charset="-120"/>
                  <a:ea typeface="微軟正黑體" panose="020B0604030504040204" pitchFamily="34" charset="-120"/>
                </a:endParaRPr>
              </a:p>
              <a:p>
                <a:pPr>
                  <a:lnSpc>
                    <a:spcPct val="125000"/>
                  </a:lnSpc>
                </a:pP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當光程差為波長的整數倍，即</a:t>
                </a:r>
                <a14:m>
                  <m:oMath xmlns:m="http://schemas.openxmlformats.org/officeDocument/2006/math">
                    <m:d>
                      <m:dPr>
                        <m:begChr m:val="|"/>
                        <m:endChr m:val="|"/>
                        <m:ctrlPr>
                          <a:rPr lang="en-US" altLang="zh-TW" b="1" i="1" u="none" strike="noStrike" baseline="0" smtClean="0">
                            <a:solidFill>
                              <a:schemeClr val="bg1"/>
                            </a:solidFill>
                            <a:latin typeface="Cambria Math" panose="02040503050406030204" pitchFamily="18" charset="0"/>
                            <a:ea typeface="微軟正黑體" panose="020B0604030504040204" pitchFamily="34" charset="-120"/>
                          </a:rPr>
                        </m:ctrlPr>
                      </m:dPr>
                      <m:e>
                        <m:acc>
                          <m:accPr>
                            <m:chr m:val="̅"/>
                            <m:ctrlPr>
                              <a:rPr lang="zh-TW" altLang="en-US" b="1" i="1">
                                <a:solidFill>
                                  <a:schemeClr val="bg1"/>
                                </a:solidFill>
                                <a:latin typeface="Cambria Math" panose="02040503050406030204" pitchFamily="18" charset="0"/>
                                <a:ea typeface="微軟正黑體" panose="020B0604030504040204" pitchFamily="34" charset="-120"/>
                              </a:rPr>
                            </m:ctrlPr>
                          </m:accPr>
                          <m:e>
                            <m:r>
                              <m:rPr>
                                <m:nor/>
                              </m:rPr>
                              <a:rPr lang="zh-TW" altLang="en-US" b="1" dirty="0">
                                <a:solidFill>
                                  <a:schemeClr val="bg1"/>
                                </a:solidFill>
                                <a:latin typeface="微軟正黑體" panose="020B0604030504040204" pitchFamily="34" charset="-120"/>
                                <a:ea typeface="微軟正黑體" panose="020B0604030504040204" pitchFamily="34" charset="-120"/>
                              </a:rPr>
                              <m:t>𝑷</m:t>
                            </m:r>
                            <m:sSub>
                              <m:sSubPr>
                                <m:ctrlPr>
                                  <a:rPr lang="en-US" altLang="zh-TW" b="1" i="1" dirty="0">
                                    <a:solidFill>
                                      <a:schemeClr val="bg1"/>
                                    </a:solidFill>
                                    <a:latin typeface="Cambria Math" panose="02040503050406030204" pitchFamily="18" charset="0"/>
                                    <a:ea typeface="微軟正黑體" panose="020B0604030504040204" pitchFamily="34" charset="-120"/>
                                  </a:rPr>
                                </m:ctrlPr>
                              </m:sSubPr>
                              <m:e>
                                <m:r>
                                  <a:rPr lang="zh-TW" altLang="en-US" b="1" i="1" dirty="0">
                                    <a:solidFill>
                                      <a:schemeClr val="bg1"/>
                                    </a:solidFill>
                                    <a:latin typeface="Cambria Math" panose="02040503050406030204" pitchFamily="18" charset="0"/>
                                    <a:ea typeface="微軟正黑體" panose="020B0604030504040204" pitchFamily="34" charset="-120"/>
                                  </a:rPr>
                                  <m:t>𝑺</m:t>
                                </m:r>
                              </m:e>
                              <m:sub>
                                <m:r>
                                  <a:rPr lang="zh-TW" altLang="en-US" b="1" i="1" dirty="0">
                                    <a:solidFill>
                                      <a:schemeClr val="bg1"/>
                                    </a:solidFill>
                                    <a:latin typeface="Cambria Math" panose="02040503050406030204" pitchFamily="18" charset="0"/>
                                    <a:ea typeface="微軟正黑體" panose="020B0604030504040204" pitchFamily="34" charset="-120"/>
                                  </a:rPr>
                                  <m:t>𝟏</m:t>
                                </m:r>
                              </m:sub>
                            </m:sSub>
                          </m:e>
                        </m:acc>
                        <m:r>
                          <a:rPr lang="zh-TW" altLang="en-US" b="1" i="1" dirty="0">
                            <a:solidFill>
                              <a:schemeClr val="bg1"/>
                            </a:solidFill>
                            <a:latin typeface="Cambria Math" panose="02040503050406030204" pitchFamily="18" charset="0"/>
                            <a:ea typeface="微軟正黑體" panose="020B0604030504040204" pitchFamily="34" charset="-120"/>
                          </a:rPr>
                          <m:t> </m:t>
                        </m:r>
                        <m:r>
                          <m:rPr>
                            <m:nor/>
                          </m:rPr>
                          <a:rPr lang="zh-TW" altLang="en-US" b="1" dirty="0">
                            <a:solidFill>
                              <a:schemeClr val="bg1"/>
                            </a:solidFill>
                            <a:latin typeface="微軟正黑體" panose="020B0604030504040204" pitchFamily="34" charset="-120"/>
                            <a:ea typeface="微軟正黑體" panose="020B0604030504040204" pitchFamily="34" charset="-120"/>
                          </a:rPr>
                          <m:t>−</m:t>
                        </m:r>
                        <m:acc>
                          <m:accPr>
                            <m:chr m:val="̅"/>
                            <m:ctrlPr>
                              <a:rPr lang="zh-TW" altLang="en-US" b="1" i="1" dirty="0">
                                <a:solidFill>
                                  <a:schemeClr val="bg1"/>
                                </a:solidFill>
                                <a:latin typeface="Cambria Math" panose="02040503050406030204" pitchFamily="18" charset="0"/>
                                <a:ea typeface="微軟正黑體" panose="020B0604030504040204" pitchFamily="34" charset="-120"/>
                              </a:rPr>
                            </m:ctrlPr>
                          </m:accPr>
                          <m:e>
                            <m:r>
                              <m:rPr>
                                <m:nor/>
                              </m:rPr>
                              <a:rPr lang="zh-TW" altLang="en-US" b="1" dirty="0">
                                <a:solidFill>
                                  <a:schemeClr val="bg1"/>
                                </a:solidFill>
                                <a:latin typeface="微軟正黑體" panose="020B0604030504040204" pitchFamily="34" charset="-120"/>
                                <a:ea typeface="微軟正黑體" panose="020B0604030504040204" pitchFamily="34" charset="-120"/>
                              </a:rPr>
                              <m:t>𝑷</m:t>
                            </m:r>
                            <m:sSub>
                              <m:sSubPr>
                                <m:ctrlPr>
                                  <a:rPr lang="en-US" altLang="zh-TW" b="1" i="1" dirty="0">
                                    <a:solidFill>
                                      <a:schemeClr val="bg1"/>
                                    </a:solidFill>
                                    <a:latin typeface="Cambria Math" panose="02040503050406030204" pitchFamily="18" charset="0"/>
                                    <a:ea typeface="微軟正黑體" panose="020B0604030504040204" pitchFamily="34" charset="-120"/>
                                  </a:rPr>
                                </m:ctrlPr>
                              </m:sSubPr>
                              <m:e>
                                <m:r>
                                  <a:rPr lang="zh-TW" altLang="en-US" b="1" i="1" dirty="0">
                                    <a:solidFill>
                                      <a:schemeClr val="bg1"/>
                                    </a:solidFill>
                                    <a:latin typeface="Cambria Math" panose="02040503050406030204" pitchFamily="18" charset="0"/>
                                    <a:ea typeface="微軟正黑體" panose="020B0604030504040204" pitchFamily="34" charset="-120"/>
                                  </a:rPr>
                                  <m:t>𝑺</m:t>
                                </m:r>
                              </m:e>
                              <m:sub>
                                <m:r>
                                  <a:rPr lang="en-US" altLang="zh-TW" b="1" i="1" dirty="0">
                                    <a:solidFill>
                                      <a:schemeClr val="bg1"/>
                                    </a:solidFill>
                                    <a:latin typeface="Cambria Math" panose="02040503050406030204" pitchFamily="18" charset="0"/>
                                    <a:ea typeface="微軟正黑體" panose="020B0604030504040204" pitchFamily="34" charset="-120"/>
                                  </a:rPr>
                                  <m:t>2</m:t>
                                </m:r>
                              </m:sub>
                            </m:sSub>
                          </m:e>
                        </m:acc>
                      </m:e>
                    </m:d>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 </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err="1">
                    <a:solidFill>
                      <a:schemeClr val="bg1"/>
                    </a:solidFill>
                    <a:latin typeface="微軟正黑體" panose="020B0604030504040204" pitchFamily="34" charset="-120"/>
                    <a:ea typeface="微軟正黑體" panose="020B0604030504040204" pitchFamily="34" charset="-120"/>
                  </a:rPr>
                  <a:t>nλ</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n=0</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，兩波在</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P</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點相遇時</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兩波的波峰</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或波谷</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重疊，形成建設性干涉，產生亮紋。光程差</a:t>
                </a:r>
                <a14:m>
                  <m:oMath xmlns:m="http://schemas.openxmlformats.org/officeDocument/2006/math">
                    <m:r>
                      <a:rPr lang="en-US" altLang="zh-TW" b="1" i="0" u="none" strike="noStrike" baseline="0" dirty="0" smtClean="0">
                        <a:solidFill>
                          <a:schemeClr val="bg1"/>
                        </a:solidFill>
                        <a:latin typeface="Cambria Math" panose="02040503050406030204" pitchFamily="18" charset="0"/>
                        <a:ea typeface="微軟正黑體" panose="020B0604030504040204" pitchFamily="34" charset="-120"/>
                      </a:rPr>
                      <m:t>𝚫</m:t>
                    </m:r>
                    <m:r>
                      <a:rPr lang="zh-TW" altLang="en-US" b="1" i="1" u="none" strike="noStrike" baseline="0" dirty="0">
                        <a:solidFill>
                          <a:schemeClr val="bg1"/>
                        </a:solidFill>
                        <a:latin typeface="Cambria Math" panose="02040503050406030204" pitchFamily="18" charset="0"/>
                        <a:ea typeface="微軟正黑體" panose="020B0604030504040204" pitchFamily="34" charset="-120"/>
                      </a:rPr>
                      <m:t>𝒍</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r>
                      <m:rPr>
                        <m:sty m:val="p"/>
                      </m:rPr>
                      <a:rPr lang="en-US" altLang="zh-TW" b="1" i="1" u="none" strike="noStrike" baseline="0" dirty="0">
                        <a:solidFill>
                          <a:schemeClr val="bg1"/>
                        </a:solidFill>
                        <a:latin typeface="Cambria Math" panose="02040503050406030204" pitchFamily="18" charset="0"/>
                        <a:ea typeface="微軟正黑體" panose="020B0604030504040204" pitchFamily="34" charset="-120"/>
                      </a:rPr>
                      <m:t>d</m:t>
                    </m:r>
                    <m:f>
                      <m:fPr>
                        <m:ctrlPr>
                          <a:rPr lang="en-US" altLang="zh-TW" b="1" i="1" dirty="0">
                            <a:solidFill>
                              <a:schemeClr val="bg1"/>
                            </a:solidFill>
                            <a:latin typeface="Cambria Math" panose="02040503050406030204" pitchFamily="18" charset="0"/>
                            <a:ea typeface="微軟正黑體" panose="020B0604030504040204" pitchFamily="34" charset="-120"/>
                          </a:rPr>
                        </m:ctrlPr>
                      </m:fPr>
                      <m:num>
                        <m:r>
                          <a:rPr lang="zh-TW" altLang="en-US" b="1" i="1" dirty="0">
                            <a:solidFill>
                              <a:schemeClr val="bg1"/>
                            </a:solidFill>
                            <a:latin typeface="Cambria Math" panose="02040503050406030204" pitchFamily="18" charset="0"/>
                            <a:ea typeface="微軟正黑體" panose="020B0604030504040204" pitchFamily="34" charset="-120"/>
                          </a:rPr>
                          <m:t>𝒚</m:t>
                        </m:r>
                      </m:num>
                      <m:den>
                        <m:r>
                          <a:rPr lang="zh-TW" altLang="en-US" b="1" i="1" dirty="0">
                            <a:solidFill>
                              <a:schemeClr val="bg1"/>
                            </a:solidFill>
                            <a:latin typeface="Cambria Math" panose="02040503050406030204" pitchFamily="18" charset="0"/>
                            <a:ea typeface="微軟正黑體" panose="020B0604030504040204" pitchFamily="34" charset="-120"/>
                          </a:rPr>
                          <m:t>𝑳</m:t>
                        </m:r>
                      </m:den>
                    </m:f>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err="1">
                        <a:solidFill>
                          <a:schemeClr val="bg1"/>
                        </a:solidFill>
                        <a:latin typeface="Cambria Math" panose="02040503050406030204" pitchFamily="18" charset="0"/>
                        <a:ea typeface="微軟正黑體" panose="020B0604030504040204" pitchFamily="34" charset="-120"/>
                      </a:rPr>
                      <m:t>𝒏</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𝝀</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 </m:t>
                    </m:r>
                  </m:oMath>
                </a14:m>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y=n </a:t>
                </a:r>
                <a14:m>
                  <m:oMath xmlns:m="http://schemas.openxmlformats.org/officeDocument/2006/math">
                    <m:f>
                      <m:fPr>
                        <m:ctrlPr>
                          <a:rPr lang="en-US" altLang="zh-TW" b="1" i="1" u="none" strike="noStrike" baseline="0" smtClean="0">
                            <a:solidFill>
                              <a:schemeClr val="bg1"/>
                            </a:solidFill>
                            <a:latin typeface="Cambria Math" panose="02040503050406030204" pitchFamily="18" charset="0"/>
                            <a:ea typeface="微軟正黑體" panose="020B0604030504040204" pitchFamily="34" charset="-120"/>
                          </a:rPr>
                        </m:ctrlPr>
                      </m:fPr>
                      <m:num>
                        <m:r>
                          <m:rPr>
                            <m:nor/>
                          </m:rPr>
                          <a:rPr lang="zh-TW" altLang="en-US" b="1" dirty="0">
                            <a:solidFill>
                              <a:schemeClr val="bg1"/>
                            </a:solidFill>
                            <a:latin typeface="微軟正黑體" panose="020B0604030504040204" pitchFamily="34" charset="-120"/>
                            <a:ea typeface="微軟正黑體" panose="020B0604030504040204" pitchFamily="34" charset="-120"/>
                          </a:rPr>
                          <m:t>𝑳</m:t>
                        </m:r>
                        <m:r>
                          <m:rPr>
                            <m:nor/>
                          </m:rPr>
                          <a:rPr lang="zh-TW" altLang="en-US" b="1" dirty="0">
                            <a:solidFill>
                              <a:schemeClr val="bg1"/>
                            </a:solidFill>
                            <a:latin typeface="微軟正黑體" panose="020B0604030504040204" pitchFamily="34" charset="-120"/>
                            <a:ea typeface="微軟正黑體" panose="020B0604030504040204" pitchFamily="34" charset="-120"/>
                          </a:rPr>
                          <m:t>𝛌</m:t>
                        </m:r>
                      </m:num>
                      <m:den>
                        <m:r>
                          <m:rPr>
                            <m:nor/>
                          </m:rPr>
                          <a:rPr lang="zh-TW" altLang="en-US" b="1" dirty="0">
                            <a:solidFill>
                              <a:schemeClr val="bg1"/>
                            </a:solidFill>
                            <a:latin typeface="微軟正黑體" panose="020B0604030504040204" pitchFamily="34" charset="-120"/>
                            <a:ea typeface="微軟正黑體" panose="020B0604030504040204" pitchFamily="34" charset="-120"/>
                          </a:rPr>
                          <m:t>𝒅</m:t>
                        </m:r>
                      </m:den>
                    </m:f>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n=0</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3…… </a:t>
                </a:r>
              </a:p>
              <a:p>
                <a:pPr>
                  <a:lnSpc>
                    <a:spcPct val="125000"/>
                  </a:lnSpc>
                </a:pP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14:m>
                  <m:oMath xmlns:m="http://schemas.openxmlformats.org/officeDocument/2006/math">
                    <m:sSub>
                      <m:sSub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sSubPr>
                      <m:e>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𝒚</m:t>
                        </m:r>
                      </m:e>
                      <m:sub>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𝒏</m:t>
                        </m:r>
                      </m:sub>
                    </m:sSub>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表示第</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n</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條亮紋至中央線的距離，可表示為</a:t>
                </a:r>
                <a14:m>
                  <m:oMath xmlns:m="http://schemas.openxmlformats.org/officeDocument/2006/math">
                    <m:sSub>
                      <m:sSubPr>
                        <m:ctrlPr>
                          <a:rPr lang="en-US" altLang="zh-TW" b="1" i="1" dirty="0" smtClean="0">
                            <a:solidFill>
                              <a:schemeClr val="bg1"/>
                            </a:solidFill>
                            <a:latin typeface="Cambria Math" panose="02040503050406030204" pitchFamily="18" charset="0"/>
                            <a:ea typeface="微軟正黑體" panose="020B0604030504040204" pitchFamily="34" charset="-120"/>
                          </a:rPr>
                        </m:ctrlPr>
                      </m:sSubPr>
                      <m:e>
                        <m:r>
                          <a:rPr lang="en-US" altLang="zh-TW" b="1" i="1" dirty="0" smtClean="0">
                            <a:solidFill>
                              <a:schemeClr val="bg1"/>
                            </a:solidFill>
                            <a:latin typeface="Cambria Math" panose="02040503050406030204" pitchFamily="18" charset="0"/>
                            <a:ea typeface="微軟正黑體" panose="020B0604030504040204" pitchFamily="34" charset="-120"/>
                          </a:rPr>
                          <m:t>𝒚</m:t>
                        </m:r>
                      </m:e>
                      <m:sub>
                        <m:r>
                          <a:rPr lang="en-US" altLang="zh-TW" b="1" i="1" dirty="0" smtClean="0">
                            <a:solidFill>
                              <a:schemeClr val="bg1"/>
                            </a:solidFill>
                            <a:latin typeface="Cambria Math" panose="02040503050406030204" pitchFamily="18" charset="0"/>
                            <a:ea typeface="微軟正黑體" panose="020B0604030504040204" pitchFamily="34" charset="-120"/>
                          </a:rPr>
                          <m:t>𝒏</m:t>
                        </m:r>
                      </m:sub>
                    </m:sSub>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𝒏</m:t>
                    </m:r>
                    <m:f>
                      <m:fPr>
                        <m:ctrlPr>
                          <a:rPr lang="en-US" altLang="zh-TW" b="1" i="1">
                            <a:solidFill>
                              <a:schemeClr val="bg1"/>
                            </a:solidFill>
                            <a:latin typeface="Cambria Math" panose="02040503050406030204" pitchFamily="18" charset="0"/>
                            <a:ea typeface="微軟正黑體" panose="020B0604030504040204" pitchFamily="34" charset="-120"/>
                          </a:rPr>
                        </m:ctrlPr>
                      </m:fPr>
                      <m:num>
                        <m:r>
                          <m:rPr>
                            <m:nor/>
                          </m:rPr>
                          <a:rPr lang="zh-TW" altLang="en-US" b="1" dirty="0">
                            <a:solidFill>
                              <a:schemeClr val="bg1"/>
                            </a:solidFill>
                            <a:latin typeface="微軟正黑體" panose="020B0604030504040204" pitchFamily="34" charset="-120"/>
                            <a:ea typeface="微軟正黑體" panose="020B0604030504040204" pitchFamily="34" charset="-120"/>
                          </a:rPr>
                          <m:t>𝑳</m:t>
                        </m:r>
                        <m:r>
                          <m:rPr>
                            <m:nor/>
                          </m:rPr>
                          <a:rPr lang="zh-TW" altLang="en-US" b="1" dirty="0">
                            <a:solidFill>
                              <a:schemeClr val="bg1"/>
                            </a:solidFill>
                            <a:latin typeface="微軟正黑體" panose="020B0604030504040204" pitchFamily="34" charset="-120"/>
                            <a:ea typeface="微軟正黑體" panose="020B0604030504040204" pitchFamily="34" charset="-120"/>
                          </a:rPr>
                          <m:t>𝛌</m:t>
                        </m:r>
                      </m:num>
                      <m:den>
                        <m:r>
                          <m:rPr>
                            <m:nor/>
                          </m:rPr>
                          <a:rPr lang="zh-TW" altLang="en-US" b="1" dirty="0">
                            <a:solidFill>
                              <a:schemeClr val="bg1"/>
                            </a:solidFill>
                            <a:latin typeface="微軟正黑體" panose="020B0604030504040204" pitchFamily="34" charset="-120"/>
                            <a:ea typeface="微軟正黑體" panose="020B0604030504040204" pitchFamily="34" charset="-120"/>
                          </a:rPr>
                          <m:t>𝒅</m:t>
                        </m:r>
                      </m:den>
                    </m:f>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n=0</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3…… n=0</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，稱為中央線</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 n=1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，稱為第一亮紋</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上下各</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共</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 n=2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，稱為第二亮紋</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上下各</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a:t>
                </a:r>
                <a:r>
                  <a:rPr lang="zh-TW" altLang="en-US" b="1"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共</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p>
            </p:txBody>
          </p:sp>
        </mc:Choice>
        <mc:Fallback xmlns="">
          <p:sp>
            <p:nvSpPr>
              <p:cNvPr id="12" name="文字方塊 11">
                <a:extLst>
                  <a:ext uri="{FF2B5EF4-FFF2-40B4-BE49-F238E27FC236}">
                    <a16:creationId xmlns:a16="http://schemas.microsoft.com/office/drawing/2014/main" id="{D57DC73E-057A-4A5B-BA9E-4E133D0328A0}"/>
                  </a:ext>
                </a:extLst>
              </p:cNvPr>
              <p:cNvSpPr txBox="1">
                <a:spLocks noRot="1" noChangeAspect="1" noMove="1" noResize="1" noEditPoints="1" noAdjustHandles="1" noChangeArrowheads="1" noChangeShapeType="1" noTextEdit="1"/>
              </p:cNvSpPr>
              <p:nvPr/>
            </p:nvSpPr>
            <p:spPr>
              <a:xfrm>
                <a:off x="392237" y="438830"/>
                <a:ext cx="6775200" cy="8270534"/>
              </a:xfrm>
              <a:prstGeom prst="rect">
                <a:avLst/>
              </a:prstGeom>
              <a:blipFill>
                <a:blip r:embed="rId2"/>
                <a:stretch>
                  <a:fillRect l="-1349" r="-90" b="-221"/>
                </a:stretch>
              </a:blipFill>
            </p:spPr>
            <p:txBody>
              <a:bodyPr/>
              <a:lstStyle/>
              <a:p>
                <a:r>
                  <a:rPr lang="zh-TW" altLang="en-US">
                    <a:noFill/>
                  </a:rPr>
                  <a:t> </a:t>
                </a:r>
              </a:p>
            </p:txBody>
          </p:sp>
        </mc:Fallback>
      </mc:AlternateContent>
      <p:pic>
        <p:nvPicPr>
          <p:cNvPr id="18" name="圖片 17">
            <a:extLst>
              <a:ext uri="{FF2B5EF4-FFF2-40B4-BE49-F238E27FC236}">
                <a16:creationId xmlns:a16="http://schemas.microsoft.com/office/drawing/2014/main" id="{765CD5E4-5491-4900-9B62-77B31C68023A}"/>
              </a:ext>
            </a:extLst>
          </p:cNvPr>
          <p:cNvPicPr>
            <a:picLocks noChangeAspect="1"/>
          </p:cNvPicPr>
          <p:nvPr/>
        </p:nvPicPr>
        <p:blipFill rotWithShape="1">
          <a:blip r:embed="rId3">
            <a:extLst>
              <a:ext uri="{28A0092B-C50C-407E-A947-70E740481C1C}">
                <a14:useLocalDpi xmlns:a14="http://schemas.microsoft.com/office/drawing/2010/main" val="0"/>
              </a:ext>
            </a:extLst>
          </a:blip>
          <a:srcRect l="8874" t="16558" r="22413" b="4439"/>
          <a:stretch/>
        </p:blipFill>
        <p:spPr>
          <a:xfrm>
            <a:off x="2170271" y="1272021"/>
            <a:ext cx="3219133" cy="2001517"/>
          </a:xfrm>
          <a:prstGeom prst="rect">
            <a:avLst/>
          </a:prstGeom>
        </p:spPr>
      </p:pic>
    </p:spTree>
    <p:extLst>
      <p:ext uri="{BB962C8B-B14F-4D97-AF65-F5344CB8AC3E}">
        <p14:creationId xmlns:p14="http://schemas.microsoft.com/office/powerpoint/2010/main" val="157545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95A61070-3A97-4E24-A331-6A8E55D2718E}"/>
                  </a:ext>
                </a:extLst>
              </p:cNvPr>
              <p:cNvSpPr txBox="1"/>
              <p:nvPr/>
            </p:nvSpPr>
            <p:spPr>
              <a:xfrm>
                <a:off x="392237" y="386240"/>
                <a:ext cx="6775200" cy="8934369"/>
              </a:xfrm>
              <a:prstGeom prst="rect">
                <a:avLst/>
              </a:prstGeom>
              <a:noFill/>
            </p:spPr>
            <p:txBody>
              <a:bodyPr wrap="square">
                <a:spAutoFit/>
              </a:bodyPr>
              <a:lstStyle/>
              <a:p>
                <a:pPr>
                  <a:lnSpc>
                    <a:spcPct val="125000"/>
                  </a:lnSpc>
                </a:pPr>
                <a:r>
                  <a:rPr lang="zh-TW" altLang="en-US" sz="2000" b="1" i="0" u="none" strike="noStrike" baseline="0" dirty="0">
                    <a:solidFill>
                      <a:srgbClr val="00FF00"/>
                    </a:solidFill>
                    <a:latin typeface="微軟正黑體" panose="020B0604030504040204" pitchFamily="34" charset="-120"/>
                    <a:ea typeface="微軟正黑體" panose="020B0604030504040204" pitchFamily="34" charset="-120"/>
                  </a:rPr>
                  <a:t>暗紋 </a:t>
                </a:r>
                <a:endParaRPr lang="en-US" altLang="zh-TW" sz="2000" b="1" i="0" u="none" strike="noStrike" baseline="0" dirty="0">
                  <a:solidFill>
                    <a:srgbClr val="00FF00"/>
                  </a:solidFill>
                  <a:latin typeface="微軟正黑體" panose="020B0604030504040204" pitchFamily="34" charset="-120"/>
                  <a:ea typeface="微軟正黑體" panose="020B0604030504040204" pitchFamily="34" charset="-120"/>
                </a:endParaRPr>
              </a:p>
              <a:p>
                <a:pPr>
                  <a:lnSpc>
                    <a:spcPct val="125000"/>
                  </a:lnSpc>
                </a:pPr>
                <a:endParaRPr lang="zh-TW" altLang="en-US" sz="2000" b="1" i="0" u="none" strike="noStrike" baseline="0" dirty="0">
                  <a:solidFill>
                    <a:srgbClr val="00FF00"/>
                  </a:solidFill>
                  <a:latin typeface="微軟正黑體" panose="020B0604030504040204" pitchFamily="34" charset="-120"/>
                  <a:ea typeface="微軟正黑體" panose="020B0604030504040204" pitchFamily="34" charset="-120"/>
                </a:endParaRPr>
              </a:p>
              <a:p>
                <a:pPr>
                  <a:lnSpc>
                    <a:spcPct val="125000"/>
                  </a:lnSpc>
                </a:pP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若光程差為半波長的奇數倍</a:t>
                </a:r>
                <a:r>
                  <a:rPr lang="zh-TW" altLang="en-US" b="1"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即 </a:t>
                </a:r>
                <a14:m>
                  <m:oMath xmlns:m="http://schemas.openxmlformats.org/officeDocument/2006/math">
                    <m:d>
                      <m:dPr>
                        <m:begChr m:val="|"/>
                        <m:endChr m:val="|"/>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dPr>
                      <m:e>
                        <m:acc>
                          <m:accPr>
                            <m:chr m:val="̅"/>
                            <m:ctrlPr>
                              <a:rPr lang="zh-TW" altLang="en-US" b="1" i="1" dirty="0" smtClean="0">
                                <a:solidFill>
                                  <a:schemeClr val="bg1"/>
                                </a:solidFill>
                                <a:latin typeface="Cambria Math" panose="02040503050406030204" pitchFamily="18" charset="0"/>
                                <a:ea typeface="微軟正黑體" panose="020B0604030504040204" pitchFamily="34" charset="-120"/>
                              </a:rPr>
                            </m:ctrlPr>
                          </m:accPr>
                          <m:e>
                            <m:r>
                              <m:rPr>
                                <m:nor/>
                              </m:rPr>
                              <a:rPr lang="zh-TW" altLang="en-US" b="1" i="0" dirty="0" smtClean="0">
                                <a:solidFill>
                                  <a:schemeClr val="bg1"/>
                                </a:solidFill>
                                <a:latin typeface="Cambria Math" panose="02040503050406030204" pitchFamily="18" charset="0"/>
                                <a:ea typeface="微軟正黑體" panose="020B0604030504040204" pitchFamily="34" charset="-120"/>
                              </a:rPr>
                              <m:t>P</m:t>
                            </m:r>
                            <m:sSub>
                              <m:sSubPr>
                                <m:ctrlPr>
                                  <a:rPr lang="en-US" altLang="zh-TW" b="1" i="1" dirty="0" smtClean="0">
                                    <a:solidFill>
                                      <a:schemeClr val="bg1"/>
                                    </a:solidFill>
                                    <a:latin typeface="Cambria Math" panose="02040503050406030204" pitchFamily="18" charset="0"/>
                                    <a:ea typeface="微軟正黑體" panose="020B0604030504040204" pitchFamily="34" charset="-120"/>
                                  </a:rPr>
                                </m:ctrlPr>
                              </m:sSubPr>
                              <m:e>
                                <m:r>
                                  <a:rPr lang="zh-TW" altLang="en-US" b="1" i="1" dirty="0" smtClean="0">
                                    <a:solidFill>
                                      <a:schemeClr val="bg1"/>
                                    </a:solidFill>
                                    <a:latin typeface="Cambria Math" panose="02040503050406030204" pitchFamily="18" charset="0"/>
                                    <a:ea typeface="微軟正黑體" panose="020B0604030504040204" pitchFamily="34" charset="-120"/>
                                  </a:rPr>
                                  <m:t>𝑺</m:t>
                                </m:r>
                              </m:e>
                              <m:sub>
                                <m:r>
                                  <a:rPr lang="zh-TW" altLang="en-US" b="1" i="1" dirty="0" smtClean="0">
                                    <a:solidFill>
                                      <a:schemeClr val="bg1"/>
                                    </a:solidFill>
                                    <a:latin typeface="Cambria Math" panose="02040503050406030204" pitchFamily="18" charset="0"/>
                                    <a:ea typeface="微軟正黑體" panose="020B0604030504040204" pitchFamily="34" charset="-120"/>
                                  </a:rPr>
                                  <m:t>𝟏</m:t>
                                </m:r>
                              </m:sub>
                            </m:sSub>
                          </m:e>
                        </m:acc>
                        <m:r>
                          <a:rPr lang="zh-TW" altLang="en-US" b="1" i="1" dirty="0" smtClean="0">
                            <a:solidFill>
                              <a:schemeClr val="bg1"/>
                            </a:solidFill>
                            <a:latin typeface="Cambria Math" panose="02040503050406030204" pitchFamily="18" charset="0"/>
                            <a:ea typeface="微軟正黑體" panose="020B0604030504040204" pitchFamily="34" charset="-120"/>
                          </a:rPr>
                          <m:t> </m:t>
                        </m:r>
                        <m:r>
                          <m:rPr>
                            <m:nor/>
                          </m:rPr>
                          <a:rPr lang="zh-TW" altLang="en-US" b="1" i="0" dirty="0" smtClean="0">
                            <a:solidFill>
                              <a:schemeClr val="bg1"/>
                            </a:solidFill>
                            <a:latin typeface="Cambria Math" panose="02040503050406030204" pitchFamily="18" charset="0"/>
                            <a:ea typeface="微軟正黑體" panose="020B0604030504040204" pitchFamily="34" charset="-120"/>
                          </a:rPr>
                          <m:t>−</m:t>
                        </m:r>
                        <m:acc>
                          <m:accPr>
                            <m:chr m:val="̅"/>
                            <m:ctrlPr>
                              <a:rPr lang="zh-TW" altLang="en-US" b="1" i="1" dirty="0" smtClean="0">
                                <a:solidFill>
                                  <a:schemeClr val="bg1"/>
                                </a:solidFill>
                                <a:latin typeface="Cambria Math" panose="02040503050406030204" pitchFamily="18" charset="0"/>
                                <a:ea typeface="微軟正黑體" panose="020B0604030504040204" pitchFamily="34" charset="-120"/>
                              </a:rPr>
                            </m:ctrlPr>
                          </m:accPr>
                          <m:e>
                            <m:r>
                              <m:rPr>
                                <m:nor/>
                              </m:rPr>
                              <a:rPr lang="zh-TW" altLang="en-US" b="1" i="0" dirty="0" smtClean="0">
                                <a:solidFill>
                                  <a:schemeClr val="bg1"/>
                                </a:solidFill>
                                <a:latin typeface="Cambria Math" panose="02040503050406030204" pitchFamily="18" charset="0"/>
                                <a:ea typeface="微軟正黑體" panose="020B0604030504040204" pitchFamily="34" charset="-120"/>
                              </a:rPr>
                              <m:t>P</m:t>
                            </m:r>
                            <m:sSub>
                              <m:sSubPr>
                                <m:ctrlPr>
                                  <a:rPr lang="en-US" altLang="zh-TW" b="1" i="1" dirty="0" smtClean="0">
                                    <a:solidFill>
                                      <a:schemeClr val="bg1"/>
                                    </a:solidFill>
                                    <a:latin typeface="Cambria Math" panose="02040503050406030204" pitchFamily="18" charset="0"/>
                                    <a:ea typeface="微軟正黑體" panose="020B0604030504040204" pitchFamily="34" charset="-120"/>
                                  </a:rPr>
                                </m:ctrlPr>
                              </m:sSubPr>
                              <m:e>
                                <m:r>
                                  <a:rPr lang="zh-TW" altLang="en-US" b="1" i="1" dirty="0" smtClean="0">
                                    <a:solidFill>
                                      <a:schemeClr val="bg1"/>
                                    </a:solidFill>
                                    <a:latin typeface="Cambria Math" panose="02040503050406030204" pitchFamily="18" charset="0"/>
                                    <a:ea typeface="微軟正黑體" panose="020B0604030504040204" pitchFamily="34" charset="-120"/>
                                  </a:rPr>
                                  <m:t>𝑺</m:t>
                                </m:r>
                              </m:e>
                              <m:sub>
                                <m:r>
                                  <a:rPr lang="en-US" altLang="zh-TW" b="1" i="1" dirty="0" smtClean="0">
                                    <a:solidFill>
                                      <a:schemeClr val="bg1"/>
                                    </a:solidFill>
                                    <a:latin typeface="Cambria Math" panose="02040503050406030204" pitchFamily="18" charset="0"/>
                                    <a:ea typeface="微軟正黑體" panose="020B0604030504040204" pitchFamily="34" charset="-120"/>
                                  </a:rPr>
                                  <m:t>𝟐</m:t>
                                </m:r>
                              </m:sub>
                            </m:sSub>
                          </m:e>
                        </m:acc>
                      </m:e>
                    </m:d>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d>
                      <m:dPr>
                        <m:ctrlPr>
                          <a:rPr lang="en-US" altLang="zh-TW" b="1" i="1" u="none" strike="noStrike" baseline="0" dirty="0">
                            <a:solidFill>
                              <a:schemeClr val="bg1"/>
                            </a:solidFill>
                            <a:latin typeface="Cambria Math" panose="02040503050406030204" pitchFamily="18" charset="0"/>
                            <a:ea typeface="微軟正黑體" panose="020B0604030504040204" pitchFamily="34" charset="-120"/>
                          </a:rPr>
                        </m:ctrlPr>
                      </m:dPr>
                      <m:e>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𝒎</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f>
                          <m:f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fPr>
                          <m:num>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𝟏</m:t>
                            </m:r>
                          </m:num>
                          <m:den>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𝟐</m:t>
                            </m:r>
                          </m:den>
                        </m:f>
                      </m:e>
                    </m:d>
                    <m:r>
                      <a:rPr lang="en-US" altLang="zh-TW" b="1" i="1" u="none" strike="noStrike" baseline="0" dirty="0">
                        <a:solidFill>
                          <a:schemeClr val="bg1"/>
                        </a:solidFill>
                        <a:latin typeface="Cambria Math" panose="02040503050406030204" pitchFamily="18" charset="0"/>
                        <a:ea typeface="微軟正黑體" panose="020B0604030504040204" pitchFamily="34" charset="-120"/>
                      </a:rPr>
                      <m:t>𝝀</m:t>
                    </m:r>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m=1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3……</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，兩波在</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P</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點相遇時兩波的波峰與波谷重疊，形成破壞性干涉，產生暗紋。光程差</a:t>
                </a:r>
                <a14:m>
                  <m:oMath xmlns:m="http://schemas.openxmlformats.org/officeDocument/2006/math">
                    <m:r>
                      <a:rPr lang="en-US" altLang="zh-TW" b="1" i="0" u="none" strike="noStrike" baseline="0" dirty="0" smtClean="0">
                        <a:solidFill>
                          <a:schemeClr val="bg1"/>
                        </a:solidFill>
                        <a:latin typeface="Cambria Math" panose="02040503050406030204" pitchFamily="18" charset="0"/>
                        <a:ea typeface="微軟正黑體" panose="020B0604030504040204" pitchFamily="34" charset="-120"/>
                      </a:rPr>
                      <m:t>𝚫</m:t>
                    </m:r>
                    <m:r>
                      <a:rPr lang="zh-TW" altLang="en-US" b="1" i="1" u="none" strike="noStrike" baseline="0" dirty="0">
                        <a:solidFill>
                          <a:schemeClr val="bg1"/>
                        </a:solidFill>
                        <a:latin typeface="Cambria Math" panose="02040503050406030204" pitchFamily="18" charset="0"/>
                        <a:ea typeface="微軟正黑體" panose="020B0604030504040204" pitchFamily="34" charset="-120"/>
                      </a:rPr>
                      <m:t>𝒍</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r>
                      <m:rPr>
                        <m:sty m:val="p"/>
                      </m:rPr>
                      <a:rPr lang="en-US" altLang="zh-TW" b="1" i="1" u="none" strike="noStrike" baseline="0" dirty="0">
                        <a:solidFill>
                          <a:schemeClr val="bg1"/>
                        </a:solidFill>
                        <a:latin typeface="Cambria Math" panose="02040503050406030204" pitchFamily="18" charset="0"/>
                        <a:ea typeface="微軟正黑體" panose="020B0604030504040204" pitchFamily="34" charset="-120"/>
                      </a:rPr>
                      <m:t>d</m:t>
                    </m:r>
                    <m:f>
                      <m:f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fPr>
                      <m:num>
                        <m:r>
                          <a:rPr lang="zh-TW" altLang="en-US" b="1" i="1" dirty="0">
                            <a:solidFill>
                              <a:schemeClr val="bg1"/>
                            </a:solidFill>
                            <a:latin typeface="Cambria Math" panose="02040503050406030204" pitchFamily="18" charset="0"/>
                            <a:ea typeface="微軟正黑體" panose="020B0604030504040204" pitchFamily="34" charset="-120"/>
                          </a:rPr>
                          <m:t>𝒚</m:t>
                        </m:r>
                      </m:num>
                      <m:den>
                        <m:r>
                          <a:rPr lang="zh-TW" altLang="en-US" b="1" i="1" dirty="0">
                            <a:solidFill>
                              <a:schemeClr val="bg1"/>
                            </a:solidFill>
                            <a:latin typeface="Cambria Math" panose="02040503050406030204" pitchFamily="18" charset="0"/>
                            <a:ea typeface="微軟正黑體" panose="020B0604030504040204" pitchFamily="34" charset="-120"/>
                          </a:rPr>
                          <m:t>𝑳</m:t>
                        </m:r>
                      </m:den>
                    </m:f>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d>
                      <m:dPr>
                        <m:ctrlPr>
                          <a:rPr lang="en-US" altLang="zh-TW" b="1" i="1" u="none" strike="noStrike" baseline="0" dirty="0">
                            <a:solidFill>
                              <a:schemeClr val="bg1"/>
                            </a:solidFill>
                            <a:latin typeface="Cambria Math" panose="02040503050406030204" pitchFamily="18" charset="0"/>
                            <a:ea typeface="微軟正黑體" panose="020B0604030504040204" pitchFamily="34" charset="-120"/>
                          </a:rPr>
                        </m:ctrlPr>
                      </m:dPr>
                      <m:e>
                        <m:r>
                          <a:rPr lang="en-US" altLang="zh-TW" b="1" i="1" u="none" strike="noStrike" baseline="0" dirty="0">
                            <a:solidFill>
                              <a:schemeClr val="bg1"/>
                            </a:solidFill>
                            <a:latin typeface="Cambria Math" panose="02040503050406030204" pitchFamily="18" charset="0"/>
                            <a:ea typeface="微軟正黑體" panose="020B0604030504040204" pitchFamily="34" charset="-120"/>
                          </a:rPr>
                          <m:t>𝒎</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f>
                          <m:f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fPr>
                          <m:num>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𝟏</m:t>
                            </m:r>
                          </m:num>
                          <m:den>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𝟐</m:t>
                            </m:r>
                          </m:den>
                        </m:f>
                      </m:e>
                    </m:d>
                    <m:r>
                      <a:rPr lang="en-US" altLang="zh-TW" b="1" i="1" u="none" strike="noStrike" baseline="0" dirty="0">
                        <a:solidFill>
                          <a:schemeClr val="bg1"/>
                        </a:solidFill>
                        <a:latin typeface="Cambria Math" panose="02040503050406030204" pitchFamily="18" charset="0"/>
                        <a:ea typeface="微軟正黑體" panose="020B0604030504040204" pitchFamily="34" charset="-120"/>
                      </a:rPr>
                      <m:t>𝝀</m:t>
                    </m:r>
                  </m:oMath>
                </a14:m>
                <a:endParaRPr lang="en-US" altLang="zh-TW" b="1" i="1" u="none" strike="noStrike" baseline="0" dirty="0">
                  <a:solidFill>
                    <a:schemeClr val="bg1"/>
                  </a:solidFill>
                  <a:latin typeface="Cambria Math" panose="02040503050406030204" pitchFamily="18" charset="0"/>
                  <a:ea typeface="微軟正黑體" panose="020B0604030504040204" pitchFamily="34" charset="-120"/>
                </a:endParaRPr>
              </a:p>
              <a:p>
                <a:pPr>
                  <a:lnSpc>
                    <a:spcPct val="125000"/>
                  </a:lnSpc>
                </a:pPr>
                <a14:m>
                  <m:oMath xmlns:m="http://schemas.openxmlformats.org/officeDocument/2006/math">
                    <m:r>
                      <a:rPr lang="en-US" altLang="zh-TW" b="1" i="1" u="none" strike="noStrike" baseline="0" dirty="0">
                        <a:solidFill>
                          <a:schemeClr val="bg1"/>
                        </a:solidFill>
                        <a:latin typeface="Cambria Math" panose="02040503050406030204" pitchFamily="18" charset="0"/>
                        <a:ea typeface="微軟正黑體" panose="020B0604030504040204" pitchFamily="34" charset="-120"/>
                      </a:rPr>
                      <m:t> </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𝒚</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𝒎</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 </m:t>
                    </m:r>
                    <m:f>
                      <m:fPr>
                        <m:ctrlPr>
                          <a:rPr lang="en-US" altLang="zh-TW" b="1" i="1" dirty="0">
                            <a:solidFill>
                              <a:schemeClr val="bg1"/>
                            </a:solidFill>
                            <a:latin typeface="Cambria Math" panose="02040503050406030204" pitchFamily="18" charset="0"/>
                            <a:ea typeface="微軟正黑體" panose="020B0604030504040204" pitchFamily="34" charset="-120"/>
                          </a:rPr>
                        </m:ctrlPr>
                      </m:fPr>
                      <m:num>
                        <m:r>
                          <a:rPr lang="en-US" altLang="zh-TW" b="1" i="1" dirty="0">
                            <a:solidFill>
                              <a:schemeClr val="bg1"/>
                            </a:solidFill>
                            <a:latin typeface="Cambria Math" panose="02040503050406030204" pitchFamily="18" charset="0"/>
                            <a:ea typeface="微軟正黑體" panose="020B0604030504040204" pitchFamily="34" charset="-120"/>
                          </a:rPr>
                          <m:t>𝟏</m:t>
                        </m:r>
                      </m:num>
                      <m:den>
                        <m:r>
                          <a:rPr lang="en-US" altLang="zh-TW" b="1" i="1" dirty="0">
                            <a:solidFill>
                              <a:schemeClr val="bg1"/>
                            </a:solidFill>
                            <a:latin typeface="Cambria Math" panose="02040503050406030204" pitchFamily="18" charset="0"/>
                            <a:ea typeface="微軟正黑體" panose="020B0604030504040204" pitchFamily="34" charset="-120"/>
                          </a:rPr>
                          <m:t>𝟐</m:t>
                        </m:r>
                      </m:den>
                    </m:f>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 </m:t>
                    </m:r>
                    <m:f>
                      <m:fPr>
                        <m:ctrlPr>
                          <a:rPr lang="en-US" altLang="zh-TW" b="1" i="1" u="none" strike="noStrike" baseline="0" smtClean="0">
                            <a:solidFill>
                              <a:schemeClr val="bg1"/>
                            </a:solidFill>
                            <a:latin typeface="Cambria Math" panose="02040503050406030204" pitchFamily="18" charset="0"/>
                            <a:ea typeface="微軟正黑體" panose="020B0604030504040204" pitchFamily="34" charset="-120"/>
                          </a:rPr>
                        </m:ctrlPr>
                      </m:fPr>
                      <m:num>
                        <m:r>
                          <a:rPr lang="zh-TW" altLang="en-US" b="1" dirty="0">
                            <a:solidFill>
                              <a:schemeClr val="bg1"/>
                            </a:solidFill>
                            <a:latin typeface="Cambria Math" panose="02040503050406030204" pitchFamily="18" charset="0"/>
                            <a:ea typeface="微軟正黑體" panose="020B0604030504040204" pitchFamily="34" charset="-120"/>
                          </a:rPr>
                          <m:t>𝑳</m:t>
                        </m:r>
                        <m:r>
                          <a:rPr lang="zh-TW" altLang="en-US" b="1" dirty="0">
                            <a:solidFill>
                              <a:schemeClr val="bg1"/>
                            </a:solidFill>
                            <a:latin typeface="Cambria Math" panose="02040503050406030204" pitchFamily="18" charset="0"/>
                            <a:ea typeface="微軟正黑體" panose="020B0604030504040204" pitchFamily="34" charset="-120"/>
                          </a:rPr>
                          <m:t>𝛌</m:t>
                        </m:r>
                      </m:num>
                      <m:den>
                        <m:r>
                          <a:rPr lang="zh-TW" altLang="en-US" b="1" dirty="0">
                            <a:solidFill>
                              <a:schemeClr val="bg1"/>
                            </a:solidFill>
                            <a:latin typeface="Cambria Math" panose="02040503050406030204" pitchFamily="18" charset="0"/>
                            <a:ea typeface="微軟正黑體" panose="020B0604030504040204" pitchFamily="34" charset="-120"/>
                          </a:rPr>
                          <m:t>𝒅</m:t>
                        </m:r>
                      </m:den>
                    </m:f>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m=1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3…… </a:t>
                </a:r>
              </a:p>
              <a:p>
                <a:pPr>
                  <a:lnSpc>
                    <a:spcPct val="125000"/>
                  </a:lnSpc>
                </a:pP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 </a:t>
                </a:r>
                <a14:m>
                  <m:oMath xmlns:m="http://schemas.openxmlformats.org/officeDocument/2006/math">
                    <m:sSub>
                      <m:sSubPr>
                        <m:ctrlPr>
                          <a:rPr lang="en-US" altLang="zh-TW" b="1" i="1" u="none" strike="noStrike" baseline="0" smtClean="0">
                            <a:solidFill>
                              <a:schemeClr val="bg1"/>
                            </a:solidFill>
                            <a:latin typeface="Cambria Math" panose="02040503050406030204" pitchFamily="18" charset="0"/>
                            <a:ea typeface="微軟正黑體" panose="020B0604030504040204" pitchFamily="34" charset="-120"/>
                          </a:rPr>
                        </m:ctrlPr>
                      </m:sSubPr>
                      <m:e>
                        <m:r>
                          <a:rPr lang="en-US" altLang="zh-TW" b="1" i="1" u="none" strike="noStrike" baseline="0" smtClean="0">
                            <a:solidFill>
                              <a:schemeClr val="bg1"/>
                            </a:solidFill>
                            <a:latin typeface="Cambria Math" panose="02040503050406030204" pitchFamily="18" charset="0"/>
                            <a:ea typeface="微軟正黑體" panose="020B0604030504040204" pitchFamily="34" charset="-120"/>
                          </a:rPr>
                          <m:t>𝒚</m:t>
                        </m:r>
                      </m:e>
                      <m:sub>
                        <m:r>
                          <a:rPr lang="en-US" altLang="zh-TW" b="1" i="1" u="none" strike="noStrike" baseline="0" smtClean="0">
                            <a:solidFill>
                              <a:schemeClr val="bg1"/>
                            </a:solidFill>
                            <a:latin typeface="Cambria Math" panose="02040503050406030204" pitchFamily="18" charset="0"/>
                            <a:ea typeface="微軟正黑體" panose="020B0604030504040204" pitchFamily="34" charset="-120"/>
                          </a:rPr>
                          <m:t>𝒎</m:t>
                        </m:r>
                      </m:sub>
                    </m:sSub>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表示第</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m</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條暗紋至中央線的距離，可表示為</a:t>
                </a:r>
                <a:endParaRPr lang="en-US" altLang="zh-TW" b="1" i="1" dirty="0">
                  <a:solidFill>
                    <a:schemeClr val="bg1"/>
                  </a:solidFill>
                  <a:latin typeface="Cambria Math" panose="02040503050406030204" pitchFamily="18" charset="0"/>
                  <a:ea typeface="微軟正黑體" panose="020B0604030504040204" pitchFamily="34" charset="-120"/>
                </a:endParaRPr>
              </a:p>
              <a:p>
                <a:pPr>
                  <a:lnSpc>
                    <a:spcPct val="125000"/>
                  </a:lnSpc>
                </a:pPr>
                <a14:m>
                  <m:oMath xmlns:m="http://schemas.openxmlformats.org/officeDocument/2006/math">
                    <m:sSub>
                      <m:sSubPr>
                        <m:ctrlPr>
                          <a:rPr lang="en-US" altLang="zh-TW" b="1" i="1">
                            <a:solidFill>
                              <a:schemeClr val="bg1"/>
                            </a:solidFill>
                            <a:latin typeface="Cambria Math" panose="02040503050406030204" pitchFamily="18" charset="0"/>
                            <a:ea typeface="微軟正黑體" panose="020B0604030504040204" pitchFamily="34" charset="-120"/>
                          </a:rPr>
                        </m:ctrlPr>
                      </m:sSubPr>
                      <m:e>
                        <m:r>
                          <a:rPr lang="en-US" altLang="zh-TW" b="1" i="1">
                            <a:solidFill>
                              <a:schemeClr val="bg1"/>
                            </a:solidFill>
                            <a:latin typeface="Cambria Math" panose="02040503050406030204" pitchFamily="18" charset="0"/>
                            <a:ea typeface="微軟正黑體" panose="020B0604030504040204" pitchFamily="34" charset="-120"/>
                          </a:rPr>
                          <m:t>𝒚</m:t>
                        </m:r>
                      </m:e>
                      <m:sub>
                        <m:r>
                          <a:rPr lang="en-US" altLang="zh-TW" b="1" i="1">
                            <a:solidFill>
                              <a:schemeClr val="bg1"/>
                            </a:solidFill>
                            <a:latin typeface="Cambria Math" panose="02040503050406030204" pitchFamily="18" charset="0"/>
                            <a:ea typeface="微軟正黑體" panose="020B0604030504040204" pitchFamily="34" charset="-120"/>
                          </a:rPr>
                          <m:t>𝒎</m:t>
                        </m:r>
                      </m:sub>
                    </m:sSub>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𝒎</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f>
                      <m:f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fPr>
                      <m:num>
                        <m:r>
                          <a:rPr lang="zh-TW" altLang="en-US" b="1" i="1" dirty="0">
                            <a:solidFill>
                              <a:schemeClr val="bg1"/>
                            </a:solidFill>
                            <a:latin typeface="Cambria Math" panose="02040503050406030204" pitchFamily="18" charset="0"/>
                            <a:ea typeface="微軟正黑體" panose="020B0604030504040204" pitchFamily="34" charset="-120"/>
                          </a:rPr>
                          <m:t>𝟏</m:t>
                        </m:r>
                      </m:num>
                      <m:den>
                        <m:r>
                          <a:rPr lang="zh-TW" altLang="en-US" b="1" i="1" dirty="0">
                            <a:solidFill>
                              <a:schemeClr val="bg1"/>
                            </a:solidFill>
                            <a:latin typeface="Cambria Math" panose="02040503050406030204" pitchFamily="18" charset="0"/>
                            <a:ea typeface="微軟正黑體" panose="020B0604030504040204" pitchFamily="34" charset="-120"/>
                          </a:rPr>
                          <m:t>𝟐</m:t>
                        </m:r>
                      </m:den>
                    </m:f>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f>
                      <m:fPr>
                        <m:ctrlPr>
                          <a:rPr lang="en-US" altLang="zh-TW" b="1" i="1">
                            <a:solidFill>
                              <a:schemeClr val="bg1"/>
                            </a:solidFill>
                            <a:latin typeface="Cambria Math" panose="02040503050406030204" pitchFamily="18" charset="0"/>
                            <a:ea typeface="微軟正黑體" panose="020B0604030504040204" pitchFamily="34" charset="-120"/>
                          </a:rPr>
                        </m:ctrlPr>
                      </m:fPr>
                      <m:num>
                        <m:r>
                          <a:rPr lang="zh-TW" altLang="en-US" b="1" dirty="0">
                            <a:solidFill>
                              <a:schemeClr val="bg1"/>
                            </a:solidFill>
                            <a:latin typeface="Cambria Math" panose="02040503050406030204" pitchFamily="18" charset="0"/>
                            <a:ea typeface="微軟正黑體" panose="020B0604030504040204" pitchFamily="34" charset="-120"/>
                          </a:rPr>
                          <m:t>𝑳</m:t>
                        </m:r>
                        <m:r>
                          <a:rPr lang="zh-TW" altLang="en-US" b="1" dirty="0">
                            <a:solidFill>
                              <a:schemeClr val="bg1"/>
                            </a:solidFill>
                            <a:latin typeface="Cambria Math" panose="02040503050406030204" pitchFamily="18" charset="0"/>
                            <a:ea typeface="微軟正黑體" panose="020B0604030504040204" pitchFamily="34" charset="-120"/>
                          </a:rPr>
                          <m:t>𝛌</m:t>
                        </m:r>
                      </m:num>
                      <m:den>
                        <m:r>
                          <a:rPr lang="zh-TW" altLang="en-US" b="1" dirty="0">
                            <a:solidFill>
                              <a:schemeClr val="bg1"/>
                            </a:solidFill>
                            <a:latin typeface="Cambria Math" panose="02040503050406030204" pitchFamily="18" charset="0"/>
                            <a:ea typeface="微軟正黑體" panose="020B0604030504040204" pitchFamily="34" charset="-120"/>
                          </a:rPr>
                          <m:t>𝒅</m:t>
                        </m:r>
                      </m:den>
                    </m:f>
                  </m:oMath>
                </a14:m>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m=1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3…… m=1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，稱為第一暗紋</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上下各</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a:t>
                </a:r>
                <a:r>
                  <a:rPr lang="zh-TW" altLang="en-US" b="1"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共</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 m=2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，稱為第二暗紋</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上下各</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a:t>
                </a:r>
                <a:r>
                  <a:rPr lang="zh-TW" altLang="en-US" b="1"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共</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條</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 </a:t>
                </a:r>
              </a:p>
              <a:p>
                <a:pPr>
                  <a:lnSpc>
                    <a:spcPct val="125000"/>
                  </a:lnSpc>
                </a:pPr>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sz="2000" b="1" i="0" u="none" strike="noStrike" baseline="0" dirty="0">
                    <a:solidFill>
                      <a:srgbClr val="00FF00"/>
                    </a:solidFill>
                    <a:latin typeface="微軟正黑體" panose="020B0604030504040204" pitchFamily="34" charset="-120"/>
                    <a:ea typeface="微軟正黑體" panose="020B0604030504040204" pitchFamily="34" charset="-120"/>
                  </a:rPr>
                  <a:t>干涉條紋的寬度</a:t>
                </a:r>
                <a:endParaRPr lang="en-US" altLang="zh-TW" sz="2000" b="1" i="0" u="none" strike="noStrike" baseline="0" dirty="0">
                  <a:solidFill>
                    <a:srgbClr val="00FF00"/>
                  </a:solidFill>
                  <a:latin typeface="微軟正黑體" panose="020B0604030504040204" pitchFamily="34" charset="-120"/>
                  <a:ea typeface="微軟正黑體" panose="020B0604030504040204" pitchFamily="34" charset="-120"/>
                </a:endParaRPr>
              </a:p>
              <a:p>
                <a:pPr>
                  <a:lnSpc>
                    <a:spcPct val="125000"/>
                  </a:lnSpc>
                </a:pPr>
                <a:endParaRPr lang="en-US" altLang="zh-TW" sz="2000" b="1" i="0" u="none" strike="noStrike" baseline="0" dirty="0">
                  <a:solidFill>
                    <a:srgbClr val="00FF00"/>
                  </a:solidFill>
                  <a:latin typeface="微軟正黑體" panose="020B0604030504040204" pitchFamily="34" charset="-120"/>
                  <a:ea typeface="微軟正黑體" panose="020B0604030504040204" pitchFamily="34" charset="-120"/>
                </a:endParaRPr>
              </a:p>
              <a:p>
                <a:pPr>
                  <a:lnSpc>
                    <a:spcPct val="125000"/>
                  </a:lnSpc>
                </a:pP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中央亮紋的寬度</a:t>
                </a: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兩旁第一暗紋間距</a:t>
                </a:r>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gn="ctr">
                  <a:lnSpc>
                    <a:spcPct val="125000"/>
                  </a:lnSpc>
                </a:pP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b="1" i="0" u="none" strike="noStrike" baseline="0" dirty="0" smtClean="0">
                        <a:solidFill>
                          <a:schemeClr val="bg1"/>
                        </a:solidFill>
                        <a:latin typeface="Cambria Math" panose="02040503050406030204" pitchFamily="18" charset="0"/>
                        <a:ea typeface="微軟正黑體" panose="020B0604030504040204" pitchFamily="34" charset="-120"/>
                      </a:rPr>
                      <m:t>𝚫</m:t>
                    </m:r>
                    <m:sSub>
                      <m:sSub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sSubPr>
                      <m:e>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𝒚</m:t>
                        </m:r>
                      </m:e>
                      <m:sub>
                        <m:r>
                          <m:rPr>
                            <m:nor/>
                          </m:rPr>
                          <a:rPr lang="zh-TW" altLang="en-US" b="1" dirty="0">
                            <a:solidFill>
                              <a:schemeClr val="bg1"/>
                            </a:solidFill>
                            <a:latin typeface="+mj-lt"/>
                            <a:ea typeface="微軟正黑體" panose="020B0604030504040204" pitchFamily="34" charset="-120"/>
                          </a:rPr>
                          <m:t>中央</m:t>
                        </m:r>
                      </m:sub>
                    </m:sSub>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𝟐</m:t>
                    </m:r>
                    <m:sSub>
                      <m:sSub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sSubPr>
                      <m:e>
                        <m:r>
                          <a:rPr lang="en-US" altLang="zh-TW" b="1" i="1" dirty="0">
                            <a:solidFill>
                              <a:schemeClr val="bg1"/>
                            </a:solidFill>
                            <a:latin typeface="Cambria Math" panose="02040503050406030204" pitchFamily="18" charset="0"/>
                            <a:ea typeface="微軟正黑體" panose="020B0604030504040204" pitchFamily="34" charset="-120"/>
                          </a:rPr>
                          <m:t>𝒚</m:t>
                        </m:r>
                      </m:e>
                      <m:sub>
                        <m:r>
                          <a:rPr lang="en-US" altLang="zh-TW" b="1" i="1" dirty="0">
                            <a:solidFill>
                              <a:schemeClr val="bg1"/>
                            </a:solidFill>
                            <a:latin typeface="Cambria Math" panose="02040503050406030204" pitchFamily="18" charset="0"/>
                            <a:ea typeface="微軟正黑體" panose="020B0604030504040204" pitchFamily="34" charset="-120"/>
                          </a:rPr>
                          <m:t>1</m:t>
                        </m:r>
                      </m:sub>
                    </m:sSub>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𝟐</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𝟏</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f>
                      <m:f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fPr>
                      <m:num>
                        <m:r>
                          <a:rPr lang="en-US" altLang="zh-TW" b="1" i="1" dirty="0">
                            <a:solidFill>
                              <a:schemeClr val="bg1"/>
                            </a:solidFill>
                            <a:latin typeface="Cambria Math" panose="02040503050406030204" pitchFamily="18" charset="0"/>
                            <a:ea typeface="微軟正黑體" panose="020B0604030504040204" pitchFamily="34" charset="-120"/>
                          </a:rPr>
                          <m:t>1</m:t>
                        </m:r>
                      </m:num>
                      <m:den>
                        <m:r>
                          <a:rPr lang="en-US" altLang="zh-TW" b="1" i="1" dirty="0">
                            <a:solidFill>
                              <a:schemeClr val="bg1"/>
                            </a:solidFill>
                            <a:latin typeface="Cambria Math" panose="02040503050406030204" pitchFamily="18" charset="0"/>
                            <a:ea typeface="微軟正黑體" panose="020B0604030504040204" pitchFamily="34" charset="-120"/>
                          </a:rPr>
                          <m:t>2</m:t>
                        </m:r>
                      </m:den>
                    </m:f>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f>
                      <m:fPr>
                        <m:ctrlPr>
                          <a:rPr lang="en-US" altLang="zh-TW" b="1" i="1">
                            <a:solidFill>
                              <a:schemeClr val="bg1"/>
                            </a:solidFill>
                            <a:latin typeface="Cambria Math" panose="02040503050406030204" pitchFamily="18" charset="0"/>
                            <a:ea typeface="微軟正黑體" panose="020B0604030504040204" pitchFamily="34" charset="-120"/>
                          </a:rPr>
                        </m:ctrlPr>
                      </m:fPr>
                      <m:num>
                        <m:r>
                          <a:rPr lang="zh-TW" altLang="en-US" b="1" dirty="0">
                            <a:solidFill>
                              <a:schemeClr val="bg1"/>
                            </a:solidFill>
                            <a:latin typeface="Cambria Math" panose="02040503050406030204" pitchFamily="18" charset="0"/>
                            <a:ea typeface="微軟正黑體" panose="020B0604030504040204" pitchFamily="34" charset="-120"/>
                          </a:rPr>
                          <m:t>𝑳</m:t>
                        </m:r>
                        <m:r>
                          <a:rPr lang="zh-TW" altLang="en-US" b="1" dirty="0">
                            <a:solidFill>
                              <a:schemeClr val="bg1"/>
                            </a:solidFill>
                            <a:latin typeface="Cambria Math" panose="02040503050406030204" pitchFamily="18" charset="0"/>
                            <a:ea typeface="微軟正黑體" panose="020B0604030504040204" pitchFamily="34" charset="-120"/>
                          </a:rPr>
                          <m:t>𝛌</m:t>
                        </m:r>
                      </m:num>
                      <m:den>
                        <m:r>
                          <a:rPr lang="zh-TW" altLang="en-US" b="1" dirty="0">
                            <a:solidFill>
                              <a:schemeClr val="bg1"/>
                            </a:solidFill>
                            <a:latin typeface="Cambria Math" panose="02040503050406030204" pitchFamily="18" charset="0"/>
                            <a:ea typeface="微軟正黑體" panose="020B0604030504040204" pitchFamily="34" charset="-120"/>
                          </a:rPr>
                          <m:t>𝒅</m:t>
                        </m:r>
                      </m:den>
                    </m:f>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f>
                      <m:fPr>
                        <m:ctrlPr>
                          <a:rPr lang="en-US" altLang="zh-TW" b="1" i="1">
                            <a:solidFill>
                              <a:schemeClr val="bg1"/>
                            </a:solidFill>
                            <a:latin typeface="Cambria Math" panose="02040503050406030204" pitchFamily="18" charset="0"/>
                            <a:ea typeface="微軟正黑體" panose="020B0604030504040204" pitchFamily="34" charset="-120"/>
                          </a:rPr>
                        </m:ctrlPr>
                      </m:fPr>
                      <m:num>
                        <m:r>
                          <a:rPr lang="zh-TW" altLang="en-US" b="1" dirty="0">
                            <a:solidFill>
                              <a:schemeClr val="bg1"/>
                            </a:solidFill>
                            <a:latin typeface="Cambria Math" panose="02040503050406030204" pitchFamily="18" charset="0"/>
                            <a:ea typeface="微軟正黑體" panose="020B0604030504040204" pitchFamily="34" charset="-120"/>
                          </a:rPr>
                          <m:t>𝑳</m:t>
                        </m:r>
                        <m:r>
                          <a:rPr lang="zh-TW" altLang="en-US" b="1" dirty="0">
                            <a:solidFill>
                              <a:schemeClr val="bg1"/>
                            </a:solidFill>
                            <a:latin typeface="Cambria Math" panose="02040503050406030204" pitchFamily="18" charset="0"/>
                            <a:ea typeface="微軟正黑體" panose="020B0604030504040204" pitchFamily="34" charset="-120"/>
                          </a:rPr>
                          <m:t>𝛌</m:t>
                        </m:r>
                      </m:num>
                      <m:den>
                        <m:r>
                          <a:rPr lang="zh-TW" altLang="en-US" b="1" dirty="0">
                            <a:solidFill>
                              <a:schemeClr val="bg1"/>
                            </a:solidFill>
                            <a:latin typeface="Cambria Math" panose="02040503050406030204" pitchFamily="18" charset="0"/>
                            <a:ea typeface="微軟正黑體" panose="020B0604030504040204" pitchFamily="34" charset="-120"/>
                          </a:rPr>
                          <m:t>𝒅</m:t>
                        </m:r>
                      </m:den>
                    </m:f>
                  </m:oMath>
                </a14:m>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2.</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相鄰兩亮紋中線亮紋間隔及其他亮紋的寬度</a:t>
                </a:r>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gn="ctr">
                  <a:lnSpc>
                    <a:spcPct val="125000"/>
                  </a:lnSpc>
                </a:pP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b="1" i="0" u="none" strike="noStrike" baseline="0" dirty="0" smtClean="0">
                        <a:solidFill>
                          <a:schemeClr val="bg1"/>
                        </a:solidFill>
                        <a:latin typeface="Cambria Math" panose="02040503050406030204" pitchFamily="18" charset="0"/>
                        <a:ea typeface="微軟正黑體" panose="020B0604030504040204" pitchFamily="34" charset="-120"/>
                      </a:rPr>
                      <m:t>𝚫</m:t>
                    </m:r>
                    <m:sSub>
                      <m:sSub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sSubPr>
                      <m:e>
                        <m:r>
                          <a:rPr lang="en-US" altLang="zh-TW" b="1" i="1" dirty="0">
                            <a:solidFill>
                              <a:schemeClr val="bg1"/>
                            </a:solidFill>
                            <a:latin typeface="Cambria Math" panose="02040503050406030204" pitchFamily="18" charset="0"/>
                            <a:ea typeface="微軟正黑體" panose="020B0604030504040204" pitchFamily="34" charset="-120"/>
                          </a:rPr>
                          <m:t>𝒚</m:t>
                        </m:r>
                      </m:e>
                      <m:sub>
                        <m:r>
                          <m:rPr>
                            <m:nor/>
                          </m:rPr>
                          <a:rPr lang="zh-TW" altLang="en-US" b="1" dirty="0">
                            <a:solidFill>
                              <a:schemeClr val="bg1"/>
                            </a:solidFill>
                            <a:latin typeface="+mj-lt"/>
                            <a:ea typeface="微軟正黑體" panose="020B0604030504040204" pitchFamily="34" charset="-120"/>
                          </a:rPr>
                          <m:t>亮</m:t>
                        </m:r>
                      </m:sub>
                    </m:sSub>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sSub>
                      <m:sSub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sSubPr>
                      <m:e>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𝒚</m:t>
                        </m:r>
                      </m:e>
                      <m:sub>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𝒏</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𝟏</m:t>
                        </m:r>
                      </m:sub>
                    </m:sSub>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sSub>
                      <m:sSubPr>
                        <m:ctrlPr>
                          <a:rPr lang="en-US" altLang="zh-TW" b="1" i="1" dirty="0">
                            <a:solidFill>
                              <a:schemeClr val="bg1"/>
                            </a:solidFill>
                            <a:latin typeface="Cambria Math" panose="02040503050406030204" pitchFamily="18" charset="0"/>
                            <a:ea typeface="微軟正黑體" panose="020B0604030504040204" pitchFamily="34" charset="-120"/>
                          </a:rPr>
                        </m:ctrlPr>
                      </m:sSubPr>
                      <m:e>
                        <m:r>
                          <a:rPr lang="en-US" altLang="zh-TW" b="1" i="1" dirty="0">
                            <a:solidFill>
                              <a:schemeClr val="bg1"/>
                            </a:solidFill>
                            <a:latin typeface="Cambria Math" panose="02040503050406030204" pitchFamily="18" charset="0"/>
                            <a:ea typeface="微軟正黑體" panose="020B0604030504040204" pitchFamily="34" charset="-120"/>
                          </a:rPr>
                          <m:t>𝒚</m:t>
                        </m:r>
                      </m:e>
                      <m:sub>
                        <m:r>
                          <a:rPr lang="en-US" altLang="zh-TW" b="1" i="1" dirty="0">
                            <a:solidFill>
                              <a:schemeClr val="bg1"/>
                            </a:solidFill>
                            <a:latin typeface="Cambria Math" panose="02040503050406030204" pitchFamily="18" charset="0"/>
                            <a:ea typeface="微軟正黑體" panose="020B0604030504040204" pitchFamily="34" charset="-120"/>
                          </a:rPr>
                          <m:t>𝒏</m:t>
                        </m:r>
                      </m:sub>
                    </m:sSub>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d>
                      <m:dPr>
                        <m:ctrlPr>
                          <a:rPr lang="en-US" altLang="zh-TW" b="1" i="1" u="none" strike="noStrike" baseline="0" dirty="0">
                            <a:solidFill>
                              <a:schemeClr val="bg1"/>
                            </a:solidFill>
                            <a:latin typeface="Cambria Math" panose="02040503050406030204" pitchFamily="18" charset="0"/>
                            <a:ea typeface="微軟正黑體" panose="020B0604030504040204" pitchFamily="34" charset="-120"/>
                          </a:rPr>
                        </m:ctrlPr>
                      </m:dPr>
                      <m:e>
                        <m:r>
                          <a:rPr lang="en-US" altLang="zh-TW" b="1" i="1" u="none" strike="noStrike" baseline="0" dirty="0">
                            <a:solidFill>
                              <a:schemeClr val="bg1"/>
                            </a:solidFill>
                            <a:latin typeface="Cambria Math" panose="02040503050406030204" pitchFamily="18" charset="0"/>
                            <a:ea typeface="微軟正黑體" panose="020B0604030504040204" pitchFamily="34" charset="-120"/>
                          </a:rPr>
                          <m:t>𝒏</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𝟏</m:t>
                        </m:r>
                      </m:e>
                    </m:d>
                    <m:f>
                      <m:fPr>
                        <m:ctrlPr>
                          <a:rPr lang="en-US" altLang="zh-TW" b="1" i="1">
                            <a:solidFill>
                              <a:schemeClr val="bg1"/>
                            </a:solidFill>
                            <a:latin typeface="Cambria Math" panose="02040503050406030204" pitchFamily="18" charset="0"/>
                            <a:ea typeface="微軟正黑體" panose="020B0604030504040204" pitchFamily="34" charset="-120"/>
                          </a:rPr>
                        </m:ctrlPr>
                      </m:fPr>
                      <m:num>
                        <m:r>
                          <a:rPr lang="zh-TW" altLang="en-US" b="1" dirty="0">
                            <a:solidFill>
                              <a:schemeClr val="bg1"/>
                            </a:solidFill>
                            <a:latin typeface="Cambria Math" panose="02040503050406030204" pitchFamily="18" charset="0"/>
                            <a:ea typeface="微軟正黑體" panose="020B0604030504040204" pitchFamily="34" charset="-120"/>
                          </a:rPr>
                          <m:t>𝑳</m:t>
                        </m:r>
                        <m:r>
                          <a:rPr lang="zh-TW" altLang="en-US" b="1" dirty="0">
                            <a:solidFill>
                              <a:schemeClr val="bg1"/>
                            </a:solidFill>
                            <a:latin typeface="Cambria Math" panose="02040503050406030204" pitchFamily="18" charset="0"/>
                            <a:ea typeface="微軟正黑體" panose="020B0604030504040204" pitchFamily="34" charset="-120"/>
                          </a:rPr>
                          <m:t>𝛌</m:t>
                        </m:r>
                      </m:num>
                      <m:den>
                        <m:r>
                          <a:rPr lang="zh-TW" altLang="en-US" b="1" dirty="0">
                            <a:solidFill>
                              <a:schemeClr val="bg1"/>
                            </a:solidFill>
                            <a:latin typeface="Cambria Math" panose="02040503050406030204" pitchFamily="18" charset="0"/>
                            <a:ea typeface="微軟正黑體" panose="020B0604030504040204" pitchFamily="34" charset="-120"/>
                          </a:rPr>
                          <m:t>𝒅</m:t>
                        </m:r>
                      </m:den>
                    </m:f>
                    <m:r>
                      <a:rPr lang="zh-TW" altLang="en-US" b="1" i="1" u="none" strike="noStrike" baseline="0" dirty="0">
                        <a:solidFill>
                          <a:schemeClr val="bg1"/>
                        </a:solidFill>
                        <a:latin typeface="Cambria Math" panose="02040503050406030204" pitchFamily="18" charset="0"/>
                        <a:ea typeface="微軟正黑體" panose="020B0604030504040204" pitchFamily="34" charset="-120"/>
                      </a:rPr>
                      <m:t>−</m:t>
                    </m:r>
                    <m:r>
                      <a:rPr lang="zh-TW" altLang="en-US" b="1" i="1" u="none" strike="noStrike" baseline="0" dirty="0">
                        <a:solidFill>
                          <a:schemeClr val="bg1"/>
                        </a:solidFill>
                        <a:latin typeface="Cambria Math" panose="02040503050406030204" pitchFamily="18" charset="0"/>
                        <a:ea typeface="微軟正黑體" panose="020B0604030504040204" pitchFamily="34" charset="-120"/>
                      </a:rPr>
                      <m:t>𝒏</m:t>
                    </m:r>
                    <m:f>
                      <m:fPr>
                        <m:ctrlPr>
                          <a:rPr lang="en-US" altLang="zh-TW" b="1" i="1">
                            <a:solidFill>
                              <a:schemeClr val="bg1"/>
                            </a:solidFill>
                            <a:latin typeface="Cambria Math" panose="02040503050406030204" pitchFamily="18" charset="0"/>
                            <a:ea typeface="微軟正黑體" panose="020B0604030504040204" pitchFamily="34" charset="-120"/>
                          </a:rPr>
                        </m:ctrlPr>
                      </m:fPr>
                      <m:num>
                        <m:r>
                          <a:rPr lang="zh-TW" altLang="en-US" b="1" dirty="0">
                            <a:solidFill>
                              <a:schemeClr val="bg1"/>
                            </a:solidFill>
                            <a:latin typeface="Cambria Math" panose="02040503050406030204" pitchFamily="18" charset="0"/>
                            <a:ea typeface="微軟正黑體" panose="020B0604030504040204" pitchFamily="34" charset="-120"/>
                          </a:rPr>
                          <m:t>𝑳</m:t>
                        </m:r>
                        <m:r>
                          <a:rPr lang="zh-TW" altLang="en-US" b="1" dirty="0">
                            <a:solidFill>
                              <a:schemeClr val="bg1"/>
                            </a:solidFill>
                            <a:latin typeface="Cambria Math" panose="02040503050406030204" pitchFamily="18" charset="0"/>
                            <a:ea typeface="微軟正黑體" panose="020B0604030504040204" pitchFamily="34" charset="-120"/>
                          </a:rPr>
                          <m:t>𝛌</m:t>
                        </m:r>
                      </m:num>
                      <m:den>
                        <m:r>
                          <a:rPr lang="zh-TW" altLang="en-US" b="1" dirty="0">
                            <a:solidFill>
                              <a:schemeClr val="bg1"/>
                            </a:solidFill>
                            <a:latin typeface="Cambria Math" panose="02040503050406030204" pitchFamily="18" charset="0"/>
                            <a:ea typeface="微軟正黑體" panose="020B0604030504040204" pitchFamily="34" charset="-120"/>
                          </a:rPr>
                          <m:t>𝒅</m:t>
                        </m:r>
                      </m:den>
                    </m:f>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f>
                      <m:fPr>
                        <m:ctrlPr>
                          <a:rPr lang="en-US" altLang="zh-TW" b="1" i="1">
                            <a:solidFill>
                              <a:schemeClr val="bg1"/>
                            </a:solidFill>
                            <a:latin typeface="Cambria Math" panose="02040503050406030204" pitchFamily="18" charset="0"/>
                            <a:ea typeface="微軟正黑體" panose="020B0604030504040204" pitchFamily="34" charset="-120"/>
                          </a:rPr>
                        </m:ctrlPr>
                      </m:fPr>
                      <m:num>
                        <m:r>
                          <a:rPr lang="zh-TW" altLang="en-US" b="1" dirty="0">
                            <a:solidFill>
                              <a:schemeClr val="bg1"/>
                            </a:solidFill>
                            <a:latin typeface="Cambria Math" panose="02040503050406030204" pitchFamily="18" charset="0"/>
                            <a:ea typeface="微軟正黑體" panose="020B0604030504040204" pitchFamily="34" charset="-120"/>
                          </a:rPr>
                          <m:t>𝑳</m:t>
                        </m:r>
                        <m:r>
                          <a:rPr lang="zh-TW" altLang="en-US" b="1" dirty="0">
                            <a:solidFill>
                              <a:schemeClr val="bg1"/>
                            </a:solidFill>
                            <a:latin typeface="Cambria Math" panose="02040503050406030204" pitchFamily="18" charset="0"/>
                            <a:ea typeface="微軟正黑體" panose="020B0604030504040204" pitchFamily="34" charset="-120"/>
                          </a:rPr>
                          <m:t>𝛌</m:t>
                        </m:r>
                      </m:num>
                      <m:den>
                        <m:r>
                          <a:rPr lang="zh-TW" altLang="en-US" b="1" dirty="0">
                            <a:solidFill>
                              <a:schemeClr val="bg1"/>
                            </a:solidFill>
                            <a:latin typeface="Cambria Math" panose="02040503050406030204" pitchFamily="18" charset="0"/>
                            <a:ea typeface="微軟正黑體" panose="020B0604030504040204" pitchFamily="34" charset="-120"/>
                          </a:rPr>
                          <m:t>𝒅</m:t>
                        </m:r>
                      </m:den>
                    </m:f>
                  </m:oMath>
                </a14:m>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gn="l">
                  <a:lnSpc>
                    <a:spcPct val="125000"/>
                  </a:lnSpc>
                </a:pP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3.</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相鄰暗紋的間隔 </a:t>
                </a:r>
                <a:endParaRPr lang="en-US" altLang="zh-TW" b="1" dirty="0">
                  <a:solidFill>
                    <a:schemeClr val="bg1"/>
                  </a:solidFill>
                  <a:latin typeface="微軟正黑體" panose="020B0604030504040204" pitchFamily="34" charset="-120"/>
                  <a:ea typeface="微軟正黑體" panose="020B0604030504040204" pitchFamily="34" charset="-120"/>
                </a:endParaRPr>
              </a:p>
              <a:p>
                <a:pPr>
                  <a:lnSpc>
                    <a:spcPct val="125000"/>
                  </a:lnSpc>
                </a:pPr>
                <a14:m>
                  <m:oMathPara xmlns:m="http://schemas.openxmlformats.org/officeDocument/2006/math">
                    <m:oMathParaPr>
                      <m:jc m:val="center"/>
                    </m:oMathParaPr>
                    <m:oMath xmlns:m="http://schemas.openxmlformats.org/officeDocument/2006/math">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𝚫</m:t>
                      </m:r>
                      <m:sSub>
                        <m:sSub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sSubPr>
                        <m:e>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𝒚</m:t>
                          </m:r>
                        </m:e>
                        <m:sub>
                          <m:r>
                            <m:rPr>
                              <m:nor/>
                            </m:rPr>
                            <a:rPr lang="zh-TW" altLang="en-US" b="1" i="0" dirty="0">
                              <a:solidFill>
                                <a:schemeClr val="bg1"/>
                              </a:solidFill>
                              <a:latin typeface="微軟正黑體" panose="020B0604030504040204" pitchFamily="34" charset="-120"/>
                              <a:ea typeface="微軟正黑體" panose="020B0604030504040204" pitchFamily="34" charset="-120"/>
                            </a:rPr>
                            <m:t>暗</m:t>
                          </m:r>
                        </m:sub>
                      </m:sSub>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sSub>
                        <m:sSub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sSubPr>
                        <m:e>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𝒚</m:t>
                          </m:r>
                        </m:e>
                        <m:sub>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𝒎</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m:t>
                          </m:r>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𝟏</m:t>
                          </m:r>
                        </m:sub>
                      </m:sSub>
                      <m:r>
                        <a:rPr lang="en-US" altLang="zh-TW" b="1" i="1" u="none" strike="noStrike" baseline="0" dirty="0">
                          <a:solidFill>
                            <a:schemeClr val="bg1"/>
                          </a:solidFill>
                          <a:latin typeface="Cambria Math" panose="02040503050406030204" pitchFamily="18" charset="0"/>
                          <a:ea typeface="微軟正黑體" panose="020B0604030504040204" pitchFamily="34" charset="-120"/>
                        </a:rPr>
                        <m:t>− </m:t>
                      </m:r>
                      <m:sSub>
                        <m:sSubPr>
                          <m:ctrlP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ctrlPr>
                        </m:sSubPr>
                        <m:e>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𝒚</m:t>
                          </m:r>
                        </m:e>
                        <m:sub>
                          <m:r>
                            <a:rPr lang="en-US" altLang="zh-TW" b="1" i="1" u="none" strike="noStrike" baseline="0" dirty="0" smtClean="0">
                              <a:solidFill>
                                <a:schemeClr val="bg1"/>
                              </a:solidFill>
                              <a:latin typeface="Cambria Math" panose="02040503050406030204" pitchFamily="18" charset="0"/>
                              <a:ea typeface="微軟正黑體" panose="020B0604030504040204" pitchFamily="34" charset="-120"/>
                            </a:rPr>
                            <m:t>𝒎</m:t>
                          </m:r>
                        </m:sub>
                      </m:sSub>
                      <m:r>
                        <a:rPr lang="en-US" altLang="zh-TW" b="1" i="1" u="none" strike="noStrike" baseline="0" dirty="0">
                          <a:solidFill>
                            <a:schemeClr val="bg1"/>
                          </a:solidFill>
                          <a:latin typeface="Cambria Math" panose="02040503050406030204" pitchFamily="18" charset="0"/>
                          <a:ea typeface="微軟正黑體" panose="020B0604030504040204" pitchFamily="34" charset="-120"/>
                        </a:rPr>
                        <m:t> =</m:t>
                      </m:r>
                      <m:r>
                        <a:rPr lang="en-US" altLang="zh-TW" b="1" i="1" dirty="0">
                          <a:solidFill>
                            <a:schemeClr val="bg1"/>
                          </a:solidFill>
                          <a:latin typeface="Cambria Math" panose="02040503050406030204" pitchFamily="18" charset="0"/>
                          <a:ea typeface="微軟正黑體" panose="020B0604030504040204" pitchFamily="34" charset="-120"/>
                        </a:rPr>
                        <m:t>(</m:t>
                      </m:r>
                      <m:r>
                        <a:rPr lang="en-US" altLang="zh-TW" b="1" i="1" dirty="0" smtClean="0">
                          <a:solidFill>
                            <a:schemeClr val="bg1"/>
                          </a:solidFill>
                          <a:latin typeface="Cambria Math" panose="02040503050406030204" pitchFamily="18" charset="0"/>
                          <a:ea typeface="微軟正黑體" panose="020B0604030504040204" pitchFamily="34" charset="-120"/>
                        </a:rPr>
                        <m:t>𝒎</m:t>
                      </m:r>
                      <m:r>
                        <a:rPr lang="en-US" altLang="zh-TW" b="1" i="1" dirty="0" smtClean="0">
                          <a:solidFill>
                            <a:schemeClr val="bg1"/>
                          </a:solidFill>
                          <a:latin typeface="Cambria Math" panose="02040503050406030204" pitchFamily="18" charset="0"/>
                          <a:ea typeface="微軟正黑體" panose="020B0604030504040204" pitchFamily="34" charset="-120"/>
                        </a:rPr>
                        <m:t>+</m:t>
                      </m:r>
                      <m:r>
                        <a:rPr lang="en-US" altLang="zh-TW" b="1" i="1" dirty="0" smtClean="0">
                          <a:solidFill>
                            <a:schemeClr val="bg1"/>
                          </a:solidFill>
                          <a:latin typeface="Cambria Math" panose="02040503050406030204" pitchFamily="18" charset="0"/>
                          <a:ea typeface="微軟正黑體" panose="020B0604030504040204" pitchFamily="34" charset="-120"/>
                        </a:rPr>
                        <m:t>𝟏</m:t>
                      </m:r>
                      <m:r>
                        <a:rPr lang="en-US" altLang="zh-TW" b="1" i="1" dirty="0" smtClean="0">
                          <a:solidFill>
                            <a:schemeClr val="bg1"/>
                          </a:solidFill>
                          <a:latin typeface="Cambria Math" panose="02040503050406030204" pitchFamily="18" charset="0"/>
                          <a:ea typeface="微軟正黑體" panose="020B0604030504040204" pitchFamily="34" charset="-120"/>
                        </a:rPr>
                        <m:t>−</m:t>
                      </m:r>
                      <m:f>
                        <m:fPr>
                          <m:ctrlPr>
                            <a:rPr lang="en-US" altLang="zh-TW" b="1" i="1" dirty="0">
                              <a:solidFill>
                                <a:schemeClr val="bg1"/>
                              </a:solidFill>
                              <a:latin typeface="Cambria Math" panose="02040503050406030204" pitchFamily="18" charset="0"/>
                              <a:ea typeface="微軟正黑體" panose="020B0604030504040204" pitchFamily="34" charset="-120"/>
                            </a:rPr>
                          </m:ctrlPr>
                        </m:fPr>
                        <m:num>
                          <m:r>
                            <a:rPr lang="en-US" altLang="zh-TW" b="1" i="1" dirty="0">
                              <a:solidFill>
                                <a:schemeClr val="bg1"/>
                              </a:solidFill>
                              <a:latin typeface="Cambria Math" panose="02040503050406030204" pitchFamily="18" charset="0"/>
                              <a:ea typeface="微軟正黑體" panose="020B0604030504040204" pitchFamily="34" charset="-120"/>
                            </a:rPr>
                            <m:t>𝟏</m:t>
                          </m:r>
                        </m:num>
                        <m:den>
                          <m:r>
                            <a:rPr lang="en-US" altLang="zh-TW" b="1" i="1" dirty="0">
                              <a:solidFill>
                                <a:schemeClr val="bg1"/>
                              </a:solidFill>
                              <a:latin typeface="Cambria Math" panose="02040503050406030204" pitchFamily="18" charset="0"/>
                              <a:ea typeface="微軟正黑體" panose="020B0604030504040204" pitchFamily="34" charset="-120"/>
                            </a:rPr>
                            <m:t>𝟐</m:t>
                          </m:r>
                        </m:den>
                      </m:f>
                      <m:r>
                        <a:rPr lang="en-US" altLang="zh-TW" b="1" i="1" dirty="0">
                          <a:solidFill>
                            <a:schemeClr val="bg1"/>
                          </a:solidFill>
                          <a:latin typeface="Cambria Math" panose="02040503050406030204" pitchFamily="18" charset="0"/>
                          <a:ea typeface="微軟正黑體" panose="020B0604030504040204" pitchFamily="34" charset="-120"/>
                        </a:rPr>
                        <m:t>)</m:t>
                      </m:r>
                      <m:f>
                        <m:fPr>
                          <m:ctrlPr>
                            <a:rPr lang="en-US" altLang="zh-TW" b="1" i="1" u="none" strike="noStrike" baseline="0" dirty="0">
                              <a:solidFill>
                                <a:schemeClr val="bg1"/>
                              </a:solidFill>
                              <a:latin typeface="Cambria Math" panose="02040503050406030204" pitchFamily="18" charset="0"/>
                              <a:ea typeface="微軟正黑體" panose="020B0604030504040204" pitchFamily="34" charset="-120"/>
                            </a:rPr>
                          </m:ctrlPr>
                        </m:fPr>
                        <m:num>
                          <m:r>
                            <a:rPr lang="zh-TW" altLang="en-US" b="1" i="1" dirty="0">
                              <a:solidFill>
                                <a:schemeClr val="bg1"/>
                              </a:solidFill>
                              <a:latin typeface="Cambria Math" panose="02040503050406030204" pitchFamily="18" charset="0"/>
                              <a:ea typeface="微軟正黑體" panose="020B0604030504040204" pitchFamily="34" charset="-120"/>
                            </a:rPr>
                            <m:t>𝑳</m:t>
                          </m:r>
                          <m:r>
                            <a:rPr lang="zh-TW" altLang="en-US" b="1" i="1" dirty="0">
                              <a:solidFill>
                                <a:schemeClr val="bg1"/>
                              </a:solidFill>
                              <a:latin typeface="Cambria Math" panose="02040503050406030204" pitchFamily="18" charset="0"/>
                              <a:ea typeface="微軟正黑體" panose="020B0604030504040204" pitchFamily="34" charset="-120"/>
                            </a:rPr>
                            <m:t>𝛌</m:t>
                          </m:r>
                        </m:num>
                        <m:den>
                          <m:r>
                            <a:rPr lang="zh-TW" altLang="en-US" b="1" i="1" dirty="0">
                              <a:solidFill>
                                <a:schemeClr val="bg1"/>
                              </a:solidFill>
                              <a:latin typeface="Cambria Math" panose="02040503050406030204" pitchFamily="18" charset="0"/>
                              <a:ea typeface="微軟正黑體" panose="020B0604030504040204" pitchFamily="34" charset="-120"/>
                            </a:rPr>
                            <m:t>𝒅</m:t>
                          </m:r>
                        </m:den>
                      </m:f>
                      <m:r>
                        <a:rPr lang="zh-TW" altLang="en-US" b="1" i="1" u="none" strike="noStrike" baseline="0" dirty="0">
                          <a:solidFill>
                            <a:schemeClr val="bg1"/>
                          </a:solidFill>
                          <a:latin typeface="Cambria Math" panose="02040503050406030204" pitchFamily="18" charset="0"/>
                          <a:ea typeface="微軟正黑體" panose="020B0604030504040204" pitchFamily="34" charset="-120"/>
                        </a:rPr>
                        <m:t>−</m:t>
                      </m:r>
                      <m:r>
                        <a:rPr lang="en-US" altLang="zh-TW" b="1" i="1" dirty="0">
                          <a:solidFill>
                            <a:schemeClr val="bg1"/>
                          </a:solidFill>
                          <a:latin typeface="Cambria Math" panose="02040503050406030204" pitchFamily="18" charset="0"/>
                          <a:ea typeface="微軟正黑體" panose="020B0604030504040204" pitchFamily="34" charset="-120"/>
                        </a:rPr>
                        <m:t>(</m:t>
                      </m:r>
                      <m:r>
                        <a:rPr lang="en-US" altLang="zh-TW" b="1" i="1" dirty="0">
                          <a:solidFill>
                            <a:schemeClr val="bg1"/>
                          </a:solidFill>
                          <a:latin typeface="Cambria Math" panose="02040503050406030204" pitchFamily="18" charset="0"/>
                          <a:ea typeface="微軟正黑體" panose="020B0604030504040204" pitchFamily="34" charset="-120"/>
                        </a:rPr>
                        <m:t>𝒎</m:t>
                      </m:r>
                      <m:r>
                        <a:rPr lang="en-US" altLang="zh-TW" b="1" i="1" dirty="0">
                          <a:solidFill>
                            <a:schemeClr val="bg1"/>
                          </a:solidFill>
                          <a:latin typeface="Cambria Math" panose="02040503050406030204" pitchFamily="18" charset="0"/>
                          <a:ea typeface="微軟正黑體" panose="020B0604030504040204" pitchFamily="34" charset="-120"/>
                        </a:rPr>
                        <m:t>−</m:t>
                      </m:r>
                      <m:f>
                        <m:fPr>
                          <m:ctrlPr>
                            <a:rPr lang="en-US" altLang="zh-TW" b="1" i="1" dirty="0">
                              <a:solidFill>
                                <a:schemeClr val="bg1"/>
                              </a:solidFill>
                              <a:latin typeface="Cambria Math" panose="02040503050406030204" pitchFamily="18" charset="0"/>
                              <a:ea typeface="微軟正黑體" panose="020B0604030504040204" pitchFamily="34" charset="-120"/>
                            </a:rPr>
                          </m:ctrlPr>
                        </m:fPr>
                        <m:num>
                          <m:r>
                            <a:rPr lang="en-US" altLang="zh-TW" b="1" i="1" dirty="0">
                              <a:solidFill>
                                <a:schemeClr val="bg1"/>
                              </a:solidFill>
                              <a:latin typeface="Cambria Math" panose="02040503050406030204" pitchFamily="18" charset="0"/>
                              <a:ea typeface="微軟正黑體" panose="020B0604030504040204" pitchFamily="34" charset="-120"/>
                            </a:rPr>
                            <m:t>𝟏</m:t>
                          </m:r>
                        </m:num>
                        <m:den>
                          <m:r>
                            <a:rPr lang="en-US" altLang="zh-TW" b="1" i="1" dirty="0">
                              <a:solidFill>
                                <a:schemeClr val="bg1"/>
                              </a:solidFill>
                              <a:latin typeface="Cambria Math" panose="02040503050406030204" pitchFamily="18" charset="0"/>
                              <a:ea typeface="微軟正黑體" panose="020B0604030504040204" pitchFamily="34" charset="-120"/>
                            </a:rPr>
                            <m:t>𝟐</m:t>
                          </m:r>
                        </m:den>
                      </m:f>
                      <m:r>
                        <a:rPr lang="en-US" altLang="zh-TW" b="1" i="1" dirty="0">
                          <a:solidFill>
                            <a:schemeClr val="bg1"/>
                          </a:solidFill>
                          <a:latin typeface="Cambria Math" panose="02040503050406030204" pitchFamily="18" charset="0"/>
                          <a:ea typeface="微軟正黑體" panose="020B0604030504040204" pitchFamily="34" charset="-120"/>
                        </a:rPr>
                        <m:t>)</m:t>
                      </m:r>
                      <m:f>
                        <m:fPr>
                          <m:ctrlPr>
                            <a:rPr lang="en-US" altLang="zh-TW" b="1" i="1" u="none" strike="noStrike" baseline="0" dirty="0">
                              <a:solidFill>
                                <a:schemeClr val="bg1"/>
                              </a:solidFill>
                              <a:latin typeface="Cambria Math" panose="02040503050406030204" pitchFamily="18" charset="0"/>
                              <a:ea typeface="微軟正黑體" panose="020B0604030504040204" pitchFamily="34" charset="-120"/>
                            </a:rPr>
                          </m:ctrlPr>
                        </m:fPr>
                        <m:num>
                          <m:r>
                            <a:rPr lang="zh-TW" altLang="en-US" b="1" i="1" dirty="0">
                              <a:solidFill>
                                <a:schemeClr val="bg1"/>
                              </a:solidFill>
                              <a:latin typeface="Cambria Math" panose="02040503050406030204" pitchFamily="18" charset="0"/>
                              <a:ea typeface="微軟正黑體" panose="020B0604030504040204" pitchFamily="34" charset="-120"/>
                            </a:rPr>
                            <m:t>𝑳</m:t>
                          </m:r>
                          <m:r>
                            <a:rPr lang="zh-TW" altLang="en-US" b="1" i="1" dirty="0">
                              <a:solidFill>
                                <a:schemeClr val="bg1"/>
                              </a:solidFill>
                              <a:latin typeface="Cambria Math" panose="02040503050406030204" pitchFamily="18" charset="0"/>
                              <a:ea typeface="微軟正黑體" panose="020B0604030504040204" pitchFamily="34" charset="-120"/>
                            </a:rPr>
                            <m:t>𝛌</m:t>
                          </m:r>
                        </m:num>
                        <m:den>
                          <m:r>
                            <a:rPr lang="zh-TW" altLang="en-US" b="1" i="1" dirty="0">
                              <a:solidFill>
                                <a:schemeClr val="bg1"/>
                              </a:solidFill>
                              <a:latin typeface="Cambria Math" panose="02040503050406030204" pitchFamily="18" charset="0"/>
                              <a:ea typeface="微軟正黑體" panose="020B0604030504040204" pitchFamily="34" charset="-120"/>
                            </a:rPr>
                            <m:t>𝒅</m:t>
                          </m:r>
                        </m:den>
                      </m:f>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f>
                        <m:fPr>
                          <m:ctrlPr>
                            <a:rPr lang="en-US" altLang="zh-TW" b="1" i="1" dirty="0">
                              <a:solidFill>
                                <a:schemeClr val="bg1"/>
                              </a:solidFill>
                              <a:latin typeface="Cambria Math" panose="02040503050406030204" pitchFamily="18" charset="0"/>
                              <a:ea typeface="微軟正黑體" panose="020B0604030504040204" pitchFamily="34" charset="-120"/>
                            </a:rPr>
                          </m:ctrlPr>
                        </m:fPr>
                        <m:num>
                          <m:r>
                            <a:rPr lang="zh-TW" altLang="en-US" b="1" i="1" dirty="0">
                              <a:solidFill>
                                <a:schemeClr val="bg1"/>
                              </a:solidFill>
                              <a:latin typeface="Cambria Math" panose="02040503050406030204" pitchFamily="18" charset="0"/>
                              <a:ea typeface="微軟正黑體" panose="020B0604030504040204" pitchFamily="34" charset="-120"/>
                            </a:rPr>
                            <m:t>𝑳</m:t>
                          </m:r>
                          <m:r>
                            <a:rPr lang="zh-TW" altLang="en-US" b="1" i="1" dirty="0">
                              <a:solidFill>
                                <a:schemeClr val="bg1"/>
                              </a:solidFill>
                              <a:latin typeface="Cambria Math" panose="02040503050406030204" pitchFamily="18" charset="0"/>
                              <a:ea typeface="微軟正黑體" panose="020B0604030504040204" pitchFamily="34" charset="-120"/>
                            </a:rPr>
                            <m:t>𝛌</m:t>
                          </m:r>
                        </m:num>
                        <m:den>
                          <m:r>
                            <a:rPr lang="zh-TW" altLang="en-US" b="1" i="1" dirty="0">
                              <a:solidFill>
                                <a:schemeClr val="bg1"/>
                              </a:solidFill>
                              <a:latin typeface="Cambria Math" panose="02040503050406030204" pitchFamily="18" charset="0"/>
                              <a:ea typeface="微軟正黑體" panose="020B0604030504040204" pitchFamily="34" charset="-120"/>
                            </a:rPr>
                            <m:t>𝒅</m:t>
                          </m:r>
                        </m:den>
                      </m:f>
                    </m:oMath>
                  </m:oMathPara>
                </a14:m>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結論</a:t>
                </a:r>
                <a:r>
                  <a:rPr lang="zh-TW" altLang="en-US" b="1" dirty="0">
                    <a:solidFill>
                      <a:schemeClr val="bg1"/>
                    </a:solidFill>
                    <a:latin typeface="微軟正黑體" panose="020B0604030504040204" pitchFamily="34" charset="-120"/>
                    <a:ea typeface="微軟正黑體" panose="020B0604030504040204" pitchFamily="34" charset="-120"/>
                  </a:rPr>
                  <a:t>：</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中央亮紋、其他亮紋、相鄰兩亮紋中線的間隔、相鄰兩暗紋的間隔皆為</a:t>
                </a:r>
                <a14:m>
                  <m:oMath xmlns:m="http://schemas.openxmlformats.org/officeDocument/2006/math">
                    <m:r>
                      <a:rPr lang="en-US" altLang="zh-TW" b="1" i="0" u="none" strike="noStrike" baseline="0" dirty="0" smtClean="0">
                        <a:solidFill>
                          <a:schemeClr val="bg1"/>
                        </a:solidFill>
                        <a:latin typeface="Cambria Math" panose="02040503050406030204" pitchFamily="18" charset="0"/>
                        <a:ea typeface="微軟正黑體" panose="020B0604030504040204" pitchFamily="34" charset="-120"/>
                      </a:rPr>
                      <m:t>𝚫</m:t>
                    </m:r>
                    <m:r>
                      <a:rPr lang="en-US" altLang="zh-TW" b="1" i="1" u="none" strike="noStrike" baseline="0" dirty="0" err="1">
                        <a:solidFill>
                          <a:schemeClr val="bg1"/>
                        </a:solidFill>
                        <a:latin typeface="Cambria Math" panose="02040503050406030204" pitchFamily="18" charset="0"/>
                        <a:ea typeface="微軟正黑體" panose="020B0604030504040204" pitchFamily="34" charset="-120"/>
                      </a:rPr>
                      <m:t>𝒚</m:t>
                    </m:r>
                    <m:r>
                      <a:rPr lang="en-US" altLang="zh-TW" b="1" i="1" u="none" strike="noStrike" baseline="0" dirty="0">
                        <a:solidFill>
                          <a:schemeClr val="bg1"/>
                        </a:solidFill>
                        <a:latin typeface="Cambria Math" panose="02040503050406030204" pitchFamily="18" charset="0"/>
                        <a:ea typeface="微軟正黑體" panose="020B0604030504040204" pitchFamily="34" charset="-120"/>
                      </a:rPr>
                      <m:t>=</m:t>
                    </m:r>
                    <m:f>
                      <m:fPr>
                        <m:ctrlPr>
                          <a:rPr lang="en-US" altLang="zh-TW" b="1" i="1">
                            <a:solidFill>
                              <a:schemeClr val="bg1"/>
                            </a:solidFill>
                            <a:latin typeface="Cambria Math" panose="02040503050406030204" pitchFamily="18" charset="0"/>
                            <a:ea typeface="微軟正黑體" panose="020B0604030504040204" pitchFamily="34" charset="-120"/>
                          </a:rPr>
                        </m:ctrlPr>
                      </m:fPr>
                      <m:num>
                        <m:r>
                          <a:rPr lang="zh-TW" altLang="en-US" b="1" dirty="0">
                            <a:solidFill>
                              <a:schemeClr val="bg1"/>
                            </a:solidFill>
                            <a:latin typeface="Cambria Math" panose="02040503050406030204" pitchFamily="18" charset="0"/>
                            <a:ea typeface="微軟正黑體" panose="020B0604030504040204" pitchFamily="34" charset="-120"/>
                          </a:rPr>
                          <m:t>𝑳</m:t>
                        </m:r>
                        <m:r>
                          <a:rPr lang="zh-TW" altLang="en-US" b="1" dirty="0">
                            <a:solidFill>
                              <a:schemeClr val="bg1"/>
                            </a:solidFill>
                            <a:latin typeface="Cambria Math" panose="02040503050406030204" pitchFamily="18" charset="0"/>
                            <a:ea typeface="微軟正黑體" panose="020B0604030504040204" pitchFamily="34" charset="-120"/>
                          </a:rPr>
                          <m:t>𝛌</m:t>
                        </m:r>
                      </m:num>
                      <m:den>
                        <m:r>
                          <a:rPr lang="zh-TW" altLang="en-US" b="1" dirty="0">
                            <a:solidFill>
                              <a:schemeClr val="bg1"/>
                            </a:solidFill>
                            <a:latin typeface="Cambria Math" panose="02040503050406030204" pitchFamily="18" charset="0"/>
                            <a:ea typeface="微軟正黑體" panose="020B0604030504040204" pitchFamily="34" charset="-120"/>
                          </a:rPr>
                          <m:t>𝒅</m:t>
                        </m:r>
                      </m:den>
                    </m:f>
                  </m:oMath>
                </a14:m>
                <a:endParaRPr lang="en-US" altLang="zh-TW" b="1" i="0" u="none" strike="noStrike" baseline="0" dirty="0">
                  <a:solidFill>
                    <a:schemeClr val="bg1"/>
                  </a:solidFill>
                  <a:latin typeface="微軟正黑體" panose="020B0604030504040204" pitchFamily="34" charset="-120"/>
                  <a:ea typeface="微軟正黑體" panose="020B0604030504040204" pitchFamily="34" charset="-120"/>
                </a:endParaRPr>
              </a:p>
              <a:p>
                <a:pPr algn="r">
                  <a:lnSpc>
                    <a:spcPct val="125000"/>
                  </a:lnSpc>
                </a:pPr>
                <a:r>
                  <a:rPr lang="en-US" altLang="zh-TW" b="1" i="0" u="none" strike="noStrike" baseline="0" dirty="0">
                    <a:solidFill>
                      <a:schemeClr val="bg1"/>
                    </a:solidFill>
                    <a:latin typeface="微軟正黑體" panose="020B0604030504040204" pitchFamily="34" charset="-120"/>
                    <a:ea typeface="微軟正黑體" panose="020B0604030504040204" pitchFamily="34" charset="-120"/>
                  </a:rPr>
                  <a:t>113</a:t>
                </a:r>
                <a:r>
                  <a:rPr lang="zh-TW" altLang="en-US" b="1" i="0" u="none" strike="noStrike" baseline="0" dirty="0">
                    <a:solidFill>
                      <a:schemeClr val="bg1"/>
                    </a:solidFill>
                    <a:latin typeface="微軟正黑體" panose="020B0604030504040204" pitchFamily="34" charset="-120"/>
                    <a:ea typeface="微軟正黑體" panose="020B0604030504040204" pitchFamily="34" charset="-120"/>
                  </a:rPr>
                  <a:t>級 郭倢瑜 </a:t>
                </a:r>
              </a:p>
            </p:txBody>
          </p:sp>
        </mc:Choice>
        <mc:Fallback xmlns="">
          <p:sp>
            <p:nvSpPr>
              <p:cNvPr id="5" name="文字方塊 4">
                <a:extLst>
                  <a:ext uri="{FF2B5EF4-FFF2-40B4-BE49-F238E27FC236}">
                    <a16:creationId xmlns:a16="http://schemas.microsoft.com/office/drawing/2014/main" id="{95A61070-3A97-4E24-A331-6A8E55D2718E}"/>
                  </a:ext>
                </a:extLst>
              </p:cNvPr>
              <p:cNvSpPr txBox="1">
                <a:spLocks noRot="1" noChangeAspect="1" noMove="1" noResize="1" noEditPoints="1" noAdjustHandles="1" noChangeArrowheads="1" noChangeShapeType="1" noTextEdit="1"/>
              </p:cNvSpPr>
              <p:nvPr/>
            </p:nvSpPr>
            <p:spPr>
              <a:xfrm>
                <a:off x="392237" y="386240"/>
                <a:ext cx="6775200" cy="8934369"/>
              </a:xfrm>
              <a:prstGeom prst="rect">
                <a:avLst/>
              </a:prstGeom>
              <a:blipFill>
                <a:blip r:embed="rId2"/>
                <a:stretch>
                  <a:fillRect l="-899" r="-4047" b="-205"/>
                </a:stretch>
              </a:blipFill>
            </p:spPr>
            <p:txBody>
              <a:bodyPr/>
              <a:lstStyle/>
              <a:p>
                <a:r>
                  <a:rPr lang="zh-TW" altLang="en-US">
                    <a:noFill/>
                  </a:rPr>
                  <a:t> </a:t>
                </a:r>
              </a:p>
            </p:txBody>
          </p:sp>
        </mc:Fallback>
      </mc:AlternateContent>
      <p:cxnSp>
        <p:nvCxnSpPr>
          <p:cNvPr id="6" name="直線接點 5">
            <a:extLst>
              <a:ext uri="{FF2B5EF4-FFF2-40B4-BE49-F238E27FC236}">
                <a16:creationId xmlns:a16="http://schemas.microsoft.com/office/drawing/2014/main" id="{6FF724CA-D0CA-454D-AFA8-20BCD567BB84}"/>
              </a:ext>
            </a:extLst>
          </p:cNvPr>
          <p:cNvCxnSpPr/>
          <p:nvPr/>
        </p:nvCxnSpPr>
        <p:spPr>
          <a:xfrm>
            <a:off x="0" y="9320609"/>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83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387927" y="476977"/>
            <a:ext cx="6774872" cy="509242"/>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三、立體視覺的數學原理：</a:t>
            </a: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5" name="Picture 5">
            <a:extLst>
              <a:ext uri="{FF2B5EF4-FFF2-40B4-BE49-F238E27FC236}">
                <a16:creationId xmlns:a16="http://schemas.microsoft.com/office/drawing/2014/main" id="{ED2ACD48-DFBE-4044-A7DE-6C279D0ADE41}"/>
              </a:ext>
            </a:extLst>
          </p:cNvPr>
          <p:cNvPicPr>
            <a:picLocks noChangeAspect="1"/>
          </p:cNvPicPr>
          <p:nvPr/>
        </p:nvPicPr>
        <p:blipFill>
          <a:blip r:embed="rId2"/>
          <a:stretch>
            <a:fillRect/>
          </a:stretch>
        </p:blipFill>
        <p:spPr>
          <a:xfrm>
            <a:off x="473255" y="1201815"/>
            <a:ext cx="6604216" cy="3118366"/>
          </a:xfrm>
          <a:prstGeom prst="rect">
            <a:avLst/>
          </a:prstGeom>
        </p:spPr>
      </p:pic>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B2BD8D81-D90F-4A07-93AA-04128A3AFB18}"/>
                  </a:ext>
                </a:extLst>
              </p:cNvPr>
              <p:cNvSpPr txBox="1"/>
              <p:nvPr/>
            </p:nvSpPr>
            <p:spPr>
              <a:xfrm>
                <a:off x="387927" y="4609850"/>
                <a:ext cx="6774872" cy="6548075"/>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雙目立體視覺是基於視差，由三角法原理進行三維信息的獲取，即由兩個攝像機的圖像平面和北側物體之間構成一個三角形。一直兩個攝像機之間的位置關係，便可以獲得兩攝像機公共視場內物體的三維尺寸及空間物體特徵點的三維座標。</a:t>
                </a:r>
                <a:endPar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基線距離為</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B</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。我們可以分別在</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左眼</a:t>
                </a:r>
                <a:r>
                  <a:rPr kumimoji="0" lang="zh-TW" altLang="en-US" sz="1800" b="1" i="0" u="none" strike="noStrike" kern="1200" cap="none" spc="0" normalizeH="0" baseline="0" noProof="0" dirty="0">
                    <a:ln>
                      <a:noFill/>
                    </a:ln>
                    <a:solidFill>
                      <a:prstClr val="white"/>
                    </a:solidFill>
                    <a:effectLst/>
                    <a:uLnTx/>
                    <a:uFillTx/>
                    <a:latin typeface="新細明體" panose="02020500000000000000" pitchFamily="18" charset="-120"/>
                    <a:ea typeface="新細明體" panose="02020500000000000000" pitchFamily="18"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和</a:t>
                </a:r>
                <a:r>
                  <a:rPr kumimoji="0" lang="zh-TW" altLang="en-US" sz="1800" b="1" i="0" u="none" strike="noStrike" kern="1200" cap="none" spc="0" normalizeH="0" baseline="0" noProof="0" dirty="0">
                    <a:ln>
                      <a:noFill/>
                    </a:ln>
                    <a:solidFill>
                      <a:prstClr val="white"/>
                    </a:solidFill>
                    <a:effectLst/>
                    <a:uLnTx/>
                    <a:uFillTx/>
                    <a:latin typeface="新細明體" panose="02020500000000000000" pitchFamily="18" charset="-120"/>
                    <a:ea typeface="新細明體" panose="02020500000000000000" pitchFamily="18"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右眼</a:t>
                </a:r>
                <a:r>
                  <a:rPr kumimoji="0" lang="zh-TW" altLang="en-US" sz="1800" b="1" i="0" u="none" strike="noStrike" kern="1200" cap="none" spc="0" normalizeH="0" baseline="0" noProof="0" dirty="0">
                    <a:ln>
                      <a:noFill/>
                    </a:ln>
                    <a:solidFill>
                      <a:prstClr val="white"/>
                    </a:solidFill>
                    <a:effectLst/>
                    <a:uLnTx/>
                    <a:uFillTx/>
                    <a:latin typeface="新細明體" panose="02020500000000000000" pitchFamily="18" charset="-120"/>
                    <a:ea typeface="新細明體" panose="02020500000000000000" pitchFamily="18" charset="-120"/>
                    <a:cs typeface="+mn-cs"/>
                  </a:rPr>
                  <a:t>」</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上獲取了點</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P</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的圖像。則特徵點</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P</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的圖像座標的</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Y</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座標一定是相同的，即</a:t>
                </a:r>
                <a:endParaRPr kumimoji="0" lang="en-US" altLang="zh-TW" sz="1800" b="1" i="1" u="none" strike="noStrike" kern="1200" cap="none" spc="0" normalizeH="0" baseline="0" noProof="0" dirty="0">
                  <a:ln>
                    <a:noFill/>
                  </a:ln>
                  <a:solidFill>
                    <a:prstClr val="white"/>
                  </a:solidFill>
                  <a:effectLst/>
                  <a:uLnTx/>
                  <a:uFillTx/>
                  <a:latin typeface="Cambria Math" panose="02040503050406030204" pitchFamily="18" charset="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14:m>
                  <m:oMath xmlns:m="http://schemas.openxmlformats.org/officeDocument/2006/math">
                    <m:sSub>
                      <m:sSubPr>
                        <m:ctrlP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dirty="0">
                            <a:ln>
                              <a:noFill/>
                            </a:ln>
                            <a:solidFill>
                              <a:prstClr val="white"/>
                            </a:solidFill>
                            <a:effectLst/>
                            <a:uLnTx/>
                            <a:uFillTx/>
                            <a:latin typeface="Cambria Math" panose="02040503050406030204" pitchFamily="18" charset="0"/>
                            <a:ea typeface="微軟正黑體" panose="020B0604030504040204" pitchFamily="34" charset="-120"/>
                            <a:cs typeface="+mn-cs"/>
                          </a:rPr>
                          <m:t>𝒀</m:t>
                        </m:r>
                      </m:e>
                      <m:sub>
                        <m:r>
                          <a:rPr kumimoji="0" lang="en-US" altLang="zh-TW" sz="1800" b="1" i="1" u="none" strike="noStrike" kern="1200" cap="none" spc="0" normalizeH="0" baseline="0" noProof="0" dirty="0">
                            <a:ln>
                              <a:noFill/>
                            </a:ln>
                            <a:solidFill>
                              <a:prstClr val="white"/>
                            </a:solidFill>
                            <a:effectLst/>
                            <a:uLnTx/>
                            <a:uFillTx/>
                            <a:latin typeface="Cambria Math" panose="02040503050406030204" pitchFamily="18" charset="0"/>
                            <a:ea typeface="微軟正黑體" panose="020B0604030504040204" pitchFamily="34" charset="-120"/>
                            <a:cs typeface="+mn-cs"/>
                          </a:rPr>
                          <m:t>𝒍𝒆𝒇𝒕</m:t>
                        </m:r>
                      </m:sub>
                    </m:sSub>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m:t>
                    </m:r>
                    <m:sSub>
                      <m:sSubPr>
                        <m:ctrlP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m:rPr>
                            <m:nor/>
                          </m:rP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m:t>Y</m:t>
                        </m:r>
                      </m:e>
                      <m:sub>
                        <m:r>
                          <m:rPr>
                            <m:nor/>
                          </m:rP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m:t>right</m:t>
                        </m:r>
                      </m:sub>
                    </m:sSub>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m:t>
                    </m:r>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𝒀</m:t>
                    </m:r>
                  </m:oMath>
                </a14:m>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。由三角幾何關係可以得到如下關係式：</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dPr>
                        <m:e>
                          <m:eqArr>
                            <m:eqArrPr>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eqArrPr>
                            <m:e>
                              <m:sSub>
                                <m:sSub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m:rPr>
                                      <m:sty m:val="p"/>
                                    </m:r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X</m:t>
                                  </m:r>
                                </m:e>
                                <m: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𝒍𝒆𝒇𝒕</m:t>
                                  </m:r>
                                </m:sub>
                              </m:s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m:t>
                              </m:r>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𝒇</m:t>
                              </m:r>
                              <m:f>
                                <m:f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fPr>
                                <m:num>
                                  <m:sSub>
                                    <m:sSub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𝒙</m:t>
                                      </m:r>
                                    </m:e>
                                    <m: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𝒄</m:t>
                                      </m:r>
                                    </m:sub>
                                  </m:sSub>
                                </m:num>
                                <m:den>
                                  <m:sSub>
                                    <m:sSub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𝒛</m:t>
                                      </m:r>
                                    </m:e>
                                    <m: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𝒄</m:t>
                                      </m:r>
                                    </m:sub>
                                  </m:sSub>
                                </m:den>
                              </m:f>
                            </m:e>
                            <m:e>
                              <m:sSub>
                                <m:sSub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𝑿</m:t>
                                  </m:r>
                                </m:e>
                                <m: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𝒓𝒊𝒈𝒉𝒕</m:t>
                                  </m:r>
                                </m:sub>
                              </m:s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m:t>
                              </m:r>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𝒇</m:t>
                              </m:r>
                              <m:f>
                                <m:f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fPr>
                                <m:num>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m:t>
                                  </m:r>
                                  <m:sSub>
                                    <m:sSub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𝒙</m:t>
                                      </m:r>
                                    </m:e>
                                    <m: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𝒄</m:t>
                                      </m:r>
                                    </m:sub>
                                  </m:s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m:t>
                                  </m:r>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𝑩</m:t>
                                  </m:r>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m:t>
                                  </m:r>
                                </m:num>
                                <m:den>
                                  <m:sSub>
                                    <m:sSub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𝒛</m:t>
                                      </m:r>
                                    </m:e>
                                    <m: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𝒄</m:t>
                                      </m:r>
                                    </m:sub>
                                  </m:sSub>
                                </m:den>
                              </m:f>
                            </m:e>
                            <m:e>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𝒀</m:t>
                              </m:r>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m:t>
                              </m:r>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𝒇</m:t>
                              </m:r>
                              <m:f>
                                <m:f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fPr>
                                <m:num>
                                  <m:sSub>
                                    <m:sSub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𝒚</m:t>
                                      </m:r>
                                    </m:e>
                                    <m: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𝒄</m:t>
                                      </m:r>
                                    </m:sub>
                                  </m:sSub>
                                </m:num>
                                <m:den>
                                  <m:sSub>
                                    <m:sSub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𝒛</m:t>
                                      </m:r>
                                    </m:e>
                                    <m:sub>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𝒄</m:t>
                                      </m:r>
                                    </m:sub>
                                  </m:sSub>
                                </m:den>
                              </m:f>
                            </m:e>
                          </m:eqArr>
                        </m:e>
                      </m:d>
                    </m:oMath>
                  </m:oMathPara>
                </a14:m>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p:txBody>
          </p:sp>
        </mc:Choice>
        <mc:Fallback xmlns="">
          <p:sp>
            <p:nvSpPr>
              <p:cNvPr id="14" name="文字方塊 13">
                <a:extLst>
                  <a:ext uri="{FF2B5EF4-FFF2-40B4-BE49-F238E27FC236}">
                    <a16:creationId xmlns:a16="http://schemas.microsoft.com/office/drawing/2014/main" id="{B2BD8D81-D90F-4A07-93AA-04128A3AFB18}"/>
                  </a:ext>
                </a:extLst>
              </p:cNvPr>
              <p:cNvSpPr txBox="1">
                <a:spLocks noRot="1" noChangeAspect="1" noMove="1" noResize="1" noEditPoints="1" noAdjustHandles="1" noChangeArrowheads="1" noChangeShapeType="1" noTextEdit="1"/>
              </p:cNvSpPr>
              <p:nvPr/>
            </p:nvSpPr>
            <p:spPr>
              <a:xfrm>
                <a:off x="387927" y="4609850"/>
                <a:ext cx="6774872" cy="6548075"/>
              </a:xfrm>
              <a:prstGeom prst="rect">
                <a:avLst/>
              </a:prstGeom>
              <a:blipFill>
                <a:blip r:embed="rId3"/>
                <a:stretch>
                  <a:fillRect l="-81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00413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8F2FF55D-6AEC-4134-9D08-32A41A69E303}"/>
                  </a:ext>
                </a:extLst>
              </p:cNvPr>
              <p:cNvSpPr txBox="1"/>
              <p:nvPr/>
            </p:nvSpPr>
            <p:spPr>
              <a:xfrm>
                <a:off x="392237" y="523855"/>
                <a:ext cx="6775200" cy="3155929"/>
              </a:xfrm>
              <a:prstGeom prst="rect">
                <a:avLst/>
              </a:prstGeom>
              <a:noFill/>
            </p:spPr>
            <p:txBody>
              <a:bodyPr wrap="square">
                <a:spAutoFit/>
              </a:bodyPr>
              <a:lstStyle/>
              <a:p>
                <a:pPr marL="0" marR="0" lvl="0" indent="0" algn="l" defTabSz="1007943" rtl="0" eaLnBrk="1" fontAlgn="auto" latinLnBrk="0" hangingPunct="1">
                  <a:lnSpc>
                    <a:spcPct val="125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則視差爲：</a:t>
                </a:r>
                <a14:m>
                  <m:oMath xmlns:m="http://schemas.openxmlformats.org/officeDocument/2006/math">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𝑫𝒊𝒔𝒑𝒂𝒓𝒊𝒕𝒚</m:t>
                    </m:r>
                    <m: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t>=</m:t>
                    </m:r>
                    <m:sSub>
                      <m:sSubPr>
                        <m:ctrlP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dirty="0">
                            <a:ln>
                              <a:noFill/>
                            </a:ln>
                            <a:solidFill>
                              <a:prstClr val="white"/>
                            </a:solidFill>
                            <a:effectLst/>
                            <a:uLnTx/>
                            <a:uFillTx/>
                            <a:latin typeface="Cambria Math" panose="02040503050406030204" pitchFamily="18" charset="0"/>
                            <a:ea typeface="微軟正黑體" panose="020B0604030504040204" pitchFamily="34" charset="-120"/>
                            <a:cs typeface="+mn-cs"/>
                          </a:rPr>
                          <m:t>𝑿</m:t>
                        </m:r>
                      </m:e>
                      <m:sub>
                        <m:r>
                          <a:rPr kumimoji="0" lang="en-US" altLang="zh-TW" sz="1800" b="1" i="1" u="none" strike="noStrike" kern="1200" cap="none" spc="0" normalizeH="0" baseline="0" noProof="0" dirty="0">
                            <a:ln>
                              <a:noFill/>
                            </a:ln>
                            <a:solidFill>
                              <a:prstClr val="white"/>
                            </a:solidFill>
                            <a:effectLst/>
                            <a:uLnTx/>
                            <a:uFillTx/>
                            <a:latin typeface="Cambria Math" panose="02040503050406030204" pitchFamily="18" charset="0"/>
                            <a:ea typeface="微軟正黑體" panose="020B0604030504040204" pitchFamily="34" charset="-120"/>
                            <a:cs typeface="+mn-cs"/>
                          </a:rPr>
                          <m:t>𝒍𝒆𝒇𝒕</m:t>
                        </m:r>
                      </m:sub>
                    </m:sSub>
                    <m:r>
                      <a:rPr kumimoji="0" lang="en-US" altLang="zh-TW" sz="1800" b="1" i="1" u="none" strike="noStrike" kern="1200" cap="none" spc="0" normalizeH="0" baseline="0" noProof="0" dirty="0" err="1" smtClean="0">
                        <a:ln>
                          <a:noFill/>
                        </a:ln>
                        <a:solidFill>
                          <a:prstClr val="white"/>
                        </a:solidFill>
                        <a:effectLst/>
                        <a:uLnTx/>
                        <a:uFillTx/>
                        <a:latin typeface="Cambria Math" panose="02040503050406030204" pitchFamily="18" charset="0"/>
                        <a:ea typeface="微軟正黑體" panose="020B0604030504040204" pitchFamily="34" charset="-120"/>
                        <a:cs typeface="+mn-cs"/>
                      </a:rPr>
                      <m:t>−</m:t>
                    </m:r>
                    <m:sSub>
                      <m:sSubPr>
                        <m:ctrlPr>
                          <a:rPr kumimoji="0" lang="en-US" altLang="zh-TW" sz="1800" b="1" i="1" u="none" strike="noStrike" kern="1200" cap="none" spc="0" normalizeH="0" baseline="0" noProof="0" dirty="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dirty="0">
                            <a:ln>
                              <a:noFill/>
                            </a:ln>
                            <a:solidFill>
                              <a:prstClr val="white"/>
                            </a:solidFill>
                            <a:effectLst/>
                            <a:uLnTx/>
                            <a:uFillTx/>
                            <a:latin typeface="Cambria Math" panose="02040503050406030204" pitchFamily="18" charset="0"/>
                            <a:ea typeface="微軟正黑體" panose="020B0604030504040204" pitchFamily="34" charset="-120"/>
                            <a:cs typeface="+mn-cs"/>
                          </a:rPr>
                          <m:t>𝑿</m:t>
                        </m:r>
                      </m:e>
                      <m:sub>
                        <m:r>
                          <a:rPr kumimoji="0" lang="en-US" altLang="zh-TW" sz="1800" b="1" i="1" u="none" strike="noStrike" kern="1200" cap="none" spc="0" normalizeH="0" baseline="0" noProof="0" dirty="0">
                            <a:ln>
                              <a:noFill/>
                            </a:ln>
                            <a:solidFill>
                              <a:prstClr val="white"/>
                            </a:solidFill>
                            <a:effectLst/>
                            <a:uLnTx/>
                            <a:uFillTx/>
                            <a:latin typeface="Cambria Math" panose="02040503050406030204" pitchFamily="18" charset="0"/>
                            <a:ea typeface="微軟正黑體" panose="020B0604030504040204" pitchFamily="34" charset="-120"/>
                            <a:cs typeface="+mn-cs"/>
                          </a:rPr>
                          <m:t>𝒓𝒊𝒈𝒉𝒕</m:t>
                        </m:r>
                      </m:sub>
                    </m:sSub>
                  </m:oMath>
                </a14:m>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1007943" rtl="0" eaLnBrk="1" fontAlgn="auto" latinLnBrk="0" hangingPunct="1">
                  <a:lnSpc>
                    <a:spcPct val="125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由此可以計算出特徵點</a:t>
                </a:r>
                <a:r>
                  <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P</a:t>
                </a:r>
                <a:r>
                  <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在攝像機座標系下的三維座標：</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l" defTabSz="1007943" rtl="0" eaLnBrk="1" fontAlgn="auto" latinLnBrk="0" hangingPunct="1">
                  <a:lnSpc>
                    <a:spcPct val="125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dPr>
                        <m:e>
                          <m:eqArr>
                            <m:eqArrPr>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eqArrPr>
                            <m:e>
                              <m:sSub>
                                <m:sSubPr>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𝒙</m:t>
                                  </m:r>
                                </m:e>
                                <m:sub>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𝒄</m:t>
                                  </m:r>
                                </m:sub>
                              </m:sSub>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m:t>
                              </m:r>
                              <m:f>
                                <m:fPr>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fPr>
                                <m:num>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𝑩</m:t>
                                  </m:r>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sSub>
                                    <m:sSubPr>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ctrlPr>
                                    </m:sSubPr>
                                    <m:e>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𝑿</m:t>
                                      </m:r>
                                    </m:e>
                                    <m:sub>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𝒍𝒆𝒇𝒕</m:t>
                                      </m:r>
                                    </m:sub>
                                  </m:sSub>
                                </m:num>
                                <m:den>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𝑫𝒊𝒔𝒑𝒂𝒓𝒊𝒕𝒚</m:t>
                                  </m:r>
                                </m:den>
                              </m:f>
                            </m:e>
                            <m:e>
                              <m:sSub>
                                <m:sSubPr>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𝒚</m:t>
                                  </m:r>
                                </m:e>
                                <m:sub>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𝒄</m:t>
                                  </m:r>
                                </m:sub>
                              </m:sSub>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m:t>
                              </m:r>
                              <m:f>
                                <m:f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fPr>
                                <m:num>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𝑩</m:t>
                                  </m:r>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𝒀</m:t>
                                  </m:r>
                                </m:num>
                                <m:den>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𝑫𝒊𝒔𝒑𝒂𝒓𝒊𝒕𝒚</m:t>
                                  </m:r>
                                </m:den>
                              </m:f>
                            </m:e>
                            <m:e>
                              <m:sSub>
                                <m:sSubPr>
                                  <m:ctrlP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ctrlPr>
                                </m:sSubPr>
                                <m:e>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𝒛</m:t>
                                  </m:r>
                                </m:e>
                                <m:sub>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𝒄</m:t>
                                  </m:r>
                                </m:sub>
                              </m:sSub>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微軟正黑體" panose="020B0604030504040204" pitchFamily="34" charset="-120"/>
                                  <a:cs typeface="+mn-cs"/>
                                </a:rPr>
                                <m:t>=</m:t>
                              </m:r>
                              <m:f>
                                <m:fPr>
                                  <m:ctrlP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ctrlPr>
                                </m:fPr>
                                <m:num>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𝑩</m:t>
                                  </m:r>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TW" sz="18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𝒇</m:t>
                                  </m:r>
                                </m:num>
                                <m:den>
                                  <m:r>
                                    <a:rPr kumimoji="0" lang="en-US" altLang="zh-TW" sz="1800" b="1" i="1" u="none" strike="noStrike" kern="1200" cap="none" spc="0" normalizeH="0" baseline="0" noProof="0">
                                      <a:ln>
                                        <a:noFill/>
                                      </a:ln>
                                      <a:solidFill>
                                        <a:prstClr val="white"/>
                                      </a:solidFill>
                                      <a:effectLst/>
                                      <a:uLnTx/>
                                      <a:uFillTx/>
                                      <a:latin typeface="Cambria Math" panose="02040503050406030204" pitchFamily="18" charset="0"/>
                                      <a:ea typeface="微軟正黑體" panose="020B0604030504040204" pitchFamily="34" charset="-120"/>
                                      <a:cs typeface="+mn-cs"/>
                                    </a:rPr>
                                    <m:t>𝑫𝒊𝒔𝒑𝒂𝒓𝒊𝒕𝒚</m:t>
                                  </m:r>
                                </m:den>
                              </m:f>
                            </m:e>
                          </m:eqArr>
                        </m:e>
                      </m:d>
                    </m:oMath>
                  </m:oMathPara>
                </a14:m>
                <a:endParaRPr kumimoji="0" lang="zh-TW" altLang="en-US"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mc:Choice>
        <mc:Fallback xmlns="">
          <p:sp>
            <p:nvSpPr>
              <p:cNvPr id="7" name="文字方塊 6">
                <a:extLst>
                  <a:ext uri="{FF2B5EF4-FFF2-40B4-BE49-F238E27FC236}">
                    <a16:creationId xmlns:a16="http://schemas.microsoft.com/office/drawing/2014/main" id="{8F2FF55D-6AEC-4134-9D08-32A41A69E303}"/>
                  </a:ext>
                </a:extLst>
              </p:cNvPr>
              <p:cNvSpPr txBox="1">
                <a:spLocks noRot="1" noChangeAspect="1" noMove="1" noResize="1" noEditPoints="1" noAdjustHandles="1" noChangeArrowheads="1" noChangeShapeType="1" noTextEdit="1"/>
              </p:cNvSpPr>
              <p:nvPr/>
            </p:nvSpPr>
            <p:spPr>
              <a:xfrm>
                <a:off x="392237" y="523855"/>
                <a:ext cx="6775200" cy="3155929"/>
              </a:xfrm>
              <a:prstGeom prst="rect">
                <a:avLst/>
              </a:prstGeom>
              <a:blipFill>
                <a:blip r:embed="rId2"/>
                <a:stretch>
                  <a:fillRect l="-719"/>
                </a:stretch>
              </a:blipFill>
            </p:spPr>
            <p:txBody>
              <a:bodyPr/>
              <a:lstStyle/>
              <a:p>
                <a:r>
                  <a:rPr lang="zh-TW" altLang="en-US">
                    <a:noFill/>
                  </a:rPr>
                  <a:t> </a:t>
                </a:r>
              </a:p>
            </p:txBody>
          </p:sp>
        </mc:Fallback>
      </mc:AlternateContent>
      <p:sp>
        <p:nvSpPr>
          <p:cNvPr id="11" name="文字方塊 10">
            <a:extLst>
              <a:ext uri="{FF2B5EF4-FFF2-40B4-BE49-F238E27FC236}">
                <a16:creationId xmlns:a16="http://schemas.microsoft.com/office/drawing/2014/main" id="{AC46C2A6-2186-4CB0-836C-DE71BBD6A551}"/>
              </a:ext>
            </a:extLst>
          </p:cNvPr>
          <p:cNvSpPr txBox="1"/>
          <p:nvPr/>
        </p:nvSpPr>
        <p:spPr>
          <a:xfrm>
            <a:off x="392237" y="3679784"/>
            <a:ext cx="6775200" cy="1789977"/>
          </a:xfrm>
          <a:prstGeom prst="rect">
            <a:avLst/>
          </a:prstGeom>
          <a:noFill/>
        </p:spPr>
        <p:txBody>
          <a:bodyPr wrap="square">
            <a:spAutoFit/>
          </a:bodyPr>
          <a:lstStyle/>
          <a:p>
            <a:pPr marL="0" marR="0" lvl="0" indent="0" algn="l" defTabSz="1007943" rtl="0" eaLnBrk="1" fontAlgn="auto" latinLnBrk="0" hangingPunct="1">
              <a:lnSpc>
                <a:spcPct val="125000"/>
              </a:lnSpc>
              <a:spcBef>
                <a:spcPts val="0"/>
              </a:spcBef>
              <a:spcAft>
                <a:spcPts val="0"/>
              </a:spcAft>
              <a:buClrTx/>
              <a:buSzTx/>
              <a:buFontTx/>
              <a:buNone/>
              <a:tabLst/>
              <a:defRPr/>
            </a:pPr>
            <a:r>
              <a:rPr kumimoji="0" lang="zh-TW" altLang="en-US"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因此，左攝像機像面上的任意一點只要能在右攝像機像面上找到對應的匹配點，就完全可以確定該點的三維座標。這種方法是點對點的運算，像平面上所有點只要存在相應的匹配點，就可以參與上述運算，從而獲取對應的三維座標。</a:t>
            </a:r>
            <a:endParaRPr kumimoji="0" lang="en-US" altLang="zh-TW"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a:p>
            <a:pPr marL="0" marR="0" lvl="0" indent="0" algn="r" defTabSz="1007943" rtl="0" eaLnBrk="1" fontAlgn="auto" latinLnBrk="0" hangingPunct="1">
              <a:lnSpc>
                <a:spcPct val="125000"/>
              </a:lnSpc>
              <a:spcBef>
                <a:spcPts val="0"/>
              </a:spcBef>
              <a:spcAft>
                <a:spcPts val="0"/>
              </a:spcAft>
              <a:buClrTx/>
              <a:buSzTx/>
              <a:buFontTx/>
              <a:buNone/>
              <a:tabLst/>
              <a:defRPr/>
            </a:pPr>
            <a:r>
              <a:rPr kumimoji="0" lang="en-US" altLang="zh-TW"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112 </a:t>
            </a:r>
            <a:r>
              <a:rPr kumimoji="0" lang="zh-TW" altLang="en-US"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級 黃湘晴</a:t>
            </a:r>
          </a:p>
        </p:txBody>
      </p:sp>
      <p:cxnSp>
        <p:nvCxnSpPr>
          <p:cNvPr id="4" name="直線接點 3">
            <a:extLst>
              <a:ext uri="{FF2B5EF4-FFF2-40B4-BE49-F238E27FC236}">
                <a16:creationId xmlns:a16="http://schemas.microsoft.com/office/drawing/2014/main" id="{8BF59EC4-7690-4D6A-BD90-DE62B44477AC}"/>
              </a:ext>
            </a:extLst>
          </p:cNvPr>
          <p:cNvCxnSpPr/>
          <p:nvPr/>
        </p:nvCxnSpPr>
        <p:spPr>
          <a:xfrm>
            <a:off x="0" y="5580597"/>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A587F150-C0D6-4FB7-A716-85745C96C950}"/>
              </a:ext>
            </a:extLst>
          </p:cNvPr>
          <p:cNvSpPr txBox="1"/>
          <p:nvPr/>
        </p:nvSpPr>
        <p:spPr>
          <a:xfrm>
            <a:off x="392565" y="5941144"/>
            <a:ext cx="6774872" cy="509242"/>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四、計算放大鏡的放大率以及焦距</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kumimoji="0" lang="en-US" altLang="zh-TW" sz="2400" b="1" i="0" u="none" strike="noStrike" kern="1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6" name="文字方塊 5">
            <a:extLst>
              <a:ext uri="{FF2B5EF4-FFF2-40B4-BE49-F238E27FC236}">
                <a16:creationId xmlns:a16="http://schemas.microsoft.com/office/drawing/2014/main" id="{46FE86F8-8EA4-45C5-A64D-AB33E27CCFB9}"/>
              </a:ext>
            </a:extLst>
          </p:cNvPr>
          <p:cNvSpPr txBox="1"/>
          <p:nvPr/>
        </p:nvSpPr>
        <p:spPr>
          <a:xfrm>
            <a:off x="392565" y="6613123"/>
            <a:ext cx="6774872" cy="757451"/>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首先我們需要準備一根蠟燭</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物</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，一張黑紙</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成像</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，一個放大鏡</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凸透鏡</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以及一條</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1</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公尺的直尺。</a:t>
            </a:r>
          </a:p>
        </p:txBody>
      </p:sp>
      <p:pic>
        <p:nvPicPr>
          <p:cNvPr id="8" name="Picture 6">
            <a:extLst>
              <a:ext uri="{FF2B5EF4-FFF2-40B4-BE49-F238E27FC236}">
                <a16:creationId xmlns:a16="http://schemas.microsoft.com/office/drawing/2014/main" id="{6F5FFDC3-FA83-4233-8A67-01B3472D0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 y="7370574"/>
            <a:ext cx="6363023" cy="2963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64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465DFA0C-D003-49FF-A19E-A0AD86AA823A}"/>
                  </a:ext>
                </a:extLst>
              </p:cNvPr>
              <p:cNvSpPr txBox="1"/>
              <p:nvPr/>
            </p:nvSpPr>
            <p:spPr>
              <a:xfrm>
                <a:off x="392237" y="427158"/>
                <a:ext cx="6775200" cy="5751190"/>
              </a:xfrm>
              <a:prstGeom prst="rect">
                <a:avLst/>
              </a:prstGeom>
              <a:noFill/>
            </p:spPr>
            <p:txBody>
              <a:bodyPr wrap="square">
                <a:spAutoFit/>
              </a:bodyPr>
              <a:lstStyle/>
              <a:p>
                <a:pPr>
                  <a:lnSpc>
                    <a:spcPct val="125000"/>
                  </a:lnSpc>
                </a:pP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由相似三角形我們可以得到放大率 </a:t>
                </a:r>
                <a14:m>
                  <m:oMath xmlns:m="http://schemas.openxmlformats.org/officeDocument/2006/math">
                    <m:sSub>
                      <m:sSubPr>
                        <m:ctrlPr>
                          <a:rPr kumimoji="0" lang="en-US" altLang="zh-TW" sz="1800"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sSub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𝑯</m:t>
                        </m:r>
                      </m:e>
                      <m:sub>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𝒑</m:t>
                        </m:r>
                      </m:sub>
                    </m:sSub>
                    <m:sSub>
                      <m:sSubPr>
                        <m:ctrlPr>
                          <a:rPr kumimoji="0" lang="en-US" altLang="zh-TW" sz="1800"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sSub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𝑯</m:t>
                        </m:r>
                      </m:e>
                      <m:sub>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𝒒</m:t>
                        </m:r>
                      </m:sub>
                    </m:sSub>
                    <m:r>
                      <a:rPr kumimoji="0" lang="en-US" altLang="zh-TW" sz="1800" b="1" i="1" u="none" strike="noStrike" kern="100" cap="none" spc="0" normalizeH="0" baseline="0" noProof="0" dirty="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r>
                      <a:rPr kumimoji="0" lang="en-US" altLang="zh-TW" sz="1800" b="1" i="1" u="none" strike="noStrike" kern="100" cap="none" spc="0" normalizeH="0" baseline="0" noProof="0" dirty="0" err="1"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𝒑𝒒</m:t>
                    </m:r>
                  </m:oMath>
                </a14:m>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p>
              <a:p>
                <a:pPr>
                  <a:lnSpc>
                    <a:spcPct val="125000"/>
                  </a:lnSpc>
                </a:pP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實驗步驟</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把實驗儀器架設好之後，找到在黑紙上成像最清晰的地方，並將物距</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p</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以及像距</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q</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測量出，就可以輕易經由計算而得知此透鏡的放大倍率。</a:t>
                </a:r>
              </a:p>
              <a:p>
                <a:pPr>
                  <a:lnSpc>
                    <a:spcPct val="125000"/>
                  </a:lnSpc>
                </a:pP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更進階算出放大鏡的焦距</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f</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，可由上圖得知</a:t>
                </a:r>
              </a:p>
              <a:p>
                <a:pPr>
                  <a:lnSpc>
                    <a:spcPct val="125000"/>
                  </a:lnSpc>
                </a:pPr>
                <a14:m>
                  <m:oMathPara xmlns:m="http://schemas.openxmlformats.org/officeDocument/2006/math">
                    <m:oMathParaPr>
                      <m:jc m:val="centerGroup"/>
                    </m:oMathParaPr>
                    <m:oMath xmlns:m="http://schemas.openxmlformats.org/officeDocument/2006/math">
                      <m:d>
                        <m:dPr>
                          <m:begChr m:val="{"/>
                          <m:endChr m:val=""/>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dPr>
                        <m:e>
                          <m:eqArr>
                            <m:eqArr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eqArrPr>
                            <m:e>
                              <m:f>
                                <m:f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fPr>
                                <m:num>
                                  <m:sSub>
                                    <m:sSubPr>
                                      <m:ctrlP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sSub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𝑯</m:t>
                                      </m:r>
                                    </m:e>
                                    <m:sub>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𝒑</m:t>
                                      </m:r>
                                    </m:sub>
                                  </m:sSub>
                                </m:num>
                                <m:den>
                                  <m:sSub>
                                    <m:sSubPr>
                                      <m:ctrlP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sSub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𝑯</m:t>
                                      </m:r>
                                    </m:e>
                                    <m:sub>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𝒑</m:t>
                                      </m:r>
                                    </m:sub>
                                  </m:sSub>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m:t>
                                  </m:r>
                                  <m:sSub>
                                    <m:sSubPr>
                                      <m:ctrlP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sSub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𝑯</m:t>
                                      </m:r>
                                    </m:e>
                                    <m:sub>
                                      <m:r>
                                        <a:rPr lang="en-US" altLang="zh-TW" b="1" i="1" kern="100" dirty="0" smtClean="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𝒒</m:t>
                                      </m:r>
                                    </m:sub>
                                  </m:sSub>
                                </m:den>
                              </m:f>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m:t>
                              </m:r>
                              <m:f>
                                <m:f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ctrlPr>
                                </m:fPr>
                                <m:num>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𝒇</m:t>
                                  </m:r>
                                </m:num>
                                <m:den>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微軟正黑體" panose="020B0604030504040204" pitchFamily="34" charset="-120"/>
                                      <a:cs typeface="Times New Roman" panose="02020603050405020304" pitchFamily="18" charset="0"/>
                                    </a:rPr>
                                    <m:t>𝒑</m:t>
                                  </m:r>
                                </m:den>
                              </m:f>
                            </m:e>
                            <m:e>
                              <m:f>
                                <m:fPr>
                                  <m:ctrlPr>
                                    <a:rPr lang="en-US" altLang="zh-TW" b="1" i="1" kern="10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fPr>
                                <m:num>
                                  <m:sSub>
                                    <m:sSubPr>
                                      <m:ctrlP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sSub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𝑯</m:t>
                                      </m:r>
                                    </m:e>
                                    <m:sub>
                                      <m:r>
                                        <a:rPr lang="en-US" altLang="zh-TW" b="1" i="1" kern="100" dirty="0" smtClean="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𝒒</m:t>
                                      </m:r>
                                    </m:sub>
                                  </m:sSub>
                                </m:num>
                                <m:den>
                                  <m:sSub>
                                    <m:sSubPr>
                                      <m:ctrlP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sSub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𝑯</m:t>
                                      </m:r>
                                    </m:e>
                                    <m:sub>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𝒑</m:t>
                                      </m:r>
                                    </m:sub>
                                  </m:sSub>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m:t>
                                  </m:r>
                                  <m:sSub>
                                    <m:sSubPr>
                                      <m:ctrlP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sSubPr>
                                    <m:e>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𝑯</m:t>
                                      </m:r>
                                    </m:e>
                                    <m:sub>
                                      <m:r>
                                        <a:rPr lang="en-US" altLang="zh-TW" b="1" i="1" kern="100" dirty="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𝒒</m:t>
                                      </m:r>
                                    </m:sub>
                                  </m:sSub>
                                </m:den>
                              </m:f>
                              <m:r>
                                <a:rPr lang="en-US" altLang="zh-TW" b="1" i="1" kern="10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m:t>
                              </m:r>
                              <m:f>
                                <m:fPr>
                                  <m:ctrlPr>
                                    <a:rPr lang="en-US" altLang="zh-TW" b="1" i="1" kern="10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ctrlPr>
                                </m:fPr>
                                <m:num>
                                  <m:r>
                                    <a:rPr lang="en-US" altLang="zh-TW" b="1" i="1" kern="10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𝒇</m:t>
                                  </m:r>
                                </m:num>
                                <m:den>
                                  <m:r>
                                    <a:rPr lang="en-US" altLang="zh-TW" b="1" i="1" kern="100" smtClean="0">
                                      <a:solidFill>
                                        <a:srgbClr val="FFFFFF"/>
                                      </a:solidFill>
                                      <a:latin typeface="Cambria Math" panose="02040503050406030204" pitchFamily="18" charset="0"/>
                                      <a:ea typeface="微軟正黑體" panose="020B0604030504040204" pitchFamily="34" charset="-120"/>
                                      <a:cs typeface="Times New Roman" panose="02020603050405020304" pitchFamily="18" charset="0"/>
                                    </a:rPr>
                                    <m:t>𝒒</m:t>
                                  </m:r>
                                </m:den>
                              </m:f>
                            </m:e>
                          </m:eqArr>
                        </m:e>
                      </m:d>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𝒑</m:t>
                          </m:r>
                        </m:den>
                      </m:f>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𝒒</m:t>
                          </m:r>
                        </m:den>
                      </m:f>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𝒇</m:t>
                          </m:r>
                        </m:den>
                      </m:f>
                    </m:oMath>
                  </m:oMathPara>
                </a14:m>
                <a:endPar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a:p>
                <a:pPr>
                  <a:lnSpc>
                    <a:spcPct val="125000"/>
                  </a:lnSpc>
                </a:pPr>
                <a:endPar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a:p>
                <a:pPr>
                  <a:lnSpc>
                    <a:spcPct val="125000"/>
                  </a:lnSpc>
                </a:pP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由上式可記算出此透鏡焦距。</a:t>
                </a:r>
              </a:p>
              <a:p>
                <a:pPr>
                  <a:lnSpc>
                    <a:spcPct val="125000"/>
                  </a:lnSpc>
                </a:pP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☆要注意的是透鏡成像公式 </a:t>
                </a:r>
                <a14:m>
                  <m:oMath xmlns:m="http://schemas.openxmlformats.org/officeDocument/2006/math">
                    <m:f>
                      <m:f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𝒑</m:t>
                        </m:r>
                      </m:den>
                    </m:f>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𝒒</m:t>
                        </m:r>
                      </m:den>
                    </m:f>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𝟏</m:t>
                        </m:r>
                      </m:num>
                      <m:den>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𝒇</m:t>
                        </m:r>
                      </m:den>
                    </m:f>
                    <m:r>
                      <a:rPr kumimoji="0" lang="en-US" altLang="zh-TW" sz="1800" b="1" i="1" u="none" strike="noStrike" kern="100" cap="none" spc="0" normalizeH="0" baseline="0" noProof="0" smtClean="0">
                        <a:ln>
                          <a:noFill/>
                        </a:ln>
                        <a:solidFill>
                          <a:srgbClr val="FFFFFF"/>
                        </a:solidFill>
                        <a:effectLst/>
                        <a:uLnTx/>
                        <a:uFillTx/>
                        <a:latin typeface="Cambria Math" panose="02040503050406030204" pitchFamily="18" charset="0"/>
                        <a:ea typeface="Cambria Math" panose="02040503050406030204" pitchFamily="18" charset="0"/>
                        <a:cs typeface="Times New Roman" panose="02020603050405020304" pitchFamily="18" charset="0"/>
                      </a:rPr>
                      <m:t> </m:t>
                    </m:r>
                  </m:oMath>
                </a14:m>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，物距</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p</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為正值；成實像時，</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q</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取正值，成虛像時，</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q</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取負值；凸透鏡的焦距</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f</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為正值，若算出焦距</a:t>
                </a:r>
                <a:r>
                  <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f</a:t>
                </a:r>
                <a:r>
                  <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rPr>
                  <a:t>為負值，則是凹透鏡。</a:t>
                </a:r>
                <a:endParaRPr kumimoji="0" lang="en-US" altLang="zh-TW"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a:p>
                <a:pPr algn="r">
                  <a:lnSpc>
                    <a:spcPct val="125000"/>
                  </a:lnSpc>
                </a:pPr>
                <a:r>
                  <a:rPr lang="en-US" altLang="zh-TW" b="1" kern="100" dirty="0">
                    <a:solidFill>
                      <a:srgbClr val="FFFFFF"/>
                    </a:solidFill>
                    <a:latin typeface="Calibri" panose="020F0502020204030204" pitchFamily="34" charset="0"/>
                    <a:ea typeface="微軟正黑體" panose="020B0604030504040204" pitchFamily="34" charset="-120"/>
                    <a:cs typeface="Times New Roman" panose="02020603050405020304" pitchFamily="18" charset="0"/>
                  </a:rPr>
                  <a:t>113 </a:t>
                </a:r>
                <a:r>
                  <a:rPr lang="zh-TW" altLang="en-US" b="1" kern="100" dirty="0">
                    <a:solidFill>
                      <a:srgbClr val="FFFFFF"/>
                    </a:solidFill>
                    <a:latin typeface="Calibri" panose="020F0502020204030204" pitchFamily="34" charset="0"/>
                    <a:ea typeface="微軟正黑體" panose="020B0604030504040204" pitchFamily="34" charset="-120"/>
                    <a:cs typeface="Times New Roman" panose="02020603050405020304" pitchFamily="18" charset="0"/>
                  </a:rPr>
                  <a:t>級 沈佳諠</a:t>
                </a:r>
                <a:endParaRPr kumimoji="0" lang="zh-TW" altLang="en-US" sz="1800" b="1" i="0" u="none" strike="noStrike" kern="100" cap="none" spc="0" normalizeH="0" baseline="0" noProof="0" dirty="0">
                  <a:ln>
                    <a:noFill/>
                  </a:ln>
                  <a:solidFill>
                    <a:srgbClr val="FFFFFF"/>
                  </a:solidFill>
                  <a:effectLst/>
                  <a:uLnTx/>
                  <a:uFillTx/>
                  <a:latin typeface="Calibri" panose="020F0502020204030204" pitchFamily="34" charset="0"/>
                  <a:ea typeface="微軟正黑體" panose="020B0604030504040204" pitchFamily="34" charset="-120"/>
                  <a:cs typeface="Times New Roman" panose="02020603050405020304" pitchFamily="18" charset="0"/>
                </a:endParaRPr>
              </a:p>
            </p:txBody>
          </p:sp>
        </mc:Choice>
        <mc:Fallback xmlns="">
          <p:sp>
            <p:nvSpPr>
              <p:cNvPr id="15" name="文字方塊 14">
                <a:extLst>
                  <a:ext uri="{FF2B5EF4-FFF2-40B4-BE49-F238E27FC236}">
                    <a16:creationId xmlns:a16="http://schemas.microsoft.com/office/drawing/2014/main" id="{465DFA0C-D003-49FF-A19E-A0AD86AA823A}"/>
                  </a:ext>
                </a:extLst>
              </p:cNvPr>
              <p:cNvSpPr txBox="1">
                <a:spLocks noRot="1" noChangeAspect="1" noMove="1" noResize="1" noEditPoints="1" noAdjustHandles="1" noChangeArrowheads="1" noChangeShapeType="1" noTextEdit="1"/>
              </p:cNvSpPr>
              <p:nvPr/>
            </p:nvSpPr>
            <p:spPr>
              <a:xfrm>
                <a:off x="392237" y="427158"/>
                <a:ext cx="6775200" cy="5751190"/>
              </a:xfrm>
              <a:prstGeom prst="rect">
                <a:avLst/>
              </a:prstGeom>
              <a:blipFill>
                <a:blip r:embed="rId2"/>
                <a:stretch>
                  <a:fillRect l="-719" r="-719" b="-636"/>
                </a:stretch>
              </a:blipFill>
            </p:spPr>
            <p:txBody>
              <a:bodyPr/>
              <a:lstStyle/>
              <a:p>
                <a:r>
                  <a:rPr lang="zh-TW" altLang="en-US">
                    <a:noFill/>
                  </a:rPr>
                  <a:t> </a:t>
                </a:r>
              </a:p>
            </p:txBody>
          </p:sp>
        </mc:Fallback>
      </mc:AlternateContent>
      <p:cxnSp>
        <p:nvCxnSpPr>
          <p:cNvPr id="3" name="直線接點 2">
            <a:extLst>
              <a:ext uri="{FF2B5EF4-FFF2-40B4-BE49-F238E27FC236}">
                <a16:creationId xmlns:a16="http://schemas.microsoft.com/office/drawing/2014/main" id="{BAD64612-C0C4-4E5D-A8FA-3B0E7BC593BB}"/>
              </a:ext>
            </a:extLst>
          </p:cNvPr>
          <p:cNvCxnSpPr/>
          <p:nvPr/>
        </p:nvCxnSpPr>
        <p:spPr>
          <a:xfrm>
            <a:off x="0" y="6178348"/>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5FE44EEE-2F36-4396-AA07-B3E217F50E24}"/>
              </a:ext>
            </a:extLst>
          </p:cNvPr>
          <p:cNvCxnSpPr/>
          <p:nvPr/>
        </p:nvCxnSpPr>
        <p:spPr>
          <a:xfrm>
            <a:off x="0" y="6344602"/>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93119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TotalTime>
  <Words>1247</Words>
  <Application>Microsoft Office PowerPoint</Application>
  <PresentationFormat>自訂</PresentationFormat>
  <Paragraphs>73</Paragraphs>
  <Slides>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微軟正黑體</vt:lpstr>
      <vt:lpstr>新細明體</vt:lpstr>
      <vt:lpstr>Arial</vt:lpstr>
      <vt:lpstr>Calibri</vt:lpstr>
      <vt:lpstr>Calibri Light</vt:lpstr>
      <vt:lpstr>Cambria Math</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41</cp:revision>
  <dcterms:created xsi:type="dcterms:W3CDTF">2020-08-26T09:46:03Z</dcterms:created>
  <dcterms:modified xsi:type="dcterms:W3CDTF">2021-01-14T12:48:52Z</dcterms:modified>
</cp:coreProperties>
</file>