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jzpd69MyQaA061SDthF9xT8S6+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2B5010-C33D-566E-17B5-E6AE640F7BD7}" v="15" dt="2021-01-23T14:57:38.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19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7c5a4f357_0_16: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7c5a4f35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453137" y="464850"/>
            <a:ext cx="6653400" cy="5978519"/>
          </a:xfrm>
          <a:prstGeom prst="rect">
            <a:avLst/>
          </a:prstGeom>
          <a:noFill/>
          <a:ln>
            <a:noFill/>
          </a:ln>
        </p:spPr>
        <p:txBody>
          <a:bodyPr spcFirstLastPara="1" wrap="square" lIns="91425" tIns="45700" rIns="91425" bIns="45700" anchor="t" anchorCtr="0">
            <a:spAutoFit/>
          </a:bodyPr>
          <a:lstStyle/>
          <a:p>
            <a:pPr marL="0"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GPS:生活中的相對論</a:t>
            </a:r>
            <a:endParaRPr sz="3200" b="1" dirty="0">
              <a:solidFill>
                <a:srgbClr val="FFFF00"/>
              </a:solidFill>
              <a:latin typeface="Microsoft JhengHei"/>
              <a:ea typeface="Microsoft JhengHei"/>
              <a:cs typeface="Microsoft JhengHei"/>
              <a:sym typeface="Microsoft JhengHei"/>
            </a:endParaRPr>
          </a:p>
          <a:p>
            <a:pPr marL="0"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與本主題有關的數學</a:t>
            </a:r>
            <a:endParaRPr sz="3200" b="1" dirty="0">
              <a:solidFill>
                <a:srgbClr val="FFFF00"/>
              </a:solidFill>
              <a:latin typeface="Microsoft JhengHei"/>
              <a:ea typeface="Microsoft JhengHei"/>
              <a:cs typeface="Microsoft JhengHei"/>
              <a:sym typeface="Microsoft JhengHei"/>
            </a:endParaRPr>
          </a:p>
          <a:p>
            <a:pPr marL="0" lvl="0" indent="0" algn="l" rtl="0">
              <a:lnSpc>
                <a:spcPct val="125000"/>
              </a:lnSpc>
              <a:spcAft>
                <a:spcPts val="0"/>
              </a:spcAft>
              <a:buClr>
                <a:schemeClr val="dk1"/>
              </a:buClr>
              <a:buSzPts val="1100"/>
              <a:buFont typeface="Arial"/>
              <a:buNone/>
            </a:pPr>
            <a:r>
              <a:rPr lang="en-US" sz="2400" b="1" dirty="0" err="1">
                <a:solidFill>
                  <a:srgbClr val="00FFFF"/>
                </a:solidFill>
                <a:latin typeface="Microsoft JhengHei"/>
                <a:ea typeface="Microsoft JhengHei"/>
                <a:cs typeface="Microsoft JhengHei"/>
                <a:sym typeface="Microsoft JhengHei"/>
              </a:rPr>
              <a:t>一、時間膨脹</a:t>
            </a:r>
            <a:r>
              <a:rPr lang="en-US" sz="2400" b="1" dirty="0">
                <a:solidFill>
                  <a:srgbClr val="00FFFF"/>
                </a:solidFill>
                <a:latin typeface="Microsoft JhengHei"/>
                <a:ea typeface="Microsoft JhengHei"/>
                <a:cs typeface="Microsoft JhengHei"/>
                <a:sym typeface="Microsoft JhengHei"/>
              </a:rPr>
              <a:t>(Time Dilation)</a:t>
            </a:r>
            <a:endParaRPr sz="2400" b="1" dirty="0">
              <a:solidFill>
                <a:srgbClr val="00FFFF"/>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r>
              <a:rPr lang="en-US" sz="2000" b="1" dirty="0" err="1">
                <a:solidFill>
                  <a:srgbClr val="00FF00"/>
                </a:solidFill>
                <a:latin typeface="Microsoft JhengHei"/>
                <a:ea typeface="Microsoft JhengHei"/>
                <a:cs typeface="Microsoft JhengHei"/>
                <a:sym typeface="Microsoft JhengHei"/>
              </a:rPr>
              <a:t>Ａ、時間膨脹的意涵</a:t>
            </a:r>
            <a:endParaRPr sz="20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endParaRPr sz="18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endParaRPr sz="18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endParaRPr sz="18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endParaRPr sz="18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endParaRPr sz="18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endParaRPr sz="1800" b="1" dirty="0">
              <a:solidFill>
                <a:srgbClr val="00FF00"/>
              </a:solidFill>
              <a:latin typeface="Microsoft JhengHei"/>
              <a:ea typeface="Microsoft JhengHei"/>
              <a:cs typeface="Microsoft JhengHei"/>
              <a:sym typeface="Microsoft JhengHei"/>
            </a:endParaRPr>
          </a:p>
          <a:p>
            <a:pPr marL="457200" lvl="0" indent="0" algn="just" rtl="0">
              <a:lnSpc>
                <a:spcPct val="125000"/>
              </a:lnSpc>
              <a:spcAft>
                <a:spcPts val="0"/>
              </a:spcAft>
              <a:buSzPts val="1100"/>
              <a:buNone/>
            </a:pPr>
            <a:r>
              <a:rPr lang="en-US" sz="1800" b="1" dirty="0" err="1">
                <a:solidFill>
                  <a:srgbClr val="FFFFFF"/>
                </a:solidFill>
                <a:latin typeface="Microsoft JhengHei"/>
                <a:ea typeface="Microsoft JhengHei"/>
                <a:cs typeface="Microsoft JhengHei"/>
                <a:sym typeface="Microsoft JhengHei"/>
              </a:rPr>
              <a:t>狹義相對論中假設直空中光速在任何慣性參考系中也是一樣，愛因斯坦由此以數學推導時間膨脹公式，意即匀速移動的慣性參考系時間</a:t>
            </a:r>
            <a:r>
              <a:rPr lang="en-US" sz="1800" b="1" dirty="0">
                <a:solidFill>
                  <a:srgbClr val="FFFFFF"/>
                </a:solidFill>
                <a:latin typeface="Microsoft JhengHei"/>
                <a:ea typeface="Microsoft JhengHei"/>
                <a:cs typeface="Microsoft JhengHei"/>
                <a:sym typeface="Microsoft JhengHei"/>
              </a:rPr>
              <a:t> t’ </a:t>
            </a:r>
            <a:r>
              <a:rPr lang="en-US" sz="1800" b="1" dirty="0" err="1">
                <a:solidFill>
                  <a:srgbClr val="FFFFFF"/>
                </a:solidFill>
                <a:latin typeface="Microsoft JhengHei"/>
                <a:ea typeface="Microsoft JhengHei"/>
                <a:cs typeface="Microsoft JhengHei"/>
                <a:sym typeface="Microsoft JhengHei"/>
              </a:rPr>
              <a:t>流動比靜止的慣性參考系的時間</a:t>
            </a:r>
            <a:r>
              <a:rPr lang="en-US" sz="1800" b="1" dirty="0">
                <a:solidFill>
                  <a:srgbClr val="FFFFFF"/>
                </a:solidFill>
                <a:latin typeface="Microsoft JhengHei"/>
                <a:ea typeface="Microsoft JhengHei"/>
                <a:cs typeface="Microsoft JhengHei"/>
                <a:sym typeface="Microsoft JhengHei"/>
              </a:rPr>
              <a:t> t </a:t>
            </a:r>
            <a:r>
              <a:rPr lang="en-US" sz="1800" b="1" dirty="0" err="1">
                <a:solidFill>
                  <a:srgbClr val="FFFFFF"/>
                </a:solidFill>
                <a:latin typeface="Microsoft JhengHei"/>
                <a:ea typeface="Microsoft JhengHei"/>
                <a:cs typeface="Microsoft JhengHei"/>
                <a:sym typeface="Microsoft JhengHei"/>
              </a:rPr>
              <a:t>流動慢，速度愈快其參考系的時間流動得愈慢</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457200" lvl="0" indent="0" algn="r" rtl="0">
              <a:lnSpc>
                <a:spcPct val="125000"/>
              </a:lnSpc>
              <a:spcAft>
                <a:spcPts val="0"/>
              </a:spcAft>
              <a:buSzPts val="1100"/>
              <a:buNone/>
            </a:pPr>
            <a:r>
              <a:rPr lang="en-US" sz="1800" b="1" dirty="0">
                <a:solidFill>
                  <a:srgbClr val="FFFFFF"/>
                </a:solidFill>
                <a:latin typeface="Microsoft JhengHei"/>
                <a:ea typeface="Microsoft JhengHei"/>
                <a:cs typeface="Microsoft JhengHei"/>
                <a:sym typeface="Microsoft JhengHei"/>
              </a:rPr>
              <a:t>113級 </a:t>
            </a:r>
            <a:r>
              <a:rPr lang="en-US" sz="1800" b="1" dirty="0" err="1">
                <a:solidFill>
                  <a:srgbClr val="FFFFFF"/>
                </a:solidFill>
                <a:latin typeface="Microsoft JhengHei"/>
                <a:ea typeface="Microsoft JhengHei"/>
                <a:cs typeface="Microsoft JhengHei"/>
                <a:sym typeface="Microsoft JhengHei"/>
              </a:rPr>
              <a:t>陳漢濠</a:t>
            </a:r>
            <a:endParaRPr sz="1800" b="1" dirty="0">
              <a:solidFill>
                <a:srgbClr val="FFFFFF"/>
              </a:solidFill>
              <a:latin typeface="Microsoft JhengHei"/>
              <a:ea typeface="Microsoft JhengHei"/>
              <a:cs typeface="Microsoft JhengHei"/>
              <a:sym typeface="Microsoft JhengHei"/>
            </a:endParaRPr>
          </a:p>
        </p:txBody>
      </p:sp>
      <p:pic>
        <p:nvPicPr>
          <p:cNvPr id="85" name="Google Shape;85;p2"/>
          <p:cNvPicPr preferRelativeResize="0"/>
          <p:nvPr/>
        </p:nvPicPr>
        <p:blipFill>
          <a:blip r:embed="rId3">
            <a:alphaModFix/>
          </a:blip>
          <a:stretch>
            <a:fillRect/>
          </a:stretch>
        </p:blipFill>
        <p:spPr>
          <a:xfrm>
            <a:off x="1104050" y="2685147"/>
            <a:ext cx="5351575" cy="1838050"/>
          </a:xfrm>
          <a:prstGeom prst="rect">
            <a:avLst/>
          </a:prstGeom>
          <a:noFill/>
          <a:ln>
            <a:noFill/>
          </a:ln>
        </p:spPr>
      </p:pic>
      <p:cxnSp>
        <p:nvCxnSpPr>
          <p:cNvPr id="5" name="直線單箭頭接點 4">
            <a:extLst>
              <a:ext uri="{FF2B5EF4-FFF2-40B4-BE49-F238E27FC236}">
                <a16:creationId xmlns:a16="http://schemas.microsoft.com/office/drawing/2014/main" id="{E2651031-EFA3-4B12-9CD9-11A89F8D0F88}"/>
              </a:ext>
            </a:extLst>
          </p:cNvPr>
          <p:cNvCxnSpPr/>
          <p:nvPr/>
        </p:nvCxnSpPr>
        <p:spPr>
          <a:xfrm>
            <a:off x="-463" y="6436109"/>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6" name="文字方塊 5">
            <a:extLst>
              <a:ext uri="{FF2B5EF4-FFF2-40B4-BE49-F238E27FC236}">
                <a16:creationId xmlns:a16="http://schemas.microsoft.com/office/drawing/2014/main" id="{C54560C0-9590-4C5D-92B5-AE3A1C2FABA3}"/>
              </a:ext>
            </a:extLst>
          </p:cNvPr>
          <p:cNvSpPr txBox="1"/>
          <p:nvPr/>
        </p:nvSpPr>
        <p:spPr>
          <a:xfrm>
            <a:off x="453737" y="6855378"/>
            <a:ext cx="6652800" cy="3836435"/>
          </a:xfrm>
          <a:prstGeom prst="rect">
            <a:avLst/>
          </a:prstGeom>
          <a:noFill/>
        </p:spPr>
        <p:txBody>
          <a:bodyPr wrap="square">
            <a:spAutoFit/>
          </a:bodyPr>
          <a:lstStyle/>
          <a:p>
            <a:pPr marL="457200" lvl="0" indent="0" algn="just" rtl="0">
              <a:lnSpc>
                <a:spcPct val="125000"/>
              </a:lnSpc>
              <a:spcAft>
                <a:spcPts val="0"/>
              </a:spcAft>
              <a:buSzPts val="1100"/>
              <a:buNone/>
            </a:pPr>
            <a:r>
              <a:rPr lang="zh-TW" altLang="en-US" sz="2000" b="1" dirty="0">
                <a:solidFill>
                  <a:srgbClr val="00FF00"/>
                </a:solidFill>
                <a:latin typeface="Microsoft JhengHei"/>
                <a:ea typeface="Microsoft JhengHei"/>
                <a:cs typeface="Microsoft JhengHei"/>
                <a:sym typeface="Microsoft JhengHei"/>
              </a:rPr>
              <a:t>Ｂ、時間膨脹的推導</a:t>
            </a:r>
          </a:p>
          <a:p>
            <a:pPr marL="457200" lvl="0" indent="0" algn="just" rtl="0">
              <a:lnSpc>
                <a:spcPct val="125000"/>
              </a:lnSpc>
              <a:spcAft>
                <a:spcPts val="0"/>
              </a:spcAft>
              <a:buSzPts val="1100"/>
              <a:buNone/>
            </a:pPr>
            <a:r>
              <a:rPr lang="zh-TW" altLang="en-US" sz="1800" b="1" dirty="0">
                <a:solidFill>
                  <a:srgbClr val="FFFFFF"/>
                </a:solidFill>
                <a:latin typeface="Microsoft JhengHei"/>
                <a:ea typeface="Microsoft JhengHei"/>
                <a:cs typeface="Microsoft JhengHei"/>
                <a:sym typeface="Microsoft JhengHei"/>
              </a:rPr>
              <a:t>我們首先假設有一個火箭，裡面有一光束在藍色裝置內部反射。對於在火箭內的觀察者來說，光束在藍色裝置裡垂直來回；對於地面觀察者而言，光束經由原處的藍色裝置底部反射至頂部，再射至下個位置的底部。</a:t>
            </a:r>
          </a:p>
          <a:p>
            <a:pPr marL="457200" lvl="0" indent="0" algn="just" rtl="0">
              <a:lnSpc>
                <a:spcPct val="125000"/>
              </a:lnSpc>
              <a:spcAft>
                <a:spcPts val="0"/>
              </a:spcAft>
              <a:buSzPts val="1100"/>
              <a:buNone/>
            </a:pPr>
            <a:r>
              <a:rPr lang="zh-TW" altLang="en-US" sz="1800" b="1" dirty="0">
                <a:solidFill>
                  <a:srgbClr val="FFFFFF"/>
                </a:solidFill>
                <a:latin typeface="Microsoft JhengHei"/>
                <a:ea typeface="Microsoft JhengHei"/>
                <a:cs typeface="Microsoft JhengHei"/>
                <a:sym typeface="Microsoft JhengHei"/>
              </a:rPr>
              <a:t>對於地面觀察者而言，光束的移動路徑顯然與火箭上的觀察者不同。如下圖所示，火箭觀察者所看到的路徑為ＢＡＢ，而地面觀察者則看到ＡＢＣ；其中，以地面觀察者的視角可知ＡＣ距離為火箭在</a:t>
            </a:r>
            <a:r>
              <a:rPr lang="en-US" altLang="zh-TW" sz="1800" b="1" dirty="0">
                <a:solidFill>
                  <a:srgbClr val="FFFFFF"/>
                </a:solidFill>
                <a:latin typeface="Microsoft JhengHei"/>
                <a:ea typeface="Microsoft JhengHei"/>
                <a:cs typeface="Microsoft JhengHei"/>
                <a:sym typeface="Microsoft JhengHei"/>
              </a:rPr>
              <a:t>t</a:t>
            </a:r>
            <a:r>
              <a:rPr lang="zh-TW" altLang="en-US" sz="1800" b="1" dirty="0">
                <a:solidFill>
                  <a:srgbClr val="FFFFFF"/>
                </a:solidFill>
                <a:latin typeface="Microsoft JhengHei"/>
                <a:ea typeface="Microsoft JhengHei"/>
                <a:cs typeface="Microsoft JhengHei"/>
                <a:sym typeface="Microsoft JhengHei"/>
              </a:rPr>
              <a:t>內以速度ｖ移動的距離。光束行徑對火箭觀察者而言是２Ｌ，以地面觀察者而言是２Ｄ。</a:t>
            </a:r>
          </a:p>
          <a:p>
            <a:pPr marL="0" lvl="0" indent="0" algn="l" rtl="0">
              <a:lnSpc>
                <a:spcPct val="125000"/>
              </a:lnSpc>
              <a:spcAft>
                <a:spcPts val="0"/>
              </a:spcAft>
              <a:buSzPts val="1100"/>
              <a:buNone/>
            </a:pPr>
            <a:endParaRPr lang="zh-TW" altLang="en-US" sz="1400" b="1" dirty="0">
              <a:solidFill>
                <a:srgbClr val="FFFFFF"/>
              </a:solidFill>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0"/>
        <p:cNvGrpSpPr/>
        <p:nvPr/>
      </p:nvGrpSpPr>
      <p:grpSpPr>
        <a:xfrm>
          <a:off x="0" y="0"/>
          <a:ext cx="0" cy="0"/>
          <a:chOff x="0" y="0"/>
          <a:chExt cx="0" cy="0"/>
        </a:xfrm>
      </p:grpSpPr>
      <p:sp>
        <p:nvSpPr>
          <p:cNvPr id="91" name="Google Shape;91;gb7c5a4f357_0_16"/>
          <p:cNvSpPr txBox="1">
            <a:spLocks noGrp="1"/>
          </p:cNvSpPr>
          <p:nvPr>
            <p:ph type="subTitle" idx="1"/>
          </p:nvPr>
        </p:nvSpPr>
        <p:spPr>
          <a:xfrm>
            <a:off x="464850" y="464850"/>
            <a:ext cx="6682500" cy="5117066"/>
          </a:xfrm>
          <a:prstGeom prst="rect">
            <a:avLst/>
          </a:prstGeom>
        </p:spPr>
        <p:txBody>
          <a:bodyPr spcFirstLastPara="1" wrap="square" lIns="91425" tIns="45700" rIns="91425" bIns="45700" anchor="t" anchorCtr="0">
            <a:spAutoFit/>
          </a:bodyPr>
          <a:lstStyle/>
          <a:p>
            <a:pPr marL="0" lvl="0" indent="0" algn="ctr" rtl="0">
              <a:lnSpc>
                <a:spcPct val="125000"/>
              </a:lnSpc>
              <a:spcBef>
                <a:spcPts val="0"/>
              </a:spcBef>
              <a:spcAft>
                <a:spcPts val="0"/>
              </a:spcAft>
              <a:buNone/>
            </a:pPr>
            <a:endParaRPr dirty="0"/>
          </a:p>
          <a:p>
            <a:pPr marL="0" lvl="0" indent="0" algn="ctr" rtl="0">
              <a:lnSpc>
                <a:spcPct val="125000"/>
              </a:lnSpc>
              <a:spcBef>
                <a:spcPts val="0"/>
              </a:spcBef>
              <a:spcAft>
                <a:spcPts val="0"/>
              </a:spcAft>
              <a:buNone/>
            </a:pPr>
            <a:endParaRPr dirty="0"/>
          </a:p>
          <a:p>
            <a:pPr marL="0" lvl="0" indent="0" algn="ctr" rtl="0">
              <a:lnSpc>
                <a:spcPct val="125000"/>
              </a:lnSpc>
              <a:spcBef>
                <a:spcPts val="0"/>
              </a:spcBef>
              <a:spcAft>
                <a:spcPts val="0"/>
              </a:spcAft>
              <a:buNone/>
            </a:pPr>
            <a:endParaRPr dirty="0"/>
          </a:p>
          <a:p>
            <a:pPr marL="0" lvl="0" indent="0" algn="ctr" rtl="0">
              <a:lnSpc>
                <a:spcPct val="125000"/>
              </a:lnSpc>
              <a:spcBef>
                <a:spcPts val="0"/>
              </a:spcBef>
              <a:spcAft>
                <a:spcPts val="0"/>
              </a:spcAft>
              <a:buNone/>
            </a:pPr>
            <a:endParaRPr dirty="0"/>
          </a:p>
          <a:p>
            <a:pPr marL="0" lvl="0" indent="0" algn="ctr" rtl="0">
              <a:lnSpc>
                <a:spcPct val="125000"/>
              </a:lnSpc>
              <a:spcBef>
                <a:spcPts val="0"/>
              </a:spcBef>
              <a:spcAft>
                <a:spcPts val="0"/>
              </a:spcAft>
              <a:buNone/>
            </a:pPr>
            <a:endParaRPr dirty="0"/>
          </a:p>
          <a:p>
            <a:pPr marL="457200" lvl="0" indent="0" algn="just" rtl="0">
              <a:lnSpc>
                <a:spcPct val="125000"/>
              </a:lnSpc>
              <a:spcBef>
                <a:spcPts val="0"/>
              </a:spcBef>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利用畢氏定理</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457200" lvl="0" indent="0" algn="ctr"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 </a:t>
            </a:r>
            <a:r>
              <a:rPr lang="en-US" sz="1800" b="1" dirty="0">
                <a:solidFill>
                  <a:srgbClr val="FFFFFF"/>
                </a:solidFill>
                <a:latin typeface="Microsoft JhengHei"/>
                <a:ea typeface="Microsoft JhengHei"/>
                <a:cs typeface="Microsoft JhengHei"/>
                <a:sym typeface="Microsoft JhengHei"/>
              </a:rPr>
              <a:t>L=D2-x2</a:t>
            </a:r>
            <a:endParaRPr sz="1800" b="1" dirty="0">
              <a:solidFill>
                <a:srgbClr val="FFFFFF"/>
              </a:solidFill>
              <a:latin typeface="Microsoft JhengHei"/>
              <a:ea typeface="Microsoft JhengHei"/>
              <a:cs typeface="Microsoft JhengHei"/>
              <a:sym typeface="Microsoft JhengHei"/>
            </a:endParaRPr>
          </a:p>
          <a:p>
            <a:pPr marL="457200" lvl="0" indent="0" algn="just" rtl="0">
              <a:lnSpc>
                <a:spcPct val="125000"/>
              </a:lnSpc>
              <a:spcBef>
                <a:spcPts val="0"/>
              </a:spcBef>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得到地面觀察者所觀測之時間t’為</a:t>
            </a:r>
            <a:endParaRPr sz="1800" b="1" dirty="0">
              <a:solidFill>
                <a:srgbClr val="FFFFFF"/>
              </a:solidFill>
              <a:latin typeface="Microsoft JhengHei"/>
              <a:ea typeface="Microsoft JhengHei"/>
              <a:cs typeface="Microsoft JhengHei"/>
              <a:sym typeface="Microsoft JhengHei"/>
            </a:endParaRPr>
          </a:p>
          <a:p>
            <a:pPr marL="457200" lvl="0" indent="0" algn="ctr"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 </a:t>
            </a:r>
            <a:r>
              <a:rPr lang="en-US" sz="1800" b="1" dirty="0">
                <a:solidFill>
                  <a:srgbClr val="FFFFFF"/>
                </a:solidFill>
                <a:latin typeface="Microsoft JhengHei"/>
                <a:ea typeface="Microsoft JhengHei"/>
                <a:cs typeface="Microsoft JhengHei"/>
                <a:sym typeface="Microsoft JhengHei"/>
              </a:rPr>
              <a:t>t'=2Lc2-v2=2Lc1-vc2</a:t>
            </a:r>
            <a:endParaRPr sz="1800" b="1" dirty="0">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又因火箭觀察者所觀測時間t為</a:t>
            </a:r>
            <a:endParaRPr sz="1800" b="1" dirty="0">
              <a:solidFill>
                <a:srgbClr val="FFFFFF"/>
              </a:solidFill>
              <a:latin typeface="Microsoft JhengHei"/>
              <a:ea typeface="Microsoft JhengHei"/>
              <a:cs typeface="Microsoft JhengHei"/>
              <a:sym typeface="Microsoft JhengHei"/>
            </a:endParaRPr>
          </a:p>
          <a:p>
            <a:pPr marL="457200" lvl="0" indent="0" algn="ctr"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t＝2Lc</a:t>
            </a:r>
            <a:endParaRPr sz="1800" b="1" dirty="0">
              <a:solidFill>
                <a:srgbClr val="FFFFFF"/>
              </a:solidFill>
              <a:latin typeface="Microsoft JhengHei"/>
              <a:ea typeface="Microsoft JhengHei"/>
              <a:cs typeface="Microsoft JhengHei"/>
              <a:sym typeface="Microsoft JhengHei"/>
            </a:endParaRPr>
          </a:p>
          <a:p>
            <a:pPr marL="457200" lvl="0" indent="0" algn="just" rtl="0">
              <a:lnSpc>
                <a:spcPct val="125000"/>
              </a:lnSpc>
              <a:spcBef>
                <a:spcPts val="0"/>
              </a:spcBef>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將t與t'合併，即可得狹義相對論時間延遲公式</a:t>
            </a:r>
            <a:endParaRPr sz="1800" b="1" dirty="0">
              <a:solidFill>
                <a:srgbClr val="FFFFFF"/>
              </a:solidFill>
              <a:latin typeface="Microsoft JhengHei"/>
              <a:ea typeface="Microsoft JhengHei"/>
              <a:cs typeface="Microsoft JhengHei"/>
              <a:sym typeface="Microsoft JhengHei"/>
            </a:endParaRPr>
          </a:p>
          <a:p>
            <a:pPr marL="457200" lvl="0" indent="0" algn="ctr"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t'=t1-vc2.</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Bef>
                <a:spcPts val="0"/>
              </a:spcBef>
              <a:spcAft>
                <a:spcPts val="0"/>
              </a:spcAft>
              <a:buNone/>
            </a:pPr>
            <a:r>
              <a:rPr lang="en-US" sz="1800" b="1" dirty="0">
                <a:solidFill>
                  <a:srgbClr val="FFFFFF"/>
                </a:solidFill>
                <a:latin typeface="Microsoft JhengHei"/>
                <a:ea typeface="Microsoft JhengHei"/>
                <a:cs typeface="Microsoft JhengHei"/>
                <a:sym typeface="Microsoft JhengHei"/>
              </a:rPr>
              <a:t>112級 </a:t>
            </a:r>
            <a:r>
              <a:rPr lang="en-US" sz="1800" b="1" dirty="0" err="1">
                <a:solidFill>
                  <a:srgbClr val="FFFFFF"/>
                </a:solidFill>
                <a:latin typeface="Microsoft JhengHei"/>
                <a:ea typeface="Microsoft JhengHei"/>
                <a:cs typeface="Microsoft JhengHei"/>
                <a:sym typeface="Microsoft JhengHei"/>
              </a:rPr>
              <a:t>張名涵</a:t>
            </a:r>
            <a:endParaRPr sz="1800" b="1" dirty="0">
              <a:solidFill>
                <a:srgbClr val="FFFFFF"/>
              </a:solidFill>
              <a:latin typeface="Microsoft JhengHei"/>
              <a:ea typeface="Microsoft JhengHei"/>
              <a:cs typeface="Microsoft JhengHei"/>
              <a:sym typeface="Microsoft JhengHei"/>
            </a:endParaRPr>
          </a:p>
        </p:txBody>
      </p:sp>
      <p:pic>
        <p:nvPicPr>
          <p:cNvPr id="92" name="Google Shape;92;gb7c5a4f357_0_16"/>
          <p:cNvPicPr preferRelativeResize="0"/>
          <p:nvPr/>
        </p:nvPicPr>
        <p:blipFill>
          <a:blip r:embed="rId3">
            <a:alphaModFix/>
          </a:blip>
          <a:stretch>
            <a:fillRect/>
          </a:stretch>
        </p:blipFill>
        <p:spPr>
          <a:xfrm>
            <a:off x="202550" y="327163"/>
            <a:ext cx="2514600" cy="1933575"/>
          </a:xfrm>
          <a:prstGeom prst="rect">
            <a:avLst/>
          </a:prstGeom>
          <a:noFill/>
          <a:ln>
            <a:noFill/>
          </a:ln>
        </p:spPr>
      </p:pic>
      <p:pic>
        <p:nvPicPr>
          <p:cNvPr id="93" name="Google Shape;93;gb7c5a4f357_0_16"/>
          <p:cNvPicPr preferRelativeResize="0"/>
          <p:nvPr/>
        </p:nvPicPr>
        <p:blipFill>
          <a:blip r:embed="rId4">
            <a:alphaModFix/>
          </a:blip>
          <a:stretch>
            <a:fillRect/>
          </a:stretch>
        </p:blipFill>
        <p:spPr>
          <a:xfrm>
            <a:off x="2717150" y="327175"/>
            <a:ext cx="4551076" cy="1933575"/>
          </a:xfrm>
          <a:prstGeom prst="rect">
            <a:avLst/>
          </a:prstGeom>
          <a:noFill/>
          <a:ln>
            <a:noFill/>
          </a:ln>
        </p:spPr>
      </p:pic>
      <p:pic>
        <p:nvPicPr>
          <p:cNvPr id="95" name="Google Shape;95;gb7c5a4f357_0_16"/>
          <p:cNvPicPr preferRelativeResize="0"/>
          <p:nvPr/>
        </p:nvPicPr>
        <p:blipFill>
          <a:blip r:embed="rId5">
            <a:alphaModFix/>
          </a:blip>
          <a:stretch>
            <a:fillRect/>
          </a:stretch>
        </p:blipFill>
        <p:spPr>
          <a:xfrm>
            <a:off x="767514" y="6430712"/>
            <a:ext cx="6024321" cy="1933575"/>
          </a:xfrm>
          <a:prstGeom prst="rect">
            <a:avLst/>
          </a:prstGeom>
          <a:noFill/>
          <a:ln>
            <a:noFill/>
          </a:ln>
        </p:spPr>
      </p:pic>
      <p:cxnSp>
        <p:nvCxnSpPr>
          <p:cNvPr id="9" name="直線單箭頭接點 8">
            <a:extLst>
              <a:ext uri="{FF2B5EF4-FFF2-40B4-BE49-F238E27FC236}">
                <a16:creationId xmlns:a16="http://schemas.microsoft.com/office/drawing/2014/main" id="{E2651031-EFA3-4B12-9CD9-11A89F8D0F88}"/>
              </a:ext>
            </a:extLst>
          </p:cNvPr>
          <p:cNvCxnSpPr/>
          <p:nvPr/>
        </p:nvCxnSpPr>
        <p:spPr>
          <a:xfrm>
            <a:off x="-325" y="5612440"/>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12" name="文字方塊 11">
            <a:extLst>
              <a:ext uri="{FF2B5EF4-FFF2-40B4-BE49-F238E27FC236}">
                <a16:creationId xmlns:a16="http://schemas.microsoft.com/office/drawing/2014/main" id="{661F5B84-1640-445F-B782-6041F5AD1C42}"/>
              </a:ext>
            </a:extLst>
          </p:cNvPr>
          <p:cNvSpPr txBox="1"/>
          <p:nvPr/>
        </p:nvSpPr>
        <p:spPr>
          <a:xfrm>
            <a:off x="439037" y="5828952"/>
            <a:ext cx="6681600" cy="4329134"/>
          </a:xfrm>
          <a:prstGeom prst="rect">
            <a:avLst/>
          </a:prstGeom>
          <a:noFill/>
        </p:spPr>
        <p:txBody>
          <a:bodyPr wrap="square">
            <a:spAutoFit/>
          </a:bodyPr>
          <a:lstStyle/>
          <a:p>
            <a:pPr marL="0" lvl="0" indent="0" algn="l" rtl="0">
              <a:lnSpc>
                <a:spcPct val="125000"/>
              </a:lnSpc>
              <a:spcBef>
                <a:spcPts val="0"/>
              </a:spcBef>
              <a:spcAft>
                <a:spcPts val="0"/>
              </a:spcAft>
              <a:buNone/>
            </a:pPr>
            <a:r>
              <a:rPr lang="zh-TW" altLang="en-US" sz="2400" b="1" dirty="0">
                <a:solidFill>
                  <a:srgbClr val="00FFFF"/>
                </a:solidFill>
                <a:latin typeface="Microsoft JhengHei"/>
                <a:ea typeface="Microsoft JhengHei"/>
                <a:cs typeface="Microsoft JhengHei"/>
                <a:sym typeface="Microsoft JhengHei"/>
              </a:rPr>
              <a:t>二、長度收縮（</a:t>
            </a:r>
            <a:r>
              <a:rPr lang="en-US" altLang="zh-TW" sz="2400" b="1" dirty="0">
                <a:solidFill>
                  <a:srgbClr val="00FFFF"/>
                </a:solidFill>
                <a:latin typeface="Microsoft JhengHei"/>
                <a:ea typeface="Microsoft JhengHei"/>
                <a:cs typeface="Microsoft JhengHei"/>
                <a:sym typeface="Microsoft JhengHei"/>
              </a:rPr>
              <a:t>Length</a:t>
            </a:r>
            <a:r>
              <a:rPr lang="zh-TW" altLang="en-US" sz="2400" b="1" dirty="0">
                <a:solidFill>
                  <a:srgbClr val="00FFFF"/>
                </a:solidFill>
                <a:latin typeface="Microsoft JhengHei"/>
                <a:ea typeface="Microsoft JhengHei"/>
                <a:cs typeface="Microsoft JhengHei"/>
                <a:sym typeface="Microsoft JhengHei"/>
              </a:rPr>
              <a:t> </a:t>
            </a:r>
            <a:r>
              <a:rPr lang="en-US" altLang="zh-TW" sz="2400" b="1" dirty="0">
                <a:solidFill>
                  <a:srgbClr val="00FFFF"/>
                </a:solidFill>
                <a:latin typeface="Microsoft JhengHei"/>
                <a:ea typeface="Microsoft JhengHei"/>
                <a:cs typeface="Microsoft JhengHei"/>
                <a:sym typeface="Microsoft JhengHei"/>
              </a:rPr>
              <a:t>Contraction</a:t>
            </a:r>
            <a:r>
              <a:rPr lang="zh-TW" altLang="en-US" sz="2400" b="1" dirty="0">
                <a:solidFill>
                  <a:srgbClr val="00FFFF"/>
                </a:solidFill>
                <a:latin typeface="Microsoft JhengHei"/>
                <a:ea typeface="Microsoft JhengHei"/>
                <a:cs typeface="Microsoft JhengHei"/>
                <a:sym typeface="Microsoft JhengHei"/>
              </a:rPr>
              <a:t>）</a:t>
            </a:r>
          </a:p>
          <a:p>
            <a:pPr marL="0" lvl="0" indent="0" algn="l" rtl="0">
              <a:lnSpc>
                <a:spcPct val="125000"/>
              </a:lnSpc>
              <a:spcBef>
                <a:spcPts val="0"/>
              </a:spcBef>
              <a:spcAft>
                <a:spcPts val="0"/>
              </a:spcAft>
              <a:buNone/>
            </a:pPr>
            <a:endParaRPr lang="zh-TW" altLang="en-US" sz="1800" b="1" dirty="0">
              <a:solidFill>
                <a:srgbClr val="00FFFF"/>
              </a:solidFill>
              <a:latin typeface="Microsoft JhengHei"/>
              <a:ea typeface="Microsoft JhengHei"/>
              <a:cs typeface="Microsoft JhengHei"/>
              <a:sym typeface="Microsoft JhengHei"/>
            </a:endParaRPr>
          </a:p>
          <a:p>
            <a:pPr marL="0" lvl="0" indent="0" algn="l" rtl="0">
              <a:lnSpc>
                <a:spcPct val="125000"/>
              </a:lnSpc>
              <a:spcBef>
                <a:spcPts val="0"/>
              </a:spcBef>
              <a:spcAft>
                <a:spcPts val="0"/>
              </a:spcAft>
              <a:buNone/>
            </a:pPr>
            <a:endParaRPr lang="zh-TW" altLang="en-US" sz="1800" b="1" dirty="0">
              <a:solidFill>
                <a:srgbClr val="00FFFF"/>
              </a:solidFill>
              <a:latin typeface="Microsoft JhengHei"/>
              <a:ea typeface="Microsoft JhengHei"/>
              <a:cs typeface="Microsoft JhengHei"/>
              <a:sym typeface="Microsoft JhengHei"/>
            </a:endParaRPr>
          </a:p>
          <a:p>
            <a:pPr marL="0" lvl="0" indent="0" algn="l" rtl="0">
              <a:lnSpc>
                <a:spcPct val="125000"/>
              </a:lnSpc>
              <a:spcBef>
                <a:spcPts val="0"/>
              </a:spcBef>
              <a:spcAft>
                <a:spcPts val="0"/>
              </a:spcAft>
              <a:buNone/>
            </a:pPr>
            <a:endParaRPr lang="zh-TW" altLang="en-US" sz="1800" b="1" dirty="0">
              <a:solidFill>
                <a:srgbClr val="00FFFF"/>
              </a:solidFill>
              <a:latin typeface="Microsoft JhengHei"/>
              <a:ea typeface="Microsoft JhengHei"/>
              <a:cs typeface="Microsoft JhengHei"/>
              <a:sym typeface="Microsoft JhengHei"/>
            </a:endParaRPr>
          </a:p>
          <a:p>
            <a:pPr marL="0" lvl="0" indent="0" algn="l" rtl="0">
              <a:lnSpc>
                <a:spcPct val="125000"/>
              </a:lnSpc>
              <a:spcBef>
                <a:spcPts val="0"/>
              </a:spcBef>
              <a:spcAft>
                <a:spcPts val="0"/>
              </a:spcAft>
              <a:buNone/>
            </a:pPr>
            <a:endParaRPr lang="zh-TW" altLang="en-US" sz="1800" b="1" dirty="0">
              <a:solidFill>
                <a:srgbClr val="00FFFF"/>
              </a:solidFill>
              <a:latin typeface="Microsoft JhengHei"/>
              <a:ea typeface="Microsoft JhengHei"/>
              <a:cs typeface="Microsoft JhengHei"/>
              <a:sym typeface="Microsoft JhengHei"/>
            </a:endParaRPr>
          </a:p>
          <a:p>
            <a:pPr marL="0" lvl="0" indent="0" algn="l" rtl="0">
              <a:lnSpc>
                <a:spcPct val="125000"/>
              </a:lnSpc>
              <a:spcBef>
                <a:spcPts val="0"/>
              </a:spcBef>
              <a:spcAft>
                <a:spcPts val="0"/>
              </a:spcAft>
              <a:buNone/>
            </a:pPr>
            <a:endParaRPr lang="zh-TW" altLang="en-US" sz="1800" b="1" dirty="0">
              <a:solidFill>
                <a:srgbClr val="00FFFF"/>
              </a:solidFill>
              <a:latin typeface="Microsoft JhengHei"/>
              <a:ea typeface="Microsoft JhengHei"/>
              <a:cs typeface="Microsoft JhengHei"/>
              <a:sym typeface="Microsoft JhengHei"/>
            </a:endParaRPr>
          </a:p>
          <a:p>
            <a:pPr marL="0" lvl="0" indent="0" algn="just" rtl="0">
              <a:lnSpc>
                <a:spcPct val="125000"/>
              </a:lnSpc>
              <a:spcBef>
                <a:spcPts val="0"/>
              </a:spcBef>
              <a:spcAft>
                <a:spcPts val="0"/>
              </a:spcAft>
              <a:buNone/>
            </a:pPr>
            <a:endParaRPr lang="en-US" altLang="zh-TW" sz="1800" b="1" dirty="0">
              <a:solidFill>
                <a:srgbClr val="FFFFFF"/>
              </a:solidFill>
              <a:latin typeface="Microsoft JhengHei"/>
              <a:ea typeface="Microsoft JhengHei"/>
              <a:cs typeface="Microsoft JhengHei"/>
              <a:sym typeface="Microsoft JhengHei"/>
            </a:endParaRPr>
          </a:p>
          <a:p>
            <a:pPr marL="0" lvl="0" indent="0" algn="just" rtl="0">
              <a:lnSpc>
                <a:spcPct val="125000"/>
              </a:lnSpc>
              <a:spcBef>
                <a:spcPts val="0"/>
              </a:spcBef>
              <a:spcAft>
                <a:spcPts val="0"/>
              </a:spcAft>
              <a:buNone/>
            </a:pPr>
            <a:r>
              <a:rPr lang="zh-TW" altLang="en-US" sz="1800" b="1" dirty="0">
                <a:solidFill>
                  <a:srgbClr val="FFFFFF"/>
                </a:solidFill>
                <a:latin typeface="Microsoft JhengHei"/>
                <a:ea typeface="Microsoft JhengHei"/>
                <a:cs typeface="Microsoft JhengHei"/>
                <a:sym typeface="Microsoft JhengHei"/>
              </a:rPr>
              <a:t>狹義相對論指出位於靜止慣性參考系的觀察者所量度出的匀速移動物體長度 </a:t>
            </a:r>
            <a:r>
              <a:rPr lang="en-US" altLang="zh-TW" sz="1800" b="1" dirty="0">
                <a:solidFill>
                  <a:srgbClr val="FFFFFF"/>
                </a:solidFill>
                <a:latin typeface="Microsoft JhengHei"/>
                <a:ea typeface="Microsoft JhengHei"/>
                <a:cs typeface="Microsoft JhengHei"/>
                <a:sym typeface="Microsoft JhengHei"/>
              </a:rPr>
              <a:t>l’ </a:t>
            </a:r>
            <a:r>
              <a:rPr lang="zh-TW" altLang="en-US" sz="1800" b="1" dirty="0">
                <a:solidFill>
                  <a:srgbClr val="FFFFFF"/>
                </a:solidFill>
                <a:latin typeface="Microsoft JhengHei"/>
                <a:ea typeface="Microsoft JhengHei"/>
                <a:cs typeface="Microsoft JhengHei"/>
                <a:sym typeface="Microsoft JhengHei"/>
              </a:rPr>
              <a:t>比位於匀速移動參考系觀察者所量度出的同樣事物長度 </a:t>
            </a:r>
            <a:r>
              <a:rPr lang="en-US" altLang="zh-TW" sz="1800" b="1" dirty="0">
                <a:solidFill>
                  <a:srgbClr val="FFFFFF"/>
                </a:solidFill>
                <a:latin typeface="Microsoft JhengHei"/>
                <a:ea typeface="Microsoft JhengHei"/>
                <a:cs typeface="Microsoft JhengHei"/>
                <a:sym typeface="Microsoft JhengHei"/>
              </a:rPr>
              <a:t>l </a:t>
            </a:r>
            <a:r>
              <a:rPr lang="zh-TW" altLang="en-US" sz="1800" b="1" dirty="0">
                <a:solidFill>
                  <a:srgbClr val="FFFFFF"/>
                </a:solidFill>
                <a:latin typeface="Microsoft JhengHei"/>
                <a:ea typeface="Microsoft JhengHei"/>
                <a:cs typeface="Microsoft JhengHei"/>
                <a:sym typeface="Microsoft JhengHei"/>
              </a:rPr>
              <a:t>短，而該物體長度是平行於物體移動方向，被量度出與物體移動方向垂直的長度卻不會縮短。</a:t>
            </a:r>
          </a:p>
          <a:p>
            <a:pPr marL="0" lvl="0" indent="0" algn="r" rtl="0">
              <a:lnSpc>
                <a:spcPct val="125000"/>
              </a:lnSpc>
              <a:spcBef>
                <a:spcPts val="0"/>
              </a:spcBef>
              <a:spcAft>
                <a:spcPts val="0"/>
              </a:spcAft>
              <a:buNone/>
            </a:pPr>
            <a:r>
              <a:rPr lang="en-US" altLang="zh-TW" sz="1800" b="1" dirty="0">
                <a:solidFill>
                  <a:srgbClr val="FFFFFF"/>
                </a:solidFill>
                <a:latin typeface="Microsoft JhengHei"/>
                <a:ea typeface="Microsoft JhengHei"/>
                <a:cs typeface="Microsoft JhengHei"/>
                <a:sym typeface="Microsoft JhengHei"/>
              </a:rPr>
              <a:t>113</a:t>
            </a:r>
            <a:r>
              <a:rPr lang="zh-TW" altLang="en-US" sz="1800" b="1" dirty="0">
                <a:solidFill>
                  <a:srgbClr val="FFFFFF"/>
                </a:solidFill>
                <a:latin typeface="Microsoft JhengHei"/>
                <a:ea typeface="Microsoft JhengHei"/>
                <a:cs typeface="Microsoft JhengHei"/>
                <a:sym typeface="Microsoft JhengHei"/>
              </a:rPr>
              <a:t>級 陳漢濠</a:t>
            </a:r>
          </a:p>
        </p:txBody>
      </p:sp>
      <p:cxnSp>
        <p:nvCxnSpPr>
          <p:cNvPr id="13" name="直線單箭頭接點 12">
            <a:extLst>
              <a:ext uri="{FF2B5EF4-FFF2-40B4-BE49-F238E27FC236}">
                <a16:creationId xmlns:a16="http://schemas.microsoft.com/office/drawing/2014/main" id="{C80F95CC-46B7-49C8-A57C-8A2C791DD2BE}"/>
              </a:ext>
            </a:extLst>
          </p:cNvPr>
          <p:cNvCxnSpPr/>
          <p:nvPr/>
        </p:nvCxnSpPr>
        <p:spPr>
          <a:xfrm>
            <a:off x="-326" y="10158086"/>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14" name="直線單箭頭接點 13">
            <a:extLst>
              <a:ext uri="{FF2B5EF4-FFF2-40B4-BE49-F238E27FC236}">
                <a16:creationId xmlns:a16="http://schemas.microsoft.com/office/drawing/2014/main" id="{EC15A4FD-CDC4-48FF-9694-C745010DD190}"/>
              </a:ext>
            </a:extLst>
          </p:cNvPr>
          <p:cNvCxnSpPr/>
          <p:nvPr/>
        </p:nvCxnSpPr>
        <p:spPr>
          <a:xfrm>
            <a:off x="-326" y="10325726"/>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自訂</PresentationFormat>
  <Paragraphs>38</Paragraphs>
  <Slides>2</Slides>
  <Notes>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vt:i4>
      </vt:variant>
    </vt:vector>
  </HeadingPairs>
  <TitlesOfParts>
    <vt:vector size="6" baseType="lpstr">
      <vt:lpstr>Microsoft JhengHei</vt:lpstr>
      <vt:lpstr>Arial</vt:lpstr>
      <vt:lpstr>Calibri</vt: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12</cp:revision>
  <dcterms:created xsi:type="dcterms:W3CDTF">2020-08-26T09:46:03Z</dcterms:created>
  <dcterms:modified xsi:type="dcterms:W3CDTF">2021-01-23T15:57:49Z</dcterms:modified>
</cp:coreProperties>
</file>