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3" r:id="rId4"/>
    <p:sldId id="258" r:id="rId5"/>
    <p:sldId id="261" r:id="rId6"/>
    <p:sldId id="257" r:id="rId7"/>
    <p:sldId id="256" r:id="rId8"/>
    <p:sldId id="259" r:id="rId9"/>
    <p:sldId id="260" r:id="rId10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0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18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9840" y="2846160"/>
            <a:ext cx="6519960" cy="67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12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6519960" cy="678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27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3181680" cy="678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1000" y="2846160"/>
            <a:ext cx="3181680" cy="678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15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9840" y="569160"/>
            <a:ext cx="6519960" cy="957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60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1000" y="2846160"/>
            <a:ext cx="3181680" cy="678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9840" y="638964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776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3181680" cy="678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1000" y="284616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1000" y="638964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1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22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1000" y="284616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9840" y="6389640"/>
            <a:ext cx="65199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04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65199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9840" y="6389640"/>
            <a:ext cx="65199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49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1000" y="284616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9840" y="638964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1000" y="6389640"/>
            <a:ext cx="318168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495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20991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724480" y="2846160"/>
            <a:ext cx="20991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28760" y="2846160"/>
            <a:ext cx="20991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19840" y="6389640"/>
            <a:ext cx="20991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724480" y="6389640"/>
            <a:ext cx="20991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28760" y="6389640"/>
            <a:ext cx="2099160" cy="323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346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6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21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6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87D7-5873-43C5-8906-F2831D47EA1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C713-60B6-4107-8814-12354A294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9840" y="569160"/>
            <a:ext cx="6519960" cy="2066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sz="364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19840" y="2846160"/>
            <a:ext cx="6519960" cy="6783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9000" indent="-188640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zh-TW" sz="2320" b="0" strike="noStrike" spc="-1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  <a:p>
            <a:pPr marL="567000" lvl="1" indent="-188640">
              <a:lnSpc>
                <a:spcPct val="90000"/>
              </a:lnSpc>
              <a:spcBef>
                <a:spcPts val="414"/>
              </a:spcBef>
              <a:buClr>
                <a:srgbClr val="000000"/>
              </a:buClr>
              <a:buFont typeface="Arial"/>
              <a:buChar char="•"/>
            </a:pPr>
            <a:r>
              <a:rPr lang="zh-TW" sz="1990" b="0" strike="noStrike" spc="-1">
                <a:solidFill>
                  <a:srgbClr val="000000"/>
                </a:solidFill>
                <a:latin typeface="Calibri"/>
              </a:rPr>
              <a:t>第二層</a:t>
            </a:r>
            <a:endParaRPr lang="en-US" sz="1990" b="0" strike="noStrike" spc="-1">
              <a:solidFill>
                <a:srgbClr val="000000"/>
              </a:solidFill>
              <a:latin typeface="Calibri"/>
            </a:endParaRPr>
          </a:p>
          <a:p>
            <a:pPr marL="945000" lvl="2" indent="-188640">
              <a:lnSpc>
                <a:spcPct val="90000"/>
              </a:lnSpc>
              <a:spcBef>
                <a:spcPts val="414"/>
              </a:spcBef>
              <a:buClr>
                <a:srgbClr val="000000"/>
              </a:buClr>
              <a:buFont typeface="Arial"/>
              <a:buChar char="•"/>
            </a:pPr>
            <a:r>
              <a:rPr lang="zh-TW" sz="1660" b="0" strike="noStrike" spc="-1">
                <a:solidFill>
                  <a:srgbClr val="000000"/>
                </a:solidFill>
                <a:latin typeface="Calibri"/>
              </a:rPr>
              <a:t>第三層</a:t>
            </a:r>
            <a:endParaRPr lang="en-US" sz="1660" b="0" strike="noStrike" spc="-1">
              <a:solidFill>
                <a:srgbClr val="000000"/>
              </a:solidFill>
              <a:latin typeface="Calibri"/>
            </a:endParaRPr>
          </a:p>
          <a:p>
            <a:pPr marL="1323000" lvl="3" indent="-188640">
              <a:lnSpc>
                <a:spcPct val="90000"/>
              </a:lnSpc>
              <a:spcBef>
                <a:spcPts val="414"/>
              </a:spcBef>
              <a:buClr>
                <a:srgbClr val="000000"/>
              </a:buClr>
              <a:buFont typeface="Arial"/>
              <a:buChar char="•"/>
            </a:pPr>
            <a:r>
              <a:rPr lang="zh-TW" sz="1490" b="0" strike="noStrike" spc="-1">
                <a:solidFill>
                  <a:srgbClr val="000000"/>
                </a:solidFill>
                <a:latin typeface="Calibri"/>
              </a:rPr>
              <a:t>第四層</a:t>
            </a:r>
            <a:endParaRPr lang="en-US" sz="1490" b="0" strike="noStrike" spc="-1">
              <a:solidFill>
                <a:srgbClr val="000000"/>
              </a:solidFill>
              <a:latin typeface="Calibri"/>
            </a:endParaRPr>
          </a:p>
          <a:p>
            <a:pPr marL="1701000" lvl="4" indent="-188640">
              <a:lnSpc>
                <a:spcPct val="90000"/>
              </a:lnSpc>
              <a:spcBef>
                <a:spcPts val="414"/>
              </a:spcBef>
              <a:buClr>
                <a:srgbClr val="000000"/>
              </a:buClr>
              <a:buFont typeface="Arial"/>
              <a:buChar char="•"/>
            </a:pPr>
            <a:r>
              <a:rPr lang="zh-TW" sz="1490" b="0" strike="noStrike" spc="-1">
                <a:solidFill>
                  <a:srgbClr val="000000"/>
                </a:solidFill>
                <a:latin typeface="Calibri"/>
              </a:rPr>
              <a:t>第五層</a:t>
            </a:r>
            <a:endParaRPr lang="en-US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770BC58-7617-4B04-B1CB-D684CF37179A}" type="datetime">
              <a:rPr lang="en-US" sz="989" b="0" strike="noStrike" spc="-1">
                <a:solidFill>
                  <a:srgbClr val="8B8B8B"/>
                </a:solidFill>
                <a:latin typeface="Calibri"/>
              </a:rPr>
              <a:t>3/22/2022</a:t>
            </a:fld>
            <a:endParaRPr lang="en-US" sz="989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615F857-D389-481E-8380-4D6E5629D318}" type="slidenum">
              <a:rPr lang="en-US" sz="989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89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09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111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662873" y="1191106"/>
              <a:ext cx="3497082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4000" b="1" i="0" u="none" strike="noStrike" kern="1200" cap="none" spc="-1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生活中的電磁學</a:t>
              </a:r>
              <a:endParaRPr kumimoji="0" lang="en-US" altLang="zh-TW" sz="40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5" name="群組 10">
            <a:extLst>
              <a:ext uri="{FF2B5EF4-FFF2-40B4-BE49-F238E27FC236}">
                <a16:creationId xmlns:a16="http://schemas.microsoft.com/office/drawing/2014/main" id="{549D2974-2C80-4770-82A8-4CA2A9D4045C}"/>
              </a:ext>
            </a:extLst>
          </p:cNvPr>
          <p:cNvGrpSpPr/>
          <p:nvPr/>
        </p:nvGrpSpPr>
        <p:grpSpPr>
          <a:xfrm>
            <a:off x="527400" y="2251080"/>
            <a:ext cx="6504480" cy="8056800"/>
            <a:chOff x="527400" y="2251080"/>
            <a:chExt cx="6504480" cy="8056800"/>
          </a:xfrm>
        </p:grpSpPr>
        <p:sp>
          <p:nvSpPr>
            <p:cNvPr id="36" name="矩形 11">
              <a:extLst>
                <a:ext uri="{FF2B5EF4-FFF2-40B4-BE49-F238E27FC236}">
                  <a16:creationId xmlns:a16="http://schemas.microsoft.com/office/drawing/2014/main" id="{150D0C17-3FB6-4BAB-A1FF-3D79425F3C33}"/>
                </a:ext>
              </a:extLst>
            </p:cNvPr>
            <p:cNvSpPr/>
            <p:nvPr/>
          </p:nvSpPr>
          <p:spPr>
            <a:xfrm>
              <a:off x="527400" y="2251080"/>
              <a:ext cx="6504480" cy="8056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文字方塊 12">
              <a:extLst>
                <a:ext uri="{FF2B5EF4-FFF2-40B4-BE49-F238E27FC236}">
                  <a16:creationId xmlns:a16="http://schemas.microsoft.com/office/drawing/2014/main" id="{CF8BEC1C-4F8F-427E-913E-A08EF7C039B6}"/>
                </a:ext>
              </a:extLst>
            </p:cNvPr>
            <p:cNvSpPr/>
            <p:nvPr/>
          </p:nvSpPr>
          <p:spPr>
            <a:xfrm>
              <a:off x="703080" y="2388600"/>
              <a:ext cx="6155280" cy="71050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實驗名稱：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A.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口罩靜電實驗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實驗原理：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高斯定律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實驗器材：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合格口罩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含熔噴布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、面紙、剪刀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非必要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、約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20×10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公分的鋁箔紙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實驗步驟：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1.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將一張面紙撕下一片大約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～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3mm</a:t>
              </a:r>
              <a:r>
                <a:rPr kumimoji="0" lang="en-US" sz="1400" b="1" i="0" u="none" strike="noStrike" kern="1200" cap="none" spc="-1" normalizeH="0" baseline="1400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大小的小紙屑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2.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將剩餘面紙與紙屑接觸查看</a:t>
              </a:r>
              <a:endParaRPr kumimoji="0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是否有靜電吸引</a:t>
              </a:r>
              <a:endParaRPr kumimoji="0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3.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將口罩與紙屑接觸查看是否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有靜電吸引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4.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重複步驟  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查看是否有靜電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吸引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5.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口罩朝向紙屑的那面墊一張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鋁箔紙查看紙屑吸附的情形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6.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拿開鋁箔的口罩再次吸附紙屑觀察結果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7.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討論以上實驗結果，告訴我們什麼？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檢驗項目：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-28404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影片為橫向拍攝、有字幕。影像清晰，有使用麥克風錄音。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-28404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》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-28404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*</a:t>
              </a:r>
              <a:r>
                <a:rPr kumimoji="0" lang="zh-TW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影片中有說明這一組的創意或創新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-28404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特寫實驗過程及手版。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-284040" algn="l" defTabSz="4572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影片中要講解高斯定律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  <a:cs typeface="+mn-cs"/>
                </a:rPr>
                <a:t>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A95A52D2-A41B-4780-B87E-74AFF0BC7603}"/>
              </a:ext>
            </a:extLst>
          </p:cNvPr>
          <p:cNvPicPr/>
          <p:nvPr/>
        </p:nvPicPr>
        <p:blipFill>
          <a:blip r:embed="rId4"/>
          <a:srcRect l="2907" r="1593" b="4042"/>
          <a:stretch/>
        </p:blipFill>
        <p:spPr>
          <a:xfrm>
            <a:off x="3418595" y="5437620"/>
            <a:ext cx="3438000" cy="1683720"/>
          </a:xfrm>
          <a:prstGeom prst="rect">
            <a:avLst/>
          </a:prstGeom>
          <a:ln w="0">
            <a:noFill/>
          </a:ln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FDC6A457-DC48-4C48-9ACD-8FDFB91F39A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420000" y="2388600"/>
            <a:ext cx="3369240" cy="1706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66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3"/>
          <p:cNvGrpSpPr/>
          <p:nvPr/>
        </p:nvGrpSpPr>
        <p:grpSpPr>
          <a:xfrm>
            <a:off x="556920" y="322920"/>
            <a:ext cx="6445440" cy="821880"/>
            <a:chOff x="556920" y="322920"/>
            <a:chExt cx="6445440" cy="821880"/>
          </a:xfrm>
        </p:grpSpPr>
        <p:sp>
          <p:nvSpPr>
            <p:cNvPr id="42" name="文字方塊 4"/>
            <p:cNvSpPr/>
            <p:nvPr/>
          </p:nvSpPr>
          <p:spPr>
            <a:xfrm>
              <a:off x="1701360" y="322920"/>
              <a:ext cx="4238640" cy="82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111</a:t>
              </a:r>
              <a:r>
                <a:rPr kumimoji="0" lang="zh-TW" altLang="en-US" sz="2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年 生活物理 實驗演示</a:t>
              </a:r>
              <a:endPara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高中同學 實驗演示說明</a:t>
              </a:r>
              <a:endPara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pic>
          <p:nvPicPr>
            <p:cNvPr id="43" name="圖片 5"/>
            <p:cNvPicPr/>
            <p:nvPr/>
          </p:nvPicPr>
          <p:blipFill>
            <a:blip r:embed="rId2"/>
            <a:stretch/>
          </p:blipFill>
          <p:spPr>
            <a:xfrm>
              <a:off x="556920" y="323640"/>
              <a:ext cx="1191600" cy="81684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4" name="圖片 6" descr="一張含有 文字 的圖片&#10;&#10;自動產生的描述"/>
            <p:cNvPicPr/>
            <p:nvPr/>
          </p:nvPicPr>
          <p:blipFill>
            <a:blip r:embed="rId3"/>
            <a:stretch/>
          </p:blipFill>
          <p:spPr>
            <a:xfrm>
              <a:off x="5807520" y="323640"/>
              <a:ext cx="1194840" cy="81756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45" name="群組 7"/>
          <p:cNvGrpSpPr/>
          <p:nvPr/>
        </p:nvGrpSpPr>
        <p:grpSpPr>
          <a:xfrm>
            <a:off x="1380600" y="1281240"/>
            <a:ext cx="4798080" cy="787320"/>
            <a:chOff x="1380600" y="1281240"/>
            <a:chExt cx="4798080" cy="787320"/>
          </a:xfrm>
        </p:grpSpPr>
        <p:sp>
          <p:nvSpPr>
            <p:cNvPr id="46" name="矩形: 圓角 8"/>
            <p:cNvSpPr/>
            <p:nvPr/>
          </p:nvSpPr>
          <p:spPr>
            <a:xfrm>
              <a:off x="1380600" y="1281240"/>
              <a:ext cx="4798080" cy="787320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文字方塊 9"/>
            <p:cNvSpPr/>
            <p:nvPr/>
          </p:nvSpPr>
          <p:spPr>
            <a:xfrm>
              <a:off x="1912387" y="1321200"/>
              <a:ext cx="3771587" cy="70643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-1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生活中的電磁學</a:t>
              </a:r>
              <a:endPara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8" name="群組 10"/>
          <p:cNvGrpSpPr/>
          <p:nvPr/>
        </p:nvGrpSpPr>
        <p:grpSpPr>
          <a:xfrm>
            <a:off x="527400" y="2251080"/>
            <a:ext cx="6504480" cy="8546529"/>
            <a:chOff x="527400" y="2251080"/>
            <a:chExt cx="6504480" cy="8546529"/>
          </a:xfrm>
        </p:grpSpPr>
        <p:sp>
          <p:nvSpPr>
            <p:cNvPr id="49" name="矩形 11"/>
            <p:cNvSpPr/>
            <p:nvPr/>
          </p:nvSpPr>
          <p:spPr>
            <a:xfrm>
              <a:off x="527400" y="2251080"/>
              <a:ext cx="6504480" cy="8056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文字方塊 12"/>
            <p:cNvSpPr/>
            <p:nvPr/>
          </p:nvSpPr>
          <p:spPr>
            <a:xfrm>
              <a:off x="702000" y="2346300"/>
              <a:ext cx="6155280" cy="84513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實驗名稱：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.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手機電磁波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實驗原理：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金屬的電性，金屬屏蔽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實驗器材：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1.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x2 (A,B)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鋁箔紙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至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3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張 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(30mm x 30mm)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3.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×2(A,B)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4.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電梯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實驗步驟：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先用手機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打給手機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其後利用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至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3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張的鋁箔紙將手機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完全包覆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利用手機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，嘗試致電手機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測試手機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能否接通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5.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將手機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從鋁箔紙中取出，再次利用手機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致電到手機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   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結果有什麼不同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?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6.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在生活中我們可以將電梯類比為鋁箔紙，利用手機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，嘗試致電手機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7.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查看是否接通和信號狀態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8.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利用鋁箔紙將磁鐵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完全包覆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9.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測試磁鐵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A(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已被包覆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)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與磁鐵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能否相吸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檢驗項目：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影片為橫向拍攝、有字幕。影像清晰，有使用麥克風錄音。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影片中有自製</a:t>
              </a: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《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原理講解圖板</a:t>
              </a: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》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影片中有說明這一組的創意或創新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講解磁的實驗與電的實驗的區別。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特寫實驗過程及手版。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影片中講解高斯定律時一定要用封閉曲面去解釋。</a:t>
              </a:r>
              <a:endParaRPr kumimoji="0" lang="en-US" altLang="zh-TW" sz="14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51" name="圖片 1"/>
          <p:cNvPicPr/>
          <p:nvPr/>
        </p:nvPicPr>
        <p:blipFill>
          <a:blip r:embed="rId4"/>
          <a:stretch/>
        </p:blipFill>
        <p:spPr>
          <a:xfrm>
            <a:off x="2708640" y="2682360"/>
            <a:ext cx="4022640" cy="147024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/>
          <p:cNvPicPr/>
          <p:nvPr/>
        </p:nvPicPr>
        <p:blipFill>
          <a:blip r:embed="rId5"/>
          <a:stretch/>
        </p:blipFill>
        <p:spPr>
          <a:xfrm>
            <a:off x="4140000" y="4427640"/>
            <a:ext cx="1988640" cy="115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680458" y="1191106"/>
              <a:ext cx="3497082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zh-TW" sz="4000" b="1" strike="noStrike" spc="-1" dirty="0">
                  <a:solidFill>
                    <a:srgbClr val="FF0000"/>
                  </a:solidFill>
                  <a:latin typeface="微軟正黑體"/>
                  <a:ea typeface="微軟正黑體"/>
                </a:rPr>
                <a:t>生活中的電磁學</a:t>
              </a:r>
              <a:endParaRPr lang="en-US" altLang="zh-TW" sz="4000" b="0" strike="noStrike" spc="-1" dirty="0">
                <a:latin typeface="Arial"/>
              </a:endParaRPr>
            </a:p>
          </p:txBody>
        </p:sp>
      </p:grpSp>
      <p:grpSp>
        <p:nvGrpSpPr>
          <p:cNvPr id="35" name="群組 10">
            <a:extLst>
              <a:ext uri="{FF2B5EF4-FFF2-40B4-BE49-F238E27FC236}">
                <a16:creationId xmlns:a16="http://schemas.microsoft.com/office/drawing/2014/main" id="{549D2974-2C80-4770-82A8-4CA2A9D4045C}"/>
              </a:ext>
            </a:extLst>
          </p:cNvPr>
          <p:cNvGrpSpPr/>
          <p:nvPr/>
        </p:nvGrpSpPr>
        <p:grpSpPr>
          <a:xfrm>
            <a:off x="527400" y="2251080"/>
            <a:ext cx="6504480" cy="8056800"/>
            <a:chOff x="527400" y="2251080"/>
            <a:chExt cx="6504480" cy="8056800"/>
          </a:xfrm>
        </p:grpSpPr>
        <p:sp>
          <p:nvSpPr>
            <p:cNvPr id="36" name="矩形 11">
              <a:extLst>
                <a:ext uri="{FF2B5EF4-FFF2-40B4-BE49-F238E27FC236}">
                  <a16:creationId xmlns:a16="http://schemas.microsoft.com/office/drawing/2014/main" id="{150D0C17-3FB6-4BAB-A1FF-3D79425F3C33}"/>
                </a:ext>
              </a:extLst>
            </p:cNvPr>
            <p:cNvSpPr/>
            <p:nvPr/>
          </p:nvSpPr>
          <p:spPr>
            <a:xfrm>
              <a:off x="527400" y="2251080"/>
              <a:ext cx="6504480" cy="8056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文字方塊 12">
              <a:extLst>
                <a:ext uri="{FF2B5EF4-FFF2-40B4-BE49-F238E27FC236}">
                  <a16:creationId xmlns:a16="http://schemas.microsoft.com/office/drawing/2014/main" id="{CF8BEC1C-4F8F-427E-913E-A08EF7C039B6}"/>
                </a:ext>
              </a:extLst>
            </p:cNvPr>
            <p:cNvSpPr/>
            <p:nvPr/>
          </p:nvSpPr>
          <p:spPr>
            <a:xfrm>
              <a:off x="703080" y="2388600"/>
              <a:ext cx="6155280" cy="71050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sz="2000" b="1" strike="noStrike" spc="-1" dirty="0">
                  <a:solidFill>
                    <a:srgbClr val="3333FF"/>
                  </a:solidFill>
                  <a:latin typeface="微軟正黑體"/>
                  <a:ea typeface="微軟正黑體"/>
                </a:rPr>
                <a:t>實驗名稱：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1.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口罩靜電實驗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zh-TW" sz="2000" b="1" strike="noStrike" spc="-1" dirty="0">
                  <a:solidFill>
                    <a:srgbClr val="0000FF"/>
                  </a:solidFill>
                  <a:latin typeface="微軟正黑體"/>
                  <a:ea typeface="微軟正黑體"/>
                </a:rPr>
                <a:t>實驗原理：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高斯定律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zh-TW" sz="2000" b="1" strike="noStrike" spc="-1" dirty="0">
                  <a:solidFill>
                    <a:srgbClr val="0000FF"/>
                  </a:solidFill>
                  <a:latin typeface="微軟正黑體"/>
                  <a:ea typeface="微軟正黑體"/>
                </a:rPr>
                <a:t>實驗器材：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合格口罩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(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含熔噴布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)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、面紙、剪刀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(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非必要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)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、約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20×10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公分的鋁箔紙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zh-TW" sz="2000" b="1" strike="noStrike" spc="-1" dirty="0">
                  <a:solidFill>
                    <a:srgbClr val="0000FF"/>
                  </a:solidFill>
                  <a:latin typeface="微軟正黑體"/>
                  <a:ea typeface="微軟正黑體"/>
                </a:rPr>
                <a:t>實驗步驟：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1.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將一張面紙撕下一片大約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2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～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3mm</a:t>
              </a:r>
              <a:r>
                <a:rPr lang="en-US" sz="1400" b="1" strike="noStrike" spc="-1" baseline="14000000" dirty="0">
                  <a:solidFill>
                    <a:srgbClr val="000000"/>
                  </a:solidFill>
                  <a:latin typeface="微軟正黑體"/>
                  <a:ea typeface="微軟正黑體"/>
                </a:rPr>
                <a:t>2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大小的小紙屑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2.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將剩餘面紙與紙屑接觸查看</a:t>
              </a:r>
              <a:endParaRPr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   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是否有靜電吸引</a:t>
              </a:r>
              <a:endParaRPr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3.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將口罩與紙屑接觸查看是否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   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有靜電吸引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4.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重複步驟  </a:t>
              </a: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2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查看是否有靜電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   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吸引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5.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口罩朝向紙屑的那面墊一張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   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鋁箔紙查看紙屑吸附的情形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6.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拿開鋁箔的口罩再次吸附紙屑觀察結果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7.  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討論以上實驗結果，告訴我們什麼？</a:t>
              </a:r>
              <a:endParaRPr lang="en-US" sz="1400" b="0" strike="noStrike" spc="-1" dirty="0">
                <a:latin typeface="Arial"/>
              </a:endParaRPr>
            </a:p>
            <a:p>
              <a:pPr>
                <a:lnSpc>
                  <a:spcPct val="125000"/>
                </a:lnSpc>
              </a:pPr>
              <a:r>
                <a:rPr lang="zh-TW" sz="2000" b="1" strike="noStrike" spc="-1" dirty="0">
                  <a:solidFill>
                    <a:srgbClr val="0000FF"/>
                  </a:solidFill>
                  <a:latin typeface="微軟正黑體"/>
                  <a:ea typeface="微軟正黑體"/>
                </a:rPr>
                <a:t>檢驗項目：</a:t>
              </a:r>
              <a:endParaRPr lang="en-US" sz="2000" b="0" strike="noStrike" spc="-1" dirty="0">
                <a:latin typeface="Arial"/>
              </a:endParaRPr>
            </a:p>
            <a:p>
              <a:pPr indent="-284040">
                <a:lnSpc>
                  <a:spcPct val="125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*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影片為橫向拍攝、有字幕。影像清晰，有使用麥克風錄音。</a:t>
              </a:r>
              <a:endParaRPr lang="en-US" sz="1400" b="0" strike="noStrike" spc="-1" dirty="0">
                <a:latin typeface="Arial"/>
              </a:endParaRPr>
            </a:p>
            <a:p>
              <a:pPr indent="-284040">
                <a:lnSpc>
                  <a:spcPct val="125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*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影片中有自製《原理講解圖板》。</a:t>
              </a:r>
              <a:endParaRPr lang="en-US" sz="1400" b="0" strike="noStrike" spc="-1" dirty="0">
                <a:latin typeface="Arial"/>
              </a:endParaRPr>
            </a:p>
            <a:p>
              <a:pPr indent="-284040">
                <a:lnSpc>
                  <a:spcPct val="125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影片中要講解高斯定律。</a:t>
              </a:r>
              <a:endParaRPr lang="en-US" sz="1400" b="0" strike="noStrike" spc="-1" dirty="0">
                <a:latin typeface="Arial"/>
              </a:endParaRPr>
            </a:p>
            <a:p>
              <a:pPr indent="-284040">
                <a:lnSpc>
                  <a:spcPct val="125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特寫實驗過程及手版。</a:t>
              </a:r>
              <a:endParaRPr lang="en-US" sz="1400" b="0" strike="noStrike" spc="-1" dirty="0">
                <a:latin typeface="Arial"/>
              </a:endParaRPr>
            </a:p>
            <a:p>
              <a:pPr indent="-284040">
                <a:lnSpc>
                  <a:spcPct val="125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*</a:t>
              </a:r>
              <a:r>
                <a:rPr lang="zh-TW" sz="1400" b="1" strike="noStrike" spc="-1" dirty="0">
                  <a:solidFill>
                    <a:srgbClr val="000000"/>
                  </a:solidFill>
                  <a:latin typeface="微軟正黑體"/>
                  <a:ea typeface="微軟正黑體"/>
                </a:rPr>
                <a:t>影片中有說明這一組的創意或創新。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A95A52D2-A41B-4780-B87E-74AFF0BC7603}"/>
              </a:ext>
            </a:extLst>
          </p:cNvPr>
          <p:cNvPicPr/>
          <p:nvPr/>
        </p:nvPicPr>
        <p:blipFill>
          <a:blip r:embed="rId4"/>
          <a:srcRect l="2907" r="1593" b="4042"/>
          <a:stretch/>
        </p:blipFill>
        <p:spPr>
          <a:xfrm>
            <a:off x="3418595" y="5437620"/>
            <a:ext cx="3438000" cy="1683720"/>
          </a:xfrm>
          <a:prstGeom prst="rect">
            <a:avLst/>
          </a:prstGeom>
          <a:ln w="0">
            <a:noFill/>
          </a:ln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FDC6A457-DC48-4C48-9ACD-8FDFB91F39A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420000" y="2388600"/>
            <a:ext cx="3369240" cy="1706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3"/>
          <p:cNvGrpSpPr/>
          <p:nvPr/>
        </p:nvGrpSpPr>
        <p:grpSpPr>
          <a:xfrm>
            <a:off x="556920" y="322920"/>
            <a:ext cx="6445440" cy="821880"/>
            <a:chOff x="556920" y="322920"/>
            <a:chExt cx="6445440" cy="821880"/>
          </a:xfrm>
        </p:grpSpPr>
        <p:sp>
          <p:nvSpPr>
            <p:cNvPr id="42" name="文字方塊 4"/>
            <p:cNvSpPr/>
            <p:nvPr/>
          </p:nvSpPr>
          <p:spPr>
            <a:xfrm>
              <a:off x="1701360" y="322920"/>
              <a:ext cx="4238640" cy="82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110</a:t>
              </a:r>
              <a:r>
                <a:rPr kumimoji="0" lang="zh-TW" altLang="en-US" sz="2400" b="1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年 生活物理 實驗演示</a:t>
              </a:r>
              <a:endPara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高中同學 實驗演示說明</a:t>
              </a:r>
              <a:endPara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pic>
          <p:nvPicPr>
            <p:cNvPr id="43" name="圖片 5"/>
            <p:cNvPicPr/>
            <p:nvPr/>
          </p:nvPicPr>
          <p:blipFill>
            <a:blip r:embed="rId2"/>
            <a:stretch/>
          </p:blipFill>
          <p:spPr>
            <a:xfrm>
              <a:off x="556920" y="323640"/>
              <a:ext cx="1191600" cy="81684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4" name="圖片 6" descr="一張含有 文字 的圖片&#10;&#10;自動產生的描述"/>
            <p:cNvPicPr/>
            <p:nvPr/>
          </p:nvPicPr>
          <p:blipFill>
            <a:blip r:embed="rId3"/>
            <a:stretch/>
          </p:blipFill>
          <p:spPr>
            <a:xfrm>
              <a:off x="5807520" y="323640"/>
              <a:ext cx="1194840" cy="81756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45" name="群組 7"/>
          <p:cNvGrpSpPr/>
          <p:nvPr/>
        </p:nvGrpSpPr>
        <p:grpSpPr>
          <a:xfrm>
            <a:off x="1380600" y="1281240"/>
            <a:ext cx="4798080" cy="787320"/>
            <a:chOff x="1380600" y="1281240"/>
            <a:chExt cx="4798080" cy="787320"/>
          </a:xfrm>
        </p:grpSpPr>
        <p:sp>
          <p:nvSpPr>
            <p:cNvPr id="46" name="矩形: 圓角 8"/>
            <p:cNvSpPr/>
            <p:nvPr/>
          </p:nvSpPr>
          <p:spPr>
            <a:xfrm>
              <a:off x="1380600" y="1281240"/>
              <a:ext cx="4798080" cy="787320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文字方塊 9"/>
            <p:cNvSpPr/>
            <p:nvPr/>
          </p:nvSpPr>
          <p:spPr>
            <a:xfrm>
              <a:off x="1931400" y="1321200"/>
              <a:ext cx="373356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-1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生活中的電磁學</a:t>
              </a:r>
              <a:endParaRPr kumimoji="0" lang="en-US" sz="40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8" name="群組 10"/>
          <p:cNvGrpSpPr/>
          <p:nvPr/>
        </p:nvGrpSpPr>
        <p:grpSpPr>
          <a:xfrm>
            <a:off x="527400" y="2251080"/>
            <a:ext cx="6504480" cy="8056800"/>
            <a:chOff x="527400" y="2251080"/>
            <a:chExt cx="6504480" cy="8056800"/>
          </a:xfrm>
        </p:grpSpPr>
        <p:sp>
          <p:nvSpPr>
            <p:cNvPr id="49" name="矩形 11"/>
            <p:cNvSpPr/>
            <p:nvPr/>
          </p:nvSpPr>
          <p:spPr>
            <a:xfrm>
              <a:off x="527400" y="2251080"/>
              <a:ext cx="6504480" cy="8056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文字方塊 12"/>
            <p:cNvSpPr/>
            <p:nvPr/>
          </p:nvSpPr>
          <p:spPr>
            <a:xfrm>
              <a:off x="702000" y="2346300"/>
              <a:ext cx="6155280" cy="786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實驗名稱：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2.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手機電磁波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實驗原理：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金屬的電性，金屬屏蔽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實驗器材：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1.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x2 (A,B)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鋁箔紙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至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3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張 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(30mm x 30mm)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3.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×2(A,B)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4. 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電梯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實驗步驟：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先用手機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打給手機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其後利用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2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至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3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張的鋁箔紙將手機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完全包覆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利用手機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，嘗試致電手機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370080" marR="0" lvl="0" indent="-36972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測試手機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能否接通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5.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將手機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從鋁箔紙中取出，再次利用手機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致電到手機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    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結果有什麼不同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?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6.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在生活中我們可以將電梯類比為鋁箔紙，利用手機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，嘗試致電手機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7.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查看是否接通和信號狀態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8.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利用鋁箔紙將磁鐵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完全包覆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9.    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測試磁鐵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A(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已被包覆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)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與磁鐵</a:t>
              </a: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B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能否相吸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檢驗項目：</a:t>
              </a:r>
              <a:endPara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影片為橫向拍攝、有字幕。影像清晰，有使用麥克風錄音。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影片中有自製</a:t>
              </a: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《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原理講解圖板</a:t>
              </a:r>
              <a:r>
                <a: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》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影片中要講解金屬屏蔽的原理。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講解磁的實驗與電的實驗的區別。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特寫實驗過程及手版。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284400" marR="0" lvl="0" indent="-28404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 Light"/>
                <a:buAutoNum type="arabicPeriod"/>
                <a:tabLst/>
                <a:defRPr/>
              </a:pPr>
              <a:r>
                <a: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*</a:t>
              </a:r>
              <a:r>
                <a:rPr kumimoji="0" lang="zh-TW" alt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/>
                  <a:ea typeface="微軟正黑體"/>
                </a:rPr>
                <a:t>影片中有說明這一組的創意或創新。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51" name="圖片 1"/>
          <p:cNvPicPr/>
          <p:nvPr/>
        </p:nvPicPr>
        <p:blipFill>
          <a:blip r:embed="rId4"/>
          <a:stretch/>
        </p:blipFill>
        <p:spPr>
          <a:xfrm>
            <a:off x="2708640" y="2682360"/>
            <a:ext cx="4022640" cy="147024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/>
          <p:cNvPicPr/>
          <p:nvPr/>
        </p:nvPicPr>
        <p:blipFill>
          <a:blip r:embed="rId5"/>
          <a:stretch/>
        </p:blipFill>
        <p:spPr>
          <a:xfrm>
            <a:off x="4140000" y="4427640"/>
            <a:ext cx="1988640" cy="115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0A00844-B705-4C57-8A61-787A39E4B23D}"/>
              </a:ext>
            </a:extLst>
          </p:cNvPr>
          <p:cNvGrpSpPr/>
          <p:nvPr/>
        </p:nvGrpSpPr>
        <p:grpSpPr>
          <a:xfrm>
            <a:off x="0" y="-94"/>
            <a:ext cx="7559673" cy="10692000"/>
            <a:chOff x="1" y="-94"/>
            <a:chExt cx="7559673" cy="1069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3BC49BB-F714-466F-B66D-C1525C188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" r="50000"/>
            <a:stretch/>
          </p:blipFill>
          <p:spPr>
            <a:xfrm>
              <a:off x="146831" y="-94"/>
              <a:ext cx="7266013" cy="10692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72ED43-BBD7-448F-840F-BE0CDB0B7274}"/>
                </a:ext>
              </a:extLst>
            </p:cNvPr>
            <p:cNvSpPr/>
            <p:nvPr/>
          </p:nvSpPr>
          <p:spPr>
            <a:xfrm>
              <a:off x="1" y="0"/>
              <a:ext cx="190373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D32246-3CC9-4529-AEE4-DE481FD6DFA5}"/>
                </a:ext>
              </a:extLst>
            </p:cNvPr>
            <p:cNvSpPr/>
            <p:nvPr/>
          </p:nvSpPr>
          <p:spPr>
            <a:xfrm>
              <a:off x="7412845" y="0"/>
              <a:ext cx="146829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55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03A7F8E1-55AC-4AA1-ABFE-5FE6BBA597FB}"/>
              </a:ext>
            </a:extLst>
          </p:cNvPr>
          <p:cNvGrpSpPr/>
          <p:nvPr/>
        </p:nvGrpSpPr>
        <p:grpSpPr>
          <a:xfrm>
            <a:off x="0" y="-94"/>
            <a:ext cx="7559675" cy="10692000"/>
            <a:chOff x="0" y="-94"/>
            <a:chExt cx="7559675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3BC49BB-F714-466F-B66D-C1525C188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357"/>
            <a:stretch/>
          </p:blipFill>
          <p:spPr>
            <a:xfrm>
              <a:off x="178214" y="-94"/>
              <a:ext cx="7203246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8F0615-07C0-4C2F-8710-8E61C2E3D588}"/>
                </a:ext>
              </a:extLst>
            </p:cNvPr>
            <p:cNvSpPr/>
            <p:nvPr/>
          </p:nvSpPr>
          <p:spPr>
            <a:xfrm>
              <a:off x="0" y="0"/>
              <a:ext cx="1782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97FE0E-A399-4E95-A75B-3C25080B1444}"/>
                </a:ext>
              </a:extLst>
            </p:cNvPr>
            <p:cNvSpPr/>
            <p:nvPr/>
          </p:nvSpPr>
          <p:spPr>
            <a:xfrm>
              <a:off x="7381461" y="0"/>
              <a:ext cx="1782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17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528778-1CD6-4AA9-A83B-23415441E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" t="15013" r="4308" b="34242"/>
          <a:stretch/>
        </p:blipFill>
        <p:spPr>
          <a:xfrm>
            <a:off x="-163" y="986482"/>
            <a:ext cx="7560000" cy="87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ECD06F-8309-4C41-B7E1-7D50E0B9E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66328" r="4545" b="8490"/>
          <a:stretch/>
        </p:blipFill>
        <p:spPr>
          <a:xfrm>
            <a:off x="-163" y="3158789"/>
            <a:ext cx="7560000" cy="43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964</Words>
  <Application>Microsoft Office PowerPoint</Application>
  <PresentationFormat>自訂</PresentationFormat>
  <Paragraphs>114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Times New Roman</vt:lpstr>
      <vt:lpstr>Office 佈景主題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zxc mickey</cp:lastModifiedBy>
  <cp:revision>8</cp:revision>
  <dcterms:created xsi:type="dcterms:W3CDTF">2021-03-03T09:14:27Z</dcterms:created>
  <dcterms:modified xsi:type="dcterms:W3CDTF">2022-03-21T18:13:12Z</dcterms:modified>
</cp:coreProperties>
</file>