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62" r:id="rId3"/>
    <p:sldId id="263" r:id="rId4"/>
    <p:sldId id="265" r:id="rId5"/>
    <p:sldId id="264" r:id="rId6"/>
    <p:sldId id="266" r:id="rId7"/>
    <p:sldId id="267" r:id="rId8"/>
    <p:sldId id="268" r:id="rId9"/>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佈景主題樣式 1 - 輔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3" autoAdjust="0"/>
    <p:restoredTop sz="94660"/>
  </p:normalViewPr>
  <p:slideViewPr>
    <p:cSldViewPr snapToGrid="0">
      <p:cViewPr varScale="1">
        <p:scale>
          <a:sx n="57" d="100"/>
          <a:sy n="57" d="100"/>
        </p:scale>
        <p:origin x="251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5E9DCA50-9C47-42D9-A062-038D349B05FD}" type="datetimeFigureOut">
              <a:rPr lang="zh-TW" altLang="en-US" smtClean="0"/>
              <a:t>2021/3/7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765E041-F6E6-4B0B-85D5-EEE0D1A7B76C}" type="slidenum">
              <a:rPr lang="zh-TW" altLang="en-US" smtClean="0"/>
              <a:t>‹#›</a:t>
            </a:fld>
            <a:endParaRPr lang="zh-TW" altLang="en-US"/>
          </a:p>
        </p:txBody>
      </p:sp>
    </p:spTree>
    <p:extLst>
      <p:ext uri="{BB962C8B-B14F-4D97-AF65-F5344CB8AC3E}">
        <p14:creationId xmlns:p14="http://schemas.microsoft.com/office/powerpoint/2010/main" val="2053143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E9DCA50-9C47-42D9-A062-038D349B05FD}" type="datetimeFigureOut">
              <a:rPr lang="zh-TW" altLang="en-US" smtClean="0"/>
              <a:t>2021/3/7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765E041-F6E6-4B0B-85D5-EEE0D1A7B76C}" type="slidenum">
              <a:rPr lang="zh-TW" altLang="en-US" smtClean="0"/>
              <a:t>‹#›</a:t>
            </a:fld>
            <a:endParaRPr lang="zh-TW" altLang="en-US"/>
          </a:p>
        </p:txBody>
      </p:sp>
    </p:spTree>
    <p:extLst>
      <p:ext uri="{BB962C8B-B14F-4D97-AF65-F5344CB8AC3E}">
        <p14:creationId xmlns:p14="http://schemas.microsoft.com/office/powerpoint/2010/main" val="943660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E9DCA50-9C47-42D9-A062-038D349B05FD}" type="datetimeFigureOut">
              <a:rPr lang="zh-TW" altLang="en-US" smtClean="0"/>
              <a:t>2021/3/7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765E041-F6E6-4B0B-85D5-EEE0D1A7B76C}" type="slidenum">
              <a:rPr lang="zh-TW" altLang="en-US" smtClean="0"/>
              <a:t>‹#›</a:t>
            </a:fld>
            <a:endParaRPr lang="zh-TW" altLang="en-US"/>
          </a:p>
        </p:txBody>
      </p:sp>
    </p:spTree>
    <p:extLst>
      <p:ext uri="{BB962C8B-B14F-4D97-AF65-F5344CB8AC3E}">
        <p14:creationId xmlns:p14="http://schemas.microsoft.com/office/powerpoint/2010/main" val="650983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E9DCA50-9C47-42D9-A062-038D349B05FD}" type="datetimeFigureOut">
              <a:rPr lang="zh-TW" altLang="en-US" smtClean="0"/>
              <a:t>2021/3/7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765E041-F6E6-4B0B-85D5-EEE0D1A7B76C}" type="slidenum">
              <a:rPr lang="zh-TW" altLang="en-US" smtClean="0"/>
              <a:t>‹#›</a:t>
            </a:fld>
            <a:endParaRPr lang="zh-TW" altLang="en-US"/>
          </a:p>
        </p:txBody>
      </p:sp>
    </p:spTree>
    <p:extLst>
      <p:ext uri="{BB962C8B-B14F-4D97-AF65-F5344CB8AC3E}">
        <p14:creationId xmlns:p14="http://schemas.microsoft.com/office/powerpoint/2010/main" val="3126182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zh-TW" altLang="en-US"/>
              <a:t>按一下以編輯母片標題樣式</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5E9DCA50-9C47-42D9-A062-038D349B05FD}" type="datetimeFigureOut">
              <a:rPr lang="zh-TW" altLang="en-US" smtClean="0"/>
              <a:t>2021/3/7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765E041-F6E6-4B0B-85D5-EEE0D1A7B76C}" type="slidenum">
              <a:rPr lang="zh-TW" altLang="en-US" smtClean="0"/>
              <a:t>‹#›</a:t>
            </a:fld>
            <a:endParaRPr lang="zh-TW" altLang="en-US"/>
          </a:p>
        </p:txBody>
      </p:sp>
    </p:spTree>
    <p:extLst>
      <p:ext uri="{BB962C8B-B14F-4D97-AF65-F5344CB8AC3E}">
        <p14:creationId xmlns:p14="http://schemas.microsoft.com/office/powerpoint/2010/main" val="2403531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5E9DCA50-9C47-42D9-A062-038D349B05FD}" type="datetimeFigureOut">
              <a:rPr lang="zh-TW" altLang="en-US" smtClean="0"/>
              <a:t>2021/3/7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765E041-F6E6-4B0B-85D5-EEE0D1A7B76C}" type="slidenum">
              <a:rPr lang="zh-TW" altLang="en-US" smtClean="0"/>
              <a:t>‹#›</a:t>
            </a:fld>
            <a:endParaRPr lang="zh-TW" altLang="en-US"/>
          </a:p>
        </p:txBody>
      </p:sp>
    </p:spTree>
    <p:extLst>
      <p:ext uri="{BB962C8B-B14F-4D97-AF65-F5344CB8AC3E}">
        <p14:creationId xmlns:p14="http://schemas.microsoft.com/office/powerpoint/2010/main" val="362603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Content Placeholder 3"/>
          <p:cNvSpPr>
            <a:spLocks noGrp="1"/>
          </p:cNvSpPr>
          <p:nvPr>
            <p:ph sz="half" idx="2"/>
          </p:nvPr>
        </p:nvSpPr>
        <p:spPr>
          <a:xfrm>
            <a:off x="472381" y="3618442"/>
            <a:ext cx="2901255" cy="532218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Content Placeholder 5"/>
          <p:cNvSpPr>
            <a:spLocks noGrp="1"/>
          </p:cNvSpPr>
          <p:nvPr>
            <p:ph sz="quarter" idx="4"/>
          </p:nvPr>
        </p:nvSpPr>
        <p:spPr>
          <a:xfrm>
            <a:off x="3471863" y="3618442"/>
            <a:ext cx="2915543" cy="532218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5E9DCA50-9C47-42D9-A062-038D349B05FD}" type="datetimeFigureOut">
              <a:rPr lang="zh-TW" altLang="en-US" smtClean="0"/>
              <a:t>2021/3/7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7765E041-F6E6-4B0B-85D5-EEE0D1A7B76C}" type="slidenum">
              <a:rPr lang="zh-TW" altLang="en-US" smtClean="0"/>
              <a:t>‹#›</a:t>
            </a:fld>
            <a:endParaRPr lang="zh-TW" altLang="en-US"/>
          </a:p>
        </p:txBody>
      </p:sp>
    </p:spTree>
    <p:extLst>
      <p:ext uri="{BB962C8B-B14F-4D97-AF65-F5344CB8AC3E}">
        <p14:creationId xmlns:p14="http://schemas.microsoft.com/office/powerpoint/2010/main" val="135297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5E9DCA50-9C47-42D9-A062-038D349B05FD}" type="datetimeFigureOut">
              <a:rPr lang="zh-TW" altLang="en-US" smtClean="0"/>
              <a:t>2021/3/7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7765E041-F6E6-4B0B-85D5-EEE0D1A7B76C}" type="slidenum">
              <a:rPr lang="zh-TW" altLang="en-US" smtClean="0"/>
              <a:t>‹#›</a:t>
            </a:fld>
            <a:endParaRPr lang="zh-TW" altLang="en-US"/>
          </a:p>
        </p:txBody>
      </p:sp>
    </p:spTree>
    <p:extLst>
      <p:ext uri="{BB962C8B-B14F-4D97-AF65-F5344CB8AC3E}">
        <p14:creationId xmlns:p14="http://schemas.microsoft.com/office/powerpoint/2010/main" val="281569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9DCA50-9C47-42D9-A062-038D349B05FD}" type="datetimeFigureOut">
              <a:rPr lang="zh-TW" altLang="en-US" smtClean="0"/>
              <a:t>2021/3/7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7765E041-F6E6-4B0B-85D5-EEE0D1A7B76C}" type="slidenum">
              <a:rPr lang="zh-TW" altLang="en-US" smtClean="0"/>
              <a:t>‹#›</a:t>
            </a:fld>
            <a:endParaRPr lang="zh-TW" altLang="en-US"/>
          </a:p>
        </p:txBody>
      </p:sp>
    </p:spTree>
    <p:extLst>
      <p:ext uri="{BB962C8B-B14F-4D97-AF65-F5344CB8AC3E}">
        <p14:creationId xmlns:p14="http://schemas.microsoft.com/office/powerpoint/2010/main" val="3288073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TW" altLang="en-US"/>
              <a:t>按一下以編輯母片標題樣式</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5E9DCA50-9C47-42D9-A062-038D349B05FD}" type="datetimeFigureOut">
              <a:rPr lang="zh-TW" altLang="en-US" smtClean="0"/>
              <a:t>2021/3/7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765E041-F6E6-4B0B-85D5-EEE0D1A7B76C}" type="slidenum">
              <a:rPr lang="zh-TW" altLang="en-US" smtClean="0"/>
              <a:t>‹#›</a:t>
            </a:fld>
            <a:endParaRPr lang="zh-TW" altLang="en-US"/>
          </a:p>
        </p:txBody>
      </p:sp>
    </p:spTree>
    <p:extLst>
      <p:ext uri="{BB962C8B-B14F-4D97-AF65-F5344CB8AC3E}">
        <p14:creationId xmlns:p14="http://schemas.microsoft.com/office/powerpoint/2010/main" val="147667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5E9DCA50-9C47-42D9-A062-038D349B05FD}" type="datetimeFigureOut">
              <a:rPr lang="zh-TW" altLang="en-US" smtClean="0"/>
              <a:t>2021/3/7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765E041-F6E6-4B0B-85D5-EEE0D1A7B76C}" type="slidenum">
              <a:rPr lang="zh-TW" altLang="en-US" smtClean="0"/>
              <a:t>‹#›</a:t>
            </a:fld>
            <a:endParaRPr lang="zh-TW" altLang="en-US"/>
          </a:p>
        </p:txBody>
      </p:sp>
    </p:spTree>
    <p:extLst>
      <p:ext uri="{BB962C8B-B14F-4D97-AF65-F5344CB8AC3E}">
        <p14:creationId xmlns:p14="http://schemas.microsoft.com/office/powerpoint/2010/main" val="2009542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5E9DCA50-9C47-42D9-A062-038D349B05FD}" type="datetimeFigureOut">
              <a:rPr lang="zh-TW" altLang="en-US" smtClean="0"/>
              <a:t>2021/3/7</a:t>
            </a:fld>
            <a:endParaRPr lang="zh-TW"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7765E041-F6E6-4B0B-85D5-EEE0D1A7B76C}" type="slidenum">
              <a:rPr lang="zh-TW" altLang="en-US" smtClean="0"/>
              <a:t>‹#›</a:t>
            </a:fld>
            <a:endParaRPr lang="zh-TW" altLang="en-US"/>
          </a:p>
        </p:txBody>
      </p:sp>
    </p:spTree>
    <p:extLst>
      <p:ext uri="{BB962C8B-B14F-4D97-AF65-F5344CB8AC3E}">
        <p14:creationId xmlns:p14="http://schemas.microsoft.com/office/powerpoint/2010/main" val="31757919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youtube.com/embed/rllumo6fNmo"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embed/NispSm5RrrE"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embed/XGKtQAmVe84"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embed/XYzthbBHIa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embed/KyBvOxAFabQ"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embed/KnZEXuMcaC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embed/HP5jfziU_R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youtube.com/embed/Eqgh7m23hdw"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3ED1CFA2-76CF-45F0-BC8A-2E238C7AA053}"/>
              </a:ext>
            </a:extLst>
          </p:cNvPr>
          <p:cNvSpPr txBox="1"/>
          <p:nvPr/>
        </p:nvSpPr>
        <p:spPr>
          <a:xfrm>
            <a:off x="855026" y="623584"/>
            <a:ext cx="5147948" cy="5369803"/>
          </a:xfrm>
          <a:prstGeom prst="rect">
            <a:avLst/>
          </a:prstGeom>
          <a:noFill/>
        </p:spPr>
        <p:txBody>
          <a:bodyPr wrap="square">
            <a:spAutoFit/>
          </a:bodyPr>
          <a:lstStyle/>
          <a:p>
            <a:pPr algn="ctr">
              <a:lnSpc>
                <a:spcPct val="125000"/>
              </a:lnSpc>
            </a:pPr>
            <a:r>
              <a:rPr lang="zh-TW" altLang="en-US" sz="3200" b="1" kern="100" dirty="0">
                <a:solidFill>
                  <a:srgbClr val="FFFF00"/>
                </a:solidFill>
                <a:latin typeface="+mn-ea"/>
                <a:cs typeface="Times New Roman" panose="02020603050405020304" pitchFamily="18" charset="0"/>
              </a:rPr>
              <a:t>醫療物理</a:t>
            </a:r>
            <a:endParaRPr lang="en-US" altLang="zh-TW" sz="3200" b="1" kern="100" dirty="0">
              <a:solidFill>
                <a:srgbClr val="FFFF00"/>
              </a:solidFill>
              <a:latin typeface="+mn-ea"/>
              <a:cs typeface="Times New Roman" panose="02020603050405020304" pitchFamily="18" charset="0"/>
            </a:endParaRPr>
          </a:p>
          <a:p>
            <a:pPr>
              <a:lnSpc>
                <a:spcPct val="125000"/>
              </a:lnSpc>
            </a:pPr>
            <a:r>
              <a:rPr lang="zh-TW" altLang="en-US" sz="3200" b="1" kern="100" dirty="0">
                <a:solidFill>
                  <a:srgbClr val="FFFF00"/>
                </a:solidFill>
                <a:latin typeface="+mn-ea"/>
                <a:cs typeface="Times New Roman" panose="02020603050405020304" pitchFamily="18" charset="0"/>
              </a:rPr>
              <a:t>與本主題有關的工程或產品</a:t>
            </a:r>
            <a:endParaRPr lang="en-US" altLang="zh-TW" sz="3200" b="1" kern="100" dirty="0">
              <a:solidFill>
                <a:srgbClr val="FFFF00"/>
              </a:solidFill>
              <a:latin typeface="+mn-ea"/>
              <a:cs typeface="Times New Roman" panose="02020603050405020304" pitchFamily="18" charset="0"/>
            </a:endParaRPr>
          </a:p>
          <a:p>
            <a:pPr>
              <a:lnSpc>
                <a:spcPct val="125000"/>
              </a:lnSpc>
            </a:pPr>
            <a:endParaRPr lang="en-US" altLang="zh-TW" sz="2177" b="1" kern="100" dirty="0">
              <a:solidFill>
                <a:srgbClr val="00FFFF"/>
              </a:solidFill>
              <a:latin typeface="+mn-ea"/>
              <a:cs typeface="Times New Roman" panose="02020603050405020304" pitchFamily="18" charset="0"/>
            </a:endParaRPr>
          </a:p>
          <a:p>
            <a:pPr>
              <a:lnSpc>
                <a:spcPct val="125000"/>
              </a:lnSpc>
            </a:pPr>
            <a:r>
              <a:rPr lang="zh-TW" altLang="en-US" sz="2400" b="1" kern="100" dirty="0">
                <a:solidFill>
                  <a:srgbClr val="00FFFF"/>
                </a:solidFill>
                <a:latin typeface="+mn-ea"/>
                <a:cs typeface="Times New Roman" panose="02020603050405020304" pitchFamily="18" charset="0"/>
              </a:rPr>
              <a:t>一、自動體外心臟除顫機</a:t>
            </a:r>
            <a:endParaRPr lang="en-US" altLang="zh-TW" sz="2400" b="1" kern="100" dirty="0">
              <a:solidFill>
                <a:srgbClr val="00FFFF"/>
              </a:solidFill>
              <a:latin typeface="+mn-ea"/>
              <a:cs typeface="Times New Roman" panose="02020603050405020304" pitchFamily="18" charset="0"/>
            </a:endParaRPr>
          </a:p>
          <a:p>
            <a:pPr>
              <a:lnSpc>
                <a:spcPct val="125000"/>
              </a:lnSpc>
            </a:pPr>
            <a:r>
              <a:rPr lang="en-US" altLang="zh-TW" sz="2400" b="1" kern="100" dirty="0">
                <a:solidFill>
                  <a:srgbClr val="00FFFF"/>
                </a:solidFill>
                <a:latin typeface="+mn-ea"/>
                <a:cs typeface="Times New Roman" panose="02020603050405020304" pitchFamily="18" charset="0"/>
              </a:rPr>
              <a:t>(Automated External Defibrillator)</a:t>
            </a:r>
          </a:p>
          <a:p>
            <a:pPr>
              <a:lnSpc>
                <a:spcPct val="125000"/>
              </a:lnSpc>
            </a:pPr>
            <a:endParaRPr lang="en-US" altLang="zh-TW" sz="1633" b="1" kern="100" dirty="0">
              <a:solidFill>
                <a:schemeClr val="bg1"/>
              </a:solidFill>
              <a:latin typeface="+mn-ea"/>
              <a:cs typeface="Times New Roman" panose="02020603050405020304" pitchFamily="18" charset="0"/>
            </a:endParaRPr>
          </a:p>
          <a:p>
            <a:pPr>
              <a:lnSpc>
                <a:spcPct val="125000"/>
              </a:lnSpc>
            </a:pPr>
            <a:r>
              <a:rPr lang="zh-TW" altLang="en-US" b="1" kern="100" dirty="0">
                <a:solidFill>
                  <a:schemeClr val="bg1"/>
                </a:solidFill>
                <a:latin typeface="+mn-ea"/>
                <a:cs typeface="Times New Roman" panose="02020603050405020304" pitchFamily="18" charset="0"/>
              </a:rPr>
              <a:t>簡稱</a:t>
            </a:r>
            <a:r>
              <a:rPr lang="en-US" altLang="zh-TW" b="1" kern="100" dirty="0">
                <a:solidFill>
                  <a:schemeClr val="bg1"/>
                </a:solidFill>
                <a:latin typeface="+mn-ea"/>
                <a:cs typeface="Times New Roman" panose="02020603050405020304" pitchFamily="18" charset="0"/>
              </a:rPr>
              <a:t>AED</a:t>
            </a:r>
            <a:r>
              <a:rPr lang="zh-TW" altLang="en-US" b="1" kern="100" dirty="0">
                <a:solidFill>
                  <a:schemeClr val="bg1"/>
                </a:solidFill>
                <a:latin typeface="+mn-ea"/>
                <a:cs typeface="Times New Roman" panose="02020603050405020304" pitchFamily="18" charset="0"/>
              </a:rPr>
              <a:t>，主要功能是「去顫」，即消除不正常的「顫抖」。對心臟「力道足但心律不正常」，也就是心律不正常的情況去做「整流」。概念上，即如同就式映像管電視訊號不清時，用敲擊的讓電視更清晰。當遇到不正常放電時，藉由外力去整流。在</a:t>
            </a:r>
            <a:r>
              <a:rPr lang="en-US" altLang="zh-TW" b="1" kern="100" dirty="0">
                <a:solidFill>
                  <a:schemeClr val="bg1"/>
                </a:solidFill>
                <a:latin typeface="+mn-ea"/>
                <a:cs typeface="Times New Roman" panose="02020603050405020304" pitchFamily="18" charset="0"/>
              </a:rPr>
              <a:t>AED</a:t>
            </a:r>
            <a:r>
              <a:rPr lang="zh-TW" altLang="en-US" b="1" kern="100" dirty="0">
                <a:solidFill>
                  <a:schemeClr val="bg1"/>
                </a:solidFill>
                <a:latin typeface="+mn-ea"/>
                <a:cs typeface="Times New Roman" panose="02020603050405020304" pitchFamily="18" charset="0"/>
              </a:rPr>
              <a:t>中的外力即是「高壓電」，透過放電讓心跳正常化，回到較正常的心律。</a:t>
            </a:r>
            <a:endParaRPr lang="zh-TW" altLang="zh-TW" b="1" kern="100" dirty="0">
              <a:solidFill>
                <a:schemeClr val="bg1"/>
              </a:solidFill>
              <a:latin typeface="+mn-ea"/>
              <a:cs typeface="Times New Roman" panose="02020603050405020304" pitchFamily="18" charset="0"/>
            </a:endParaRPr>
          </a:p>
        </p:txBody>
      </p:sp>
      <p:sp>
        <p:nvSpPr>
          <p:cNvPr id="2" name="文字方塊 1">
            <a:hlinkClick r:id="rId2"/>
          </p:cNvPr>
          <p:cNvSpPr txBox="1"/>
          <p:nvPr/>
        </p:nvSpPr>
        <p:spPr>
          <a:xfrm>
            <a:off x="481309" y="8201876"/>
            <a:ext cx="6182765" cy="1292662"/>
          </a:xfrm>
          <a:prstGeom prst="rect">
            <a:avLst/>
          </a:prstGeom>
          <a:noFill/>
        </p:spPr>
        <p:txBody>
          <a:bodyPr wrap="square" rtlCol="0">
            <a:spAutoFit/>
          </a:bodyPr>
          <a:lstStyle/>
          <a:p>
            <a:r>
              <a:rPr lang="zh-TW" altLang="en-US" sz="2000" b="1" dirty="0">
                <a:solidFill>
                  <a:schemeClr val="bg1"/>
                </a:solidFill>
              </a:rPr>
              <a:t>詳細影片介紹</a:t>
            </a:r>
            <a:r>
              <a:rPr lang="en-US" altLang="zh-TW" sz="2000" b="1" dirty="0">
                <a:solidFill>
                  <a:schemeClr val="bg1"/>
                </a:solidFill>
              </a:rPr>
              <a:t>:</a:t>
            </a:r>
          </a:p>
          <a:p>
            <a:r>
              <a:rPr lang="en-US" altLang="zh-TW" sz="2000" b="1" i="0" dirty="0">
                <a:solidFill>
                  <a:schemeClr val="bg1"/>
                </a:solidFill>
                <a:effectLst/>
              </a:rPr>
              <a:t>EMT-P</a:t>
            </a:r>
            <a:r>
              <a:rPr lang="zh-TW" altLang="en-US" sz="2000" b="1" i="0" dirty="0">
                <a:solidFill>
                  <a:schemeClr val="bg1"/>
                </a:solidFill>
                <a:effectLst/>
              </a:rPr>
              <a:t>技術 </a:t>
            </a:r>
            <a:r>
              <a:rPr lang="en-US" altLang="zh-TW" sz="2000" b="1" i="0" dirty="0">
                <a:solidFill>
                  <a:schemeClr val="bg1"/>
                </a:solidFill>
                <a:effectLst/>
              </a:rPr>
              <a:t>- P4 </a:t>
            </a:r>
            <a:r>
              <a:rPr lang="zh-TW" altLang="en-US" sz="2000" b="1" i="0" dirty="0">
                <a:solidFill>
                  <a:schemeClr val="bg1"/>
                </a:solidFill>
                <a:effectLst/>
              </a:rPr>
              <a:t>手動去顫</a:t>
            </a:r>
          </a:p>
          <a:p>
            <a:r>
              <a:rPr lang="en-US" altLang="zh-TW" sz="2000" b="1" dirty="0">
                <a:solidFill>
                  <a:schemeClr val="bg1"/>
                </a:solidFill>
                <a:hlinkClick r:id="rId2">
                  <a:extLst>
                    <a:ext uri="{A12FA001-AC4F-418D-AE19-62706E023703}">
                      <ahyp:hlinkClr xmlns:ahyp="http://schemas.microsoft.com/office/drawing/2018/hyperlinkcolor" val="tx"/>
                    </a:ext>
                  </a:extLst>
                </a:hlinkClick>
              </a:rPr>
              <a:t>https://www.youtube.com/embed/rllumo6fNmo</a:t>
            </a:r>
            <a:endParaRPr lang="en-US" altLang="zh-TW" sz="2000" b="1" dirty="0">
              <a:solidFill>
                <a:schemeClr val="bg1"/>
              </a:solidFill>
            </a:endParaRPr>
          </a:p>
          <a:p>
            <a:endParaRPr lang="en-US" altLang="zh-TW" dirty="0"/>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4452" y="6117119"/>
            <a:ext cx="3058522" cy="1988695"/>
          </a:xfrm>
          <a:prstGeom prst="rect">
            <a:avLst/>
          </a:prstGeom>
        </p:spPr>
      </p:pic>
      <p:sp>
        <p:nvSpPr>
          <p:cNvPr id="4" name="文字方塊 3">
            <a:extLst>
              <a:ext uri="{FF2B5EF4-FFF2-40B4-BE49-F238E27FC236}">
                <a16:creationId xmlns:a16="http://schemas.microsoft.com/office/drawing/2014/main" id="{41FECE7F-5CCB-485B-9148-CBEBA3017B11}"/>
              </a:ext>
            </a:extLst>
          </p:cNvPr>
          <p:cNvSpPr txBox="1"/>
          <p:nvPr/>
        </p:nvSpPr>
        <p:spPr>
          <a:xfrm>
            <a:off x="4650378" y="9319956"/>
            <a:ext cx="3735977" cy="400110"/>
          </a:xfrm>
          <a:prstGeom prst="rect">
            <a:avLst/>
          </a:prstGeom>
          <a:noFill/>
        </p:spPr>
        <p:txBody>
          <a:bodyPr wrap="square" rtlCol="0">
            <a:spAutoFit/>
          </a:bodyPr>
          <a:lstStyle/>
          <a:p>
            <a:r>
              <a:rPr lang="en-US" altLang="zh-TW" sz="2000" b="1" dirty="0">
                <a:solidFill>
                  <a:schemeClr val="bg1"/>
                </a:solidFill>
                <a:latin typeface="微軟正黑體" panose="020B0604030504040204" pitchFamily="34" charset="-120"/>
                <a:ea typeface="微軟正黑體" panose="020B0604030504040204" pitchFamily="34" charset="-120"/>
              </a:rPr>
              <a:t>113 </a:t>
            </a:r>
            <a:r>
              <a:rPr lang="zh-TW" altLang="en-US" sz="2000" b="1" dirty="0">
                <a:solidFill>
                  <a:schemeClr val="bg1"/>
                </a:solidFill>
                <a:latin typeface="微軟正黑體" panose="020B0604030504040204" pitchFamily="34" charset="-120"/>
                <a:ea typeface="微軟正黑體" panose="020B0604030504040204" pitchFamily="34" charset="-120"/>
              </a:rPr>
              <a:t>林其緯</a:t>
            </a:r>
          </a:p>
        </p:txBody>
      </p:sp>
      <p:cxnSp>
        <p:nvCxnSpPr>
          <p:cNvPr id="6" name="直線接點 5">
            <a:extLst>
              <a:ext uri="{FF2B5EF4-FFF2-40B4-BE49-F238E27FC236}">
                <a16:creationId xmlns:a16="http://schemas.microsoft.com/office/drawing/2014/main" id="{CBDFEBE7-D60C-4D74-B688-88AB94F20F78}"/>
              </a:ext>
            </a:extLst>
          </p:cNvPr>
          <p:cNvCxnSpPr>
            <a:cxnSpLocks/>
          </p:cNvCxnSpPr>
          <p:nvPr/>
        </p:nvCxnSpPr>
        <p:spPr>
          <a:xfrm>
            <a:off x="-52252" y="9720066"/>
            <a:ext cx="6962503"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4985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71486" y="463339"/>
            <a:ext cx="5915025" cy="1914702"/>
          </a:xfrm>
        </p:spPr>
        <p:txBody>
          <a:bodyPr/>
          <a:lstStyle/>
          <a:p>
            <a:r>
              <a:rPr lang="zh-TW" altLang="en-US" sz="2400" b="1" kern="100" dirty="0">
                <a:solidFill>
                  <a:srgbClr val="00FFFF"/>
                </a:solidFill>
                <a:latin typeface="+mn-ea"/>
                <a:cs typeface="Times New Roman" panose="02020603050405020304" pitchFamily="18" charset="0"/>
              </a:rPr>
              <a:t>二、低周波治療器</a:t>
            </a:r>
            <a:br>
              <a:rPr lang="en-US" altLang="zh-TW" sz="2000" b="1" kern="100" dirty="0">
                <a:solidFill>
                  <a:srgbClr val="00FFFF"/>
                </a:solidFill>
                <a:latin typeface="+mn-ea"/>
                <a:cs typeface="Times New Roman" panose="02020603050405020304" pitchFamily="18" charset="0"/>
              </a:rPr>
            </a:br>
            <a:endParaRPr lang="zh-TW" altLang="en-US" sz="2000" dirty="0"/>
          </a:p>
        </p:txBody>
      </p:sp>
      <p:sp>
        <p:nvSpPr>
          <p:cNvPr id="3" name="內容版面配置區 2"/>
          <p:cNvSpPr>
            <a:spLocks noGrp="1"/>
          </p:cNvSpPr>
          <p:nvPr>
            <p:ph idx="1"/>
          </p:nvPr>
        </p:nvSpPr>
        <p:spPr>
          <a:xfrm>
            <a:off x="471485" y="1574887"/>
            <a:ext cx="5915025" cy="3090948"/>
          </a:xfrm>
        </p:spPr>
        <p:txBody>
          <a:bodyPr>
            <a:normAutofit fontScale="25000" lnSpcReduction="20000"/>
          </a:bodyPr>
          <a:lstStyle/>
          <a:p>
            <a:pPr marL="0" indent="0" defTabSz="457200">
              <a:lnSpc>
                <a:spcPct val="145000"/>
              </a:lnSpc>
              <a:spcBef>
                <a:spcPts val="0"/>
              </a:spcBef>
              <a:buNone/>
            </a:pPr>
            <a:r>
              <a:rPr lang="zh-TW" altLang="en-US" sz="7200" b="1" dirty="0">
                <a:solidFill>
                  <a:schemeClr val="bg1"/>
                </a:solidFill>
                <a:latin typeface="+mn-ea"/>
              </a:rPr>
              <a:t>在醫學上稱作「經皮神經電刺激器」，顧名思義是用幾塊黏貼在皮膚上的電極，將電流傳到患者體內，藉由</a:t>
            </a:r>
            <a:r>
              <a:rPr lang="en-US" altLang="zh-TW" sz="7200" b="1" dirty="0">
                <a:solidFill>
                  <a:schemeClr val="bg1"/>
                </a:solidFill>
                <a:latin typeface="+mn-ea"/>
              </a:rPr>
              <a:t>2</a:t>
            </a:r>
            <a:r>
              <a:rPr lang="zh-TW" altLang="en-US" sz="7200" b="1" dirty="0">
                <a:solidFill>
                  <a:schemeClr val="bg1"/>
                </a:solidFill>
                <a:latin typeface="+mn-ea"/>
              </a:rPr>
              <a:t>個原理來舒緩疼痛。</a:t>
            </a:r>
            <a:br>
              <a:rPr lang="zh-TW" altLang="en-US" sz="7200" b="1" dirty="0">
                <a:solidFill>
                  <a:schemeClr val="bg1"/>
                </a:solidFill>
                <a:latin typeface="+mn-ea"/>
              </a:rPr>
            </a:br>
            <a:r>
              <a:rPr lang="zh-TW" altLang="en-US" sz="7200" b="1" dirty="0">
                <a:solidFill>
                  <a:schemeClr val="bg1"/>
                </a:solidFill>
                <a:latin typeface="+mn-ea"/>
              </a:rPr>
              <a:t>一個是透過這種電流的刺激，讓神經接受痛覺的</a:t>
            </a:r>
            <a:r>
              <a:rPr lang="en-US" altLang="zh-TW" sz="7200" b="1" dirty="0">
                <a:solidFill>
                  <a:schemeClr val="bg1"/>
                </a:solidFill>
                <a:latin typeface="+mn-ea"/>
              </a:rPr>
              <a:t>『</a:t>
            </a:r>
            <a:r>
              <a:rPr lang="zh-TW" altLang="en-US" sz="7200" b="1" dirty="0">
                <a:solidFill>
                  <a:schemeClr val="bg1"/>
                </a:solidFill>
                <a:latin typeface="+mn-ea"/>
              </a:rPr>
              <a:t>門檻</a:t>
            </a:r>
            <a:r>
              <a:rPr lang="en-US" altLang="zh-TW" sz="7200" b="1" dirty="0">
                <a:solidFill>
                  <a:schemeClr val="bg1"/>
                </a:solidFill>
                <a:latin typeface="+mn-ea"/>
              </a:rPr>
              <a:t>』</a:t>
            </a:r>
            <a:r>
              <a:rPr lang="zh-TW" altLang="en-US" sz="7200" b="1" dirty="0">
                <a:solidFill>
                  <a:schemeClr val="bg1"/>
                </a:solidFill>
                <a:latin typeface="+mn-ea"/>
              </a:rPr>
              <a:t>、</a:t>
            </a:r>
            <a:r>
              <a:rPr lang="en-US" altLang="zh-TW" sz="7200" b="1" dirty="0">
                <a:solidFill>
                  <a:schemeClr val="bg1"/>
                </a:solidFill>
                <a:latin typeface="+mn-ea"/>
              </a:rPr>
              <a:t>『</a:t>
            </a:r>
            <a:r>
              <a:rPr lang="zh-TW" altLang="en-US" sz="7200" b="1" dirty="0">
                <a:solidFill>
                  <a:schemeClr val="bg1"/>
                </a:solidFill>
                <a:latin typeface="+mn-ea"/>
              </a:rPr>
              <a:t>門閥</a:t>
            </a:r>
            <a:r>
              <a:rPr lang="en-US" altLang="zh-TW" sz="7200" b="1" dirty="0">
                <a:solidFill>
                  <a:schemeClr val="bg1"/>
                </a:solidFill>
                <a:latin typeface="+mn-ea"/>
              </a:rPr>
              <a:t>』</a:t>
            </a:r>
            <a:r>
              <a:rPr lang="zh-TW" altLang="en-US" sz="7200" b="1" dirty="0">
                <a:solidFill>
                  <a:schemeClr val="bg1"/>
                </a:solidFill>
                <a:latin typeface="+mn-ea"/>
              </a:rPr>
              <a:t>變高，等於要更痛才能讓大腦接收到痛，原本的疼痛自然就舒緩了；另一個原理是增加腦內啡的產生，藉此減緩痛覺。</a:t>
            </a:r>
            <a:endParaRPr lang="en-US" altLang="zh-TW" sz="7200" b="1" dirty="0">
              <a:solidFill>
                <a:schemeClr val="bg1"/>
              </a:solidFill>
              <a:latin typeface="+mn-ea"/>
            </a:endParaRPr>
          </a:p>
          <a:p>
            <a:pPr marL="0" indent="0" defTabSz="457200">
              <a:lnSpc>
                <a:spcPct val="145000"/>
              </a:lnSpc>
              <a:spcBef>
                <a:spcPts val="0"/>
              </a:spcBef>
              <a:buNone/>
            </a:pPr>
            <a:r>
              <a:rPr lang="zh-TW" altLang="en-US" sz="7200" b="1" dirty="0">
                <a:solidFill>
                  <a:schemeClr val="bg1"/>
                </a:solidFill>
                <a:latin typeface="+mn-ea"/>
              </a:rPr>
              <a:t>低週波治療器能釋放與人體相同的生物電流，刺激神經、穴道，促進血液循環使筋肉活動，能夠消除疼痛、末梢神經麻痺、酸痛、僵硬、疲勞等症狀。</a:t>
            </a:r>
            <a:endParaRPr lang="en-US" altLang="zh-TW" sz="7200" b="1" dirty="0">
              <a:solidFill>
                <a:schemeClr val="bg1"/>
              </a:solidFill>
              <a:latin typeface="+mn-ea"/>
            </a:endParaRPr>
          </a:p>
          <a:p>
            <a:pPr marL="0" indent="0" defTabSz="457200">
              <a:lnSpc>
                <a:spcPct val="145000"/>
              </a:lnSpc>
              <a:spcBef>
                <a:spcPts val="0"/>
              </a:spcBef>
              <a:buNone/>
            </a:pPr>
            <a:r>
              <a:rPr lang="zh-TW" altLang="en-US" sz="7200" b="1" dirty="0">
                <a:solidFill>
                  <a:schemeClr val="bg1"/>
                </a:solidFill>
                <a:latin typeface="+mn-ea"/>
              </a:rPr>
              <a:t>低週波刺激肌肉產生強而有力的收縮，避免肌肉萎縮。</a:t>
            </a:r>
          </a:p>
          <a:p>
            <a:pPr marL="0" indent="0" defTabSz="457200">
              <a:lnSpc>
                <a:spcPct val="145000"/>
              </a:lnSpc>
              <a:spcBef>
                <a:spcPts val="0"/>
              </a:spcBef>
              <a:buNone/>
            </a:pPr>
            <a:r>
              <a:rPr lang="zh-TW" altLang="en-US" sz="7200" b="1" dirty="0">
                <a:solidFill>
                  <a:schemeClr val="bg1"/>
                </a:solidFill>
                <a:latin typeface="+mn-ea"/>
              </a:rPr>
              <a:t>人類的筋肉活動，先由大腦產生訊息，經由神經傳遞到肌肉點上，筋肉便產生對應的放鬆。</a:t>
            </a:r>
            <a:endParaRPr lang="en-US" altLang="zh-TW" sz="7200" b="1" dirty="0">
              <a:solidFill>
                <a:schemeClr val="bg1"/>
              </a:solidFill>
              <a:latin typeface="+mn-ea"/>
            </a:endParaRPr>
          </a:p>
          <a:p>
            <a:pPr marL="0" indent="0" defTabSz="457200">
              <a:lnSpc>
                <a:spcPct val="145000"/>
              </a:lnSpc>
              <a:spcBef>
                <a:spcPts val="0"/>
              </a:spcBef>
              <a:buNone/>
            </a:pPr>
            <a:r>
              <a:rPr lang="zh-TW" altLang="en-US" sz="7200" b="1" dirty="0">
                <a:solidFill>
                  <a:schemeClr val="bg1"/>
                </a:solidFill>
                <a:latin typeface="+mn-ea"/>
              </a:rPr>
              <a:t>這種治療器屬於第二級的醫療器材，必須有醫療器材許可證才能販賣。</a:t>
            </a:r>
            <a:br>
              <a:rPr lang="zh-TW" altLang="en-US" sz="7200" b="1" dirty="0">
                <a:solidFill>
                  <a:schemeClr val="bg1"/>
                </a:solidFill>
                <a:latin typeface="+mn-ea"/>
              </a:rPr>
            </a:br>
            <a:br>
              <a:rPr lang="zh-TW" altLang="en-US" sz="1200" dirty="0"/>
            </a:br>
            <a:br>
              <a:rPr lang="zh-TW" altLang="en-US" sz="1200" dirty="0"/>
            </a:br>
            <a:endParaRPr lang="zh-TW" altLang="en-US" sz="1600" b="1" dirty="0">
              <a:solidFill>
                <a:schemeClr val="bg1"/>
              </a:solidFill>
              <a:latin typeface="+mj-lt"/>
            </a:endParaRPr>
          </a:p>
          <a:p>
            <a:endParaRPr lang="zh-TW" altLang="en-US" sz="1600" dirty="0">
              <a:latin typeface="+mj-lt"/>
            </a:endParaRPr>
          </a:p>
          <a:p>
            <a:pPr marL="0" indent="0">
              <a:buNone/>
            </a:pPr>
            <a:endParaRPr lang="zh-TW" altLang="en-US" dirty="0"/>
          </a:p>
        </p:txBody>
      </p:sp>
      <p:pic>
        <p:nvPicPr>
          <p:cNvPr id="4" name="圖片 3"/>
          <p:cNvPicPr>
            <a:picLocks noChangeAspect="1"/>
          </p:cNvPicPr>
          <p:nvPr/>
        </p:nvPicPr>
        <p:blipFill>
          <a:blip r:embed="rId2"/>
          <a:stretch>
            <a:fillRect/>
          </a:stretch>
        </p:blipFill>
        <p:spPr>
          <a:xfrm>
            <a:off x="4082852" y="6604560"/>
            <a:ext cx="2444226" cy="2444226"/>
          </a:xfrm>
          <a:prstGeom prst="rect">
            <a:avLst/>
          </a:prstGeom>
        </p:spPr>
      </p:pic>
      <p:sp>
        <p:nvSpPr>
          <p:cNvPr id="6" name="文字方塊 5"/>
          <p:cNvSpPr txBox="1"/>
          <p:nvPr/>
        </p:nvSpPr>
        <p:spPr>
          <a:xfrm>
            <a:off x="471485" y="7109794"/>
            <a:ext cx="3422691" cy="1938992"/>
          </a:xfrm>
          <a:prstGeom prst="rect">
            <a:avLst/>
          </a:prstGeom>
          <a:noFill/>
        </p:spPr>
        <p:txBody>
          <a:bodyPr wrap="square" rtlCol="0">
            <a:spAutoFit/>
          </a:bodyPr>
          <a:lstStyle/>
          <a:p>
            <a:r>
              <a:rPr lang="zh-TW" altLang="en-US" sz="2000" b="1" dirty="0">
                <a:solidFill>
                  <a:schemeClr val="bg1"/>
                </a:solidFill>
              </a:rPr>
              <a:t>詳細影片介紹</a:t>
            </a:r>
            <a:r>
              <a:rPr lang="en-US" altLang="zh-TW" sz="2000" b="1" dirty="0">
                <a:solidFill>
                  <a:schemeClr val="bg1"/>
                </a:solidFill>
              </a:rPr>
              <a:t>:</a:t>
            </a:r>
          </a:p>
          <a:p>
            <a:r>
              <a:rPr lang="en-US" altLang="zh-TW" sz="2000" b="1" i="0" dirty="0">
                <a:solidFill>
                  <a:schemeClr val="bg1"/>
                </a:solidFill>
                <a:effectLst/>
              </a:rPr>
              <a:t>OMRON </a:t>
            </a:r>
            <a:r>
              <a:rPr lang="zh-TW" altLang="en-US" sz="2000" b="1" i="0" dirty="0">
                <a:solidFill>
                  <a:schemeClr val="bg1"/>
                </a:solidFill>
                <a:effectLst/>
              </a:rPr>
              <a:t>歐姆龍低週波治療器</a:t>
            </a:r>
            <a:r>
              <a:rPr lang="en-US" altLang="zh-TW" sz="2000" b="1" i="0" dirty="0">
                <a:solidFill>
                  <a:schemeClr val="bg1"/>
                </a:solidFill>
                <a:effectLst/>
              </a:rPr>
              <a:t>HV-F127</a:t>
            </a:r>
            <a:r>
              <a:rPr lang="zh-TW" altLang="en-US" sz="2000" b="1" i="0" dirty="0">
                <a:solidFill>
                  <a:schemeClr val="bg1"/>
                </a:solidFill>
                <a:effectLst/>
              </a:rPr>
              <a:t>產品操作教學影片</a:t>
            </a:r>
          </a:p>
          <a:p>
            <a:r>
              <a:rPr lang="en-US" altLang="zh-TW" sz="2000" b="1" dirty="0">
                <a:solidFill>
                  <a:schemeClr val="bg1"/>
                </a:solidFill>
                <a:hlinkClick r:id="rId3">
                  <a:extLst>
                    <a:ext uri="{A12FA001-AC4F-418D-AE19-62706E023703}">
                      <ahyp:hlinkClr xmlns:ahyp="http://schemas.microsoft.com/office/drawing/2018/hyperlinkcolor" val="tx"/>
                    </a:ext>
                  </a:extLst>
                </a:hlinkClick>
              </a:rPr>
              <a:t>https://www.youtube.com/embed/NispSm5RrrE</a:t>
            </a:r>
            <a:endParaRPr lang="zh-TW" altLang="en-US" sz="2000" b="1" dirty="0">
              <a:solidFill>
                <a:schemeClr val="bg1"/>
              </a:solidFill>
            </a:endParaRPr>
          </a:p>
        </p:txBody>
      </p:sp>
      <p:sp>
        <p:nvSpPr>
          <p:cNvPr id="5" name="文字方塊 4">
            <a:extLst>
              <a:ext uri="{FF2B5EF4-FFF2-40B4-BE49-F238E27FC236}">
                <a16:creationId xmlns:a16="http://schemas.microsoft.com/office/drawing/2014/main" id="{FC4BD2E0-D039-4EC6-94C0-26829AEBBE0D}"/>
              </a:ext>
            </a:extLst>
          </p:cNvPr>
          <p:cNvSpPr txBox="1"/>
          <p:nvPr/>
        </p:nvSpPr>
        <p:spPr>
          <a:xfrm>
            <a:off x="5029200" y="9319956"/>
            <a:ext cx="3657600" cy="400110"/>
          </a:xfrm>
          <a:prstGeom prst="rect">
            <a:avLst/>
          </a:prstGeom>
          <a:noFill/>
        </p:spPr>
        <p:txBody>
          <a:bodyPr wrap="square" rtlCol="0">
            <a:spAutoFit/>
          </a:bodyPr>
          <a:lstStyle/>
          <a:p>
            <a:r>
              <a:rPr lang="en-US" altLang="zh-TW" sz="2000" b="1" dirty="0">
                <a:solidFill>
                  <a:schemeClr val="bg1"/>
                </a:solidFill>
                <a:latin typeface="微軟正黑體" panose="020B0604030504040204" pitchFamily="34" charset="-120"/>
                <a:ea typeface="微軟正黑體" panose="020B0604030504040204" pitchFamily="34" charset="-120"/>
              </a:rPr>
              <a:t>113</a:t>
            </a:r>
            <a:r>
              <a:rPr lang="zh-TW" altLang="en-US" sz="2000" b="1" dirty="0">
                <a:solidFill>
                  <a:schemeClr val="bg1"/>
                </a:solidFill>
                <a:latin typeface="微軟正黑體" panose="020B0604030504040204" pitchFamily="34" charset="-120"/>
                <a:ea typeface="微軟正黑體" panose="020B0604030504040204" pitchFamily="34" charset="-120"/>
              </a:rPr>
              <a:t> 林郁珊</a:t>
            </a:r>
          </a:p>
        </p:txBody>
      </p:sp>
      <p:cxnSp>
        <p:nvCxnSpPr>
          <p:cNvPr id="7" name="直線接點 6">
            <a:extLst>
              <a:ext uri="{FF2B5EF4-FFF2-40B4-BE49-F238E27FC236}">
                <a16:creationId xmlns:a16="http://schemas.microsoft.com/office/drawing/2014/main" id="{B6767737-5FFB-460B-8929-89503A44245C}"/>
              </a:ext>
            </a:extLst>
          </p:cNvPr>
          <p:cNvCxnSpPr>
            <a:cxnSpLocks/>
          </p:cNvCxnSpPr>
          <p:nvPr/>
        </p:nvCxnSpPr>
        <p:spPr>
          <a:xfrm>
            <a:off x="-52252" y="9720066"/>
            <a:ext cx="6962503"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729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字方塊 12">
            <a:extLst>
              <a:ext uri="{FF2B5EF4-FFF2-40B4-BE49-F238E27FC236}">
                <a16:creationId xmlns:a16="http://schemas.microsoft.com/office/drawing/2014/main" id="{39381A25-260F-4EE8-BD6A-B46456C6BF35}"/>
              </a:ext>
            </a:extLst>
          </p:cNvPr>
          <p:cNvSpPr txBox="1"/>
          <p:nvPr/>
        </p:nvSpPr>
        <p:spPr>
          <a:xfrm>
            <a:off x="450850" y="777090"/>
            <a:ext cx="3429000" cy="509242"/>
          </a:xfrm>
          <a:prstGeom prst="rect">
            <a:avLst/>
          </a:prstGeom>
          <a:noFill/>
        </p:spPr>
        <p:txBody>
          <a:bodyPr wrap="square">
            <a:spAutoFit/>
          </a:bodyPr>
          <a:lstStyle/>
          <a:p>
            <a:pPr>
              <a:lnSpc>
                <a:spcPct val="125000"/>
              </a:lnSpc>
            </a:pPr>
            <a:r>
              <a:rPr lang="zh-TW" altLang="en-US" sz="2400" b="1" kern="100" dirty="0">
                <a:solidFill>
                  <a:srgbClr val="00FFFF"/>
                </a:solidFill>
                <a:latin typeface="+mn-ea"/>
                <a:cs typeface="Times New Roman" panose="02020603050405020304" pitchFamily="18" charset="0"/>
              </a:rPr>
              <a:t>三、腦波儀</a:t>
            </a:r>
            <a:endParaRPr lang="en-US" altLang="zh-TW" sz="2400" b="1" kern="100" dirty="0">
              <a:solidFill>
                <a:srgbClr val="00FFFF"/>
              </a:solidFill>
              <a:latin typeface="+mn-ea"/>
              <a:cs typeface="Times New Roman" panose="02020603050405020304" pitchFamily="18" charset="0"/>
            </a:endParaRPr>
          </a:p>
        </p:txBody>
      </p:sp>
      <p:sp>
        <p:nvSpPr>
          <p:cNvPr id="14" name="文字方塊 13">
            <a:extLst>
              <a:ext uri="{FF2B5EF4-FFF2-40B4-BE49-F238E27FC236}">
                <a16:creationId xmlns:a16="http://schemas.microsoft.com/office/drawing/2014/main" id="{D8B8DF55-8F66-4F06-88C9-B2291B843106}"/>
              </a:ext>
            </a:extLst>
          </p:cNvPr>
          <p:cNvSpPr txBox="1"/>
          <p:nvPr/>
        </p:nvSpPr>
        <p:spPr>
          <a:xfrm>
            <a:off x="450850" y="1400540"/>
            <a:ext cx="5956300" cy="5252464"/>
          </a:xfrm>
          <a:prstGeom prst="rect">
            <a:avLst/>
          </a:prstGeom>
          <a:noFill/>
        </p:spPr>
        <p:txBody>
          <a:bodyPr wrap="square">
            <a:spAutoFit/>
          </a:bodyPr>
          <a:lstStyle/>
          <a:p>
            <a:pPr>
              <a:lnSpc>
                <a:spcPct val="125000"/>
              </a:lnSpc>
            </a:pPr>
            <a:r>
              <a:rPr lang="en-US" altLang="zh-TW" b="1" i="0" dirty="0">
                <a:solidFill>
                  <a:schemeClr val="bg1"/>
                </a:solidFill>
                <a:effectLst/>
                <a:latin typeface="Microsoft JhengHei" panose="020B0604030504040204" pitchFamily="34" charset="-120"/>
                <a:ea typeface="Microsoft JhengHei" panose="020B0604030504040204" pitchFamily="34" charset="-120"/>
              </a:rPr>
              <a:t>1929</a:t>
            </a:r>
            <a:r>
              <a:rPr lang="zh-TW" altLang="en-US" b="1" i="0" dirty="0">
                <a:solidFill>
                  <a:schemeClr val="bg1"/>
                </a:solidFill>
                <a:effectLst/>
                <a:latin typeface="Microsoft JhengHei" panose="020B0604030504040204" pitchFamily="34" charset="-120"/>
                <a:ea typeface="Microsoft JhengHei" panose="020B0604030504040204" pitchFamily="34" charset="-120"/>
              </a:rPr>
              <a:t>年，德國生理學家</a:t>
            </a:r>
            <a:r>
              <a:rPr lang="en-US" altLang="zh-TW" b="1" i="0" dirty="0">
                <a:solidFill>
                  <a:schemeClr val="bg1"/>
                </a:solidFill>
                <a:effectLst/>
                <a:latin typeface="Microsoft JhengHei" panose="020B0604030504040204" pitchFamily="34" charset="-120"/>
                <a:ea typeface="Microsoft JhengHei" panose="020B0604030504040204" pitchFamily="34" charset="-120"/>
              </a:rPr>
              <a:t>Hans Berger</a:t>
            </a:r>
            <a:r>
              <a:rPr lang="zh-TW" altLang="en-US" b="1" i="0" dirty="0">
                <a:solidFill>
                  <a:schemeClr val="bg1"/>
                </a:solidFill>
                <a:effectLst/>
                <a:latin typeface="Microsoft JhengHei" panose="020B0604030504040204" pitchFamily="34" charset="-120"/>
                <a:ea typeface="Microsoft JhengHei" panose="020B0604030504040204" pitchFamily="34" charset="-120"/>
              </a:rPr>
              <a:t>首次在人類的頭蓋骨上記錄到電波活動，他記錄並測量人腦中微小的放電過程，發表了人類史上第一次的腦波記錄，命名為「腦電波圖」。</a:t>
            </a:r>
            <a:endParaRPr lang="en-US" altLang="zh-TW" b="1" i="0" dirty="0">
              <a:solidFill>
                <a:schemeClr val="bg1"/>
              </a:solidFill>
              <a:effectLst/>
              <a:latin typeface="Microsoft JhengHei" panose="020B0604030504040204" pitchFamily="34" charset="-120"/>
              <a:ea typeface="Microsoft JhengHei" panose="020B0604030504040204" pitchFamily="34" charset="-120"/>
            </a:endParaRPr>
          </a:p>
          <a:p>
            <a:pPr>
              <a:lnSpc>
                <a:spcPct val="125000"/>
              </a:lnSpc>
            </a:pPr>
            <a:r>
              <a:rPr lang="zh-TW" altLang="en-US" b="1" dirty="0">
                <a:solidFill>
                  <a:schemeClr val="bg1"/>
                </a:solidFill>
              </a:rPr>
              <a:t>人類的大腦進行運作時，構成大腦的神經細胞會不斷放電，科學家運用腦波儀在人類頭皮上測得微弱的電波或磁波變化，此即是腦波測量的原理。腦波的測量是將電極放置於頭皮上，通過醫學腦波儀器將人體腦部產生的微弱生物電放大記錄而得到的曲線圖。</a:t>
            </a:r>
            <a:endParaRPr lang="en-US" altLang="zh-TW" b="1" dirty="0">
              <a:solidFill>
                <a:schemeClr val="bg1"/>
              </a:solidFill>
            </a:endParaRPr>
          </a:p>
          <a:p>
            <a:pPr>
              <a:lnSpc>
                <a:spcPct val="125000"/>
              </a:lnSpc>
            </a:pPr>
            <a:r>
              <a:rPr lang="zh-TW" altLang="en-US" b="1" dirty="0">
                <a:solidFill>
                  <a:schemeClr val="bg1"/>
                </a:solidFill>
                <a:latin typeface="arial" panose="020B0604020202020204" pitchFamily="34" charset="0"/>
              </a:rPr>
              <a:t>應用方面，如</a:t>
            </a:r>
            <a:r>
              <a:rPr lang="zh-TW" altLang="en-US" b="1" i="0" dirty="0">
                <a:solidFill>
                  <a:schemeClr val="bg1"/>
                </a:solidFill>
                <a:effectLst/>
                <a:latin typeface="arial" panose="020B0604020202020204" pitchFamily="34" charset="0"/>
              </a:rPr>
              <a:t>使用耳機腦波儀，搭配著業者所開發的軟體使用，可記錄使用者的大腦專注及放鬆程度。 透過螢幕畫面直觀的呈現使用者目前的專注及放鬆程度，可讓使用者學習到如何掌握及訓練自己大腦的專注及放鬆。 </a:t>
            </a:r>
            <a:endParaRPr lang="en-US" altLang="zh-TW" b="1" i="0" dirty="0">
              <a:solidFill>
                <a:schemeClr val="bg1"/>
              </a:solidFill>
              <a:effectLst/>
              <a:latin typeface="arial" panose="020B0604020202020204" pitchFamily="34" charset="0"/>
            </a:endParaRPr>
          </a:p>
          <a:p>
            <a:pPr>
              <a:lnSpc>
                <a:spcPct val="125000"/>
              </a:lnSpc>
            </a:pPr>
            <a:r>
              <a:rPr lang="zh-TW" altLang="en-US" b="1" i="0" dirty="0">
                <a:solidFill>
                  <a:schemeClr val="bg1"/>
                </a:solidFill>
                <a:effectLst/>
                <a:latin typeface="arial" panose="020B0604020202020204" pitchFamily="34" charset="0"/>
              </a:rPr>
              <a:t>有業者將耳機腦波儀運用在</a:t>
            </a:r>
            <a:r>
              <a:rPr lang="en-US" altLang="zh-TW" b="1" i="0" dirty="0">
                <a:solidFill>
                  <a:schemeClr val="bg1"/>
                </a:solidFill>
                <a:effectLst/>
                <a:latin typeface="arial" panose="020B0604020202020204" pitchFamily="34" charset="0"/>
              </a:rPr>
              <a:t>LED</a:t>
            </a:r>
            <a:r>
              <a:rPr lang="zh-TW" altLang="en-US" b="1" i="0" dirty="0">
                <a:solidFill>
                  <a:schemeClr val="bg1"/>
                </a:solidFill>
                <a:effectLst/>
                <a:latin typeface="arial" panose="020B0604020202020204" pitchFamily="34" charset="0"/>
              </a:rPr>
              <a:t>光球上，透過光球的顏色變化可以顯示人當下放鬆的狀態</a:t>
            </a:r>
            <a:r>
              <a:rPr lang="zh-TW" altLang="en-US" b="1" dirty="0">
                <a:solidFill>
                  <a:schemeClr val="bg1"/>
                </a:solidFill>
                <a:latin typeface="arial" panose="020B0604020202020204" pitchFamily="34" charset="0"/>
              </a:rPr>
              <a:t>。</a:t>
            </a:r>
            <a:endParaRPr lang="zh-TW" altLang="en-US" b="1" dirty="0">
              <a:solidFill>
                <a:schemeClr val="bg1"/>
              </a:solidFill>
            </a:endParaRPr>
          </a:p>
        </p:txBody>
      </p:sp>
      <p:pic>
        <p:nvPicPr>
          <p:cNvPr id="15" name="圖片 14">
            <a:extLst>
              <a:ext uri="{FF2B5EF4-FFF2-40B4-BE49-F238E27FC236}">
                <a16:creationId xmlns:a16="http://schemas.microsoft.com/office/drawing/2014/main" id="{3AF417E4-FA16-486F-B972-FC95C984B272}"/>
              </a:ext>
            </a:extLst>
          </p:cNvPr>
          <p:cNvPicPr>
            <a:picLocks noChangeAspect="1"/>
          </p:cNvPicPr>
          <p:nvPr/>
        </p:nvPicPr>
        <p:blipFill>
          <a:blip r:embed="rId2"/>
          <a:stretch>
            <a:fillRect/>
          </a:stretch>
        </p:blipFill>
        <p:spPr>
          <a:xfrm>
            <a:off x="4128467" y="6345170"/>
            <a:ext cx="2345919" cy="2594566"/>
          </a:xfrm>
          <a:prstGeom prst="rect">
            <a:avLst/>
          </a:prstGeom>
        </p:spPr>
      </p:pic>
      <p:sp>
        <p:nvSpPr>
          <p:cNvPr id="16" name="文字方塊 15">
            <a:extLst>
              <a:ext uri="{FF2B5EF4-FFF2-40B4-BE49-F238E27FC236}">
                <a16:creationId xmlns:a16="http://schemas.microsoft.com/office/drawing/2014/main" id="{BD1868C9-1AFD-4D82-88CB-3C31B5D3C0B5}"/>
              </a:ext>
            </a:extLst>
          </p:cNvPr>
          <p:cNvSpPr txBox="1"/>
          <p:nvPr/>
        </p:nvSpPr>
        <p:spPr>
          <a:xfrm>
            <a:off x="411927" y="7276454"/>
            <a:ext cx="3822700" cy="1323439"/>
          </a:xfrm>
          <a:prstGeom prst="rect">
            <a:avLst/>
          </a:prstGeom>
          <a:noFill/>
        </p:spPr>
        <p:txBody>
          <a:bodyPr wrap="square">
            <a:spAutoFit/>
          </a:bodyPr>
          <a:lstStyle/>
          <a:p>
            <a:r>
              <a:rPr lang="zh-TW" altLang="en-US" sz="2000" b="1" dirty="0">
                <a:solidFill>
                  <a:schemeClr val="bg1"/>
                </a:solidFill>
              </a:rPr>
              <a:t>詳細影片介紹</a:t>
            </a:r>
            <a:r>
              <a:rPr lang="en-US" altLang="zh-TW" sz="2000" b="1" dirty="0">
                <a:solidFill>
                  <a:schemeClr val="bg1"/>
                </a:solidFill>
              </a:rPr>
              <a:t>:</a:t>
            </a:r>
          </a:p>
          <a:p>
            <a:r>
              <a:rPr lang="en-US" altLang="zh-TW" sz="2000" b="1" i="0" dirty="0" err="1">
                <a:solidFill>
                  <a:schemeClr val="bg1"/>
                </a:solidFill>
                <a:effectLst/>
              </a:rPr>
              <a:t>Mindwave</a:t>
            </a:r>
            <a:r>
              <a:rPr lang="en-US" altLang="zh-TW" sz="2000" b="1" i="0" dirty="0">
                <a:solidFill>
                  <a:schemeClr val="bg1"/>
                </a:solidFill>
                <a:effectLst/>
              </a:rPr>
              <a:t> Mobile </a:t>
            </a:r>
            <a:r>
              <a:rPr lang="zh-TW" altLang="en-US" sz="2000" b="1" i="0" dirty="0">
                <a:solidFill>
                  <a:schemeClr val="bg1"/>
                </a:solidFill>
                <a:effectLst/>
              </a:rPr>
              <a:t>腦波儀</a:t>
            </a:r>
            <a:endParaRPr lang="en-US" altLang="zh-TW" sz="2000" b="1" dirty="0">
              <a:solidFill>
                <a:schemeClr val="bg1"/>
              </a:solidFill>
            </a:endParaRPr>
          </a:p>
          <a:p>
            <a:r>
              <a:rPr lang="en-US" altLang="zh-TW" sz="2000" b="1" dirty="0">
                <a:solidFill>
                  <a:schemeClr val="bg1"/>
                </a:solidFill>
                <a:hlinkClick r:id="rId3">
                  <a:extLst>
                    <a:ext uri="{A12FA001-AC4F-418D-AE19-62706E023703}">
                      <ahyp:hlinkClr xmlns:ahyp="http://schemas.microsoft.com/office/drawing/2018/hyperlinkcolor" val="tx"/>
                    </a:ext>
                  </a:extLst>
                </a:hlinkClick>
              </a:rPr>
              <a:t>https://www.youtube.com/embed/XGKtQAmVe84</a:t>
            </a:r>
            <a:endParaRPr lang="zh-TW" altLang="en-US" sz="2000" b="1" dirty="0">
              <a:solidFill>
                <a:schemeClr val="bg1"/>
              </a:solidFill>
            </a:endParaRPr>
          </a:p>
        </p:txBody>
      </p:sp>
      <p:sp>
        <p:nvSpPr>
          <p:cNvPr id="2" name="文字方塊 1">
            <a:extLst>
              <a:ext uri="{FF2B5EF4-FFF2-40B4-BE49-F238E27FC236}">
                <a16:creationId xmlns:a16="http://schemas.microsoft.com/office/drawing/2014/main" id="{57BBFA78-9468-44BD-8FED-F916319E9C43}"/>
              </a:ext>
            </a:extLst>
          </p:cNvPr>
          <p:cNvSpPr txBox="1"/>
          <p:nvPr/>
        </p:nvSpPr>
        <p:spPr>
          <a:xfrm>
            <a:off x="4835179" y="9319956"/>
            <a:ext cx="4180114" cy="400110"/>
          </a:xfrm>
          <a:prstGeom prst="rect">
            <a:avLst/>
          </a:prstGeom>
          <a:noFill/>
        </p:spPr>
        <p:txBody>
          <a:bodyPr wrap="square" rtlCol="0">
            <a:spAutoFit/>
          </a:bodyPr>
          <a:lstStyle/>
          <a:p>
            <a:r>
              <a:rPr lang="en-US" altLang="zh-TW" sz="2000" b="1" dirty="0">
                <a:solidFill>
                  <a:schemeClr val="bg1"/>
                </a:solidFill>
                <a:latin typeface="微軟正黑體" panose="020B0604030504040204" pitchFamily="34" charset="-120"/>
                <a:ea typeface="微軟正黑體" panose="020B0604030504040204" pitchFamily="34" charset="-120"/>
              </a:rPr>
              <a:t>112 </a:t>
            </a:r>
            <a:r>
              <a:rPr lang="zh-TW" altLang="en-US" sz="2000" b="1" dirty="0">
                <a:solidFill>
                  <a:schemeClr val="bg1"/>
                </a:solidFill>
                <a:latin typeface="微軟正黑體" panose="020B0604030504040204" pitchFamily="34" charset="-120"/>
                <a:ea typeface="微軟正黑體" panose="020B0604030504040204" pitchFamily="34" charset="-120"/>
              </a:rPr>
              <a:t>吳雨桐</a:t>
            </a:r>
          </a:p>
        </p:txBody>
      </p:sp>
      <p:cxnSp>
        <p:nvCxnSpPr>
          <p:cNvPr id="7" name="直線接點 6">
            <a:extLst>
              <a:ext uri="{FF2B5EF4-FFF2-40B4-BE49-F238E27FC236}">
                <a16:creationId xmlns:a16="http://schemas.microsoft.com/office/drawing/2014/main" id="{95DD67E7-2732-41CE-8997-5E7EFF3B3A66}"/>
              </a:ext>
            </a:extLst>
          </p:cNvPr>
          <p:cNvCxnSpPr>
            <a:cxnSpLocks/>
          </p:cNvCxnSpPr>
          <p:nvPr/>
        </p:nvCxnSpPr>
        <p:spPr>
          <a:xfrm>
            <a:off x="-52252" y="9720066"/>
            <a:ext cx="6962503"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6566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F6DA272B-299B-4FF2-9A85-C0E057E18290}"/>
              </a:ext>
            </a:extLst>
          </p:cNvPr>
          <p:cNvSpPr txBox="1"/>
          <p:nvPr/>
        </p:nvSpPr>
        <p:spPr>
          <a:xfrm>
            <a:off x="414244" y="779278"/>
            <a:ext cx="3429000" cy="509242"/>
          </a:xfrm>
          <a:prstGeom prst="rect">
            <a:avLst/>
          </a:prstGeom>
          <a:noFill/>
        </p:spPr>
        <p:txBody>
          <a:bodyPr wrap="square">
            <a:spAutoFit/>
          </a:bodyPr>
          <a:lstStyle/>
          <a:p>
            <a:pPr>
              <a:lnSpc>
                <a:spcPct val="125000"/>
              </a:lnSpc>
            </a:pPr>
            <a:r>
              <a:rPr lang="zh-TW" altLang="en-US" sz="2400" b="1" kern="100" dirty="0">
                <a:solidFill>
                  <a:srgbClr val="00FFFF"/>
                </a:solidFill>
                <a:latin typeface="+mn-ea"/>
                <a:cs typeface="Times New Roman" panose="02020603050405020304" pitchFamily="18" charset="0"/>
              </a:rPr>
              <a:t>四、內視鏡</a:t>
            </a:r>
            <a:endParaRPr lang="en-US" altLang="zh-TW" sz="2400" b="1" kern="100" dirty="0">
              <a:solidFill>
                <a:srgbClr val="00FFFF"/>
              </a:solidFill>
              <a:latin typeface="+mn-ea"/>
              <a:cs typeface="Times New Roman" panose="02020603050405020304" pitchFamily="18" charset="0"/>
            </a:endParaRPr>
          </a:p>
        </p:txBody>
      </p:sp>
      <p:sp>
        <p:nvSpPr>
          <p:cNvPr id="7" name="文字方塊 6">
            <a:extLst>
              <a:ext uri="{FF2B5EF4-FFF2-40B4-BE49-F238E27FC236}">
                <a16:creationId xmlns:a16="http://schemas.microsoft.com/office/drawing/2014/main" id="{97F79DAD-5250-4C19-A019-7618A888D08F}"/>
              </a:ext>
            </a:extLst>
          </p:cNvPr>
          <p:cNvSpPr txBox="1"/>
          <p:nvPr/>
        </p:nvSpPr>
        <p:spPr>
          <a:xfrm>
            <a:off x="414244" y="1653281"/>
            <a:ext cx="6083300" cy="5078313"/>
          </a:xfrm>
          <a:prstGeom prst="rect">
            <a:avLst/>
          </a:prstGeom>
          <a:noFill/>
        </p:spPr>
        <p:txBody>
          <a:bodyPr wrap="square">
            <a:spAutoFit/>
          </a:bodyPr>
          <a:lstStyle/>
          <a:p>
            <a:r>
              <a:rPr lang="zh-TW" altLang="en-US" b="1" dirty="0">
                <a:solidFill>
                  <a:schemeClr val="bg1"/>
                </a:solidFill>
              </a:rPr>
              <a:t>泛指經各種管道射入人體，以觀察人體內部狀況的醫療儀器，部份內視鏡同時具備治療的功能。</a:t>
            </a:r>
            <a:endParaRPr lang="en-US" altLang="zh-TW" b="1" dirty="0">
              <a:solidFill>
                <a:schemeClr val="bg1"/>
              </a:solidFill>
            </a:endParaRPr>
          </a:p>
          <a:p>
            <a:r>
              <a:rPr lang="zh-TW" altLang="en-US" b="1" dirty="0">
                <a:solidFill>
                  <a:schemeClr val="bg1"/>
                </a:solidFill>
              </a:rPr>
              <a:t>能將光源經一直筒管，連接到遠處鏡頭，使能從甲地看到乙地。</a:t>
            </a:r>
            <a:endParaRPr lang="en-US" altLang="zh-TW" b="1" dirty="0">
              <a:solidFill>
                <a:schemeClr val="bg1"/>
              </a:solidFill>
            </a:endParaRPr>
          </a:p>
          <a:p>
            <a:r>
              <a:rPr lang="zh-TW" altLang="en-US" b="1" dirty="0">
                <a:solidFill>
                  <a:schemeClr val="bg1"/>
                </a:solidFill>
              </a:rPr>
              <a:t>典型的部件包括：</a:t>
            </a:r>
            <a:endParaRPr lang="en-US" altLang="zh-TW" b="1" dirty="0">
              <a:solidFill>
                <a:schemeClr val="bg1"/>
              </a:solidFill>
            </a:endParaRPr>
          </a:p>
          <a:p>
            <a:pPr marL="342900" indent="-342900">
              <a:buAutoNum type="arabicPeriod"/>
            </a:pPr>
            <a:r>
              <a:rPr lang="zh-TW" altLang="en-US" b="1" dirty="0">
                <a:solidFill>
                  <a:schemeClr val="bg1"/>
                </a:solidFill>
              </a:rPr>
              <a:t>光源（照明系統）</a:t>
            </a:r>
            <a:r>
              <a:rPr lang="en-US" altLang="zh-TW" b="1" dirty="0">
                <a:solidFill>
                  <a:schemeClr val="bg1"/>
                </a:solidFill>
              </a:rPr>
              <a:t>: </a:t>
            </a:r>
            <a:r>
              <a:rPr lang="zh-TW" altLang="en-US" b="1" dirty="0">
                <a:solidFill>
                  <a:schemeClr val="bg1"/>
                </a:solidFill>
              </a:rPr>
              <a:t>用來把光線導入體內，照亮所要看   的部位。早期是將小燈泡放在內視鏡前端，現代則將光源置於體外，經由光纖系統導入體內。</a:t>
            </a:r>
            <a:endParaRPr lang="en-US" altLang="zh-TW" b="1" dirty="0">
              <a:solidFill>
                <a:schemeClr val="bg1"/>
              </a:solidFill>
            </a:endParaRPr>
          </a:p>
          <a:p>
            <a:pPr marL="342900" indent="-342900">
              <a:buAutoNum type="arabicPeriod"/>
            </a:pPr>
            <a:r>
              <a:rPr lang="zh-TW" altLang="en-US" b="1" dirty="0">
                <a:solidFill>
                  <a:schemeClr val="bg1"/>
                </a:solidFill>
              </a:rPr>
              <a:t>影像傳輸：硬式內視鏡利用一系列透鏡將影像傳送到接目鏡，軟式鏡則利用光纖傳出影像，或將光電耦合元件（</a:t>
            </a:r>
            <a:r>
              <a:rPr lang="en-US" altLang="zh-TW" b="1" dirty="0">
                <a:solidFill>
                  <a:schemeClr val="bg1"/>
                </a:solidFill>
              </a:rPr>
              <a:t>CCD</a:t>
            </a:r>
            <a:r>
              <a:rPr lang="zh-TW" altLang="en-US" b="1" dirty="0">
                <a:solidFill>
                  <a:schemeClr val="bg1"/>
                </a:solidFill>
              </a:rPr>
              <a:t>）置於內視鏡前端，再將數位化的影像信息傳出。</a:t>
            </a:r>
            <a:endParaRPr lang="en-US" altLang="zh-TW" b="1" dirty="0">
              <a:solidFill>
                <a:schemeClr val="bg1"/>
              </a:solidFill>
            </a:endParaRPr>
          </a:p>
          <a:p>
            <a:pPr marL="342900" indent="-342900">
              <a:buAutoNum type="arabicPeriod"/>
            </a:pPr>
            <a:r>
              <a:rPr lang="zh-TW" altLang="en-US" b="1" dirty="0">
                <a:solidFill>
                  <a:schemeClr val="bg1"/>
                </a:solidFill>
              </a:rPr>
              <a:t>一些內視鏡內附有管道，可以沖水或空氣使視野清晰，此外也可供手術或切片用的器械進出操作，這些管道稱為</a:t>
            </a:r>
            <a:r>
              <a:rPr lang="en-US" altLang="zh-TW" b="1" dirty="0">
                <a:solidFill>
                  <a:schemeClr val="bg1"/>
                </a:solidFill>
              </a:rPr>
              <a:t>"</a:t>
            </a:r>
            <a:r>
              <a:rPr lang="zh-TW" altLang="en-US" b="1" dirty="0">
                <a:solidFill>
                  <a:schemeClr val="bg1"/>
                </a:solidFill>
              </a:rPr>
              <a:t>工作管道</a:t>
            </a:r>
            <a:r>
              <a:rPr lang="en-US" altLang="zh-TW" b="1" dirty="0">
                <a:solidFill>
                  <a:schemeClr val="bg1"/>
                </a:solidFill>
              </a:rPr>
              <a:t>“</a:t>
            </a:r>
          </a:p>
          <a:p>
            <a:pPr marL="342900" indent="-342900">
              <a:buAutoNum type="arabicPeriod"/>
            </a:pPr>
            <a:r>
              <a:rPr lang="zh-TW" altLang="en-US" b="1" dirty="0">
                <a:solidFill>
                  <a:schemeClr val="bg1"/>
                </a:solidFill>
              </a:rPr>
              <a:t>膠囊攝影機，膠囊小到長</a:t>
            </a:r>
            <a:r>
              <a:rPr lang="en-US" altLang="zh-TW" b="1" dirty="0">
                <a:solidFill>
                  <a:schemeClr val="bg1"/>
                </a:solidFill>
              </a:rPr>
              <a:t>2</a:t>
            </a:r>
            <a:r>
              <a:rPr lang="zh-TW" altLang="en-US" b="1" dirty="0">
                <a:solidFill>
                  <a:schemeClr val="bg1"/>
                </a:solidFill>
              </a:rPr>
              <a:t>厘米、寬</a:t>
            </a:r>
            <a:r>
              <a:rPr lang="en-US" altLang="zh-TW" b="1" dirty="0">
                <a:solidFill>
                  <a:schemeClr val="bg1"/>
                </a:solidFill>
              </a:rPr>
              <a:t>1</a:t>
            </a:r>
            <a:r>
              <a:rPr lang="zh-TW" altLang="en-US" b="1" dirty="0">
                <a:solidFill>
                  <a:schemeClr val="bg1"/>
                </a:solidFill>
              </a:rPr>
              <a:t>厘米，每秒能傳送</a:t>
            </a:r>
            <a:r>
              <a:rPr lang="en-US" altLang="zh-TW" b="1" dirty="0">
                <a:solidFill>
                  <a:schemeClr val="bg1"/>
                </a:solidFill>
              </a:rPr>
              <a:t>30</a:t>
            </a:r>
            <a:r>
              <a:rPr lang="zh-TW" altLang="en-US" b="1" dirty="0">
                <a:solidFill>
                  <a:schemeClr val="bg1"/>
                </a:solidFill>
              </a:rPr>
              <a:t>格</a:t>
            </a:r>
            <a:r>
              <a:rPr lang="en-US" altLang="zh-TW" b="1" dirty="0">
                <a:solidFill>
                  <a:schemeClr val="bg1"/>
                </a:solidFill>
              </a:rPr>
              <a:t>40</a:t>
            </a:r>
            <a:r>
              <a:rPr lang="zh-TW" altLang="en-US" b="1" dirty="0">
                <a:solidFill>
                  <a:schemeClr val="bg1"/>
                </a:solidFill>
              </a:rPr>
              <a:t>萬像素的畫面。有的機種甚至能由醫師控制視角，能做組織切片，或者能將藥物投送到患者體內特定的部位。</a:t>
            </a:r>
            <a:endParaRPr lang="en-US" altLang="zh-TW" b="1" dirty="0">
              <a:solidFill>
                <a:schemeClr val="bg1"/>
              </a:solidFill>
            </a:endParaRPr>
          </a:p>
        </p:txBody>
      </p:sp>
      <p:sp>
        <p:nvSpPr>
          <p:cNvPr id="9" name="文字方塊 8">
            <a:extLst>
              <a:ext uri="{FF2B5EF4-FFF2-40B4-BE49-F238E27FC236}">
                <a16:creationId xmlns:a16="http://schemas.microsoft.com/office/drawing/2014/main" id="{B8E1D2AA-0657-49AA-BB31-A7B4B5DBB731}"/>
              </a:ext>
            </a:extLst>
          </p:cNvPr>
          <p:cNvSpPr txBox="1"/>
          <p:nvPr/>
        </p:nvSpPr>
        <p:spPr>
          <a:xfrm>
            <a:off x="308592" y="7015359"/>
            <a:ext cx="3092165" cy="1631216"/>
          </a:xfrm>
          <a:prstGeom prst="rect">
            <a:avLst/>
          </a:prstGeom>
          <a:noFill/>
        </p:spPr>
        <p:txBody>
          <a:bodyPr wrap="square">
            <a:spAutoFit/>
          </a:bodyPr>
          <a:lstStyle/>
          <a:p>
            <a:r>
              <a:rPr lang="zh-TW" altLang="en-US" sz="2000" b="1" dirty="0">
                <a:solidFill>
                  <a:schemeClr val="bg1"/>
                </a:solidFill>
              </a:rPr>
              <a:t>詳細影片介紹</a:t>
            </a:r>
            <a:r>
              <a:rPr lang="en-US" altLang="zh-TW" sz="2000" b="1" dirty="0">
                <a:solidFill>
                  <a:schemeClr val="bg1"/>
                </a:solidFill>
              </a:rPr>
              <a:t>:</a:t>
            </a:r>
          </a:p>
          <a:p>
            <a:r>
              <a:rPr lang="zh-TW" altLang="en-US" sz="2000" b="1" i="0" dirty="0">
                <a:solidFill>
                  <a:schemeClr val="bg1"/>
                </a:solidFill>
                <a:effectLst/>
              </a:rPr>
              <a:t>膠囊內視鏡</a:t>
            </a:r>
          </a:p>
          <a:p>
            <a:r>
              <a:rPr lang="en-US" altLang="zh-TW" sz="2000" b="1" dirty="0">
                <a:solidFill>
                  <a:schemeClr val="bg1"/>
                </a:solidFill>
                <a:hlinkClick r:id="rId2">
                  <a:extLst>
                    <a:ext uri="{A12FA001-AC4F-418D-AE19-62706E023703}">
                      <ahyp:hlinkClr xmlns:ahyp="http://schemas.microsoft.com/office/drawing/2018/hyperlinkcolor" val="tx"/>
                    </a:ext>
                  </a:extLst>
                </a:hlinkClick>
              </a:rPr>
              <a:t>https://www.youtube.com/embed/XYzthbBHIak</a:t>
            </a:r>
            <a:endParaRPr lang="zh-TW" altLang="en-US" sz="2000" b="1" dirty="0">
              <a:solidFill>
                <a:schemeClr val="bg1"/>
              </a:solidFill>
            </a:endParaRPr>
          </a:p>
        </p:txBody>
      </p:sp>
      <p:pic>
        <p:nvPicPr>
          <p:cNvPr id="10" name="圖片 9">
            <a:extLst>
              <a:ext uri="{FF2B5EF4-FFF2-40B4-BE49-F238E27FC236}">
                <a16:creationId xmlns:a16="http://schemas.microsoft.com/office/drawing/2014/main" id="{18A80731-F7DE-417A-9416-74F715B555D1}"/>
              </a:ext>
            </a:extLst>
          </p:cNvPr>
          <p:cNvPicPr>
            <a:picLocks noChangeAspect="1"/>
          </p:cNvPicPr>
          <p:nvPr/>
        </p:nvPicPr>
        <p:blipFill>
          <a:blip r:embed="rId3"/>
          <a:stretch>
            <a:fillRect/>
          </a:stretch>
        </p:blipFill>
        <p:spPr>
          <a:xfrm>
            <a:off x="3295104" y="6731594"/>
            <a:ext cx="3139675" cy="2198747"/>
          </a:xfrm>
          <a:prstGeom prst="rect">
            <a:avLst/>
          </a:prstGeom>
        </p:spPr>
      </p:pic>
      <p:sp>
        <p:nvSpPr>
          <p:cNvPr id="2" name="文字方塊 1">
            <a:extLst>
              <a:ext uri="{FF2B5EF4-FFF2-40B4-BE49-F238E27FC236}">
                <a16:creationId xmlns:a16="http://schemas.microsoft.com/office/drawing/2014/main" id="{DAF6ACFE-3B30-43E9-AAD6-044654318CE0}"/>
              </a:ext>
            </a:extLst>
          </p:cNvPr>
          <p:cNvSpPr txBox="1"/>
          <p:nvPr/>
        </p:nvSpPr>
        <p:spPr>
          <a:xfrm>
            <a:off x="4762180" y="9216999"/>
            <a:ext cx="4245428" cy="400110"/>
          </a:xfrm>
          <a:prstGeom prst="rect">
            <a:avLst/>
          </a:prstGeom>
          <a:noFill/>
        </p:spPr>
        <p:txBody>
          <a:bodyPr wrap="square" rtlCol="0">
            <a:spAutoFit/>
          </a:bodyPr>
          <a:lstStyle/>
          <a:p>
            <a:r>
              <a:rPr lang="en-US" altLang="zh-TW" sz="2000" b="1" dirty="0">
                <a:solidFill>
                  <a:schemeClr val="bg1"/>
                </a:solidFill>
                <a:latin typeface="微軟正黑體" panose="020B0604030504040204" pitchFamily="34" charset="-120"/>
                <a:ea typeface="微軟正黑體" panose="020B0604030504040204" pitchFamily="34" charset="-120"/>
              </a:rPr>
              <a:t>113 </a:t>
            </a:r>
            <a:r>
              <a:rPr lang="zh-TW" altLang="en-US" sz="2000" b="1" dirty="0">
                <a:solidFill>
                  <a:schemeClr val="bg1"/>
                </a:solidFill>
                <a:latin typeface="微軟正黑體" panose="020B0604030504040204" pitchFamily="34" charset="-120"/>
                <a:ea typeface="微軟正黑體" panose="020B0604030504040204" pitchFamily="34" charset="-120"/>
              </a:rPr>
              <a:t>阮子瑄</a:t>
            </a:r>
          </a:p>
        </p:txBody>
      </p:sp>
      <p:cxnSp>
        <p:nvCxnSpPr>
          <p:cNvPr id="8" name="直線接點 7">
            <a:extLst>
              <a:ext uri="{FF2B5EF4-FFF2-40B4-BE49-F238E27FC236}">
                <a16:creationId xmlns:a16="http://schemas.microsoft.com/office/drawing/2014/main" id="{37854265-562B-4197-961D-680E241CCE99}"/>
              </a:ext>
            </a:extLst>
          </p:cNvPr>
          <p:cNvCxnSpPr>
            <a:cxnSpLocks/>
          </p:cNvCxnSpPr>
          <p:nvPr/>
        </p:nvCxnSpPr>
        <p:spPr>
          <a:xfrm>
            <a:off x="-52252" y="9720066"/>
            <a:ext cx="6962503"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9405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51AA2BEA-6B8C-44AE-B992-9F49780A228A}"/>
              </a:ext>
            </a:extLst>
          </p:cNvPr>
          <p:cNvSpPr txBox="1"/>
          <p:nvPr/>
        </p:nvSpPr>
        <p:spPr>
          <a:xfrm>
            <a:off x="476250" y="675471"/>
            <a:ext cx="3429000" cy="509242"/>
          </a:xfrm>
          <a:prstGeom prst="rect">
            <a:avLst/>
          </a:prstGeom>
          <a:noFill/>
        </p:spPr>
        <p:txBody>
          <a:bodyPr wrap="square">
            <a:spAutoFit/>
          </a:bodyPr>
          <a:lstStyle/>
          <a:p>
            <a:pPr>
              <a:lnSpc>
                <a:spcPct val="125000"/>
              </a:lnSpc>
            </a:pPr>
            <a:r>
              <a:rPr lang="zh-TW" altLang="en-US" sz="2400" b="1" kern="100" dirty="0">
                <a:solidFill>
                  <a:srgbClr val="00FFFF"/>
                </a:solidFill>
                <a:latin typeface="+mn-ea"/>
                <a:cs typeface="Times New Roman" panose="02020603050405020304" pitchFamily="18" charset="0"/>
              </a:rPr>
              <a:t>五、體脂計</a:t>
            </a:r>
            <a:endParaRPr lang="en-US" altLang="zh-TW" sz="2400" b="1" kern="100" dirty="0">
              <a:solidFill>
                <a:srgbClr val="00FFFF"/>
              </a:solidFill>
              <a:latin typeface="+mn-ea"/>
              <a:cs typeface="Times New Roman" panose="02020603050405020304" pitchFamily="18" charset="0"/>
            </a:endParaRPr>
          </a:p>
        </p:txBody>
      </p:sp>
      <p:sp>
        <p:nvSpPr>
          <p:cNvPr id="7" name="文字方塊 6">
            <a:extLst>
              <a:ext uri="{FF2B5EF4-FFF2-40B4-BE49-F238E27FC236}">
                <a16:creationId xmlns:a16="http://schemas.microsoft.com/office/drawing/2014/main" id="{4B81E8AD-E9B6-448F-B6A6-092D2747CDBD}"/>
              </a:ext>
            </a:extLst>
          </p:cNvPr>
          <p:cNvSpPr txBox="1"/>
          <p:nvPr/>
        </p:nvSpPr>
        <p:spPr>
          <a:xfrm>
            <a:off x="476250" y="1391254"/>
            <a:ext cx="5905500" cy="2516073"/>
          </a:xfrm>
          <a:prstGeom prst="rect">
            <a:avLst/>
          </a:prstGeom>
          <a:noFill/>
        </p:spPr>
        <p:txBody>
          <a:bodyPr wrap="square">
            <a:spAutoFit/>
          </a:bodyPr>
          <a:lstStyle/>
          <a:p>
            <a:r>
              <a:rPr lang="zh-TW" altLang="en-US" b="1" dirty="0">
                <a:solidFill>
                  <a:schemeClr val="bg1"/>
                </a:solidFill>
              </a:rPr>
              <a:t>利用脂肪與水分導電率不同的原理，藉由電流通過測試者之兩極肢體，來測量體內脂肪比率。這是目前市售體脂機最常見測量原理，但當膀胱沒排空、胃有食物、排便未乾淨等情形，都會造成估計錯誤。</a:t>
            </a:r>
            <a:endParaRPr lang="en-US" altLang="zh-TW" b="1" dirty="0">
              <a:solidFill>
                <a:schemeClr val="bg1"/>
              </a:solidFill>
            </a:endParaRPr>
          </a:p>
          <a:p>
            <a:pPr>
              <a:lnSpc>
                <a:spcPct val="125000"/>
              </a:lnSpc>
            </a:pPr>
            <a:r>
              <a:rPr lang="zh-TW" altLang="en-US" b="0" i="0" dirty="0">
                <a:solidFill>
                  <a:srgbClr val="B28C6E"/>
                </a:solidFill>
                <a:effectLst/>
                <a:latin typeface="微軟正黑體" panose="020B0604030504040204" pitchFamily="34" charset="-120"/>
                <a:ea typeface="微軟正黑體" panose="020B0604030504040204" pitchFamily="34" charset="-120"/>
              </a:rPr>
              <a:t> </a:t>
            </a:r>
            <a:r>
              <a:rPr lang="zh-TW" altLang="en-US" b="1" i="0" dirty="0">
                <a:solidFill>
                  <a:schemeClr val="bg1"/>
                </a:solidFill>
                <a:effectLst/>
                <a:latin typeface="微軟正黑體" panose="020B0604030504040204" pitchFamily="34" charset="-120"/>
                <a:ea typeface="微軟正黑體" panose="020B0604030504040204" pitchFamily="34" charset="-120"/>
              </a:rPr>
              <a:t>目前市售多數家用體脂計是利用水分會導電、脂肪不導電的原理，先將微電流通過人體後，測量出受試者的生物電阻，再以內設常模換算出相對的體脂率。</a:t>
            </a:r>
            <a:endParaRPr lang="en-US" altLang="zh-TW" b="1" dirty="0">
              <a:solidFill>
                <a:schemeClr val="bg1"/>
              </a:solidFill>
            </a:endParaRPr>
          </a:p>
          <a:p>
            <a:endParaRPr lang="zh-TW" altLang="en-US" b="1" dirty="0">
              <a:solidFill>
                <a:schemeClr val="bg1"/>
              </a:solidFill>
            </a:endParaRPr>
          </a:p>
        </p:txBody>
      </p:sp>
      <p:sp>
        <p:nvSpPr>
          <p:cNvPr id="9" name="文字方塊 8">
            <a:extLst>
              <a:ext uri="{FF2B5EF4-FFF2-40B4-BE49-F238E27FC236}">
                <a16:creationId xmlns:a16="http://schemas.microsoft.com/office/drawing/2014/main" id="{CE5525E7-A394-4FCA-8B81-715A2D116BD6}"/>
              </a:ext>
            </a:extLst>
          </p:cNvPr>
          <p:cNvSpPr txBox="1"/>
          <p:nvPr/>
        </p:nvSpPr>
        <p:spPr>
          <a:xfrm>
            <a:off x="256493" y="7744037"/>
            <a:ext cx="6345011" cy="1015663"/>
          </a:xfrm>
          <a:prstGeom prst="rect">
            <a:avLst/>
          </a:prstGeom>
          <a:noFill/>
        </p:spPr>
        <p:txBody>
          <a:bodyPr wrap="square">
            <a:spAutoFit/>
          </a:bodyPr>
          <a:lstStyle/>
          <a:p>
            <a:r>
              <a:rPr lang="zh-TW" altLang="en-US" sz="2000" b="1" dirty="0">
                <a:solidFill>
                  <a:schemeClr val="bg1"/>
                </a:solidFill>
              </a:rPr>
              <a:t>詳細影片介紹</a:t>
            </a:r>
            <a:r>
              <a:rPr lang="en-US" altLang="zh-TW" sz="2000" b="1" dirty="0">
                <a:solidFill>
                  <a:schemeClr val="bg1"/>
                </a:solidFill>
              </a:rPr>
              <a:t>:</a:t>
            </a:r>
          </a:p>
          <a:p>
            <a:r>
              <a:rPr lang="zh-TW" altLang="en-US" sz="2000" b="1" i="0" dirty="0">
                <a:solidFill>
                  <a:schemeClr val="bg1"/>
                </a:solidFill>
                <a:effectLst/>
              </a:rPr>
              <a:t>日本品牌體脂計</a:t>
            </a:r>
          </a:p>
          <a:p>
            <a:r>
              <a:rPr lang="en-US" altLang="zh-TW" sz="2000" b="1" dirty="0">
                <a:solidFill>
                  <a:schemeClr val="bg1"/>
                </a:solidFill>
                <a:hlinkClick r:id="rId2">
                  <a:extLst>
                    <a:ext uri="{A12FA001-AC4F-418D-AE19-62706E023703}">
                      <ahyp:hlinkClr xmlns:ahyp="http://schemas.microsoft.com/office/drawing/2018/hyperlinkcolor" val="tx"/>
                    </a:ext>
                  </a:extLst>
                </a:hlinkClick>
              </a:rPr>
              <a:t>https://www.youtube.com/embed/KyBvOxAFabQ</a:t>
            </a:r>
            <a:endParaRPr lang="zh-TW" altLang="en-US" sz="2000" b="1" dirty="0">
              <a:solidFill>
                <a:schemeClr val="bg1"/>
              </a:solidFill>
            </a:endParaRPr>
          </a:p>
        </p:txBody>
      </p:sp>
      <p:pic>
        <p:nvPicPr>
          <p:cNvPr id="10" name="圖片 9">
            <a:extLst>
              <a:ext uri="{FF2B5EF4-FFF2-40B4-BE49-F238E27FC236}">
                <a16:creationId xmlns:a16="http://schemas.microsoft.com/office/drawing/2014/main" id="{DA8BE5DC-0999-491D-8A02-4D8E0F9DBA7B}"/>
              </a:ext>
            </a:extLst>
          </p:cNvPr>
          <p:cNvPicPr>
            <a:picLocks noChangeAspect="1"/>
          </p:cNvPicPr>
          <p:nvPr/>
        </p:nvPicPr>
        <p:blipFill>
          <a:blip r:embed="rId3"/>
          <a:stretch>
            <a:fillRect/>
          </a:stretch>
        </p:blipFill>
        <p:spPr>
          <a:xfrm>
            <a:off x="4243222" y="6175273"/>
            <a:ext cx="2358282" cy="2045136"/>
          </a:xfrm>
          <a:prstGeom prst="rect">
            <a:avLst/>
          </a:prstGeom>
        </p:spPr>
      </p:pic>
      <p:graphicFrame>
        <p:nvGraphicFramePr>
          <p:cNvPr id="11" name="表格 10">
            <a:extLst>
              <a:ext uri="{FF2B5EF4-FFF2-40B4-BE49-F238E27FC236}">
                <a16:creationId xmlns:a16="http://schemas.microsoft.com/office/drawing/2014/main" id="{7F7A7F25-A46C-4DAD-B6B6-9BF2AB60A879}"/>
              </a:ext>
            </a:extLst>
          </p:cNvPr>
          <p:cNvGraphicFramePr>
            <a:graphicFrameLocks noGrp="1"/>
          </p:cNvGraphicFramePr>
          <p:nvPr>
            <p:extLst>
              <p:ext uri="{D42A27DB-BD31-4B8C-83A1-F6EECF244321}">
                <p14:modId xmlns:p14="http://schemas.microsoft.com/office/powerpoint/2010/main" val="8860439"/>
              </p:ext>
            </p:extLst>
          </p:nvPr>
        </p:nvGraphicFramePr>
        <p:xfrm>
          <a:off x="856784" y="4483885"/>
          <a:ext cx="5144430" cy="1415772"/>
        </p:xfrm>
        <a:graphic>
          <a:graphicData uri="http://schemas.openxmlformats.org/drawingml/2006/table">
            <a:tbl>
              <a:tblPr>
                <a:tableStyleId>{69C7853C-536D-4A76-A0AE-DD22124D55A5}</a:tableStyleId>
              </a:tblPr>
              <a:tblGrid>
                <a:gridCol w="1477351">
                  <a:extLst>
                    <a:ext uri="{9D8B030D-6E8A-4147-A177-3AD203B41FA5}">
                      <a16:colId xmlns:a16="http://schemas.microsoft.com/office/drawing/2014/main" val="2931641324"/>
                    </a:ext>
                  </a:extLst>
                </a:gridCol>
                <a:gridCol w="1971670">
                  <a:extLst>
                    <a:ext uri="{9D8B030D-6E8A-4147-A177-3AD203B41FA5}">
                      <a16:colId xmlns:a16="http://schemas.microsoft.com/office/drawing/2014/main" val="1558195965"/>
                    </a:ext>
                  </a:extLst>
                </a:gridCol>
                <a:gridCol w="1695409">
                  <a:extLst>
                    <a:ext uri="{9D8B030D-6E8A-4147-A177-3AD203B41FA5}">
                      <a16:colId xmlns:a16="http://schemas.microsoft.com/office/drawing/2014/main" val="2417766348"/>
                    </a:ext>
                  </a:extLst>
                </a:gridCol>
              </a:tblGrid>
              <a:tr h="471924">
                <a:tc>
                  <a:txBody>
                    <a:bodyPr/>
                    <a:lstStyle/>
                    <a:p>
                      <a:pPr algn="ctr"/>
                      <a:r>
                        <a:rPr lang="zh-TW" altLang="en-US" sz="1800" b="1" dirty="0">
                          <a:solidFill>
                            <a:schemeClr val="tx1"/>
                          </a:solidFill>
                          <a:effectLst/>
                        </a:rPr>
                        <a:t>輕度肥滿</a:t>
                      </a:r>
                    </a:p>
                  </a:txBody>
                  <a:tcPr marL="68580" marR="68580" marT="0" marB="0"/>
                </a:tc>
                <a:tc>
                  <a:txBody>
                    <a:bodyPr/>
                    <a:lstStyle/>
                    <a:p>
                      <a:pPr algn="ctr"/>
                      <a:r>
                        <a:rPr lang="zh-TW" altLang="en-US" sz="1800" b="1">
                          <a:solidFill>
                            <a:schemeClr val="tx1"/>
                          </a:solidFill>
                          <a:effectLst/>
                        </a:rPr>
                        <a:t>肥滿</a:t>
                      </a:r>
                    </a:p>
                  </a:txBody>
                  <a:tcPr marL="68580" marR="68580" marT="0" marB="0"/>
                </a:tc>
                <a:tc>
                  <a:txBody>
                    <a:bodyPr/>
                    <a:lstStyle/>
                    <a:p>
                      <a:pPr algn="ctr"/>
                      <a:r>
                        <a:rPr lang="zh-TW" altLang="en-US" sz="1800" b="1" dirty="0">
                          <a:solidFill>
                            <a:schemeClr val="tx1"/>
                          </a:solidFill>
                          <a:effectLst/>
                        </a:rPr>
                        <a:t>重度肥滿</a:t>
                      </a:r>
                    </a:p>
                  </a:txBody>
                  <a:tcPr marL="68580" marR="68580" marT="0" marB="0"/>
                </a:tc>
                <a:extLst>
                  <a:ext uri="{0D108BD9-81ED-4DB2-BD59-A6C34878D82A}">
                    <a16:rowId xmlns:a16="http://schemas.microsoft.com/office/drawing/2014/main" val="3763964335"/>
                  </a:ext>
                </a:extLst>
              </a:tr>
              <a:tr h="471924">
                <a:tc>
                  <a:txBody>
                    <a:bodyPr/>
                    <a:lstStyle/>
                    <a:p>
                      <a:pPr algn="ctr"/>
                      <a:r>
                        <a:rPr lang="en-US" sz="1800" b="1" dirty="0">
                          <a:solidFill>
                            <a:schemeClr val="tx1"/>
                          </a:solidFill>
                          <a:effectLst/>
                        </a:rPr>
                        <a:t>25～30﹪</a:t>
                      </a:r>
                    </a:p>
                  </a:txBody>
                  <a:tcPr marL="68580" marR="68580" marT="0" marB="0"/>
                </a:tc>
                <a:tc>
                  <a:txBody>
                    <a:bodyPr/>
                    <a:lstStyle/>
                    <a:p>
                      <a:pPr algn="ctr"/>
                      <a:r>
                        <a:rPr lang="en-US" sz="1800" b="1" dirty="0">
                          <a:solidFill>
                            <a:schemeClr val="tx1"/>
                          </a:solidFill>
                          <a:effectLst/>
                        </a:rPr>
                        <a:t>30～35﹪</a:t>
                      </a:r>
                    </a:p>
                  </a:txBody>
                  <a:tcPr marL="68580" marR="68580" marT="0" marB="0"/>
                </a:tc>
                <a:tc>
                  <a:txBody>
                    <a:bodyPr/>
                    <a:lstStyle/>
                    <a:p>
                      <a:pPr algn="ctr"/>
                      <a:r>
                        <a:rPr lang="en-US" altLang="zh-TW" sz="1800" b="1">
                          <a:solidFill>
                            <a:schemeClr val="tx1"/>
                          </a:solidFill>
                          <a:effectLst/>
                        </a:rPr>
                        <a:t>35﹪</a:t>
                      </a:r>
                      <a:r>
                        <a:rPr lang="zh-TW" altLang="en-US" sz="1800" b="1">
                          <a:solidFill>
                            <a:schemeClr val="tx1"/>
                          </a:solidFill>
                          <a:effectLst/>
                        </a:rPr>
                        <a:t>以上</a:t>
                      </a:r>
                    </a:p>
                  </a:txBody>
                  <a:tcPr marL="68580" marR="68580" marT="0" marB="0"/>
                </a:tc>
                <a:extLst>
                  <a:ext uri="{0D108BD9-81ED-4DB2-BD59-A6C34878D82A}">
                    <a16:rowId xmlns:a16="http://schemas.microsoft.com/office/drawing/2014/main" val="1038162678"/>
                  </a:ext>
                </a:extLst>
              </a:tr>
              <a:tr h="471924">
                <a:tc>
                  <a:txBody>
                    <a:bodyPr/>
                    <a:lstStyle/>
                    <a:p>
                      <a:pPr algn="ctr"/>
                      <a:r>
                        <a:rPr lang="en-US" sz="1800" b="1" dirty="0">
                          <a:solidFill>
                            <a:schemeClr val="tx1"/>
                          </a:solidFill>
                          <a:effectLst/>
                        </a:rPr>
                        <a:t>30～35﹪</a:t>
                      </a:r>
                    </a:p>
                  </a:txBody>
                  <a:tcPr marL="68580" marR="68580" marT="0" marB="0"/>
                </a:tc>
                <a:tc>
                  <a:txBody>
                    <a:bodyPr/>
                    <a:lstStyle/>
                    <a:p>
                      <a:pPr algn="ctr"/>
                      <a:r>
                        <a:rPr lang="en-US" sz="1800" b="1" dirty="0">
                          <a:solidFill>
                            <a:schemeClr val="tx1"/>
                          </a:solidFill>
                          <a:effectLst/>
                        </a:rPr>
                        <a:t>35～40﹪</a:t>
                      </a:r>
                    </a:p>
                  </a:txBody>
                  <a:tcPr marL="68580" marR="68580" marT="0" marB="0"/>
                </a:tc>
                <a:tc>
                  <a:txBody>
                    <a:bodyPr/>
                    <a:lstStyle/>
                    <a:p>
                      <a:pPr algn="ctr"/>
                      <a:r>
                        <a:rPr lang="en-US" altLang="zh-TW" sz="1800" b="1" dirty="0">
                          <a:solidFill>
                            <a:schemeClr val="tx1"/>
                          </a:solidFill>
                          <a:effectLst/>
                        </a:rPr>
                        <a:t>40﹪</a:t>
                      </a:r>
                      <a:r>
                        <a:rPr lang="zh-TW" altLang="en-US" sz="1800" b="1" dirty="0">
                          <a:solidFill>
                            <a:schemeClr val="tx1"/>
                          </a:solidFill>
                          <a:effectLst/>
                        </a:rPr>
                        <a:t>以上</a:t>
                      </a:r>
                    </a:p>
                  </a:txBody>
                  <a:tcPr marL="68580" marR="68580" marT="0" marB="0"/>
                </a:tc>
                <a:extLst>
                  <a:ext uri="{0D108BD9-81ED-4DB2-BD59-A6C34878D82A}">
                    <a16:rowId xmlns:a16="http://schemas.microsoft.com/office/drawing/2014/main" val="1507771796"/>
                  </a:ext>
                </a:extLst>
              </a:tr>
            </a:tbl>
          </a:graphicData>
        </a:graphic>
      </p:graphicFrame>
      <p:sp>
        <p:nvSpPr>
          <p:cNvPr id="12" name="Rectangle 1">
            <a:extLst>
              <a:ext uri="{FF2B5EF4-FFF2-40B4-BE49-F238E27FC236}">
                <a16:creationId xmlns:a16="http://schemas.microsoft.com/office/drawing/2014/main" id="{2378EB13-205D-4AF1-A824-C0CAC13F41E6}"/>
              </a:ext>
            </a:extLst>
          </p:cNvPr>
          <p:cNvSpPr>
            <a:spLocks noChangeArrowheads="1"/>
          </p:cNvSpPr>
          <p:nvPr/>
        </p:nvSpPr>
        <p:spPr bwMode="auto">
          <a:xfrm>
            <a:off x="676274" y="3659200"/>
            <a:ext cx="5505450"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25000"/>
              </a:lnSpc>
              <a:spcBef>
                <a:spcPct val="0"/>
              </a:spcBef>
              <a:spcAft>
                <a:spcPct val="0"/>
              </a:spcAft>
              <a:buClrTx/>
              <a:buSzTx/>
              <a:buFontTx/>
              <a:buNone/>
              <a:tabLst/>
            </a:pPr>
            <a:r>
              <a:rPr kumimoji="0" lang="zh-TW" altLang="zh-TW" b="1" i="0" u="none" strike="noStrike" cap="none" normalizeH="0" baseline="0" dirty="0">
                <a:ln>
                  <a:noFill/>
                </a:ln>
                <a:solidFill>
                  <a:schemeClr val="bg1"/>
                </a:solidFill>
                <a:effectLst/>
                <a:latin typeface="微軟正黑體" panose="020B0604030504040204" pitchFamily="34" charset="-120"/>
                <a:ea typeface="微軟正黑體" panose="020B0604030504040204" pitchFamily="34" charset="-120"/>
              </a:rPr>
              <a:t>體脂肪肥滿度：表示肥胖的程度。</a:t>
            </a:r>
            <a:br>
              <a:rPr kumimoji="0" lang="zh-TW" altLang="en-US" b="1" i="0" u="none" strike="noStrike" cap="none" normalizeH="0" baseline="0" dirty="0">
                <a:ln>
                  <a:noFill/>
                </a:ln>
                <a:solidFill>
                  <a:schemeClr val="bg1"/>
                </a:solidFill>
                <a:effectLst/>
                <a:latin typeface="微軟正黑體" panose="020B0604030504040204" pitchFamily="34" charset="-120"/>
                <a:ea typeface="微軟正黑體" panose="020B0604030504040204" pitchFamily="34" charset="-120"/>
              </a:rPr>
            </a:br>
            <a:r>
              <a:rPr kumimoji="0" lang="zh-TW" altLang="en-US" b="1" i="0" u="none" strike="noStrike" cap="none" normalizeH="0" baseline="0" dirty="0">
                <a:ln>
                  <a:noFill/>
                </a:ln>
                <a:solidFill>
                  <a:schemeClr val="bg1"/>
                </a:solidFill>
                <a:effectLst/>
                <a:latin typeface="微軟正黑體" panose="020B0604030504040204" pitchFamily="34" charset="-120"/>
                <a:ea typeface="微軟正黑體" panose="020B0604030504040204" pitchFamily="34" charset="-120"/>
              </a:rPr>
              <a:t>計算公式：</a:t>
            </a:r>
            <a:r>
              <a:rPr kumimoji="0" lang="en-US" altLang="zh-TW" b="1" i="0" u="none" strike="noStrike" cap="none" normalizeH="0" baseline="0" dirty="0">
                <a:ln>
                  <a:noFill/>
                </a:ln>
                <a:solidFill>
                  <a:schemeClr val="bg1"/>
                </a:solidFill>
                <a:effectLst/>
                <a:latin typeface="微軟正黑體" panose="020B0604030504040204" pitchFamily="34" charset="-120"/>
                <a:ea typeface="微軟正黑體" panose="020B0604030504040204" pitchFamily="34" charset="-120"/>
              </a:rPr>
              <a:t>(</a:t>
            </a:r>
            <a:r>
              <a:rPr kumimoji="0" lang="zh-TW" altLang="en-US" b="1" i="0" u="none" strike="noStrike" cap="none" normalizeH="0" baseline="0" dirty="0">
                <a:ln>
                  <a:noFill/>
                </a:ln>
                <a:solidFill>
                  <a:schemeClr val="bg1"/>
                </a:solidFill>
                <a:effectLst/>
                <a:latin typeface="微軟正黑體" panose="020B0604030504040204" pitchFamily="34" charset="-120"/>
                <a:ea typeface="微軟正黑體" panose="020B0604030504040204" pitchFamily="34" charset="-120"/>
              </a:rPr>
              <a:t>體重－標準體重</a:t>
            </a:r>
            <a:r>
              <a:rPr kumimoji="0" lang="en-US" altLang="zh-TW" b="1" i="0" u="none" strike="noStrike" cap="none" normalizeH="0" baseline="0" dirty="0">
                <a:ln>
                  <a:noFill/>
                </a:ln>
                <a:solidFill>
                  <a:schemeClr val="bg1"/>
                </a:solidFill>
                <a:effectLst/>
                <a:latin typeface="微軟正黑體" panose="020B0604030504040204" pitchFamily="34" charset="-120"/>
                <a:ea typeface="微軟正黑體" panose="020B0604030504040204" pitchFamily="34" charset="-120"/>
              </a:rPr>
              <a:t>)÷</a:t>
            </a:r>
            <a:r>
              <a:rPr kumimoji="0" lang="zh-TW" altLang="en-US" b="1" i="0" u="none" strike="noStrike" cap="none" normalizeH="0" baseline="0" dirty="0">
                <a:ln>
                  <a:noFill/>
                </a:ln>
                <a:solidFill>
                  <a:schemeClr val="bg1"/>
                </a:solidFill>
                <a:effectLst/>
                <a:latin typeface="微軟正黑體" panose="020B0604030504040204" pitchFamily="34" charset="-120"/>
                <a:ea typeface="微軟正黑體" panose="020B0604030504040204" pitchFamily="34" charset="-120"/>
              </a:rPr>
              <a:t>標準體重</a:t>
            </a:r>
            <a:r>
              <a:rPr kumimoji="0" lang="en-US" altLang="zh-TW" b="1" i="0" u="none" strike="noStrike" cap="none" normalizeH="0" baseline="0" dirty="0">
                <a:ln>
                  <a:noFill/>
                </a:ln>
                <a:solidFill>
                  <a:schemeClr val="bg1"/>
                </a:solidFill>
                <a:effectLst/>
                <a:latin typeface="微軟正黑體" panose="020B0604030504040204" pitchFamily="34" charset="-120"/>
                <a:ea typeface="微軟正黑體" panose="020B0604030504040204" pitchFamily="34" charset="-120"/>
              </a:rPr>
              <a:t>×100</a:t>
            </a:r>
            <a:br>
              <a:rPr kumimoji="0" lang="en-US" altLang="zh-TW" sz="1400" b="1" i="0" u="none" strike="noStrike" cap="none" normalizeH="0" baseline="0" dirty="0">
                <a:ln>
                  <a:noFill/>
                </a:ln>
                <a:solidFill>
                  <a:schemeClr val="bg1"/>
                </a:solidFill>
                <a:effectLst/>
                <a:latin typeface="微軟正黑體" panose="020B0604030504040204" pitchFamily="34" charset="-120"/>
                <a:ea typeface="微軟正黑體" panose="020B0604030504040204" pitchFamily="34" charset="-120"/>
              </a:rPr>
            </a:br>
            <a:endParaRPr kumimoji="0" lang="en-US" altLang="zh-TW" sz="400" b="1" i="0" u="none" strike="noStrike" cap="none" normalizeH="0" baseline="0" dirty="0">
              <a:ln>
                <a:noFill/>
              </a:ln>
              <a:solidFill>
                <a:schemeClr val="bg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zh-TW" sz="1800" b="1" i="0" u="none" strike="noStrike" cap="none" normalizeH="0" baseline="0" dirty="0">
                <a:ln>
                  <a:noFill/>
                </a:ln>
                <a:solidFill>
                  <a:schemeClr val="tx1"/>
                </a:solidFill>
                <a:effectLst/>
                <a:latin typeface="Arial" panose="020B0604020202020204" pitchFamily="34" charset="0"/>
              </a:rPr>
            </a:br>
            <a:endParaRPr kumimoji="0" lang="en-US" altLang="zh-TW" sz="1800" b="1" i="0" u="none" strike="noStrike" cap="none" normalizeH="0" baseline="0" dirty="0">
              <a:ln>
                <a:noFill/>
              </a:ln>
              <a:solidFill>
                <a:schemeClr val="tx1"/>
              </a:solidFill>
              <a:effectLst/>
              <a:latin typeface="Arial" panose="020B0604020202020204" pitchFamily="34" charset="0"/>
            </a:endParaRPr>
          </a:p>
        </p:txBody>
      </p:sp>
      <p:sp>
        <p:nvSpPr>
          <p:cNvPr id="2" name="文字方塊 1">
            <a:extLst>
              <a:ext uri="{FF2B5EF4-FFF2-40B4-BE49-F238E27FC236}">
                <a16:creationId xmlns:a16="http://schemas.microsoft.com/office/drawing/2014/main" id="{6A6B93A0-76EC-4EEA-B07B-1BCFCBDBC2C1}"/>
              </a:ext>
            </a:extLst>
          </p:cNvPr>
          <p:cNvSpPr txBox="1"/>
          <p:nvPr/>
        </p:nvSpPr>
        <p:spPr>
          <a:xfrm>
            <a:off x="4807131" y="8920600"/>
            <a:ext cx="4101737" cy="400110"/>
          </a:xfrm>
          <a:prstGeom prst="rect">
            <a:avLst/>
          </a:prstGeom>
          <a:noFill/>
        </p:spPr>
        <p:txBody>
          <a:bodyPr wrap="square" rtlCol="0">
            <a:spAutoFit/>
          </a:bodyPr>
          <a:lstStyle/>
          <a:p>
            <a:r>
              <a:rPr lang="en-US" altLang="zh-TW" sz="2000" b="1" dirty="0">
                <a:solidFill>
                  <a:schemeClr val="bg1"/>
                </a:solidFill>
                <a:latin typeface="微軟正黑體" panose="020B0604030504040204" pitchFamily="34" charset="-120"/>
                <a:ea typeface="微軟正黑體" panose="020B0604030504040204" pitchFamily="34" charset="-120"/>
              </a:rPr>
              <a:t>112</a:t>
            </a:r>
            <a:r>
              <a:rPr lang="zh-TW" altLang="en-US" sz="2000" b="1" dirty="0">
                <a:solidFill>
                  <a:schemeClr val="bg1"/>
                </a:solidFill>
                <a:latin typeface="微軟正黑體" panose="020B0604030504040204" pitchFamily="34" charset="-120"/>
                <a:ea typeface="微軟正黑體" panose="020B0604030504040204" pitchFamily="34" charset="-120"/>
              </a:rPr>
              <a:t> 凌郁鈞</a:t>
            </a:r>
          </a:p>
        </p:txBody>
      </p:sp>
      <p:cxnSp>
        <p:nvCxnSpPr>
          <p:cNvPr id="13" name="直線接點 12">
            <a:extLst>
              <a:ext uri="{FF2B5EF4-FFF2-40B4-BE49-F238E27FC236}">
                <a16:creationId xmlns:a16="http://schemas.microsoft.com/office/drawing/2014/main" id="{19FD22F0-8809-48AC-BF39-F748717CC590}"/>
              </a:ext>
            </a:extLst>
          </p:cNvPr>
          <p:cNvCxnSpPr>
            <a:cxnSpLocks/>
          </p:cNvCxnSpPr>
          <p:nvPr/>
        </p:nvCxnSpPr>
        <p:spPr>
          <a:xfrm>
            <a:off x="-52252" y="9537186"/>
            <a:ext cx="6962503"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2FB5C9E4-EA21-4079-9643-C6D454C4D152}"/>
              </a:ext>
            </a:extLst>
          </p:cNvPr>
          <p:cNvCxnSpPr>
            <a:cxnSpLocks/>
          </p:cNvCxnSpPr>
          <p:nvPr/>
        </p:nvCxnSpPr>
        <p:spPr>
          <a:xfrm>
            <a:off x="-52252" y="9720066"/>
            <a:ext cx="6962503"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9551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71486" y="437322"/>
            <a:ext cx="5915025" cy="1914702"/>
          </a:xfrm>
        </p:spPr>
        <p:txBody>
          <a:bodyPr/>
          <a:lstStyle/>
          <a:p>
            <a:r>
              <a:rPr lang="zh-TW" altLang="en-US" sz="2400" b="1" kern="100" dirty="0">
                <a:solidFill>
                  <a:srgbClr val="00FFFF"/>
                </a:solidFill>
                <a:latin typeface="+mn-ea"/>
                <a:cs typeface="Times New Roman" panose="02020603050405020304" pitchFamily="18" charset="0"/>
              </a:rPr>
              <a:t>六、達文西機械手臂</a:t>
            </a:r>
            <a:br>
              <a:rPr lang="en-US" altLang="zh-TW" sz="2000" b="1" kern="100" dirty="0">
                <a:solidFill>
                  <a:srgbClr val="00FFFF"/>
                </a:solidFill>
                <a:latin typeface="+mn-ea"/>
                <a:cs typeface="Times New Roman" panose="02020603050405020304" pitchFamily="18" charset="0"/>
              </a:rPr>
            </a:br>
            <a:endParaRPr lang="zh-TW" altLang="en-US" sz="2000" dirty="0"/>
          </a:p>
        </p:txBody>
      </p:sp>
      <p:sp>
        <p:nvSpPr>
          <p:cNvPr id="3" name="內容版面配置區 2"/>
          <p:cNvSpPr>
            <a:spLocks noGrp="1"/>
          </p:cNvSpPr>
          <p:nvPr>
            <p:ph idx="1"/>
          </p:nvPr>
        </p:nvSpPr>
        <p:spPr>
          <a:xfrm>
            <a:off x="471486" y="1979317"/>
            <a:ext cx="5915025" cy="3090948"/>
          </a:xfrm>
        </p:spPr>
        <p:txBody>
          <a:bodyPr>
            <a:normAutofit fontScale="25000" lnSpcReduction="20000"/>
          </a:bodyPr>
          <a:lstStyle/>
          <a:p>
            <a:pPr marL="0" indent="0" defTabSz="457200">
              <a:lnSpc>
                <a:spcPct val="145000"/>
              </a:lnSpc>
              <a:spcBef>
                <a:spcPts val="0"/>
              </a:spcBef>
              <a:buNone/>
            </a:pPr>
            <a:r>
              <a:rPr lang="zh-TW" altLang="en-US" sz="7200" b="1" dirty="0">
                <a:solidFill>
                  <a:schemeClr val="bg1"/>
                </a:solidFill>
                <a:latin typeface="+mn-ea"/>
              </a:rPr>
              <a:t>達文西機械手臂手術系統，它就是透過醫師操控器械手臂來執行腹腔鏡手術。它的內視鏡手腕設計，靈活度超越了人的手腕，可消弭醫師手的顫動，它也提供了十倍放大及</a:t>
            </a:r>
            <a:r>
              <a:rPr lang="en-US" altLang="zh-TW" sz="7200" b="1" dirty="0">
                <a:solidFill>
                  <a:schemeClr val="bg1"/>
                </a:solidFill>
                <a:latin typeface="+mn-ea"/>
              </a:rPr>
              <a:t>3D</a:t>
            </a:r>
            <a:r>
              <a:rPr lang="zh-TW" altLang="en-US" sz="7200" b="1" dirty="0">
                <a:solidFill>
                  <a:schemeClr val="bg1"/>
                </a:solidFill>
                <a:latin typeface="+mn-ea"/>
              </a:rPr>
              <a:t>立體視覺效果，這些都不是傳統腹腔鏡所能及，手術醫師則是坐在椅子上操作，更能專注在手術上。</a:t>
            </a:r>
          </a:p>
          <a:p>
            <a:pPr marL="0" indent="0" defTabSz="457200">
              <a:lnSpc>
                <a:spcPct val="145000"/>
              </a:lnSpc>
              <a:spcBef>
                <a:spcPts val="0"/>
              </a:spcBef>
              <a:buNone/>
            </a:pPr>
            <a:endParaRPr lang="zh-TW" altLang="en-US" sz="7200" b="1" dirty="0">
              <a:solidFill>
                <a:schemeClr val="bg1"/>
              </a:solidFill>
              <a:latin typeface="+mn-ea"/>
            </a:endParaRPr>
          </a:p>
          <a:p>
            <a:pPr marL="0" indent="0" defTabSz="457200">
              <a:lnSpc>
                <a:spcPct val="145000"/>
              </a:lnSpc>
              <a:spcBef>
                <a:spcPts val="0"/>
              </a:spcBef>
              <a:buNone/>
            </a:pPr>
            <a:r>
              <a:rPr lang="zh-TW" altLang="en-US" sz="7200" b="1" dirty="0">
                <a:solidFill>
                  <a:schemeClr val="bg1"/>
                </a:solidFill>
                <a:latin typeface="+mn-ea"/>
              </a:rPr>
              <a:t> </a:t>
            </a:r>
            <a:endParaRPr lang="zh-TW" altLang="en-US" sz="1600" dirty="0">
              <a:latin typeface="+mj-lt"/>
            </a:endParaRPr>
          </a:p>
          <a:p>
            <a:pPr marL="0" indent="0">
              <a:buNone/>
            </a:pPr>
            <a:endParaRPr lang="zh-TW" altLang="en-US" dirty="0"/>
          </a:p>
        </p:txBody>
      </p:sp>
      <p:sp>
        <p:nvSpPr>
          <p:cNvPr id="6" name="文字方塊 5"/>
          <p:cNvSpPr txBox="1"/>
          <p:nvPr/>
        </p:nvSpPr>
        <p:spPr>
          <a:xfrm>
            <a:off x="471486" y="7533178"/>
            <a:ext cx="3422691" cy="1323439"/>
          </a:xfrm>
          <a:prstGeom prst="rect">
            <a:avLst/>
          </a:prstGeom>
          <a:noFill/>
        </p:spPr>
        <p:txBody>
          <a:bodyPr wrap="square" rtlCol="0">
            <a:spAutoFit/>
          </a:bodyPr>
          <a:lstStyle/>
          <a:p>
            <a:r>
              <a:rPr lang="zh-TW" altLang="en-US" sz="2000" b="1" dirty="0">
                <a:solidFill>
                  <a:schemeClr val="bg1"/>
                </a:solidFill>
              </a:rPr>
              <a:t>詳細影片介紹</a:t>
            </a:r>
            <a:r>
              <a:rPr lang="en-US" altLang="zh-TW" sz="2000" b="1" dirty="0">
                <a:solidFill>
                  <a:schemeClr val="bg1"/>
                </a:solidFill>
              </a:rPr>
              <a:t>:</a:t>
            </a:r>
          </a:p>
          <a:p>
            <a:r>
              <a:rPr lang="zh-TW" altLang="en-US" sz="2000" b="1" dirty="0">
                <a:solidFill>
                  <a:schemeClr val="bg1"/>
                </a:solidFill>
              </a:rPr>
              <a:t>達文西手臂解碼</a:t>
            </a:r>
            <a:r>
              <a:rPr lang="en-US" altLang="zh-TW" sz="2000" b="1" dirty="0">
                <a:solidFill>
                  <a:schemeClr val="bg1"/>
                </a:solidFill>
                <a:hlinkClick r:id="rId2"/>
              </a:rPr>
              <a:t>https://www.youtube.com/embed/KnZEXuMcaC4</a:t>
            </a:r>
            <a:endParaRPr lang="zh-TW" altLang="en-US" sz="2000" b="1" dirty="0">
              <a:solidFill>
                <a:schemeClr val="bg1"/>
              </a:solidFill>
            </a:endParaRPr>
          </a:p>
        </p:txBody>
      </p:sp>
      <p:sp>
        <p:nvSpPr>
          <p:cNvPr id="5" name="文字方塊 4">
            <a:extLst>
              <a:ext uri="{FF2B5EF4-FFF2-40B4-BE49-F238E27FC236}">
                <a16:creationId xmlns:a16="http://schemas.microsoft.com/office/drawing/2014/main" id="{FC4BD2E0-D039-4EC6-94C0-26829AEBBE0D}"/>
              </a:ext>
            </a:extLst>
          </p:cNvPr>
          <p:cNvSpPr txBox="1"/>
          <p:nvPr/>
        </p:nvSpPr>
        <p:spPr>
          <a:xfrm>
            <a:off x="5029200" y="8856617"/>
            <a:ext cx="3657600" cy="400110"/>
          </a:xfrm>
          <a:prstGeom prst="rect">
            <a:avLst/>
          </a:prstGeom>
          <a:noFill/>
        </p:spPr>
        <p:txBody>
          <a:bodyPr wrap="square" rtlCol="0">
            <a:spAutoFit/>
          </a:bodyPr>
          <a:lstStyle/>
          <a:p>
            <a:r>
              <a:rPr lang="en-US" altLang="zh-TW" sz="2000" b="1" dirty="0">
                <a:solidFill>
                  <a:schemeClr val="bg1"/>
                </a:solidFill>
                <a:latin typeface="微軟正黑體" panose="020B0604030504040204" pitchFamily="34" charset="-120"/>
                <a:ea typeface="微軟正黑體" panose="020B0604030504040204" pitchFamily="34" charset="-120"/>
              </a:rPr>
              <a:t>113</a:t>
            </a:r>
            <a:r>
              <a:rPr lang="zh-TW" altLang="en-US" sz="2000" b="1" dirty="0">
                <a:solidFill>
                  <a:schemeClr val="bg1"/>
                </a:solidFill>
                <a:latin typeface="微軟正黑體" panose="020B0604030504040204" pitchFamily="34" charset="-120"/>
                <a:ea typeface="微軟正黑體" panose="020B0604030504040204" pitchFamily="34" charset="-120"/>
              </a:rPr>
              <a:t> 林郁珊</a:t>
            </a:r>
          </a:p>
        </p:txBody>
      </p:sp>
      <p:pic>
        <p:nvPicPr>
          <p:cNvPr id="7" name="圖片 6"/>
          <p:cNvPicPr>
            <a:picLocks noChangeAspect="1"/>
          </p:cNvPicPr>
          <p:nvPr/>
        </p:nvPicPr>
        <p:blipFill>
          <a:blip r:embed="rId3"/>
          <a:stretch>
            <a:fillRect/>
          </a:stretch>
        </p:blipFill>
        <p:spPr>
          <a:xfrm>
            <a:off x="720585" y="4399262"/>
            <a:ext cx="5416826" cy="2708413"/>
          </a:xfrm>
          <a:prstGeom prst="rect">
            <a:avLst/>
          </a:prstGeom>
        </p:spPr>
      </p:pic>
      <p:cxnSp>
        <p:nvCxnSpPr>
          <p:cNvPr id="8" name="直線接點 7">
            <a:extLst>
              <a:ext uri="{FF2B5EF4-FFF2-40B4-BE49-F238E27FC236}">
                <a16:creationId xmlns:a16="http://schemas.microsoft.com/office/drawing/2014/main" id="{E5104F42-AF27-4FA2-99ED-2312C6E05A65}"/>
              </a:ext>
            </a:extLst>
          </p:cNvPr>
          <p:cNvCxnSpPr>
            <a:cxnSpLocks/>
          </p:cNvCxnSpPr>
          <p:nvPr/>
        </p:nvCxnSpPr>
        <p:spPr>
          <a:xfrm>
            <a:off x="-52252" y="9720066"/>
            <a:ext cx="6962503"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693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71484" y="583461"/>
            <a:ext cx="5915025" cy="1914702"/>
          </a:xfrm>
        </p:spPr>
        <p:txBody>
          <a:bodyPr/>
          <a:lstStyle/>
          <a:p>
            <a:r>
              <a:rPr lang="zh-TW" altLang="en-US" sz="2400" b="1" kern="100" dirty="0">
                <a:solidFill>
                  <a:srgbClr val="00FFFF"/>
                </a:solidFill>
                <a:latin typeface="+mn-ea"/>
                <a:cs typeface="Times New Roman" panose="02020603050405020304" pitchFamily="18" charset="0"/>
              </a:rPr>
              <a:t>七、電腦斷層掃描</a:t>
            </a:r>
            <a:br>
              <a:rPr lang="en-US" altLang="zh-TW" sz="2000" b="1" kern="100" dirty="0">
                <a:solidFill>
                  <a:srgbClr val="00FFFF"/>
                </a:solidFill>
                <a:latin typeface="+mn-ea"/>
                <a:cs typeface="Times New Roman" panose="02020603050405020304" pitchFamily="18" charset="0"/>
              </a:rPr>
            </a:br>
            <a:endParaRPr lang="zh-TW" altLang="en-US" sz="2000" dirty="0"/>
          </a:p>
        </p:txBody>
      </p:sp>
      <p:sp>
        <p:nvSpPr>
          <p:cNvPr id="3" name="內容版面配置區 2"/>
          <p:cNvSpPr>
            <a:spLocks noGrp="1"/>
          </p:cNvSpPr>
          <p:nvPr>
            <p:ph idx="1"/>
          </p:nvPr>
        </p:nvSpPr>
        <p:spPr>
          <a:xfrm>
            <a:off x="471483" y="1700414"/>
            <a:ext cx="5915025" cy="3090948"/>
          </a:xfrm>
        </p:spPr>
        <p:txBody>
          <a:bodyPr>
            <a:normAutofit fontScale="25000" lnSpcReduction="20000"/>
          </a:bodyPr>
          <a:lstStyle/>
          <a:p>
            <a:pPr marL="0" indent="0" defTabSz="457200">
              <a:lnSpc>
                <a:spcPct val="145000"/>
              </a:lnSpc>
              <a:spcBef>
                <a:spcPts val="0"/>
              </a:spcBef>
              <a:buNone/>
            </a:pPr>
            <a:r>
              <a:rPr lang="zh-TW" altLang="en-US" sz="7200" b="1" dirty="0">
                <a:solidFill>
                  <a:schemeClr val="bg1"/>
                </a:solidFill>
                <a:latin typeface="+mn-ea"/>
              </a:rPr>
              <a:t>電腦斷層掃描</a:t>
            </a:r>
            <a:r>
              <a:rPr lang="en-US" altLang="zh-TW" sz="7200" b="1" dirty="0">
                <a:solidFill>
                  <a:schemeClr val="bg1"/>
                </a:solidFill>
                <a:latin typeface="+mn-ea"/>
              </a:rPr>
              <a:t>(computed tomography)</a:t>
            </a:r>
            <a:r>
              <a:rPr lang="zh-TW" altLang="en-US" sz="7200" b="1" dirty="0">
                <a:solidFill>
                  <a:schemeClr val="bg1"/>
                </a:solidFill>
                <a:latin typeface="+mn-ea"/>
              </a:rPr>
              <a:t>，簡稱</a:t>
            </a:r>
            <a:r>
              <a:rPr lang="en-US" altLang="zh-TW" sz="7200" b="1" dirty="0">
                <a:solidFill>
                  <a:schemeClr val="bg1"/>
                </a:solidFill>
                <a:latin typeface="+mn-ea"/>
              </a:rPr>
              <a:t>CT</a:t>
            </a:r>
            <a:r>
              <a:rPr lang="zh-TW" altLang="en-US" sz="7200" b="1" dirty="0">
                <a:solidFill>
                  <a:schemeClr val="bg1"/>
                </a:solidFill>
                <a:latin typeface="+mn-ea"/>
              </a:rPr>
              <a:t>。也算是一種</a:t>
            </a:r>
            <a:r>
              <a:rPr lang="en-US" altLang="zh-TW" sz="7200" b="1" dirty="0">
                <a:solidFill>
                  <a:schemeClr val="bg1"/>
                </a:solidFill>
                <a:latin typeface="+mn-ea"/>
              </a:rPr>
              <a:t>X</a:t>
            </a:r>
            <a:r>
              <a:rPr lang="zh-TW" altLang="en-US" sz="7200" b="1" dirty="0">
                <a:solidFill>
                  <a:schemeClr val="bg1"/>
                </a:solidFill>
                <a:latin typeface="+mn-ea"/>
              </a:rPr>
              <a:t>光攝影，不過它更進一步與電腦結合，就像把香腸一片一片切下來，燕瘦環肥，清清楚楚，讓醫生找到病灶正確的位置，它也能夠診斷腫瘤的位置和數目。檢查時病人躺的診斷檯面會來回穿梭在像「隧道」的掃描器中，最長只需花</a:t>
            </a:r>
            <a:r>
              <a:rPr lang="en-US" altLang="zh-TW" sz="7200" b="1" dirty="0">
                <a:solidFill>
                  <a:schemeClr val="bg1"/>
                </a:solidFill>
                <a:latin typeface="+mn-ea"/>
              </a:rPr>
              <a:t>10</a:t>
            </a:r>
            <a:r>
              <a:rPr lang="zh-TW" altLang="en-US" sz="7200" b="1" dirty="0">
                <a:solidFill>
                  <a:schemeClr val="bg1"/>
                </a:solidFill>
                <a:latin typeface="+mn-ea"/>
              </a:rPr>
              <a:t>分鐘，檢查就可完成。</a:t>
            </a:r>
            <a:endParaRPr lang="zh-TW" altLang="en-US" dirty="0"/>
          </a:p>
        </p:txBody>
      </p:sp>
      <p:sp>
        <p:nvSpPr>
          <p:cNvPr id="6" name="文字方塊 5"/>
          <p:cNvSpPr txBox="1"/>
          <p:nvPr/>
        </p:nvSpPr>
        <p:spPr>
          <a:xfrm>
            <a:off x="352215" y="7478812"/>
            <a:ext cx="3422691" cy="1323439"/>
          </a:xfrm>
          <a:prstGeom prst="rect">
            <a:avLst/>
          </a:prstGeom>
          <a:noFill/>
        </p:spPr>
        <p:txBody>
          <a:bodyPr wrap="square" rtlCol="0">
            <a:spAutoFit/>
          </a:bodyPr>
          <a:lstStyle/>
          <a:p>
            <a:r>
              <a:rPr lang="zh-TW" altLang="en-US" sz="2000" b="1" dirty="0">
                <a:solidFill>
                  <a:schemeClr val="bg1"/>
                </a:solidFill>
                <a:ea typeface="微軟正黑體" panose="020B0604030504040204" pitchFamily="34" charset="-120"/>
              </a:rPr>
              <a:t>詳細影片介紹</a:t>
            </a:r>
            <a:r>
              <a:rPr lang="en-US" altLang="zh-TW" sz="2000" b="1" dirty="0">
                <a:solidFill>
                  <a:schemeClr val="bg1"/>
                </a:solidFill>
                <a:ea typeface="微軟正黑體" panose="020B0604030504040204" pitchFamily="34" charset="-120"/>
              </a:rPr>
              <a:t>:</a:t>
            </a:r>
          </a:p>
          <a:p>
            <a:r>
              <a:rPr lang="zh-TW" altLang="en-US" sz="2000" b="1" dirty="0">
                <a:solidFill>
                  <a:schemeClr val="bg1"/>
                </a:solidFill>
              </a:rPr>
              <a:t>電腦斷層</a:t>
            </a:r>
            <a:r>
              <a:rPr lang="en-US" altLang="zh-TW" sz="2000" b="1" dirty="0">
                <a:solidFill>
                  <a:schemeClr val="bg1"/>
                </a:solidFill>
              </a:rPr>
              <a:t>CT</a:t>
            </a:r>
            <a:r>
              <a:rPr lang="zh-TW" altLang="en-US" sz="2000" b="1" dirty="0">
                <a:solidFill>
                  <a:schemeClr val="bg1"/>
                </a:solidFill>
              </a:rPr>
              <a:t>檢查流程說明</a:t>
            </a:r>
            <a:endParaRPr lang="en-US" altLang="zh-TW" sz="2000" b="1" dirty="0">
              <a:solidFill>
                <a:schemeClr val="bg1"/>
              </a:solidFill>
            </a:endParaRPr>
          </a:p>
          <a:p>
            <a:r>
              <a:rPr lang="en-US" altLang="zh-TW" sz="2000" b="1" dirty="0">
                <a:solidFill>
                  <a:schemeClr val="bg1"/>
                </a:solidFill>
                <a:hlinkClick r:id="rId2">
                  <a:extLst>
                    <a:ext uri="{A12FA001-AC4F-418D-AE19-62706E023703}">
                      <ahyp:hlinkClr xmlns:ahyp="http://schemas.microsoft.com/office/drawing/2018/hyperlinkcolor" val="tx"/>
                    </a:ext>
                  </a:extLst>
                </a:hlinkClick>
              </a:rPr>
              <a:t>https://www.youtube.com/embed/HP5jfziU_RA</a:t>
            </a:r>
            <a:endParaRPr lang="zh-TW" altLang="zh-TW" sz="2000" b="1" dirty="0">
              <a:solidFill>
                <a:schemeClr val="bg1"/>
              </a:solidFill>
            </a:endParaRPr>
          </a:p>
        </p:txBody>
      </p:sp>
      <p:sp>
        <p:nvSpPr>
          <p:cNvPr id="5" name="文字方塊 4">
            <a:extLst>
              <a:ext uri="{FF2B5EF4-FFF2-40B4-BE49-F238E27FC236}">
                <a16:creationId xmlns:a16="http://schemas.microsoft.com/office/drawing/2014/main" id="{FC4BD2E0-D039-4EC6-94C0-26829AEBBE0D}"/>
              </a:ext>
            </a:extLst>
          </p:cNvPr>
          <p:cNvSpPr txBox="1"/>
          <p:nvPr/>
        </p:nvSpPr>
        <p:spPr>
          <a:xfrm>
            <a:off x="5029200" y="8856617"/>
            <a:ext cx="3657600" cy="400110"/>
          </a:xfrm>
          <a:prstGeom prst="rect">
            <a:avLst/>
          </a:prstGeom>
          <a:noFill/>
        </p:spPr>
        <p:txBody>
          <a:bodyPr wrap="square" rtlCol="0">
            <a:spAutoFit/>
          </a:bodyPr>
          <a:lstStyle/>
          <a:p>
            <a:r>
              <a:rPr lang="en-US" altLang="zh-TW" sz="2000" b="1" dirty="0">
                <a:solidFill>
                  <a:schemeClr val="bg1"/>
                </a:solidFill>
                <a:latin typeface="微軟正黑體" panose="020B0604030504040204" pitchFamily="34" charset="-120"/>
                <a:ea typeface="微軟正黑體" panose="020B0604030504040204" pitchFamily="34" charset="-120"/>
              </a:rPr>
              <a:t>113</a:t>
            </a:r>
            <a:r>
              <a:rPr lang="zh-TW" altLang="en-US" sz="2000" b="1" dirty="0">
                <a:solidFill>
                  <a:schemeClr val="bg1"/>
                </a:solidFill>
                <a:latin typeface="微軟正黑體" panose="020B0604030504040204" pitchFamily="34" charset="-120"/>
                <a:ea typeface="微軟正黑體" panose="020B0604030504040204" pitchFamily="34" charset="-120"/>
              </a:rPr>
              <a:t> 阮子瑄</a:t>
            </a:r>
          </a:p>
        </p:txBody>
      </p:sp>
      <p:pic>
        <p:nvPicPr>
          <p:cNvPr id="7" name="圖片 6"/>
          <p:cNvPicPr>
            <a:picLocks noChangeAspect="1"/>
          </p:cNvPicPr>
          <p:nvPr/>
        </p:nvPicPr>
        <p:blipFill>
          <a:blip r:embed="rId3"/>
          <a:stretch>
            <a:fillRect/>
          </a:stretch>
        </p:blipFill>
        <p:spPr>
          <a:xfrm>
            <a:off x="943804" y="4179353"/>
            <a:ext cx="5191953" cy="2996073"/>
          </a:xfrm>
          <a:prstGeom prst="rect">
            <a:avLst/>
          </a:prstGeom>
        </p:spPr>
      </p:pic>
      <p:cxnSp>
        <p:nvCxnSpPr>
          <p:cNvPr id="8" name="直線接點 7">
            <a:extLst>
              <a:ext uri="{FF2B5EF4-FFF2-40B4-BE49-F238E27FC236}">
                <a16:creationId xmlns:a16="http://schemas.microsoft.com/office/drawing/2014/main" id="{A4432279-7EFD-495D-88BD-34A27315E496}"/>
              </a:ext>
            </a:extLst>
          </p:cNvPr>
          <p:cNvCxnSpPr>
            <a:cxnSpLocks/>
          </p:cNvCxnSpPr>
          <p:nvPr/>
        </p:nvCxnSpPr>
        <p:spPr>
          <a:xfrm>
            <a:off x="-52252" y="9720066"/>
            <a:ext cx="6962503"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652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71486" y="365519"/>
            <a:ext cx="5915025" cy="1914702"/>
          </a:xfrm>
        </p:spPr>
        <p:txBody>
          <a:bodyPr/>
          <a:lstStyle/>
          <a:p>
            <a:r>
              <a:rPr lang="zh-TW" altLang="en-US" sz="2400" b="1" kern="100" dirty="0">
                <a:solidFill>
                  <a:srgbClr val="00FFFF"/>
                </a:solidFill>
                <a:latin typeface="+mn-ea"/>
                <a:cs typeface="Times New Roman" panose="02020603050405020304" pitchFamily="18" charset="0"/>
              </a:rPr>
              <a:t>八、核磁共振技術</a:t>
            </a:r>
            <a:r>
              <a:rPr lang="en-US" altLang="zh-TW" sz="2400" b="1" kern="100" dirty="0">
                <a:solidFill>
                  <a:srgbClr val="00FFFF"/>
                </a:solidFill>
                <a:latin typeface="+mn-ea"/>
                <a:cs typeface="Times New Roman" panose="02020603050405020304" pitchFamily="18" charset="0"/>
              </a:rPr>
              <a:t>MRI</a:t>
            </a:r>
            <a:br>
              <a:rPr lang="en-US" altLang="zh-TW" sz="2000" b="1" kern="100" dirty="0">
                <a:solidFill>
                  <a:srgbClr val="00FFFF"/>
                </a:solidFill>
                <a:latin typeface="+mn-ea"/>
                <a:cs typeface="Times New Roman" panose="02020603050405020304" pitchFamily="18" charset="0"/>
              </a:rPr>
            </a:br>
            <a:endParaRPr lang="zh-TW" altLang="en-US" sz="2000" dirty="0"/>
          </a:p>
        </p:txBody>
      </p:sp>
      <p:sp>
        <p:nvSpPr>
          <p:cNvPr id="3" name="內容版面配置區 2"/>
          <p:cNvSpPr>
            <a:spLocks noGrp="1"/>
          </p:cNvSpPr>
          <p:nvPr>
            <p:ph idx="1"/>
          </p:nvPr>
        </p:nvSpPr>
        <p:spPr>
          <a:xfrm>
            <a:off x="471486" y="1721148"/>
            <a:ext cx="5915025" cy="3090948"/>
          </a:xfrm>
        </p:spPr>
        <p:txBody>
          <a:bodyPr>
            <a:normAutofit fontScale="25000" lnSpcReduction="20000"/>
          </a:bodyPr>
          <a:lstStyle/>
          <a:p>
            <a:pPr marL="0" indent="0" defTabSz="457200">
              <a:lnSpc>
                <a:spcPct val="145000"/>
              </a:lnSpc>
              <a:spcBef>
                <a:spcPts val="0"/>
              </a:spcBef>
              <a:buNone/>
            </a:pPr>
            <a:r>
              <a:rPr lang="en-US" altLang="zh-TW" sz="7200" b="1" dirty="0">
                <a:solidFill>
                  <a:schemeClr val="bg1"/>
                </a:solidFill>
                <a:latin typeface="+mn-ea"/>
              </a:rPr>
              <a:t>MRI</a:t>
            </a:r>
            <a:r>
              <a:rPr lang="zh-TW" altLang="en-US" sz="7200" b="1" dirty="0">
                <a:solidFill>
                  <a:schemeClr val="bg1"/>
                </a:solidFill>
                <a:latin typeface="+mn-ea"/>
              </a:rPr>
              <a:t>是一台巨大的圓筒狀機器，能在受檢者的周圍製造一個強烈磁場區的環境，藉由無線電波的脈衝撞擊身體細胞中的氫原子核，改變身體內氫原子的排列，當氫原子再次進入適當的位置排列時，會發出無線電訊號，此訊號藉由電腦的接收並加以分析及轉換處理，可將身體構造及器官中的氫原子活動，轉換成</a:t>
            </a:r>
            <a:r>
              <a:rPr lang="en-US" altLang="zh-TW" sz="7200" b="1" dirty="0">
                <a:solidFill>
                  <a:schemeClr val="bg1"/>
                </a:solidFill>
                <a:latin typeface="+mn-ea"/>
              </a:rPr>
              <a:t>2D</a:t>
            </a:r>
            <a:r>
              <a:rPr lang="zh-TW" altLang="en-US" sz="7200" b="1" dirty="0">
                <a:solidFill>
                  <a:schemeClr val="bg1"/>
                </a:solidFill>
                <a:latin typeface="+mn-ea"/>
              </a:rPr>
              <a:t>影像，因</a:t>
            </a:r>
            <a:r>
              <a:rPr lang="en-US" altLang="zh-TW" sz="7200" b="1" dirty="0">
                <a:solidFill>
                  <a:schemeClr val="bg1"/>
                </a:solidFill>
                <a:latin typeface="+mn-ea"/>
              </a:rPr>
              <a:t>MRI</a:t>
            </a:r>
            <a:r>
              <a:rPr lang="zh-TW" altLang="en-US" sz="7200" b="1" dirty="0">
                <a:solidFill>
                  <a:schemeClr val="bg1"/>
                </a:solidFill>
                <a:latin typeface="+mn-ea"/>
              </a:rPr>
              <a:t>運用了生化、物理特性來區分組織，獲得的影像會比電腦斷層更加詳細。</a:t>
            </a:r>
            <a:endParaRPr lang="zh-TW" altLang="en-US" sz="1600" dirty="0">
              <a:latin typeface="+mj-lt"/>
            </a:endParaRPr>
          </a:p>
          <a:p>
            <a:pPr marL="0" indent="0">
              <a:buNone/>
            </a:pPr>
            <a:endParaRPr lang="zh-TW" altLang="en-US" dirty="0"/>
          </a:p>
        </p:txBody>
      </p:sp>
      <p:sp>
        <p:nvSpPr>
          <p:cNvPr id="6" name="文字方塊 5"/>
          <p:cNvSpPr txBox="1"/>
          <p:nvPr/>
        </p:nvSpPr>
        <p:spPr>
          <a:xfrm>
            <a:off x="471486" y="7474680"/>
            <a:ext cx="3422691" cy="1323439"/>
          </a:xfrm>
          <a:prstGeom prst="rect">
            <a:avLst/>
          </a:prstGeom>
          <a:noFill/>
        </p:spPr>
        <p:txBody>
          <a:bodyPr wrap="square" rtlCol="0">
            <a:spAutoFit/>
          </a:bodyPr>
          <a:lstStyle/>
          <a:p>
            <a:r>
              <a:rPr lang="zh-TW" altLang="en-US" sz="2000" b="1" dirty="0">
                <a:solidFill>
                  <a:schemeClr val="bg1"/>
                </a:solidFill>
              </a:rPr>
              <a:t>詳細影片介紹</a:t>
            </a:r>
            <a:r>
              <a:rPr lang="en-US" altLang="zh-TW" sz="2000" b="1" dirty="0">
                <a:solidFill>
                  <a:schemeClr val="bg1"/>
                </a:solidFill>
              </a:rPr>
              <a:t>:</a:t>
            </a:r>
          </a:p>
          <a:p>
            <a:r>
              <a:rPr lang="zh-TW" altLang="en-US" sz="2000" b="1" dirty="0">
                <a:solidFill>
                  <a:schemeClr val="bg1"/>
                </a:solidFill>
              </a:rPr>
              <a:t>磁振造影</a:t>
            </a:r>
            <a:r>
              <a:rPr lang="en-US" altLang="zh-TW" sz="2000" b="1" dirty="0">
                <a:solidFill>
                  <a:schemeClr val="bg1"/>
                </a:solidFill>
              </a:rPr>
              <a:t>MRI</a:t>
            </a:r>
            <a:r>
              <a:rPr lang="zh-TW" altLang="en-US" sz="2000" b="1" dirty="0">
                <a:solidFill>
                  <a:schemeClr val="bg1"/>
                </a:solidFill>
              </a:rPr>
              <a:t>檢查流程說明</a:t>
            </a:r>
            <a:r>
              <a:rPr lang="en-US" altLang="zh-TW" sz="2000" b="1" dirty="0">
                <a:solidFill>
                  <a:schemeClr val="bg1"/>
                </a:solidFill>
                <a:hlinkClick r:id="rId2"/>
              </a:rPr>
              <a:t>https://www.youtube.com/embed/Eqgh7m23hdw</a:t>
            </a:r>
            <a:endParaRPr lang="zh-TW" altLang="en-US" sz="2000" b="1" dirty="0">
              <a:solidFill>
                <a:schemeClr val="bg1"/>
              </a:solidFill>
            </a:endParaRPr>
          </a:p>
        </p:txBody>
      </p:sp>
      <p:sp>
        <p:nvSpPr>
          <p:cNvPr id="5" name="文字方塊 4">
            <a:extLst>
              <a:ext uri="{FF2B5EF4-FFF2-40B4-BE49-F238E27FC236}">
                <a16:creationId xmlns:a16="http://schemas.microsoft.com/office/drawing/2014/main" id="{FC4BD2E0-D039-4EC6-94C0-26829AEBBE0D}"/>
              </a:ext>
            </a:extLst>
          </p:cNvPr>
          <p:cNvSpPr txBox="1"/>
          <p:nvPr/>
        </p:nvSpPr>
        <p:spPr>
          <a:xfrm>
            <a:off x="5029200" y="8856617"/>
            <a:ext cx="3657600" cy="400110"/>
          </a:xfrm>
          <a:prstGeom prst="rect">
            <a:avLst/>
          </a:prstGeom>
          <a:noFill/>
        </p:spPr>
        <p:txBody>
          <a:bodyPr wrap="square" rtlCol="0">
            <a:spAutoFit/>
          </a:bodyPr>
          <a:lstStyle/>
          <a:p>
            <a:r>
              <a:rPr lang="en-US" altLang="zh-TW" sz="2000" b="1" dirty="0">
                <a:solidFill>
                  <a:schemeClr val="bg1"/>
                </a:solidFill>
                <a:latin typeface="微軟正黑體" panose="020B0604030504040204" pitchFamily="34" charset="-120"/>
                <a:ea typeface="微軟正黑體" panose="020B0604030504040204" pitchFamily="34" charset="-120"/>
              </a:rPr>
              <a:t>113</a:t>
            </a:r>
            <a:r>
              <a:rPr lang="zh-TW" altLang="en-US" sz="2000" b="1" dirty="0">
                <a:solidFill>
                  <a:schemeClr val="bg1"/>
                </a:solidFill>
                <a:latin typeface="微軟正黑體" panose="020B0604030504040204" pitchFamily="34" charset="-120"/>
                <a:ea typeface="微軟正黑體" panose="020B0604030504040204" pitchFamily="34" charset="-120"/>
              </a:rPr>
              <a:t> 林其緯</a:t>
            </a:r>
          </a:p>
        </p:txBody>
      </p:sp>
      <p:pic>
        <p:nvPicPr>
          <p:cNvPr id="7" name="圖片 6"/>
          <p:cNvPicPr>
            <a:picLocks noChangeAspect="1"/>
          </p:cNvPicPr>
          <p:nvPr/>
        </p:nvPicPr>
        <p:blipFill>
          <a:blip r:embed="rId3"/>
          <a:stretch>
            <a:fillRect/>
          </a:stretch>
        </p:blipFill>
        <p:spPr>
          <a:xfrm>
            <a:off x="1643060" y="4447655"/>
            <a:ext cx="3571875" cy="2676525"/>
          </a:xfrm>
          <a:prstGeom prst="rect">
            <a:avLst/>
          </a:prstGeom>
        </p:spPr>
      </p:pic>
      <p:cxnSp>
        <p:nvCxnSpPr>
          <p:cNvPr id="8" name="直線接點 7">
            <a:extLst>
              <a:ext uri="{FF2B5EF4-FFF2-40B4-BE49-F238E27FC236}">
                <a16:creationId xmlns:a16="http://schemas.microsoft.com/office/drawing/2014/main" id="{6F9E9451-A284-401F-8D29-BC82EABC4860}"/>
              </a:ext>
            </a:extLst>
          </p:cNvPr>
          <p:cNvCxnSpPr>
            <a:cxnSpLocks/>
          </p:cNvCxnSpPr>
          <p:nvPr/>
        </p:nvCxnSpPr>
        <p:spPr>
          <a:xfrm>
            <a:off x="-52252" y="9720066"/>
            <a:ext cx="6962503"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941160"/>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微軟正黑">
      <a:majorFont>
        <a:latin typeface="微軟正黑體"/>
        <a:ea typeface="微軟正黑體"/>
        <a:cs typeface=""/>
      </a:majorFont>
      <a:minorFont>
        <a:latin typeface="微軟正黑體"/>
        <a:ea typeface="微軟正黑體"/>
        <a:cs typeface=""/>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234</TotalTime>
  <Words>1445</Words>
  <Application>Microsoft Office PowerPoint</Application>
  <PresentationFormat>A4 紙張 (210x297 公釐)</PresentationFormat>
  <Paragraphs>78</Paragraphs>
  <Slides>8</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8</vt:i4>
      </vt:variant>
    </vt:vector>
  </HeadingPairs>
  <TitlesOfParts>
    <vt:vector size="13" baseType="lpstr">
      <vt:lpstr>Microsoft JhengHei</vt:lpstr>
      <vt:lpstr>Microsoft JhengHei</vt:lpstr>
      <vt:lpstr>Arial</vt:lpstr>
      <vt:lpstr>Arial</vt:lpstr>
      <vt:lpstr>Office 佈景主題</vt:lpstr>
      <vt:lpstr>PowerPoint 簡報</vt:lpstr>
      <vt:lpstr>二、低周波治療器 </vt:lpstr>
      <vt:lpstr>PowerPoint 簡報</vt:lpstr>
      <vt:lpstr>PowerPoint 簡報</vt:lpstr>
      <vt:lpstr>PowerPoint 簡報</vt:lpstr>
      <vt:lpstr>六、達文西機械手臂 </vt:lpstr>
      <vt:lpstr>七、電腦斷層掃描 </vt:lpstr>
      <vt:lpstr>八、核磁共振技術MRI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kiwi</dc:creator>
  <cp:lastModifiedBy>至庚 洪</cp:lastModifiedBy>
  <cp:revision>50</cp:revision>
  <dcterms:created xsi:type="dcterms:W3CDTF">2020-11-29T16:55:21Z</dcterms:created>
  <dcterms:modified xsi:type="dcterms:W3CDTF">2021-03-07T10:24:42Z</dcterms:modified>
</cp:coreProperties>
</file>