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9" r:id="rId4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4444"/>
    <a:srgbClr val="00FF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6747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5266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2446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484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8241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0471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1141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3573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3217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6228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9942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4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EFBD1-469C-4A37-B611-98A009F71CA0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2658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embed/yYqumY4am0A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embed/jGu_ULz9Klk" TargetMode="External"/><Relationship Id="rId2" Type="http://schemas.openxmlformats.org/officeDocument/2006/relationships/hyperlink" Target="https://www.youtube.com/embed/x-FBeh86z_Y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字方塊 10">
            <a:extLst>
              <a:ext uri="{FF2B5EF4-FFF2-40B4-BE49-F238E27FC236}">
                <a16:creationId xmlns:a16="http://schemas.microsoft.com/office/drawing/2014/main" id="{70D5CBDA-0F45-4328-8DAF-B8034BBC4580}"/>
              </a:ext>
            </a:extLst>
          </p:cNvPr>
          <p:cNvSpPr txBox="1"/>
          <p:nvPr/>
        </p:nvSpPr>
        <p:spPr>
          <a:xfrm>
            <a:off x="984171" y="507354"/>
            <a:ext cx="5591331" cy="7368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TW" altLang="en-US" sz="3200" b="1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生活中的熱學</a:t>
            </a:r>
            <a:endParaRPr lang="en-US" altLang="zh-TW" sz="3200" b="1" dirty="0">
              <a:solidFill>
                <a:srgbClr val="FFFF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ctr">
              <a:lnSpc>
                <a:spcPct val="125000"/>
              </a:lnSpc>
            </a:pPr>
            <a:r>
              <a:rPr lang="zh-TW" altLang="zh-TW" sz="3200" b="1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與本主題有關的藝術</a:t>
            </a:r>
            <a:endParaRPr lang="zh-TW" altLang="zh-TW" sz="1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pPr>
              <a:lnSpc>
                <a:spcPct val="125000"/>
              </a:lnSpc>
            </a:pPr>
            <a:r>
              <a:rPr lang="zh-TW" altLang="zh-TW" sz="2400" b="1" dirty="0">
                <a:solidFill>
                  <a:srgbClr val="00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一、走馬燈</a:t>
            </a:r>
            <a:endParaRPr lang="en-US" altLang="zh-TW" sz="2400" b="1" dirty="0">
              <a:solidFill>
                <a:srgbClr val="00FFFF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pPr>
              <a:lnSpc>
                <a:spcPct val="125000"/>
              </a:lnSpc>
            </a:pPr>
            <a:r>
              <a:rPr lang="zh-TW" altLang="en-US" sz="2000" b="1" dirty="0">
                <a:solidFill>
                  <a:srgbClr val="00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熱對流玩具 走馬燈</a:t>
            </a:r>
            <a:endParaRPr lang="zh-TW" altLang="zh-TW" sz="2000" b="1" dirty="0">
              <a:solidFill>
                <a:srgbClr val="00FF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pPr>
              <a:lnSpc>
                <a:spcPct val="125000"/>
              </a:lnSpc>
            </a:pPr>
            <a:r>
              <a:rPr lang="en-US" altLang="zh-TW" sz="2000" b="1" dirty="0">
                <a:solidFill>
                  <a:srgbClr val="00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https://www.youtube.com/embed/t0v7p7l427M</a:t>
            </a:r>
            <a:endParaRPr lang="zh-TW" altLang="zh-TW" sz="2000" b="1" dirty="0">
              <a:solidFill>
                <a:srgbClr val="00FF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pPr>
              <a:lnSpc>
                <a:spcPct val="125000"/>
              </a:lnSpc>
            </a:pPr>
            <a:r>
              <a:rPr lang="en-US" altLang="zh-TW" sz="1800" b="1" dirty="0">
                <a:solidFill>
                  <a:srgbClr val="00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 </a:t>
            </a:r>
            <a:endParaRPr lang="zh-TW" altLang="zh-TW" sz="1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pPr>
              <a:lnSpc>
                <a:spcPct val="125000"/>
              </a:lnSpc>
            </a:pPr>
            <a:r>
              <a:rPr lang="zh-TW" altLang="zh-TW" sz="1800" b="1" dirty="0">
                <a:solidFill>
                  <a:srgbClr val="FF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這個實驗利用了熱對流的原理，加熱空氣，使空氣推動扇葉，持續轉動。</a:t>
            </a:r>
            <a:endParaRPr lang="en-US" altLang="zh-TW" sz="1800" b="1" dirty="0">
              <a:solidFill>
                <a:srgbClr val="FFFFFF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algn="r">
              <a:lnSpc>
                <a:spcPct val="125000"/>
              </a:lnSpc>
            </a:pPr>
            <a:r>
              <a:rPr lang="zh-TW" altLang="en-US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                                                                </a:t>
            </a:r>
            <a:r>
              <a:rPr lang="en-US" altLang="zh-TW" sz="1800" b="1" dirty="0">
                <a:solidFill>
                  <a:srgbClr val="FF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113</a:t>
            </a:r>
            <a:r>
              <a:rPr lang="zh-TW" altLang="zh-TW" sz="1800" b="1" dirty="0">
                <a:solidFill>
                  <a:srgbClr val="FF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級 吳信緯</a:t>
            </a:r>
            <a:endParaRPr lang="en-US" altLang="zh-TW" sz="1800" b="1" dirty="0">
              <a:solidFill>
                <a:srgbClr val="FFFFFF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>
              <a:lnSpc>
                <a:spcPct val="125000"/>
              </a:lnSpc>
            </a:pPr>
            <a:endParaRPr lang="en-US" altLang="zh-TW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>
              <a:lnSpc>
                <a:spcPct val="125000"/>
              </a:lnSpc>
            </a:pPr>
            <a:r>
              <a:rPr lang="zh-TW" altLang="zh-TW" sz="2400" b="1" dirty="0">
                <a:solidFill>
                  <a:srgbClr val="00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二、雪花</a:t>
            </a:r>
            <a:endParaRPr lang="en-US" altLang="zh-TW" sz="2400" b="1" dirty="0">
              <a:solidFill>
                <a:srgbClr val="00FFFF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TW" altLang="en-US" sz="2400" b="1" dirty="0">
                <a:solidFill>
                  <a:srgbClr val="00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雪花的奧秘</a:t>
            </a:r>
            <a:r>
              <a:rPr lang="en-US" altLang="zh-TW" sz="2400" b="1" dirty="0">
                <a:solidFill>
                  <a:srgbClr val="00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sz="2400" b="1" dirty="0">
                <a:solidFill>
                  <a:srgbClr val="00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中文字幕</a:t>
            </a:r>
            <a:r>
              <a:rPr lang="en-US" altLang="zh-TW" sz="2400" b="1" dirty="0">
                <a:solidFill>
                  <a:srgbClr val="00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endParaRPr lang="zh-TW" altLang="zh-TW" sz="2400" b="1" dirty="0">
              <a:solidFill>
                <a:srgbClr val="00FF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TW" sz="2000" b="1" dirty="0">
                <a:solidFill>
                  <a:srgbClr val="00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https://www.youtube.com/embed/yYqumY4am0A</a:t>
            </a:r>
            <a:endParaRPr lang="zh-TW" altLang="zh-TW" sz="2000" b="1" dirty="0">
              <a:solidFill>
                <a:srgbClr val="00FF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pPr>
              <a:lnSpc>
                <a:spcPct val="125000"/>
              </a:lnSpc>
            </a:pPr>
            <a:r>
              <a:rPr lang="en-US" altLang="zh-TW" sz="1800" b="1" dirty="0">
                <a:solidFill>
                  <a:srgbClr val="00B0F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 </a:t>
            </a:r>
            <a:endParaRPr lang="zh-TW" altLang="zh-TW" sz="18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pPr>
              <a:lnSpc>
                <a:spcPct val="125000"/>
              </a:lnSpc>
            </a:pPr>
            <a:r>
              <a:rPr lang="zh-TW" altLang="zh-TW" b="1" dirty="0">
                <a:solidFill>
                  <a:srgbClr val="FF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六角雪花是靠氫鍵形成的。</a:t>
            </a:r>
            <a:endParaRPr lang="zh-TW" altLang="zh-TW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pPr indent="304800" algn="r">
              <a:lnSpc>
                <a:spcPct val="125000"/>
              </a:lnSpc>
            </a:pPr>
            <a:r>
              <a:rPr lang="en-US" altLang="zh-TW" sz="1800" b="1" dirty="0">
                <a:solidFill>
                  <a:srgbClr val="FF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    	 112</a:t>
            </a:r>
            <a:r>
              <a:rPr lang="zh-TW" altLang="zh-TW" sz="1800" b="1" dirty="0">
                <a:solidFill>
                  <a:srgbClr val="FF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級 陳建錩</a:t>
            </a:r>
            <a:endParaRPr lang="zh-TW" altLang="zh-TW" sz="18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14BF3E9C-6417-440A-9384-70A1504F2D62}"/>
              </a:ext>
            </a:extLst>
          </p:cNvPr>
          <p:cNvCxnSpPr/>
          <p:nvPr/>
        </p:nvCxnSpPr>
        <p:spPr>
          <a:xfrm>
            <a:off x="0" y="4837777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0810CFE7-8CB8-4889-98DB-976721D41D2F}"/>
              </a:ext>
            </a:extLst>
          </p:cNvPr>
          <p:cNvCxnSpPr/>
          <p:nvPr/>
        </p:nvCxnSpPr>
        <p:spPr>
          <a:xfrm>
            <a:off x="0" y="7950414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591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4D22DD2-35BF-42AD-BAFB-A783DEB18ECB}"/>
              </a:ext>
            </a:extLst>
          </p:cNvPr>
          <p:cNvSpPr txBox="1"/>
          <p:nvPr/>
        </p:nvSpPr>
        <p:spPr>
          <a:xfrm>
            <a:off x="834931" y="838253"/>
            <a:ext cx="5889812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三、喝水鳥</a:t>
            </a:r>
            <a:endParaRPr kumimoji="0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pPr marL="0" marR="0" lvl="0" indent="0" algn="l" defTabSz="4572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喝水鳥</a:t>
            </a:r>
            <a:endParaRPr kumimoji="0" lang="zh-TW" altLang="zh-TW" sz="2000" b="1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pPr marL="0" marR="0" lvl="0" indent="0" algn="l" defTabSz="4572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sng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https://www.youtube.com/embed/x-FBeh86z_Y</a:t>
            </a:r>
            <a:endParaRPr kumimoji="0" lang="zh-TW" altLang="zh-TW" sz="2000" b="1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pPr marL="0" marR="0" lvl="0" indent="0" algn="l" defTabSz="4572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 </a:t>
            </a:r>
            <a:endParaRPr kumimoji="0" lang="zh-TW" altLang="zh-TW" sz="1800" b="1" i="0" u="none" strike="noStrike" kern="1200" cap="none" spc="0" normalizeH="0" baseline="0" noProof="0" dirty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pPr marL="0" marR="0" lvl="0" indent="0" algn="l" defTabSz="4572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這種喝水鳥就可視為一種史特林引擎。腹部的低溫液體被室溫加熱成高溫狀態，氣體推動液體上升，造成重心上移；當鳥頭降到最低點時，頭部藉由鳥頭水分的蒸發，將其冷卻成低溫氣體後回到起始狀態。</a:t>
            </a:r>
            <a:endParaRPr lang="en-US" altLang="zh-TW" b="1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pPr marL="0" marR="0" lvl="0" indent="0" algn="r" defTabSz="4572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113</a:t>
            </a:r>
            <a:r>
              <a:rPr kumimoji="0" lang="zh-TW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級 宋穎萱</a:t>
            </a:r>
            <a:endParaRPr kumimoji="0" lang="zh-TW" altLang="zh-TW" sz="1800" b="1" i="0" u="none" strike="noStrike" kern="1200" cap="none" spc="0" normalizeH="0" baseline="0" noProof="0" dirty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endParaRPr lang="en-US" altLang="zh-TW" sz="2400" b="1" dirty="0">
              <a:solidFill>
                <a:srgbClr val="00FFFF"/>
              </a:solidFill>
              <a:effectLst/>
              <a:latin typeface="新細明體" panose="02020500000000000000" pitchFamily="18" charset="-120"/>
              <a:ea typeface="微軟正黑體" panose="020B0604030504040204" pitchFamily="34" charset="-120"/>
              <a:cs typeface="新細明體" panose="02020500000000000000" pitchFamily="18" charset="-120"/>
            </a:endParaRPr>
          </a:p>
          <a:p>
            <a:r>
              <a:rPr lang="zh-TW" altLang="zh-TW" sz="2400" b="1" dirty="0">
                <a:solidFill>
                  <a:srgbClr val="00FFFF"/>
                </a:solidFill>
                <a:effectLst/>
                <a:latin typeface="新細明體" panose="02020500000000000000" pitchFamily="18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四、虹吸式咖啡壺</a:t>
            </a:r>
            <a:endParaRPr lang="zh-TW" altLang="zh-TW" sz="1200" dirty="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r>
              <a:rPr lang="en-US" altLang="zh-TW" sz="2000" b="1" u="sng" dirty="0">
                <a:solidFill>
                  <a:srgbClr val="00FF00"/>
                </a:solidFill>
                <a:effectLst/>
                <a:latin typeface="微軟正黑體" panose="020B0604030504040204" pitchFamily="34" charset="-120"/>
                <a:ea typeface="新細明體" panose="02020500000000000000" pitchFamily="18" charset="-120"/>
                <a:cs typeface="新細明體" panose="02020500000000000000" pitchFamily="18" charset="-12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https://www.youtube.com/embed/jGu_ULz9Klk</a:t>
            </a:r>
            <a:endParaRPr lang="zh-TW" altLang="zh-TW" sz="1200" dirty="0">
              <a:solidFill>
                <a:srgbClr val="00FF00"/>
              </a:solidFill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r>
              <a:rPr lang="en-US" altLang="zh-TW" sz="2000" b="1" u="none" strike="noStrike" dirty="0">
                <a:solidFill>
                  <a:srgbClr val="00FF00"/>
                </a:solidFill>
                <a:effectLst/>
                <a:latin typeface="微軟正黑體" panose="020B0604030504040204" pitchFamily="34" charset="-120"/>
                <a:ea typeface="新細明體" panose="02020500000000000000" pitchFamily="18" charset="-120"/>
                <a:cs typeface="新細明體" panose="02020500000000000000" pitchFamily="18" charset="-120"/>
              </a:rPr>
              <a:t> </a:t>
            </a:r>
            <a:endParaRPr lang="zh-TW" altLang="zh-TW" sz="1200" dirty="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r>
              <a:rPr lang="zh-TW" altLang="zh-TW" sz="1800" b="1" dirty="0">
                <a:solidFill>
                  <a:srgbClr val="FFFFFF"/>
                </a:solidFill>
                <a:effectLst/>
                <a:latin typeface="新細明體" panose="02020500000000000000" pitchFamily="18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藉由加熱下壺氣體，增加壓力，虹吸將水推至上湖萃取咖啡。</a:t>
            </a:r>
            <a:r>
              <a:rPr lang="zh-TW" altLang="en-US" sz="1800" b="1" dirty="0">
                <a:solidFill>
                  <a:srgbClr val="FFFFFF"/>
                </a:solidFill>
                <a:effectLst/>
                <a:latin typeface="新細明體" panose="02020500000000000000" pitchFamily="18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   </a:t>
            </a:r>
            <a:endParaRPr lang="zh-TW" altLang="zh-TW" sz="1200" dirty="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r>
              <a:rPr lang="en-US" altLang="zh-TW" sz="1800" b="1" dirty="0">
                <a:solidFill>
                  <a:srgbClr val="FFFFFF"/>
                </a:solidFill>
                <a:effectLst/>
                <a:latin typeface="微軟正黑體" panose="020B0604030504040204" pitchFamily="34" charset="-120"/>
                <a:ea typeface="新細明體" panose="02020500000000000000" pitchFamily="18" charset="-120"/>
                <a:cs typeface="新細明體" panose="02020500000000000000" pitchFamily="18" charset="-120"/>
              </a:rPr>
              <a:t>		</a:t>
            </a:r>
            <a:r>
              <a:rPr lang="zh-TW" altLang="en-US" sz="1800" b="1" dirty="0">
                <a:solidFill>
                  <a:srgbClr val="FFFFFF"/>
                </a:solidFill>
                <a:effectLst/>
                <a:latin typeface="微軟正黑體" panose="020B0604030504040204" pitchFamily="34" charset="-120"/>
                <a:ea typeface="新細明體" panose="02020500000000000000" pitchFamily="18" charset="-120"/>
                <a:cs typeface="新細明體" panose="02020500000000000000" pitchFamily="18" charset="-120"/>
              </a:rPr>
              <a:t>  </a:t>
            </a:r>
            <a:endParaRPr lang="en-US" altLang="zh-TW" sz="1800" b="1" dirty="0">
              <a:solidFill>
                <a:srgbClr val="FFFFFF"/>
              </a:solidFill>
              <a:effectLst/>
              <a:latin typeface="微軟正黑體" panose="020B0604030504040204" pitchFamily="34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  <a:p>
            <a:r>
              <a:rPr lang="zh-TW" altLang="en-US" b="1" dirty="0">
                <a:solidFill>
                  <a:srgbClr val="FFFFFF"/>
                </a:solidFill>
                <a:latin typeface="微軟正黑體" panose="020B0604030504040204" pitchFamily="34" charset="-120"/>
                <a:ea typeface="新細明體" panose="02020500000000000000" pitchFamily="18" charset="-120"/>
                <a:cs typeface="新細明體" panose="02020500000000000000" pitchFamily="18" charset="-120"/>
              </a:rPr>
              <a:t> </a:t>
            </a:r>
            <a:r>
              <a:rPr lang="en-US" altLang="zh-TW" sz="1800" b="1" dirty="0">
                <a:solidFill>
                  <a:srgbClr val="FFFFFF"/>
                </a:solidFill>
                <a:effectLst/>
                <a:latin typeface="微軟正黑體" panose="020B0604030504040204" pitchFamily="34" charset="-120"/>
                <a:ea typeface="新細明體" panose="02020500000000000000" pitchFamily="18" charset="-120"/>
                <a:cs typeface="新細明體" panose="02020500000000000000" pitchFamily="18" charset="-120"/>
              </a:rPr>
              <a:t>									</a:t>
            </a:r>
            <a:r>
              <a:rPr lang="en-US" altLang="zh-TW" b="1" dirty="0">
                <a:solidFill>
                  <a:srgbClr val="FFFFFF"/>
                </a:solidFill>
                <a:effectLst/>
                <a:latin typeface="微軟正黑體" panose="020B0604030504040204" pitchFamily="34" charset="-120"/>
                <a:ea typeface="新細明體" panose="02020500000000000000" pitchFamily="18" charset="-120"/>
                <a:cs typeface="新細明體" panose="02020500000000000000" pitchFamily="18" charset="-120"/>
              </a:rPr>
              <a:t> 113</a:t>
            </a:r>
            <a:r>
              <a:rPr lang="zh-TW" altLang="zh-TW" b="1" dirty="0">
                <a:solidFill>
                  <a:srgbClr val="FFFFFF"/>
                </a:solidFill>
                <a:effectLst/>
                <a:latin typeface="新細明體" panose="02020500000000000000" pitchFamily="18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級 李孟翰</a:t>
            </a:r>
            <a:endParaRPr lang="zh-TW" altLang="zh-TW" sz="1200" dirty="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新細明體" panose="02020500000000000000" pitchFamily="18" charset="-120"/>
            </a:endParaRP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94A517A-497B-4BEB-A4FD-B0D2ADF9A92C}"/>
              </a:ext>
            </a:extLst>
          </p:cNvPr>
          <p:cNvCxnSpPr/>
          <p:nvPr/>
        </p:nvCxnSpPr>
        <p:spPr>
          <a:xfrm>
            <a:off x="-1" y="4633251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638684AF-8DF1-4553-AF53-6FABFD5DC732}"/>
              </a:ext>
            </a:extLst>
          </p:cNvPr>
          <p:cNvCxnSpPr/>
          <p:nvPr/>
        </p:nvCxnSpPr>
        <p:spPr>
          <a:xfrm>
            <a:off x="0" y="7393894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805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F6C34650-058D-4DED-B48A-4AF9A654A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037" y="529896"/>
            <a:ext cx="5889600" cy="1635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rgbClr val="00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五、</a:t>
            </a:r>
            <a:r>
              <a:rPr kumimoji="0" lang="en-US" altLang="zh-TW" sz="2400" b="1" i="0" u="none" strike="noStrike" cap="none" normalizeH="0" baseline="0" dirty="0">
                <a:ln>
                  <a:noFill/>
                </a:ln>
                <a:solidFill>
                  <a:srgbClr val="00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Photography</a:t>
            </a: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新細明體" panose="02020500000000000000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1" i="0" u="none" strike="noStrike" cap="none" normalizeH="0" baseline="0" dirty="0">
                <a:ln>
                  <a:noFill/>
                </a:ln>
                <a:solidFill>
                  <a:srgbClr val="00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Photography Techniques</a:t>
            </a: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新細明體" panose="02020500000000000000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1" i="0" u="none" strike="noStrike" cap="none" normalizeH="0" baseline="0" dirty="0">
                <a:ln>
                  <a:noFill/>
                </a:ln>
                <a:solidFill>
                  <a:srgbClr val="00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Panoramic Photography</a:t>
            </a: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新細明體" panose="02020500000000000000" pitchFamily="18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圖片 1">
            <a:extLst>
              <a:ext uri="{FF2B5EF4-FFF2-40B4-BE49-F238E27FC236}">
                <a16:creationId xmlns:a16="http://schemas.microsoft.com/office/drawing/2014/main" id="{AF3B8E06-E22F-471A-BFC6-9C67D492B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495" y="2107235"/>
            <a:ext cx="4914900" cy="332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33628E6B-176E-4805-8312-DF62F0B31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037" y="5652402"/>
            <a:ext cx="5889600" cy="439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	  113</a:t>
            </a:r>
            <a:r>
              <a:rPr kumimoji="0" lang="zh-TW" altLang="en-US" sz="2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新細明體" panose="02020500000000000000" pitchFamily="18" charset="-120"/>
              </a:rPr>
              <a:t>級 謝維澤</a:t>
            </a: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1C1758E2-7D0C-44CF-BD4D-6071C0E403B3}"/>
              </a:ext>
            </a:extLst>
          </p:cNvPr>
          <p:cNvCxnSpPr>
            <a:cxnSpLocks/>
          </p:cNvCxnSpPr>
          <p:nvPr/>
        </p:nvCxnSpPr>
        <p:spPr>
          <a:xfrm>
            <a:off x="-1" y="6472315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A115FED6-1B25-407A-82A9-0EBE9AB2FE71}"/>
              </a:ext>
            </a:extLst>
          </p:cNvPr>
          <p:cNvCxnSpPr>
            <a:cxnSpLocks/>
          </p:cNvCxnSpPr>
          <p:nvPr/>
        </p:nvCxnSpPr>
        <p:spPr>
          <a:xfrm>
            <a:off x="-1" y="6248197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850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</TotalTime>
  <Words>247</Words>
  <Application>Microsoft Office PowerPoint</Application>
  <PresentationFormat>自訂</PresentationFormat>
  <Paragraphs>32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至庚 洪</dc:creator>
  <cp:lastModifiedBy>至庚 洪</cp:lastModifiedBy>
  <cp:revision>16</cp:revision>
  <dcterms:created xsi:type="dcterms:W3CDTF">2020-08-26T09:46:03Z</dcterms:created>
  <dcterms:modified xsi:type="dcterms:W3CDTF">2021-03-25T00:47:11Z</dcterms:modified>
</cp:coreProperties>
</file>