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84" r:id="rId1"/>
    <p:sldMasterId id="2147483696" r:id="rId2"/>
  </p:sldMasterIdLst>
  <p:sldIdLst>
    <p:sldId id="263" r:id="rId3"/>
    <p:sldId id="264" r:id="rId4"/>
    <p:sldId id="262" r:id="rId5"/>
    <p:sldId id="259" r:id="rId6"/>
    <p:sldId id="260" r:id="rId7"/>
    <p:sldId id="261" r:id="rId8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1:23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1:24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1:2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1:36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9:0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24575,'-2'94'0,"4"101"0,8-105 0,-10-89 0,0 1 0,1-1 0,-1 0 0,1 0 0,-1 0 0,1 0 0,-1 0 0,1 0 0,0 0 0,0 0 0,0 0 0,-1 0 0,1 0 0,0 0 0,0 0 0,0-1 0,0 1 0,0 0 0,0 0 0,0-1 0,0 1 0,0-1 0,1 1 0,-1-1 0,0 0 0,0 1 0,1-1 0,-1 0 0,0 0 0,1 0 0,0 0 0,49-1 0,-32-1 0,701 1 70,-363 2-1505,-349-1-5391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9:09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0 24575,'2'102'0,"-5"106"0,3-207 0,-1 1 0,1-1 0,-1 1 0,1-1 0,-1 0 0,0 1 0,1-1 0,0-1 0,-1 2 0,0-1 0,0 0 0,0 0 0,0 0 0,0 0 0,0 0 0,-1 0 0,1 0 0,0 0 0,-1 0 0,1 0 0,0-1 0,-2 2 0,-41 10 0,16-4 0,12-1-103,11-4-37,0 0 0,-1-2-1,0 2 1,1-2 0,-1 1 0,-1 0-1,2-1 1,-9 0 0,6-1-6686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9:18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24575,'45'47'0,"-18"-19"0,0 0 0,56 42 0,-40-31-1365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21T11:29:27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1 533 24575,'3'-2'0,"1"1"0,-1-1 0,1 0 0,0 0 0,-1 0 0,1-1 0,3-3 0,8-5 0,39-19 0,62-47 0,-107 70 0,3 1 0,20-9 0,13-10 0,96-66 0,-21 11 0,-113 76 0,-1 1 0,1-1 0,0 1 0,0 2 0,13-5 0,-12 3 0,1 1 0,-1-1 0,15-7 0,85-66 0,-100 71 0,5-5 0,1 2 0,1 0 0,20-9 0,-31 16 0,0-1 0,-1 1 0,0 0 0,1 0 0,0 0 0,0 1 0,-1-1 0,1 1 0,0 0 0,0 0 0,-1 0 0,1 1 0,0 0 0,0-1 0,-1 1 0,0 0 0,1 1 0,0-1 0,-1 0 0,7 4 0,-7-1 0,0-1 0,0 0 0,0 0 0,-1 0 0,1 1 0,0 0 0,-1 0 0,2 6 0,-2-6 0,0-1 0,0 0 0,1 1 0,-1 0 0,1-1 0,-1 0 0,0 0 0,1 0 0,0 0 0,5 4 0,1-1 0,0 2 0,0-1 0,-1 2 0,12 12 0,10 10 0,-15-15 0,-1 1 0,18 26 0,-30-40 0,-1-2 0,-1 0 0,0 0 0,0-1 0,1 1 0,-1 0 0,1 0 0,-1 0 0,1 0 0,-1 0 0,0 0 0,0 0 0,0 0 0,1 0 0,-1 0 0,0 1 0,-1-1 0,1 0 0,0 0 0,0 0 0,0-1 0,-1 1 0,1 0 0,-1 2 0,0-1 0,0 1 0,0-1 0,-1 0 0,0 0 0,1-1 0,-1 1 0,0 0 0,-1 0 0,-1 2 0,-4 1 0,1-1 0,-1 1 0,-1-1 0,-13 4 0,11-3 0,2 0 0,0-1 0,-1 2 0,1 1 0,0-2 0,-12 14 0,-19 12 0,19-15 0,18-12 0,-1 0 0,0-1 0,-1-1 0,1 1 0,-9 5 0,-18 6 0,12-6 0,0 1 0,1-2 0,-2-1 0,-22 5 0,23-7 0,0 1 0,-1 1 0,2 0 0,-20 10 0,29-11 0,0 1 0,2-1 0,-14 12 0,-14 10 0,-91 37 0,49-24 0,21-16 0,1-2-1365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67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266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2446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36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524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63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563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241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278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938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85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4844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7100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205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964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824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47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141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7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21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22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94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658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307B6-0DBB-4C63-B936-9F2FCA0D88F9}" type="datetimeFigureOut">
              <a:rPr lang="zh-TW" altLang="en-US" smtClean="0"/>
              <a:t>2022/3/23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110DD-EB1F-4271-B981-43EB833658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6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gQb2sN6UWk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9.png"/><Relationship Id="rId18" Type="http://schemas.openxmlformats.org/officeDocument/2006/relationships/customXml" Target="../ink/ink8.xml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.xml"/><Relationship Id="rId11" Type="http://schemas.openxmlformats.org/officeDocument/2006/relationships/image" Target="../media/image8.jpeg"/><Relationship Id="rId5" Type="http://schemas.openxmlformats.org/officeDocument/2006/relationships/hyperlink" Target="https://www.youtube.com/watch?v=xcWRxC2_tWs" TargetMode="External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19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emf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gQb2sN6UWk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741367" y="610553"/>
            <a:ext cx="6076940" cy="779765"/>
            <a:chOff x="404309" y="299188"/>
            <a:chExt cx="5972298" cy="766338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6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62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262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</a:t>
              </a:r>
              <a:r>
                <a:rPr lang="zh-TW" altLang="en-US" sz="2205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線上 高中物理動手學</a:t>
              </a:r>
              <a:endParaRPr lang="en-US" altLang="zh-TW" sz="2205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205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校園實驗演示說明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517976" y="1514148"/>
            <a:ext cx="4523724" cy="742608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0996">
                <a:defRPr/>
              </a:pPr>
              <a:endParaRPr lang="zh-TW" altLang="en-US" sz="1527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1910944" y="1191107"/>
              <a:ext cx="3036110" cy="75082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30996">
                <a:defRPr/>
              </a:pPr>
              <a:r>
                <a:rPr lang="zh-TW" altLang="en-US" sz="3771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生活中的熱學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E1C280F-504B-421A-910B-26725CE87229}"/>
              </a:ext>
            </a:extLst>
          </p:cNvPr>
          <p:cNvGrpSpPr/>
          <p:nvPr/>
        </p:nvGrpSpPr>
        <p:grpSpPr>
          <a:xfrm>
            <a:off x="713699" y="2428354"/>
            <a:ext cx="6132279" cy="7595875"/>
            <a:chOff x="414830" y="2085685"/>
            <a:chExt cx="6026683" cy="74650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8EE013-759B-494C-8FA1-7667828AC526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rgbClr val="FFCC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0996">
                <a:defRPr/>
              </a:pPr>
              <a:endParaRPr lang="zh-TW" altLang="en-US" sz="1527" dirty="0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4D87745-1DF6-463F-AB57-B1CB9C1DC0CD}"/>
                </a:ext>
              </a:extLst>
            </p:cNvPr>
            <p:cNvSpPr txBox="1"/>
            <p:nvPr/>
          </p:nvSpPr>
          <p:spPr>
            <a:xfrm>
              <a:off x="577417" y="2213209"/>
              <a:ext cx="5615273" cy="72609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defTabSz="430996">
                <a:defRPr/>
              </a:pPr>
              <a:r>
                <a:rPr lang="zh-TW" altLang="en-US" sz="1885" b="1" dirty="0">
                  <a:solidFill>
                    <a:srgbClr val="3333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實驗名稱：</a:t>
              </a:r>
              <a:endParaRPr lang="en-US" altLang="zh-TW" sz="1885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en-MY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A. 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寶特瓶引擎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endParaRPr lang="en-US" altLang="zh-TW" sz="2035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885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實驗原理：</a:t>
              </a:r>
              <a:endParaRPr lang="en-US" altLang="zh-TW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熱力學過程，史特林引擎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endParaRPr lang="en-US" altLang="zh-TW" sz="203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885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實驗器材：</a:t>
              </a:r>
              <a:endParaRPr lang="en-US" altLang="zh-TW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寶特瓶、寶特瓶瓶蓋、水、可以承裝熱水的容器、使用慢動作紀錄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endParaRPr lang="en-US" altLang="zh-TW" sz="203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885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實驗步驟：</a:t>
              </a:r>
              <a:endParaRPr lang="en-US" altLang="zh-TW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23247" indent="-323247" defTabSz="496035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至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YOUTUBE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觀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4"/>
                </a:rPr>
                <a:t>https://www.youtube.com/watch?v=gQb2sN6UWkA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22398" defTabSz="496035">
                <a:lnSpc>
                  <a:spcPct val="125000"/>
                </a:lnSpc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史特引擎運作原理的影片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8881" indent="-348881" defTabSz="496035">
                <a:lnSpc>
                  <a:spcPct val="125000"/>
                </a:lnSpc>
                <a:buFont typeface="+mj-lt"/>
                <a:buAutoNum type="arabicPeriod" startAt="2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將瓶蓋置於寶特瓶口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MY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8881" indent="-348881" defTabSz="496035">
                <a:lnSpc>
                  <a:spcPct val="125000"/>
                </a:lnSpc>
                <a:buFont typeface="+mj-lt"/>
                <a:buAutoNum type="arabicPeriod" startAt="2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用手掌的輕輕地扶住於寶特瓶周圍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8881" indent="-348881" defTabSz="496035">
                <a:lnSpc>
                  <a:spcPct val="125000"/>
                </a:lnSpc>
                <a:buFont typeface="+mj-lt"/>
                <a:buAutoNum type="arabicPeriod" startAt="2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使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用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手機慢動作攝影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記錄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瓶蓋跳動的情形 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8881" indent="-348881" defTabSz="496035">
                <a:lnSpc>
                  <a:spcPct val="125000"/>
                </a:lnSpc>
                <a:buFont typeface="+mj-lt"/>
                <a:buAutoNum type="arabicPeriod" startAt="2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在使用雙手加溫的狀況下要能夠使瓶蓋跳動至少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348881" indent="-348881" defTabSz="496035">
                <a:lnSpc>
                  <a:spcPct val="125000"/>
                </a:lnSpc>
                <a:buFont typeface="+mj-lt"/>
                <a:buAutoNum type="arabicPeriod" startAt="2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再將寶特瓶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放置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至於熱水容器中，並改置放硬幣於瓶口，且要使硬幣能夠跳動至少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  <a:r>
                <a:rPr lang="zh-CN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96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endParaRPr lang="en-US" altLang="zh-TW" sz="203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430996">
                <a:defRPr/>
              </a:pPr>
              <a:r>
                <a:rPr lang="zh-TW" altLang="en-US" sz="1885" b="1" dirty="0">
                  <a:solidFill>
                    <a:srgbClr val="0000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檢驗項目：</a:t>
              </a:r>
              <a:endParaRPr lang="en-US" altLang="zh-TW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影片為橫向拍攝、有字幕。影像清晰，有使用麥克風錄音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*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影片中有自製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《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原理講解圖板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》</a:t>
              </a: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影片中有說明這一組的創意或創新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影片中要講解史特林引擎運作的原理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影片中要顯示雙手加溫的狀況下要能夠使瓶蓋跳動至少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</a:t>
              </a: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影片中要顯示寶特瓶至於熱水容器中，要使硬幣能夠跳動至少</a:t>
              </a:r>
              <a:r>
                <a:rPr lang="en-US" altLang="zh-TW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</a:t>
              </a: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次 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68122" indent="-268122" defTabSz="430996">
                <a:lnSpc>
                  <a:spcPct val="125000"/>
                </a:lnSpc>
                <a:buFont typeface="+mj-lt"/>
                <a:buAutoNum type="arabicPeriod"/>
                <a:defRPr/>
              </a:pPr>
              <a:r>
                <a:rPr lang="zh-TW" altLang="en-US" sz="1319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影片中要講解寶特瓶引擎的原理</a:t>
              </a:r>
              <a:endPara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4216BB2D-C134-495B-8F86-C063880B5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0052" y="2558111"/>
            <a:ext cx="3590490" cy="177140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A0A474-2806-4EEC-A327-EC05E0286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1495" y="5375382"/>
            <a:ext cx="992308" cy="158726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8E7C2A7-B5F8-4BB6-97DB-EDAFEE12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4102" y="7630794"/>
            <a:ext cx="940804" cy="15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4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悅氏-天然水家庭號6000ml(4入/箱) - PChome 24h購物">
            <a:extLst>
              <a:ext uri="{FF2B5EF4-FFF2-40B4-BE49-F238E27FC236}">
                <a16:creationId xmlns:a16="http://schemas.microsoft.com/office/drawing/2014/main" id="{F4731324-71D9-41E7-B7B3-F2AE1115E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65" y="7507965"/>
            <a:ext cx="2384190" cy="238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741367" y="610553"/>
            <a:ext cx="6076940" cy="788549"/>
            <a:chOff x="404309" y="299188"/>
            <a:chExt cx="5972298" cy="774971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74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30996">
                <a:defRPr/>
              </a:pPr>
              <a:r>
                <a:rPr lang="en-US" altLang="zh-TW" sz="2262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111</a:t>
              </a:r>
              <a:r>
                <a:rPr lang="zh-TW" altLang="en-US" sz="2262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262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 defTabSz="430996">
                <a:defRPr/>
              </a:pPr>
              <a:r>
                <a:rPr lang="zh-TW" altLang="en-US" sz="2262" b="1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D87745-1DF6-463F-AB57-B1CB9C1DC0CD}"/>
              </a:ext>
            </a:extLst>
          </p:cNvPr>
          <p:cNvSpPr txBox="1"/>
          <p:nvPr/>
        </p:nvSpPr>
        <p:spPr>
          <a:xfrm>
            <a:off x="879134" y="2558110"/>
            <a:ext cx="5803092" cy="685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0996">
              <a:defRPr/>
            </a:pPr>
            <a:r>
              <a:rPr lang="zh-TW" altLang="en-US" sz="1885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實驗名稱：</a:t>
            </a:r>
            <a:endParaRPr lang="en-US" altLang="zh-TW" sz="1885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用手機做的波義耳定律實驗（量化實驗）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endParaRPr lang="en-US" altLang="zh-TW" sz="2035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實驗原理：</a:t>
            </a:r>
            <a:endParaRPr lang="en-US" altLang="zh-TW" sz="188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波義耳定律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endParaRPr lang="en-US" altLang="zh-TW" sz="203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實驗器材：</a:t>
            </a:r>
            <a:endParaRPr lang="en-US" altLang="zh-TW" sz="188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能測量壓力的手機、類似右下的水桶、常溫的水、大碗、更大的容器、測量工具、</a:t>
            </a:r>
            <a:r>
              <a:rPr lang="en-US" altLang="zh-TW" sz="1319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phyphox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endParaRPr lang="en-US" altLang="zh-TW" sz="203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實驗步驟：</a:t>
            </a:r>
            <a:endParaRPr lang="en-US" altLang="zh-TW" sz="188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23247" indent="-323247" defTabSz="430996">
              <a:buFont typeface="+mj-lt"/>
              <a:buAutoNum type="arabicPeriod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觀看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https://www.youtube.com/watch?v=xcWRxC2_tWs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22398" defTabSz="430996"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了解波義耳定律的影片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8881" indent="-348881">
              <a:buFont typeface="+mj-lt"/>
              <a:buAutoNum type="arabicPeriod" startAt="2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將水桶前端圓弧型區域減掉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8881" indent="-348881" defTabSz="430996">
              <a:buFont typeface="+mj-lt"/>
              <a:buAutoNum type="arabicPeriod" startAt="2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將手機開啟</a:t>
            </a:r>
            <a:r>
              <a:rPr lang="en-US" altLang="zh-TW" sz="1319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phyphox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，放入碗中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8881" indent="-348881" defTabSz="430996">
              <a:buFont typeface="+mj-lt"/>
              <a:buAutoNum type="arabicPeriod" startAt="2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把大容器內放入大量的水，使碗浮起且還有一定空間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8881" indent="-348881" defTabSz="430996">
              <a:buFont typeface="+mj-lt"/>
              <a:buAutoNum type="arabicPeriod" startAt="2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水桶到蓋於碗上。請小心操作過程中不要讓手機掉到水中。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8881" indent="-348881" defTabSz="430996">
              <a:buFont typeface="+mj-lt"/>
              <a:buAutoNum type="arabicPeriod" startAt="2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施予一定的力於水桶上，觀察桶內整體體積與手機所測量壓力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8881" indent="-348881" defTabSz="430996">
              <a:buFont typeface="+mj-lt"/>
              <a:buAutoNum type="arabicPeriod" startAt="2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重複不同的力，至少五次，並且計算整體變化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endParaRPr lang="en-US" altLang="zh-TW" sz="203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defTabSz="430996">
              <a:defRPr/>
            </a:pPr>
            <a:r>
              <a:rPr lang="zh-TW" altLang="en-US" sz="1885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檢驗項目：</a:t>
            </a:r>
            <a:endParaRPr lang="en-US" altLang="zh-TW" sz="1885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122" indent="-268122" defTabSz="430996">
              <a:buFont typeface="+mj-lt"/>
              <a:buAutoNum type="arabicPeriod"/>
              <a:defRPr/>
            </a:pP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影片為橫向拍攝、有字幕。影像清晰，有使用麥克風錄音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122" indent="-268122" defTabSz="430996">
              <a:buFont typeface="+mj-lt"/>
              <a:buAutoNum type="arabicPeriod"/>
              <a:defRPr/>
            </a:pP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影片中有自製</a:t>
            </a: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《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原理講解圖板</a:t>
            </a: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》</a:t>
            </a:r>
          </a:p>
          <a:p>
            <a:pPr marL="268122" indent="-268122">
              <a:buFont typeface="+mj-lt"/>
              <a:buAutoNum type="arabicPeriod"/>
              <a:defRPr/>
            </a:pPr>
            <a:r>
              <a:rPr lang="en-US" altLang="zh-TW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影片中有說明這一組的創意或創新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122" indent="-268122">
              <a:buFont typeface="+mj-lt"/>
              <a:buAutoNum type="arabicPeriod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影片中要講解波義耳定律的原理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122" indent="-268122">
              <a:buFont typeface="+mj-lt"/>
              <a:buAutoNum type="arabicPeriod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影片中要講解本實驗運作的原理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122" indent="-268122" defTabSz="430996">
              <a:buFont typeface="+mj-lt"/>
              <a:buAutoNum type="arabicPeriod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影片中要顯示</a:t>
            </a:r>
            <a:r>
              <a:rPr lang="en-US" altLang="zh-TW" sz="1319" b="1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phyphox</a:t>
            </a: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所測量的壓力，分析實驗結果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8122" indent="-268122" defTabSz="430996">
              <a:buFont typeface="+mj-lt"/>
              <a:buAutoNum type="arabicPeriod"/>
              <a:defRPr/>
            </a:pPr>
            <a:r>
              <a:rPr lang="zh-TW" altLang="en-US" sz="1319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影片中要顯示桶內壓力與體積的變化，分析實驗結果</a:t>
            </a:r>
            <a:endParaRPr lang="en-US" altLang="zh-TW" sz="1319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52F293E-1E67-4D9B-AF11-3E6D8FF8A5BE}"/>
              </a:ext>
            </a:extLst>
          </p:cNvPr>
          <p:cNvSpPr/>
          <p:nvPr/>
        </p:nvSpPr>
        <p:spPr>
          <a:xfrm>
            <a:off x="751977" y="2371723"/>
            <a:ext cx="6132692" cy="7637671"/>
          </a:xfrm>
          <a:prstGeom prst="rect">
            <a:avLst/>
          </a:prstGeom>
          <a:noFill/>
          <a:ln w="38100">
            <a:solidFill>
              <a:srgbClr val="F29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527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AE1F50C1-B0CF-44D4-AEEF-85861D2F3A75}"/>
                  </a:ext>
                </a:extLst>
              </p14:cNvPr>
              <p14:cNvContentPartPr/>
              <p14:nvPr/>
            </p14:nvContentPartPr>
            <p14:xfrm>
              <a:off x="5722021" y="3897815"/>
              <a:ext cx="340" cy="340"/>
            </p14:xfrm>
          </p:contentPart>
        </mc:Choice>
        <mc:Fallback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AE1F50C1-B0CF-44D4-AEEF-85861D2F3A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13521" y="3889315"/>
                <a:ext cx="17000" cy="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35E189A9-439B-43A7-8751-6344A542BF05}"/>
                  </a:ext>
                </a:extLst>
              </p14:cNvPr>
              <p14:cNvContentPartPr/>
              <p14:nvPr/>
            </p14:nvContentPartPr>
            <p14:xfrm>
              <a:off x="5302540" y="3805841"/>
              <a:ext cx="340" cy="340"/>
            </p14:xfrm>
          </p:contentPart>
        </mc:Choice>
        <mc:Fallback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35E189A9-439B-43A7-8751-6344A542BF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4040" y="3797341"/>
                <a:ext cx="17000" cy="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74DE8556-429D-42E6-89EF-E1785ECC991E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862644" y="3549038"/>
              <a:ext cx="340" cy="340"/>
            </p14:xfrm>
          </p:contentPart>
        </mc:Choice>
        <mc:Fallback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74DE8556-429D-42E6-89EF-E1785ECC991E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54144" y="3540538"/>
                <a:ext cx="17000" cy="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3" name="筆跡 22">
                <a:extLst>
                  <a:ext uri="{FF2B5EF4-FFF2-40B4-BE49-F238E27FC236}">
                    <a16:creationId xmlns:a16="http://schemas.microsoft.com/office/drawing/2014/main" id="{0B271A49-6FCF-4DFC-8EFC-224B28AC60EB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349833" y="3657641"/>
              <a:ext cx="340" cy="340"/>
            </p14:xfrm>
          </p:contentPart>
        </mc:Choice>
        <mc:Fallback>
          <p:pic>
            <p:nvPicPr>
              <p:cNvPr id="23" name="筆跡 22">
                <a:extLst>
                  <a:ext uri="{FF2B5EF4-FFF2-40B4-BE49-F238E27FC236}">
                    <a16:creationId xmlns:a16="http://schemas.microsoft.com/office/drawing/2014/main" id="{0B271A49-6FCF-4DFC-8EFC-224B28AC60EB}"/>
                  </a:ext>
                </a:extLst>
              </p:cNvPr>
              <p:cNvPicPr>
                <a:picLocks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41333" y="3649141"/>
                <a:ext cx="17000" cy="170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圖片 25">
            <a:extLst>
              <a:ext uri="{FF2B5EF4-FFF2-40B4-BE49-F238E27FC236}">
                <a16:creationId xmlns:a16="http://schemas.microsoft.com/office/drawing/2014/main" id="{CEF4A2A9-B5BC-4A69-A280-0A27DBDF826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t="13643" r="50024" b="52870"/>
          <a:stretch/>
        </p:blipFill>
        <p:spPr>
          <a:xfrm>
            <a:off x="4717593" y="2425946"/>
            <a:ext cx="1729993" cy="20823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7" name="筆跡 36">
                <a:extLst>
                  <a:ext uri="{FF2B5EF4-FFF2-40B4-BE49-F238E27FC236}">
                    <a16:creationId xmlns:a16="http://schemas.microsoft.com/office/drawing/2014/main" id="{548FCA74-6398-40AA-987C-C7DC7A43B9E3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367802" y="3468087"/>
              <a:ext cx="431698" cy="144918"/>
            </p14:xfrm>
          </p:contentPart>
        </mc:Choice>
        <mc:Fallback>
          <p:pic>
            <p:nvPicPr>
              <p:cNvPr id="37" name="筆跡 36">
                <a:extLst>
                  <a:ext uri="{FF2B5EF4-FFF2-40B4-BE49-F238E27FC236}">
                    <a16:creationId xmlns:a16="http://schemas.microsoft.com/office/drawing/2014/main" id="{548FCA74-6398-40AA-987C-C7DC7A43B9E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58793" y="3459097"/>
                <a:ext cx="449355" cy="162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筆跡 38">
                <a:extLst>
                  <a:ext uri="{FF2B5EF4-FFF2-40B4-BE49-F238E27FC236}">
                    <a16:creationId xmlns:a16="http://schemas.microsoft.com/office/drawing/2014/main" id="{1D78CE91-6FC7-4479-B905-9DF0C06E22F7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778457" y="3482681"/>
              <a:ext cx="65162" cy="137111"/>
            </p14:xfrm>
          </p:contentPart>
        </mc:Choice>
        <mc:Fallback>
          <p:pic>
            <p:nvPicPr>
              <p:cNvPr id="39" name="筆跡 38">
                <a:extLst>
                  <a:ext uri="{FF2B5EF4-FFF2-40B4-BE49-F238E27FC236}">
                    <a16:creationId xmlns:a16="http://schemas.microsoft.com/office/drawing/2014/main" id="{1D78CE91-6FC7-4479-B905-9DF0C06E22F7}"/>
                  </a:ext>
                </a:extLst>
              </p:cNvPr>
              <p:cNvPicPr>
                <a:picLocks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69457" y="3473684"/>
                <a:ext cx="82803" cy="1547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筆跡 39">
                <a:extLst>
                  <a:ext uri="{FF2B5EF4-FFF2-40B4-BE49-F238E27FC236}">
                    <a16:creationId xmlns:a16="http://schemas.microsoft.com/office/drawing/2014/main" id="{FD1726ED-12B6-4B78-B0BD-5DDBAB5F19A3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415315" y="3511188"/>
              <a:ext cx="81452" cy="76701"/>
            </p14:xfrm>
          </p:contentPart>
        </mc:Choice>
        <mc:Fallback>
          <p:pic>
            <p:nvPicPr>
              <p:cNvPr id="40" name="筆跡 39">
                <a:extLst>
                  <a:ext uri="{FF2B5EF4-FFF2-40B4-BE49-F238E27FC236}">
                    <a16:creationId xmlns:a16="http://schemas.microsoft.com/office/drawing/2014/main" id="{FD1726ED-12B6-4B78-B0BD-5DDBAB5F19A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06305" y="3502186"/>
                <a:ext cx="99112" cy="94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1" name="筆跡 40">
                <a:extLst>
                  <a:ext uri="{FF2B5EF4-FFF2-40B4-BE49-F238E27FC236}">
                    <a16:creationId xmlns:a16="http://schemas.microsoft.com/office/drawing/2014/main" id="{B379ED24-B9DD-4D57-A764-B86458F6BA67}"/>
                  </a:ext>
                </a:extLst>
              </p14:cNvPr>
              <p14:cNvContentPartPr>
                <a14:cpLocks xmlns:a14="http://schemas.microsoft.com/office/drawing/2010/main"/>
              </p14:cNvContentPartPr>
              <p14:nvPr/>
            </p14:nvContentPartPr>
            <p14:xfrm>
              <a:off x="5418710" y="3330636"/>
              <a:ext cx="419820" cy="269811"/>
            </p14:xfrm>
          </p:contentPart>
        </mc:Choice>
        <mc:Fallback>
          <p:pic>
            <p:nvPicPr>
              <p:cNvPr id="41" name="筆跡 40">
                <a:extLst>
                  <a:ext uri="{FF2B5EF4-FFF2-40B4-BE49-F238E27FC236}">
                    <a16:creationId xmlns:a16="http://schemas.microsoft.com/office/drawing/2014/main" id="{B379ED24-B9DD-4D57-A764-B86458F6BA67}"/>
                  </a:ext>
                </a:extLst>
              </p:cNvPr>
              <p:cNvPicPr>
                <a:picLocks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09709" y="3321642"/>
                <a:ext cx="437463" cy="287439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4705DD94-CEB1-43CF-817D-28A677ED6E45}"/>
              </a:ext>
            </a:extLst>
          </p:cNvPr>
          <p:cNvSpPr txBox="1">
            <a:spLocks/>
          </p:cNvSpPr>
          <p:nvPr/>
        </p:nvSpPr>
        <p:spPr>
          <a:xfrm rot="19801861">
            <a:off x="5471267" y="3357843"/>
            <a:ext cx="296325" cy="23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72" b="1" dirty="0">
                <a:latin typeface="標楷體" panose="03000509000000000000" pitchFamily="65" charset="-120"/>
                <a:ea typeface="標楷體" panose="03000509000000000000" pitchFamily="65" charset="-120"/>
              </a:rPr>
              <a:t>手機</a:t>
            </a:r>
            <a:endParaRPr lang="zh-TW" altLang="en-US" sz="1696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915DBADD-716B-444B-AEDA-D9DD5AEA6F4C}"/>
              </a:ext>
            </a:extLst>
          </p:cNvPr>
          <p:cNvGrpSpPr/>
          <p:nvPr/>
        </p:nvGrpSpPr>
        <p:grpSpPr>
          <a:xfrm>
            <a:off x="1517976" y="1514147"/>
            <a:ext cx="4523724" cy="742608"/>
            <a:chOff x="1377081" y="1095898"/>
            <a:chExt cx="4103840" cy="673680"/>
          </a:xfrm>
        </p:grpSpPr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DC49960-208F-482A-B4FC-E60889FD8DFC}"/>
                </a:ext>
              </a:extLst>
            </p:cNvPr>
            <p:cNvSpPr txBox="1"/>
            <p:nvPr/>
          </p:nvSpPr>
          <p:spPr>
            <a:xfrm>
              <a:off x="2085326" y="1127668"/>
              <a:ext cx="2802563" cy="6101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 defTabSz="430996">
                <a:defRPr/>
              </a:pPr>
              <a:r>
                <a:rPr lang="zh-TW" altLang="en-US" sz="3771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生活中的熱學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047A8911-ADD0-4729-B085-A7985AF39A7D}"/>
                </a:ext>
              </a:extLst>
            </p:cNvPr>
            <p:cNvSpPr/>
            <p:nvPr/>
          </p:nvSpPr>
          <p:spPr>
            <a:xfrm>
              <a:off x="1377081" y="1095898"/>
              <a:ext cx="4103840" cy="673680"/>
            </a:xfrm>
            <a:prstGeom prst="roundRect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30996">
                <a:defRPr/>
              </a:pPr>
              <a:endParaRPr lang="zh-TW" altLang="en-US" sz="1527">
                <a:solidFill>
                  <a:prstClr val="white"/>
                </a:solidFill>
                <a:latin typeface="Calibri" panose="020F0502020204030204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048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110</a:t>
              </a: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年 生活物理 實驗演示</a:t>
              </a:r>
              <a:endPara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1917671" y="1191106"/>
              <a:ext cx="302265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生活中的熱學</a:t>
              </a: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E1C280F-504B-421A-910B-26725CE87229}"/>
              </a:ext>
            </a:extLst>
          </p:cNvPr>
          <p:cNvGrpSpPr/>
          <p:nvPr/>
        </p:nvGrpSpPr>
        <p:grpSpPr>
          <a:xfrm>
            <a:off x="527457" y="2251137"/>
            <a:ext cx="6504761" cy="8057258"/>
            <a:chOff x="414830" y="2085685"/>
            <a:chExt cx="6026683" cy="74650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68EE013-759B-494C-8FA1-7667828AC526}"/>
                </a:ext>
              </a:extLst>
            </p:cNvPr>
            <p:cNvSpPr/>
            <p:nvPr/>
          </p:nvSpPr>
          <p:spPr>
            <a:xfrm>
              <a:off x="414830" y="2085685"/>
              <a:ext cx="6026683" cy="74650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61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4D87745-1DF6-463F-AB57-B1CB9C1DC0CD}"/>
                </a:ext>
              </a:extLst>
            </p:cNvPr>
            <p:cNvSpPr txBox="1"/>
            <p:nvPr/>
          </p:nvSpPr>
          <p:spPr>
            <a:xfrm>
              <a:off x="577417" y="2213208"/>
              <a:ext cx="5703166" cy="6484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實驗名稱：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寶特瓶引擎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159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實驗原理：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熱力學過程，史特林引擎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15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實驗器材：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寶特瓶、寶特瓶瓶蓋、水、可以承裝熱水的容器、使用慢動作紀錄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15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實驗步驟：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42900" marR="0" lvl="0" indent="-34290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至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YOUTUBE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觀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  <a:hlinkClick r:id="rId4"/>
                </a:rPr>
                <a:t>https://www.youtube.com/watch?v=gQb2sN6UWkA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4200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史特引擎運作原理的影片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092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將瓶蓋置於寶特瓶口， 並以手機放慢動作攝影瓶蓋跳動的情形 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092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用手掌的輕輕地扶住於寶特瓶周圍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092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使用慢動作攝影紀錄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092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在使用雙手加溫的狀況下要能夠使瓶蓋跳動至少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5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次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370092" marR="0" lvl="0" indent="-370092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 startAt="2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再將寶特瓶至於熱水容器中，並改置放硬幣於瓶口，且要使硬幣能夠跳動至少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次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  </a:t>
              </a:r>
              <a:endParaRPr kumimoji="0" lang="en-US" altLang="zh-TW" sz="2159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檢驗項目：</a:t>
              </a:r>
              <a:endPara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影片為橫向拍攝、有字幕。影像清晰，有使用麥克風錄音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*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影片中有自製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《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原理講解圖板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》</a:t>
              </a: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影片中要講解史特林引擎運作的原理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影片中要顯示雙手加溫的狀況下要能夠使瓶蓋跳動至少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5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次</a:t>
              </a: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影片中要顯示寶特瓶至於熱水容器中，要使硬幣能夠跳動至少</a:t>
              </a:r>
              <a:r>
                <a:rPr kumimoji="0" lang="en-US" altLang="zh-TW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3</a:t>
              </a: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次 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影片中要講解寶特瓶引擎的原理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  <a:p>
              <a:pPr marL="284423" marR="0" lvl="0" indent="-284423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影片中有說明這一組的創意或創新</a:t>
              </a:r>
              <a:endPara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4216BB2D-C134-495B-8F86-C063880B5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152" y="2388776"/>
            <a:ext cx="3808581" cy="1879007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0CA0A474-2806-4EEC-A327-EC05E0286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5712" y="8659091"/>
            <a:ext cx="987749" cy="1579975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38E7C2A7-B5F8-4BB6-97DB-EDAFEE129E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6122" y="8659091"/>
            <a:ext cx="851290" cy="15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6B3E9AD1-E995-4558-B763-ABE73F08AD2A}"/>
              </a:ext>
            </a:extLst>
          </p:cNvPr>
          <p:cNvGrpSpPr/>
          <p:nvPr/>
        </p:nvGrpSpPr>
        <p:grpSpPr>
          <a:xfrm>
            <a:off x="0" y="-1"/>
            <a:ext cx="7559673" cy="10692001"/>
            <a:chOff x="0" y="-1"/>
            <a:chExt cx="7559673" cy="1069200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FD17489-267E-4476-91D5-BEE95F847A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4" r="50000"/>
            <a:stretch/>
          </p:blipFill>
          <p:spPr>
            <a:xfrm>
              <a:off x="174240" y="0"/>
              <a:ext cx="7211193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D2F972-91C8-4F4C-91B9-032B90503043}"/>
                </a:ext>
              </a:extLst>
            </p:cNvPr>
            <p:cNvSpPr/>
            <p:nvPr/>
          </p:nvSpPr>
          <p:spPr>
            <a:xfrm>
              <a:off x="0" y="0"/>
              <a:ext cx="17424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CD82049-9C00-49B4-AFA1-BCB6C10129E7}"/>
                </a:ext>
              </a:extLst>
            </p:cNvPr>
            <p:cNvSpPr/>
            <p:nvPr/>
          </p:nvSpPr>
          <p:spPr>
            <a:xfrm>
              <a:off x="7385433" y="-1"/>
              <a:ext cx="174240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177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CEF58484-4489-4639-83FC-CF603B5A53CF}"/>
              </a:ext>
            </a:extLst>
          </p:cNvPr>
          <p:cNvGrpSpPr/>
          <p:nvPr/>
        </p:nvGrpSpPr>
        <p:grpSpPr>
          <a:xfrm>
            <a:off x="0" y="-1"/>
            <a:ext cx="7559673" cy="10692001"/>
            <a:chOff x="0" y="-1"/>
            <a:chExt cx="7559673" cy="1069200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DBD3420-C3BD-4395-8AB7-924F971CA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2274"/>
            <a:stretch/>
          </p:blipFill>
          <p:spPr>
            <a:xfrm>
              <a:off x="171972" y="0"/>
              <a:ext cx="7215729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3C6948E-3590-4F13-A69D-036654F87745}"/>
                </a:ext>
              </a:extLst>
            </p:cNvPr>
            <p:cNvSpPr/>
            <p:nvPr/>
          </p:nvSpPr>
          <p:spPr>
            <a:xfrm>
              <a:off x="0" y="0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92BA25-0775-4CC8-AA25-0327B2126148}"/>
                </a:ext>
              </a:extLst>
            </p:cNvPr>
            <p:cNvSpPr/>
            <p:nvPr/>
          </p:nvSpPr>
          <p:spPr>
            <a:xfrm>
              <a:off x="7385502" y="-1"/>
              <a:ext cx="174171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223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EB12859-1576-4B7A-83A8-C6468A739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" y="896695"/>
            <a:ext cx="7560000" cy="88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87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760</Words>
  <Application>Microsoft Office PowerPoint</Application>
  <PresentationFormat>自訂</PresentationFormat>
  <Paragraphs>90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Calibri Light</vt:lpstr>
      <vt:lpstr>Office 佈景主題</vt:lpstr>
      <vt:lpstr>1_Office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zxc mickey</cp:lastModifiedBy>
  <cp:revision>24</cp:revision>
  <dcterms:created xsi:type="dcterms:W3CDTF">2020-08-26T09:46:03Z</dcterms:created>
  <dcterms:modified xsi:type="dcterms:W3CDTF">2022-03-23T12:08:07Z</dcterms:modified>
</cp:coreProperties>
</file>