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6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ffhdZIVCXbhXWPyG+TIqgSR1t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4C6EF-8EF6-2861-74B6-7715E4E087CE}" v="22" dt="2021-03-01T14:28:59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5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248400a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248400a0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689" y="3314462"/>
            <a:ext cx="62524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379" y="5987415"/>
            <a:ext cx="5149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51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34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87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34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793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8268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22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34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2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70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689" y="3314462"/>
            <a:ext cx="62524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379" y="5987415"/>
            <a:ext cx="5149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906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281" y="633635"/>
            <a:ext cx="2695296" cy="538737"/>
          </a:xfrm>
        </p:spPr>
        <p:txBody>
          <a:bodyPr lIns="0" tIns="0" rIns="0" bIns="0"/>
          <a:lstStyle>
            <a:lvl1pPr>
              <a:defRPr sz="3501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12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281" y="633635"/>
            <a:ext cx="2695296" cy="538737"/>
          </a:xfrm>
        </p:spPr>
        <p:txBody>
          <a:bodyPr lIns="0" tIns="0" rIns="0" bIns="0"/>
          <a:lstStyle>
            <a:lvl1pPr>
              <a:defRPr sz="3501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793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8268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06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281" y="633635"/>
            <a:ext cx="2695296" cy="538737"/>
          </a:xfrm>
        </p:spPr>
        <p:txBody>
          <a:bodyPr lIns="0" tIns="0" rIns="0" bIns="0"/>
          <a:lstStyle>
            <a:lvl1pPr>
              <a:defRPr sz="3501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563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0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3482" y="898772"/>
            <a:ext cx="318889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512" y="2895424"/>
            <a:ext cx="60316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0993" y="9943386"/>
            <a:ext cx="23538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793" y="9943386"/>
            <a:ext cx="169184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6220" y="9943386"/>
            <a:ext cx="169184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69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4673">
        <a:defRPr>
          <a:latin typeface="+mn-lt"/>
          <a:ea typeface="+mn-ea"/>
          <a:cs typeface="+mn-cs"/>
        </a:defRPr>
      </a:lvl2pPr>
      <a:lvl3pPr marL="889345">
        <a:defRPr>
          <a:latin typeface="+mn-lt"/>
          <a:ea typeface="+mn-ea"/>
          <a:cs typeface="+mn-cs"/>
        </a:defRPr>
      </a:lvl3pPr>
      <a:lvl4pPr marL="1334018">
        <a:defRPr>
          <a:latin typeface="+mn-lt"/>
          <a:ea typeface="+mn-ea"/>
          <a:cs typeface="+mn-cs"/>
        </a:defRPr>
      </a:lvl4pPr>
      <a:lvl5pPr marL="1778691">
        <a:defRPr>
          <a:latin typeface="+mn-lt"/>
          <a:ea typeface="+mn-ea"/>
          <a:cs typeface="+mn-cs"/>
        </a:defRPr>
      </a:lvl5pPr>
      <a:lvl6pPr marL="2223364">
        <a:defRPr>
          <a:latin typeface="+mn-lt"/>
          <a:ea typeface="+mn-ea"/>
          <a:cs typeface="+mn-cs"/>
        </a:defRPr>
      </a:lvl6pPr>
      <a:lvl7pPr marL="2668036">
        <a:defRPr>
          <a:latin typeface="+mn-lt"/>
          <a:ea typeface="+mn-ea"/>
          <a:cs typeface="+mn-cs"/>
        </a:defRPr>
      </a:lvl7pPr>
      <a:lvl8pPr marL="3112709">
        <a:defRPr>
          <a:latin typeface="+mn-lt"/>
          <a:ea typeface="+mn-ea"/>
          <a:cs typeface="+mn-cs"/>
        </a:defRPr>
      </a:lvl8pPr>
      <a:lvl9pPr marL="355738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4673">
        <a:defRPr>
          <a:latin typeface="+mn-lt"/>
          <a:ea typeface="+mn-ea"/>
          <a:cs typeface="+mn-cs"/>
        </a:defRPr>
      </a:lvl2pPr>
      <a:lvl3pPr marL="889345">
        <a:defRPr>
          <a:latin typeface="+mn-lt"/>
          <a:ea typeface="+mn-ea"/>
          <a:cs typeface="+mn-cs"/>
        </a:defRPr>
      </a:lvl3pPr>
      <a:lvl4pPr marL="1334018">
        <a:defRPr>
          <a:latin typeface="+mn-lt"/>
          <a:ea typeface="+mn-ea"/>
          <a:cs typeface="+mn-cs"/>
        </a:defRPr>
      </a:lvl4pPr>
      <a:lvl5pPr marL="1778691">
        <a:defRPr>
          <a:latin typeface="+mn-lt"/>
          <a:ea typeface="+mn-ea"/>
          <a:cs typeface="+mn-cs"/>
        </a:defRPr>
      </a:lvl5pPr>
      <a:lvl6pPr marL="2223364">
        <a:defRPr>
          <a:latin typeface="+mn-lt"/>
          <a:ea typeface="+mn-ea"/>
          <a:cs typeface="+mn-cs"/>
        </a:defRPr>
      </a:lvl6pPr>
      <a:lvl7pPr marL="2668036">
        <a:defRPr>
          <a:latin typeface="+mn-lt"/>
          <a:ea typeface="+mn-ea"/>
          <a:cs typeface="+mn-cs"/>
        </a:defRPr>
      </a:lvl7pPr>
      <a:lvl8pPr marL="3112709">
        <a:defRPr>
          <a:latin typeface="+mn-lt"/>
          <a:ea typeface="+mn-ea"/>
          <a:cs typeface="+mn-cs"/>
        </a:defRPr>
      </a:lvl8pPr>
      <a:lvl9pPr marL="355738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281" y="633635"/>
            <a:ext cx="2695296" cy="573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793" y="2459117"/>
            <a:ext cx="6620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0993" y="9943386"/>
            <a:ext cx="23538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793" y="9943386"/>
            <a:ext cx="169184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6220" y="9943386"/>
            <a:ext cx="169184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4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4673">
        <a:defRPr>
          <a:latin typeface="+mn-lt"/>
          <a:ea typeface="+mn-ea"/>
          <a:cs typeface="+mn-cs"/>
        </a:defRPr>
      </a:lvl2pPr>
      <a:lvl3pPr marL="889345">
        <a:defRPr>
          <a:latin typeface="+mn-lt"/>
          <a:ea typeface="+mn-ea"/>
          <a:cs typeface="+mn-cs"/>
        </a:defRPr>
      </a:lvl3pPr>
      <a:lvl4pPr marL="1334018">
        <a:defRPr>
          <a:latin typeface="+mn-lt"/>
          <a:ea typeface="+mn-ea"/>
          <a:cs typeface="+mn-cs"/>
        </a:defRPr>
      </a:lvl4pPr>
      <a:lvl5pPr marL="1778691">
        <a:defRPr>
          <a:latin typeface="+mn-lt"/>
          <a:ea typeface="+mn-ea"/>
          <a:cs typeface="+mn-cs"/>
        </a:defRPr>
      </a:lvl5pPr>
      <a:lvl6pPr marL="2223364">
        <a:defRPr>
          <a:latin typeface="+mn-lt"/>
          <a:ea typeface="+mn-ea"/>
          <a:cs typeface="+mn-cs"/>
        </a:defRPr>
      </a:lvl6pPr>
      <a:lvl7pPr marL="2668036">
        <a:defRPr>
          <a:latin typeface="+mn-lt"/>
          <a:ea typeface="+mn-ea"/>
          <a:cs typeface="+mn-cs"/>
        </a:defRPr>
      </a:lvl7pPr>
      <a:lvl8pPr marL="3112709">
        <a:defRPr>
          <a:latin typeface="+mn-lt"/>
          <a:ea typeface="+mn-ea"/>
          <a:cs typeface="+mn-cs"/>
        </a:defRPr>
      </a:lvl8pPr>
      <a:lvl9pPr marL="355738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4673">
        <a:defRPr>
          <a:latin typeface="+mn-lt"/>
          <a:ea typeface="+mn-ea"/>
          <a:cs typeface="+mn-cs"/>
        </a:defRPr>
      </a:lvl2pPr>
      <a:lvl3pPr marL="889345">
        <a:defRPr>
          <a:latin typeface="+mn-lt"/>
          <a:ea typeface="+mn-ea"/>
          <a:cs typeface="+mn-cs"/>
        </a:defRPr>
      </a:lvl3pPr>
      <a:lvl4pPr marL="1334018">
        <a:defRPr>
          <a:latin typeface="+mn-lt"/>
          <a:ea typeface="+mn-ea"/>
          <a:cs typeface="+mn-cs"/>
        </a:defRPr>
      </a:lvl4pPr>
      <a:lvl5pPr marL="1778691">
        <a:defRPr>
          <a:latin typeface="+mn-lt"/>
          <a:ea typeface="+mn-ea"/>
          <a:cs typeface="+mn-cs"/>
        </a:defRPr>
      </a:lvl5pPr>
      <a:lvl6pPr marL="2223364">
        <a:defRPr>
          <a:latin typeface="+mn-lt"/>
          <a:ea typeface="+mn-ea"/>
          <a:cs typeface="+mn-cs"/>
        </a:defRPr>
      </a:lvl6pPr>
      <a:lvl7pPr marL="2668036">
        <a:defRPr>
          <a:latin typeface="+mn-lt"/>
          <a:ea typeface="+mn-ea"/>
          <a:cs typeface="+mn-cs"/>
        </a:defRPr>
      </a:lvl7pPr>
      <a:lvl8pPr marL="3112709">
        <a:defRPr>
          <a:latin typeface="+mn-lt"/>
          <a:ea typeface="+mn-ea"/>
          <a:cs typeface="+mn-cs"/>
        </a:defRPr>
      </a:lvl8pPr>
      <a:lvl9pPr marL="355738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Solar/su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220504" y="685864"/>
            <a:ext cx="7118666" cy="9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太陽能</a:t>
            </a:r>
            <a:endParaRPr sz="3200" b="1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與本主題相關的進階學習</a:t>
            </a:r>
            <a:endParaRPr sz="3200" b="1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太陽是百分之九十已知主序星中的中型星，其有效表面溫度為5780K，質量為1.989×10³⁰Kg，平均半徑為6.96×10⁸m。太陽的質量佔超過整個已知太陽系質量的99.8%，而且95%的恆星所具備的質量也比太陽少。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太陽的輻射能為3.85×10²⁶瓦特。地球的大氣層會接收到的太陽能為每平方米1340瓦特。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25" y="2542865"/>
            <a:ext cx="4099425" cy="40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248400a0a_0_1"/>
          <p:cNvSpPr txBox="1">
            <a:spLocks noGrp="1"/>
          </p:cNvSpPr>
          <p:nvPr>
            <p:ph type="body" idx="1"/>
          </p:nvPr>
        </p:nvSpPr>
        <p:spPr>
          <a:xfrm>
            <a:off x="93994" y="522975"/>
            <a:ext cx="7371687" cy="910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太陽的半徑長度為地球半徑的109倍。太陽的表面重力大小是28倍於地球的表面重力。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組成太陽的成分為71%氫，27.1%氦以及少於2%的其他元素。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http://hyperphysics.phy-astr.gsu.edu/hbase/Solar/sun.html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31EB437-77E6-496D-849D-89ED98AD6AA3}"/>
              </a:ext>
            </a:extLst>
          </p:cNvPr>
          <p:cNvCxnSpPr>
            <a:cxnSpLocks/>
          </p:cNvCxnSpPr>
          <p:nvPr/>
        </p:nvCxnSpPr>
        <p:spPr>
          <a:xfrm>
            <a:off x="0" y="248184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31EB437-77E6-496D-849D-89ED98AD6AA3}"/>
              </a:ext>
            </a:extLst>
          </p:cNvPr>
          <p:cNvCxnSpPr>
            <a:cxnSpLocks/>
          </p:cNvCxnSpPr>
          <p:nvPr/>
        </p:nvCxnSpPr>
        <p:spPr>
          <a:xfrm>
            <a:off x="6967" y="267398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087" y="8214629"/>
            <a:ext cx="2795350" cy="1400763"/>
            <a:chOff x="723900" y="8296147"/>
            <a:chExt cx="2874010" cy="1440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145" y="8320544"/>
              <a:ext cx="2224024" cy="1415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74289" y="8296147"/>
              <a:ext cx="544195" cy="277495"/>
            </a:xfrm>
            <a:custGeom>
              <a:avLst/>
              <a:gdLst/>
              <a:ahLst/>
              <a:cxnLst/>
              <a:rect l="l" t="t" r="r" b="b"/>
              <a:pathLst>
                <a:path w="544194" h="277495">
                  <a:moveTo>
                    <a:pt x="544194" y="0"/>
                  </a:moveTo>
                  <a:lnTo>
                    <a:pt x="0" y="0"/>
                  </a:lnTo>
                  <a:lnTo>
                    <a:pt x="0" y="277495"/>
                  </a:lnTo>
                  <a:lnTo>
                    <a:pt x="544194" y="277495"/>
                  </a:lnTo>
                  <a:lnTo>
                    <a:pt x="544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47165" y="9362935"/>
              <a:ext cx="1376680" cy="337185"/>
            </a:xfrm>
            <a:custGeom>
              <a:avLst/>
              <a:gdLst/>
              <a:ahLst/>
              <a:cxnLst/>
              <a:rect l="l" t="t" r="r" b="b"/>
              <a:pathLst>
                <a:path w="1376680" h="337184">
                  <a:moveTo>
                    <a:pt x="1376680" y="0"/>
                  </a:moveTo>
                  <a:lnTo>
                    <a:pt x="0" y="0"/>
                  </a:lnTo>
                  <a:lnTo>
                    <a:pt x="0" y="337185"/>
                  </a:lnTo>
                  <a:lnTo>
                    <a:pt x="1376680" y="337185"/>
                  </a:lnTo>
                  <a:lnTo>
                    <a:pt x="1376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47165" y="9362935"/>
              <a:ext cx="1376680" cy="337185"/>
            </a:xfrm>
            <a:custGeom>
              <a:avLst/>
              <a:gdLst/>
              <a:ahLst/>
              <a:cxnLst/>
              <a:rect l="l" t="t" r="r" b="b"/>
              <a:pathLst>
                <a:path w="1376680" h="337184">
                  <a:moveTo>
                    <a:pt x="0" y="337185"/>
                  </a:moveTo>
                  <a:lnTo>
                    <a:pt x="1376680" y="337185"/>
                  </a:lnTo>
                  <a:lnTo>
                    <a:pt x="1376680" y="0"/>
                  </a:lnTo>
                  <a:lnTo>
                    <a:pt x="0" y="0"/>
                  </a:lnTo>
                  <a:lnTo>
                    <a:pt x="0" y="3371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" y="8530462"/>
              <a:ext cx="2868930" cy="739140"/>
            </a:xfrm>
            <a:custGeom>
              <a:avLst/>
              <a:gdLst/>
              <a:ahLst/>
              <a:cxnLst/>
              <a:rect l="l" t="t" r="r" b="b"/>
              <a:pathLst>
                <a:path w="2868929" h="739140">
                  <a:moveTo>
                    <a:pt x="826770" y="0"/>
                  </a:moveTo>
                  <a:lnTo>
                    <a:pt x="0" y="0"/>
                  </a:lnTo>
                  <a:lnTo>
                    <a:pt x="0" y="739140"/>
                  </a:lnTo>
                  <a:lnTo>
                    <a:pt x="826770" y="739140"/>
                  </a:lnTo>
                  <a:lnTo>
                    <a:pt x="826770" y="0"/>
                  </a:lnTo>
                  <a:close/>
                </a:path>
                <a:path w="2868929" h="739140">
                  <a:moveTo>
                    <a:pt x="2868930" y="97167"/>
                  </a:moveTo>
                  <a:lnTo>
                    <a:pt x="1981835" y="97167"/>
                  </a:lnTo>
                  <a:lnTo>
                    <a:pt x="1981835" y="614045"/>
                  </a:lnTo>
                  <a:lnTo>
                    <a:pt x="2868930" y="614045"/>
                  </a:lnTo>
                  <a:lnTo>
                    <a:pt x="2868930" y="971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705735" y="8627617"/>
              <a:ext cx="887094" cy="516890"/>
            </a:xfrm>
            <a:custGeom>
              <a:avLst/>
              <a:gdLst/>
              <a:ahLst/>
              <a:cxnLst/>
              <a:rect l="l" t="t" r="r" b="b"/>
              <a:pathLst>
                <a:path w="887095" h="516890">
                  <a:moveTo>
                    <a:pt x="0" y="516889"/>
                  </a:moveTo>
                  <a:lnTo>
                    <a:pt x="887094" y="516889"/>
                  </a:lnTo>
                  <a:lnTo>
                    <a:pt x="887094" y="0"/>
                  </a:lnTo>
                  <a:lnTo>
                    <a:pt x="0" y="0"/>
                  </a:lnTo>
                  <a:lnTo>
                    <a:pt x="0" y="5168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37" y="4186384"/>
            <a:ext cx="1902148" cy="2485675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8511" y="2962137"/>
          <a:ext cx="5991534" cy="7058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6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0663"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830195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行動演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示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-1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太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陽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能板＋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Ｌ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ＥＤ	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68580" marR="60960">
                        <a:lnSpc>
                          <a:spcPts val="2420"/>
                        </a:lnSpc>
                        <a:spcBef>
                          <a:spcPts val="200"/>
                        </a:spcBef>
                        <a:tabLst>
                          <a:tab pos="1668780" algn="l"/>
                          <a:tab pos="2886710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高中生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準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備事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項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：	手機手電筒 	   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太陽能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電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池是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一種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經</a:t>
                      </a:r>
                      <a:r>
                        <a:rPr sz="1400" b="1" spc="-3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由太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陽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光照射 後，將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光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的能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量轉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換成電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能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23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030095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行動演</a:t>
                      </a:r>
                      <a:r>
                        <a:rPr sz="1400" b="1" u="sng" spc="-10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示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-2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太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陽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能車	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67945" marR="193040">
                        <a:lnSpc>
                          <a:spcPts val="2420"/>
                        </a:lnSpc>
                        <a:spcBef>
                          <a:spcPts val="200"/>
                        </a:spcBef>
                        <a:tabLst>
                          <a:tab pos="1757045" algn="l"/>
                          <a:tab pos="3002280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高中生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準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備事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項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：	手機手電筒 	    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太陽光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譜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、矽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晶圓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的吸收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光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譜和 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LED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 發射光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譜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的比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較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23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34"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886710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行動演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示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-3：</a:t>
                      </a:r>
                      <a:r>
                        <a:rPr sz="1400" b="1" u="sng" spc="290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熱箱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、溫度計	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23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3008630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行動演</a:t>
                      </a:r>
                      <a:r>
                        <a:rPr sz="1400" b="1" u="sng" spc="-10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示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-4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太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陽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能價格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手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板	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23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11"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68780" algn="l"/>
                          <a:tab pos="2825750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高中生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準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備事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項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：	無	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6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2824480" algn="l"/>
                        </a:tabLst>
                      </a:pP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高中生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準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備事</a:t>
                      </a:r>
                      <a:r>
                        <a:rPr sz="1400" b="1" u="sng" spc="-15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項：</a:t>
                      </a:r>
                      <a:r>
                        <a:rPr sz="1400" b="1" u="sng" dirty="0">
                          <a:solidFill>
                            <a:srgbClr val="0000CC"/>
                          </a:solidFill>
                          <a:uFill>
                            <a:solidFill>
                              <a:srgbClr val="0000CC"/>
                            </a:solidFill>
                          </a:uFill>
                          <a:latin typeface="Microsoft JhengHei"/>
                          <a:cs typeface="Microsoft JhengHei"/>
                        </a:rPr>
                        <a:t>無	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6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6"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黑沙因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為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黑色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物質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容易吸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熱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，蓋子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75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半坪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=1.64*1m=1.64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</a:t>
                      </a:r>
                      <a:r>
                        <a:rPr sz="1300" b="1" baseline="40123" dirty="0">
                          <a:latin typeface="Microsoft JhengHei"/>
                          <a:cs typeface="Microsoft JhengHei"/>
                        </a:rPr>
                        <a:t>2  </a:t>
                      </a:r>
                      <a:r>
                        <a:rPr sz="1300" b="1" spc="307" baseline="40123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價格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&gt;1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萬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75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6"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防止熱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對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流，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夾層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防止熱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傳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導，保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81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每半坪功率</a:t>
                      </a:r>
                      <a:r>
                        <a:rPr sz="1400" b="1" spc="-4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200</a:t>
                      </a:r>
                      <a:r>
                        <a:rPr sz="1400" b="1" spc="-3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w，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81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9"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鮮膜讓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熱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輻射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進去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75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台灣每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日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平均日照</a:t>
                      </a:r>
                      <a:r>
                        <a:rPr sz="1400" b="1" spc="-4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3</a:t>
                      </a:r>
                      <a:r>
                        <a:rPr sz="1400" b="1" spc="-3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小時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75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2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Glass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0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7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每日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200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w</a:t>
                      </a:r>
                      <a:r>
                        <a:rPr sz="1400" b="1" spc="-4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3hr=0.6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kw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hr=0.6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度電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3026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911">
                <a:tc>
                  <a:txBody>
                    <a:bodyPr/>
                    <a:lstStyle/>
                    <a:p>
                      <a:pPr marL="118745" marR="102870">
                        <a:lnSpc>
                          <a:spcPct val="107100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Cooking </a:t>
                      </a:r>
                      <a:r>
                        <a:rPr sz="14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vessel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1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50950" marR="156845">
                        <a:lnSpc>
                          <a:spcPct val="214299"/>
                        </a:lnSpc>
                        <a:spcBef>
                          <a:spcPts val="47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 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MS sheet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5867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每度電賣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6.48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元</a:t>
                      </a:r>
                      <a:r>
                        <a:rPr sz="1400" b="1" spc="3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→</a:t>
                      </a:r>
                      <a:r>
                        <a:rPr sz="1400" b="1" spc="33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可賣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 3.89 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元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/天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3.89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元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/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天*365=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1420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元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約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7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年可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回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本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萬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元。(不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計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維修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成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本)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7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74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42644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Shanmugam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5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4655" y="4230787"/>
            <a:ext cx="2875710" cy="19900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73206" y="1034964"/>
            <a:ext cx="5998948" cy="1646576"/>
            <a:chOff x="692150" y="914450"/>
            <a:chExt cx="6167755" cy="1692910"/>
          </a:xfrm>
        </p:grpSpPr>
        <p:sp>
          <p:nvSpPr>
            <p:cNvPr id="13" name="object 13"/>
            <p:cNvSpPr/>
            <p:nvPr/>
          </p:nvSpPr>
          <p:spPr>
            <a:xfrm>
              <a:off x="1567307" y="1854834"/>
              <a:ext cx="4415155" cy="734695"/>
            </a:xfrm>
            <a:custGeom>
              <a:avLst/>
              <a:gdLst/>
              <a:ahLst/>
              <a:cxnLst/>
              <a:rect l="l" t="t" r="r" b="b"/>
              <a:pathLst>
                <a:path w="4415155" h="734694">
                  <a:moveTo>
                    <a:pt x="0" y="122427"/>
                  </a:moveTo>
                  <a:lnTo>
                    <a:pt x="9610" y="74795"/>
                  </a:lnTo>
                  <a:lnTo>
                    <a:pt x="35829" y="35877"/>
                  </a:lnTo>
                  <a:lnTo>
                    <a:pt x="74741" y="9628"/>
                  </a:lnTo>
                  <a:lnTo>
                    <a:pt x="122428" y="0"/>
                  </a:lnTo>
                  <a:lnTo>
                    <a:pt x="4292346" y="0"/>
                  </a:lnTo>
                  <a:lnTo>
                    <a:pt x="4340032" y="9628"/>
                  </a:lnTo>
                  <a:lnTo>
                    <a:pt x="4378944" y="35877"/>
                  </a:lnTo>
                  <a:lnTo>
                    <a:pt x="4405163" y="74795"/>
                  </a:lnTo>
                  <a:lnTo>
                    <a:pt x="4414774" y="122427"/>
                  </a:lnTo>
                  <a:lnTo>
                    <a:pt x="4414774" y="612267"/>
                  </a:lnTo>
                  <a:lnTo>
                    <a:pt x="4405163" y="659899"/>
                  </a:lnTo>
                  <a:lnTo>
                    <a:pt x="4378944" y="698817"/>
                  </a:lnTo>
                  <a:lnTo>
                    <a:pt x="4340032" y="725066"/>
                  </a:lnTo>
                  <a:lnTo>
                    <a:pt x="4292346" y="734695"/>
                  </a:lnTo>
                  <a:lnTo>
                    <a:pt x="122428" y="734695"/>
                  </a:lnTo>
                  <a:lnTo>
                    <a:pt x="74741" y="725066"/>
                  </a:lnTo>
                  <a:lnTo>
                    <a:pt x="35829" y="698817"/>
                  </a:lnTo>
                  <a:lnTo>
                    <a:pt x="9610" y="659899"/>
                  </a:lnTo>
                  <a:lnTo>
                    <a:pt x="0" y="612267"/>
                  </a:lnTo>
                  <a:lnTo>
                    <a:pt x="0" y="122427"/>
                  </a:lnTo>
                  <a:close/>
                </a:path>
              </a:pathLst>
            </a:custGeom>
            <a:ln w="3492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7686" y="914450"/>
              <a:ext cx="981621" cy="901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150" y="914450"/>
              <a:ext cx="1018451" cy="8616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34248" y="1019844"/>
            <a:ext cx="3138130" cy="1642252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 marR="4941" algn="ctr">
              <a:lnSpc>
                <a:spcPct val="114999"/>
              </a:lnSpc>
              <a:spcBef>
                <a:spcPts val="97"/>
              </a:spcBef>
              <a:tabLst>
                <a:tab pos="1939267" algn="l"/>
              </a:tabLst>
            </a:pPr>
            <a:r>
              <a:rPr dirty="0"/>
              <a:t>國立中山大學	物理系 </a:t>
            </a:r>
            <a:r>
              <a:rPr spc="5" dirty="0"/>
              <a:t> </a:t>
            </a:r>
            <a:r>
              <a:rPr dirty="0"/>
              <a:t>生活物理演示	服務市民</a:t>
            </a:r>
          </a:p>
          <a:p>
            <a:pPr marL="50026" algn="ctr">
              <a:spcBef>
                <a:spcPts val="686"/>
              </a:spcBef>
            </a:pPr>
            <a:r>
              <a:rPr sz="4668" dirty="0">
                <a:solidFill>
                  <a:srgbClr val="FF0000"/>
                </a:solidFill>
              </a:rPr>
              <a:t>太陽能</a:t>
            </a:r>
            <a:endParaRPr sz="466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201" y="4155257"/>
            <a:ext cx="2816350" cy="15835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313" y="7043250"/>
            <a:ext cx="2498275" cy="18154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6499" y="3531806"/>
            <a:ext cx="1754660" cy="613759"/>
          </a:xfrm>
          <a:prstGeom prst="rect">
            <a:avLst/>
          </a:prstGeom>
        </p:spPr>
        <p:txBody>
          <a:bodyPr vert="horz" wrap="square" lIns="0" tIns="103760" rIns="0" bIns="0" rtlCol="0">
            <a:spAutoFit/>
          </a:bodyPr>
          <a:lstStyle/>
          <a:p>
            <a:pPr marL="12352" defTabSz="889345">
              <a:spcBef>
                <a:spcPts val="817"/>
              </a:spcBef>
              <a:buClrTx/>
            </a:pPr>
            <a:r>
              <a:rPr sz="1362" b="1" kern="1200" spc="-2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Type</a:t>
            </a:r>
            <a:r>
              <a:rPr sz="1362" b="1" kern="1200" spc="-3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1: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72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光轉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電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→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撲滿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太陽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能板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499" y="5628010"/>
            <a:ext cx="2842907" cy="1219801"/>
          </a:xfrm>
          <a:prstGeom prst="rect">
            <a:avLst/>
          </a:prstGeom>
        </p:spPr>
        <p:txBody>
          <a:bodyPr vert="horz" wrap="square" lIns="0" tIns="102525" rIns="0" bIns="0" rtlCol="0">
            <a:spAutoFit/>
          </a:bodyPr>
          <a:lstStyle/>
          <a:p>
            <a:pPr marL="12352" algn="just" defTabSz="889345">
              <a:spcBef>
                <a:spcPts val="807"/>
              </a:spcBef>
              <a:buClrTx/>
            </a:pPr>
            <a:r>
              <a:rPr sz="1362" b="1" kern="1200" spc="-2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Type</a:t>
            </a:r>
            <a:r>
              <a:rPr sz="1362" b="1" kern="1200" spc="-3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2: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4941" algn="just" defTabSz="889345">
              <a:lnSpc>
                <a:spcPts val="2354"/>
              </a:lnSpc>
              <a:spcBef>
                <a:spcPts val="97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熱轉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電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→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中間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的集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熱塔會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置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放高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熔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點 的鹽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類(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通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常</a:t>
            </a:r>
            <a:r>
              <a:rPr sz="1362" b="1" kern="1200" spc="336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是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N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a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C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l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)，再導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出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此鹽類 加熱水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，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進而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使水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蒸氣推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動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發電機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499" y="2935185"/>
            <a:ext cx="5788957" cy="580558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 marR="4941" defTabSz="889345">
              <a:lnSpc>
                <a:spcPct val="143700"/>
              </a:lnSpc>
              <a:spcBef>
                <a:spcPts val="97"/>
              </a:spcBef>
              <a:buClrTx/>
              <a:tabLst>
                <a:tab pos="1826864" algn="l"/>
                <a:tab pos="2524753" algn="l"/>
                <a:tab pos="2876168" algn="l"/>
                <a:tab pos="3007717" algn="l"/>
                <a:tab pos="4910546" algn="l"/>
                <a:tab pos="5434889" algn="l"/>
                <a:tab pos="5775805" algn="l"/>
              </a:tabLst>
            </a:pP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帳篷演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示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-1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：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太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陽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能集熱塔	</a:t>
            </a:r>
            <a:r>
              <a:rPr sz="1362" b="1" kern="1200" dirty="0">
                <a:solidFill>
                  <a:srgbClr val="0000CC"/>
                </a:solidFill>
                <a:latin typeface="Microsoft JhengHei"/>
                <a:ea typeface="+mn-ea"/>
                <a:cs typeface="Microsoft JhengHei"/>
              </a:rPr>
              <a:t>		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帳篷演</a:t>
            </a:r>
            <a:r>
              <a:rPr sz="1362" b="1" u="sng" kern="1200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示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-1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：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太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陽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能悶煮瓶 	             </a:t>
            </a:r>
            <a:r>
              <a:rPr sz="1362" b="1" u="sng" kern="1200" dirty="0" err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高中生</a:t>
            </a:r>
            <a:r>
              <a:rPr sz="1362" b="1" u="sng" kern="1200" spc="-15" dirty="0" err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準</a:t>
            </a:r>
            <a:r>
              <a:rPr sz="1362" b="1" u="sng" kern="1200" dirty="0" err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備事</a:t>
            </a:r>
            <a:r>
              <a:rPr sz="1362" b="1" u="sng" kern="1200" spc="-15" dirty="0" err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項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：	無		</a:t>
            </a:r>
            <a:r>
              <a:rPr sz="1362" b="1" kern="1200" dirty="0">
                <a:solidFill>
                  <a:srgbClr val="0000CC"/>
                </a:solidFill>
                <a:latin typeface="Microsoft JhengHei"/>
                <a:ea typeface="+mn-ea"/>
                <a:cs typeface="Microsoft JhengHei"/>
              </a:rPr>
              <a:t>	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高中生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準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備事</a:t>
            </a:r>
            <a:r>
              <a:rPr sz="1362" b="1" u="sng" kern="1200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項</a:t>
            </a:r>
            <a:r>
              <a:rPr sz="1362" b="1" u="sng" kern="1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Microsoft JhengHei"/>
                <a:ea typeface="+mn-ea"/>
                <a:cs typeface="Microsoft JhengHei"/>
              </a:rPr>
              <a:t>：	無		</a:t>
            </a:r>
            <a:endParaRPr sz="1362" kern="1200" dirty="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2527" y="3531806"/>
            <a:ext cx="2837349" cy="2716913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 marR="41997" defTabSz="889345">
              <a:lnSpc>
                <a:spcPct val="144100"/>
              </a:lnSpc>
              <a:spcBef>
                <a:spcPts val="97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太陽能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悶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煮瓶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，內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管跟外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管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套在一 </a:t>
            </a:r>
            <a:r>
              <a:rPr sz="1362" b="1" kern="1200" spc="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起，然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後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封起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來裡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面抽真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空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。全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日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照 的情況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下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，可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以收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集陽光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產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生有</a:t>
            </a:r>
            <a:r>
              <a:rPr sz="1362" b="1" kern="1200" spc="-2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200 </a:t>
            </a:r>
            <a:r>
              <a:rPr sz="1362" b="1" kern="1200" spc="-326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Watt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的能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量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，最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高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可以達到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288</a:t>
            </a:r>
            <a:r>
              <a:rPr sz="1362" b="1" kern="1200" spc="-2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度 太陽光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從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離地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球很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遠的地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方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發射出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4941" algn="just" defTabSz="889345">
              <a:lnSpc>
                <a:spcPct val="144100"/>
              </a:lnSpc>
              <a:spcBef>
                <a:spcPts val="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來，所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以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到地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球時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可以視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為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是平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行</a:t>
            </a:r>
            <a:r>
              <a:rPr sz="1362" b="1" kern="1200" spc="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光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. 這也是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為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什麼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，很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多太陽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能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悶煮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瓶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用 的是拋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物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線反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射鏡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來聚集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光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線，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而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鍋 子就放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在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這個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拋物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鏡的焦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點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上。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8511" y="2962137"/>
            <a:ext cx="6018094" cy="6635715"/>
            <a:chOff x="687323" y="2895853"/>
            <a:chExt cx="6187440" cy="6822440"/>
          </a:xfrm>
        </p:grpSpPr>
        <p:sp>
          <p:nvSpPr>
            <p:cNvPr id="9" name="object 9"/>
            <p:cNvSpPr/>
            <p:nvPr/>
          </p:nvSpPr>
          <p:spPr>
            <a:xfrm>
              <a:off x="687324" y="2895853"/>
              <a:ext cx="6187440" cy="6822440"/>
            </a:xfrm>
            <a:custGeom>
              <a:avLst/>
              <a:gdLst/>
              <a:ahLst/>
              <a:cxnLst/>
              <a:rect l="l" t="t" r="r" b="b"/>
              <a:pathLst>
                <a:path w="6187440" h="6822440">
                  <a:moveTo>
                    <a:pt x="27432" y="29032"/>
                  </a:moveTo>
                  <a:lnTo>
                    <a:pt x="0" y="29032"/>
                  </a:lnTo>
                  <a:lnTo>
                    <a:pt x="0" y="6794957"/>
                  </a:lnTo>
                  <a:lnTo>
                    <a:pt x="27432" y="6794957"/>
                  </a:lnTo>
                  <a:lnTo>
                    <a:pt x="27432" y="29032"/>
                  </a:lnTo>
                  <a:close/>
                </a:path>
                <a:path w="6187440" h="6822440">
                  <a:moveTo>
                    <a:pt x="3108071" y="29032"/>
                  </a:moveTo>
                  <a:lnTo>
                    <a:pt x="3080639" y="29032"/>
                  </a:lnTo>
                  <a:lnTo>
                    <a:pt x="3080639" y="6794957"/>
                  </a:lnTo>
                  <a:lnTo>
                    <a:pt x="3108071" y="6794957"/>
                  </a:lnTo>
                  <a:lnTo>
                    <a:pt x="3108071" y="29032"/>
                  </a:lnTo>
                  <a:close/>
                </a:path>
                <a:path w="6187440" h="6822440">
                  <a:moveTo>
                    <a:pt x="6187186" y="6794970"/>
                  </a:moveTo>
                  <a:lnTo>
                    <a:pt x="6187186" y="6794970"/>
                  </a:lnTo>
                  <a:lnTo>
                    <a:pt x="0" y="6794970"/>
                  </a:lnTo>
                  <a:lnTo>
                    <a:pt x="0" y="6822389"/>
                  </a:lnTo>
                  <a:lnTo>
                    <a:pt x="6187186" y="6822389"/>
                  </a:lnTo>
                  <a:lnTo>
                    <a:pt x="6187186" y="6794970"/>
                  </a:lnTo>
                  <a:close/>
                </a:path>
                <a:path w="6187440" h="6822440">
                  <a:moveTo>
                    <a:pt x="6187186" y="29032"/>
                  </a:moveTo>
                  <a:lnTo>
                    <a:pt x="6159754" y="29032"/>
                  </a:lnTo>
                  <a:lnTo>
                    <a:pt x="6159754" y="6794957"/>
                  </a:lnTo>
                  <a:lnTo>
                    <a:pt x="6187186" y="6794957"/>
                  </a:lnTo>
                  <a:lnTo>
                    <a:pt x="6187186" y="29032"/>
                  </a:lnTo>
                  <a:close/>
                </a:path>
                <a:path w="6187440" h="6822440">
                  <a:moveTo>
                    <a:pt x="6187186" y="0"/>
                  </a:moveTo>
                  <a:lnTo>
                    <a:pt x="6187186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28956"/>
                  </a:lnTo>
                  <a:lnTo>
                    <a:pt x="27432" y="28956"/>
                  </a:lnTo>
                  <a:lnTo>
                    <a:pt x="27432" y="27432"/>
                  </a:lnTo>
                  <a:lnTo>
                    <a:pt x="3080639" y="27432"/>
                  </a:lnTo>
                  <a:lnTo>
                    <a:pt x="3080639" y="28956"/>
                  </a:lnTo>
                  <a:lnTo>
                    <a:pt x="3108071" y="28956"/>
                  </a:lnTo>
                  <a:lnTo>
                    <a:pt x="3108071" y="27432"/>
                  </a:lnTo>
                  <a:lnTo>
                    <a:pt x="6159754" y="27432"/>
                  </a:lnTo>
                  <a:lnTo>
                    <a:pt x="6159754" y="28956"/>
                  </a:lnTo>
                  <a:lnTo>
                    <a:pt x="6187186" y="28956"/>
                  </a:lnTo>
                  <a:lnTo>
                    <a:pt x="6187186" y="27432"/>
                  </a:lnTo>
                  <a:lnTo>
                    <a:pt x="6187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58519" y="4209795"/>
              <a:ext cx="564515" cy="328930"/>
            </a:xfrm>
            <a:custGeom>
              <a:avLst/>
              <a:gdLst/>
              <a:ahLst/>
              <a:cxnLst/>
              <a:rect l="l" t="t" r="r" b="b"/>
              <a:pathLst>
                <a:path w="564515" h="328929">
                  <a:moveTo>
                    <a:pt x="564515" y="0"/>
                  </a:moveTo>
                  <a:lnTo>
                    <a:pt x="0" y="0"/>
                  </a:lnTo>
                  <a:lnTo>
                    <a:pt x="0" y="328929"/>
                  </a:lnTo>
                  <a:lnTo>
                    <a:pt x="564515" y="328929"/>
                  </a:lnTo>
                  <a:lnTo>
                    <a:pt x="564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58519" y="4209795"/>
              <a:ext cx="564515" cy="328930"/>
            </a:xfrm>
            <a:custGeom>
              <a:avLst/>
              <a:gdLst/>
              <a:ahLst/>
              <a:cxnLst/>
              <a:rect l="l" t="t" r="r" b="b"/>
              <a:pathLst>
                <a:path w="564515" h="328929">
                  <a:moveTo>
                    <a:pt x="0" y="328929"/>
                  </a:moveTo>
                  <a:lnTo>
                    <a:pt x="564515" y="328929"/>
                  </a:lnTo>
                  <a:lnTo>
                    <a:pt x="564515" y="0"/>
                  </a:lnTo>
                  <a:lnTo>
                    <a:pt x="0" y="0"/>
                  </a:lnTo>
                  <a:lnTo>
                    <a:pt x="0" y="3289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3206" y="1034964"/>
            <a:ext cx="5998948" cy="1646576"/>
            <a:chOff x="692150" y="914450"/>
            <a:chExt cx="6167755" cy="1692910"/>
          </a:xfrm>
        </p:grpSpPr>
        <p:sp>
          <p:nvSpPr>
            <p:cNvPr id="13" name="object 13"/>
            <p:cNvSpPr/>
            <p:nvPr/>
          </p:nvSpPr>
          <p:spPr>
            <a:xfrm>
              <a:off x="1567307" y="1854834"/>
              <a:ext cx="4415155" cy="734695"/>
            </a:xfrm>
            <a:custGeom>
              <a:avLst/>
              <a:gdLst/>
              <a:ahLst/>
              <a:cxnLst/>
              <a:rect l="l" t="t" r="r" b="b"/>
              <a:pathLst>
                <a:path w="4415155" h="734694">
                  <a:moveTo>
                    <a:pt x="0" y="122427"/>
                  </a:moveTo>
                  <a:lnTo>
                    <a:pt x="9610" y="74795"/>
                  </a:lnTo>
                  <a:lnTo>
                    <a:pt x="35829" y="35877"/>
                  </a:lnTo>
                  <a:lnTo>
                    <a:pt x="74741" y="9628"/>
                  </a:lnTo>
                  <a:lnTo>
                    <a:pt x="122428" y="0"/>
                  </a:lnTo>
                  <a:lnTo>
                    <a:pt x="4292346" y="0"/>
                  </a:lnTo>
                  <a:lnTo>
                    <a:pt x="4340032" y="9628"/>
                  </a:lnTo>
                  <a:lnTo>
                    <a:pt x="4378944" y="35877"/>
                  </a:lnTo>
                  <a:lnTo>
                    <a:pt x="4405163" y="74795"/>
                  </a:lnTo>
                  <a:lnTo>
                    <a:pt x="4414774" y="122427"/>
                  </a:lnTo>
                  <a:lnTo>
                    <a:pt x="4414774" y="612267"/>
                  </a:lnTo>
                  <a:lnTo>
                    <a:pt x="4405163" y="659899"/>
                  </a:lnTo>
                  <a:lnTo>
                    <a:pt x="4378944" y="698817"/>
                  </a:lnTo>
                  <a:lnTo>
                    <a:pt x="4340032" y="725066"/>
                  </a:lnTo>
                  <a:lnTo>
                    <a:pt x="4292346" y="734695"/>
                  </a:lnTo>
                  <a:lnTo>
                    <a:pt x="122428" y="734695"/>
                  </a:lnTo>
                  <a:lnTo>
                    <a:pt x="74741" y="725066"/>
                  </a:lnTo>
                  <a:lnTo>
                    <a:pt x="35829" y="698817"/>
                  </a:lnTo>
                  <a:lnTo>
                    <a:pt x="9610" y="659899"/>
                  </a:lnTo>
                  <a:lnTo>
                    <a:pt x="0" y="612267"/>
                  </a:lnTo>
                  <a:lnTo>
                    <a:pt x="0" y="122427"/>
                  </a:lnTo>
                  <a:close/>
                </a:path>
              </a:pathLst>
            </a:custGeom>
            <a:ln w="3492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7686" y="914450"/>
              <a:ext cx="981621" cy="9010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150" y="914450"/>
              <a:ext cx="1018451" cy="8616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34248" y="1019844"/>
            <a:ext cx="3138130" cy="1642252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 marR="4941" algn="ctr">
              <a:lnSpc>
                <a:spcPct val="114999"/>
              </a:lnSpc>
              <a:spcBef>
                <a:spcPts val="97"/>
              </a:spcBef>
              <a:tabLst>
                <a:tab pos="1939267" algn="l"/>
              </a:tabLst>
            </a:pPr>
            <a:r>
              <a:rPr dirty="0"/>
              <a:t>國立中山大學	物理系 </a:t>
            </a:r>
            <a:r>
              <a:rPr spc="5" dirty="0"/>
              <a:t> </a:t>
            </a:r>
            <a:r>
              <a:rPr dirty="0"/>
              <a:t>生活物理演示	服務市民</a:t>
            </a:r>
          </a:p>
          <a:p>
            <a:pPr marL="50026" algn="ctr">
              <a:spcBef>
                <a:spcPts val="686"/>
              </a:spcBef>
            </a:pPr>
            <a:r>
              <a:rPr sz="4668" dirty="0">
                <a:solidFill>
                  <a:srgbClr val="FF0000"/>
                </a:solidFill>
              </a:rPr>
              <a:t>太陽能</a:t>
            </a:r>
            <a:endParaRPr sz="4668"/>
          </a:p>
        </p:txBody>
      </p:sp>
      <p:sp>
        <p:nvSpPr>
          <p:cNvPr id="17" name="object 17"/>
          <p:cNvSpPr txBox="1"/>
          <p:nvPr/>
        </p:nvSpPr>
        <p:spPr>
          <a:xfrm>
            <a:off x="835022" y="4240117"/>
            <a:ext cx="549065" cy="242590"/>
          </a:xfrm>
          <a:prstGeom prst="rect">
            <a:avLst/>
          </a:prstGeom>
        </p:spPr>
        <p:txBody>
          <a:bodyPr vert="horz" wrap="square" lIns="0" tIns="62380" rIns="0" bIns="0" rtlCol="0">
            <a:spAutoFit/>
          </a:bodyPr>
          <a:lstStyle/>
          <a:p>
            <a:pPr marL="92640" defTabSz="889345">
              <a:spcBef>
                <a:spcPts val="491"/>
              </a:spcBef>
              <a:buClrTx/>
            </a:pPr>
            <a:r>
              <a:rPr sz="1167" kern="1200" spc="-1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Type1</a:t>
            </a:r>
            <a:endParaRPr sz="1167" kern="12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89101" y="7034850"/>
            <a:ext cx="2757058" cy="2182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281" y="761926"/>
            <a:ext cx="2692825" cy="551210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>
              <a:spcBef>
                <a:spcPts val="97"/>
              </a:spcBef>
            </a:pPr>
            <a:r>
              <a:rPr dirty="0"/>
              <a:t>太陽能板價格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334" y="1376161"/>
            <a:ext cx="3471645" cy="7994480"/>
          </a:xfrm>
          <a:prstGeom prst="rect">
            <a:avLst/>
          </a:prstGeom>
        </p:spPr>
        <p:txBody>
          <a:bodyPr vert="horz" wrap="square" lIns="0" tIns="180963" rIns="0" bIns="0" rtlCol="0">
            <a:spAutoFit/>
          </a:bodyPr>
          <a:lstStyle/>
          <a:p>
            <a:pPr marL="12352" defTabSz="889345">
              <a:spcBef>
                <a:spcPts val="1425"/>
              </a:spcBef>
              <a:buClrTx/>
            </a:pPr>
            <a:r>
              <a:rPr sz="1945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以半坪</a:t>
            </a:r>
            <a:r>
              <a:rPr sz="1945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太</a:t>
            </a:r>
            <a:r>
              <a:rPr sz="1945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陽</a:t>
            </a:r>
            <a:r>
              <a:rPr sz="1945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能</a:t>
            </a:r>
            <a:r>
              <a:rPr sz="1945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板為</a:t>
            </a:r>
            <a:r>
              <a:rPr sz="1945" kern="1200" spc="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例</a:t>
            </a:r>
            <a:r>
              <a:rPr sz="1945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:</a:t>
            </a:r>
            <a:endParaRPr sz="1945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934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一坪</a:t>
            </a:r>
            <a:r>
              <a:rPr sz="1362" b="1" kern="1200" spc="302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=3.3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m2→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半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坪=1.64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m2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72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半坪的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建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置價格</a:t>
            </a:r>
            <a:r>
              <a:rPr sz="1362" b="1" kern="1200" spc="-1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&gt;1.0</a:t>
            </a:r>
            <a:r>
              <a:rPr sz="1362" b="1" kern="1200" spc="-4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萬元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710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每度發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電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可以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賣給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政府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6.48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1358105" defTabSz="889345">
              <a:lnSpc>
                <a:spcPct val="144300"/>
              </a:lnSpc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台灣每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日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平均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日照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約</a:t>
            </a:r>
            <a:r>
              <a:rPr sz="1362" b="1" kern="1200" spc="-2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3</a:t>
            </a:r>
            <a:r>
              <a:rPr sz="1362" b="1" kern="1200" spc="-2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小時 每半坪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功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率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≒200w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480494" defTabSz="889345">
              <a:lnSpc>
                <a:spcPct val="143900"/>
              </a:lnSpc>
              <a:spcBef>
                <a:spcPts val="10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每日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200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w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*3hr=0.6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kw*hr=0.6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度電 每度電賣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6.48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r>
              <a:rPr sz="1362" b="1" kern="1200" spc="316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→</a:t>
            </a:r>
            <a:r>
              <a:rPr sz="1362" b="1" kern="1200" spc="326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可賣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3.89 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/天 3.89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r>
              <a:rPr sz="1362" b="1" kern="1200" spc="-1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/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天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*365=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1420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725"/>
              </a:spcBef>
              <a:buClrTx/>
            </a:pP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約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7</a:t>
            </a:r>
            <a:r>
              <a:rPr sz="1362" b="1" kern="1200" spc="-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年可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回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本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1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萬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元。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(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不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計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維修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成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本)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4941" defTabSz="889345">
              <a:lnSpc>
                <a:spcPct val="144300"/>
              </a:lnSpc>
              <a:buClrTx/>
            </a:pP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但是</a:t>
            </a:r>
            <a:r>
              <a:rPr sz="1362" b="1" kern="1200" spc="-1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!!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台灣收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購太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陽能板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的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電費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是不</a:t>
            </a:r>
            <a:r>
              <a:rPr sz="1362" b="1" kern="1200" spc="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合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理的</a:t>
            </a:r>
            <a:r>
              <a:rPr sz="1362" b="1" kern="1200" spc="-1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!! </a:t>
            </a:r>
            <a:r>
              <a:rPr sz="1362" b="1" kern="1200" spc="-326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正常的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台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灣住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宅用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電費是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2.48</a:t>
            </a:r>
            <a:r>
              <a:rPr sz="1362" b="1" kern="1200" spc="-1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元，而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512609" defTabSz="889345">
              <a:lnSpc>
                <a:spcPts val="2363"/>
              </a:lnSpc>
              <a:spcBef>
                <a:spcPts val="18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為了鼓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勵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太陽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能板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使用率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，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卻將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收購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電 費調整為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6.48 元。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51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德國的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太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陽能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板使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用非常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普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遍，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讓我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們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72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一探究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竟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吧！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71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德國住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宅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用電每度</a:t>
            </a:r>
            <a:r>
              <a:rPr sz="1362" b="1" kern="1200" spc="-4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10.45</a:t>
            </a:r>
            <a:r>
              <a:rPr sz="1362" b="1" kern="1200" spc="-2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defTabSz="889345">
              <a:spcBef>
                <a:spcPts val="720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德國每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日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平均日照</a:t>
            </a:r>
            <a:r>
              <a:rPr sz="1362" b="1" kern="1200" spc="-4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2.5</a:t>
            </a:r>
            <a:r>
              <a:rPr sz="1362" b="1" kern="1200" spc="-24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小時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505815" defTabSz="889345">
              <a:lnSpc>
                <a:spcPct val="144300"/>
              </a:lnSpc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每日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200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w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*2.5hr=0.5 kw*hr=0.5</a:t>
            </a:r>
            <a:r>
              <a:rPr sz="1362" b="1" kern="1200" spc="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度 電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algn="just" defTabSz="889345">
              <a:spcBef>
                <a:spcPts val="71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每度電賣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10.45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r>
              <a:rPr sz="1362" b="1" kern="1200" spc="326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→</a:t>
            </a:r>
            <a:r>
              <a:rPr sz="1362" b="1" kern="1200" spc="326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可賣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5.23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/天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algn="just" defTabSz="889345">
              <a:spcBef>
                <a:spcPts val="72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5.23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r>
              <a:rPr sz="1362" b="1" kern="1200" spc="-1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/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天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*365=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1909</a:t>
            </a:r>
            <a:r>
              <a:rPr sz="1362" b="1" kern="1200" spc="-2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algn="just" defTabSz="889345">
              <a:spcBef>
                <a:spcPts val="725"/>
              </a:spcBef>
              <a:buClrTx/>
            </a:pP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約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5</a:t>
            </a:r>
            <a:r>
              <a:rPr sz="1362" b="1" kern="1200" spc="-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年可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回</a:t>
            </a:r>
            <a:r>
              <a:rPr sz="1362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本</a:t>
            </a:r>
            <a:r>
              <a:rPr sz="1362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1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萬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元。</a:t>
            </a:r>
            <a:r>
              <a:rPr sz="1362" b="1" kern="1200" spc="-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(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不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計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維修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成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本)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  <a:p>
            <a:pPr marL="12352" marR="494081" algn="just" defTabSz="889345">
              <a:lnSpc>
                <a:spcPct val="143900"/>
              </a:lnSpc>
              <a:spcBef>
                <a:spcPts val="5"/>
              </a:spcBef>
              <a:buClrTx/>
            </a:pP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因此台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灣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太陽能</a:t>
            </a:r>
            <a:r>
              <a:rPr sz="1362" b="1" kern="1200" spc="-1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7</a:t>
            </a:r>
            <a:r>
              <a:rPr sz="1362" b="1" kern="1200" spc="-29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 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年可回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本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只是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假象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。 而德國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因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為電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價的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緣故，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成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功地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推動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了 太陽能</a:t>
            </a:r>
            <a:r>
              <a:rPr sz="1362" b="1" kern="1200" spc="-15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發</a:t>
            </a:r>
            <a:r>
              <a:rPr sz="1362" b="1" kern="1200" dirty="0">
                <a:solidFill>
                  <a:prstClr val="black"/>
                </a:solidFill>
                <a:latin typeface="Microsoft JhengHei"/>
                <a:ea typeface="+mn-ea"/>
                <a:cs typeface="Microsoft JhengHei"/>
              </a:rPr>
              <a:t>電</a:t>
            </a:r>
            <a:endParaRPr sz="1362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796" y="9478726"/>
            <a:ext cx="4926759" cy="401682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 defTabSz="889345">
              <a:spcBef>
                <a:spcPts val="97"/>
              </a:spcBef>
              <a:buClrTx/>
            </a:pPr>
            <a:r>
              <a:rPr sz="2529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結</a:t>
            </a:r>
            <a:r>
              <a:rPr sz="2529" b="1" kern="1200" spc="-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論:</a:t>
            </a:r>
            <a:r>
              <a:rPr sz="2529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電</a:t>
            </a:r>
            <a:r>
              <a:rPr sz="2529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價</a:t>
            </a:r>
            <a:r>
              <a:rPr sz="2529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太低使</a:t>
            </a:r>
            <a:r>
              <a:rPr sz="2529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文</a:t>
            </a:r>
            <a:r>
              <a:rPr sz="2529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明無法</a:t>
            </a:r>
            <a:r>
              <a:rPr sz="2529" b="1" kern="1200" spc="-15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發</a:t>
            </a:r>
            <a:r>
              <a:rPr sz="2529" b="1" kern="1200" dirty="0">
                <a:solidFill>
                  <a:srgbClr val="FF0000"/>
                </a:solidFill>
                <a:latin typeface="Microsoft JhengHei"/>
                <a:ea typeface="+mn-ea"/>
                <a:cs typeface="Microsoft JhengHei"/>
              </a:rPr>
              <a:t>展迅速</a:t>
            </a:r>
            <a:endParaRPr sz="2529" kern="1200">
              <a:solidFill>
                <a:prstClr val="black"/>
              </a:solidFill>
              <a:latin typeface="Microsoft JhengHei"/>
              <a:ea typeface="+mn-ea"/>
              <a:cs typeface="Microsoft Jheng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61" y="1557213"/>
            <a:ext cx="2188517" cy="30215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86522" y="5036107"/>
            <a:ext cx="3414824" cy="4040473"/>
            <a:chOff x="3687445" y="5028183"/>
            <a:chExt cx="3510915" cy="41541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7445" y="5028183"/>
              <a:ext cx="3510914" cy="41541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75886" y="8582024"/>
              <a:ext cx="767080" cy="179070"/>
            </a:xfrm>
            <a:custGeom>
              <a:avLst/>
              <a:gdLst/>
              <a:ahLst/>
              <a:cxnLst/>
              <a:rect l="l" t="t" r="r" b="b"/>
              <a:pathLst>
                <a:path w="767079" h="179070">
                  <a:moveTo>
                    <a:pt x="0" y="2158"/>
                  </a:moveTo>
                  <a:lnTo>
                    <a:pt x="0" y="179069"/>
                  </a:lnTo>
                </a:path>
                <a:path w="767079" h="179070">
                  <a:moveTo>
                    <a:pt x="0" y="0"/>
                  </a:moveTo>
                  <a:lnTo>
                    <a:pt x="759587" y="2412"/>
                  </a:lnTo>
                </a:path>
                <a:path w="767079" h="179070">
                  <a:moveTo>
                    <a:pt x="764539" y="0"/>
                  </a:moveTo>
                  <a:lnTo>
                    <a:pt x="762000" y="176529"/>
                  </a:lnTo>
                </a:path>
                <a:path w="767079" h="179070">
                  <a:moveTo>
                    <a:pt x="0" y="173608"/>
                  </a:moveTo>
                  <a:lnTo>
                    <a:pt x="766952" y="178053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pPr defTabSz="889345">
                <a:buClrTx/>
              </a:pPr>
              <a:endParaRPr sz="1751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446</Words>
  <Application>Microsoft Office PowerPoint</Application>
  <PresentationFormat>自訂</PresentationFormat>
  <Paragraphs>73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JhengHei</vt:lpstr>
      <vt:lpstr>Arial</vt:lpstr>
      <vt:lpstr>Calibri</vt:lpstr>
      <vt:lpstr>Times New Roman</vt:lpstr>
      <vt:lpstr>Office 佈景主題</vt:lpstr>
      <vt:lpstr>Office Theme</vt:lpstr>
      <vt:lpstr>1_Office Theme</vt:lpstr>
      <vt:lpstr>PowerPoint 簡報</vt:lpstr>
      <vt:lpstr>PowerPoint 簡報</vt:lpstr>
      <vt:lpstr>國立中山大學 物理系  生活物理演示 服務市民 太陽能</vt:lpstr>
      <vt:lpstr>國立中山大學 物理系  生活物理演示 服務市民 太陽能</vt:lpstr>
      <vt:lpstr>太陽能板價格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22</cp:revision>
  <dcterms:created xsi:type="dcterms:W3CDTF">2020-08-26T09:46:03Z</dcterms:created>
  <dcterms:modified xsi:type="dcterms:W3CDTF">2021-03-28T07:23:45Z</dcterms:modified>
</cp:coreProperties>
</file>