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4" r:id="rId2"/>
    <p:sldId id="369" r:id="rId3"/>
    <p:sldId id="331" r:id="rId4"/>
    <p:sldId id="364" r:id="rId5"/>
    <p:sldId id="365" r:id="rId6"/>
    <p:sldId id="380" r:id="rId7"/>
    <p:sldId id="381" r:id="rId8"/>
    <p:sldId id="363" r:id="rId9"/>
    <p:sldId id="299" r:id="rId10"/>
    <p:sldId id="300" r:id="rId11"/>
    <p:sldId id="359" r:id="rId12"/>
    <p:sldId id="321" r:id="rId13"/>
    <p:sldId id="336" r:id="rId14"/>
    <p:sldId id="323" r:id="rId15"/>
    <p:sldId id="350" r:id="rId16"/>
    <p:sldId id="348" r:id="rId17"/>
    <p:sldId id="354" r:id="rId18"/>
    <p:sldId id="371" r:id="rId19"/>
    <p:sldId id="377" r:id="rId20"/>
    <p:sldId id="347" r:id="rId21"/>
    <p:sldId id="368" r:id="rId22"/>
    <p:sldId id="353" r:id="rId23"/>
    <p:sldId id="378" r:id="rId24"/>
    <p:sldId id="352" r:id="rId25"/>
    <p:sldId id="375" r:id="rId26"/>
    <p:sldId id="376" r:id="rId27"/>
    <p:sldId id="324" r:id="rId28"/>
    <p:sldId id="373" r:id="rId29"/>
    <p:sldId id="372" r:id="rId30"/>
    <p:sldId id="370" r:id="rId3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huo" initials="TC" lastIdx="1" clrIdx="0">
    <p:extLst>
      <p:ext uri="{19B8F6BF-5375-455C-9EA6-DF929625EA0E}">
        <p15:presenceInfo xmlns:p15="http://schemas.microsoft.com/office/powerpoint/2012/main" userId="15b04b4c3c86f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5B8EA"/>
    <a:srgbClr val="A86ED4"/>
    <a:srgbClr val="CDACE6"/>
    <a:srgbClr val="595959"/>
    <a:srgbClr val="E68422"/>
    <a:srgbClr val="7030A0"/>
    <a:srgbClr val="AEAEAE"/>
    <a:srgbClr val="FF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7217" autoAdjust="0"/>
  </p:normalViewPr>
  <p:slideViewPr>
    <p:cSldViewPr>
      <p:cViewPr varScale="1">
        <p:scale>
          <a:sx n="119" d="100"/>
          <a:sy n="119" d="100"/>
        </p:scale>
        <p:origin x="120" y="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E928-1E07-4C91-B2ED-4E319EBA1D21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C43D-57D4-4451-8E99-3EFAB04C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980728"/>
          </a:xfrm>
        </p:spPr>
        <p:txBody>
          <a:bodyPr anchor="ctr"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FFCC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980728"/>
          </a:xfrm>
        </p:spPr>
        <p:txBody>
          <a:bodyPr anchor="ctr"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401"/>
            <a:ext cx="10972800" cy="5073427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baseline="0">
                <a:latin typeface="+mj-ea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99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48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340" y="6520260"/>
            <a:ext cx="2784309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商務數據分析 暑期課程 </a:t>
            </a:r>
            <a:r>
              <a:rPr lang="en-US" altLang="zh-TW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0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109728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35360" y="6453336"/>
            <a:ext cx="3936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kern="12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rPr>
              <a:t>R</a:t>
            </a:r>
            <a:r>
              <a:rPr lang="zh-TW" altLang="en-US" sz="1000" kern="12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rPr>
              <a:t>：商業分析實務 </a:t>
            </a:r>
            <a:r>
              <a:rPr lang="en-US" altLang="zh-TW" sz="1000" kern="12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rPr>
              <a:t>(CM512, 2023.09) </a:t>
            </a:r>
            <a:r>
              <a:rPr lang="zh-TW" altLang="en-US" sz="1000" kern="12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rPr>
              <a:t>中山大學 管理學院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168341" y="6453336"/>
            <a:ext cx="268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Unit02</a:t>
            </a:r>
            <a:r>
              <a:rPr lang="zh-TW" altLang="en-US" sz="1000" kern="12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n-cs"/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P.</a:t>
            </a:r>
            <a:fld id="{97DB3A49-F316-47D1-A5B6-BC112A9BDBF6}" type="slidenum">
              <a:rPr lang="zh-TW" altLang="en-US" sz="100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pPr algn="r"/>
              <a:t>‹#›</a:t>
            </a:fld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studio.com/wp-content/uploads/2015/02/rmarkdown-cheatsheet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urses/free-introduction-to-r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416" y="5229200"/>
            <a:ext cx="10441160" cy="980728"/>
          </a:xfrm>
        </p:spPr>
        <p:txBody>
          <a:bodyPr/>
          <a:lstStyle/>
          <a:p>
            <a:r>
              <a:rPr lang="zh-TW" altLang="en-US" dirty="0" smtClean="0"/>
              <a:t>請</a:t>
            </a:r>
            <a:r>
              <a:rPr lang="zh-TW" altLang="en-US" dirty="0"/>
              <a:t>各</a:t>
            </a:r>
            <a:r>
              <a:rPr lang="zh-TW" altLang="en-US" dirty="0" smtClean="0"/>
              <a:t>小組坐在一起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916832"/>
            <a:ext cx="5328592" cy="2977351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95400" y="764704"/>
            <a:ext cx="108012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b="1" kern="1200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分組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1424" y="332656"/>
            <a:ext cx="102971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4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第二單元 </a:t>
            </a:r>
            <a:r>
              <a:rPr lang="en-US" altLang="zh-TW" sz="2400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400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solidFill>
                  <a:schemeClr val="accent1"/>
                </a:solidFill>
                <a:ea typeface="標楷體" panose="03000509000000000000" pitchFamily="65" charset="-120"/>
              </a:rPr>
              <a:t>基本</a:t>
            </a:r>
            <a:r>
              <a:rPr lang="zh-TW" altLang="en-US" sz="2400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運算</a:t>
            </a:r>
            <a:endParaRPr lang="en-US" altLang="zh-TW" sz="24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48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單元大綱 </a:t>
            </a:r>
            <a:endParaRPr lang="en-US" altLang="zh-TW" sz="48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520" y="1700808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sz="2000" u="sng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02A: Operators &amp; Functions</a:t>
            </a: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向量運算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功能呼叫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75520" y="3356992"/>
            <a:ext cx="3816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sz="2000" u="sng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02B: </a:t>
            </a:r>
            <a:r>
              <a:rPr lang="zh-TW" altLang="en-US" sz="2000" u="sng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索引 </a:t>
            </a:r>
            <a:r>
              <a:rPr lang="en-US" altLang="zh-TW" sz="2000" u="sng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Indexing</a:t>
            </a: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位置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整數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索引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名稱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文字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索引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條件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邏輯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索引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73502" y="1700808"/>
            <a:ext cx="5328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sz="2000" u="sng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02C: </a:t>
            </a:r>
            <a:r>
              <a:rPr lang="zh-TW" altLang="en-US" sz="2000" u="sng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資料案例：漫畫人物資料集</a:t>
            </a:r>
            <a:endParaRPr lang="en-US" altLang="zh-TW" sz="2000" u="sng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檢視 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(summary)</a:t>
            </a: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資料選擇 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索引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資料排序 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(sort, order)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計算數量與比率 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(sum, mean)</a:t>
            </a:r>
          </a:p>
          <a:p>
            <a:pPr marL="542925" lvl="1" indent="-27622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solidFill>
                  <a:srgbClr val="FF33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分類計算與比較 </a:t>
            </a:r>
            <a:r>
              <a:rPr lang="en-US" altLang="zh-TW" sz="2000" dirty="0" smtClean="0">
                <a:solidFill>
                  <a:srgbClr val="FF33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(table, </a:t>
            </a:r>
            <a:r>
              <a:rPr lang="en-US" altLang="zh-TW" sz="2000" dirty="0" err="1" smtClean="0">
                <a:solidFill>
                  <a:srgbClr val="FF33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tapply</a:t>
            </a:r>
            <a:r>
              <a:rPr lang="en-US" altLang="zh-TW" sz="2000" dirty="0" smtClean="0">
                <a:solidFill>
                  <a:srgbClr val="FF33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 err="1" smtClean="0">
                <a:solidFill>
                  <a:srgbClr val="FF33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lapply</a:t>
            </a:r>
            <a:r>
              <a:rPr lang="en-US" altLang="zh-TW" sz="2000" dirty="0" smtClean="0">
                <a:solidFill>
                  <a:srgbClr val="FF33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endParaRPr lang="en-US" altLang="zh-TW" sz="2000" dirty="0">
              <a:solidFill>
                <a:srgbClr val="FF33CC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0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670976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7030A0"/>
                </a:solidFill>
              </a:rPr>
              <a:t>互助學習機制 </a:t>
            </a:r>
            <a:endParaRPr lang="en-US" sz="32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104628" y="1340768"/>
            <a:ext cx="7680920" cy="4608512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b="1" dirty="0" smtClean="0">
                <a:solidFill>
                  <a:srgbClr val="7030A0"/>
                </a:solidFill>
              </a:rPr>
              <a:t>互助學習小組</a:t>
            </a:r>
            <a:endParaRPr lang="en-US" altLang="zh-TW" sz="2800" b="1" dirty="0" smtClean="0">
              <a:solidFill>
                <a:srgbClr val="7030A0"/>
              </a:solidFill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b="1" dirty="0">
                <a:solidFill>
                  <a:srgbClr val="7030A0"/>
                </a:solidFill>
              </a:rPr>
              <a:t>互助</a:t>
            </a:r>
            <a:r>
              <a:rPr lang="zh-TW" altLang="en-US" sz="2800" b="1" dirty="0" smtClean="0">
                <a:solidFill>
                  <a:srgbClr val="7030A0"/>
                </a:solidFill>
              </a:rPr>
              <a:t>學習</a:t>
            </a:r>
            <a:r>
              <a:rPr lang="en-US" altLang="zh-TW" sz="2800" b="1" dirty="0" smtClean="0">
                <a:solidFill>
                  <a:srgbClr val="7030A0"/>
                </a:solidFill>
              </a:rPr>
              <a:t>(</a:t>
            </a:r>
            <a:r>
              <a:rPr lang="zh-TW" altLang="en-US" sz="2800" b="1" dirty="0" smtClean="0">
                <a:solidFill>
                  <a:srgbClr val="7030A0"/>
                </a:solidFill>
              </a:rPr>
              <a:t>助教</a:t>
            </a:r>
            <a:r>
              <a:rPr lang="en-US" altLang="zh-TW" sz="2800" b="1" dirty="0" smtClean="0">
                <a:solidFill>
                  <a:srgbClr val="7030A0"/>
                </a:solidFill>
              </a:rPr>
              <a:t>)</a:t>
            </a:r>
            <a:r>
              <a:rPr lang="zh-TW" altLang="en-US" sz="2800" b="1" dirty="0" smtClean="0">
                <a:solidFill>
                  <a:srgbClr val="7030A0"/>
                </a:solidFill>
              </a:rPr>
              <a:t>時間</a:t>
            </a:r>
            <a:endParaRPr lang="en-US" altLang="zh-TW" sz="2800" b="1" dirty="0" smtClean="0">
              <a:solidFill>
                <a:srgbClr val="7030A0"/>
              </a:solidFill>
            </a:endParaRP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b="1" dirty="0" smtClean="0">
                <a:solidFill>
                  <a:srgbClr val="7030A0"/>
                </a:solidFill>
              </a:rPr>
              <a:t>每星期三 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18:00</a:t>
            </a:r>
            <a:r>
              <a:rPr lang="zh-TW" altLang="en-US" sz="2000" b="1" dirty="0" smtClean="0">
                <a:solidFill>
                  <a:srgbClr val="7030A0"/>
                </a:solidFill>
              </a:rPr>
              <a:t> 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~</a:t>
            </a:r>
            <a:r>
              <a:rPr lang="zh-TW" altLang="en-US" sz="2000" b="1" dirty="0" smtClean="0">
                <a:solidFill>
                  <a:srgbClr val="7030A0"/>
                </a:solidFill>
              </a:rPr>
              <a:t> 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20:00</a:t>
            </a:r>
            <a:r>
              <a:rPr lang="zh-TW" altLang="en-US" sz="2000" b="1" dirty="0" smtClean="0">
                <a:solidFill>
                  <a:srgbClr val="7030A0"/>
                </a:solidFill>
              </a:rPr>
              <a:t> 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@</a:t>
            </a:r>
            <a:r>
              <a:rPr lang="zh-TW" altLang="en-US" sz="2000" b="1" dirty="0" smtClean="0">
                <a:solidFill>
                  <a:srgbClr val="7030A0"/>
                </a:solidFill>
              </a:rPr>
              <a:t> 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CM3038 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b="1" dirty="0" smtClean="0">
                <a:solidFill>
                  <a:srgbClr val="7030A0"/>
                </a:solidFill>
              </a:rPr>
              <a:t>小組作業筆記協作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b="1" dirty="0" smtClean="0">
                <a:solidFill>
                  <a:srgbClr val="7030A0"/>
                </a:solidFill>
              </a:rPr>
              <a:t>期中、期末專案競賽</a:t>
            </a:r>
            <a:endParaRPr lang="en-US" altLang="zh-TW" sz="2800" b="1" dirty="0" smtClean="0">
              <a:solidFill>
                <a:srgbClr val="7030A0"/>
              </a:solidFill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b="1" dirty="0" smtClean="0">
                <a:solidFill>
                  <a:srgbClr val="7030A0"/>
                </a:solidFill>
              </a:rPr>
              <a:t>優良作品發表、推</a:t>
            </a:r>
            <a:r>
              <a:rPr lang="zh-TW" altLang="en-US" sz="2800" b="1" dirty="0">
                <a:solidFill>
                  <a:srgbClr val="7030A0"/>
                </a:solidFill>
              </a:rPr>
              <a:t>播</a:t>
            </a:r>
            <a:endParaRPr lang="en-US" altLang="zh-TW" sz="2800" b="1" dirty="0" smtClean="0">
              <a:solidFill>
                <a:srgbClr val="7030A0"/>
              </a:solidFill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b="1" dirty="0" smtClean="0">
                <a:solidFill>
                  <a:srgbClr val="7030A0"/>
                </a:solidFill>
              </a:rPr>
              <a:t>組內成員互評</a:t>
            </a:r>
            <a:endParaRPr lang="en-US" altLang="zh-TW" sz="2800" b="1" dirty="0" smtClean="0">
              <a:solidFill>
                <a:srgbClr val="7030A0"/>
              </a:solidFill>
            </a:endParaRP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US" altLang="zh-TW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7200" dirty="0"/>
              <a:t>R</a:t>
            </a:r>
            <a:r>
              <a:rPr lang="zh-TW" altLang="en-US" dirty="0"/>
              <a:t>程式筆記 </a:t>
            </a:r>
            <a:r>
              <a:rPr lang="en-US" altLang="zh-TW" dirty="0"/>
              <a:t>(.</a:t>
            </a:r>
            <a:r>
              <a:rPr lang="en-US" altLang="zh-TW" dirty="0" err="1"/>
              <a:t>Rmd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68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216024"/>
            <a:ext cx="10972800" cy="980728"/>
          </a:xfrm>
        </p:spPr>
        <p:txBody>
          <a:bodyPr/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R</a:t>
            </a:r>
            <a:r>
              <a:rPr lang="zh-TW" altLang="en-US" dirty="0" smtClean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Markdown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7384" y="908720"/>
            <a:ext cx="4944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 Rounded MT Bold" panose="020F0704030504030204" pitchFamily="34" charset="0"/>
                <a:hlinkClick r:id="rId2"/>
              </a:rPr>
              <a:t>https://rmarkdown.rstudio.com</a:t>
            </a:r>
            <a:r>
              <a:rPr lang="en-US" sz="2400" dirty="0" smtClean="0">
                <a:solidFill>
                  <a:srgbClr val="00B050"/>
                </a:solidFill>
                <a:latin typeface="Arial Rounded MT Bold" panose="020F0704030504030204" pitchFamily="34" charset="0"/>
                <a:hlinkClick r:id="rId2"/>
              </a:rPr>
              <a:t>/</a:t>
            </a:r>
            <a:r>
              <a:rPr lang="en-US" sz="2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endParaRPr lang="en-US" sz="2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484784"/>
            <a:ext cx="6624736" cy="40254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15952" y="3068960"/>
            <a:ext cx="11187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+mj-ea"/>
              </a:rPr>
              <a:t>複合格式、多媒體、互動網頁</a:t>
            </a:r>
            <a:endParaRPr lang="en-US" sz="6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536" y="576113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  <a:hlinkClick r:id="rId4"/>
              </a:rPr>
              <a:t>https://rstudio.com/wp-content/uploads/2015/02/rmarkdown-cheatsheet.pdf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R: </a:t>
            </a:r>
            <a:r>
              <a:rPr lang="zh-TW" altLang="en-US" dirty="0"/>
              <a:t>簡單</a:t>
            </a:r>
            <a:r>
              <a:rPr lang="zh-TW" altLang="en-US" dirty="0" smtClean="0"/>
              <a:t>資料處理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4583832" y="4221088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366D6"/>
                </a:solidFill>
                <a:latin typeface="+mj-ea"/>
                <a:ea typeface="+mj-ea"/>
              </a:rPr>
              <a:t>第二</a:t>
            </a:r>
            <a:r>
              <a:rPr lang="zh-TW" altLang="en-US" dirty="0" smtClean="0">
                <a:solidFill>
                  <a:srgbClr val="0366D6"/>
                </a:solidFill>
                <a:latin typeface="+mj-ea"/>
                <a:ea typeface="+mj-ea"/>
              </a:rPr>
              <a:t>單元</a:t>
            </a:r>
            <a:r>
              <a:rPr lang="zh-TW" altLang="en-US" dirty="0">
                <a:solidFill>
                  <a:srgbClr val="0366D6"/>
                </a:solidFill>
                <a:latin typeface="+mj-ea"/>
                <a:ea typeface="+mj-ea"/>
              </a:rPr>
              <a:t>課堂筆記</a:t>
            </a:r>
            <a:r>
              <a:rPr lang="zh-TW" altLang="en-US" dirty="0" smtClean="0">
                <a:solidFill>
                  <a:srgbClr val="0366D6"/>
                </a:solidFill>
                <a:latin typeface="+mj-ea"/>
                <a:ea typeface="+mj-ea"/>
              </a:rPr>
              <a:t>：</a:t>
            </a:r>
            <a:r>
              <a:rPr lang="en-US" altLang="zh-TW" dirty="0">
                <a:solidFill>
                  <a:srgbClr val="0366D6"/>
                </a:solidFill>
                <a:latin typeface="+mj-ea"/>
                <a:ea typeface="+mj-ea"/>
              </a:rPr>
              <a:t>R</a:t>
            </a:r>
            <a:r>
              <a:rPr lang="zh-TW" altLang="en-US" dirty="0">
                <a:solidFill>
                  <a:srgbClr val="0366D6"/>
                </a:solidFill>
                <a:latin typeface="+mj-ea"/>
                <a:ea typeface="+mj-ea"/>
              </a:rPr>
              <a:t>語言簡介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47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464" y="1916832"/>
            <a:ext cx="7920880" cy="2201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20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工作目錄：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getwd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();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setwd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chr_string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266700" indent="-266700">
              <a:lnSpc>
                <a:spcPct val="20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寫出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write.csv(x, file = "…")</a:t>
            </a:r>
          </a:p>
          <a:p>
            <a:pPr marL="266700" indent="-266700">
              <a:lnSpc>
                <a:spcPct val="20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寫出資料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read.csv(file = "…")</a:t>
            </a:r>
            <a:endParaRPr lang="en-US" altLang="zh-TW" sz="2400" dirty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63636" y="764704"/>
            <a:ext cx="5137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4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讀進、寫出資料</a:t>
            </a:r>
            <a:endParaRPr lang="en-US" sz="4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99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8054" y="3429000"/>
            <a:ext cx="293839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統計量：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加總：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sum(x)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平均：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mean(x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最大：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min(x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小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max(x)</a:t>
            </a:r>
            <a:endParaRPr lang="en-US" altLang="zh-TW" sz="2000" dirty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03512" y="620688"/>
            <a:ext cx="8731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4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簡單運算功能</a:t>
            </a:r>
            <a:r>
              <a:rPr lang="en-US" altLang="zh-TW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4400" b="1" dirty="0" smtClean="0">
                <a:solidFill>
                  <a:schemeClr val="tx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en-US" altLang="zh-TW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4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8055" y="1772816"/>
            <a:ext cx="4320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數學運算： 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'+', '-', '*', '/', '^'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log(x),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sqrt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(x), …</a:t>
            </a:r>
          </a:p>
        </p:txBody>
      </p:sp>
      <p:sp>
        <p:nvSpPr>
          <p:cNvPr id="18" name="矩形 17"/>
          <p:cNvSpPr/>
          <p:nvPr/>
        </p:nvSpPr>
        <p:spPr>
          <a:xfrm>
            <a:off x="5663952" y="1767006"/>
            <a:ext cx="48965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排序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功能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排序：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sort(x)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次序：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order(x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最大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位置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which.min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最小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位置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which.max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(x)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資料頭部：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head(x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尾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部：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tail(x)</a:t>
            </a:r>
            <a:endParaRPr lang="en-US" altLang="zh-TW" sz="2000" dirty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00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440" y="1412777"/>
            <a:ext cx="10153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{</a:t>
            </a: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物件</a:t>
            </a: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(object), </a:t>
            </a: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運算符號</a:t>
            </a: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(operator), </a:t>
            </a: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功能函數</a:t>
            </a: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(function)}</a:t>
            </a:r>
          </a:p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Consolas" panose="020B0609020204030204" pitchFamily="49" charset="0"/>
                <a:ea typeface="標楷體" panose="03000509000000000000" pitchFamily="65" charset="-120"/>
              </a:rPr>
              <a:t>功能函數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(function</a:t>
            </a: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):</a:t>
            </a:r>
          </a:p>
          <a:p>
            <a:pPr marL="906463" lvl="1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參數：位置、預測值</a:t>
            </a:r>
            <a:endParaRPr lang="en-US" altLang="zh-TW" sz="2400" dirty="0" smtClean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marL="906463" lvl="1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輔助輸入、線上說明</a:t>
            </a:r>
            <a:endParaRPr lang="en-US" altLang="zh-TW" sz="2400" dirty="0" smtClean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116341" y="58178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4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0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440" y="1412777"/>
            <a:ext cx="10153128" cy="1693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l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ibrary(</a:t>
            </a:r>
            <a:r>
              <a:rPr lang="en-US" altLang="zh-TW" sz="2400" dirty="0" err="1" smtClean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dplyr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the Pipe Operator: %&gt;%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x 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%&gt;%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log 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%&gt;%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sqrt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%&gt;%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mean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  <a:sym typeface="Wingdings" panose="05000000000000000000" pitchFamily="2" charset="2"/>
              </a:rPr>
              <a:t> mean(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  <a:sym typeface="Wingdings" panose="05000000000000000000" pitchFamily="2" charset="2"/>
              </a:rPr>
              <a:t>sqrt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  <a:sym typeface="Wingdings" panose="05000000000000000000" pitchFamily="2" charset="2"/>
              </a:rPr>
              <a:t>(log(x)))</a:t>
            </a:r>
            <a:endParaRPr lang="en-US" altLang="zh-TW" sz="2400" dirty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85235" y="47667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資料處理流水線</a:t>
            </a:r>
            <a:endParaRPr lang="en-US" altLang="zh-TW" sz="4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5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Index</a:t>
            </a:r>
            <a:endParaRPr lang="en-US" altLang="zh-TW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smtClean="0"/>
              <a:t>Review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4755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1544" y="1418000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整數索引向量：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weight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[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c(1:3, 11:15, 25)</a:t>
            </a:r>
            <a:r>
              <a:rPr lang="en-US" altLang="zh-TW" sz="2000" dirty="0" smtClean="0">
                <a:solidFill>
                  <a:srgbClr val="FF99FF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]</a:t>
            </a:r>
          </a:p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邏輯索引向量：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weight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[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age &gt; 15 &amp; sex == "male"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]</a:t>
            </a:r>
          </a:p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資料框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索引：</a:t>
            </a:r>
            <a:r>
              <a:rPr lang="en-US" altLang="zh-TW" sz="2000" dirty="0" err="1" smtClean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[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df$height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&lt; 175, "name" 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]</a:t>
            </a:r>
          </a:p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欄位索引：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df$name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[</a:t>
            </a:r>
            <a:r>
              <a:rPr lang="en-US" altLang="zh-TW" sz="20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df$eight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&lt; 175 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]</a:t>
            </a:r>
            <a:endParaRPr lang="en-US" altLang="zh-TW" sz="2000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63636" y="620688"/>
            <a:ext cx="4573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4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資料結構索引</a:t>
            </a:r>
            <a:endParaRPr lang="en-US" sz="4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73284" y="3654232"/>
          <a:ext cx="890468" cy="2511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0468">
                  <a:extLst>
                    <a:ext uri="{9D8B030D-6E8A-4147-A177-3AD203B41FA5}">
                      <a16:colId xmlns:a16="http://schemas.microsoft.com/office/drawing/2014/main" val="2966458020"/>
                    </a:ext>
                  </a:extLst>
                </a:gridCol>
              </a:tblGrid>
              <a:tr h="310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992353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3149186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556332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44345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8048011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0154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800849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520596"/>
                  </a:ext>
                </a:extLst>
              </a:tr>
            </a:tbl>
          </a:graphicData>
        </a:graphic>
      </p:graphicFrame>
      <p:sp>
        <p:nvSpPr>
          <p:cNvPr id="10" name="左右大括弧 9"/>
          <p:cNvSpPr/>
          <p:nvPr/>
        </p:nvSpPr>
        <p:spPr>
          <a:xfrm>
            <a:off x="2423592" y="3654232"/>
            <a:ext cx="7272808" cy="2511072"/>
          </a:xfrm>
          <a:prstGeom prst="bracePair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890826" y="472510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053404" y="3654232"/>
          <a:ext cx="890468" cy="2511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0468">
                  <a:extLst>
                    <a:ext uri="{9D8B030D-6E8A-4147-A177-3AD203B41FA5}">
                      <a16:colId xmlns:a16="http://schemas.microsoft.com/office/drawing/2014/main" val="2966458020"/>
                    </a:ext>
                  </a:extLst>
                </a:gridCol>
              </a:tblGrid>
              <a:tr h="310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sex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992353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3149186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556332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44345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8048011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0154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800849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52059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123052" y="3654232"/>
          <a:ext cx="890468" cy="2511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0468">
                  <a:extLst>
                    <a:ext uri="{9D8B030D-6E8A-4147-A177-3AD203B41FA5}">
                      <a16:colId xmlns:a16="http://schemas.microsoft.com/office/drawing/2014/main" val="2966458020"/>
                    </a:ext>
                  </a:extLst>
                </a:gridCol>
              </a:tblGrid>
              <a:tr h="310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race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992353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3149186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556332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44345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8048011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0154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800849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520596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92700" y="3654232"/>
          <a:ext cx="890468" cy="2511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0468">
                  <a:extLst>
                    <a:ext uri="{9D8B030D-6E8A-4147-A177-3AD203B41FA5}">
                      <a16:colId xmlns:a16="http://schemas.microsoft.com/office/drawing/2014/main" val="2966458020"/>
                    </a:ext>
                  </a:extLst>
                </a:gridCol>
              </a:tblGrid>
              <a:tr h="310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height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992353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3149186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556332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44345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8048011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0154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800849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52059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249126" y="3654232"/>
          <a:ext cx="890468" cy="2511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0468">
                  <a:extLst>
                    <a:ext uri="{9D8B030D-6E8A-4147-A177-3AD203B41FA5}">
                      <a16:colId xmlns:a16="http://schemas.microsoft.com/office/drawing/2014/main" val="2966458020"/>
                    </a:ext>
                  </a:extLst>
                </a:gridCol>
              </a:tblGrid>
              <a:tr h="310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weight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992353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3149186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556332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44345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8048011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0154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800849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52059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8305552" y="3654232"/>
          <a:ext cx="890468" cy="2511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0468">
                  <a:extLst>
                    <a:ext uri="{9D8B030D-6E8A-4147-A177-3AD203B41FA5}">
                      <a16:colId xmlns:a16="http://schemas.microsoft.com/office/drawing/2014/main" val="2966458020"/>
                    </a:ext>
                  </a:extLst>
                </a:gridCol>
              </a:tblGrid>
              <a:tr h="310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992353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3149186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556332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44345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8048011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0154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800849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5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384" y="476672"/>
            <a:ext cx="10972800" cy="980728"/>
          </a:xfrm>
        </p:spPr>
        <p:txBody>
          <a:bodyPr/>
          <a:lstStyle/>
          <a:p>
            <a:r>
              <a:rPr lang="zh-TW" altLang="en-US" dirty="0" smtClean="0"/>
              <a:t>使用索引向量選取資料</a:t>
            </a:r>
            <a:endParaRPr lang="en-US" sz="4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285256" y="1772816"/>
            <a:ext cx="950505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Clr>
                <a:srgbClr val="C00000"/>
              </a:buClr>
            </a:pPr>
            <a:r>
              <a:rPr lang="zh-TW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資料名稱 </a:t>
            </a:r>
            <a:r>
              <a:rPr lang="en-US" altLang="zh-TW" sz="2800" dirty="0" smtClean="0">
                <a:solidFill>
                  <a:schemeClr val="tx2"/>
                </a:solidFill>
                <a:latin typeface="+mj-ea"/>
                <a:ea typeface="+mj-ea"/>
              </a:rPr>
              <a:t>[</a:t>
            </a:r>
            <a:r>
              <a:rPr lang="zh-TW" altLang="en-US" sz="2800" dirty="0" smtClean="0">
                <a:solidFill>
                  <a:srgbClr val="A86ED4"/>
                </a:solidFill>
                <a:latin typeface="+mj-ea"/>
                <a:ea typeface="+mj-ea"/>
              </a:rPr>
              <a:t>索引向量</a:t>
            </a:r>
            <a:r>
              <a:rPr lang="en-US" altLang="zh-TW" sz="2800" dirty="0" smtClean="0">
                <a:solidFill>
                  <a:schemeClr val="tx2"/>
                </a:solidFill>
                <a:latin typeface="+mj-ea"/>
                <a:ea typeface="+mj-ea"/>
              </a:rPr>
              <a:t>]</a:t>
            </a:r>
            <a:r>
              <a:rPr lang="zh-TW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： </a:t>
            </a:r>
            <a:r>
              <a:rPr lang="en-US" altLang="zh-TW" sz="2800" dirty="0" err="1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vx</a:t>
            </a:r>
            <a:r>
              <a:rPr lang="en-US" altLang="zh-TW" sz="28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[</a:t>
            </a:r>
            <a:r>
              <a:rPr lang="en-US" altLang="zh-TW" sz="2800" dirty="0" smtClean="0">
                <a:solidFill>
                  <a:srgbClr val="A86ED4"/>
                </a:solidFill>
                <a:latin typeface="Consolas" panose="020B0609020204030204" pitchFamily="49" charset="0"/>
                <a:ea typeface="+mj-ea"/>
              </a:rPr>
              <a:t>…</a:t>
            </a:r>
            <a:r>
              <a:rPr lang="en-US" altLang="zh-TW" sz="28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], mx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…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, 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…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], </a:t>
            </a:r>
            <a:r>
              <a:rPr lang="en-US" altLang="zh-TW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df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…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, </a:t>
            </a:r>
            <a:r>
              <a:rPr lang="en-US" altLang="zh-TW" sz="2400" dirty="0" smtClean="0">
                <a:solidFill>
                  <a:srgbClr val="A86ED4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…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] </a:t>
            </a:r>
            <a:endParaRPr lang="zh-TW" altLang="en-US" sz="2400" dirty="0" smtClean="0">
              <a:solidFill>
                <a:schemeClr val="tx2"/>
              </a:solidFill>
              <a:latin typeface="Consolas" panose="020B0609020204030204" pitchFamily="49" charset="0"/>
              <a:ea typeface="+mj-ea"/>
              <a:cs typeface="Courier New" panose="02070309020205020404" pitchFamily="49" charset="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位置索引</a:t>
            </a:r>
            <a:r>
              <a:rPr lang="zh-TW" altLang="en-US" sz="2400" dirty="0">
                <a:solidFill>
                  <a:schemeClr val="tx2"/>
                </a:solidFill>
                <a:latin typeface="+mj-ea"/>
                <a:ea typeface="+mj-ea"/>
              </a:rPr>
              <a:t>：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vx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[2], mx[2:5, ], </a:t>
            </a:r>
            <a:r>
              <a:rPr lang="en-US" altLang="zh-TW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df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[, 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c(2:4, 9, 12:15, 20)]</a:t>
            </a: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solidFill>
                  <a:schemeClr val="tx2"/>
                </a:solidFill>
                <a:latin typeface="+mj-ea"/>
                <a:ea typeface="+mj-ea"/>
              </a:rPr>
              <a:t>名稱</a:t>
            </a:r>
            <a:r>
              <a:rPr lang="zh-TW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索引</a:t>
            </a:r>
            <a:r>
              <a:rPr lang="en-US" altLang="zh-TW" sz="2400" dirty="0" smtClean="0">
                <a:solidFill>
                  <a:schemeClr val="tx2"/>
                </a:solidFill>
                <a:latin typeface="+mj-ea"/>
                <a:ea typeface="+mj-ea"/>
              </a:rPr>
              <a:t>($)</a:t>
            </a:r>
            <a:r>
              <a:rPr lang="zh-TW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：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df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[ , c("col2", "col5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")], df$col3[10:15]</a:t>
            </a:r>
            <a:endParaRPr lang="en-US" altLang="zh-TW" sz="2400" dirty="0" smtClean="0">
              <a:solidFill>
                <a:schemeClr val="tx2"/>
              </a:solidFill>
              <a:latin typeface="Consolas" panose="020B0609020204030204" pitchFamily="49" charset="0"/>
              <a:ea typeface="+mj-ea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邏輯</a:t>
            </a:r>
            <a:r>
              <a:rPr lang="zh-TW" altLang="en-US" sz="2400" dirty="0">
                <a:solidFill>
                  <a:schemeClr val="tx2"/>
                </a:solidFill>
                <a:latin typeface="+mj-ea"/>
                <a:ea typeface="+mj-ea"/>
              </a:rPr>
              <a:t>索引：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df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[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df$amount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&gt; 500 &amp;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df$qty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== 6, c(2:4)]</a:t>
            </a: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空</a:t>
            </a:r>
            <a:r>
              <a:rPr lang="en-US" altLang="zh-TW" sz="2400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zh-TW" altLang="en-US" sz="2400" dirty="0">
                <a:solidFill>
                  <a:schemeClr val="tx2"/>
                </a:solidFill>
                <a:latin typeface="+mj-ea"/>
                <a:ea typeface="+mj-ea"/>
              </a:rPr>
              <a:t>範圍</a:t>
            </a:r>
            <a:r>
              <a:rPr lang="en-US" altLang="zh-TW" sz="2400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  <a:r>
              <a:rPr lang="zh-TW" altLang="en-US" sz="2400" dirty="0">
                <a:solidFill>
                  <a:schemeClr val="tx2"/>
                </a:solidFill>
                <a:latin typeface="+mj-ea"/>
                <a:ea typeface="+mj-ea"/>
              </a:rPr>
              <a:t>索引：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vx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,  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mx[101:150, </a:t>
            </a:r>
            <a:r>
              <a:rPr lang="en-US" altLang="zh-TW" sz="24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]</a:t>
            </a:r>
            <a:endParaRPr lang="en-US" altLang="zh-TW" sz="2400" dirty="0">
              <a:solidFill>
                <a:schemeClr val="tx2"/>
              </a:solidFill>
              <a:latin typeface="Consolas" panose="020B0609020204030204" pitchFamily="49" charset="0"/>
              <a:ea typeface="+mj-ea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buClr>
                <a:srgbClr val="C00000"/>
              </a:buClr>
            </a:pPr>
            <a:endParaRPr lang="zh-TW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4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05560"/>
              </p:ext>
            </p:extLst>
          </p:nvPr>
        </p:nvGraphicFramePr>
        <p:xfrm>
          <a:off x="7104112" y="1698940"/>
          <a:ext cx="4176464" cy="4178335"/>
        </p:xfrm>
        <a:graphic>
          <a:graphicData uri="http://schemas.openxmlformats.org/drawingml/2006/table">
            <a:tbl>
              <a:tblPr/>
              <a:tblGrid>
                <a:gridCol w="726909">
                  <a:extLst>
                    <a:ext uri="{9D8B030D-6E8A-4147-A177-3AD203B41FA5}">
                      <a16:colId xmlns:a16="http://schemas.microsoft.com/office/drawing/2014/main" val="3186706109"/>
                    </a:ext>
                  </a:extLst>
                </a:gridCol>
                <a:gridCol w="2076505">
                  <a:extLst>
                    <a:ext uri="{9D8B030D-6E8A-4147-A177-3AD203B41FA5}">
                      <a16:colId xmlns:a16="http://schemas.microsoft.com/office/drawing/2014/main" val="2354690164"/>
                    </a:ext>
                  </a:extLst>
                </a:gridCol>
                <a:gridCol w="1373050">
                  <a:extLst>
                    <a:ext uri="{9D8B030D-6E8A-4147-A177-3AD203B41FA5}">
                      <a16:colId xmlns:a16="http://schemas.microsoft.com/office/drawing/2014/main" val="456955878"/>
                    </a:ext>
                  </a:extLst>
                </a:gridCol>
              </a:tblGrid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9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9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ode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74600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Abbreviated weekday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Sun, Thu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94485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Full weekday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Sunday, Thursday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26311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%b or %h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Abbreviated month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May, Jul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62307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Full month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May, July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36140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Day of the month 01-31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27, 07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35158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%j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Day of the year 001-366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148, 188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5206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Month 01-12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05, 07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55391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Week 01-53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22, 27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11224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Weekday 0-6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0, 4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6004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Week 00-53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21, 27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00754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Date, locale-specific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9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45099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Year without century 00-99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84, 05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26114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Year with century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1984, 2005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5541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Century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19, 20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85183"/>
                  </a:ext>
                </a:extLst>
              </a:tr>
              <a:tr h="24695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Date formatted %m/%d/%y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05/27/84, 07/07/05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4368"/>
                  </a:ext>
                </a:extLst>
              </a:tr>
              <a:tr h="227135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Weekday 1-7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7, 4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76279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35760" y="548680"/>
            <a:ext cx="4573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4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日期字串轉換</a:t>
            </a:r>
            <a:endParaRPr lang="en-US" sz="4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368" y="1700808"/>
            <a:ext cx="6696744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1600" dirty="0" err="1" smtClean="0">
                <a:latin typeface="Consolas" panose="020B0609020204030204" pitchFamily="49" charset="0"/>
                <a:ea typeface="標楷體" panose="03000509000000000000" pitchFamily="65" charset="-120"/>
              </a:rPr>
              <a:t>as.Date</a:t>
            </a:r>
            <a:r>
              <a:rPr lang="en-US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(string, format="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"%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Y-%m-%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d"</a:t>
            </a:r>
            <a:r>
              <a:rPr lang="en-US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")</a:t>
            </a:r>
            <a:r>
              <a:rPr lang="zh-TW" altLang="en-US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字串轉日期</a:t>
            </a:r>
            <a:endParaRPr lang="en-US" altLang="zh-TW" sz="16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d0 = </a:t>
            </a:r>
            <a:r>
              <a:rPr lang="en-US" altLang="zh-TW" sz="16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as.Date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("2019/04/03", "%Y/%m/%d")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as.POSIXct(string, </a:t>
            </a:r>
            <a:r>
              <a:rPr lang="fr-FR" altLang="zh-TW" sz="1600" dirty="0">
                <a:latin typeface="Consolas" panose="020B0609020204030204" pitchFamily="49" charset="0"/>
                <a:ea typeface="標楷體" panose="03000509000000000000" pitchFamily="65" charset="-120"/>
              </a:rPr>
              <a:t>format="%</a:t>
            </a:r>
            <a:r>
              <a:rPr lang="fr-FR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m-%d-%</a:t>
            </a:r>
            <a:r>
              <a:rPr lang="fr-FR" altLang="zh-TW" sz="1600" dirty="0">
                <a:latin typeface="Consolas" panose="020B0609020204030204" pitchFamily="49" charset="0"/>
                <a:ea typeface="標楷體" panose="03000509000000000000" pitchFamily="65" charset="-120"/>
              </a:rPr>
              <a:t>y %H:%M")</a:t>
            </a:r>
            <a:r>
              <a:rPr lang="en-US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Consolas" panose="020B0609020204030204" pitchFamily="49" charset="0"/>
                <a:ea typeface="標楷體" panose="03000509000000000000" pitchFamily="65" charset="-120"/>
              </a:rPr>
              <a:t>字串轉</a:t>
            </a:r>
            <a:r>
              <a:rPr lang="zh-TW" altLang="en-US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日期</a:t>
            </a:r>
            <a:endParaRPr lang="en-US" altLang="zh-TW" sz="1600" dirty="0" smtClean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d1 = </a:t>
            </a:r>
            <a:r>
              <a:rPr lang="en-US" altLang="zh-TW" sz="16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as.POSIXct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("Jan15'2015 12:30", "%</a:t>
            </a:r>
            <a:r>
              <a:rPr lang="en-US" altLang="zh-TW" sz="16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b%d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'%Y %H:%M") </a:t>
            </a:r>
          </a:p>
          <a:p>
            <a:pPr marL="271463" indent="-2714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format(date,</a:t>
            </a:r>
            <a:r>
              <a:rPr lang="zh-TW" altLang="en-US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code="…")</a:t>
            </a:r>
            <a:r>
              <a:rPr lang="zh-TW" altLang="en-US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: </a:t>
            </a:r>
            <a:r>
              <a:rPr lang="zh-TW" altLang="en-US" sz="16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日期轉字串</a:t>
            </a:r>
            <a:endParaRPr lang="en-US" altLang="zh-TW" sz="1600" dirty="0" smtClean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format(d0, "%B")</a:t>
            </a:r>
            <a:r>
              <a:rPr lang="zh-TW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  <a:sym typeface="Wingdings" panose="05000000000000000000" pitchFamily="2" charset="2"/>
              </a:rPr>
              <a:t> 'April'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format(d0, 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"%w")</a:t>
            </a:r>
            <a:r>
              <a:rPr lang="zh-TW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  <a:sym typeface="Wingdings" panose="05000000000000000000" pitchFamily="2" charset="2"/>
              </a:rPr>
              <a:t>'4'</a:t>
            </a:r>
            <a:endParaRPr lang="en-US" altLang="zh-TW" sz="1600" dirty="0" smtClean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4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</a:t>
            </a:r>
            <a:r>
              <a:rPr lang="zh-TW" altLang="en-US" dirty="0" smtClean="0"/>
              <a:t>運算</a:t>
            </a:r>
            <a:endParaRPr lang="en-US" altLang="zh-TW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464" y="1412777"/>
            <a:ext cx="950505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table(x, …)</a:t>
            </a: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計算各分類數量</a:t>
            </a:r>
            <a:endParaRPr lang="en-US" altLang="zh-TW" sz="2400" dirty="0" smtClean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lvl="2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table(sex); table(sex, race) </a:t>
            </a:r>
            <a:endParaRPr lang="en-US" altLang="zh-TW" sz="2400" dirty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tapply(x, INDEX, FUN)</a:t>
            </a: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分類</a:t>
            </a:r>
            <a:r>
              <a:rPr lang="zh-TW" altLang="en-US" sz="2400" dirty="0">
                <a:latin typeface="Consolas" panose="020B0609020204030204" pitchFamily="49" charset="0"/>
                <a:ea typeface="標楷體" panose="03000509000000000000" pitchFamily="65" charset="-120"/>
              </a:rPr>
              <a:t>統計</a:t>
            </a:r>
            <a:endParaRPr lang="en-US" altLang="zh-TW" sz="2400" dirty="0" smtClean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lvl="2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tapply(weight, sex, mean)</a:t>
            </a:r>
            <a:r>
              <a:rPr lang="zh-TW" altLang="en-US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37148" y="476672"/>
            <a:ext cx="5137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4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類別計算功能</a:t>
            </a:r>
            <a:endParaRPr lang="en-US" sz="4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7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集合物件運算</a:t>
            </a:r>
            <a:endParaRPr lang="en-US" altLang="zh-TW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038" y="1269915"/>
            <a:ext cx="108535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Consolas" panose="020B0609020204030204" pitchFamily="49" charset="0"/>
                <a:ea typeface="標楷體" panose="03000509000000000000" pitchFamily="65" charset="-120"/>
              </a:rPr>
              <a:t>集合</a:t>
            </a:r>
            <a:r>
              <a:rPr lang="zh-TW" altLang="en-US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元件 </a:t>
            </a:r>
            <a:r>
              <a:rPr lang="en-US" altLang="zh-TW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OBJ</a:t>
            </a:r>
            <a:r>
              <a:rPr lang="zh-TW" altLang="en-US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vector or list </a:t>
            </a:r>
          </a:p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000" dirty="0" err="1" smtClean="0">
                <a:latin typeface="Consolas" panose="020B0609020204030204" pitchFamily="49" charset="0"/>
                <a:ea typeface="標楷體" panose="03000509000000000000" pitchFamily="65" charset="-120"/>
              </a:rPr>
              <a:t>lapply</a:t>
            </a:r>
            <a:r>
              <a:rPr lang="en-US" altLang="zh-TW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(OBJ, FUN)</a:t>
            </a:r>
            <a:r>
              <a:rPr lang="zh-TW" altLang="en-US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# 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對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OBJ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的</a:t>
            </a:r>
            <a:r>
              <a:rPr lang="zh-TW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每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一個子元件做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FUN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# 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讀進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data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檔案夾底下全部的</a:t>
            </a:r>
            <a:r>
              <a:rPr lang="en-US" altLang="zh-TW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xlsx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檔，將各資料框存進</a:t>
            </a:r>
            <a:r>
              <a:rPr lang="zh-TW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一個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list(D)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 = 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dir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(“data”,“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xlsx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$”)</a:t>
            </a:r>
            <a:r>
              <a:rPr lang="zh-TW" altLang="en-US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%&gt;% 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lapply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read_xlsx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對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裡面的每一個</a:t>
            </a:r>
            <a:r>
              <a:rPr lang="zh-TW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資料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框進行運算</a:t>
            </a:r>
            <a:endParaRPr lang="en-US" altLang="zh-TW" sz="2000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lapply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(D, function(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 {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 c(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nrow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), 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ncol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), 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n_distinct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df$id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)) 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 })</a:t>
            </a:r>
          </a:p>
          <a:p>
            <a:pPr marL="449263" indent="-4492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000" dirty="0" err="1" smtClean="0">
                <a:latin typeface="Consolas" panose="020B0609020204030204" pitchFamily="49" charset="0"/>
                <a:ea typeface="標楷體" panose="03000509000000000000" pitchFamily="65" charset="-120"/>
              </a:rPr>
              <a:t>sapply</a:t>
            </a:r>
            <a:r>
              <a:rPr lang="en-US" altLang="zh-TW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(x, FUN)</a:t>
            </a:r>
            <a:r>
              <a:rPr lang="zh-TW" altLang="en-US" sz="2000" dirty="0" smtClean="0">
                <a:latin typeface="Consolas" panose="020B0609020204030204" pitchFamily="49" charset="0"/>
                <a:ea typeface="標楷體" panose="03000509000000000000" pitchFamily="65" charset="-120"/>
              </a:rPr>
              <a:t>   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# 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儘可能簡化</a:t>
            </a:r>
            <a:r>
              <a:rPr lang="en-US" altLang="zh-TW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lapply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輸出物件的資料結構 </a:t>
            </a:r>
            <a:endParaRPr lang="en-US" altLang="zh-TW" sz="2000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9736" y="405819"/>
            <a:ext cx="4714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4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集合物件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endParaRPr lang="en-US" sz="4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0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R: </a:t>
            </a:r>
            <a:r>
              <a:rPr lang="zh-TW" altLang="en-US" dirty="0"/>
              <a:t>簡單</a:t>
            </a:r>
            <a:r>
              <a:rPr lang="zh-TW" altLang="en-US" dirty="0" smtClean="0"/>
              <a:t>繪圖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4295800" y="4293096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366D6"/>
                </a:solidFill>
                <a:latin typeface="+mj-ea"/>
                <a:ea typeface="+mj-ea"/>
              </a:rPr>
              <a:t>第二</a:t>
            </a:r>
            <a:r>
              <a:rPr lang="zh-TW" altLang="en-US" dirty="0" smtClean="0">
                <a:solidFill>
                  <a:srgbClr val="0366D6"/>
                </a:solidFill>
                <a:latin typeface="+mj-ea"/>
                <a:ea typeface="+mj-ea"/>
              </a:rPr>
              <a:t>單元課堂筆記：</a:t>
            </a:r>
            <a:r>
              <a:rPr lang="en-US" altLang="zh-TW" dirty="0">
                <a:solidFill>
                  <a:srgbClr val="0366D6"/>
                </a:solidFill>
                <a:latin typeface="+mj-ea"/>
                <a:ea typeface="+mj-ea"/>
              </a:rPr>
              <a:t>R</a:t>
            </a:r>
            <a:r>
              <a:rPr lang="zh-TW" altLang="en-US" dirty="0">
                <a:solidFill>
                  <a:srgbClr val="0366D6"/>
                </a:solidFill>
                <a:latin typeface="+mj-ea"/>
                <a:ea typeface="+mj-ea"/>
              </a:rPr>
              <a:t>資料檢視與繪圖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28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Rounded MT Bold" panose="020F0704030504030204" pitchFamily="34" charset="0"/>
              </a:rPr>
              <a:t>R</a:t>
            </a:r>
            <a:r>
              <a:rPr lang="zh-TW" altLang="en-US" dirty="0" smtClean="0">
                <a:latin typeface="Arial Rounded MT Bold" panose="020F0704030504030204" pitchFamily="34" charset="0"/>
              </a:rPr>
              <a:t>：內建</a:t>
            </a:r>
            <a:r>
              <a:rPr lang="zh-TW" altLang="en-US" dirty="0" smtClean="0"/>
              <a:t>基本圖形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00" y="1667608"/>
            <a:ext cx="2495291" cy="18498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00" y="3899857"/>
            <a:ext cx="2495291" cy="14220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136" y="3881810"/>
            <a:ext cx="3384376" cy="18474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136" y="1667608"/>
            <a:ext cx="2104970" cy="202862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4261"/>
              </p:ext>
            </p:extLst>
          </p:nvPr>
        </p:nvGraphicFramePr>
        <p:xfrm>
          <a:off x="7652594" y="2132856"/>
          <a:ext cx="3699990" cy="26854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6665">
                  <a:extLst>
                    <a:ext uri="{9D8B030D-6E8A-4147-A177-3AD203B41FA5}">
                      <a16:colId xmlns:a16="http://schemas.microsoft.com/office/drawing/2014/main" val="2314417070"/>
                    </a:ext>
                  </a:extLst>
                </a:gridCol>
                <a:gridCol w="616665">
                  <a:extLst>
                    <a:ext uri="{9D8B030D-6E8A-4147-A177-3AD203B41FA5}">
                      <a16:colId xmlns:a16="http://schemas.microsoft.com/office/drawing/2014/main" val="4229235931"/>
                    </a:ext>
                  </a:extLst>
                </a:gridCol>
                <a:gridCol w="616665">
                  <a:extLst>
                    <a:ext uri="{9D8B030D-6E8A-4147-A177-3AD203B41FA5}">
                      <a16:colId xmlns:a16="http://schemas.microsoft.com/office/drawing/2014/main" val="3788807739"/>
                    </a:ext>
                  </a:extLst>
                </a:gridCol>
                <a:gridCol w="616665">
                  <a:extLst>
                    <a:ext uri="{9D8B030D-6E8A-4147-A177-3AD203B41FA5}">
                      <a16:colId xmlns:a16="http://schemas.microsoft.com/office/drawing/2014/main" val="206362186"/>
                    </a:ext>
                  </a:extLst>
                </a:gridCol>
                <a:gridCol w="616665">
                  <a:extLst>
                    <a:ext uri="{9D8B030D-6E8A-4147-A177-3AD203B41FA5}">
                      <a16:colId xmlns:a16="http://schemas.microsoft.com/office/drawing/2014/main" val="2576050164"/>
                    </a:ext>
                  </a:extLst>
                </a:gridCol>
                <a:gridCol w="616665">
                  <a:extLst>
                    <a:ext uri="{9D8B030D-6E8A-4147-A177-3AD203B41FA5}">
                      <a16:colId xmlns:a16="http://schemas.microsoft.com/office/drawing/2014/main" val="1202999602"/>
                    </a:ext>
                  </a:extLst>
                </a:gridCol>
              </a:tblGrid>
              <a:tr h="2983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latin typeface="Arial Rounded MT Bold" panose="020F0704030504030204" pitchFamily="34" charset="0"/>
                        </a:rPr>
                        <a:t>Country</a:t>
                      </a:r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latin typeface="Arial Rounded MT Bold" panose="020F0704030504030204" pitchFamily="34" charset="0"/>
                        </a:rPr>
                        <a:t>Region</a:t>
                      </a:r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 smtClean="0">
                          <a:latin typeface="Arial Rounded MT Bold" panose="020F0704030504030204" pitchFamily="34" charset="0"/>
                        </a:rPr>
                        <a:t>Cell.Sub</a:t>
                      </a:r>
                      <a:r>
                        <a:rPr lang="en-US" altLang="zh-TW" sz="900" dirty="0" smtClean="0">
                          <a:latin typeface="Arial Rounded MT Bold" panose="020F0704030504030204" pitchFamily="34" charset="0"/>
                        </a:rPr>
                        <a:t>.</a:t>
                      </a:r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 smtClean="0">
                          <a:latin typeface="Arial Rounded MT Bold" panose="020F0704030504030204" pitchFamily="34" charset="0"/>
                        </a:rPr>
                        <a:t>Fert.Rate</a:t>
                      </a:r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latin typeface="Arial Rounded MT Bold" panose="020F0704030504030204" pitchFamily="34" charset="0"/>
                        </a:rPr>
                        <a:t>GNI</a:t>
                      </a:r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 smtClean="0">
                          <a:latin typeface="Arial Rounded MT Bold" panose="020F0704030504030204" pitchFamily="34" charset="0"/>
                        </a:rPr>
                        <a:t>Life.Exp</a:t>
                      </a:r>
                      <a:r>
                        <a:rPr lang="en-US" altLang="zh-TW" sz="900" dirty="0" smtClean="0">
                          <a:latin typeface="Arial Rounded MT Bold" panose="020F0704030504030204" pitchFamily="34" charset="0"/>
                        </a:rPr>
                        <a:t>.</a:t>
                      </a:r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211567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1095805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2527059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102288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0576552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085916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4299174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6475039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868558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9027138" y="1671191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5"/>
                </a:solidFill>
                <a:latin typeface="Arial Rounded MT Bold" panose="020F0704030504030204" pitchFamily="34" charset="0"/>
                <a:ea typeface="+mj-ea"/>
              </a:rPr>
              <a:t>WHO</a:t>
            </a:r>
            <a:endParaRPr lang="zh-TW" altLang="en-US" sz="2400" b="1" dirty="0" smtClean="0">
              <a:solidFill>
                <a:schemeClr val="accent5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4104" y="126749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barplot</a:t>
            </a:r>
            <a:r>
              <a:rPr lang="en-US" altLang="zh-TW" sz="2000" b="1" dirty="0" smtClean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()</a:t>
            </a:r>
            <a:endParaRPr lang="zh-TW" altLang="en-US" sz="2000" b="1" dirty="0" smtClean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4104" y="36715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hist</a:t>
            </a:r>
            <a:r>
              <a:rPr lang="en-US" altLang="zh-TW" sz="2000" b="1" dirty="0" smtClean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()</a:t>
            </a:r>
            <a:endParaRPr lang="zh-TW" altLang="en-US" sz="2000" b="1" dirty="0" smtClean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84467" y="13133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plot()</a:t>
            </a:r>
            <a:endParaRPr lang="zh-TW" altLang="en-US" sz="2000" b="1" dirty="0" smtClean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84467" y="378904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boxplot()</a:t>
            </a:r>
            <a:endParaRPr lang="zh-TW" altLang="en-US" sz="2000" b="1" dirty="0" smtClean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57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980728"/>
          </a:xfrm>
        </p:spPr>
        <p:txBody>
          <a:bodyPr/>
          <a:lstStyle/>
          <a:p>
            <a:r>
              <a:rPr lang="en-US" altLang="zh-TW" dirty="0" smtClean="0">
                <a:latin typeface="Arial Rounded MT Bold" panose="020F0704030504030204" pitchFamily="34" charset="0"/>
              </a:rPr>
              <a:t>From Data to Vis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60" y="1556792"/>
            <a:ext cx="5976664" cy="45474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75211" y="921740"/>
            <a:ext cx="342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 Rounded MT Bold" panose="020F0704030504030204" pitchFamily="34" charset="0"/>
                <a:hlinkClick r:id="rId3"/>
              </a:rPr>
              <a:t>https://www.data-to-viz.com</a:t>
            </a:r>
            <a:r>
              <a:rPr lang="zh-TW" altLang="en-US" dirty="0" smtClean="0">
                <a:latin typeface="Arial Rounded MT Bold" panose="020F0704030504030204" pitchFamily="34" charset="0"/>
                <a:hlinkClick r:id="rId3"/>
              </a:rPr>
              <a:t>/</a:t>
            </a:r>
            <a:r>
              <a:rPr lang="zh-TW" altLang="en-US" dirty="0" smtClean="0">
                <a:latin typeface="Arial Rounded MT Bold" panose="020F0704030504030204" pitchFamily="34" charset="0"/>
              </a:rPr>
              <a:t> 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16938" y="241219"/>
            <a:ext cx="8784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物件導向的互動式資料運算環境</a:t>
            </a:r>
            <a:endParaRPr lang="en-US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Picture 10" descr="ç¸éåç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72636"/>
            <a:ext cx="1765554" cy="104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12173449" cy="49264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1344" y="4869160"/>
            <a:ext cx="11521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寫程式：</a:t>
            </a:r>
            <a:endParaRPr lang="en-US" altLang="zh-TW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使用運算式定義或改變資料物件的過程</a:t>
            </a:r>
            <a:endParaRPr lang="en-US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8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87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7408" y="404664"/>
            <a:ext cx="1058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accent5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R:</a:t>
            </a:r>
            <a:r>
              <a:rPr lang="zh-TW" altLang="en-US" sz="4400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物件導向的互動式資料運算環境</a:t>
            </a:r>
            <a:endParaRPr lang="en-US" sz="4400" dirty="0" smtClean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7408" y="1556792"/>
            <a:ext cx="1058517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每一份資料都是一個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物件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(object)</a:t>
            </a: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每一段程式都是一個由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物件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運算符號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(operator)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和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功能 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(function)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所組合而成的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運算式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(expression)</a:t>
            </a: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在指令區輸入一個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運算式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，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就馬上會算出它的結果；也可以在程式區先編輯好一串運算式，將它們儲存成一個</a:t>
            </a:r>
            <a:r>
              <a:rPr lang="zh-TW" altLang="en-US" sz="2200" dirty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程式檔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，以方便修改或重複執行</a:t>
            </a:r>
            <a:endParaRPr lang="en-US" altLang="zh-TW" sz="22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運算的結果也是一個物件，它可以直接顯示在指令區或儲存在另一個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物件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名稱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(name)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裡面，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有</a:t>
            </a:r>
            <a:r>
              <a:rPr lang="zh-TW" altLang="en-US" sz="2200" dirty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名稱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的物件才能被繼續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運算</a:t>
            </a:r>
            <a:endParaRPr lang="en-US" altLang="zh-TW" sz="22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物件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名稱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可以</a:t>
            </a:r>
            <a:r>
              <a:rPr lang="zh-TW" altLang="en-US" sz="2200" u="sng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隨意指定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；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物件名稱</a:t>
            </a:r>
            <a:r>
              <a:rPr lang="zh-TW" altLang="en-US" sz="2200" u="sng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重複使用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時，新內容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物件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會取代舊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內容</a:t>
            </a:r>
            <a:endParaRPr lang="en-US" altLang="zh-TW" sz="22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運算的結果可以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存回同一名稱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，也可以存到一個新名稱裡面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；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所謂</a:t>
            </a:r>
            <a:r>
              <a:rPr lang="zh-TW" altLang="en-US" sz="2200" dirty="0" smtClean="0">
                <a:solidFill>
                  <a:srgbClr val="FF99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程式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，就是一系列使用</a:t>
            </a:r>
            <a:r>
              <a:rPr lang="zh-TW" alt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運算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式定義新物件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名稱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，或改變舊物件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內容</a:t>
            </a:r>
            <a:r>
              <a:rPr lang="en-US" altLang="zh-TW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的過程</a:t>
            </a:r>
            <a:endParaRPr lang="en-US" altLang="zh-TW" sz="22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4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11377264" cy="980728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accent5">
                    <a:lumMod val="75000"/>
                  </a:schemeClr>
                </a:solidFill>
              </a:rPr>
              <a:t>資料物件的屬性</a:t>
            </a:r>
            <a:r>
              <a:rPr lang="en-US" altLang="zh-TW" sz="4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40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Data Objects</a:t>
            </a:r>
            <a:r>
              <a:rPr lang="zh-TW" altLang="en-US" sz="40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Attributes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23235" y="14402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名</a:t>
            </a:r>
            <a:r>
              <a:rPr lang="zh-TW" altLang="en-US" sz="2800" dirty="0">
                <a:latin typeface="+mj-ea"/>
                <a:ea typeface="+mj-ea"/>
              </a:rPr>
              <a:t>稱</a:t>
            </a:r>
            <a:endParaRPr lang="en-US" sz="2800" dirty="0" smtClean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03772" y="27530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FF"/>
                </a:solidFill>
                <a:latin typeface="+mj-ea"/>
                <a:ea typeface="+mj-ea"/>
              </a:rPr>
              <a:t>結構</a:t>
            </a:r>
            <a:endParaRPr lang="en-US" sz="2800" dirty="0" smtClean="0">
              <a:solidFill>
                <a:srgbClr val="FF00FF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90565" y="2330585"/>
            <a:ext cx="136815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物件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直線單箭頭接點 29"/>
          <p:cNvCxnSpPr>
            <a:stCxn id="28" idx="0"/>
          </p:cNvCxnSpPr>
          <p:nvPr/>
        </p:nvCxnSpPr>
        <p:spPr>
          <a:xfrm flipV="1">
            <a:off x="3174641" y="1932217"/>
            <a:ext cx="0" cy="398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8" idx="3"/>
          </p:cNvCxnSpPr>
          <p:nvPr/>
        </p:nvCxnSpPr>
        <p:spPr>
          <a:xfrm>
            <a:off x="3858717" y="3014661"/>
            <a:ext cx="39836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8" idx="2"/>
          </p:cNvCxnSpPr>
          <p:nvPr/>
        </p:nvCxnSpPr>
        <p:spPr>
          <a:xfrm>
            <a:off x="3174641" y="3698737"/>
            <a:ext cx="1157" cy="398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8" idx="1"/>
          </p:cNvCxnSpPr>
          <p:nvPr/>
        </p:nvCxnSpPr>
        <p:spPr>
          <a:xfrm flipH="1">
            <a:off x="2092197" y="3014661"/>
            <a:ext cx="39836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257085" y="27530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種類</a:t>
            </a:r>
            <a:endParaRPr lang="en-US" sz="28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902770" y="40658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值</a:t>
            </a:r>
            <a:endParaRPr lang="en-US" sz="2800" dirty="0" smtClean="0">
              <a:latin typeface="+mj-ea"/>
              <a:ea typeface="+mj-ea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875429" y="1444978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Arial Rounded MT Bold" panose="020F0704030504030204" pitchFamily="34" charset="0"/>
                <a:ea typeface="+mj-ea"/>
              </a:rPr>
              <a:t>Name</a:t>
            </a:r>
            <a:endParaRPr lang="en-US" sz="2800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96000" y="2753051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Class</a:t>
            </a:r>
          </a:p>
        </p:txBody>
      </p:sp>
      <p:sp>
        <p:nvSpPr>
          <p:cNvPr id="42" name="矩形 41"/>
          <p:cNvSpPr/>
          <p:nvPr/>
        </p:nvSpPr>
        <p:spPr>
          <a:xfrm>
            <a:off x="7793443" y="2330585"/>
            <a:ext cx="136815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</a:rPr>
              <a:t>Object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ea typeface="+mj-ea"/>
            </a:endParaRPr>
          </a:p>
        </p:txBody>
      </p:sp>
      <p:cxnSp>
        <p:nvCxnSpPr>
          <p:cNvPr id="43" name="直線單箭頭接點 42"/>
          <p:cNvCxnSpPr>
            <a:stCxn id="42" idx="0"/>
          </p:cNvCxnSpPr>
          <p:nvPr/>
        </p:nvCxnSpPr>
        <p:spPr>
          <a:xfrm flipV="1">
            <a:off x="8477519" y="1932217"/>
            <a:ext cx="0" cy="398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9136115" y="3014661"/>
            <a:ext cx="77630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42" idx="2"/>
          </p:cNvCxnSpPr>
          <p:nvPr/>
        </p:nvCxnSpPr>
        <p:spPr>
          <a:xfrm>
            <a:off x="8477519" y="3698737"/>
            <a:ext cx="1157" cy="398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7176120" y="3014661"/>
            <a:ext cx="64157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9821516" y="2753051"/>
            <a:ext cx="102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Type</a:t>
            </a:r>
            <a:endParaRPr lang="en-US" sz="2800" dirty="0" smtClean="0">
              <a:solidFill>
                <a:srgbClr val="00B0F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900404" y="4097105"/>
            <a:ext cx="115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Arial Rounded MT Bold" panose="020F0704030504030204" pitchFamily="34" charset="0"/>
                <a:ea typeface="+mj-ea"/>
              </a:rPr>
              <a:t>Value</a:t>
            </a:r>
            <a:endParaRPr lang="en-US" sz="2800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308380" y="3496940"/>
            <a:ext cx="800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數值</a:t>
            </a:r>
            <a:endParaRPr lang="en-US" altLang="zh-TW" sz="2400" dirty="0" smtClean="0">
              <a:solidFill>
                <a:srgbClr val="00B0F0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zh-TW" altLang="en-US" sz="2400" dirty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邏輯</a:t>
            </a:r>
            <a:endParaRPr lang="en-US" altLang="zh-TW" sz="2400" dirty="0" smtClean="0">
              <a:solidFill>
                <a:srgbClr val="00B0F0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zh-TW" alt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類</a:t>
            </a:r>
            <a:r>
              <a:rPr lang="zh-TW" altLang="en-US" sz="2400" dirty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別</a:t>
            </a:r>
            <a:endParaRPr lang="en-US" altLang="zh-TW" sz="2400" dirty="0" smtClean="0">
              <a:solidFill>
                <a:srgbClr val="00B0F0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zh-TW" alt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字串</a:t>
            </a:r>
            <a:endParaRPr lang="en-US" altLang="zh-TW" sz="2400" dirty="0" smtClean="0">
              <a:solidFill>
                <a:srgbClr val="00B0F0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zh-TW" alt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日</a:t>
            </a:r>
            <a:r>
              <a:rPr lang="zh-TW" altLang="en-US" sz="2400" dirty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期</a:t>
            </a:r>
            <a:endParaRPr lang="en-US" altLang="zh-TW" sz="2400" dirty="0" smtClean="0">
              <a:solidFill>
                <a:srgbClr val="00B0F0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en-US" altLang="zh-TW" sz="24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…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27448" y="3496939"/>
            <a:ext cx="1107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向量</a:t>
            </a:r>
            <a:endParaRPr lang="en-US" altLang="zh-TW" sz="2400" dirty="0" smtClean="0">
              <a:solidFill>
                <a:srgbClr val="FF00FF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zh-TW" altLang="en-US" sz="2400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矩陣</a:t>
            </a:r>
            <a:endParaRPr lang="en-US" altLang="zh-TW" sz="2400" dirty="0" smtClean="0">
              <a:solidFill>
                <a:srgbClr val="FF00FF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zh-TW" altLang="en-US" sz="2400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資料框</a:t>
            </a:r>
            <a:endParaRPr lang="en-US" altLang="zh-TW" sz="2400" dirty="0" smtClean="0">
              <a:solidFill>
                <a:srgbClr val="FF00FF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zh-TW" altLang="en-US" sz="2400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清單</a:t>
            </a:r>
            <a:endParaRPr lang="en-US" altLang="zh-TW" sz="2400" dirty="0" smtClean="0">
              <a:solidFill>
                <a:srgbClr val="FF00FF"/>
              </a:solidFill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en-US" altLang="zh-TW" sz="2400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…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819565" y="3496938"/>
            <a:ext cx="17883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vector</a:t>
            </a:r>
          </a:p>
          <a:p>
            <a:pPr algn="ctr"/>
            <a:r>
              <a:rPr lang="en-US" altLang="zh-TW" sz="24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matrix</a:t>
            </a:r>
          </a:p>
          <a:p>
            <a:pPr algn="ctr"/>
            <a:r>
              <a:rPr lang="en-US" altLang="zh-TW" sz="24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data frame</a:t>
            </a:r>
          </a:p>
          <a:p>
            <a:pPr algn="ctr"/>
            <a:r>
              <a:rPr lang="en-US" altLang="zh-TW" sz="24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list</a:t>
            </a:r>
          </a:p>
          <a:p>
            <a:pPr algn="ctr"/>
            <a:r>
              <a:rPr lang="en-US" altLang="zh-TW" sz="24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…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703326" y="3496937"/>
            <a:ext cx="1289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num/int</a:t>
            </a:r>
          </a:p>
          <a:p>
            <a:pPr algn="ctr"/>
            <a:r>
              <a:rPr lang="en-US" altLang="zh-TW" sz="24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logical</a:t>
            </a:r>
          </a:p>
          <a:p>
            <a:pPr algn="ctr"/>
            <a:r>
              <a:rPr lang="en-US" altLang="zh-TW" sz="24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factor</a:t>
            </a:r>
          </a:p>
          <a:p>
            <a:pPr algn="ctr"/>
            <a:r>
              <a:rPr lang="en-US" altLang="zh-TW" sz="24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chr</a:t>
            </a:r>
          </a:p>
          <a:p>
            <a:pPr algn="ctr"/>
            <a:r>
              <a:rPr lang="en-US" altLang="zh-TW" sz="24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date</a:t>
            </a:r>
          </a:p>
          <a:p>
            <a:pPr algn="ctr"/>
            <a:r>
              <a:rPr lang="en-US" altLang="zh-TW" sz="24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334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10972800" cy="980728"/>
          </a:xfrm>
        </p:spPr>
        <p:txBody>
          <a:bodyPr/>
          <a:lstStyle/>
          <a:p>
            <a:r>
              <a:rPr lang="en-US" sz="6000" b="1" dirty="0" smtClean="0">
                <a:latin typeface="Arial Black" panose="020B0A04020102020204" pitchFamily="34" charset="0"/>
              </a:rPr>
              <a:t>Introduction to R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31378" y="2103814"/>
            <a:ext cx="43161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資料結構</a:t>
            </a:r>
            <a:r>
              <a:rPr lang="en-US" altLang="zh-TW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(class):</a:t>
            </a:r>
            <a:endParaRPr lang="zh-TW" altLang="en-US" sz="2800" dirty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15975" lvl="1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向量</a:t>
            </a:r>
            <a:r>
              <a:rPr lang="en-US" altLang="zh-TW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(vector)</a:t>
            </a:r>
          </a:p>
          <a:p>
            <a:pPr marL="815975" lvl="1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矩陣</a:t>
            </a:r>
            <a:r>
              <a:rPr lang="en-US" altLang="zh-TW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matrix</a:t>
            </a:r>
            <a:r>
              <a:rPr lang="en-US" altLang="zh-TW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endParaRPr lang="zh-TW" altLang="en-US" sz="2800" dirty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15975" lvl="1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資料框</a:t>
            </a:r>
            <a:r>
              <a:rPr lang="en-US" altLang="zh-TW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data frame) </a:t>
            </a:r>
            <a:endParaRPr lang="zh-TW" altLang="en-US" sz="2800" dirty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15975" lvl="1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序列</a:t>
            </a:r>
            <a:r>
              <a:rPr lang="en-US" altLang="zh-TW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(list</a:t>
            </a:r>
            <a:r>
              <a:rPr lang="en-US" altLang="zh-TW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集合物件的索引</a:t>
            </a:r>
            <a:endParaRPr lang="zh-TW" altLang="en-US" sz="2800" dirty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>
              <a:spcBef>
                <a:spcPts val="1800"/>
              </a:spcBef>
              <a:buClr>
                <a:srgbClr val="C00000"/>
              </a:buClr>
            </a:pPr>
            <a:endParaRPr lang="zh-TW" altLang="en-US" sz="2800" dirty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96000" y="2098987"/>
            <a:ext cx="4868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資料種類</a:t>
            </a:r>
            <a:r>
              <a:rPr lang="en-US" altLang="zh-TW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(type):</a:t>
            </a:r>
            <a:endParaRPr lang="zh-TW" altLang="en-US" sz="2800" dirty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15975" lvl="1" indent="-358775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數值：整數、實數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15975" lvl="1" indent="-358775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文字、字串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15975" lvl="1" indent="-358775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類別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15975" lvl="1" indent="-358775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日期、</a:t>
            </a:r>
            <a:r>
              <a:rPr lang="zh-TW" altLang="en-US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時間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9104" y="1196752"/>
            <a:ext cx="8763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  <a:hlinkClick r:id="rId2"/>
              </a:rPr>
              <a:t>https://</a:t>
            </a:r>
            <a:r>
              <a:rPr lang="en-US" altLang="zh-TW" sz="2400" dirty="0" smtClean="0">
                <a:latin typeface="Arial Rounded MT Bold" panose="020F0704030504030204" pitchFamily="34" charset="0"/>
                <a:hlinkClick r:id="rId2"/>
              </a:rPr>
              <a:t>www.datacamp.com/courses/free-introduction-to-r</a:t>
            </a:r>
            <a:r>
              <a:rPr lang="en-US" altLang="zh-TW" sz="2400" dirty="0" smtClean="0">
                <a:latin typeface="Arial Rounded MT Bold" panose="020F0704030504030204" pitchFamily="34" charset="0"/>
              </a:rPr>
              <a:t> 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8054" y="3429000"/>
            <a:ext cx="293839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統計量：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加總：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sum(x)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平均：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mean(x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最大：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min(x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小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max(x)</a:t>
            </a:r>
            <a:endParaRPr lang="en-US" altLang="zh-TW" sz="2000" dirty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03512" y="620688"/>
            <a:ext cx="8731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4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簡單運算功能</a:t>
            </a:r>
            <a:r>
              <a:rPr lang="en-US" altLang="zh-TW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4400" b="1" dirty="0" smtClean="0">
                <a:solidFill>
                  <a:schemeClr val="tx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en-US" altLang="zh-TW" sz="4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4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8055" y="1772816"/>
            <a:ext cx="4320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數學運算： 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'+', '-', '*', '/', '^'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log(x),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sqrt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(x), …</a:t>
            </a:r>
          </a:p>
        </p:txBody>
      </p:sp>
      <p:sp>
        <p:nvSpPr>
          <p:cNvPr id="18" name="矩形 17"/>
          <p:cNvSpPr/>
          <p:nvPr/>
        </p:nvSpPr>
        <p:spPr>
          <a:xfrm>
            <a:off x="5663952" y="1767006"/>
            <a:ext cx="48965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排序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功能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排序：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sort(x)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次序：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order(x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最大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位置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which.min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最小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位置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which.max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(x)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資料頭部：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head(x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723900" lvl="1" indent="-266700">
              <a:lnSpc>
                <a:spcPct val="150000"/>
              </a:lnSpc>
              <a:buClr>
                <a:srgbClr val="A86ED4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尾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部：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tail(x)</a:t>
            </a:r>
            <a:endParaRPr lang="en-US" altLang="zh-TW" sz="2000" dirty="0">
              <a:solidFill>
                <a:srgbClr val="0070C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91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476672"/>
            <a:ext cx="10972800" cy="980728"/>
          </a:xfrm>
        </p:spPr>
        <p:txBody>
          <a:bodyPr/>
          <a:lstStyle/>
          <a:p>
            <a:r>
              <a:rPr lang="zh-TW" altLang="en-US" sz="5400" b="1" dirty="0" smtClean="0">
                <a:latin typeface="+mj-ea"/>
              </a:rPr>
              <a:t>資料框 </a:t>
            </a:r>
            <a:r>
              <a:rPr lang="en-US" altLang="zh-TW" sz="5400" dirty="0" smtClean="0"/>
              <a:t>(Data Frame</a:t>
            </a:r>
            <a:r>
              <a:rPr lang="en-US" altLang="zh-TW" sz="5400" b="1" dirty="0" smtClean="0"/>
              <a:t>)</a:t>
            </a:r>
            <a:endParaRPr lang="en-US" sz="5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3467" y="2105068"/>
            <a:ext cx="6048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建立與探索資料</a:t>
            </a: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框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欄</a:t>
            </a:r>
            <a:r>
              <a:rPr lang="en-US" altLang="zh-TW" sz="280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(col)</a:t>
            </a: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與</a:t>
            </a:r>
            <a:r>
              <a:rPr lang="zh-TW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列</a:t>
            </a:r>
            <a:r>
              <a:rPr lang="en-US" altLang="zh-TW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(row)</a:t>
            </a: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的</a:t>
            </a:r>
            <a:r>
              <a:rPr lang="zh-TW" altLang="en-US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相關</a:t>
            </a: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技巧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生成衍生</a:t>
            </a: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變數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欄位聚合與資料轉</a:t>
            </a: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置</a:t>
            </a:r>
            <a:endParaRPr lang="en-US" altLang="zh-TW" sz="2800" dirty="0" smtClean="0">
              <a:solidFill>
                <a:schemeClr val="tx2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58775" indent="-358775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聯結資料</a:t>
            </a:r>
            <a:r>
              <a:rPr lang="zh-TW" altLang="en-US" sz="2800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49972"/>
              </p:ext>
            </p:extLst>
          </p:nvPr>
        </p:nvGraphicFramePr>
        <p:xfrm>
          <a:off x="7248128" y="2105068"/>
          <a:ext cx="3960440" cy="35806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3144170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2923593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63621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760501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02999602"/>
                    </a:ext>
                  </a:extLst>
                </a:gridCol>
              </a:tblGrid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11567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95805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27059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02288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76552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85916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99174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5039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5581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51273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76202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79762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528048" y="26091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j-ea"/>
              </a:rPr>
              <a:t>紀錄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040216" y="17176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A86ED4"/>
                </a:solidFill>
                <a:latin typeface="Arial Rounded MT Bold" panose="020F0704030504030204" pitchFamily="34" charset="0"/>
                <a:ea typeface="+mj-ea"/>
              </a:rPr>
              <a:t>欄位</a:t>
            </a:r>
          </a:p>
        </p:txBody>
      </p:sp>
      <p:cxnSp>
        <p:nvCxnSpPr>
          <p:cNvPr id="11" name="直線單箭頭接點 10"/>
          <p:cNvCxnSpPr>
            <a:stCxn id="8" idx="3"/>
          </p:cNvCxnSpPr>
          <p:nvPr/>
        </p:nvCxnSpPr>
        <p:spPr>
          <a:xfrm>
            <a:off x="7328267" y="2839957"/>
            <a:ext cx="3808293" cy="0"/>
          </a:xfrm>
          <a:prstGeom prst="straightConnector1">
            <a:avLst/>
          </a:prstGeom>
          <a:ln w="28575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8440325" y="2249084"/>
            <a:ext cx="0" cy="3402806"/>
          </a:xfrm>
          <a:prstGeom prst="straightConnector1">
            <a:avLst/>
          </a:prstGeom>
          <a:ln w="28575">
            <a:solidFill>
              <a:srgbClr val="CDACE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74682" y="2852936"/>
            <a:ext cx="10333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第</a:t>
            </a:r>
            <a:r>
              <a:rPr lang="zh-TW" altLang="en-US" sz="2800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二</a:t>
            </a:r>
            <a:r>
              <a:rPr lang="zh-TW" altLang="en-US" sz="28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單元</a:t>
            </a:r>
            <a:endParaRPr lang="en-US" altLang="zh-TW" sz="28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3600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3600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：</a:t>
            </a:r>
            <a:r>
              <a:rPr lang="zh-TW" altLang="en-US" sz="40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基本運算</a:t>
            </a:r>
            <a:endParaRPr lang="en-US" altLang="zh-TW" sz="40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96484" y="5581620"/>
            <a:ext cx="99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卓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雍然 </a:t>
            </a:r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中山大學 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管理學術研究中心</a:t>
            </a:r>
            <a:endParaRPr lang="en-US" altLang="zh-TW" dirty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tonychuo@mail.nsysu.edu.tw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74682" y="757084"/>
            <a:ext cx="1033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36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zh-TW" altLang="en-US" sz="3600" u="sng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商業</a:t>
            </a:r>
            <a:r>
              <a:rPr lang="zh-TW" altLang="en-US" sz="3600" u="sng" dirty="0">
                <a:solidFill>
                  <a:schemeClr val="accent1"/>
                </a:solidFill>
                <a:ea typeface="標楷體" panose="03000509000000000000" pitchFamily="65" charset="-120"/>
              </a:rPr>
              <a:t>分析</a:t>
            </a:r>
            <a:r>
              <a:rPr lang="zh-TW" altLang="en-US" sz="3600" u="sng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實務 </a:t>
            </a:r>
            <a:r>
              <a:rPr lang="en-US" altLang="zh-TW" sz="32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(CM512, 2023.09)</a:t>
            </a:r>
          </a:p>
          <a:p>
            <a:pPr lvl="0" algn="ctr"/>
            <a:r>
              <a:rPr lang="zh-TW" altLang="en-US" dirty="0" smtClean="0">
                <a:solidFill>
                  <a:srgbClr val="6076B4"/>
                </a:solidFill>
                <a:ea typeface="標楷體" panose="03000509000000000000" pitchFamily="65" charset="-120"/>
              </a:rPr>
              <a:t>國立中山大學 管理學院</a:t>
            </a:r>
            <a:endParaRPr lang="en-US" altLang="zh-TW" dirty="0" smtClean="0">
              <a:solidFill>
                <a:srgbClr val="6076B4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9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8575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Arial Rounded MT Bold" panose="020F0704030504030204" pitchFamily="34" charset="0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33855</TotalTime>
  <Words>1313</Words>
  <Application>Microsoft Office PowerPoint</Application>
  <PresentationFormat>寬螢幕</PresentationFormat>
  <Paragraphs>259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4" baseType="lpstr">
      <vt:lpstr>微軟正黑體</vt:lpstr>
      <vt:lpstr>新細明體</vt:lpstr>
      <vt:lpstr>標楷體</vt:lpstr>
      <vt:lpstr>Arial</vt:lpstr>
      <vt:lpstr>Arial Black</vt:lpstr>
      <vt:lpstr>Arial Rounded MT Bold</vt:lpstr>
      <vt:lpstr>Calibri</vt:lpstr>
      <vt:lpstr>Cambria</vt:lpstr>
      <vt:lpstr>Consolas</vt:lpstr>
      <vt:lpstr>Courier New</vt:lpstr>
      <vt:lpstr>Maiandra GD</vt:lpstr>
      <vt:lpstr>Times New Roman</vt:lpstr>
      <vt:lpstr>Wingdings</vt:lpstr>
      <vt:lpstr>高階主管</vt:lpstr>
      <vt:lpstr>請各小組坐在一起</vt:lpstr>
      <vt:lpstr>Review</vt:lpstr>
      <vt:lpstr>PowerPoint 簡報</vt:lpstr>
      <vt:lpstr>PowerPoint 簡報</vt:lpstr>
      <vt:lpstr>資料物件的屬性  Data Objects Attributes</vt:lpstr>
      <vt:lpstr>Introduction to R</vt:lpstr>
      <vt:lpstr>PowerPoint 簡報</vt:lpstr>
      <vt:lpstr>資料框 (Data Frame)</vt:lpstr>
      <vt:lpstr>PowerPoint 簡報</vt:lpstr>
      <vt:lpstr>PowerPoint 簡報</vt:lpstr>
      <vt:lpstr>互助學習機制 </vt:lpstr>
      <vt:lpstr>R程式筆記 (.Rmd)</vt:lpstr>
      <vt:lpstr>R Markdown</vt:lpstr>
      <vt:lpstr>R: 簡單資料處理</vt:lpstr>
      <vt:lpstr>PowerPoint 簡報</vt:lpstr>
      <vt:lpstr>PowerPoint 簡報</vt:lpstr>
      <vt:lpstr>PowerPoint 簡報</vt:lpstr>
      <vt:lpstr>PowerPoint 簡報</vt:lpstr>
      <vt:lpstr>索引 Index</vt:lpstr>
      <vt:lpstr>PowerPoint 簡報</vt:lpstr>
      <vt:lpstr>使用索引向量選取資料</vt:lpstr>
      <vt:lpstr>PowerPoint 簡報</vt:lpstr>
      <vt:lpstr>分類運算</vt:lpstr>
      <vt:lpstr>PowerPoint 簡報</vt:lpstr>
      <vt:lpstr>集合物件運算</vt:lpstr>
      <vt:lpstr>PowerPoint 簡報</vt:lpstr>
      <vt:lpstr>R: 簡單繪圖</vt:lpstr>
      <vt:lpstr>R：內建基本圖形</vt:lpstr>
      <vt:lpstr>From Data to Vis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adm</cp:lastModifiedBy>
  <cp:revision>1670</cp:revision>
  <cp:lastPrinted>2018-08-29T05:11:40Z</cp:lastPrinted>
  <dcterms:created xsi:type="dcterms:W3CDTF">2013-10-30T19:17:01Z</dcterms:created>
  <dcterms:modified xsi:type="dcterms:W3CDTF">2024-02-21T05:26:35Z</dcterms:modified>
</cp:coreProperties>
</file>