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6" r:id="rId4"/>
    <p:sldId id="257" r:id="rId5"/>
    <p:sldId id="258" r:id="rId6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25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75EB-4CB5-44D4-B394-4B805B123356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7559-2CAD-4C92-9A20-703B163D8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33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75EB-4CB5-44D4-B394-4B805B123356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7559-2CAD-4C92-9A20-703B163D8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98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75EB-4CB5-44D4-B394-4B805B123356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7559-2CAD-4C92-9A20-703B163D8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25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75EB-4CB5-44D4-B394-4B805B123356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7559-2CAD-4C92-9A20-703B163D8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49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75EB-4CB5-44D4-B394-4B805B123356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7559-2CAD-4C92-9A20-703B163D8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74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75EB-4CB5-44D4-B394-4B805B123356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7559-2CAD-4C92-9A20-703B163D8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03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75EB-4CB5-44D4-B394-4B805B123356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7559-2CAD-4C92-9A20-703B163D8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29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75EB-4CB5-44D4-B394-4B805B123356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7559-2CAD-4C92-9A20-703B163D8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8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75EB-4CB5-44D4-B394-4B805B123356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7559-2CAD-4C92-9A20-703B163D8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31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75EB-4CB5-44D4-B394-4B805B123356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7559-2CAD-4C92-9A20-703B163D8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0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75EB-4CB5-44D4-B394-4B805B123356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7559-2CAD-4C92-9A20-703B163D8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32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775EB-4CB5-44D4-B394-4B805B123356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17559-2CAD-4C92-9A20-703B163D8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97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556806" y="322921"/>
            <a:ext cx="6446062" cy="830997"/>
            <a:chOff x="404309" y="299188"/>
            <a:chExt cx="5972298" cy="769922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1B722530-3123-4EF4-BE2A-C3A8E709543B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76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110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 生活物理 實驗演示</a:t>
              </a:r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高中同學 實驗演示說明</a:t>
              </a: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05208CB-19C7-4A2E-B2A3-399C2FBEF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09" y="299999"/>
              <a:ext cx="1104470" cy="75713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21" name="圖片 20" descr="一張含有 文字 的圖片&#10;&#10;自動產生的描述">
              <a:extLst>
                <a:ext uri="{FF2B5EF4-FFF2-40B4-BE49-F238E27FC236}">
                  <a16:creationId xmlns:a16="http://schemas.microsoft.com/office/drawing/2014/main" id="{93FC4A47-B63B-40A6-9E56-A57B2D5A2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8" name="群組 7"/>
          <p:cNvGrpSpPr/>
          <p:nvPr/>
        </p:nvGrpSpPr>
        <p:grpSpPr>
          <a:xfrm>
            <a:off x="1380587" y="1281402"/>
            <a:ext cx="4798501" cy="787714"/>
            <a:chOff x="1188684" y="1149103"/>
            <a:chExt cx="4445827" cy="828947"/>
          </a:xfrm>
        </p:grpSpPr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19AC1510-BDA5-45ED-B278-BFB71597C408}"/>
                </a:ext>
              </a:extLst>
            </p:cNvPr>
            <p:cNvSpPr/>
            <p:nvPr/>
          </p:nvSpPr>
          <p:spPr>
            <a:xfrm>
              <a:off x="1188684" y="1149103"/>
              <a:ext cx="4445827" cy="828947"/>
            </a:xfrm>
            <a:prstGeom prst="roundRect">
              <a:avLst/>
            </a:prstGeom>
            <a:noFill/>
            <a:ln w="50800">
              <a:solidFill>
                <a:srgbClr val="0000FF">
                  <a:alpha val="8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19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E1940FD-0388-49D2-A603-946A91338478}"/>
                </a:ext>
              </a:extLst>
            </p:cNvPr>
            <p:cNvSpPr txBox="1"/>
            <p:nvPr/>
          </p:nvSpPr>
          <p:spPr>
            <a:xfrm>
              <a:off x="2392933" y="1191106"/>
              <a:ext cx="2072134" cy="7449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40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魔力棒球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481C3F56-AF73-48C2-9B1D-669CD4EFC293}"/>
              </a:ext>
            </a:extLst>
          </p:cNvPr>
          <p:cNvSpPr/>
          <p:nvPr/>
        </p:nvSpPr>
        <p:spPr>
          <a:xfrm>
            <a:off x="527457" y="2251137"/>
            <a:ext cx="6504761" cy="80572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19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CE4B681-B58D-4C31-9C19-C59746175999}"/>
              </a:ext>
            </a:extLst>
          </p:cNvPr>
          <p:cNvSpPr txBox="1"/>
          <p:nvPr/>
        </p:nvSpPr>
        <p:spPr>
          <a:xfrm>
            <a:off x="765755" y="2388775"/>
            <a:ext cx="602816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l" defTabSz="419938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實驗名稱：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0" algn="l" defTabSz="419938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1. 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白努利定律實驗。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0" algn="l" defTabSz="419938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0" algn="l" defTabSz="419938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實驗原理：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0" algn="l" defTabSz="419938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白努利定律，動態平衡。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0" algn="l" defTabSz="419938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0" algn="l" defTabSz="419938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實驗器材：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0" algn="l" defTabSz="419938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保麗龍球（或乒乓球）、吹風機。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0" algn="l" defTabSz="419938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0" algn="l" defTabSz="419938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實驗步驟：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-342900" algn="l" defTabSz="419938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將吹風機開啟並朝上方吹出氣流。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-342900" algn="l" defTabSz="419938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將球放在吹風機吹出之氣流路徑上（與吹風機保持適當距離）並使球穩定不掉落。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-342900" algn="l" defTabSz="419938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緩慢傾斜吹風機，觀察所發生之現象直到球掉落。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-342900" algn="l" defTabSz="419938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0" algn="l" defTabSz="419938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檢驗項目：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-263525" algn="l" defTabSz="419938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影片為橫向拍攝、有字幕。影像清晰，有使用麥克風錄音。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-263525" algn="l" defTabSz="419938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影片中有自製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《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原理講解圖板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》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。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-263525" algn="l" defTabSz="419938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影片中要講解為何球不受重力掉落下來。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-263525" algn="l" defTabSz="419938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影片中要有實際之實驗操作。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-263525" algn="l" defTabSz="419938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影片中有說明這一組的創意或創新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3" name="Picture 2" descr="類別:物理篇名:氣體的流動一白努力定律作者: 李芷欣。市立豐原高中。高一11 班林姿均。市立">
            <a:extLst>
              <a:ext uri="{FF2B5EF4-FFF2-40B4-BE49-F238E27FC236}">
                <a16:creationId xmlns:a16="http://schemas.microsoft.com/office/drawing/2014/main" id="{E0F5B410-EB5A-407A-9481-081307085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135" y="8080627"/>
            <a:ext cx="4358970" cy="19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A39AEAAC-8939-42CE-AE8B-2803740D042B}"/>
              </a:ext>
            </a:extLst>
          </p:cNvPr>
          <p:cNvGrpSpPr/>
          <p:nvPr/>
        </p:nvGrpSpPr>
        <p:grpSpPr>
          <a:xfrm>
            <a:off x="3625986" y="2632982"/>
            <a:ext cx="2878149" cy="2224597"/>
            <a:chOff x="3625986" y="2632982"/>
            <a:chExt cx="2878149" cy="2224597"/>
          </a:xfrm>
        </p:grpSpPr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A95655C2-22DE-466E-8F1B-72A7474999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3" t="31424" r="32281" b="-1283"/>
            <a:stretch/>
          </p:blipFill>
          <p:spPr>
            <a:xfrm>
              <a:off x="3625986" y="2632982"/>
              <a:ext cx="2870797" cy="2224597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FDCED10-75BF-42D3-ADEB-BB81E8206416}"/>
                </a:ext>
              </a:extLst>
            </p:cNvPr>
            <p:cNvSpPr/>
            <p:nvPr/>
          </p:nvSpPr>
          <p:spPr>
            <a:xfrm>
              <a:off x="3961506" y="2632982"/>
              <a:ext cx="1584960" cy="232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09FA3DA-9DF0-40B9-87CC-0E52B8755476}"/>
                </a:ext>
              </a:extLst>
            </p:cNvPr>
            <p:cNvSpPr/>
            <p:nvPr/>
          </p:nvSpPr>
          <p:spPr>
            <a:xfrm>
              <a:off x="4022466" y="2833207"/>
              <a:ext cx="1397894" cy="232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4C657B6-A641-4441-B05C-F337223DDAED}"/>
                </a:ext>
              </a:extLst>
            </p:cNvPr>
            <p:cNvSpPr/>
            <p:nvPr/>
          </p:nvSpPr>
          <p:spPr>
            <a:xfrm>
              <a:off x="6011375" y="2632982"/>
              <a:ext cx="492760" cy="3235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15DCA08-91E0-4648-9535-7414AF3F3E17}"/>
                </a:ext>
              </a:extLst>
            </p:cNvPr>
            <p:cNvSpPr/>
            <p:nvPr/>
          </p:nvSpPr>
          <p:spPr>
            <a:xfrm>
              <a:off x="5998137" y="4122402"/>
              <a:ext cx="505997" cy="3235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EB72E14-764E-449F-978F-379B9846F733}"/>
                </a:ext>
              </a:extLst>
            </p:cNvPr>
            <p:cNvSpPr/>
            <p:nvPr/>
          </p:nvSpPr>
          <p:spPr>
            <a:xfrm>
              <a:off x="5706319" y="3275635"/>
              <a:ext cx="233757" cy="1253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183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5072E019-E9BA-4B4E-B286-EDBFFF48DF97}"/>
              </a:ext>
            </a:extLst>
          </p:cNvPr>
          <p:cNvGrpSpPr/>
          <p:nvPr/>
        </p:nvGrpSpPr>
        <p:grpSpPr>
          <a:xfrm>
            <a:off x="556806" y="322921"/>
            <a:ext cx="6446062" cy="830997"/>
            <a:chOff x="404309" y="299188"/>
            <a:chExt cx="5972298" cy="769922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8A1565A-06AD-4F02-9F71-373ABB7C6421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76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110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 生活物理 實驗演示</a:t>
              </a:r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高中同學 實驗演示說明</a:t>
              </a:r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D3AAC6E-2396-4883-84CE-EA01DFD56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09" y="299999"/>
              <a:ext cx="1104470" cy="75713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7" name="圖片 6" descr="一張含有 文字 的圖片&#10;&#10;自動產生的描述">
              <a:extLst>
                <a:ext uri="{FF2B5EF4-FFF2-40B4-BE49-F238E27FC236}">
                  <a16:creationId xmlns:a16="http://schemas.microsoft.com/office/drawing/2014/main" id="{B5E7F9BB-FDDE-4A7F-8F9D-AC7909F76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732CCF6F-BE32-40E9-A794-0EF3BEE80C6C}"/>
              </a:ext>
            </a:extLst>
          </p:cNvPr>
          <p:cNvGrpSpPr/>
          <p:nvPr/>
        </p:nvGrpSpPr>
        <p:grpSpPr>
          <a:xfrm>
            <a:off x="1380587" y="1281402"/>
            <a:ext cx="4798501" cy="787714"/>
            <a:chOff x="1188684" y="1149103"/>
            <a:chExt cx="4445827" cy="828947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9A8C81A7-6357-4F9E-A0B3-7F35C7CB5D3A}"/>
                </a:ext>
              </a:extLst>
            </p:cNvPr>
            <p:cNvSpPr/>
            <p:nvPr/>
          </p:nvSpPr>
          <p:spPr>
            <a:xfrm>
              <a:off x="1188684" y="1149103"/>
              <a:ext cx="4445827" cy="828947"/>
            </a:xfrm>
            <a:prstGeom prst="roundRect">
              <a:avLst/>
            </a:prstGeom>
            <a:noFill/>
            <a:ln w="50800">
              <a:solidFill>
                <a:srgbClr val="0000FF">
                  <a:alpha val="8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19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80AE982-1604-4201-8CED-E198ADA91CEF}"/>
                </a:ext>
              </a:extLst>
            </p:cNvPr>
            <p:cNvSpPr txBox="1"/>
            <p:nvPr/>
          </p:nvSpPr>
          <p:spPr>
            <a:xfrm>
              <a:off x="2392933" y="1191106"/>
              <a:ext cx="2072134" cy="7449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40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魔力棒球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068EE013-759B-494C-8FA1-7667828AC526}"/>
              </a:ext>
            </a:extLst>
          </p:cNvPr>
          <p:cNvSpPr/>
          <p:nvPr/>
        </p:nvSpPr>
        <p:spPr>
          <a:xfrm>
            <a:off x="527457" y="2251137"/>
            <a:ext cx="6504761" cy="80572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19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43C58C2-84C4-47CE-BBE7-1593F49BDDDE}"/>
              </a:ext>
            </a:extLst>
          </p:cNvPr>
          <p:cNvSpPr txBox="1"/>
          <p:nvPr/>
        </p:nvSpPr>
        <p:spPr>
          <a:xfrm>
            <a:off x="605393" y="2388775"/>
            <a:ext cx="6348888" cy="7827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l" defTabSz="4199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實驗名稱：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0" algn="l" defTabSz="4199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2. 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投擲變化球。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0" algn="l" defTabSz="4199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0" algn="l" defTabSz="4199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實驗原理：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0" algn="l" defTabSz="4199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白努利定律。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0" algn="l" defTabSz="4199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0" algn="l" defTabSz="4199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實驗器材：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0" algn="l" defTabSz="4199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保麗龍球、紅色奇異筆、熱融槍。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0" algn="l" defTabSz="4199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0" algn="l" defTabSz="4199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實驗步驟：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-342900" algn="l" defTabSz="4199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在保麗龍球上用紅色奇異筆畫上球線並用熱熔槍製作縫線。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-342900" algn="l" defTabSz="4199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投二縫線速球，觀察球的路徑，並拍攝握球動作及投球過程（慢動作錄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	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影）。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-342900" algn="l" defTabSz="4199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投四縫線速球，觀察球的路徑，並拍攝握球動作及投球過程（慢動作錄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	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影） 。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-342900" algn="l" defTabSz="4199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投滑球，觀察球的路徑，並拍攝握球動作及投球過程（慢動作錄影） 。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-342900" algn="l" defTabSz="4199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投伸卡球，觀察球的路徑，並拍攝握球動作及投球過程（慢動作錄影） 。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-342900" algn="l" defTabSz="4199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0" algn="l" defTabSz="4199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0" algn="l" defTabSz="4199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0" algn="l" defTabSz="4199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0" algn="l" defTabSz="4199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檢驗項目：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-263525" algn="l" defTabSz="4199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影片為橫向拍攝、有字幕。影像清晰，有使用麥克風錄音。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-263525" algn="l" defTabSz="4199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影片中有自製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《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原理講解圖板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》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。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-263525" algn="l" defTabSz="4199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影片中要講解不同種球路的路徑之原理。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-263525" algn="l" defTabSz="4199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影片中要實際演示各種球路，並用慢動作拍攝。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lvl="0" indent="-263525" algn="l" defTabSz="4199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影片中有說明這一組的創意或創新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25" name="圖片 24" descr="一張含有 室內, 牆, 運動, 體育競賽 的圖片&#10;&#10;自動產生的描述">
            <a:extLst>
              <a:ext uri="{FF2B5EF4-FFF2-40B4-BE49-F238E27FC236}">
                <a16:creationId xmlns:a16="http://schemas.microsoft.com/office/drawing/2014/main" id="{105B934D-59F0-4D45-9A5F-53DD71A4C4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5" t="5666" r="23167" b="8519"/>
          <a:stretch/>
        </p:blipFill>
        <p:spPr>
          <a:xfrm>
            <a:off x="3779837" y="2636971"/>
            <a:ext cx="2771990" cy="2436501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D3F96879-0399-4615-84F3-405F6F9F9477}"/>
              </a:ext>
            </a:extLst>
          </p:cNvPr>
          <p:cNvGrpSpPr/>
          <p:nvPr/>
        </p:nvGrpSpPr>
        <p:grpSpPr>
          <a:xfrm>
            <a:off x="1270221" y="7146469"/>
            <a:ext cx="5019231" cy="1156569"/>
            <a:chOff x="1159857" y="6898273"/>
            <a:chExt cx="5019231" cy="1156569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58AF56B8-88A4-4425-8B0C-A463277E39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3"/>
            <a:stretch/>
          </p:blipFill>
          <p:spPr>
            <a:xfrm>
              <a:off x="1159857" y="6898274"/>
              <a:ext cx="880065" cy="1141145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E55672C6-B68D-49C3-9FF3-2EDEE0089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626" y="6898273"/>
              <a:ext cx="880065" cy="1141145"/>
            </a:xfrm>
            <a:prstGeom prst="rect">
              <a:avLst/>
            </a:prstGeom>
          </p:spPr>
        </p:pic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463CDA4F-D770-422A-AA46-FCED3D9D4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3531" y="6898273"/>
              <a:ext cx="880065" cy="1141146"/>
            </a:xfrm>
            <a:prstGeom prst="rect">
              <a:avLst/>
            </a:prstGeom>
          </p:spPr>
        </p:pic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F4AE733B-1778-4811-A8CD-4836CB5F4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9022" y="6903414"/>
              <a:ext cx="880066" cy="1151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015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D87FCB4-FDDD-4A3A-B667-4ADE995BB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90"/>
          <a:stretch/>
        </p:blipFill>
        <p:spPr>
          <a:xfrm>
            <a:off x="-325" y="136110"/>
            <a:ext cx="7560000" cy="1041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3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3FE9A7B-62F0-455C-9F9B-F81BEEA2FF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0" r="709"/>
          <a:stretch/>
        </p:blipFill>
        <p:spPr>
          <a:xfrm>
            <a:off x="152717" y="0"/>
            <a:ext cx="7254240" cy="10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0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B22D2BF0-0742-4C19-99B6-11304F3D2450}"/>
              </a:ext>
            </a:extLst>
          </p:cNvPr>
          <p:cNvGrpSpPr>
            <a:grpSpLocks noChangeAspect="1"/>
          </p:cNvGrpSpPr>
          <p:nvPr/>
        </p:nvGrpSpPr>
        <p:grpSpPr>
          <a:xfrm>
            <a:off x="451193" y="-187"/>
            <a:ext cx="6657288" cy="10692000"/>
            <a:chOff x="567245" y="0"/>
            <a:chExt cx="7560000" cy="1214181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6618995-AC9C-4A4F-8B6E-FDA7EA606A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7" t="3167" r="9040" b="68195"/>
            <a:stretch/>
          </p:blipFill>
          <p:spPr>
            <a:xfrm>
              <a:off x="567245" y="0"/>
              <a:ext cx="7560000" cy="3600683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D6D1CA0-514F-452A-9632-79913331A9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86" t="32433" r="13958" b="3504"/>
            <a:stretch/>
          </p:blipFill>
          <p:spPr>
            <a:xfrm>
              <a:off x="567245" y="3600683"/>
              <a:ext cx="7560000" cy="8541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690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388</Words>
  <Application>Microsoft Office PowerPoint</Application>
  <PresentationFormat>自訂</PresentationFormat>
  <Paragraphs>51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至庚 洪</cp:lastModifiedBy>
  <cp:revision>4</cp:revision>
  <dcterms:created xsi:type="dcterms:W3CDTF">2021-03-02T01:25:08Z</dcterms:created>
  <dcterms:modified xsi:type="dcterms:W3CDTF">2021-03-28T07:41:41Z</dcterms:modified>
</cp:coreProperties>
</file>