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4"/>
  </p:notesMasterIdLst>
  <p:sldIdLst>
    <p:sldId id="290" r:id="rId2"/>
    <p:sldId id="256" r:id="rId3"/>
    <p:sldId id="257" r:id="rId4"/>
    <p:sldId id="258" r:id="rId5"/>
    <p:sldId id="259" r:id="rId6"/>
    <p:sldId id="260" r:id="rId7"/>
    <p:sldId id="261" r:id="rId8"/>
    <p:sldId id="287" r:id="rId9"/>
    <p:sldId id="263" r:id="rId10"/>
    <p:sldId id="288" r:id="rId11"/>
    <p:sldId id="266" r:id="rId12"/>
    <p:sldId id="268" r:id="rId13"/>
    <p:sldId id="269" r:id="rId14"/>
    <p:sldId id="279" r:id="rId15"/>
    <p:sldId id="280" r:id="rId16"/>
    <p:sldId id="281" r:id="rId17"/>
    <p:sldId id="282" r:id="rId18"/>
    <p:sldId id="286" r:id="rId19"/>
    <p:sldId id="283" r:id="rId20"/>
    <p:sldId id="284" r:id="rId21"/>
    <p:sldId id="285" r:id="rId22"/>
    <p:sldId id="289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EE6151-2DF4-40A2-9921-E81321403221}">
  <a:tblStyle styleId="{DEEE6151-2DF4-40A2-9921-E813214032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545" autoAdjust="0"/>
  </p:normalViewPr>
  <p:slideViewPr>
    <p:cSldViewPr snapToGrid="0" snapToObjects="1">
      <p:cViewPr varScale="1">
        <p:scale>
          <a:sx n="139" d="100"/>
          <a:sy n="139" d="100"/>
        </p:scale>
        <p:origin x="17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 in TP/TN/FN/FP for each row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 in TP/TN/FN/FP for each row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calculate on exercise sheet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09000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on paper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and explain why the train/test split is necessary. Why not evaluate on the training set?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accuracy of this classifier? # correct = 8 , # of examples = 10, accuracy = 80%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accuracy of this classifier? # correct = 8 , # of examples = 10, accuracy = 80%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7107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accuracy of this classifier? # correct = 8 , # of examples = 10, accuracy = 80%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accuracy of this classifier? # correct = 8 , # of examples = 10, accuracy = 80%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692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577850"/>
            <a:ext cx="8086725" cy="25146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600" spc="-9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3155157"/>
            <a:ext cx="6921151" cy="123444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124261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7/26/19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644297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521494"/>
            <a:ext cx="1971675" cy="3600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535782"/>
            <a:ext cx="5800725" cy="405050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7/26/19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601562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216650"/>
            <a:ext cx="8222100" cy="3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621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7/26/19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500836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575564"/>
            <a:ext cx="8085582" cy="2516886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3153157"/>
            <a:ext cx="6919722" cy="12344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586516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498601"/>
            <a:ext cx="3497580" cy="282549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8498" y="1498601"/>
            <a:ext cx="3497580" cy="282549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7/26/19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7590964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1530350"/>
            <a:ext cx="3497580" cy="542550"/>
          </a:xfrm>
        </p:spPr>
        <p:txBody>
          <a:bodyPr anchor="ctr">
            <a:normAutofit/>
          </a:bodyPr>
          <a:lstStyle>
            <a:lvl1pPr marL="0" indent="0">
              <a:buNone/>
              <a:defRPr sz="165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064813"/>
            <a:ext cx="3497580" cy="24003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05706" y="1528826"/>
            <a:ext cx="3497580" cy="541782"/>
          </a:xfrm>
        </p:spPr>
        <p:txBody>
          <a:bodyPr anchor="ctr">
            <a:normAutofit/>
          </a:bodyPr>
          <a:lstStyle>
            <a:lvl1pPr marL="0" indent="0">
              <a:buNone/>
              <a:defRPr sz="165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05706" y="2063243"/>
            <a:ext cx="3497580" cy="24003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7/26/19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73319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7/26/19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246981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7/26/19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315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406712"/>
            <a:ext cx="2537460" cy="144018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571500"/>
            <a:ext cx="4572000" cy="3429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1883860"/>
            <a:ext cx="2548890" cy="2345240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>
                <a:solidFill>
                  <a:srgbClr val="26262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7/26/19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894466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4064001"/>
            <a:ext cx="8085582" cy="459962"/>
          </a:xfrm>
        </p:spPr>
        <p:txBody>
          <a:bodyPr anchor="b">
            <a:normAutofit/>
          </a:bodyPr>
          <a:lstStyle>
            <a:lvl1pPr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3998214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600"/>
              </a:spcBef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4432301"/>
            <a:ext cx="6922008" cy="40005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050">
                <a:solidFill>
                  <a:srgbClr val="26262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7/26/19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1664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374650"/>
            <a:ext cx="8079581" cy="1243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1508760"/>
            <a:ext cx="8065294" cy="2824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3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3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725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658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4050" kern="1200" spc="-9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85000"/>
        </a:lnSpc>
        <a:spcBef>
          <a:spcPts val="975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60604" indent="-257175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411480" indent="-41148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5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17220" indent="-61722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22960" indent="-82296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0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2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3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609D17-0DCA-4214-8770-2151B4EFC7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99D77-76F6-4B8A-9AC8-87C0A4BB5B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Princeton AI4ALL NLP Group</a:t>
            </a:r>
          </a:p>
        </p:txBody>
      </p:sp>
    </p:spTree>
    <p:extLst>
      <p:ext uri="{BB962C8B-B14F-4D97-AF65-F5344CB8AC3E}">
        <p14:creationId xmlns:p14="http://schemas.microsoft.com/office/powerpoint/2010/main" val="377397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Shape 110"/>
          <p:cNvGraphicFramePr/>
          <p:nvPr/>
        </p:nvGraphicFramePr>
        <p:xfrm>
          <a:off x="280385" y="349594"/>
          <a:ext cx="6086525" cy="4274490"/>
        </p:xfrm>
        <a:graphic>
          <a:graphicData uri="http://schemas.openxmlformats.org/drawingml/2006/table">
            <a:tbl>
              <a:tblPr>
                <a:noFill/>
                <a:tableStyleId>{DEEE6151-2DF4-40A2-9921-E81321403221}</a:tableStyleId>
              </a:tblPr>
              <a:tblGrid>
                <a:gridCol w="156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4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Example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Predicted label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True label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Correct?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No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No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No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38761D"/>
                          </a:solidFill>
                        </a:rPr>
                        <a:t>Yes</a:t>
                      </a:r>
                      <a:endParaRPr dirty="0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2" name="Shape 112"/>
          <p:cNvSpPr txBox="1"/>
          <p:nvPr/>
        </p:nvSpPr>
        <p:spPr>
          <a:xfrm>
            <a:off x="6494000" y="1321775"/>
            <a:ext cx="2430900" cy="31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Just classify everything as benign!</a:t>
            </a:r>
          </a:p>
          <a:p>
            <a:pPr lvl="0"/>
            <a:endParaRPr lang="en-US" sz="24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sz="24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Accuracy?</a:t>
            </a:r>
          </a:p>
        </p:txBody>
      </p:sp>
    </p:spTree>
    <p:extLst>
      <p:ext uri="{BB962C8B-B14F-4D97-AF65-F5344CB8AC3E}">
        <p14:creationId xmlns:p14="http://schemas.microsoft.com/office/powerpoint/2010/main" val="190178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60950" y="190821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Accuracy</a:t>
            </a:r>
            <a:endParaRPr dirty="0"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Accuracy not a good when </a:t>
            </a:r>
            <a:r>
              <a:rPr lang="en" dirty="0">
                <a:solidFill>
                  <a:schemeClr val="dk1"/>
                </a:solidFill>
              </a:rPr>
              <a:t>uneven distribution</a:t>
            </a:r>
            <a:r>
              <a:rPr lang="en" dirty="0"/>
              <a:t> of labels in the data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BA4285-5568-A049-9CED-E30D4F2D1F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576"/>
          <a:stretch/>
        </p:blipFill>
        <p:spPr>
          <a:xfrm>
            <a:off x="925350" y="2524368"/>
            <a:ext cx="7315200" cy="10214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Shape 144"/>
          <p:cNvGraphicFramePr/>
          <p:nvPr>
            <p:extLst>
              <p:ext uri="{D42A27DB-BD31-4B8C-83A1-F6EECF244321}">
                <p14:modId xmlns:p14="http://schemas.microsoft.com/office/powerpoint/2010/main" val="1518473411"/>
              </p:ext>
            </p:extLst>
          </p:nvPr>
        </p:nvGraphicFramePr>
        <p:xfrm>
          <a:off x="519684" y="1271652"/>
          <a:ext cx="8087868" cy="2544444"/>
        </p:xfrm>
        <a:graphic>
          <a:graphicData uri="http://schemas.openxmlformats.org/drawingml/2006/table">
            <a:tbl>
              <a:tblPr>
                <a:noFill/>
                <a:tableStyleId>{DEEE6151-2DF4-40A2-9921-E81321403221}</a:tableStyleId>
              </a:tblPr>
              <a:tblGrid>
                <a:gridCol w="2021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1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1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1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6111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Predicted label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111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malignant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benign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11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 label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malignant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True positive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False negative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1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benign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False positive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38761D"/>
                          </a:solidFill>
                        </a:rPr>
                        <a:t>True negative</a:t>
                      </a:r>
                      <a:endParaRPr dirty="0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Shape 149"/>
          <p:cNvGraphicFramePr/>
          <p:nvPr>
            <p:extLst>
              <p:ext uri="{D42A27DB-BD31-4B8C-83A1-F6EECF244321}">
                <p14:modId xmlns:p14="http://schemas.microsoft.com/office/powerpoint/2010/main" val="1360502995"/>
              </p:ext>
            </p:extLst>
          </p:nvPr>
        </p:nvGraphicFramePr>
        <p:xfrm>
          <a:off x="952500" y="434505"/>
          <a:ext cx="7239000" cy="4274490"/>
        </p:xfrm>
        <a:graphic>
          <a:graphicData uri="http://schemas.openxmlformats.org/drawingml/2006/table">
            <a:tbl>
              <a:tblPr>
                <a:noFill/>
                <a:tableStyleId>{DEEE6151-2DF4-40A2-9921-E81321403221}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4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Example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Predicted label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True label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9" name="Shape 209"/>
          <p:cNvGraphicFramePr/>
          <p:nvPr>
            <p:extLst>
              <p:ext uri="{D42A27DB-BD31-4B8C-83A1-F6EECF244321}">
                <p14:modId xmlns:p14="http://schemas.microsoft.com/office/powerpoint/2010/main" val="1606661750"/>
              </p:ext>
            </p:extLst>
          </p:nvPr>
        </p:nvGraphicFramePr>
        <p:xfrm>
          <a:off x="952500" y="434505"/>
          <a:ext cx="7239000" cy="4274490"/>
        </p:xfrm>
        <a:graphic>
          <a:graphicData uri="http://schemas.openxmlformats.org/drawingml/2006/table">
            <a:tbl>
              <a:tblPr>
                <a:noFill/>
                <a:tableStyleId>{DEEE6151-2DF4-40A2-9921-E81321403221}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4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Example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Predicted label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True label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FN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FN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TP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TN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FP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TN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TN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TP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TN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38761D"/>
                          </a:solidFill>
                        </a:rPr>
                        <a:t>TN</a:t>
                      </a:r>
                      <a:endParaRPr dirty="0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60950" y="188976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about for spam classification?</a:t>
            </a:r>
            <a:endParaRPr dirty="0"/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3442446" y="1198875"/>
            <a:ext cx="2259108" cy="2745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True positives?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False positives?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True negatives?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False negatives?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460950" y="231648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next?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460950" y="241508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Precision and Recall</a:t>
            </a:r>
            <a:endParaRPr dirty="0"/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Precision</a:t>
            </a:r>
            <a:r>
              <a:rPr lang="en"/>
              <a:t>: "Of all those labeled positive, how many were correctly labeled?" 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Recall</a:t>
            </a:r>
            <a:r>
              <a:rPr lang="en"/>
              <a:t>: "Of all the true positive examples, how many did the classifier detect?"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0115" y="3746176"/>
            <a:ext cx="2805676" cy="122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3050" y="2018525"/>
            <a:ext cx="3186150" cy="106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460950" y="219456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Precision and Recall</a:t>
            </a:r>
            <a:endParaRPr dirty="0"/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471900" y="1140450"/>
            <a:ext cx="8222100" cy="3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do precision and recall matter?</a:t>
            </a:r>
            <a:endParaRPr dirty="0"/>
          </a:p>
          <a:p>
            <a:pPr>
              <a:spcBef>
                <a:spcPts val="1600"/>
              </a:spcBef>
            </a:pPr>
            <a:r>
              <a:rPr lang="en" dirty="0">
                <a:solidFill>
                  <a:schemeClr val="dk1"/>
                </a:solidFill>
              </a:rPr>
              <a:t>High precision:</a:t>
            </a: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High recall</a:t>
            </a:r>
            <a:r>
              <a:rPr lang="en" dirty="0"/>
              <a:t>: </a:t>
            </a:r>
          </a:p>
          <a:p>
            <a:pPr marL="114300" lvl="0" indent="0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br>
              <a:rPr lang="en" dirty="0"/>
            </a:b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 </a:t>
            </a:r>
            <a:r>
              <a:rPr lang="en" dirty="0">
                <a:solidFill>
                  <a:schemeClr val="dk1"/>
                </a:solidFill>
              </a:rPr>
              <a:t>detecting malignant tumors</a:t>
            </a:r>
            <a:r>
              <a:rPr lang="en" dirty="0"/>
              <a:t>, which is more important?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 </a:t>
            </a:r>
            <a:r>
              <a:rPr lang="en" dirty="0">
                <a:solidFill>
                  <a:schemeClr val="dk1"/>
                </a:solidFill>
              </a:rPr>
              <a:t>convicting someone of a crime</a:t>
            </a:r>
            <a:r>
              <a:rPr lang="en" dirty="0"/>
              <a:t>, which is more important?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US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 </a:t>
            </a:r>
            <a:r>
              <a:rPr lang="en" dirty="0">
                <a:solidFill>
                  <a:schemeClr val="dk1"/>
                </a:solidFill>
              </a:rPr>
              <a:t>detecting spam email</a:t>
            </a:r>
            <a:r>
              <a:rPr lang="en" dirty="0"/>
              <a:t>, which is more important?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277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and Recall</a:t>
            </a:r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471900" y="1140450"/>
            <a:ext cx="8222100" cy="3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do precision and recall matter?</a:t>
            </a:r>
            <a:endParaRPr dirty="0"/>
          </a:p>
          <a:p>
            <a:pPr lvl="0"/>
            <a:r>
              <a:rPr lang="en-US" dirty="0">
                <a:solidFill>
                  <a:schemeClr val="dk1"/>
                </a:solidFill>
              </a:rPr>
              <a:t>High precision: </a:t>
            </a:r>
            <a:r>
              <a:rPr lang="en-US" dirty="0"/>
              <a:t>classifier has </a:t>
            </a:r>
            <a:r>
              <a:rPr lang="en-US" dirty="0">
                <a:solidFill>
                  <a:schemeClr val="dk1"/>
                </a:solidFill>
              </a:rPr>
              <a:t>few false positives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e.g. few "false alarms" on benign tumors</a:t>
            </a:r>
            <a:endParaRPr dirty="0"/>
          </a:p>
          <a:p>
            <a:pPr lvl="0"/>
            <a:r>
              <a:rPr lang="en" dirty="0">
                <a:solidFill>
                  <a:schemeClr val="dk1"/>
                </a:solidFill>
              </a:rPr>
              <a:t>High recall: </a:t>
            </a:r>
            <a:r>
              <a:rPr lang="en-US" dirty="0"/>
              <a:t>classifier has </a:t>
            </a:r>
            <a:r>
              <a:rPr lang="en-US" dirty="0">
                <a:solidFill>
                  <a:schemeClr val="dk1"/>
                </a:solidFill>
              </a:rPr>
              <a:t>few false negatives</a:t>
            </a:r>
            <a:endParaRPr dirty="0">
              <a:solidFill>
                <a:schemeClr val="dk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dirty="0"/>
              <a:t>e.g. few malignant tumors go undetected</a:t>
            </a:r>
            <a:br>
              <a:rPr lang="en" dirty="0"/>
            </a:b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 </a:t>
            </a:r>
            <a:r>
              <a:rPr lang="en" dirty="0">
                <a:solidFill>
                  <a:schemeClr val="dk1"/>
                </a:solidFill>
              </a:rPr>
              <a:t>detecting malignant tumors</a:t>
            </a:r>
            <a:r>
              <a:rPr lang="en" dirty="0"/>
              <a:t>, which is more important?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High recall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 </a:t>
            </a:r>
            <a:r>
              <a:rPr lang="en" dirty="0">
                <a:solidFill>
                  <a:schemeClr val="dk1"/>
                </a:solidFill>
              </a:rPr>
              <a:t>convicting someone of a crime</a:t>
            </a:r>
            <a:r>
              <a:rPr lang="en" dirty="0"/>
              <a:t>, which is more important?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High precision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 </a:t>
            </a:r>
            <a:r>
              <a:rPr lang="en" dirty="0">
                <a:solidFill>
                  <a:schemeClr val="dk1"/>
                </a:solidFill>
              </a:rPr>
              <a:t>detecting spam email</a:t>
            </a:r>
            <a:r>
              <a:rPr lang="en" dirty="0"/>
              <a:t>, which is more important?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Both are important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F5C195-971B-4406-9FB3-91EDE6055630}"/>
              </a:ext>
            </a:extLst>
          </p:cNvPr>
          <p:cNvSpPr txBox="1"/>
          <p:nvPr/>
        </p:nvSpPr>
        <p:spPr>
          <a:xfrm>
            <a:off x="390525" y="3498111"/>
            <a:ext cx="3827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Material adapted from Stanford AI4ALL 2017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460950" y="7677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dirty="0"/>
              <a:t>How to combine precision and recall into a single balanced measure?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Harmonic mean</a:t>
            </a:r>
            <a:endParaRPr dirty="0"/>
          </a:p>
        </p:txBody>
      </p:sp>
      <p:sp>
        <p:nvSpPr>
          <p:cNvPr id="245" name="Shape 245"/>
          <p:cNvSpPr txBox="1">
            <a:spLocks noGrp="1"/>
          </p:cNvSpPr>
          <p:nvPr>
            <p:ph type="body" idx="4294967295"/>
          </p:nvPr>
        </p:nvSpPr>
        <p:spPr>
          <a:xfrm>
            <a:off x="7943850" y="4068763"/>
            <a:ext cx="1200150" cy="433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precision</a:t>
            </a:r>
            <a:endParaRPr sz="1400"/>
          </a:p>
        </p:txBody>
      </p:sp>
      <p:sp>
        <p:nvSpPr>
          <p:cNvPr id="246" name="Shape 246"/>
          <p:cNvSpPr txBox="1">
            <a:spLocks noGrp="1"/>
          </p:cNvSpPr>
          <p:nvPr>
            <p:ph type="body" idx="4294967295"/>
          </p:nvPr>
        </p:nvSpPr>
        <p:spPr>
          <a:xfrm rot="-5400000">
            <a:off x="7943850" y="2817813"/>
            <a:ext cx="1200150" cy="433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recall</a:t>
            </a:r>
            <a:endParaRPr sz="1400"/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426" y="2178225"/>
            <a:ext cx="3993950" cy="101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 rotWithShape="1">
          <a:blip r:embed="rId4">
            <a:alphaModFix/>
          </a:blip>
          <a:srcRect l="56020" t="53182" b="2549"/>
          <a:stretch/>
        </p:blipFill>
        <p:spPr>
          <a:xfrm>
            <a:off x="6050600" y="2023175"/>
            <a:ext cx="2128025" cy="20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460950" y="704982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How should we measure performance for the Fake News Challenge?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9BBBC-9F1A-4BA1-8171-BD9506FE4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900" y="1216650"/>
            <a:ext cx="7437660" cy="2614686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Go to AI4ALL_NLP folder in Terminal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Type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712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60950" y="18288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 for today</a:t>
            </a:r>
            <a:endParaRPr dirty="0"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</a:t>
            </a:r>
            <a:r>
              <a:rPr lang="en">
                <a:solidFill>
                  <a:schemeClr val="dk1"/>
                </a:solidFill>
              </a:rPr>
              <a:t>evaluate</a:t>
            </a:r>
            <a:r>
              <a:rPr lang="en"/>
              <a:t> the performance of a classifier?</a:t>
            </a:r>
            <a:br>
              <a:rPr lang="en"/>
            </a:br>
            <a:endParaRPr/>
          </a:p>
          <a:p>
            <a:pPr marL="457200" lvl="0" indent="-342900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Implement</a:t>
            </a:r>
            <a:r>
              <a:rPr lang="en"/>
              <a:t> an evaluation metric and evaluate your rule-based classifier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60950" y="146304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</a:t>
            </a:r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we determine whether</a:t>
            </a:r>
            <a:r>
              <a:rPr lang="en" b="1"/>
              <a:t> </a:t>
            </a:r>
            <a:r>
              <a:rPr lang="en">
                <a:solidFill>
                  <a:schemeClr val="dk1"/>
                </a:solidFill>
              </a:rPr>
              <a:t>one classifier is better than another</a:t>
            </a:r>
            <a:r>
              <a:rPr lang="en"/>
              <a:t>? </a:t>
            </a:r>
            <a:br>
              <a:rPr lang="en"/>
            </a:b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we determine whether </a:t>
            </a:r>
            <a:r>
              <a:rPr lang="en">
                <a:solidFill>
                  <a:schemeClr val="dk1"/>
                </a:solidFill>
              </a:rPr>
              <a:t>making changes</a:t>
            </a:r>
            <a:r>
              <a:rPr lang="en"/>
              <a:t> to a classifier actually</a:t>
            </a:r>
            <a:r>
              <a:rPr lang="en" b="1"/>
              <a:t> </a:t>
            </a:r>
            <a:r>
              <a:rPr lang="en">
                <a:solidFill>
                  <a:schemeClr val="dk1"/>
                </a:solidFill>
              </a:rPr>
              <a:t>leads to improvements</a:t>
            </a:r>
            <a:r>
              <a:rPr lang="en"/>
              <a:t>?</a:t>
            </a:r>
            <a:br>
              <a:rPr lang="en"/>
            </a:b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does writing an additional rule help,</a:t>
            </a:r>
            <a:r>
              <a:rPr lang="en" b="1"/>
              <a:t> </a:t>
            </a:r>
            <a:r>
              <a:rPr lang="en"/>
              <a:t>or make things worse?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60950" y="158496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 have </a:t>
            </a:r>
            <a:r>
              <a:rPr lang="en">
                <a:solidFill>
                  <a:schemeClr val="dk1"/>
                </a:solidFill>
              </a:rPr>
              <a:t>labeled data</a:t>
            </a:r>
            <a:r>
              <a:rPr lang="en"/>
              <a:t> (each input labeled with its true category)</a:t>
            </a:r>
            <a:br>
              <a:rPr lang="en"/>
            </a:b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Split the data into </a:t>
            </a:r>
            <a:r>
              <a:rPr lang="en" i="1">
                <a:solidFill>
                  <a:schemeClr val="dk1"/>
                </a:solidFill>
              </a:rPr>
              <a:t>training examples</a:t>
            </a:r>
            <a:r>
              <a:rPr lang="en"/>
              <a:t> and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i="1">
                <a:solidFill>
                  <a:schemeClr val="dk1"/>
                </a:solidFill>
              </a:rPr>
              <a:t>test examples</a:t>
            </a:r>
            <a:br>
              <a:rPr lang="en" b="1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Develop</a:t>
            </a:r>
            <a:r>
              <a:rPr lang="en"/>
              <a:t> your classifier using the </a:t>
            </a:r>
            <a:r>
              <a:rPr lang="en">
                <a:solidFill>
                  <a:schemeClr val="dk1"/>
                </a:solidFill>
              </a:rPr>
              <a:t>training examples</a:t>
            </a:r>
            <a:br>
              <a:rPr lang="en" b="1"/>
            </a:br>
            <a:endParaRPr b="1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the classifier to label all the </a:t>
            </a:r>
            <a:r>
              <a:rPr lang="en">
                <a:solidFill>
                  <a:schemeClr val="dk1"/>
                </a:solidFill>
              </a:rPr>
              <a:t>test examples</a:t>
            </a:r>
            <a:br>
              <a:rPr lang="en"/>
            </a:b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Compare</a:t>
            </a:r>
            <a:r>
              <a:rPr lang="en"/>
              <a:t> the classifier's labels with the true labels and measure performance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Shape 91"/>
          <p:cNvGraphicFramePr/>
          <p:nvPr>
            <p:extLst>
              <p:ext uri="{D42A27DB-BD31-4B8C-83A1-F6EECF244321}">
                <p14:modId xmlns:p14="http://schemas.microsoft.com/office/powerpoint/2010/main" val="2154864195"/>
              </p:ext>
            </p:extLst>
          </p:nvPr>
        </p:nvGraphicFramePr>
        <p:xfrm>
          <a:off x="952500" y="434505"/>
          <a:ext cx="5429250" cy="4274490"/>
        </p:xfrm>
        <a:graphic>
          <a:graphicData uri="http://schemas.openxmlformats.org/drawingml/2006/table">
            <a:tbl>
              <a:tblPr>
                <a:noFill/>
                <a:tableStyleId>{DEEE6151-2DF4-40A2-9921-E81321403221}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Example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Predicted label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True label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Benign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3" name="Shape 93"/>
          <p:cNvSpPr txBox="1"/>
          <p:nvPr/>
        </p:nvSpPr>
        <p:spPr>
          <a:xfrm>
            <a:off x="6494000" y="1321775"/>
            <a:ext cx="2430900" cy="31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How would you measure the performance of the classifier?</a:t>
            </a:r>
            <a:endParaRPr sz="24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60950" y="176784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Accuracy</a:t>
            </a:r>
            <a:endParaRPr dirty="0"/>
          </a:p>
        </p:txBody>
      </p:sp>
      <p:pic>
        <p:nvPicPr>
          <p:cNvPr id="99" name="Shape 99" descr="Screenshot 2017-06-29 13.44.3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850" y="2172874"/>
            <a:ext cx="7917076" cy="125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Shape 110"/>
          <p:cNvGraphicFramePr/>
          <p:nvPr/>
        </p:nvGraphicFramePr>
        <p:xfrm>
          <a:off x="280385" y="349594"/>
          <a:ext cx="6086525" cy="4274490"/>
        </p:xfrm>
        <a:graphic>
          <a:graphicData uri="http://schemas.openxmlformats.org/drawingml/2006/table">
            <a:tbl>
              <a:tblPr>
                <a:noFill/>
                <a:tableStyleId>{DEEE6151-2DF4-40A2-9921-E81321403221}</a:tableStyleId>
              </a:tblPr>
              <a:tblGrid>
                <a:gridCol w="156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4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Example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Predicted label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True label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Correct?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No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No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No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38761D"/>
                          </a:solidFill>
                        </a:rPr>
                        <a:t>Yes</a:t>
                      </a:r>
                      <a:endParaRPr dirty="0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2" name="Shape 112"/>
          <p:cNvSpPr txBox="1"/>
          <p:nvPr/>
        </p:nvSpPr>
        <p:spPr>
          <a:xfrm>
            <a:off x="6494000" y="1321775"/>
            <a:ext cx="2430900" cy="31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Accuracy?</a:t>
            </a:r>
            <a:endParaRPr sz="24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51774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Shape 110"/>
          <p:cNvGraphicFramePr/>
          <p:nvPr>
            <p:extLst>
              <p:ext uri="{D42A27DB-BD31-4B8C-83A1-F6EECF244321}">
                <p14:modId xmlns:p14="http://schemas.microsoft.com/office/powerpoint/2010/main" val="1868668897"/>
              </p:ext>
            </p:extLst>
          </p:nvPr>
        </p:nvGraphicFramePr>
        <p:xfrm>
          <a:off x="280385" y="349594"/>
          <a:ext cx="6086525" cy="4274490"/>
        </p:xfrm>
        <a:graphic>
          <a:graphicData uri="http://schemas.openxmlformats.org/drawingml/2006/table">
            <a:tbl>
              <a:tblPr>
                <a:noFill/>
                <a:tableStyleId>{DEEE6151-2DF4-40A2-9921-E81321403221}</a:tableStyleId>
              </a:tblPr>
              <a:tblGrid>
                <a:gridCol w="156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4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Example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Predicted label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True label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Correct?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No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No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No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38761D"/>
                          </a:solidFill>
                        </a:rPr>
                        <a:t>Yes</a:t>
                      </a:r>
                      <a:endParaRPr dirty="0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2" name="Shape 112"/>
          <p:cNvSpPr txBox="1"/>
          <p:nvPr/>
        </p:nvSpPr>
        <p:spPr>
          <a:xfrm>
            <a:off x="6494000" y="1321775"/>
            <a:ext cx="2430900" cy="31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Accuracy = 70%</a:t>
            </a:r>
            <a:endParaRPr sz="24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89</TotalTime>
  <Words>663</Words>
  <Application>Microsoft Macintosh PowerPoint</Application>
  <PresentationFormat>On-screen Show (16:9)</PresentationFormat>
  <Paragraphs>332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 Light</vt:lpstr>
      <vt:lpstr>Courier New</vt:lpstr>
      <vt:lpstr>Roboto</vt:lpstr>
      <vt:lpstr>Metropolitan</vt:lpstr>
      <vt:lpstr>Evaluation</vt:lpstr>
      <vt:lpstr>Evaluation Metrics</vt:lpstr>
      <vt:lpstr>Plan for today</vt:lpstr>
      <vt:lpstr>Evaluation</vt:lpstr>
      <vt:lpstr>Overview</vt:lpstr>
      <vt:lpstr>PowerPoint Presentation</vt:lpstr>
      <vt:lpstr>Accuracy</vt:lpstr>
      <vt:lpstr>PowerPoint Presentation</vt:lpstr>
      <vt:lpstr>PowerPoint Presentation</vt:lpstr>
      <vt:lpstr>PowerPoint Presentation</vt:lpstr>
      <vt:lpstr>Accuracy</vt:lpstr>
      <vt:lpstr>PowerPoint Presentation</vt:lpstr>
      <vt:lpstr>PowerPoint Presentation</vt:lpstr>
      <vt:lpstr>PowerPoint Presentation</vt:lpstr>
      <vt:lpstr>What about for spam classification?</vt:lpstr>
      <vt:lpstr>What next?</vt:lpstr>
      <vt:lpstr>Precision and Recall</vt:lpstr>
      <vt:lpstr>Precision and Recall</vt:lpstr>
      <vt:lpstr>Precision and Recall</vt:lpstr>
      <vt:lpstr>How to combine precision and recall into a single balanced measure?</vt:lpstr>
      <vt:lpstr>How should we measure performance for the Fake News Challenge?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Metrics</dc:title>
  <cp:lastModifiedBy>Abdullah Ramadan</cp:lastModifiedBy>
  <cp:revision>12</cp:revision>
  <dcterms:modified xsi:type="dcterms:W3CDTF">2019-07-26T17:31:56Z</dcterms:modified>
</cp:coreProperties>
</file>