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66" r:id="rId2"/>
    <p:sldId id="256" r:id="rId3"/>
    <p:sldId id="257" r:id="rId4"/>
    <p:sldId id="258" r:id="rId5"/>
    <p:sldId id="259" r:id="rId6"/>
    <p:sldId id="267" r:id="rId7"/>
    <p:sldId id="260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7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2778D5-16FD-4D71-AE23-9AAFD3D022D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196824F6-3C74-4461-B10D-655F21EE46E0}">
      <dgm:prSet/>
      <dgm:spPr/>
      <dgm:t>
        <a:bodyPr/>
        <a:lstStyle/>
        <a:p>
          <a:r>
            <a:rPr lang="en-US" b="1"/>
            <a:t>Getting started with the Fake News Challenge data</a:t>
          </a:r>
          <a:endParaRPr lang="en-US"/>
        </a:p>
      </dgm:t>
    </dgm:pt>
    <dgm:pt modelId="{A09EEFA9-D386-4D6C-912E-3C8D7CCF2958}" type="parTrans" cxnId="{0492E190-5485-4AAC-B9C2-D6CBACB5A0E6}">
      <dgm:prSet/>
      <dgm:spPr/>
      <dgm:t>
        <a:bodyPr/>
        <a:lstStyle/>
        <a:p>
          <a:endParaRPr lang="en-US"/>
        </a:p>
      </dgm:t>
    </dgm:pt>
    <dgm:pt modelId="{E7393EDB-8407-4A93-A0EB-DEA95897286A}" type="sibTrans" cxnId="{0492E190-5485-4AAC-B9C2-D6CBACB5A0E6}">
      <dgm:prSet/>
      <dgm:spPr/>
      <dgm:t>
        <a:bodyPr/>
        <a:lstStyle/>
        <a:p>
          <a:endParaRPr lang="en-US"/>
        </a:p>
      </dgm:t>
    </dgm:pt>
    <dgm:pt modelId="{5BDFCED2-AAB6-4000-A325-E233F0CEDED3}">
      <dgm:prSet/>
      <dgm:spPr/>
      <dgm:t>
        <a:bodyPr/>
        <a:lstStyle/>
        <a:p>
          <a:r>
            <a:rPr lang="en-US"/>
            <a:t>Introduction to the Fake News Challenge</a:t>
          </a:r>
        </a:p>
      </dgm:t>
    </dgm:pt>
    <dgm:pt modelId="{5D95313C-CEB4-45D7-8BFB-9D2ADD6879B7}" type="parTrans" cxnId="{52A55263-AE15-4A14-8BEC-011240BA134F}">
      <dgm:prSet/>
      <dgm:spPr/>
      <dgm:t>
        <a:bodyPr/>
        <a:lstStyle/>
        <a:p>
          <a:endParaRPr lang="en-US"/>
        </a:p>
      </dgm:t>
    </dgm:pt>
    <dgm:pt modelId="{0B2E9C04-3DE4-45A3-8BA0-B6CE5E7DC2B4}" type="sibTrans" cxnId="{52A55263-AE15-4A14-8BEC-011240BA134F}">
      <dgm:prSet/>
      <dgm:spPr/>
      <dgm:t>
        <a:bodyPr/>
        <a:lstStyle/>
        <a:p>
          <a:endParaRPr lang="en-US"/>
        </a:p>
      </dgm:t>
    </dgm:pt>
    <dgm:pt modelId="{F7483421-E848-446D-AE43-A14BF0B42564}">
      <dgm:prSet/>
      <dgm:spPr/>
      <dgm:t>
        <a:bodyPr/>
        <a:lstStyle/>
        <a:p>
          <a:r>
            <a:rPr lang="en-US"/>
            <a:t>Rule-based models (our first algorithm!)</a:t>
          </a:r>
        </a:p>
      </dgm:t>
    </dgm:pt>
    <dgm:pt modelId="{F48F86ED-5BFD-4C37-BFFC-0ACDE5C674D3}" type="parTrans" cxnId="{84ACB17A-F98B-4C0A-9767-78FFEF783CDF}">
      <dgm:prSet/>
      <dgm:spPr/>
      <dgm:t>
        <a:bodyPr/>
        <a:lstStyle/>
        <a:p>
          <a:endParaRPr lang="en-US"/>
        </a:p>
      </dgm:t>
    </dgm:pt>
    <dgm:pt modelId="{5BEBFE58-A869-4398-B81C-9C57CD2648B6}" type="sibTrans" cxnId="{84ACB17A-F98B-4C0A-9767-78FFEF783CDF}">
      <dgm:prSet/>
      <dgm:spPr/>
      <dgm:t>
        <a:bodyPr/>
        <a:lstStyle/>
        <a:p>
          <a:endParaRPr lang="en-US"/>
        </a:p>
      </dgm:t>
    </dgm:pt>
    <dgm:pt modelId="{73461AAB-EE3A-403C-BC4C-550AF0815466}">
      <dgm:prSet/>
      <dgm:spPr/>
      <dgm:t>
        <a:bodyPr/>
        <a:lstStyle/>
        <a:p>
          <a:r>
            <a:rPr lang="en-US"/>
            <a:t>Discussion of evaluation metrics</a:t>
          </a:r>
        </a:p>
      </dgm:t>
    </dgm:pt>
    <dgm:pt modelId="{C6E5BDDC-4DBC-4E5D-8593-CBB019456C5E}" type="parTrans" cxnId="{4301D82B-F2AA-4877-80C7-BA41D5AECA69}">
      <dgm:prSet/>
      <dgm:spPr/>
      <dgm:t>
        <a:bodyPr/>
        <a:lstStyle/>
        <a:p>
          <a:endParaRPr lang="en-US"/>
        </a:p>
      </dgm:t>
    </dgm:pt>
    <dgm:pt modelId="{8370A7D9-008E-49A3-B974-1EFE9BFD0652}" type="sibTrans" cxnId="{4301D82B-F2AA-4877-80C7-BA41D5AECA69}">
      <dgm:prSet/>
      <dgm:spPr/>
      <dgm:t>
        <a:bodyPr/>
        <a:lstStyle/>
        <a:p>
          <a:endParaRPr lang="en-US"/>
        </a:p>
      </dgm:t>
    </dgm:pt>
    <dgm:pt modelId="{238D09F5-453A-450A-A1CC-257C73AC054F}">
      <dgm:prSet/>
      <dgm:spPr/>
      <dgm:t>
        <a:bodyPr/>
        <a:lstStyle/>
        <a:p>
          <a:r>
            <a:rPr lang="en-US"/>
            <a:t>Building a more sophisticated classifier</a:t>
          </a:r>
        </a:p>
      </dgm:t>
    </dgm:pt>
    <dgm:pt modelId="{13EAF03C-BE56-4902-B3DD-23E4D042FEA8}" type="parTrans" cxnId="{E93C8076-8DD7-41ED-9050-20F5E5EF448C}">
      <dgm:prSet/>
      <dgm:spPr/>
      <dgm:t>
        <a:bodyPr/>
        <a:lstStyle/>
        <a:p>
          <a:endParaRPr lang="en-US"/>
        </a:p>
      </dgm:t>
    </dgm:pt>
    <dgm:pt modelId="{E52DB1CA-43A5-49F2-889D-F008A0D2E2D9}" type="sibTrans" cxnId="{E93C8076-8DD7-41ED-9050-20F5E5EF448C}">
      <dgm:prSet/>
      <dgm:spPr/>
      <dgm:t>
        <a:bodyPr/>
        <a:lstStyle/>
        <a:p>
          <a:endParaRPr lang="en-US"/>
        </a:p>
      </dgm:t>
    </dgm:pt>
    <dgm:pt modelId="{0C3F5F4C-587F-490F-9229-539C4CD1F34B}" type="pres">
      <dgm:prSet presAssocID="{002778D5-16FD-4D71-AE23-9AAFD3D022D0}" presName="root" presStyleCnt="0">
        <dgm:presLayoutVars>
          <dgm:dir/>
          <dgm:resizeHandles val="exact"/>
        </dgm:presLayoutVars>
      </dgm:prSet>
      <dgm:spPr/>
    </dgm:pt>
    <dgm:pt modelId="{6F1093E3-2603-4666-A35B-6CF957328C00}" type="pres">
      <dgm:prSet presAssocID="{196824F6-3C74-4461-B10D-655F21EE46E0}" presName="compNode" presStyleCnt="0"/>
      <dgm:spPr/>
    </dgm:pt>
    <dgm:pt modelId="{424B8A71-3152-4555-BD1A-3EDADB2CDEE2}" type="pres">
      <dgm:prSet presAssocID="{196824F6-3C74-4461-B10D-655F21EE46E0}" presName="bgRect" presStyleLbl="bgShp" presStyleIdx="0" presStyleCnt="5"/>
      <dgm:spPr/>
    </dgm:pt>
    <dgm:pt modelId="{43C8BD6F-FBB3-489F-A3F4-19962340874D}" type="pres">
      <dgm:prSet presAssocID="{196824F6-3C74-4461-B10D-655F21EE46E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0ACC5CC-A4F1-408D-8E2E-8755EB04EB2E}" type="pres">
      <dgm:prSet presAssocID="{196824F6-3C74-4461-B10D-655F21EE46E0}" presName="spaceRect" presStyleCnt="0"/>
      <dgm:spPr/>
    </dgm:pt>
    <dgm:pt modelId="{4532BD37-AAD6-47E2-89A3-BB66F1220217}" type="pres">
      <dgm:prSet presAssocID="{196824F6-3C74-4461-B10D-655F21EE46E0}" presName="parTx" presStyleLbl="revTx" presStyleIdx="0" presStyleCnt="5">
        <dgm:presLayoutVars>
          <dgm:chMax val="0"/>
          <dgm:chPref val="0"/>
        </dgm:presLayoutVars>
      </dgm:prSet>
      <dgm:spPr/>
    </dgm:pt>
    <dgm:pt modelId="{A2678D26-DB8A-4B3B-A143-6EA2EBC963A4}" type="pres">
      <dgm:prSet presAssocID="{E7393EDB-8407-4A93-A0EB-DEA95897286A}" presName="sibTrans" presStyleCnt="0"/>
      <dgm:spPr/>
    </dgm:pt>
    <dgm:pt modelId="{B597D4C5-44E8-4831-A66B-CA4D608BF03A}" type="pres">
      <dgm:prSet presAssocID="{5BDFCED2-AAB6-4000-A325-E233F0CEDED3}" presName="compNode" presStyleCnt="0"/>
      <dgm:spPr/>
    </dgm:pt>
    <dgm:pt modelId="{52B8DB72-BB90-4062-A9D5-73C9662A4A2D}" type="pres">
      <dgm:prSet presAssocID="{5BDFCED2-AAB6-4000-A325-E233F0CEDED3}" presName="bgRect" presStyleLbl="bgShp" presStyleIdx="1" presStyleCnt="5"/>
      <dgm:spPr/>
    </dgm:pt>
    <dgm:pt modelId="{2CFBFB05-3F7E-44F6-9380-722777ECA932}" type="pres">
      <dgm:prSet presAssocID="{5BDFCED2-AAB6-4000-A325-E233F0CEDED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70CD3750-E311-4B79-A9B6-64C052BF372E}" type="pres">
      <dgm:prSet presAssocID="{5BDFCED2-AAB6-4000-A325-E233F0CEDED3}" presName="spaceRect" presStyleCnt="0"/>
      <dgm:spPr/>
    </dgm:pt>
    <dgm:pt modelId="{A984FBEF-A30D-4186-A899-03AE113CE324}" type="pres">
      <dgm:prSet presAssocID="{5BDFCED2-AAB6-4000-A325-E233F0CEDED3}" presName="parTx" presStyleLbl="revTx" presStyleIdx="1" presStyleCnt="5">
        <dgm:presLayoutVars>
          <dgm:chMax val="0"/>
          <dgm:chPref val="0"/>
        </dgm:presLayoutVars>
      </dgm:prSet>
      <dgm:spPr/>
    </dgm:pt>
    <dgm:pt modelId="{A7FFDA91-3968-45FE-BFED-35BEBC10DE0C}" type="pres">
      <dgm:prSet presAssocID="{0B2E9C04-3DE4-45A3-8BA0-B6CE5E7DC2B4}" presName="sibTrans" presStyleCnt="0"/>
      <dgm:spPr/>
    </dgm:pt>
    <dgm:pt modelId="{B88802B7-F6AB-4553-BDAE-03EB6D40355E}" type="pres">
      <dgm:prSet presAssocID="{F7483421-E848-446D-AE43-A14BF0B42564}" presName="compNode" presStyleCnt="0"/>
      <dgm:spPr/>
    </dgm:pt>
    <dgm:pt modelId="{C4461746-99D4-475B-9EB5-F0FC323F239E}" type="pres">
      <dgm:prSet presAssocID="{F7483421-E848-446D-AE43-A14BF0B42564}" presName="bgRect" presStyleLbl="bgShp" presStyleIdx="2" presStyleCnt="5"/>
      <dgm:spPr/>
    </dgm:pt>
    <dgm:pt modelId="{AFD69617-E604-4233-AB52-EA4DCD67528D}" type="pres">
      <dgm:prSet presAssocID="{F7483421-E848-446D-AE43-A14BF0B4256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1A45470A-CF42-4CD9-B935-5E56A0F37DA5}" type="pres">
      <dgm:prSet presAssocID="{F7483421-E848-446D-AE43-A14BF0B42564}" presName="spaceRect" presStyleCnt="0"/>
      <dgm:spPr/>
    </dgm:pt>
    <dgm:pt modelId="{EA533D8E-E38F-44B0-BBD6-4D9B0C3C8727}" type="pres">
      <dgm:prSet presAssocID="{F7483421-E848-446D-AE43-A14BF0B42564}" presName="parTx" presStyleLbl="revTx" presStyleIdx="2" presStyleCnt="5">
        <dgm:presLayoutVars>
          <dgm:chMax val="0"/>
          <dgm:chPref val="0"/>
        </dgm:presLayoutVars>
      </dgm:prSet>
      <dgm:spPr/>
    </dgm:pt>
    <dgm:pt modelId="{EB76F484-AC15-465A-BC3C-EDD66E10D22A}" type="pres">
      <dgm:prSet presAssocID="{5BEBFE58-A869-4398-B81C-9C57CD2648B6}" presName="sibTrans" presStyleCnt="0"/>
      <dgm:spPr/>
    </dgm:pt>
    <dgm:pt modelId="{EE33AC9B-3F0B-4AC3-B15B-C9A87F5F949C}" type="pres">
      <dgm:prSet presAssocID="{73461AAB-EE3A-403C-BC4C-550AF0815466}" presName="compNode" presStyleCnt="0"/>
      <dgm:spPr/>
    </dgm:pt>
    <dgm:pt modelId="{18EC8E2D-68DA-434C-AC13-896E0B0DBFA0}" type="pres">
      <dgm:prSet presAssocID="{73461AAB-EE3A-403C-BC4C-550AF0815466}" presName="bgRect" presStyleLbl="bgShp" presStyleIdx="3" presStyleCnt="5"/>
      <dgm:spPr/>
    </dgm:pt>
    <dgm:pt modelId="{C91E5959-A8E4-414A-97E9-9F427482327B}" type="pres">
      <dgm:prSet presAssocID="{73461AAB-EE3A-403C-BC4C-550AF081546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DDAA4D2B-B0F5-4829-894A-2F1931D168D2}" type="pres">
      <dgm:prSet presAssocID="{73461AAB-EE3A-403C-BC4C-550AF0815466}" presName="spaceRect" presStyleCnt="0"/>
      <dgm:spPr/>
    </dgm:pt>
    <dgm:pt modelId="{268B1822-6817-44F0-91C5-1268666F87B9}" type="pres">
      <dgm:prSet presAssocID="{73461AAB-EE3A-403C-BC4C-550AF0815466}" presName="parTx" presStyleLbl="revTx" presStyleIdx="3" presStyleCnt="5">
        <dgm:presLayoutVars>
          <dgm:chMax val="0"/>
          <dgm:chPref val="0"/>
        </dgm:presLayoutVars>
      </dgm:prSet>
      <dgm:spPr/>
    </dgm:pt>
    <dgm:pt modelId="{EBBC4E43-257D-4BB3-A402-352394AED34D}" type="pres">
      <dgm:prSet presAssocID="{8370A7D9-008E-49A3-B974-1EFE9BFD0652}" presName="sibTrans" presStyleCnt="0"/>
      <dgm:spPr/>
    </dgm:pt>
    <dgm:pt modelId="{C8E0E9A9-D391-4F7F-B15E-536BE12B5660}" type="pres">
      <dgm:prSet presAssocID="{238D09F5-453A-450A-A1CC-257C73AC054F}" presName="compNode" presStyleCnt="0"/>
      <dgm:spPr/>
    </dgm:pt>
    <dgm:pt modelId="{FE0D7A7B-ABFB-4288-8192-FDFA3D642C58}" type="pres">
      <dgm:prSet presAssocID="{238D09F5-453A-450A-A1CC-257C73AC054F}" presName="bgRect" presStyleLbl="bgShp" presStyleIdx="4" presStyleCnt="5"/>
      <dgm:spPr/>
    </dgm:pt>
    <dgm:pt modelId="{59D68575-6B72-469F-A953-9D88D588A4A6}" type="pres">
      <dgm:prSet presAssocID="{238D09F5-453A-450A-A1CC-257C73AC054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EA38A577-1E35-47DA-8F3F-5E3DA596E13C}" type="pres">
      <dgm:prSet presAssocID="{238D09F5-453A-450A-A1CC-257C73AC054F}" presName="spaceRect" presStyleCnt="0"/>
      <dgm:spPr/>
    </dgm:pt>
    <dgm:pt modelId="{DBA894FD-7D3A-486E-BFF0-3B24BE446B82}" type="pres">
      <dgm:prSet presAssocID="{238D09F5-453A-450A-A1CC-257C73AC054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301D82B-F2AA-4877-80C7-BA41D5AECA69}" srcId="{002778D5-16FD-4D71-AE23-9AAFD3D022D0}" destId="{73461AAB-EE3A-403C-BC4C-550AF0815466}" srcOrd="3" destOrd="0" parTransId="{C6E5BDDC-4DBC-4E5D-8593-CBB019456C5E}" sibTransId="{8370A7D9-008E-49A3-B974-1EFE9BFD0652}"/>
    <dgm:cxn modelId="{2E87BC48-4D51-43F4-AEAD-0A2DC5CFCC74}" type="presOf" srcId="{73461AAB-EE3A-403C-BC4C-550AF0815466}" destId="{268B1822-6817-44F0-91C5-1268666F87B9}" srcOrd="0" destOrd="0" presId="urn:microsoft.com/office/officeart/2018/2/layout/IconVerticalSolidList"/>
    <dgm:cxn modelId="{52A55263-AE15-4A14-8BEC-011240BA134F}" srcId="{002778D5-16FD-4D71-AE23-9AAFD3D022D0}" destId="{5BDFCED2-AAB6-4000-A325-E233F0CEDED3}" srcOrd="1" destOrd="0" parTransId="{5D95313C-CEB4-45D7-8BFB-9D2ADD6879B7}" sibTransId="{0B2E9C04-3DE4-45A3-8BA0-B6CE5E7DC2B4}"/>
    <dgm:cxn modelId="{E93C8076-8DD7-41ED-9050-20F5E5EF448C}" srcId="{002778D5-16FD-4D71-AE23-9AAFD3D022D0}" destId="{238D09F5-453A-450A-A1CC-257C73AC054F}" srcOrd="4" destOrd="0" parTransId="{13EAF03C-BE56-4902-B3DD-23E4D042FEA8}" sibTransId="{E52DB1CA-43A5-49F2-889D-F008A0D2E2D9}"/>
    <dgm:cxn modelId="{84ACB17A-F98B-4C0A-9767-78FFEF783CDF}" srcId="{002778D5-16FD-4D71-AE23-9AAFD3D022D0}" destId="{F7483421-E848-446D-AE43-A14BF0B42564}" srcOrd="2" destOrd="0" parTransId="{F48F86ED-5BFD-4C37-BFFC-0ACDE5C674D3}" sibTransId="{5BEBFE58-A869-4398-B81C-9C57CD2648B6}"/>
    <dgm:cxn modelId="{0492E190-5485-4AAC-B9C2-D6CBACB5A0E6}" srcId="{002778D5-16FD-4D71-AE23-9AAFD3D022D0}" destId="{196824F6-3C74-4461-B10D-655F21EE46E0}" srcOrd="0" destOrd="0" parTransId="{A09EEFA9-D386-4D6C-912E-3C8D7CCF2958}" sibTransId="{E7393EDB-8407-4A93-A0EB-DEA95897286A}"/>
    <dgm:cxn modelId="{BED52193-5CB5-4A82-9F9B-D02808D39BC8}" type="presOf" srcId="{196824F6-3C74-4461-B10D-655F21EE46E0}" destId="{4532BD37-AAD6-47E2-89A3-BB66F1220217}" srcOrd="0" destOrd="0" presId="urn:microsoft.com/office/officeart/2018/2/layout/IconVerticalSolidList"/>
    <dgm:cxn modelId="{3FEC1EBE-412D-47E5-A424-A89F7DC6C5FC}" type="presOf" srcId="{002778D5-16FD-4D71-AE23-9AAFD3D022D0}" destId="{0C3F5F4C-587F-490F-9229-539C4CD1F34B}" srcOrd="0" destOrd="0" presId="urn:microsoft.com/office/officeart/2018/2/layout/IconVerticalSolidList"/>
    <dgm:cxn modelId="{71F582CB-3B4E-470D-8F82-DD9E2DB58FEF}" type="presOf" srcId="{F7483421-E848-446D-AE43-A14BF0B42564}" destId="{EA533D8E-E38F-44B0-BBD6-4D9B0C3C8727}" srcOrd="0" destOrd="0" presId="urn:microsoft.com/office/officeart/2018/2/layout/IconVerticalSolidList"/>
    <dgm:cxn modelId="{A2CEDDE7-DCDA-4E10-98C5-90E8557180A6}" type="presOf" srcId="{238D09F5-453A-450A-A1CC-257C73AC054F}" destId="{DBA894FD-7D3A-486E-BFF0-3B24BE446B82}" srcOrd="0" destOrd="0" presId="urn:microsoft.com/office/officeart/2018/2/layout/IconVerticalSolidList"/>
    <dgm:cxn modelId="{298E3BFB-F63F-486E-B8AF-EA17802CDEF8}" type="presOf" srcId="{5BDFCED2-AAB6-4000-A325-E233F0CEDED3}" destId="{A984FBEF-A30D-4186-A899-03AE113CE324}" srcOrd="0" destOrd="0" presId="urn:microsoft.com/office/officeart/2018/2/layout/IconVerticalSolidList"/>
    <dgm:cxn modelId="{518E2256-E367-4E02-8A1C-BFFA08E88774}" type="presParOf" srcId="{0C3F5F4C-587F-490F-9229-539C4CD1F34B}" destId="{6F1093E3-2603-4666-A35B-6CF957328C00}" srcOrd="0" destOrd="0" presId="urn:microsoft.com/office/officeart/2018/2/layout/IconVerticalSolidList"/>
    <dgm:cxn modelId="{2573A12B-677F-4A82-BC3D-606801657441}" type="presParOf" srcId="{6F1093E3-2603-4666-A35B-6CF957328C00}" destId="{424B8A71-3152-4555-BD1A-3EDADB2CDEE2}" srcOrd="0" destOrd="0" presId="urn:microsoft.com/office/officeart/2018/2/layout/IconVerticalSolidList"/>
    <dgm:cxn modelId="{743C2777-E9EC-4DC7-B01F-A5B09506EC88}" type="presParOf" srcId="{6F1093E3-2603-4666-A35B-6CF957328C00}" destId="{43C8BD6F-FBB3-489F-A3F4-19962340874D}" srcOrd="1" destOrd="0" presId="urn:microsoft.com/office/officeart/2018/2/layout/IconVerticalSolidList"/>
    <dgm:cxn modelId="{D0832AF0-21C3-4D56-9866-0C1013E0439F}" type="presParOf" srcId="{6F1093E3-2603-4666-A35B-6CF957328C00}" destId="{D0ACC5CC-A4F1-408D-8E2E-8755EB04EB2E}" srcOrd="2" destOrd="0" presId="urn:microsoft.com/office/officeart/2018/2/layout/IconVerticalSolidList"/>
    <dgm:cxn modelId="{D098141D-65A0-4504-A876-2EAF8767A2E6}" type="presParOf" srcId="{6F1093E3-2603-4666-A35B-6CF957328C00}" destId="{4532BD37-AAD6-47E2-89A3-BB66F1220217}" srcOrd="3" destOrd="0" presId="urn:microsoft.com/office/officeart/2018/2/layout/IconVerticalSolidList"/>
    <dgm:cxn modelId="{79CD6CAF-4763-4F0E-8B7D-CF7F7B657C04}" type="presParOf" srcId="{0C3F5F4C-587F-490F-9229-539C4CD1F34B}" destId="{A2678D26-DB8A-4B3B-A143-6EA2EBC963A4}" srcOrd="1" destOrd="0" presId="urn:microsoft.com/office/officeart/2018/2/layout/IconVerticalSolidList"/>
    <dgm:cxn modelId="{859620C9-E6AE-47DE-928F-783634F6D317}" type="presParOf" srcId="{0C3F5F4C-587F-490F-9229-539C4CD1F34B}" destId="{B597D4C5-44E8-4831-A66B-CA4D608BF03A}" srcOrd="2" destOrd="0" presId="urn:microsoft.com/office/officeart/2018/2/layout/IconVerticalSolidList"/>
    <dgm:cxn modelId="{11F52DAA-FD99-44F5-B22F-ED64958FFDA6}" type="presParOf" srcId="{B597D4C5-44E8-4831-A66B-CA4D608BF03A}" destId="{52B8DB72-BB90-4062-A9D5-73C9662A4A2D}" srcOrd="0" destOrd="0" presId="urn:microsoft.com/office/officeart/2018/2/layout/IconVerticalSolidList"/>
    <dgm:cxn modelId="{C3441647-AA24-41EC-A067-7BCB9658C093}" type="presParOf" srcId="{B597D4C5-44E8-4831-A66B-CA4D608BF03A}" destId="{2CFBFB05-3F7E-44F6-9380-722777ECA932}" srcOrd="1" destOrd="0" presId="urn:microsoft.com/office/officeart/2018/2/layout/IconVerticalSolidList"/>
    <dgm:cxn modelId="{A4FD5D07-903B-48D3-A09B-482CDBE99048}" type="presParOf" srcId="{B597D4C5-44E8-4831-A66B-CA4D608BF03A}" destId="{70CD3750-E311-4B79-A9B6-64C052BF372E}" srcOrd="2" destOrd="0" presId="urn:microsoft.com/office/officeart/2018/2/layout/IconVerticalSolidList"/>
    <dgm:cxn modelId="{6C316DD0-EFC6-47DE-B448-0C5D4C24DF01}" type="presParOf" srcId="{B597D4C5-44E8-4831-A66B-CA4D608BF03A}" destId="{A984FBEF-A30D-4186-A899-03AE113CE324}" srcOrd="3" destOrd="0" presId="urn:microsoft.com/office/officeart/2018/2/layout/IconVerticalSolidList"/>
    <dgm:cxn modelId="{C6C7D2E3-7A97-4275-8789-08A7CEDCB472}" type="presParOf" srcId="{0C3F5F4C-587F-490F-9229-539C4CD1F34B}" destId="{A7FFDA91-3968-45FE-BFED-35BEBC10DE0C}" srcOrd="3" destOrd="0" presId="urn:microsoft.com/office/officeart/2018/2/layout/IconVerticalSolidList"/>
    <dgm:cxn modelId="{8BC659F0-8ABE-40DE-8C51-6E0A797D0AF3}" type="presParOf" srcId="{0C3F5F4C-587F-490F-9229-539C4CD1F34B}" destId="{B88802B7-F6AB-4553-BDAE-03EB6D40355E}" srcOrd="4" destOrd="0" presId="urn:microsoft.com/office/officeart/2018/2/layout/IconVerticalSolidList"/>
    <dgm:cxn modelId="{85E6D7C1-DCBF-4D07-8921-013FD98E1A09}" type="presParOf" srcId="{B88802B7-F6AB-4553-BDAE-03EB6D40355E}" destId="{C4461746-99D4-475B-9EB5-F0FC323F239E}" srcOrd="0" destOrd="0" presId="urn:microsoft.com/office/officeart/2018/2/layout/IconVerticalSolidList"/>
    <dgm:cxn modelId="{C8EEFB9E-6A7A-404C-AE88-35F1C96A6F22}" type="presParOf" srcId="{B88802B7-F6AB-4553-BDAE-03EB6D40355E}" destId="{AFD69617-E604-4233-AB52-EA4DCD67528D}" srcOrd="1" destOrd="0" presId="urn:microsoft.com/office/officeart/2018/2/layout/IconVerticalSolidList"/>
    <dgm:cxn modelId="{41E420E2-9227-4296-9518-EF6E818F0411}" type="presParOf" srcId="{B88802B7-F6AB-4553-BDAE-03EB6D40355E}" destId="{1A45470A-CF42-4CD9-B935-5E56A0F37DA5}" srcOrd="2" destOrd="0" presId="urn:microsoft.com/office/officeart/2018/2/layout/IconVerticalSolidList"/>
    <dgm:cxn modelId="{9EB83453-162B-4F1A-8CCC-AA90CD8EF40C}" type="presParOf" srcId="{B88802B7-F6AB-4553-BDAE-03EB6D40355E}" destId="{EA533D8E-E38F-44B0-BBD6-4D9B0C3C8727}" srcOrd="3" destOrd="0" presId="urn:microsoft.com/office/officeart/2018/2/layout/IconVerticalSolidList"/>
    <dgm:cxn modelId="{011E9EA0-8811-4932-86FE-6CF3FC4E2F00}" type="presParOf" srcId="{0C3F5F4C-587F-490F-9229-539C4CD1F34B}" destId="{EB76F484-AC15-465A-BC3C-EDD66E10D22A}" srcOrd="5" destOrd="0" presId="urn:microsoft.com/office/officeart/2018/2/layout/IconVerticalSolidList"/>
    <dgm:cxn modelId="{FD9EF7FE-F813-4ADE-88C4-2248F6C3A50E}" type="presParOf" srcId="{0C3F5F4C-587F-490F-9229-539C4CD1F34B}" destId="{EE33AC9B-3F0B-4AC3-B15B-C9A87F5F949C}" srcOrd="6" destOrd="0" presId="urn:microsoft.com/office/officeart/2018/2/layout/IconVerticalSolidList"/>
    <dgm:cxn modelId="{F983DE05-273F-427A-B923-8850AB19BF4A}" type="presParOf" srcId="{EE33AC9B-3F0B-4AC3-B15B-C9A87F5F949C}" destId="{18EC8E2D-68DA-434C-AC13-896E0B0DBFA0}" srcOrd="0" destOrd="0" presId="urn:microsoft.com/office/officeart/2018/2/layout/IconVerticalSolidList"/>
    <dgm:cxn modelId="{92CA611A-17DA-4FCD-8D6C-A34583C65DF9}" type="presParOf" srcId="{EE33AC9B-3F0B-4AC3-B15B-C9A87F5F949C}" destId="{C91E5959-A8E4-414A-97E9-9F427482327B}" srcOrd="1" destOrd="0" presId="urn:microsoft.com/office/officeart/2018/2/layout/IconVerticalSolidList"/>
    <dgm:cxn modelId="{8BCFD368-3981-4054-B466-4CBFD99EC870}" type="presParOf" srcId="{EE33AC9B-3F0B-4AC3-B15B-C9A87F5F949C}" destId="{DDAA4D2B-B0F5-4829-894A-2F1931D168D2}" srcOrd="2" destOrd="0" presId="urn:microsoft.com/office/officeart/2018/2/layout/IconVerticalSolidList"/>
    <dgm:cxn modelId="{DC160E90-03F4-47DE-A09F-EEFCC35DA309}" type="presParOf" srcId="{EE33AC9B-3F0B-4AC3-B15B-C9A87F5F949C}" destId="{268B1822-6817-44F0-91C5-1268666F87B9}" srcOrd="3" destOrd="0" presId="urn:microsoft.com/office/officeart/2018/2/layout/IconVerticalSolidList"/>
    <dgm:cxn modelId="{3D5BC972-5F41-44AC-8E77-51EBB97A3D7B}" type="presParOf" srcId="{0C3F5F4C-587F-490F-9229-539C4CD1F34B}" destId="{EBBC4E43-257D-4BB3-A402-352394AED34D}" srcOrd="7" destOrd="0" presId="urn:microsoft.com/office/officeart/2018/2/layout/IconVerticalSolidList"/>
    <dgm:cxn modelId="{3D2AB232-461C-4C34-A9B5-027A0B6F039E}" type="presParOf" srcId="{0C3F5F4C-587F-490F-9229-539C4CD1F34B}" destId="{C8E0E9A9-D391-4F7F-B15E-536BE12B5660}" srcOrd="8" destOrd="0" presId="urn:microsoft.com/office/officeart/2018/2/layout/IconVerticalSolidList"/>
    <dgm:cxn modelId="{741C9F3E-C28B-483C-B342-15DA3FFD7AEA}" type="presParOf" srcId="{C8E0E9A9-D391-4F7F-B15E-536BE12B5660}" destId="{FE0D7A7B-ABFB-4288-8192-FDFA3D642C58}" srcOrd="0" destOrd="0" presId="urn:microsoft.com/office/officeart/2018/2/layout/IconVerticalSolidList"/>
    <dgm:cxn modelId="{828EC2F8-7FBA-44BC-A334-997BA2EA97E0}" type="presParOf" srcId="{C8E0E9A9-D391-4F7F-B15E-536BE12B5660}" destId="{59D68575-6B72-469F-A953-9D88D588A4A6}" srcOrd="1" destOrd="0" presId="urn:microsoft.com/office/officeart/2018/2/layout/IconVerticalSolidList"/>
    <dgm:cxn modelId="{CF9BA261-088D-48DA-9C46-9F3E11839075}" type="presParOf" srcId="{C8E0E9A9-D391-4F7F-B15E-536BE12B5660}" destId="{EA38A577-1E35-47DA-8F3F-5E3DA596E13C}" srcOrd="2" destOrd="0" presId="urn:microsoft.com/office/officeart/2018/2/layout/IconVerticalSolidList"/>
    <dgm:cxn modelId="{241C4CFE-AC92-4B37-A2E7-BD100E9B8D57}" type="presParOf" srcId="{C8E0E9A9-D391-4F7F-B15E-536BE12B5660}" destId="{DBA894FD-7D3A-486E-BFF0-3B24BE446B8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4B8A71-3152-4555-BD1A-3EDADB2CDEE2}">
      <dsp:nvSpPr>
        <dsp:cNvPr id="0" name=""/>
        <dsp:cNvSpPr/>
      </dsp:nvSpPr>
      <dsp:spPr>
        <a:xfrm>
          <a:off x="0" y="4291"/>
          <a:ext cx="6254724" cy="9140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C8BD6F-FBB3-489F-A3F4-19962340874D}">
      <dsp:nvSpPr>
        <dsp:cNvPr id="0" name=""/>
        <dsp:cNvSpPr/>
      </dsp:nvSpPr>
      <dsp:spPr>
        <a:xfrm>
          <a:off x="276493" y="209947"/>
          <a:ext cx="502715" cy="5027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32BD37-AAD6-47E2-89A3-BB66F1220217}">
      <dsp:nvSpPr>
        <dsp:cNvPr id="0" name=""/>
        <dsp:cNvSpPr/>
      </dsp:nvSpPr>
      <dsp:spPr>
        <a:xfrm>
          <a:off x="1055702" y="4291"/>
          <a:ext cx="5199021" cy="914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735" tIns="96735" rIns="96735" bIns="9673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Getting started with the Fake News Challenge data</a:t>
          </a:r>
          <a:endParaRPr lang="en-US" sz="1900" kern="1200"/>
        </a:p>
      </dsp:txBody>
      <dsp:txXfrm>
        <a:off x="1055702" y="4291"/>
        <a:ext cx="5199021" cy="914027"/>
      </dsp:txXfrm>
    </dsp:sp>
    <dsp:sp modelId="{52B8DB72-BB90-4062-A9D5-73C9662A4A2D}">
      <dsp:nvSpPr>
        <dsp:cNvPr id="0" name=""/>
        <dsp:cNvSpPr/>
      </dsp:nvSpPr>
      <dsp:spPr>
        <a:xfrm>
          <a:off x="0" y="1146826"/>
          <a:ext cx="6254724" cy="9140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FBFB05-3F7E-44F6-9380-722777ECA932}">
      <dsp:nvSpPr>
        <dsp:cNvPr id="0" name=""/>
        <dsp:cNvSpPr/>
      </dsp:nvSpPr>
      <dsp:spPr>
        <a:xfrm>
          <a:off x="276493" y="1352482"/>
          <a:ext cx="502715" cy="5027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84FBEF-A30D-4186-A899-03AE113CE324}">
      <dsp:nvSpPr>
        <dsp:cNvPr id="0" name=""/>
        <dsp:cNvSpPr/>
      </dsp:nvSpPr>
      <dsp:spPr>
        <a:xfrm>
          <a:off x="1055702" y="1146826"/>
          <a:ext cx="5199021" cy="914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735" tIns="96735" rIns="96735" bIns="9673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Introduction to the Fake News Challenge</a:t>
          </a:r>
        </a:p>
      </dsp:txBody>
      <dsp:txXfrm>
        <a:off x="1055702" y="1146826"/>
        <a:ext cx="5199021" cy="914027"/>
      </dsp:txXfrm>
    </dsp:sp>
    <dsp:sp modelId="{C4461746-99D4-475B-9EB5-F0FC323F239E}">
      <dsp:nvSpPr>
        <dsp:cNvPr id="0" name=""/>
        <dsp:cNvSpPr/>
      </dsp:nvSpPr>
      <dsp:spPr>
        <a:xfrm>
          <a:off x="0" y="2289361"/>
          <a:ext cx="6254724" cy="9140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D69617-E604-4233-AB52-EA4DCD67528D}">
      <dsp:nvSpPr>
        <dsp:cNvPr id="0" name=""/>
        <dsp:cNvSpPr/>
      </dsp:nvSpPr>
      <dsp:spPr>
        <a:xfrm>
          <a:off x="276493" y="2495017"/>
          <a:ext cx="502715" cy="5027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533D8E-E38F-44B0-BBD6-4D9B0C3C8727}">
      <dsp:nvSpPr>
        <dsp:cNvPr id="0" name=""/>
        <dsp:cNvSpPr/>
      </dsp:nvSpPr>
      <dsp:spPr>
        <a:xfrm>
          <a:off x="1055702" y="2289361"/>
          <a:ext cx="5199021" cy="914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735" tIns="96735" rIns="96735" bIns="9673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Rule-based models (our first algorithm!)</a:t>
          </a:r>
        </a:p>
      </dsp:txBody>
      <dsp:txXfrm>
        <a:off x="1055702" y="2289361"/>
        <a:ext cx="5199021" cy="914027"/>
      </dsp:txXfrm>
    </dsp:sp>
    <dsp:sp modelId="{18EC8E2D-68DA-434C-AC13-896E0B0DBFA0}">
      <dsp:nvSpPr>
        <dsp:cNvPr id="0" name=""/>
        <dsp:cNvSpPr/>
      </dsp:nvSpPr>
      <dsp:spPr>
        <a:xfrm>
          <a:off x="0" y="3431895"/>
          <a:ext cx="6254724" cy="9140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1E5959-A8E4-414A-97E9-9F427482327B}">
      <dsp:nvSpPr>
        <dsp:cNvPr id="0" name=""/>
        <dsp:cNvSpPr/>
      </dsp:nvSpPr>
      <dsp:spPr>
        <a:xfrm>
          <a:off x="276493" y="3637552"/>
          <a:ext cx="502715" cy="5027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8B1822-6817-44F0-91C5-1268666F87B9}">
      <dsp:nvSpPr>
        <dsp:cNvPr id="0" name=""/>
        <dsp:cNvSpPr/>
      </dsp:nvSpPr>
      <dsp:spPr>
        <a:xfrm>
          <a:off x="1055702" y="3431895"/>
          <a:ext cx="5199021" cy="914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735" tIns="96735" rIns="96735" bIns="9673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Discussion of evaluation metrics</a:t>
          </a:r>
        </a:p>
      </dsp:txBody>
      <dsp:txXfrm>
        <a:off x="1055702" y="3431895"/>
        <a:ext cx="5199021" cy="914027"/>
      </dsp:txXfrm>
    </dsp:sp>
    <dsp:sp modelId="{FE0D7A7B-ABFB-4288-8192-FDFA3D642C58}">
      <dsp:nvSpPr>
        <dsp:cNvPr id="0" name=""/>
        <dsp:cNvSpPr/>
      </dsp:nvSpPr>
      <dsp:spPr>
        <a:xfrm>
          <a:off x="0" y="4574430"/>
          <a:ext cx="6254724" cy="9140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D68575-6B72-469F-A953-9D88D588A4A6}">
      <dsp:nvSpPr>
        <dsp:cNvPr id="0" name=""/>
        <dsp:cNvSpPr/>
      </dsp:nvSpPr>
      <dsp:spPr>
        <a:xfrm>
          <a:off x="276493" y="4780087"/>
          <a:ext cx="502715" cy="50271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A894FD-7D3A-486E-BFF0-3B24BE446B82}">
      <dsp:nvSpPr>
        <dsp:cNvPr id="0" name=""/>
        <dsp:cNvSpPr/>
      </dsp:nvSpPr>
      <dsp:spPr>
        <a:xfrm>
          <a:off x="1055702" y="4574430"/>
          <a:ext cx="5199021" cy="914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735" tIns="96735" rIns="96735" bIns="9673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Building a more sophisticated classifier</a:t>
          </a:r>
        </a:p>
      </dsp:txBody>
      <dsp:txXfrm>
        <a:off x="1055702" y="4574430"/>
        <a:ext cx="5199021" cy="9140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C28DC-4C4E-42DF-BF21-4A1381677DBA}" type="datetimeFigureOut">
              <a:rPr lang="en-US" smtClean="0"/>
              <a:t>7/15/19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0F3BF-3E37-4013-B034-83AB7637C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41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Today will continue to work on becoming familiar with Python and Pandas, and FNC.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What did you find easy or difficult?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0F3BF-3E37-4013-B034-83AB7637C7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04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Using online documentation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0F3BF-3E37-4013-B034-83AB7637C7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17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Discuss what each one does with a partner.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0F3BF-3E37-4013-B034-83AB7637C7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35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Discuss what each one does with a partner.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0F3BF-3E37-4013-B034-83AB7637C7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45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Possibly need to edit?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D0F3BF-3E37-4013-B034-83AB7637C7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15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Needs edit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D0F3BF-3E37-4013-B034-83AB7637C7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04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5737-47CD-4AF9-B0DD-D5F5337877F4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BE74-FB5D-43C5-8CAD-F66A36645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89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5737-47CD-4AF9-B0DD-D5F5337877F4}" type="datetimeFigureOut">
              <a:rPr lang="en-US" smtClean="0"/>
              <a:t>7/15/19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BE74-FB5D-43C5-8CAD-F66A36645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5737-47CD-4AF9-B0DD-D5F5337877F4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BE74-FB5D-43C5-8CAD-F66A36645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3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5737-47CD-4AF9-B0DD-D5F5337877F4}" type="datetimeFigureOut">
              <a:rPr lang="en-US" smtClean="0"/>
              <a:t>7/15/19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BE74-FB5D-43C5-8CAD-F66A36645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86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5737-47CD-4AF9-B0DD-D5F5337877F4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BE74-FB5D-43C5-8CAD-F66A36645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76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5737-47CD-4AF9-B0DD-D5F5337877F4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BE74-FB5D-43C5-8CAD-F66A36645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3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5737-47CD-4AF9-B0DD-D5F5337877F4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BE74-FB5D-43C5-8CAD-F66A36645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52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5737-47CD-4AF9-B0DD-D5F5337877F4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BE74-FB5D-43C5-8CAD-F66A36645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22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5737-47CD-4AF9-B0DD-D5F5337877F4}" type="datetimeFigureOut">
              <a:rPr lang="en-US" smtClean="0"/>
              <a:t>7/15/19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BE74-FB5D-43C5-8CAD-F66A36645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46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5737-47CD-4AF9-B0DD-D5F5337877F4}" type="datetimeFigureOut">
              <a:rPr lang="en-US" smtClean="0"/>
              <a:t>7/15/19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BE74-FB5D-43C5-8CAD-F66A36645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81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5737-47CD-4AF9-B0DD-D5F5337877F4}" type="datetimeFigureOut">
              <a:rPr lang="en-US" smtClean="0"/>
              <a:t>7/15/19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BE74-FB5D-43C5-8CAD-F66A36645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24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5737-47CD-4AF9-B0DD-D5F5337877F4}" type="datetimeFigureOut">
              <a:rPr lang="en-US" smtClean="0"/>
              <a:t>7/15/19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BE74-FB5D-43C5-8CAD-F66A36645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98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5737-47CD-4AF9-B0DD-D5F5337877F4}" type="datetimeFigureOut">
              <a:rPr lang="en-US" smtClean="0"/>
              <a:t>7/15/19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BE74-FB5D-43C5-8CAD-F66A36645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90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9DC5737-47CD-4AF9-B0DD-D5F5337877F4}" type="datetimeFigureOut">
              <a:rPr lang="en-US" smtClean="0"/>
              <a:t>7/15/19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1ED8BE74-FB5D-43C5-8CAD-F66A36645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4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9DC5737-47CD-4AF9-B0DD-D5F5337877F4}" type="datetimeFigureOut">
              <a:rPr lang="en-US" smtClean="0"/>
              <a:t>7/15/19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1ED8BE74-FB5D-43C5-8CAD-F66A36645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968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chen23/AI4ALL_NLP_studen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BFAADD-6B43-42C9-937E-B550B5FCA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8" y="639763"/>
            <a:ext cx="3997693" cy="5492750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Coming Up Next…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A6FB326C-0670-47D0-8011-01DC160CFC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0539292"/>
              </p:ext>
            </p:extLst>
          </p:nvPr>
        </p:nvGraphicFramePr>
        <p:xfrm>
          <a:off x="5288347" y="639763"/>
          <a:ext cx="6254724" cy="549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1355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26A89-27DE-4377-A8BF-F6F3E15AB9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Loading the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37515A-4A16-4511-99B9-AE66A651D7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AI4ALL Princeton: NLP Group</a:t>
            </a:r>
          </a:p>
        </p:txBody>
      </p:sp>
    </p:spTree>
    <p:extLst>
      <p:ext uri="{BB962C8B-B14F-4D97-AF65-F5344CB8AC3E}">
        <p14:creationId xmlns:p14="http://schemas.microsoft.com/office/powerpoint/2010/main" val="897832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0BC10E-9A09-4AC0-9E57-69762FCA3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Python and Pandas</a:t>
            </a:r>
          </a:p>
        </p:txBody>
      </p:sp>
    </p:spTree>
    <p:extLst>
      <p:ext uri="{BB962C8B-B14F-4D97-AF65-F5344CB8AC3E}">
        <p14:creationId xmlns:p14="http://schemas.microsoft.com/office/powerpoint/2010/main" val="3283919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439E4E7-05DE-483A-A65A-370772096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968" y="0"/>
            <a:ext cx="89160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901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16EFB-5D5B-49C2-A2D1-3CA28A403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helpful commands: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EC8D1-54D0-4DC5-AA23-6216304F2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pd.read_csv</a:t>
            </a:r>
            <a:r>
              <a:rPr lang="en-US" dirty="0"/>
              <a:t>()</a:t>
            </a:r>
          </a:p>
          <a:p>
            <a:r>
              <a:rPr lang="en-US" dirty="0" err="1"/>
              <a:t>pd.unique</a:t>
            </a:r>
            <a:r>
              <a:rPr lang="en-US" dirty="0"/>
              <a:t>(series)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df.columns</a:t>
            </a:r>
            <a:endParaRPr lang="en-US" dirty="0"/>
          </a:p>
          <a:p>
            <a:r>
              <a:rPr lang="en-US" dirty="0" err="1"/>
              <a:t>df.shape</a:t>
            </a:r>
            <a:endParaRPr lang="en-US" dirty="0"/>
          </a:p>
          <a:p>
            <a:r>
              <a:rPr lang="en-US" dirty="0" err="1"/>
              <a:t>df.head</a:t>
            </a:r>
            <a:r>
              <a:rPr lang="en-US" dirty="0"/>
              <a:t>()</a:t>
            </a:r>
          </a:p>
          <a:p>
            <a:r>
              <a:rPr lang="en-US" dirty="0"/>
              <a:t>df[</a:t>
            </a:r>
            <a:r>
              <a:rPr lang="en-US" dirty="0" err="1"/>
              <a:t>column_name</a:t>
            </a:r>
            <a:r>
              <a:rPr lang="en-US" dirty="0"/>
              <a:t>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len</a:t>
            </a:r>
            <a:r>
              <a:rPr lang="en-US" dirty="0"/>
              <a:t>(array)</a:t>
            </a:r>
          </a:p>
        </p:txBody>
      </p:sp>
    </p:spTree>
    <p:extLst>
      <p:ext uri="{BB962C8B-B14F-4D97-AF65-F5344CB8AC3E}">
        <p14:creationId xmlns:p14="http://schemas.microsoft.com/office/powerpoint/2010/main" val="585339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16EFB-5D5B-49C2-A2D1-3CA28A403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helpful commands: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EC8D1-54D0-4DC5-AA23-6216304F2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pd.read_csv</a:t>
            </a:r>
            <a:r>
              <a:rPr lang="en-US" dirty="0"/>
              <a:t>()</a:t>
            </a:r>
          </a:p>
          <a:p>
            <a:r>
              <a:rPr lang="en-US" dirty="0" err="1"/>
              <a:t>pd.unique</a:t>
            </a:r>
            <a:r>
              <a:rPr lang="en-US" dirty="0"/>
              <a:t>(series)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df.columns</a:t>
            </a:r>
            <a:endParaRPr lang="en-US" dirty="0"/>
          </a:p>
          <a:p>
            <a:r>
              <a:rPr lang="en-US" dirty="0" err="1"/>
              <a:t>df.shape</a:t>
            </a:r>
            <a:endParaRPr lang="en-US" dirty="0"/>
          </a:p>
          <a:p>
            <a:r>
              <a:rPr lang="en-US" dirty="0" err="1"/>
              <a:t>df.head</a:t>
            </a:r>
            <a:r>
              <a:rPr lang="en-US" dirty="0"/>
              <a:t>()</a:t>
            </a:r>
          </a:p>
          <a:p>
            <a:r>
              <a:rPr lang="en-US" dirty="0"/>
              <a:t>df[</a:t>
            </a:r>
            <a:r>
              <a:rPr lang="en-US" dirty="0" err="1"/>
              <a:t>column_name</a:t>
            </a:r>
            <a:r>
              <a:rPr lang="en-US" dirty="0"/>
              <a:t>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len</a:t>
            </a:r>
            <a:r>
              <a:rPr lang="en-US" dirty="0"/>
              <a:t>(array)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F7873F-1C0B-4CB2-9F0A-18F92BD37DD1}"/>
              </a:ext>
            </a:extLst>
          </p:cNvPr>
          <p:cNvSpPr txBox="1"/>
          <p:nvPr/>
        </p:nvSpPr>
        <p:spPr>
          <a:xfrm>
            <a:off x="4639593" y="2367171"/>
            <a:ext cx="648767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With a partner, </a:t>
            </a:r>
          </a:p>
          <a:p>
            <a:pPr algn="ctr"/>
            <a:r>
              <a:rPr lang="en-US" sz="4000" b="1" dirty="0"/>
              <a:t>look up these functions </a:t>
            </a:r>
          </a:p>
          <a:p>
            <a:pPr algn="ctr"/>
            <a:r>
              <a:rPr lang="en-US" sz="4000" b="1" dirty="0"/>
              <a:t>and discuss what they do</a:t>
            </a:r>
          </a:p>
        </p:txBody>
      </p:sp>
    </p:spTree>
    <p:extLst>
      <p:ext uri="{BB962C8B-B14F-4D97-AF65-F5344CB8AC3E}">
        <p14:creationId xmlns:p14="http://schemas.microsoft.com/office/powerpoint/2010/main" val="3831516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6B137F-3EED-44B6-BA66-1B9019C3A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let’s get to the FNC data!</a:t>
            </a:r>
          </a:p>
        </p:txBody>
      </p:sp>
    </p:spTree>
    <p:extLst>
      <p:ext uri="{BB962C8B-B14F-4D97-AF65-F5344CB8AC3E}">
        <p14:creationId xmlns:p14="http://schemas.microsoft.com/office/powerpoint/2010/main" val="309474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5AE03-C410-433B-9259-C71E65E3C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strike="sngStrike" dirty="0"/>
              <a:t>Go to </a:t>
            </a:r>
            <a:r>
              <a:rPr lang="en-US" strike="sngStrike" dirty="0">
                <a:hlinkClick r:id="rId3"/>
              </a:rPr>
              <a:t>https://github.com/cchen23/AI4ALL_NLP_student</a:t>
            </a:r>
            <a:endParaRPr lang="en-US" strike="sngStrike" dirty="0"/>
          </a:p>
          <a:p>
            <a:pPr marL="514350" indent="-514350">
              <a:buAutoNum type="arabicPeriod"/>
            </a:pPr>
            <a:r>
              <a:rPr lang="en-US" strike="sngStrike" dirty="0"/>
              <a:t>Download 2018_07_24.zip</a:t>
            </a:r>
          </a:p>
          <a:p>
            <a:pPr marL="514350" indent="-514350">
              <a:buAutoNum type="arabicPeriod"/>
            </a:pPr>
            <a:r>
              <a:rPr lang="en-US" dirty="0"/>
              <a:t>Unzip the file</a:t>
            </a:r>
          </a:p>
          <a:p>
            <a:pPr marL="514350" indent="-514350">
              <a:buAutoNum type="arabicPeriod"/>
            </a:pPr>
            <a:r>
              <a:rPr lang="en-US" dirty="0"/>
              <a:t>Open Terminal</a:t>
            </a:r>
          </a:p>
          <a:p>
            <a:pPr marL="514350" indent="-514350"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source ~/miniconda3/bin/activate</a:t>
            </a:r>
          </a:p>
          <a:p>
            <a:pPr marL="514350" indent="-514350"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</a:p>
          <a:p>
            <a:pPr marL="514350" indent="-514350"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Open Day2_NLP_LoadingTheData.ipynb</a:t>
            </a:r>
          </a:p>
        </p:txBody>
      </p:sp>
    </p:spTree>
    <p:extLst>
      <p:ext uri="{BB962C8B-B14F-4D97-AF65-F5344CB8AC3E}">
        <p14:creationId xmlns:p14="http://schemas.microsoft.com/office/powerpoint/2010/main" val="3410737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D1914-32D2-4A37-B9A3-DB00D3D8B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B4D0C-AADA-4FD2-ABFD-7D5F85A08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n-US" sz="4800" dirty="0"/>
              <a:t>TBA</a:t>
            </a:r>
          </a:p>
        </p:txBody>
      </p:sp>
    </p:spTree>
    <p:extLst>
      <p:ext uri="{BB962C8B-B14F-4D97-AF65-F5344CB8AC3E}">
        <p14:creationId xmlns:p14="http://schemas.microsoft.com/office/powerpoint/2010/main" val="37938160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{B16C2D81-5BA9-6940-91C3-6E3AA9D6B709}tf10001121</Template>
  <TotalTime>7</TotalTime>
  <Words>247</Words>
  <Application>Microsoft Macintosh PowerPoint</Application>
  <PresentationFormat>Widescreen</PresentationFormat>
  <Paragraphs>56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Century Gothic</vt:lpstr>
      <vt:lpstr>Courier New</vt:lpstr>
      <vt:lpstr>Wingdings 2</vt:lpstr>
      <vt:lpstr>Quotable</vt:lpstr>
      <vt:lpstr>Coming Up Next…</vt:lpstr>
      <vt:lpstr>Loading the Data</vt:lpstr>
      <vt:lpstr>Review of Python and Pandas</vt:lpstr>
      <vt:lpstr>PowerPoint Presentation</vt:lpstr>
      <vt:lpstr>Some helpful commands:</vt:lpstr>
      <vt:lpstr>Some helpful commands:</vt:lpstr>
      <vt:lpstr>Now let’s get to the FNC data!</vt:lpstr>
      <vt:lpstr>PowerPoint Presentation</vt:lpstr>
      <vt:lpstr>Feedback Form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Coming Up Next…</dc:title>
  <dc:creator>Abdullah Ramadan</dc:creator>
  <cp:lastModifiedBy>Abdullah Ramadan</cp:lastModifiedBy>
  <cp:revision>3</cp:revision>
  <dcterms:created xsi:type="dcterms:W3CDTF">2019-07-15T19:14:07Z</dcterms:created>
  <dcterms:modified xsi:type="dcterms:W3CDTF">2019-07-15T19:21:27Z</dcterms:modified>
</cp:coreProperties>
</file>