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2" r:id="rId9"/>
    <p:sldId id="263" r:id="rId10"/>
    <p:sldId id="265" r:id="rId11"/>
    <p:sldId id="266" r:id="rId12"/>
    <p:sldId id="267" r:id="rId13"/>
    <p:sldId id="268" r:id="rId14"/>
    <p:sldId id="269" r:id="rId15"/>
    <p:sldId id="270" r:id="rId16"/>
    <p:sldId id="271" r:id="rId17"/>
    <p:sldId id="273" r:id="rId18"/>
    <p:sldId id="272"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59"/>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65.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逻辑函数化简中的几个特殊问题</a:t>
            </a:r>
            <a:endParaRPr kumimoji="1" lang="en-US" altLang="zh-CN" dirty="0"/>
          </a:p>
          <a:p>
            <a:r>
              <a:rPr kumimoji="1" lang="en-US" altLang="zh-CN" dirty="0"/>
              <a:t>1</a:t>
            </a:r>
            <a:r>
              <a:rPr kumimoji="1" lang="zh-CN" altLang="en-US" dirty="0"/>
              <a:t>、具有约束的逻辑函数</a:t>
            </a:r>
            <a:endParaRPr kumimoji="1" lang="en-US" altLang="zh-CN" dirty="0"/>
          </a:p>
          <a:p>
            <a:r>
              <a:rPr kumimoji="1" lang="zh-CN" altLang="en-US" dirty="0"/>
              <a:t>   约束的定义：在实际工作中，存在某些变量的取值组合不可能出现，即有严格的制约关系，则称这组变量有约束</a:t>
            </a:r>
            <a:endParaRPr kumimoji="1" lang="en-US" altLang="zh-CN" dirty="0"/>
          </a:p>
          <a:p>
            <a:r>
              <a:rPr kumimoji="1" lang="zh-CN" altLang="en-US" dirty="0"/>
              <a:t>   约束条件：</a:t>
            </a:r>
            <a:endParaRPr kumimoji="1" lang="en-US" altLang="zh-CN" dirty="0"/>
          </a:p>
          <a:p>
            <a:r>
              <a:rPr kumimoji="1" lang="zh-CN" altLang="en-US" dirty="0"/>
              <a:t>   约束项：</a:t>
            </a:r>
            <a:r>
              <a:rPr lang="zh-CN" altLang="en-US" dirty="0">
                <a:latin typeface="Times New Roman" panose="02020603050405020304" pitchFamily="18" charset="0"/>
                <a:ea typeface="宋体" panose="02010600030101010101" pitchFamily="2" charset="-122"/>
              </a:rPr>
              <a:t>约束条件中所包含的最小项称为约束项</a:t>
            </a:r>
            <a:endParaRPr kumimoji="1" lang="en-US" altLang="zh-CN" dirty="0"/>
          </a:p>
          <a:p>
            <a:endParaRPr kumimoji="1" lang="en-US" altLang="zh-CN" dirty="0"/>
          </a:p>
          <a:p>
            <a:r>
              <a:rPr kumimoji="1" lang="zh-CN" altLang="en-US" dirty="0"/>
              <a:t>作业</a:t>
            </a:r>
            <a:r>
              <a:rPr kumimoji="1" lang="en-US" altLang="zh-CN" dirty="0"/>
              <a:t>1-17</a:t>
            </a:r>
            <a:r>
              <a:rPr kumimoji="1" lang="zh-CN" altLang="en-US" dirty="0"/>
              <a:t> </a:t>
            </a:r>
            <a:r>
              <a:rPr kumimoji="1" lang="en-US" altLang="zh-CN" dirty="0"/>
              <a:t>1-18</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tags" Target="../tags/tag64.x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6.x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 Id="rId3" Type="http://schemas.openxmlformats.org/officeDocument/2006/relationships/oleObject" Target="../embeddings/oleObject7.bin"/><Relationship Id="rId2" Type="http://schemas.openxmlformats.org/officeDocument/2006/relationships/image" Target="../media/image6.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6.xml"/><Relationship Id="rId4" Type="http://schemas.openxmlformats.org/officeDocument/2006/relationships/image" Target="../media/image10.wmf"/><Relationship Id="rId3" Type="http://schemas.openxmlformats.org/officeDocument/2006/relationships/oleObject" Target="../embeddings/oleObject10.bin"/><Relationship Id="rId2" Type="http://schemas.openxmlformats.org/officeDocument/2006/relationships/image" Target="../media/image9.wmf"/><Relationship Id="rId1"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oleObject" Target="../embeddings/oleObject16.bin"/><Relationship Id="rId7" Type="http://schemas.openxmlformats.org/officeDocument/2006/relationships/oleObject" Target="../embeddings/oleObject15.bin"/><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11.wmf"/><Relationship Id="rId10" Type="http://schemas.openxmlformats.org/officeDocument/2006/relationships/vmlDrawing" Target="../drawings/vmlDrawing6.vml"/><Relationship Id="rId1"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4725" y="-28575"/>
            <a:ext cx="11055985" cy="7223760"/>
          </a:xfrm>
          <a:prstGeom prst="rect">
            <a:avLst/>
          </a:prstGeom>
          <a:noFill/>
        </p:spPr>
        <p:txBody>
          <a:bodyPr wrap="square" rtlCol="0">
            <a:noAutofit/>
          </a:bodyPr>
          <a:p>
            <a:r>
              <a:rPr lang="en-US" altLang="zh-CN" sz="2800" b="1"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A+BC</a:t>
            </a:r>
            <a:r>
              <a:rPr lang="en-US" altLang="zh-CN" sz="28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=(A+B)(A+C)</a:t>
            </a:r>
            <a:endParaRPr lang="en-US" altLang="zh-CN" sz="28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2800" b="1" dirty="0">
              <a:latin typeface="宋体" panose="02010600030101010101" pitchFamily="2" charset="-122"/>
              <a:ea typeface="宋体" panose="02010600030101010101" pitchFamily="2" charset="-122"/>
              <a:cs typeface="宋体" panose="02010600030101010101" pitchFamily="2" charset="-122"/>
            </a:endParaRPr>
          </a:p>
          <a:p>
            <a:r>
              <a:rPr lang="en-US" altLang="zh-CN" sz="28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AB+AC+BC =AB+AC</a:t>
            </a:r>
            <a:endParaRPr lang="en-US" altLang="zh-CN" sz="28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28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just"/>
            <a:r>
              <a:rPr lang="zh-CN" altLang="en-US" sz="2800" dirty="0">
                <a:latin typeface="宋体" panose="02010600030101010101" pitchFamily="2" charset="-122"/>
                <a:ea typeface="宋体" panose="02010600030101010101" pitchFamily="2" charset="-122"/>
                <a:cs typeface="宋体" panose="02010600030101010101" pitchFamily="2" charset="-122"/>
                <a:sym typeface="+mn-ea"/>
              </a:rPr>
              <a:t>对偶规则：当某个逻辑恒等式成立时，其对偶式的等式也成立。</a:t>
            </a:r>
            <a:endParaRPr lang="zh-CN" altLang="en-US" sz="2800" dirty="0">
              <a:latin typeface="宋体" panose="02010600030101010101" pitchFamily="2" charset="-122"/>
              <a:ea typeface="宋体" panose="02010600030101010101" pitchFamily="2" charset="-122"/>
              <a:cs typeface="宋体" panose="02010600030101010101" pitchFamily="2" charset="-122"/>
              <a:sym typeface="+mn-ea"/>
            </a:endParaRPr>
          </a:p>
          <a:p>
            <a:pPr algn="just"/>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pPr algn="just"/>
            <a:r>
              <a:rPr lang="zh-CN" altLang="en-US" sz="2800" dirty="0">
                <a:latin typeface="Times New Roman" panose="02020603050405020304" pitchFamily="18" charset="0"/>
                <a:ea typeface="宋体" panose="02010600030101010101" pitchFamily="2" charset="-122"/>
              </a:rPr>
              <a:t>逻辑函数四种表达方式：</a:t>
            </a:r>
            <a:endParaRPr lang="zh-CN" altLang="en-US" sz="2800" dirty="0">
              <a:latin typeface="Times New Roman" panose="02020603050405020304" pitchFamily="18" charset="0"/>
              <a:ea typeface="宋体" panose="02010600030101010101" pitchFamily="2" charset="-122"/>
            </a:endParaRPr>
          </a:p>
          <a:p>
            <a:pPr algn="just"/>
            <a:r>
              <a:rPr lang="zh-CN" altLang="en-US" sz="2800" dirty="0">
                <a:latin typeface="Times New Roman" panose="02020603050405020304" pitchFamily="18" charset="0"/>
                <a:ea typeface="宋体" panose="02010600030101010101" pitchFamily="2" charset="-122"/>
              </a:rPr>
              <a:t>逻辑电路图，逻辑代数式，真值表，卡诺图</a:t>
            </a:r>
            <a:endParaRPr lang="zh-CN" altLang="en-US" sz="2800" dirty="0">
              <a:latin typeface="Times New Roman" panose="02020603050405020304" pitchFamily="18" charset="0"/>
              <a:ea typeface="宋体" panose="02010600030101010101" pitchFamily="2" charset="-122"/>
            </a:endParaRPr>
          </a:p>
          <a:p>
            <a:pPr algn="just"/>
            <a:endParaRPr lang="zh-CN" altLang="en-US" sz="2800" dirty="0">
              <a:latin typeface="Times New Roman" panose="02020603050405020304" pitchFamily="18" charset="0"/>
              <a:ea typeface="宋体" panose="02010600030101010101" pitchFamily="2" charset="-122"/>
            </a:endParaRPr>
          </a:p>
          <a:p>
            <a:pPr algn="just"/>
            <a:r>
              <a:rPr lang="zh-CN" altLang="en-US" sz="2800" dirty="0">
                <a:latin typeface="Times New Roman" panose="02020603050405020304" pitchFamily="18" charset="0"/>
                <a:ea typeface="宋体" panose="02010600030101010101" pitchFamily="2" charset="-122"/>
                <a:sym typeface="+mn-ea"/>
              </a:rPr>
              <a:t>任何一个逻辑函数都可表示成为标准</a:t>
            </a:r>
            <a:r>
              <a:rPr lang="zh-CN" altLang="en-US" sz="2800" dirty="0" smtClean="0">
                <a:latin typeface="Times New Roman" panose="02020603050405020304" pitchFamily="18" charset="0"/>
                <a:ea typeface="宋体" panose="02010600030101010101" pitchFamily="2" charset="-122"/>
                <a:sym typeface="+mn-ea"/>
              </a:rPr>
              <a:t>“与</a:t>
            </a:r>
            <a:r>
              <a:rPr lang="en-US" altLang="zh-CN" sz="2800" dirty="0">
                <a:sym typeface="+mn-ea"/>
              </a:rPr>
              <a:t>-</a:t>
            </a:r>
            <a:r>
              <a:rPr lang="zh-CN" altLang="en-US" sz="2800" dirty="0" smtClean="0">
                <a:latin typeface="Times New Roman" panose="02020603050405020304" pitchFamily="18" charset="0"/>
                <a:ea typeface="宋体" panose="02010600030101010101" pitchFamily="2" charset="-122"/>
                <a:sym typeface="+mn-ea"/>
              </a:rPr>
              <a:t>或”式</a:t>
            </a:r>
            <a:r>
              <a:rPr lang="zh-CN" altLang="en-US" sz="2800" dirty="0">
                <a:latin typeface="Times New Roman" panose="02020603050405020304" pitchFamily="18" charset="0"/>
                <a:ea typeface="宋体" panose="02010600030101010101" pitchFamily="2" charset="-122"/>
                <a:sym typeface="+mn-ea"/>
              </a:rPr>
              <a:t>。其方法如下：</a:t>
            </a:r>
            <a:endParaRPr lang="zh-CN" altLang="en-US" sz="2800" dirty="0">
              <a:latin typeface="Times New Roman" panose="02020603050405020304" pitchFamily="18" charset="0"/>
              <a:ea typeface="宋体" panose="02010600030101010101" pitchFamily="2" charset="-122"/>
              <a:sym typeface="+mn-ea"/>
            </a:endParaRPr>
          </a:p>
          <a:p>
            <a:pPr algn="just"/>
            <a:r>
              <a:rPr lang="zh-CN" altLang="en-US" sz="2800" dirty="0">
                <a:latin typeface="Times New Roman" panose="02020603050405020304" pitchFamily="18" charset="0"/>
                <a:ea typeface="宋体" panose="02010600030101010101" pitchFamily="2" charset="-122"/>
                <a:sym typeface="+mn-ea"/>
              </a:rPr>
              <a:t>代数法：</a:t>
            </a:r>
            <a:endParaRPr lang="zh-CN" altLang="en-US" sz="2800" dirty="0">
              <a:latin typeface="Times New Roman" panose="02020603050405020304" pitchFamily="18" charset="0"/>
              <a:ea typeface="宋体" panose="02010600030101010101" pitchFamily="2" charset="-122"/>
              <a:sym typeface="+mn-ea"/>
            </a:endParaRPr>
          </a:p>
          <a:p>
            <a:pPr algn="just"/>
            <a:r>
              <a:rPr lang="en-US" altLang="zh-CN" sz="2800" dirty="0">
                <a:latin typeface="Times New Roman" panose="02020603050405020304" pitchFamily="18" charset="0"/>
                <a:ea typeface="宋体" panose="02010600030101010101" pitchFamily="2" charset="-122"/>
                <a:sym typeface="+mn-ea"/>
              </a:rPr>
              <a:t>① </a:t>
            </a:r>
            <a:r>
              <a:rPr lang="zh-CN" altLang="en-US" sz="2800" dirty="0">
                <a:latin typeface="Times New Roman" panose="02020603050405020304" pitchFamily="18" charset="0"/>
                <a:ea typeface="宋体" panose="02010600030101010101" pitchFamily="2" charset="-122"/>
                <a:sym typeface="+mn-ea"/>
              </a:rPr>
              <a:t>将函数表示成为一般的</a:t>
            </a:r>
            <a:r>
              <a:rPr lang="zh-CN" altLang="en-US" sz="2800" dirty="0" smtClean="0">
                <a:latin typeface="Times New Roman" panose="02020603050405020304" pitchFamily="18" charset="0"/>
                <a:ea typeface="宋体" panose="02010600030101010101" pitchFamily="2" charset="-122"/>
                <a:sym typeface="+mn-ea"/>
              </a:rPr>
              <a:t>“与</a:t>
            </a:r>
            <a:r>
              <a:rPr lang="en-US" altLang="zh-CN" sz="2800" dirty="0">
                <a:sym typeface="+mn-ea"/>
              </a:rPr>
              <a:t>-</a:t>
            </a:r>
            <a:r>
              <a:rPr lang="zh-CN" altLang="en-US" sz="2800" dirty="0" smtClean="0">
                <a:latin typeface="Times New Roman" panose="02020603050405020304" pitchFamily="18" charset="0"/>
                <a:ea typeface="宋体" panose="02010600030101010101" pitchFamily="2" charset="-122"/>
                <a:sym typeface="+mn-ea"/>
              </a:rPr>
              <a:t>或”式</a:t>
            </a:r>
            <a:r>
              <a:rPr lang="zh-CN" altLang="en-US" sz="2800" dirty="0">
                <a:latin typeface="Times New Roman" panose="02020603050405020304" pitchFamily="18" charset="0"/>
                <a:ea typeface="宋体" panose="02010600030101010101" pitchFamily="2" charset="-122"/>
                <a:sym typeface="+mn-ea"/>
              </a:rPr>
              <a:t>；</a:t>
            </a:r>
            <a:endParaRPr lang="zh-CN" altLang="en-US" sz="2800" dirty="0">
              <a:latin typeface="Times New Roman" panose="02020603050405020304" pitchFamily="18" charset="0"/>
              <a:ea typeface="宋体" panose="02010600030101010101" pitchFamily="2" charset="-122"/>
              <a:sym typeface="+mn-ea"/>
            </a:endParaRPr>
          </a:p>
          <a:p>
            <a:pPr algn="just"/>
            <a:r>
              <a:rPr lang="en-US" altLang="zh-CN" sz="2800" dirty="0">
                <a:latin typeface="Times New Roman" panose="02020603050405020304" pitchFamily="18" charset="0"/>
                <a:ea typeface="宋体" panose="02010600030101010101" pitchFamily="2" charset="-122"/>
                <a:sym typeface="+mn-ea"/>
              </a:rPr>
              <a:t>② </a:t>
            </a:r>
            <a:r>
              <a:rPr lang="zh-CN" altLang="en-US" sz="2800" dirty="0">
                <a:latin typeface="Times New Roman" panose="02020603050405020304" pitchFamily="18" charset="0"/>
                <a:ea typeface="宋体" panose="02010600030101010101" pitchFamily="2" charset="-122"/>
                <a:sym typeface="+mn-ea"/>
              </a:rPr>
              <a:t>反复利用</a:t>
            </a:r>
            <a:r>
              <a:rPr lang="en-US" altLang="zh-CN" sz="2800" dirty="0">
                <a:latin typeface="Times New Roman" panose="02020603050405020304" pitchFamily="18" charset="0"/>
                <a:ea typeface="宋体" panose="02010600030101010101" pitchFamily="2" charset="-122"/>
                <a:sym typeface="+mn-ea"/>
              </a:rPr>
              <a:t>X=X(Y+   )</a:t>
            </a:r>
            <a:r>
              <a:rPr lang="zh-CN" altLang="en-US" sz="2800" dirty="0">
                <a:latin typeface="Times New Roman" panose="02020603050405020304" pitchFamily="18" charset="0"/>
                <a:ea typeface="宋体" panose="02010600030101010101" pitchFamily="2" charset="-122"/>
                <a:sym typeface="+mn-ea"/>
              </a:rPr>
              <a:t>，将表达式中所有非最小项的“与”项扩展成为最小项。</a:t>
            </a:r>
            <a:endParaRPr lang="zh-CN" altLang="en-US" sz="2800" dirty="0">
              <a:latin typeface="Times New Roman" panose="02020603050405020304" pitchFamily="18" charset="0"/>
              <a:ea typeface="宋体" panose="02010600030101010101" pitchFamily="2" charset="-122"/>
              <a:sym typeface="+mn-ea"/>
            </a:endParaRPr>
          </a:p>
          <a:p>
            <a:pPr algn="just"/>
            <a:r>
              <a:rPr lang="zh-CN" altLang="en-US" sz="2800" dirty="0">
                <a:latin typeface="Times New Roman" panose="02020603050405020304" pitchFamily="18" charset="0"/>
                <a:ea typeface="宋体" panose="02010600030101010101" pitchFamily="2" charset="-122"/>
                <a:sym typeface="+mn-ea"/>
              </a:rPr>
              <a:t>真值表法：</a:t>
            </a:r>
            <a:endParaRPr lang="zh-CN" altLang="en-US" sz="2800" dirty="0">
              <a:latin typeface="Times New Roman" panose="02020603050405020304" pitchFamily="18" charset="0"/>
              <a:ea typeface="宋体" panose="02010600030101010101" pitchFamily="2" charset="-122"/>
              <a:sym typeface="+mn-ea"/>
            </a:endParaRPr>
          </a:p>
          <a:p>
            <a:pPr algn="just"/>
            <a:r>
              <a:rPr lang="zh-CN" altLang="en-US" sz="2800" dirty="0">
                <a:latin typeface="Times New Roman" panose="02020603050405020304" pitchFamily="18" charset="0"/>
                <a:ea typeface="宋体" panose="02010600030101010101" pitchFamily="2" charset="-122"/>
                <a:sym typeface="+mn-ea"/>
              </a:rPr>
              <a:t>将在真值表中，输出为</a:t>
            </a:r>
            <a:r>
              <a:rPr lang="en-US" altLang="zh-CN" sz="2800" dirty="0">
                <a:latin typeface="Times New Roman" panose="02020603050405020304" pitchFamily="18" charset="0"/>
                <a:ea typeface="宋体" panose="02010600030101010101" pitchFamily="2" charset="-122"/>
                <a:sym typeface="+mn-ea"/>
              </a:rPr>
              <a:t>1</a:t>
            </a:r>
            <a:r>
              <a:rPr lang="zh-CN" altLang="en-US" sz="2800" dirty="0">
                <a:latin typeface="Times New Roman" panose="02020603050405020304" pitchFamily="18" charset="0"/>
                <a:ea typeface="宋体" panose="02010600030101010101" pitchFamily="2" charset="-122"/>
                <a:sym typeface="+mn-ea"/>
              </a:rPr>
              <a:t>所对应的最小项相加，即为标准</a:t>
            </a:r>
            <a:r>
              <a:rPr lang="zh-CN" altLang="en-US" sz="2800" dirty="0" smtClean="0">
                <a:latin typeface="Times New Roman" panose="02020603050405020304" pitchFamily="18" charset="0"/>
                <a:ea typeface="宋体" panose="02010600030101010101" pitchFamily="2" charset="-122"/>
                <a:sym typeface="+mn-ea"/>
              </a:rPr>
              <a:t>“与</a:t>
            </a:r>
            <a:r>
              <a:rPr lang="en-US" altLang="zh-CN" sz="2800" dirty="0">
                <a:sym typeface="+mn-ea"/>
              </a:rPr>
              <a:t>-</a:t>
            </a:r>
            <a:r>
              <a:rPr lang="zh-CN" altLang="en-US" sz="2800" dirty="0" smtClean="0">
                <a:latin typeface="Times New Roman" panose="02020603050405020304" pitchFamily="18" charset="0"/>
                <a:ea typeface="宋体" panose="02010600030101010101" pitchFamily="2" charset="-122"/>
                <a:sym typeface="+mn-ea"/>
              </a:rPr>
              <a:t>或”式</a:t>
            </a:r>
            <a:endParaRPr lang="zh-CN" altLang="en-US" sz="2800" dirty="0">
              <a:latin typeface="Times New Roman" panose="02020603050405020304" pitchFamily="18" charset="0"/>
              <a:ea typeface="宋体" panose="02010600030101010101" pitchFamily="2" charset="-122"/>
            </a:endParaRPr>
          </a:p>
          <a:p>
            <a:pPr algn="just"/>
            <a:endParaRPr lang="zh-CN" altLang="en-US" sz="2800" dirty="0">
              <a:latin typeface="Times New Roman" panose="02020603050405020304" pitchFamily="18" charset="0"/>
              <a:ea typeface="宋体" panose="02010600030101010101" pitchFamily="2" charset="-122"/>
            </a:endParaRPr>
          </a:p>
          <a:p>
            <a:pPr algn="just"/>
            <a:endParaRPr lang="zh-CN" altLang="en-US" sz="2800" dirty="0">
              <a:latin typeface="Times New Roman" panose="02020603050405020304" pitchFamily="18" charset="0"/>
              <a:ea typeface="宋体" panose="02010600030101010101" pitchFamily="2" charset="-122"/>
            </a:endParaRPr>
          </a:p>
          <a:p>
            <a:pPr algn="just"/>
            <a:endParaRPr lang="zh-CN" altLang="en-US" sz="2800" dirty="0">
              <a:latin typeface="Times New Roman" panose="02020603050405020304" pitchFamily="18" charset="0"/>
              <a:ea typeface="宋体" panose="02010600030101010101" pitchFamily="2" charset="-122"/>
            </a:endParaRPr>
          </a:p>
          <a:p>
            <a:pPr algn="just"/>
            <a:endParaRPr lang="en-US" altLang="zh-CN" sz="2800" dirty="0">
              <a:latin typeface="Times New Roman" panose="02020603050405020304" pitchFamily="18" charset="0"/>
              <a:ea typeface="宋体" panose="02010600030101010101" pitchFamily="2" charset="-122"/>
            </a:endParaRPr>
          </a:p>
          <a:p>
            <a:endParaRPr lang="en-US" altLang="zh-CN" sz="2800" b="1" dirty="0">
              <a:latin typeface="Times New Roman" panose="02020603050405020304" pitchFamily="18" charset="0"/>
              <a:ea typeface="宋体" panose="02010600030101010101" pitchFamily="2" charset="-122"/>
            </a:endParaRPr>
          </a:p>
          <a:p>
            <a:endParaRPr lang="en-US" altLang="zh-CN" sz="2800" b="1" dirty="0">
              <a:latin typeface="楷体_GB2312" pitchFamily="49" charset="-122"/>
              <a:ea typeface="楷体_GB2312" pitchFamily="49" charset="-122"/>
            </a:endParaRPr>
          </a:p>
        </p:txBody>
      </p:sp>
      <p:graphicFrame>
        <p:nvGraphicFramePr>
          <p:cNvPr id="73741" name="对象 73740"/>
          <p:cNvGraphicFramePr>
            <a:graphicFrameLocks noChangeAspect="1"/>
          </p:cNvGraphicFramePr>
          <p:nvPr/>
        </p:nvGraphicFramePr>
        <p:xfrm>
          <a:off x="4221480" y="5102860"/>
          <a:ext cx="384810" cy="448310"/>
        </p:xfrm>
        <a:graphic>
          <a:graphicData uri="http://schemas.openxmlformats.org/presentationml/2006/ole">
            <mc:AlternateContent xmlns:mc="http://schemas.openxmlformats.org/markup-compatibility/2006">
              <mc:Choice xmlns:v="urn:schemas-microsoft-com:vml" Requires="v">
                <p:oleObj spid="_x0000_s17587" name="" r:id="rId1" imgW="165100" imgH="190500" progId="">
                  <p:embed/>
                </p:oleObj>
              </mc:Choice>
              <mc:Fallback>
                <p:oleObj name="" r:id="rId1" imgW="165100" imgH="190500" progId="">
                  <p:embed/>
                  <p:pic>
                    <p:nvPicPr>
                      <p:cNvPr id="0" name="Picture 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480" y="5102860"/>
                        <a:ext cx="384810" cy="44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600" name="直接连接符 24599"/>
          <p:cNvSpPr/>
          <p:nvPr/>
        </p:nvSpPr>
        <p:spPr>
          <a:xfrm>
            <a:off x="1602740" y="875348"/>
            <a:ext cx="309563" cy="1588"/>
          </a:xfrm>
          <a:prstGeom prst="line">
            <a:avLst/>
          </a:prstGeom>
          <a:ln w="28575" cap="flat" cmpd="sng">
            <a:solidFill>
              <a:schemeClr val="tx1"/>
            </a:solidFill>
            <a:prstDash val="solid"/>
            <a:headEnd type="none" w="med" len="med"/>
            <a:tailEnd type="none" w="med" len="med"/>
          </a:ln>
        </p:spPr>
      </p:sp>
      <p:sp>
        <p:nvSpPr>
          <p:cNvPr id="5" name="直接连接符 4"/>
          <p:cNvSpPr/>
          <p:nvPr/>
        </p:nvSpPr>
        <p:spPr>
          <a:xfrm>
            <a:off x="3380740" y="885508"/>
            <a:ext cx="309563" cy="1588"/>
          </a:xfrm>
          <a:prstGeom prst="line">
            <a:avLst/>
          </a:prstGeom>
          <a:ln w="28575" cap="flat" cmpd="sng">
            <a:solidFill>
              <a:schemeClr val="tx1"/>
            </a:solidFill>
            <a:prstDash val="solid"/>
            <a:headEnd type="none" w="med" len="med"/>
            <a:tailEnd type="none" w="med" len="med"/>
          </a:ln>
        </p:spPr>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1520" y="625475"/>
            <a:ext cx="9152890" cy="6231890"/>
          </a:xfrm>
          <a:prstGeom prst="rect">
            <a:avLst/>
          </a:prstGeom>
          <a:noFill/>
        </p:spPr>
        <p:txBody>
          <a:bodyPr wrap="square" rtlCol="0">
            <a:noAutofit/>
          </a:bodyPr>
          <a:p>
            <a:r>
              <a:rPr lang="zh-CN" altLang="en-US" b="1">
                <a:sym typeface="+mn-ea"/>
              </a:rPr>
              <a:t>时序逻辑电路：</a:t>
            </a:r>
            <a:endParaRPr lang="zh-CN" altLang="en-US" b="1">
              <a:sym typeface="+mn-ea"/>
            </a:endParaRPr>
          </a:p>
          <a:p>
            <a:r>
              <a:rPr lang="zh-CN" altLang="en-US" b="1">
                <a:solidFill>
                  <a:srgbClr val="FF3300"/>
                </a:solidFill>
                <a:sym typeface="+mn-ea"/>
              </a:rPr>
              <a:t>米利（</a:t>
            </a:r>
            <a:r>
              <a:rPr lang="en-US" altLang="zh-CN" b="1">
                <a:solidFill>
                  <a:srgbClr val="FF3300"/>
                </a:solidFill>
                <a:sym typeface="+mn-ea"/>
              </a:rPr>
              <a:t>Mealy</a:t>
            </a:r>
            <a:r>
              <a:rPr lang="zh-CN" altLang="en-US" b="1">
                <a:solidFill>
                  <a:srgbClr val="FF3300"/>
                </a:solidFill>
                <a:sym typeface="+mn-ea"/>
              </a:rPr>
              <a:t>）型：</a:t>
            </a:r>
            <a:r>
              <a:rPr lang="zh-CN" altLang="en-US" b="1">
                <a:sym typeface="+mn-ea"/>
              </a:rPr>
              <a:t>电路输出是电路外部输入和内部状态变量的函数。其关系为                   </a:t>
            </a:r>
            <a:r>
              <a:rPr lang="en-US" altLang="zh-CN" b="1">
                <a:sym typeface="+mn-ea"/>
              </a:rPr>
              <a:t>Z</a:t>
            </a:r>
            <a:r>
              <a:rPr lang="en-US" altLang="zh-CN" b="1" baseline="-30000">
                <a:sym typeface="+mn-ea"/>
              </a:rPr>
              <a:t>i</a:t>
            </a:r>
            <a:r>
              <a:rPr lang="en-US" altLang="zh-CN" b="1">
                <a:sym typeface="+mn-ea"/>
              </a:rPr>
              <a:t>=f</a:t>
            </a:r>
            <a:r>
              <a:rPr lang="en-US" altLang="zh-CN" b="1" baseline="-30000">
                <a:sym typeface="+mn-ea"/>
              </a:rPr>
              <a:t>i</a:t>
            </a:r>
            <a:r>
              <a:rPr lang="en-US" altLang="zh-CN" b="1">
                <a:sym typeface="+mn-ea"/>
              </a:rPr>
              <a:t>(x</a:t>
            </a:r>
            <a:r>
              <a:rPr lang="en-US" altLang="zh-CN" b="1" baseline="-30000">
                <a:sym typeface="+mn-ea"/>
              </a:rPr>
              <a:t>1</a:t>
            </a:r>
            <a:r>
              <a:rPr lang="en-US" altLang="zh-CN" b="1">
                <a:sym typeface="+mn-ea"/>
              </a:rPr>
              <a:t>,x</a:t>
            </a:r>
            <a:r>
              <a:rPr lang="en-US" altLang="zh-CN" b="1" baseline="-30000">
                <a:sym typeface="+mn-ea"/>
              </a:rPr>
              <a:t>2</a:t>
            </a:r>
            <a:r>
              <a:rPr lang="en-US" altLang="zh-CN" b="1">
                <a:sym typeface="+mn-ea"/>
              </a:rPr>
              <a:t>,…,x</a:t>
            </a:r>
            <a:r>
              <a:rPr lang="en-US" altLang="zh-CN" b="1" baseline="-30000">
                <a:sym typeface="+mn-ea"/>
              </a:rPr>
              <a:t>n</a:t>
            </a:r>
            <a:r>
              <a:rPr lang="en-US" altLang="zh-CN" b="1">
                <a:sym typeface="+mn-ea"/>
              </a:rPr>
              <a:t>,Q</a:t>
            </a:r>
            <a:r>
              <a:rPr lang="en-US" altLang="zh-CN" b="1" baseline="-30000">
                <a:sym typeface="+mn-ea"/>
              </a:rPr>
              <a:t>1</a:t>
            </a:r>
            <a:r>
              <a:rPr lang="en-US" altLang="zh-CN" b="1">
                <a:sym typeface="+mn-ea"/>
              </a:rPr>
              <a:t>,Q</a:t>
            </a:r>
            <a:r>
              <a:rPr lang="en-US" altLang="zh-CN" b="1" baseline="-30000">
                <a:sym typeface="+mn-ea"/>
              </a:rPr>
              <a:t>2</a:t>
            </a:r>
            <a:r>
              <a:rPr lang="en-US" altLang="zh-CN" b="1">
                <a:sym typeface="+mn-ea"/>
              </a:rPr>
              <a:t>,…,Q</a:t>
            </a:r>
            <a:r>
              <a:rPr lang="en-US" altLang="zh-CN" b="1" baseline="-30000">
                <a:sym typeface="+mn-ea"/>
              </a:rPr>
              <a:t>n</a:t>
            </a:r>
            <a:r>
              <a:rPr lang="en-US" altLang="zh-CN" b="1">
                <a:sym typeface="+mn-ea"/>
              </a:rPr>
              <a:t>)</a:t>
            </a:r>
            <a:endParaRPr lang="en-US" altLang="zh-CN" b="1"/>
          </a:p>
          <a:p>
            <a:r>
              <a:rPr lang="zh-CN" altLang="en-US" b="1">
                <a:solidFill>
                  <a:srgbClr val="FF3300"/>
                </a:solidFill>
                <a:sym typeface="+mn-ea"/>
              </a:rPr>
              <a:t>莫尔（</a:t>
            </a:r>
            <a:r>
              <a:rPr lang="en-US" altLang="zh-CN" b="1">
                <a:solidFill>
                  <a:srgbClr val="FF3300"/>
                </a:solidFill>
                <a:sym typeface="+mn-ea"/>
              </a:rPr>
              <a:t>Moore</a:t>
            </a:r>
            <a:r>
              <a:rPr lang="zh-CN" altLang="en-US" b="1">
                <a:solidFill>
                  <a:srgbClr val="FF3300"/>
                </a:solidFill>
                <a:sym typeface="+mn-ea"/>
              </a:rPr>
              <a:t>）型：</a:t>
            </a:r>
            <a:r>
              <a:rPr lang="zh-CN" altLang="en-US" b="1">
                <a:sym typeface="+mn-ea"/>
              </a:rPr>
              <a:t>电路输出是内部状态的函数，与外部输入无关。其关系为                       </a:t>
            </a:r>
            <a:r>
              <a:rPr lang="en-US" altLang="zh-CN" b="1">
                <a:sym typeface="+mn-ea"/>
              </a:rPr>
              <a:t>Z</a:t>
            </a:r>
            <a:r>
              <a:rPr lang="en-US" altLang="zh-CN" b="1" baseline="-30000">
                <a:sym typeface="+mn-ea"/>
              </a:rPr>
              <a:t>i</a:t>
            </a:r>
            <a:r>
              <a:rPr lang="en-US" altLang="zh-CN" b="1">
                <a:sym typeface="+mn-ea"/>
              </a:rPr>
              <a:t>=f</a:t>
            </a:r>
            <a:r>
              <a:rPr lang="en-US" altLang="zh-CN" b="1" baseline="-30000">
                <a:sym typeface="+mn-ea"/>
              </a:rPr>
              <a:t>i</a:t>
            </a:r>
            <a:r>
              <a:rPr lang="en-US" altLang="zh-CN" b="1">
                <a:sym typeface="+mn-ea"/>
              </a:rPr>
              <a:t>(Q</a:t>
            </a:r>
            <a:r>
              <a:rPr lang="en-US" altLang="zh-CN" b="1" baseline="-30000">
                <a:sym typeface="+mn-ea"/>
              </a:rPr>
              <a:t>1</a:t>
            </a:r>
            <a:r>
              <a:rPr lang="en-US" altLang="zh-CN" b="1">
                <a:sym typeface="+mn-ea"/>
              </a:rPr>
              <a:t>,Q</a:t>
            </a:r>
            <a:r>
              <a:rPr lang="en-US" altLang="zh-CN" b="1" baseline="-30000">
                <a:sym typeface="+mn-ea"/>
              </a:rPr>
              <a:t>2</a:t>
            </a:r>
            <a:r>
              <a:rPr lang="en-US" altLang="zh-CN" b="1">
                <a:sym typeface="+mn-ea"/>
              </a:rPr>
              <a:t>,…,Q</a:t>
            </a:r>
            <a:r>
              <a:rPr lang="en-US" altLang="zh-CN" b="1" baseline="-30000">
                <a:sym typeface="+mn-ea"/>
              </a:rPr>
              <a:t>n</a:t>
            </a:r>
            <a:r>
              <a:rPr lang="en-US" altLang="zh-CN" b="1">
                <a:sym typeface="+mn-ea"/>
              </a:rPr>
              <a:t>) </a:t>
            </a:r>
            <a:endParaRPr lang="en-US" altLang="zh-CN" b="1">
              <a:sym typeface="+mn-ea"/>
            </a:endParaRPr>
          </a:p>
          <a:p>
            <a:endParaRPr lang="en-US" altLang="zh-CN" b="1">
              <a:sym typeface="+mn-ea"/>
            </a:endParaRPr>
          </a:p>
          <a:p>
            <a:endParaRPr lang="en-US" altLang="zh-CN" b="1">
              <a:sym typeface="+mn-ea"/>
            </a:endParaRPr>
          </a:p>
          <a:p>
            <a:endParaRPr lang="en-US" altLang="zh-CN" b="1">
              <a:sym typeface="+mn-ea"/>
            </a:endParaRPr>
          </a:p>
          <a:p>
            <a:r>
              <a:rPr lang="zh-CN" altLang="en-US" b="1">
                <a:sym typeface="+mn-ea"/>
              </a:rPr>
              <a:t>同步时序逻辑电路的描述 </a:t>
            </a:r>
            <a:endParaRPr lang="zh-CN" altLang="en-US" b="1"/>
          </a:p>
          <a:p>
            <a:pPr algn="just" eaLnBrk="1" hangingPunct="1">
              <a:spcBef>
                <a:spcPct val="50000"/>
              </a:spcBef>
            </a:pPr>
            <a:r>
              <a:rPr lang="en-US" altLang="zh-CN" dirty="0" smtClean="0">
                <a:solidFill>
                  <a:schemeClr val="accent6"/>
                </a:solidFill>
                <a:sym typeface="+mn-ea"/>
              </a:rPr>
              <a:t>1</a:t>
            </a:r>
            <a:r>
              <a:rPr lang="zh-CN" altLang="en-US" dirty="0" smtClean="0">
                <a:solidFill>
                  <a:schemeClr val="accent6"/>
                </a:solidFill>
                <a:sym typeface="+mn-ea"/>
              </a:rPr>
              <a:t>、逻辑方程式</a:t>
            </a:r>
            <a:endParaRPr lang="zh-CN" altLang="en-US" dirty="0" smtClean="0">
              <a:solidFill>
                <a:schemeClr val="accent6"/>
              </a:solidFill>
              <a:sym typeface="+mn-ea"/>
            </a:endParaRPr>
          </a:p>
          <a:p>
            <a:pPr algn="just" eaLnBrk="1" hangingPunct="1">
              <a:spcBef>
                <a:spcPct val="50000"/>
              </a:spcBef>
            </a:pPr>
            <a:r>
              <a:rPr lang="en-US" altLang="zh-CN">
                <a:sym typeface="+mn-ea"/>
              </a:rPr>
              <a:t>1)</a:t>
            </a:r>
            <a:r>
              <a:rPr lang="zh-CN" altLang="en-US">
                <a:sym typeface="+mn-ea"/>
              </a:rPr>
              <a:t>输出函数表达式：</a:t>
            </a:r>
            <a:r>
              <a:rPr lang="en-US" altLang="zh-CN" b="1">
                <a:sym typeface="+mn-ea"/>
              </a:rPr>
              <a:t>Z</a:t>
            </a:r>
            <a:r>
              <a:rPr lang="en-US" altLang="zh-CN" b="1" baseline="-30000">
                <a:sym typeface="+mn-ea"/>
              </a:rPr>
              <a:t>i</a:t>
            </a:r>
            <a:r>
              <a:rPr lang="en-US" altLang="zh-CN" b="1">
                <a:sym typeface="+mn-ea"/>
              </a:rPr>
              <a:t>=f</a:t>
            </a:r>
            <a:r>
              <a:rPr lang="en-US" altLang="zh-CN" b="1" baseline="-30000">
                <a:sym typeface="+mn-ea"/>
              </a:rPr>
              <a:t>i</a:t>
            </a:r>
            <a:r>
              <a:rPr lang="en-US" altLang="zh-CN" b="1">
                <a:sym typeface="+mn-ea"/>
              </a:rPr>
              <a:t>(x</a:t>
            </a:r>
            <a:r>
              <a:rPr lang="en-US" altLang="zh-CN" b="1" baseline="-30000">
                <a:sym typeface="+mn-ea"/>
              </a:rPr>
              <a:t>1</a:t>
            </a:r>
            <a:r>
              <a:rPr lang="en-US" altLang="zh-CN" b="1">
                <a:sym typeface="+mn-ea"/>
              </a:rPr>
              <a:t>,x</a:t>
            </a:r>
            <a:r>
              <a:rPr lang="en-US" altLang="zh-CN" b="1" baseline="-30000">
                <a:sym typeface="+mn-ea"/>
              </a:rPr>
              <a:t>2</a:t>
            </a:r>
            <a:r>
              <a:rPr lang="en-US" altLang="zh-CN" b="1">
                <a:sym typeface="+mn-ea"/>
              </a:rPr>
              <a:t>,…,x</a:t>
            </a:r>
            <a:r>
              <a:rPr lang="en-US" altLang="zh-CN" b="1" baseline="-30000">
                <a:sym typeface="+mn-ea"/>
              </a:rPr>
              <a:t>n</a:t>
            </a:r>
            <a:r>
              <a:rPr lang="en-US" altLang="zh-CN" b="1">
                <a:sym typeface="+mn-ea"/>
              </a:rPr>
              <a:t>,Q</a:t>
            </a:r>
            <a:r>
              <a:rPr lang="en-US" altLang="zh-CN" b="1" baseline="-30000">
                <a:sym typeface="+mn-ea"/>
              </a:rPr>
              <a:t>1</a:t>
            </a:r>
            <a:r>
              <a:rPr lang="en-US" altLang="zh-CN" b="1">
                <a:sym typeface="+mn-ea"/>
              </a:rPr>
              <a:t>,Q</a:t>
            </a:r>
            <a:r>
              <a:rPr lang="en-US" altLang="zh-CN" b="1" baseline="-30000">
                <a:sym typeface="+mn-ea"/>
              </a:rPr>
              <a:t>2</a:t>
            </a:r>
            <a:r>
              <a:rPr lang="en-US" altLang="zh-CN" b="1">
                <a:sym typeface="+mn-ea"/>
              </a:rPr>
              <a:t>,…,Q</a:t>
            </a:r>
            <a:r>
              <a:rPr lang="en-US" altLang="zh-CN" b="1" baseline="-30000">
                <a:sym typeface="+mn-ea"/>
              </a:rPr>
              <a:t>n</a:t>
            </a:r>
            <a:r>
              <a:rPr lang="en-US" altLang="zh-CN" b="1">
                <a:sym typeface="+mn-ea"/>
              </a:rPr>
              <a:t>)  </a:t>
            </a:r>
            <a:r>
              <a:rPr lang="en-US" altLang="zh-CN">
                <a:sym typeface="+mn-ea"/>
              </a:rPr>
              <a:t>Mealy </a:t>
            </a:r>
            <a:r>
              <a:rPr lang="zh-CN" altLang="en-US">
                <a:sym typeface="+mn-ea"/>
              </a:rPr>
              <a:t>型</a:t>
            </a:r>
            <a:endParaRPr lang="zh-CN" altLang="en-US"/>
          </a:p>
          <a:p>
            <a:pPr algn="just" eaLnBrk="1" hangingPunct="1">
              <a:spcBef>
                <a:spcPct val="50000"/>
              </a:spcBef>
            </a:pPr>
            <a:r>
              <a:rPr lang="zh-CN" altLang="en-US">
                <a:sym typeface="+mn-ea"/>
              </a:rPr>
              <a:t>	                           </a:t>
            </a:r>
            <a:r>
              <a:rPr lang="en-US" altLang="zh-CN" b="1">
                <a:sym typeface="+mn-ea"/>
              </a:rPr>
              <a:t>Z</a:t>
            </a:r>
            <a:r>
              <a:rPr lang="en-US" altLang="zh-CN" b="1" baseline="-30000">
                <a:sym typeface="+mn-ea"/>
              </a:rPr>
              <a:t>i</a:t>
            </a:r>
            <a:r>
              <a:rPr lang="en-US" altLang="zh-CN" b="1">
                <a:sym typeface="+mn-ea"/>
              </a:rPr>
              <a:t>=f</a:t>
            </a:r>
            <a:r>
              <a:rPr lang="en-US" altLang="zh-CN" b="1" baseline="-30000">
                <a:sym typeface="+mn-ea"/>
              </a:rPr>
              <a:t>i</a:t>
            </a:r>
            <a:r>
              <a:rPr lang="en-US" altLang="zh-CN" b="1">
                <a:sym typeface="+mn-ea"/>
              </a:rPr>
              <a:t>(Q</a:t>
            </a:r>
            <a:r>
              <a:rPr lang="en-US" altLang="zh-CN" b="1" baseline="-30000">
                <a:sym typeface="+mn-ea"/>
              </a:rPr>
              <a:t>1</a:t>
            </a:r>
            <a:r>
              <a:rPr lang="en-US" altLang="zh-CN" b="1">
                <a:sym typeface="+mn-ea"/>
              </a:rPr>
              <a:t>,Q</a:t>
            </a:r>
            <a:r>
              <a:rPr lang="en-US" altLang="zh-CN" b="1" baseline="-30000">
                <a:sym typeface="+mn-ea"/>
              </a:rPr>
              <a:t>2</a:t>
            </a:r>
            <a:r>
              <a:rPr lang="en-US" altLang="zh-CN" b="1">
                <a:sym typeface="+mn-ea"/>
              </a:rPr>
              <a:t>,…,Q</a:t>
            </a:r>
            <a:r>
              <a:rPr lang="en-US" altLang="zh-CN" b="1" baseline="-30000">
                <a:sym typeface="+mn-ea"/>
              </a:rPr>
              <a:t>n</a:t>
            </a:r>
            <a:r>
              <a:rPr lang="en-US" altLang="zh-CN" b="1">
                <a:sym typeface="+mn-ea"/>
              </a:rPr>
              <a:t>)                 </a:t>
            </a:r>
            <a:r>
              <a:rPr lang="en-US" altLang="zh-CN">
                <a:sym typeface="+mn-ea"/>
              </a:rPr>
              <a:t>Moore</a:t>
            </a:r>
            <a:r>
              <a:rPr lang="zh-CN" altLang="en-US">
                <a:sym typeface="+mn-ea"/>
              </a:rPr>
              <a:t>型         </a:t>
            </a:r>
            <a:endParaRPr lang="zh-CN" altLang="en-US"/>
          </a:p>
          <a:p>
            <a:pPr algn="just" eaLnBrk="1" hangingPunct="1">
              <a:spcBef>
                <a:spcPct val="50000"/>
              </a:spcBef>
            </a:pPr>
            <a:r>
              <a:rPr lang="en-US" altLang="zh-CN">
                <a:sym typeface="+mn-ea"/>
              </a:rPr>
              <a:t>2)</a:t>
            </a:r>
            <a:r>
              <a:rPr lang="zh-CN" altLang="en-US">
                <a:sym typeface="+mn-ea"/>
              </a:rPr>
              <a:t>激励函数表达式（驱动方程）：     </a:t>
            </a:r>
            <a:r>
              <a:rPr lang="en-US" altLang="zh-CN">
                <a:sym typeface="+mn-ea"/>
              </a:rPr>
              <a:t>Fi=fi</a:t>
            </a:r>
            <a:r>
              <a:rPr lang="zh-CN" altLang="en-US">
                <a:sym typeface="+mn-ea"/>
              </a:rPr>
              <a:t>（</a:t>
            </a:r>
            <a:r>
              <a:rPr lang="en-US" altLang="zh-CN">
                <a:sym typeface="+mn-ea"/>
              </a:rPr>
              <a:t>X</a:t>
            </a:r>
            <a:r>
              <a:rPr lang="en-US" altLang="zh-CN" baseline="-30000">
                <a:sym typeface="+mn-ea"/>
              </a:rPr>
              <a:t>i</a:t>
            </a:r>
            <a:r>
              <a:rPr lang="zh-CN" altLang="en-US">
                <a:sym typeface="+mn-ea"/>
              </a:rPr>
              <a:t>，</a:t>
            </a:r>
            <a:r>
              <a:rPr lang="en-US" altLang="zh-CN">
                <a:sym typeface="+mn-ea"/>
              </a:rPr>
              <a:t>Q</a:t>
            </a:r>
            <a:r>
              <a:rPr lang="en-US" altLang="zh-CN" baseline="-30000">
                <a:sym typeface="+mn-ea"/>
              </a:rPr>
              <a:t>i</a:t>
            </a:r>
            <a:r>
              <a:rPr lang="zh-CN" altLang="en-US">
                <a:sym typeface="+mn-ea"/>
              </a:rPr>
              <a:t>）</a:t>
            </a:r>
            <a:endParaRPr lang="zh-CN" altLang="en-US"/>
          </a:p>
          <a:p>
            <a:pPr algn="just" eaLnBrk="1" hangingPunct="1">
              <a:spcBef>
                <a:spcPct val="50000"/>
              </a:spcBef>
            </a:pPr>
            <a:r>
              <a:rPr lang="en-US" altLang="zh-CN">
                <a:sym typeface="+mn-ea"/>
              </a:rPr>
              <a:t>3)</a:t>
            </a:r>
            <a:r>
              <a:rPr lang="zh-CN" altLang="en-US">
                <a:sym typeface="+mn-ea"/>
              </a:rPr>
              <a:t>次态函数表达式（状态方程，特性方程）</a:t>
            </a:r>
            <a:endParaRPr lang="zh-CN" altLang="en-US"/>
          </a:p>
          <a:p>
            <a:endParaRPr lang="en-US" altLang="zh-CN"/>
          </a:p>
          <a:p>
            <a:endParaRPr lang="en-US" altLang="zh-CN"/>
          </a:p>
          <a:p>
            <a:endParaRPr lang="en-US" altLang="zh-CN"/>
          </a:p>
          <a:p>
            <a:r>
              <a:rPr lang="zh-CN" altLang="en-US"/>
              <a:t>（下一张</a:t>
            </a:r>
            <a:r>
              <a:rPr lang="en-US" altLang="zh-CN"/>
              <a:t>ppt</a:t>
            </a:r>
            <a:r>
              <a:rPr lang="zh-CN" altLang="en-US"/>
              <a:t>还有两种）</a:t>
            </a:r>
            <a:endParaRPr lang="zh-CN" altLang="en-US"/>
          </a:p>
        </p:txBody>
      </p:sp>
      <p:graphicFrame>
        <p:nvGraphicFramePr>
          <p:cNvPr id="91261" name="Object 125"/>
          <p:cNvGraphicFramePr>
            <a:graphicFrameLocks noChangeAspect="1"/>
          </p:cNvGraphicFramePr>
          <p:nvPr/>
        </p:nvGraphicFramePr>
        <p:xfrm>
          <a:off x="5219700" y="4891088"/>
          <a:ext cx="2530475" cy="534987"/>
        </p:xfrm>
        <a:graphic>
          <a:graphicData uri="http://schemas.openxmlformats.org/presentationml/2006/ole">
            <mc:AlternateContent xmlns:mc="http://schemas.openxmlformats.org/markup-compatibility/2006">
              <mc:Choice xmlns:v="urn:schemas-microsoft-com:vml" Requires="v">
                <p:oleObj spid="_x0000_s11281" name="" r:id="rId1" imgW="1142365" imgH="241300" progId="Equation.3">
                  <p:embed/>
                </p:oleObj>
              </mc:Choice>
              <mc:Fallback>
                <p:oleObj name="" r:id="rId1" imgW="1142365" imgH="241300" progId="Equation.3">
                  <p:embed/>
                  <p:pic>
                    <p:nvPicPr>
                      <p:cNvPr id="0" name="Object 1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4891088"/>
                        <a:ext cx="25304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261"/>
                                        </p:tgtEl>
                                        <p:attrNameLst>
                                          <p:attrName>style.visibility</p:attrName>
                                        </p:attrNameLst>
                                      </p:cBhvr>
                                      <p:to>
                                        <p:strVal val="visible"/>
                                      </p:to>
                                    </p:set>
                                    <p:animEffect transition="in" filter="wipe(left)">
                                      <p:cBhvr>
                                        <p:cTn id="7" dur="500"/>
                                        <p:tgtEl>
                                          <p:spTgt spid="91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2"/>
          <p:cNvSpPr txBox="1">
            <a:spLocks noChangeArrowheads="1"/>
          </p:cNvSpPr>
          <p:nvPr/>
        </p:nvSpPr>
        <p:spPr bwMode="auto">
          <a:xfrm>
            <a:off x="1992313" y="260350"/>
            <a:ext cx="271621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en-US" altLang="zh-CN" sz="2800" dirty="0" smtClean="0">
                <a:solidFill>
                  <a:schemeClr val="accent6"/>
                </a:solidFill>
              </a:rPr>
              <a:t> 2</a:t>
            </a:r>
            <a:r>
              <a:rPr lang="zh-CN" altLang="en-US" sz="2800" dirty="0" smtClean="0">
                <a:solidFill>
                  <a:schemeClr val="accent6"/>
                </a:solidFill>
              </a:rPr>
              <a:t>、状态转移表</a:t>
            </a:r>
            <a:endParaRPr lang="zh-CN" altLang="en-US" sz="2800" b="1" dirty="0" smtClean="0">
              <a:solidFill>
                <a:schemeClr val="accent6"/>
              </a:solidFill>
            </a:endParaRPr>
          </a:p>
        </p:txBody>
      </p:sp>
      <p:graphicFrame>
        <p:nvGraphicFramePr>
          <p:cNvPr id="92236" name="Group 76"/>
          <p:cNvGraphicFramePr>
            <a:graphicFrameLocks noGrp="1"/>
          </p:cNvGraphicFramePr>
          <p:nvPr/>
        </p:nvGraphicFramePr>
        <p:xfrm>
          <a:off x="1992313" y="981075"/>
          <a:ext cx="3429000" cy="2359026"/>
        </p:xfrm>
        <a:graphic>
          <a:graphicData uri="http://schemas.openxmlformats.org/drawingml/2006/table">
            <a:tbl>
              <a:tblPr/>
              <a:tblGrid>
                <a:gridCol w="914400"/>
                <a:gridCol w="1295400"/>
                <a:gridCol w="1219200"/>
              </a:tblGrid>
              <a:tr h="39687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cPr/>
                </a:tc>
              </a:tr>
              <a:tr h="468313">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3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92269" name="Group 109"/>
          <p:cNvGraphicFramePr>
            <a:graphicFrameLocks noGrp="1"/>
          </p:cNvGraphicFramePr>
          <p:nvPr/>
        </p:nvGraphicFramePr>
        <p:xfrm>
          <a:off x="6096000" y="1077913"/>
          <a:ext cx="3429000" cy="2165350"/>
        </p:xfrm>
        <a:graphic>
          <a:graphicData uri="http://schemas.openxmlformats.org/drawingml/2006/table">
            <a:tbl>
              <a:tblPr/>
              <a:tblGrid>
                <a:gridCol w="914400"/>
                <a:gridCol w="990600"/>
                <a:gridCol w="990600"/>
                <a:gridCol w="533400"/>
              </a:tblGrid>
              <a:tr h="39687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hMerge="1">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96875">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13716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45" name="Text Box 2"/>
          <p:cNvSpPr txBox="1">
            <a:spLocks noChangeArrowheads="1"/>
          </p:cNvSpPr>
          <p:nvPr/>
        </p:nvSpPr>
        <p:spPr bwMode="auto">
          <a:xfrm>
            <a:off x="2135188" y="3535363"/>
            <a:ext cx="30368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en-US" altLang="zh-CN" sz="2800" dirty="0" smtClean="0">
                <a:solidFill>
                  <a:schemeClr val="accent6"/>
                </a:solidFill>
              </a:rPr>
              <a:t>3</a:t>
            </a:r>
            <a:r>
              <a:rPr lang="zh-CN" altLang="en-US" sz="2800" dirty="0" smtClean="0">
                <a:solidFill>
                  <a:schemeClr val="accent6"/>
                </a:solidFill>
              </a:rPr>
              <a:t>、状态转移图</a:t>
            </a:r>
            <a:endParaRPr lang="zh-CN" altLang="en-US" sz="2800" b="1" dirty="0" smtClean="0">
              <a:solidFill>
                <a:schemeClr val="accent6"/>
              </a:solidFill>
            </a:endParaRPr>
          </a:p>
        </p:txBody>
      </p:sp>
      <p:grpSp>
        <p:nvGrpSpPr>
          <p:cNvPr id="68" name="Group 105"/>
          <p:cNvGrpSpPr/>
          <p:nvPr/>
        </p:nvGrpSpPr>
        <p:grpSpPr bwMode="auto">
          <a:xfrm>
            <a:off x="6962775" y="3990975"/>
            <a:ext cx="2387600" cy="2328863"/>
            <a:chOff x="5968" y="5972"/>
            <a:chExt cx="1743" cy="1763"/>
          </a:xfrm>
        </p:grpSpPr>
        <p:sp>
          <p:nvSpPr>
            <p:cNvPr id="12321" name="Text Box 106"/>
            <p:cNvSpPr txBox="1">
              <a:spLocks noChangeArrowheads="1"/>
            </p:cNvSpPr>
            <p:nvPr/>
          </p:nvSpPr>
          <p:spPr bwMode="auto">
            <a:xfrm>
              <a:off x="6708" y="5972"/>
              <a:ext cx="140" cy="300"/>
            </a:xfrm>
            <a:prstGeom prst="rect">
              <a:avLst/>
            </a:prstGeom>
            <a:noFill/>
            <a:ln w="9525">
              <a:noFill/>
              <a:miter lim="800000"/>
            </a:ln>
          </p:spPr>
          <p:txBody>
            <a:bodyPr lIns="0" tIns="0" rIns="0" bIns="0"/>
            <a:lstStyle/>
            <a:p>
              <a:pPr algn="just"/>
              <a:r>
                <a:rPr lang="en-US" altLang="zh-CN" sz="1800"/>
                <a:t>1</a:t>
              </a:r>
              <a:endParaRPr lang="en-US" altLang="zh-CN" sz="1800"/>
            </a:p>
          </p:txBody>
        </p:sp>
        <p:sp>
          <p:nvSpPr>
            <p:cNvPr id="12322" name="Oval 107"/>
            <p:cNvSpPr>
              <a:spLocks noChangeArrowheads="1"/>
            </p:cNvSpPr>
            <p:nvPr/>
          </p:nvSpPr>
          <p:spPr bwMode="auto">
            <a:xfrm>
              <a:off x="6668" y="7312"/>
              <a:ext cx="423" cy="423"/>
            </a:xfrm>
            <a:prstGeom prst="ellipse">
              <a:avLst/>
            </a:prstGeom>
            <a:solidFill>
              <a:srgbClr val="FFFFFF"/>
            </a:solidFill>
            <a:ln w="9525">
              <a:solidFill>
                <a:srgbClr val="000000"/>
              </a:solidFill>
              <a:round/>
            </a:ln>
          </p:spPr>
          <p:txBody>
            <a:bodyPr lIns="0" tIns="0" rIns="0" bIns="0"/>
            <a:lstStyle/>
            <a:p>
              <a:pPr algn="just"/>
              <a:r>
                <a:rPr lang="en-US" altLang="zh-CN" sz="1800"/>
                <a:t>y/0</a:t>
              </a:r>
              <a:endParaRPr lang="en-US" altLang="zh-CN" sz="1800"/>
            </a:p>
          </p:txBody>
        </p:sp>
        <p:sp>
          <p:nvSpPr>
            <p:cNvPr id="12323" name="Oval 108"/>
            <p:cNvSpPr>
              <a:spLocks noChangeArrowheads="1"/>
            </p:cNvSpPr>
            <p:nvPr/>
          </p:nvSpPr>
          <p:spPr bwMode="auto">
            <a:xfrm>
              <a:off x="5968" y="6212"/>
              <a:ext cx="423" cy="423"/>
            </a:xfrm>
            <a:prstGeom prst="ellipse">
              <a:avLst/>
            </a:prstGeom>
            <a:solidFill>
              <a:srgbClr val="FFFFFF"/>
            </a:solidFill>
            <a:ln w="9525">
              <a:solidFill>
                <a:srgbClr val="000000"/>
              </a:solidFill>
              <a:round/>
            </a:ln>
          </p:spPr>
          <p:txBody>
            <a:bodyPr lIns="0" tIns="0" rIns="0" bIns="0"/>
            <a:lstStyle/>
            <a:p>
              <a:pPr algn="just"/>
              <a:r>
                <a:rPr lang="en-US" altLang="zh-CN" sz="1800"/>
                <a:t>w/0</a:t>
              </a:r>
              <a:endParaRPr lang="en-US" altLang="zh-CN" sz="1800"/>
            </a:p>
          </p:txBody>
        </p:sp>
        <p:sp>
          <p:nvSpPr>
            <p:cNvPr id="12324" name="Oval 109"/>
            <p:cNvSpPr>
              <a:spLocks noChangeArrowheads="1"/>
            </p:cNvSpPr>
            <p:nvPr/>
          </p:nvSpPr>
          <p:spPr bwMode="auto">
            <a:xfrm>
              <a:off x="7288" y="6192"/>
              <a:ext cx="423" cy="423"/>
            </a:xfrm>
            <a:prstGeom prst="ellipse">
              <a:avLst/>
            </a:prstGeom>
            <a:solidFill>
              <a:srgbClr val="FFFFFF"/>
            </a:solidFill>
            <a:ln w="9525">
              <a:solidFill>
                <a:srgbClr val="000000"/>
              </a:solidFill>
              <a:round/>
            </a:ln>
          </p:spPr>
          <p:txBody>
            <a:bodyPr lIns="0" tIns="0" rIns="0" bIns="0"/>
            <a:lstStyle/>
            <a:p>
              <a:pPr algn="just"/>
              <a:r>
                <a:rPr lang="en-US" altLang="zh-CN" sz="1800"/>
                <a:t>x/1</a:t>
              </a:r>
              <a:endParaRPr lang="en-US" altLang="zh-CN" sz="1800"/>
            </a:p>
          </p:txBody>
        </p:sp>
        <p:sp>
          <p:nvSpPr>
            <p:cNvPr id="12325" name="Line 110"/>
            <p:cNvSpPr>
              <a:spLocks noChangeShapeType="1"/>
            </p:cNvSpPr>
            <p:nvPr/>
          </p:nvSpPr>
          <p:spPr bwMode="auto">
            <a:xfrm>
              <a:off x="6348" y="6552"/>
              <a:ext cx="438" cy="760"/>
            </a:xfrm>
            <a:prstGeom prst="line">
              <a:avLst/>
            </a:prstGeom>
            <a:noFill/>
            <a:ln w="9525">
              <a:solidFill>
                <a:srgbClr val="000000"/>
              </a:solidFill>
              <a:round/>
              <a:tailEnd type="triangle" w="med" len="med"/>
            </a:ln>
          </p:spPr>
          <p:txBody>
            <a:bodyPr/>
            <a:lstStyle/>
            <a:p>
              <a:endParaRPr lang="zh-CN" altLang="en-US"/>
            </a:p>
          </p:txBody>
        </p:sp>
        <p:sp>
          <p:nvSpPr>
            <p:cNvPr id="12326" name="Line 111"/>
            <p:cNvSpPr>
              <a:spLocks noChangeShapeType="1"/>
            </p:cNvSpPr>
            <p:nvPr/>
          </p:nvSpPr>
          <p:spPr bwMode="auto">
            <a:xfrm flipH="1" flipV="1">
              <a:off x="6268" y="6592"/>
              <a:ext cx="440" cy="780"/>
            </a:xfrm>
            <a:prstGeom prst="line">
              <a:avLst/>
            </a:prstGeom>
            <a:noFill/>
            <a:ln w="9525">
              <a:solidFill>
                <a:srgbClr val="000000"/>
              </a:solidFill>
              <a:round/>
              <a:tailEnd type="triangle" w="med" len="med"/>
            </a:ln>
          </p:spPr>
          <p:txBody>
            <a:bodyPr/>
            <a:lstStyle/>
            <a:p>
              <a:endParaRPr lang="zh-CN" altLang="en-US"/>
            </a:p>
          </p:txBody>
        </p:sp>
        <p:sp>
          <p:nvSpPr>
            <p:cNvPr id="12327" name="Line 112"/>
            <p:cNvSpPr>
              <a:spLocks noChangeShapeType="1"/>
            </p:cNvSpPr>
            <p:nvPr/>
          </p:nvSpPr>
          <p:spPr bwMode="auto">
            <a:xfrm>
              <a:off x="6368" y="6312"/>
              <a:ext cx="960" cy="0"/>
            </a:xfrm>
            <a:prstGeom prst="line">
              <a:avLst/>
            </a:prstGeom>
            <a:noFill/>
            <a:ln w="9525">
              <a:solidFill>
                <a:srgbClr val="000000"/>
              </a:solidFill>
              <a:round/>
              <a:tailEnd type="triangle" w="med" len="med"/>
            </a:ln>
          </p:spPr>
          <p:txBody>
            <a:bodyPr/>
            <a:lstStyle/>
            <a:p>
              <a:endParaRPr lang="zh-CN" altLang="en-US"/>
            </a:p>
          </p:txBody>
        </p:sp>
        <p:sp>
          <p:nvSpPr>
            <p:cNvPr id="12328" name="Line 113"/>
            <p:cNvSpPr>
              <a:spLocks noChangeShapeType="1"/>
            </p:cNvSpPr>
            <p:nvPr/>
          </p:nvSpPr>
          <p:spPr bwMode="auto">
            <a:xfrm flipH="1">
              <a:off x="6368" y="6412"/>
              <a:ext cx="900" cy="0"/>
            </a:xfrm>
            <a:prstGeom prst="line">
              <a:avLst/>
            </a:prstGeom>
            <a:noFill/>
            <a:ln w="9525">
              <a:solidFill>
                <a:srgbClr val="000000"/>
              </a:solidFill>
              <a:round/>
              <a:tailEnd type="triangle" w="med" len="med"/>
            </a:ln>
          </p:spPr>
          <p:txBody>
            <a:bodyPr/>
            <a:lstStyle/>
            <a:p>
              <a:endParaRPr lang="zh-CN" altLang="en-US"/>
            </a:p>
          </p:txBody>
        </p:sp>
        <p:sp>
          <p:nvSpPr>
            <p:cNvPr id="12329" name="Line 114"/>
            <p:cNvSpPr>
              <a:spLocks noChangeShapeType="1"/>
            </p:cNvSpPr>
            <p:nvPr/>
          </p:nvSpPr>
          <p:spPr bwMode="auto">
            <a:xfrm flipV="1">
              <a:off x="7008" y="6572"/>
              <a:ext cx="380" cy="760"/>
            </a:xfrm>
            <a:prstGeom prst="line">
              <a:avLst/>
            </a:prstGeom>
            <a:noFill/>
            <a:ln w="9525">
              <a:solidFill>
                <a:srgbClr val="000000"/>
              </a:solidFill>
              <a:round/>
              <a:tailEnd type="triangle" w="med" len="med"/>
            </a:ln>
          </p:spPr>
          <p:txBody>
            <a:bodyPr/>
            <a:lstStyle/>
            <a:p>
              <a:endParaRPr lang="zh-CN" altLang="en-US"/>
            </a:p>
          </p:txBody>
        </p:sp>
        <p:sp>
          <p:nvSpPr>
            <p:cNvPr id="12330" name="Line 115"/>
            <p:cNvSpPr>
              <a:spLocks noChangeShapeType="1"/>
            </p:cNvSpPr>
            <p:nvPr/>
          </p:nvSpPr>
          <p:spPr bwMode="auto">
            <a:xfrm flipH="1">
              <a:off x="7088" y="6612"/>
              <a:ext cx="420" cy="840"/>
            </a:xfrm>
            <a:prstGeom prst="line">
              <a:avLst/>
            </a:prstGeom>
            <a:noFill/>
            <a:ln w="9525">
              <a:solidFill>
                <a:srgbClr val="000000"/>
              </a:solidFill>
              <a:round/>
              <a:tailEnd type="triangle" w="med" len="med"/>
            </a:ln>
          </p:spPr>
          <p:txBody>
            <a:bodyPr/>
            <a:lstStyle/>
            <a:p>
              <a:endParaRPr lang="zh-CN" altLang="en-US"/>
            </a:p>
          </p:txBody>
        </p:sp>
        <p:sp>
          <p:nvSpPr>
            <p:cNvPr id="12331" name="Text Box 116"/>
            <p:cNvSpPr txBox="1">
              <a:spLocks noChangeArrowheads="1"/>
            </p:cNvSpPr>
            <p:nvPr/>
          </p:nvSpPr>
          <p:spPr bwMode="auto">
            <a:xfrm>
              <a:off x="6768" y="6432"/>
              <a:ext cx="140" cy="300"/>
            </a:xfrm>
            <a:prstGeom prst="rect">
              <a:avLst/>
            </a:prstGeom>
            <a:noFill/>
            <a:ln w="9525">
              <a:noFill/>
              <a:miter lim="800000"/>
            </a:ln>
          </p:spPr>
          <p:txBody>
            <a:bodyPr lIns="0" tIns="0" rIns="0" bIns="0"/>
            <a:lstStyle/>
            <a:p>
              <a:pPr algn="just"/>
              <a:r>
                <a:rPr lang="en-US" altLang="zh-CN" sz="1800"/>
                <a:t>0</a:t>
              </a:r>
              <a:endParaRPr lang="en-US" altLang="zh-CN" sz="1800"/>
            </a:p>
          </p:txBody>
        </p:sp>
        <p:sp>
          <p:nvSpPr>
            <p:cNvPr id="12332" name="Text Box 117"/>
            <p:cNvSpPr txBox="1">
              <a:spLocks noChangeArrowheads="1"/>
            </p:cNvSpPr>
            <p:nvPr/>
          </p:nvSpPr>
          <p:spPr bwMode="auto">
            <a:xfrm>
              <a:off x="6268" y="6892"/>
              <a:ext cx="140" cy="300"/>
            </a:xfrm>
            <a:prstGeom prst="rect">
              <a:avLst/>
            </a:prstGeom>
            <a:noFill/>
            <a:ln w="9525">
              <a:noFill/>
              <a:miter lim="800000"/>
            </a:ln>
          </p:spPr>
          <p:txBody>
            <a:bodyPr lIns="0" tIns="0" rIns="0" bIns="0"/>
            <a:lstStyle/>
            <a:p>
              <a:pPr algn="just"/>
              <a:r>
                <a:rPr lang="en-US" altLang="zh-CN" sz="1800"/>
                <a:t>1</a:t>
              </a:r>
              <a:endParaRPr lang="en-US" altLang="zh-CN" sz="1800"/>
            </a:p>
          </p:txBody>
        </p:sp>
        <p:sp>
          <p:nvSpPr>
            <p:cNvPr id="12333" name="Text Box 118"/>
            <p:cNvSpPr txBox="1">
              <a:spLocks noChangeArrowheads="1"/>
            </p:cNvSpPr>
            <p:nvPr/>
          </p:nvSpPr>
          <p:spPr bwMode="auto">
            <a:xfrm>
              <a:off x="6568" y="6712"/>
              <a:ext cx="140" cy="300"/>
            </a:xfrm>
            <a:prstGeom prst="rect">
              <a:avLst/>
            </a:prstGeom>
            <a:noFill/>
            <a:ln w="9525">
              <a:noFill/>
              <a:miter lim="800000"/>
            </a:ln>
          </p:spPr>
          <p:txBody>
            <a:bodyPr lIns="0" tIns="0" rIns="0" bIns="0"/>
            <a:lstStyle/>
            <a:p>
              <a:pPr algn="just"/>
              <a:r>
                <a:rPr lang="en-US" altLang="zh-CN" sz="1800"/>
                <a:t>0</a:t>
              </a:r>
              <a:endParaRPr lang="en-US" altLang="zh-CN" sz="1800"/>
            </a:p>
          </p:txBody>
        </p:sp>
        <p:sp>
          <p:nvSpPr>
            <p:cNvPr id="12334" name="Text Box 119"/>
            <p:cNvSpPr txBox="1">
              <a:spLocks noChangeArrowheads="1"/>
            </p:cNvSpPr>
            <p:nvPr/>
          </p:nvSpPr>
          <p:spPr bwMode="auto">
            <a:xfrm>
              <a:off x="7368" y="6972"/>
              <a:ext cx="140" cy="300"/>
            </a:xfrm>
            <a:prstGeom prst="rect">
              <a:avLst/>
            </a:prstGeom>
            <a:noFill/>
            <a:ln w="9525">
              <a:noFill/>
              <a:miter lim="800000"/>
            </a:ln>
          </p:spPr>
          <p:txBody>
            <a:bodyPr lIns="0" tIns="0" rIns="0" bIns="0"/>
            <a:lstStyle/>
            <a:p>
              <a:pPr algn="just"/>
              <a:r>
                <a:rPr lang="en-US" altLang="zh-CN" sz="1800"/>
                <a:t>1</a:t>
              </a:r>
              <a:endParaRPr lang="en-US" altLang="zh-CN" sz="1800"/>
            </a:p>
          </p:txBody>
        </p:sp>
        <p:sp>
          <p:nvSpPr>
            <p:cNvPr id="12335" name="Text Box 120"/>
            <p:cNvSpPr txBox="1">
              <a:spLocks noChangeArrowheads="1"/>
            </p:cNvSpPr>
            <p:nvPr/>
          </p:nvSpPr>
          <p:spPr bwMode="auto">
            <a:xfrm>
              <a:off x="6988" y="6732"/>
              <a:ext cx="140" cy="300"/>
            </a:xfrm>
            <a:prstGeom prst="rect">
              <a:avLst/>
            </a:prstGeom>
            <a:noFill/>
            <a:ln w="9525">
              <a:noFill/>
              <a:miter lim="800000"/>
            </a:ln>
          </p:spPr>
          <p:txBody>
            <a:bodyPr lIns="0" tIns="0" rIns="0" bIns="0"/>
            <a:lstStyle/>
            <a:p>
              <a:pPr algn="just"/>
              <a:r>
                <a:rPr lang="en-US" altLang="zh-CN" sz="1800"/>
                <a:t>0</a:t>
              </a:r>
              <a:endParaRPr lang="en-US" altLang="zh-CN" sz="1800"/>
            </a:p>
          </p:txBody>
        </p:sp>
      </p:grpSp>
      <p:pic>
        <p:nvPicPr>
          <p:cNvPr id="36865" name="Picture 1"/>
          <p:cNvPicPr>
            <a:picLocks noChangeAspect="1" noChangeArrowheads="1"/>
          </p:cNvPicPr>
          <p:nvPr/>
        </p:nvPicPr>
        <p:blipFill>
          <a:blip r:embed="rId1"/>
          <a:srcRect/>
          <a:stretch>
            <a:fillRect/>
          </a:stretch>
        </p:blipFill>
        <p:spPr bwMode="auto">
          <a:xfrm>
            <a:off x="2424111" y="4000504"/>
            <a:ext cx="3457575" cy="2438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2236"/>
                                        </p:tgtEl>
                                        <p:attrNameLst>
                                          <p:attrName>style.visibility</p:attrName>
                                        </p:attrNameLst>
                                      </p:cBhvr>
                                      <p:to>
                                        <p:strVal val="visible"/>
                                      </p:to>
                                    </p:set>
                                    <p:animEffect transition="in" filter="dissolve">
                                      <p:cBhvr>
                                        <p:cTn id="7" dur="500"/>
                                        <p:tgtEl>
                                          <p:spTgt spid="922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2269"/>
                                        </p:tgtEl>
                                        <p:attrNameLst>
                                          <p:attrName>style.visibility</p:attrName>
                                        </p:attrNameLst>
                                      </p:cBhvr>
                                      <p:to>
                                        <p:strVal val="visible"/>
                                      </p:to>
                                    </p:set>
                                    <p:animEffect transition="in" filter="dissolve">
                                      <p:cBhvr>
                                        <p:cTn id="12" dur="500"/>
                                        <p:tgtEl>
                                          <p:spTgt spid="9226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dissolve">
                                      <p:cBhvr>
                                        <p:cTn id="2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752600" y="196850"/>
            <a:ext cx="8305800" cy="706755"/>
          </a:xfrm>
          <a:prstGeom prst="rect">
            <a:avLst/>
          </a:prstGeom>
          <a:noFill/>
          <a:ln w="9525">
            <a:noFill/>
            <a:miter lim="800000"/>
          </a:ln>
        </p:spPr>
        <p:txBody>
          <a:bodyPr>
            <a:spAutoFit/>
          </a:bodyPr>
          <a:lstStyle/>
          <a:p>
            <a:pPr eaLnBrk="1" hangingPunct="1">
              <a:spcBef>
                <a:spcPct val="50000"/>
              </a:spcBef>
            </a:pPr>
            <a:r>
              <a:rPr lang="en-US" altLang="zh-CN" sz="4000" b="1">
                <a:solidFill>
                  <a:srgbClr val="FF0000"/>
                </a:solidFill>
                <a:ea typeface="隶书" panose="02010509060101010101" pitchFamily="49" charset="-122"/>
              </a:rPr>
              <a:t>6.2  </a:t>
            </a:r>
            <a:r>
              <a:rPr lang="zh-CN" altLang="en-US" sz="4000" b="1">
                <a:solidFill>
                  <a:srgbClr val="FF0000"/>
                </a:solidFill>
                <a:ea typeface="隶书" panose="02010509060101010101" pitchFamily="49" charset="-122"/>
              </a:rPr>
              <a:t>时序逻辑电路的分析 </a:t>
            </a:r>
            <a:endParaRPr lang="zh-CN" altLang="en-US" sz="4000" b="1">
              <a:solidFill>
                <a:srgbClr val="FF0000"/>
              </a:solidFill>
              <a:ea typeface="隶书" panose="02010509060101010101" pitchFamily="49" charset="-122"/>
            </a:endParaRPr>
          </a:p>
        </p:txBody>
      </p:sp>
      <p:sp>
        <p:nvSpPr>
          <p:cNvPr id="96260" name="Text Box 4"/>
          <p:cNvSpPr txBox="1">
            <a:spLocks noChangeArrowheads="1"/>
          </p:cNvSpPr>
          <p:nvPr/>
        </p:nvSpPr>
        <p:spPr bwMode="auto">
          <a:xfrm>
            <a:off x="1981200" y="762000"/>
            <a:ext cx="7162800" cy="521970"/>
          </a:xfrm>
          <a:prstGeom prst="rect">
            <a:avLst/>
          </a:prstGeom>
          <a:noFill/>
          <a:ln w="9525">
            <a:noFill/>
            <a:miter lim="800000"/>
          </a:ln>
        </p:spPr>
        <p:txBody>
          <a:bodyPr>
            <a:spAutoFit/>
          </a:bodyPr>
          <a:lstStyle/>
          <a:p>
            <a:pPr eaLnBrk="1" hangingPunct="1">
              <a:spcBef>
                <a:spcPct val="50000"/>
              </a:spcBef>
            </a:pPr>
            <a:r>
              <a:rPr lang="zh-CN" altLang="en-US" sz="2800" b="1"/>
              <a:t>一、同步时序电路的一般分析方法</a:t>
            </a:r>
            <a:r>
              <a:rPr lang="zh-CN" altLang="en-US"/>
              <a:t> </a:t>
            </a:r>
            <a:endParaRPr lang="zh-CN" altLang="en-US"/>
          </a:p>
        </p:txBody>
      </p:sp>
      <p:sp>
        <p:nvSpPr>
          <p:cNvPr id="96263" name="Text Box 7"/>
          <p:cNvSpPr txBox="1">
            <a:spLocks noChangeArrowheads="1"/>
          </p:cNvSpPr>
          <p:nvPr/>
        </p:nvSpPr>
        <p:spPr bwMode="auto">
          <a:xfrm>
            <a:off x="3924300" y="1524000"/>
            <a:ext cx="3875088" cy="455613"/>
          </a:xfrm>
          <a:prstGeom prst="rect">
            <a:avLst/>
          </a:prstGeom>
          <a:solidFill>
            <a:srgbClr val="FFFFFF"/>
          </a:solidFill>
          <a:ln w="9525">
            <a:solidFill>
              <a:srgbClr val="000000"/>
            </a:solidFill>
            <a:miter lim="800000"/>
          </a:ln>
        </p:spPr>
        <p:txBody>
          <a:bodyPr/>
          <a:lstStyle/>
          <a:p>
            <a:pPr algn="ctr"/>
            <a:r>
              <a:rPr lang="zh-CN" altLang="en-US"/>
              <a:t>给定的同步时序电路</a:t>
            </a:r>
            <a:endParaRPr lang="zh-CN" altLang="en-US"/>
          </a:p>
        </p:txBody>
      </p:sp>
      <p:sp>
        <p:nvSpPr>
          <p:cNvPr id="96264" name="Text Box 8"/>
          <p:cNvSpPr txBox="1">
            <a:spLocks noChangeArrowheads="1"/>
          </p:cNvSpPr>
          <p:nvPr/>
        </p:nvSpPr>
        <p:spPr bwMode="auto">
          <a:xfrm>
            <a:off x="3924300" y="2185988"/>
            <a:ext cx="3903663" cy="377825"/>
          </a:xfrm>
          <a:prstGeom prst="rect">
            <a:avLst/>
          </a:prstGeom>
          <a:solidFill>
            <a:srgbClr val="FFFFFF"/>
          </a:solidFill>
          <a:ln w="9525">
            <a:solidFill>
              <a:srgbClr val="000000"/>
            </a:solidFill>
            <a:miter lim="800000"/>
          </a:ln>
        </p:spPr>
        <p:txBody>
          <a:bodyPr/>
          <a:lstStyle/>
          <a:p>
            <a:pPr algn="ctr"/>
            <a:r>
              <a:rPr lang="zh-CN" altLang="en-US"/>
              <a:t>分析电路的组成</a:t>
            </a:r>
            <a:endParaRPr lang="zh-CN" altLang="en-US"/>
          </a:p>
        </p:txBody>
      </p:sp>
      <p:sp>
        <p:nvSpPr>
          <p:cNvPr id="96265" name="Text Box 9"/>
          <p:cNvSpPr txBox="1">
            <a:spLocks noChangeArrowheads="1"/>
          </p:cNvSpPr>
          <p:nvPr/>
        </p:nvSpPr>
        <p:spPr bwMode="auto">
          <a:xfrm>
            <a:off x="2505075" y="3778250"/>
            <a:ext cx="3209925" cy="412750"/>
          </a:xfrm>
          <a:prstGeom prst="rect">
            <a:avLst/>
          </a:prstGeom>
          <a:solidFill>
            <a:srgbClr val="FFFFFF"/>
          </a:solidFill>
          <a:ln w="9525">
            <a:solidFill>
              <a:srgbClr val="000000"/>
            </a:solidFill>
            <a:miter lim="800000"/>
          </a:ln>
        </p:spPr>
        <p:txBody>
          <a:bodyPr/>
          <a:lstStyle/>
          <a:p>
            <a:pPr algn="ctr"/>
            <a:r>
              <a:rPr lang="zh-CN" altLang="en-US"/>
              <a:t>列出电路的输出方程</a:t>
            </a:r>
            <a:endParaRPr lang="zh-CN" altLang="en-US"/>
          </a:p>
        </p:txBody>
      </p:sp>
      <p:sp>
        <p:nvSpPr>
          <p:cNvPr id="96266" name="Text Box 10"/>
          <p:cNvSpPr txBox="1">
            <a:spLocks noChangeArrowheads="1"/>
          </p:cNvSpPr>
          <p:nvPr/>
        </p:nvSpPr>
        <p:spPr bwMode="auto">
          <a:xfrm>
            <a:off x="6172200" y="2857500"/>
            <a:ext cx="3209925" cy="412750"/>
          </a:xfrm>
          <a:prstGeom prst="rect">
            <a:avLst/>
          </a:prstGeom>
          <a:solidFill>
            <a:srgbClr val="FFFFFF"/>
          </a:solidFill>
          <a:ln w="9525">
            <a:solidFill>
              <a:srgbClr val="000000"/>
            </a:solidFill>
            <a:miter lim="800000"/>
          </a:ln>
        </p:spPr>
        <p:txBody>
          <a:bodyPr/>
          <a:lstStyle/>
          <a:p>
            <a:pPr algn="ctr"/>
            <a:r>
              <a:rPr lang="zh-CN" altLang="en-US"/>
              <a:t>列出电路的驱动方程</a:t>
            </a:r>
            <a:endParaRPr lang="zh-CN" altLang="en-US"/>
          </a:p>
        </p:txBody>
      </p:sp>
      <p:sp>
        <p:nvSpPr>
          <p:cNvPr id="96267" name="Text Box 11"/>
          <p:cNvSpPr txBox="1">
            <a:spLocks noChangeArrowheads="1"/>
          </p:cNvSpPr>
          <p:nvPr/>
        </p:nvSpPr>
        <p:spPr bwMode="auto">
          <a:xfrm>
            <a:off x="3952875" y="5505450"/>
            <a:ext cx="3846513" cy="412750"/>
          </a:xfrm>
          <a:prstGeom prst="rect">
            <a:avLst/>
          </a:prstGeom>
          <a:solidFill>
            <a:srgbClr val="FFFFFF"/>
          </a:solidFill>
          <a:ln w="9525">
            <a:solidFill>
              <a:srgbClr val="000000"/>
            </a:solidFill>
            <a:miter lim="800000"/>
          </a:ln>
        </p:spPr>
        <p:txBody>
          <a:bodyPr/>
          <a:lstStyle/>
          <a:p>
            <a:pPr algn="ctr"/>
            <a:r>
              <a:rPr lang="zh-CN" altLang="en-US"/>
              <a:t>状态转换表、状态转换图</a:t>
            </a:r>
            <a:endParaRPr lang="zh-CN" altLang="en-US"/>
          </a:p>
        </p:txBody>
      </p:sp>
      <p:sp>
        <p:nvSpPr>
          <p:cNvPr id="96268" name="Text Box 12"/>
          <p:cNvSpPr txBox="1">
            <a:spLocks noChangeArrowheads="1"/>
          </p:cNvSpPr>
          <p:nvPr/>
        </p:nvSpPr>
        <p:spPr bwMode="auto">
          <a:xfrm>
            <a:off x="6172200" y="4613275"/>
            <a:ext cx="3209925" cy="412750"/>
          </a:xfrm>
          <a:prstGeom prst="rect">
            <a:avLst/>
          </a:prstGeom>
          <a:solidFill>
            <a:srgbClr val="FFFFFF"/>
          </a:solidFill>
          <a:ln w="9525">
            <a:solidFill>
              <a:srgbClr val="000000"/>
            </a:solidFill>
            <a:miter lim="800000"/>
          </a:ln>
        </p:spPr>
        <p:txBody>
          <a:bodyPr/>
          <a:lstStyle/>
          <a:p>
            <a:pPr algn="ctr"/>
            <a:r>
              <a:rPr lang="zh-CN" altLang="en-US"/>
              <a:t>求出电路的状态方程</a:t>
            </a:r>
            <a:endParaRPr lang="zh-CN" altLang="en-US"/>
          </a:p>
        </p:txBody>
      </p:sp>
      <p:sp>
        <p:nvSpPr>
          <p:cNvPr id="96269" name="Text Box 13"/>
          <p:cNvSpPr txBox="1">
            <a:spLocks noChangeArrowheads="1"/>
          </p:cNvSpPr>
          <p:nvPr/>
        </p:nvSpPr>
        <p:spPr bwMode="auto">
          <a:xfrm>
            <a:off x="4241800" y="6159500"/>
            <a:ext cx="3209925" cy="412750"/>
          </a:xfrm>
          <a:prstGeom prst="rect">
            <a:avLst/>
          </a:prstGeom>
          <a:solidFill>
            <a:srgbClr val="FFFFFF"/>
          </a:solidFill>
          <a:ln w="9525">
            <a:solidFill>
              <a:srgbClr val="000000"/>
            </a:solidFill>
            <a:miter lim="800000"/>
          </a:ln>
        </p:spPr>
        <p:txBody>
          <a:bodyPr/>
          <a:lstStyle/>
          <a:p>
            <a:pPr algn="ctr"/>
            <a:r>
              <a:rPr lang="zh-CN" altLang="en-US"/>
              <a:t>说明电路的逻辑功能</a:t>
            </a:r>
            <a:endParaRPr lang="zh-CN" altLang="en-US"/>
          </a:p>
        </p:txBody>
      </p:sp>
      <p:sp>
        <p:nvSpPr>
          <p:cNvPr id="96270" name="Line 14"/>
          <p:cNvSpPr>
            <a:spLocks noChangeShapeType="1"/>
          </p:cNvSpPr>
          <p:nvPr/>
        </p:nvSpPr>
        <p:spPr bwMode="auto">
          <a:xfrm>
            <a:off x="5867400" y="1981200"/>
            <a:ext cx="0" cy="223838"/>
          </a:xfrm>
          <a:prstGeom prst="line">
            <a:avLst/>
          </a:prstGeom>
          <a:noFill/>
          <a:ln w="9525">
            <a:solidFill>
              <a:srgbClr val="000000"/>
            </a:solidFill>
            <a:round/>
            <a:tailEnd type="triangle" w="sm" len="sm"/>
          </a:ln>
        </p:spPr>
        <p:txBody>
          <a:bodyPr/>
          <a:lstStyle/>
          <a:p>
            <a:endParaRPr lang="zh-CN" altLang="en-US"/>
          </a:p>
        </p:txBody>
      </p:sp>
      <p:sp>
        <p:nvSpPr>
          <p:cNvPr id="96276" name="Line 20"/>
          <p:cNvSpPr>
            <a:spLocks noChangeShapeType="1"/>
          </p:cNvSpPr>
          <p:nvPr/>
        </p:nvSpPr>
        <p:spPr bwMode="auto">
          <a:xfrm>
            <a:off x="5862638" y="5935663"/>
            <a:ext cx="0" cy="206375"/>
          </a:xfrm>
          <a:prstGeom prst="line">
            <a:avLst/>
          </a:prstGeom>
          <a:noFill/>
          <a:ln w="9525">
            <a:solidFill>
              <a:srgbClr val="000000"/>
            </a:solidFill>
            <a:round/>
            <a:tailEnd type="triangle" w="sm" len="sm"/>
          </a:ln>
        </p:spPr>
        <p:txBody>
          <a:bodyPr/>
          <a:lstStyle/>
          <a:p>
            <a:endParaRPr lang="zh-CN" altLang="en-US"/>
          </a:p>
        </p:txBody>
      </p:sp>
      <p:grpSp>
        <p:nvGrpSpPr>
          <p:cNvPr id="96292" name="Group 36"/>
          <p:cNvGrpSpPr/>
          <p:nvPr/>
        </p:nvGrpSpPr>
        <p:grpSpPr bwMode="auto">
          <a:xfrm>
            <a:off x="6548438" y="2563813"/>
            <a:ext cx="1244600" cy="293687"/>
            <a:chOff x="3165" y="1615"/>
            <a:chExt cx="784" cy="185"/>
          </a:xfrm>
        </p:grpSpPr>
        <p:sp>
          <p:nvSpPr>
            <p:cNvPr id="15392" name="Line 15"/>
            <p:cNvSpPr>
              <a:spLocks noChangeShapeType="1"/>
            </p:cNvSpPr>
            <p:nvPr/>
          </p:nvSpPr>
          <p:spPr bwMode="auto">
            <a:xfrm>
              <a:off x="3949" y="1680"/>
              <a:ext cx="0" cy="120"/>
            </a:xfrm>
            <a:prstGeom prst="line">
              <a:avLst/>
            </a:prstGeom>
            <a:noFill/>
            <a:ln w="9525">
              <a:solidFill>
                <a:srgbClr val="000000"/>
              </a:solidFill>
              <a:round/>
              <a:tailEnd type="triangle" w="sm" len="sm"/>
            </a:ln>
          </p:spPr>
          <p:txBody>
            <a:bodyPr/>
            <a:lstStyle/>
            <a:p>
              <a:endParaRPr lang="zh-CN" altLang="en-US"/>
            </a:p>
          </p:txBody>
        </p:sp>
        <p:sp>
          <p:nvSpPr>
            <p:cNvPr id="15393" name="Line 21"/>
            <p:cNvSpPr>
              <a:spLocks noChangeShapeType="1"/>
            </p:cNvSpPr>
            <p:nvPr/>
          </p:nvSpPr>
          <p:spPr bwMode="auto">
            <a:xfrm>
              <a:off x="3165" y="1615"/>
              <a:ext cx="0" cy="76"/>
            </a:xfrm>
            <a:prstGeom prst="line">
              <a:avLst/>
            </a:prstGeom>
            <a:noFill/>
            <a:ln w="9525">
              <a:solidFill>
                <a:srgbClr val="000000"/>
              </a:solidFill>
              <a:round/>
            </a:ln>
          </p:spPr>
          <p:txBody>
            <a:bodyPr/>
            <a:lstStyle/>
            <a:p>
              <a:endParaRPr lang="zh-CN" altLang="en-US"/>
            </a:p>
          </p:txBody>
        </p:sp>
        <p:sp>
          <p:nvSpPr>
            <p:cNvPr id="15394" name="Line 22"/>
            <p:cNvSpPr>
              <a:spLocks noChangeShapeType="1"/>
            </p:cNvSpPr>
            <p:nvPr/>
          </p:nvSpPr>
          <p:spPr bwMode="auto">
            <a:xfrm>
              <a:off x="3165" y="1691"/>
              <a:ext cx="784" cy="0"/>
            </a:xfrm>
            <a:prstGeom prst="line">
              <a:avLst/>
            </a:prstGeom>
            <a:noFill/>
            <a:ln w="9525">
              <a:solidFill>
                <a:srgbClr val="000000"/>
              </a:solidFill>
              <a:round/>
            </a:ln>
          </p:spPr>
          <p:txBody>
            <a:bodyPr/>
            <a:lstStyle/>
            <a:p>
              <a:endParaRPr lang="zh-CN" altLang="en-US"/>
            </a:p>
          </p:txBody>
        </p:sp>
      </p:grpSp>
      <p:grpSp>
        <p:nvGrpSpPr>
          <p:cNvPr id="96291" name="Group 35"/>
          <p:cNvGrpSpPr/>
          <p:nvPr/>
        </p:nvGrpSpPr>
        <p:grpSpPr bwMode="auto">
          <a:xfrm>
            <a:off x="3905250" y="2563813"/>
            <a:ext cx="1243013" cy="1222375"/>
            <a:chOff x="1500" y="1615"/>
            <a:chExt cx="783" cy="770"/>
          </a:xfrm>
        </p:grpSpPr>
        <p:sp>
          <p:nvSpPr>
            <p:cNvPr id="15389" name="Line 17"/>
            <p:cNvSpPr>
              <a:spLocks noChangeShapeType="1"/>
            </p:cNvSpPr>
            <p:nvPr/>
          </p:nvSpPr>
          <p:spPr bwMode="auto">
            <a:xfrm>
              <a:off x="1500" y="1680"/>
              <a:ext cx="0" cy="705"/>
            </a:xfrm>
            <a:prstGeom prst="line">
              <a:avLst/>
            </a:prstGeom>
            <a:noFill/>
            <a:ln w="9525">
              <a:solidFill>
                <a:srgbClr val="000000"/>
              </a:solidFill>
              <a:round/>
              <a:tailEnd type="triangle" w="sm" len="sm"/>
            </a:ln>
          </p:spPr>
          <p:txBody>
            <a:bodyPr/>
            <a:lstStyle/>
            <a:p>
              <a:endParaRPr lang="zh-CN" altLang="en-US"/>
            </a:p>
          </p:txBody>
        </p:sp>
        <p:sp>
          <p:nvSpPr>
            <p:cNvPr id="15390" name="Line 23"/>
            <p:cNvSpPr>
              <a:spLocks noChangeShapeType="1"/>
            </p:cNvSpPr>
            <p:nvPr/>
          </p:nvSpPr>
          <p:spPr bwMode="auto">
            <a:xfrm>
              <a:off x="2283" y="1615"/>
              <a:ext cx="0" cy="65"/>
            </a:xfrm>
            <a:prstGeom prst="line">
              <a:avLst/>
            </a:prstGeom>
            <a:noFill/>
            <a:ln w="9525">
              <a:solidFill>
                <a:srgbClr val="000000"/>
              </a:solidFill>
              <a:round/>
            </a:ln>
          </p:spPr>
          <p:txBody>
            <a:bodyPr/>
            <a:lstStyle/>
            <a:p>
              <a:endParaRPr lang="zh-CN" altLang="en-US"/>
            </a:p>
          </p:txBody>
        </p:sp>
        <p:sp>
          <p:nvSpPr>
            <p:cNvPr id="15391" name="Line 24"/>
            <p:cNvSpPr>
              <a:spLocks noChangeShapeType="1"/>
            </p:cNvSpPr>
            <p:nvPr/>
          </p:nvSpPr>
          <p:spPr bwMode="auto">
            <a:xfrm flipH="1">
              <a:off x="1500" y="1680"/>
              <a:ext cx="783" cy="0"/>
            </a:xfrm>
            <a:prstGeom prst="line">
              <a:avLst/>
            </a:prstGeom>
            <a:noFill/>
            <a:ln w="9525">
              <a:solidFill>
                <a:srgbClr val="000000"/>
              </a:solidFill>
              <a:round/>
            </a:ln>
          </p:spPr>
          <p:txBody>
            <a:bodyPr/>
            <a:lstStyle/>
            <a:p>
              <a:endParaRPr lang="zh-CN" altLang="en-US"/>
            </a:p>
          </p:txBody>
        </p:sp>
      </p:grpSp>
      <p:grpSp>
        <p:nvGrpSpPr>
          <p:cNvPr id="96293" name="Group 37"/>
          <p:cNvGrpSpPr/>
          <p:nvPr/>
        </p:nvGrpSpPr>
        <p:grpSpPr bwMode="auto">
          <a:xfrm>
            <a:off x="3876675" y="4198938"/>
            <a:ext cx="3944938" cy="1287462"/>
            <a:chOff x="1482" y="2645"/>
            <a:chExt cx="2485" cy="811"/>
          </a:xfrm>
        </p:grpSpPr>
        <p:sp>
          <p:nvSpPr>
            <p:cNvPr id="15383" name="Line 6"/>
            <p:cNvSpPr>
              <a:spLocks noChangeShapeType="1"/>
            </p:cNvSpPr>
            <p:nvPr/>
          </p:nvSpPr>
          <p:spPr bwMode="auto">
            <a:xfrm flipV="1">
              <a:off x="3967" y="3155"/>
              <a:ext cx="0" cy="130"/>
            </a:xfrm>
            <a:prstGeom prst="line">
              <a:avLst/>
            </a:prstGeom>
            <a:noFill/>
            <a:ln w="9525">
              <a:solidFill>
                <a:srgbClr val="000000"/>
              </a:solidFill>
              <a:round/>
            </a:ln>
          </p:spPr>
          <p:txBody>
            <a:bodyPr/>
            <a:lstStyle/>
            <a:p>
              <a:endParaRPr lang="zh-CN" altLang="en-US"/>
            </a:p>
          </p:txBody>
        </p:sp>
        <p:sp>
          <p:nvSpPr>
            <p:cNvPr id="15384" name="Line 18"/>
            <p:cNvSpPr>
              <a:spLocks noChangeShapeType="1"/>
            </p:cNvSpPr>
            <p:nvPr/>
          </p:nvSpPr>
          <p:spPr bwMode="auto">
            <a:xfrm>
              <a:off x="3001" y="3274"/>
              <a:ext cx="0" cy="182"/>
            </a:xfrm>
            <a:prstGeom prst="line">
              <a:avLst/>
            </a:prstGeom>
            <a:noFill/>
            <a:ln w="9525">
              <a:solidFill>
                <a:srgbClr val="000000"/>
              </a:solidFill>
              <a:round/>
              <a:tailEnd type="triangle" w="sm" len="sm"/>
            </a:ln>
          </p:spPr>
          <p:txBody>
            <a:bodyPr/>
            <a:lstStyle/>
            <a:p>
              <a:endParaRPr lang="zh-CN" altLang="en-US"/>
            </a:p>
          </p:txBody>
        </p:sp>
        <p:sp>
          <p:nvSpPr>
            <p:cNvPr id="15385" name="Line 19"/>
            <p:cNvSpPr>
              <a:spLocks noChangeShapeType="1"/>
            </p:cNvSpPr>
            <p:nvPr/>
          </p:nvSpPr>
          <p:spPr bwMode="auto">
            <a:xfrm>
              <a:off x="2356" y="3285"/>
              <a:ext cx="0" cy="171"/>
            </a:xfrm>
            <a:prstGeom prst="line">
              <a:avLst/>
            </a:prstGeom>
            <a:noFill/>
            <a:ln w="9525">
              <a:solidFill>
                <a:srgbClr val="000000"/>
              </a:solidFill>
              <a:round/>
              <a:tailEnd type="triangle" w="sm" len="sm"/>
            </a:ln>
          </p:spPr>
          <p:txBody>
            <a:bodyPr/>
            <a:lstStyle/>
            <a:p>
              <a:endParaRPr lang="zh-CN" altLang="en-US"/>
            </a:p>
          </p:txBody>
        </p:sp>
        <p:sp>
          <p:nvSpPr>
            <p:cNvPr id="15386" name="Line 25"/>
            <p:cNvSpPr>
              <a:spLocks noChangeShapeType="1"/>
            </p:cNvSpPr>
            <p:nvPr/>
          </p:nvSpPr>
          <p:spPr bwMode="auto">
            <a:xfrm>
              <a:off x="2983" y="3285"/>
              <a:ext cx="984" cy="0"/>
            </a:xfrm>
            <a:prstGeom prst="line">
              <a:avLst/>
            </a:prstGeom>
            <a:noFill/>
            <a:ln w="9525">
              <a:solidFill>
                <a:srgbClr val="000000"/>
              </a:solidFill>
              <a:round/>
            </a:ln>
          </p:spPr>
          <p:txBody>
            <a:bodyPr/>
            <a:lstStyle/>
            <a:p>
              <a:endParaRPr lang="zh-CN" altLang="en-US"/>
            </a:p>
          </p:txBody>
        </p:sp>
        <p:sp>
          <p:nvSpPr>
            <p:cNvPr id="15387" name="Line 26"/>
            <p:cNvSpPr>
              <a:spLocks noChangeShapeType="1"/>
            </p:cNvSpPr>
            <p:nvPr/>
          </p:nvSpPr>
          <p:spPr bwMode="auto">
            <a:xfrm flipH="1">
              <a:off x="1500" y="3285"/>
              <a:ext cx="856" cy="0"/>
            </a:xfrm>
            <a:prstGeom prst="line">
              <a:avLst/>
            </a:prstGeom>
            <a:noFill/>
            <a:ln w="9525">
              <a:solidFill>
                <a:srgbClr val="000000"/>
              </a:solidFill>
              <a:round/>
            </a:ln>
          </p:spPr>
          <p:txBody>
            <a:bodyPr/>
            <a:lstStyle/>
            <a:p>
              <a:endParaRPr lang="zh-CN" altLang="en-US"/>
            </a:p>
          </p:txBody>
        </p:sp>
        <p:sp>
          <p:nvSpPr>
            <p:cNvPr id="15388" name="Line 27"/>
            <p:cNvSpPr>
              <a:spLocks noChangeShapeType="1"/>
            </p:cNvSpPr>
            <p:nvPr/>
          </p:nvSpPr>
          <p:spPr bwMode="auto">
            <a:xfrm flipV="1">
              <a:off x="1482" y="2645"/>
              <a:ext cx="0" cy="640"/>
            </a:xfrm>
            <a:prstGeom prst="line">
              <a:avLst/>
            </a:prstGeom>
            <a:noFill/>
            <a:ln w="9525">
              <a:solidFill>
                <a:srgbClr val="000000"/>
              </a:solidFill>
              <a:round/>
            </a:ln>
          </p:spPr>
          <p:txBody>
            <a:bodyPr/>
            <a:lstStyle/>
            <a:p>
              <a:endParaRPr lang="zh-CN" altLang="en-US"/>
            </a:p>
          </p:txBody>
        </p:sp>
      </p:grpSp>
      <p:sp>
        <p:nvSpPr>
          <p:cNvPr id="96284" name="Text Box 28"/>
          <p:cNvSpPr txBox="1">
            <a:spLocks noChangeArrowheads="1"/>
          </p:cNvSpPr>
          <p:nvPr/>
        </p:nvSpPr>
        <p:spPr bwMode="auto">
          <a:xfrm>
            <a:off x="6202363" y="3321050"/>
            <a:ext cx="1444625" cy="1222375"/>
          </a:xfrm>
          <a:prstGeom prst="rect">
            <a:avLst/>
          </a:prstGeom>
          <a:noFill/>
          <a:ln w="9525">
            <a:noFill/>
            <a:miter lim="800000"/>
          </a:ln>
        </p:spPr>
        <p:txBody>
          <a:bodyPr/>
          <a:lstStyle/>
          <a:p>
            <a:pPr algn="just"/>
            <a:r>
              <a:rPr lang="zh-CN" altLang="en-US"/>
              <a:t>通过触发器的特性方程</a:t>
            </a:r>
            <a:endParaRPr lang="zh-CN" altLang="en-US"/>
          </a:p>
        </p:txBody>
      </p:sp>
      <p:sp>
        <p:nvSpPr>
          <p:cNvPr id="96272" name="Line 16"/>
          <p:cNvSpPr>
            <a:spLocks noChangeShapeType="1"/>
          </p:cNvSpPr>
          <p:nvPr/>
        </p:nvSpPr>
        <p:spPr bwMode="auto">
          <a:xfrm>
            <a:off x="7793038" y="3270250"/>
            <a:ext cx="0" cy="1358900"/>
          </a:xfrm>
          <a:prstGeom prst="line">
            <a:avLst/>
          </a:prstGeom>
          <a:noFill/>
          <a:ln w="9525">
            <a:solidFill>
              <a:srgbClr val="000000"/>
            </a:solidFill>
            <a:round/>
            <a:tailEnd type="triangle" w="sm" len="sm"/>
          </a:ln>
        </p:spPr>
        <p:txBody>
          <a:bodyPr/>
          <a:lstStyle/>
          <a:p>
            <a:endParaRPr lang="zh-CN" altLang="en-US"/>
          </a:p>
        </p:txBody>
      </p:sp>
      <p:grpSp>
        <p:nvGrpSpPr>
          <p:cNvPr id="96290" name="Group 34"/>
          <p:cNvGrpSpPr/>
          <p:nvPr/>
        </p:nvGrpSpPr>
        <p:grpSpPr bwMode="auto">
          <a:xfrm>
            <a:off x="7888288" y="3321050"/>
            <a:ext cx="1905000" cy="1250950"/>
            <a:chOff x="4009" y="2092"/>
            <a:chExt cx="1200" cy="788"/>
          </a:xfrm>
        </p:grpSpPr>
        <p:sp>
          <p:nvSpPr>
            <p:cNvPr id="15379" name="Rectangle 29"/>
            <p:cNvSpPr>
              <a:spLocks noChangeArrowheads="1"/>
            </p:cNvSpPr>
            <p:nvPr/>
          </p:nvSpPr>
          <p:spPr bwMode="auto">
            <a:xfrm>
              <a:off x="4009" y="2092"/>
              <a:ext cx="1200" cy="788"/>
            </a:xfrm>
            <a:prstGeom prst="rect">
              <a:avLst/>
            </a:prstGeom>
            <a:noFill/>
            <a:ln w="9525">
              <a:noFill/>
              <a:miter lim="800000"/>
            </a:ln>
          </p:spPr>
          <p:txBody>
            <a:bodyPr/>
            <a:lstStyle/>
            <a:p>
              <a:pPr algn="just"/>
              <a:r>
                <a:rPr lang="en-US" altLang="zh-CN" sz="2000"/>
                <a:t>Q</a:t>
              </a:r>
              <a:r>
                <a:rPr lang="en-US" altLang="zh-CN" sz="2000" baseline="30000"/>
                <a:t>n+1</a:t>
              </a:r>
              <a:r>
                <a:rPr lang="en-US" altLang="zh-CN" sz="2000"/>
                <a:t>=S+RQ</a:t>
              </a:r>
              <a:r>
                <a:rPr lang="en-US" altLang="zh-CN" sz="2000" baseline="30000"/>
                <a:t>n</a:t>
              </a:r>
              <a:endParaRPr lang="en-US" altLang="zh-CN" sz="2000" baseline="30000"/>
            </a:p>
            <a:p>
              <a:pPr algn="just"/>
              <a:r>
                <a:rPr lang="en-US" altLang="zh-CN" sz="2000"/>
                <a:t>Q</a:t>
              </a:r>
              <a:r>
                <a:rPr lang="en-US" altLang="zh-CN" sz="2000" baseline="30000"/>
                <a:t>n+1</a:t>
              </a:r>
              <a:r>
                <a:rPr lang="en-US" altLang="zh-CN" sz="2000"/>
                <a:t>=D</a:t>
              </a:r>
              <a:endParaRPr lang="en-US" altLang="zh-CN" sz="2000"/>
            </a:p>
            <a:p>
              <a:pPr algn="just"/>
              <a:r>
                <a:rPr lang="en-US" altLang="zh-CN" sz="2000"/>
                <a:t>Q</a:t>
              </a:r>
              <a:r>
                <a:rPr lang="en-US" altLang="zh-CN" sz="2000" baseline="30000"/>
                <a:t>n+1</a:t>
              </a:r>
              <a:r>
                <a:rPr lang="en-US" altLang="zh-CN" sz="2000"/>
                <a:t>=JQ</a:t>
              </a:r>
              <a:r>
                <a:rPr lang="en-US" altLang="zh-CN" sz="2000" baseline="30000"/>
                <a:t>n</a:t>
              </a:r>
              <a:r>
                <a:rPr lang="en-US" altLang="zh-CN" sz="2000"/>
                <a:t>+KQ</a:t>
              </a:r>
              <a:r>
                <a:rPr lang="en-US" altLang="zh-CN" sz="2000" baseline="30000"/>
                <a:t>n</a:t>
              </a:r>
              <a:endParaRPr lang="en-US" altLang="zh-CN" sz="2000"/>
            </a:p>
            <a:p>
              <a:pPr algn="just"/>
              <a:r>
                <a:rPr lang="en-US" altLang="zh-CN" sz="2000"/>
                <a:t>Q</a:t>
              </a:r>
              <a:r>
                <a:rPr lang="en-US" altLang="zh-CN" sz="2000" baseline="30000"/>
                <a:t>n+1</a:t>
              </a:r>
              <a:r>
                <a:rPr lang="en-US" altLang="zh-CN" sz="2000"/>
                <a:t>=T</a:t>
              </a:r>
              <a:r>
                <a:rPr lang="en-US" altLang="zh-CN">
                  <a:latin typeface="宋体" panose="02010600030101010101" pitchFamily="2" charset="-122"/>
                </a:rPr>
                <a:t>⊕</a:t>
              </a:r>
              <a:r>
                <a:rPr lang="en-US" altLang="zh-CN" sz="2000"/>
                <a:t>Q</a:t>
              </a:r>
              <a:r>
                <a:rPr lang="en-US" altLang="zh-CN" sz="2000" baseline="30000"/>
                <a:t>n</a:t>
              </a:r>
              <a:endParaRPr lang="en-US" altLang="zh-CN" sz="2000"/>
            </a:p>
          </p:txBody>
        </p:sp>
        <p:sp>
          <p:nvSpPr>
            <p:cNvPr id="15380" name="Line 30"/>
            <p:cNvSpPr>
              <a:spLocks noChangeShapeType="1"/>
            </p:cNvSpPr>
            <p:nvPr/>
          </p:nvSpPr>
          <p:spPr bwMode="auto">
            <a:xfrm>
              <a:off x="4608" y="2112"/>
              <a:ext cx="144" cy="0"/>
            </a:xfrm>
            <a:prstGeom prst="line">
              <a:avLst/>
            </a:prstGeom>
            <a:noFill/>
            <a:ln w="9525">
              <a:solidFill>
                <a:schemeClr val="tx1"/>
              </a:solidFill>
              <a:round/>
            </a:ln>
          </p:spPr>
          <p:txBody>
            <a:bodyPr/>
            <a:lstStyle/>
            <a:p>
              <a:endParaRPr lang="zh-CN" altLang="en-US"/>
            </a:p>
          </p:txBody>
        </p:sp>
        <p:sp>
          <p:nvSpPr>
            <p:cNvPr id="15381" name="Line 31"/>
            <p:cNvSpPr>
              <a:spLocks noChangeShapeType="1"/>
            </p:cNvSpPr>
            <p:nvPr/>
          </p:nvSpPr>
          <p:spPr bwMode="auto">
            <a:xfrm>
              <a:off x="4512" y="2496"/>
              <a:ext cx="96" cy="0"/>
            </a:xfrm>
            <a:prstGeom prst="line">
              <a:avLst/>
            </a:prstGeom>
            <a:noFill/>
            <a:ln w="9525">
              <a:solidFill>
                <a:schemeClr val="tx1"/>
              </a:solidFill>
              <a:round/>
            </a:ln>
          </p:spPr>
          <p:txBody>
            <a:bodyPr/>
            <a:lstStyle/>
            <a:p>
              <a:endParaRPr lang="zh-CN" altLang="en-US"/>
            </a:p>
          </p:txBody>
        </p:sp>
        <p:sp>
          <p:nvSpPr>
            <p:cNvPr id="15382" name="Line 32"/>
            <p:cNvSpPr>
              <a:spLocks noChangeShapeType="1"/>
            </p:cNvSpPr>
            <p:nvPr/>
          </p:nvSpPr>
          <p:spPr bwMode="auto">
            <a:xfrm>
              <a:off x="4704" y="2496"/>
              <a:ext cx="96" cy="0"/>
            </a:xfrm>
            <a:prstGeom prst="line">
              <a:avLst/>
            </a:prstGeom>
            <a:noFill/>
            <a:ln w="9525">
              <a:solidFill>
                <a:schemeClr val="tx1"/>
              </a:solidFill>
              <a:rou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animEffect transition="in" filter="wipe(left)">
                                      <p:cBhvr>
                                        <p:cTn id="7" dur="500"/>
                                        <p:tgtEl>
                                          <p:spTgt spid="962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63"/>
                                        </p:tgtEl>
                                        <p:attrNameLst>
                                          <p:attrName>style.visibility</p:attrName>
                                        </p:attrNameLst>
                                      </p:cBhvr>
                                      <p:to>
                                        <p:strVal val="visible"/>
                                      </p:to>
                                    </p:set>
                                    <p:animEffect transition="in" filter="wipe(left)">
                                      <p:cBhvr>
                                        <p:cTn id="12" dur="500"/>
                                        <p:tgtEl>
                                          <p:spTgt spid="9626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6270"/>
                                        </p:tgtEl>
                                        <p:attrNameLst>
                                          <p:attrName>style.visibility</p:attrName>
                                        </p:attrNameLst>
                                      </p:cBhvr>
                                      <p:to>
                                        <p:strVal val="visible"/>
                                      </p:to>
                                    </p:set>
                                    <p:animEffect transition="in" filter="barn(outHorizontal)">
                                      <p:cBhvr>
                                        <p:cTn id="17" dur="500"/>
                                        <p:tgtEl>
                                          <p:spTgt spid="962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264"/>
                                        </p:tgtEl>
                                        <p:attrNameLst>
                                          <p:attrName>style.visibility</p:attrName>
                                        </p:attrNameLst>
                                      </p:cBhvr>
                                      <p:to>
                                        <p:strVal val="visible"/>
                                      </p:to>
                                    </p:set>
                                    <p:animEffect transition="in" filter="wipe(left)">
                                      <p:cBhvr>
                                        <p:cTn id="22" dur="500"/>
                                        <p:tgtEl>
                                          <p:spTgt spid="96264"/>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nodeType="clickEffect">
                                  <p:stCondLst>
                                    <p:cond delay="0"/>
                                  </p:stCondLst>
                                  <p:childTnLst>
                                    <p:set>
                                      <p:cBhvr>
                                        <p:cTn id="26" dur="1" fill="hold">
                                          <p:stCondLst>
                                            <p:cond delay="0"/>
                                          </p:stCondLst>
                                        </p:cTn>
                                        <p:tgtEl>
                                          <p:spTgt spid="96291"/>
                                        </p:tgtEl>
                                        <p:attrNameLst>
                                          <p:attrName>style.visibility</p:attrName>
                                        </p:attrNameLst>
                                      </p:cBhvr>
                                      <p:to>
                                        <p:strVal val="visible"/>
                                      </p:to>
                                    </p:set>
                                    <p:anim calcmode="lin" valueType="num">
                                      <p:cBhvr>
                                        <p:cTn id="27" dur="500" fill="hold"/>
                                        <p:tgtEl>
                                          <p:spTgt spid="96291"/>
                                        </p:tgtEl>
                                        <p:attrNameLst>
                                          <p:attrName>ppt_x</p:attrName>
                                        </p:attrNameLst>
                                      </p:cBhvr>
                                      <p:tavLst>
                                        <p:tav tm="0">
                                          <p:val>
                                            <p:strVal val="#ppt_x"/>
                                          </p:val>
                                        </p:tav>
                                        <p:tav tm="100000">
                                          <p:val>
                                            <p:strVal val="#ppt_x"/>
                                          </p:val>
                                        </p:tav>
                                      </p:tavLst>
                                    </p:anim>
                                    <p:anim calcmode="lin" valueType="num">
                                      <p:cBhvr>
                                        <p:cTn id="28" dur="500" fill="hold"/>
                                        <p:tgtEl>
                                          <p:spTgt spid="96291"/>
                                        </p:tgtEl>
                                        <p:attrNameLst>
                                          <p:attrName>ppt_y</p:attrName>
                                        </p:attrNameLst>
                                      </p:cBhvr>
                                      <p:tavLst>
                                        <p:tav tm="0">
                                          <p:val>
                                            <p:strVal val="#ppt_y-#ppt_h/2"/>
                                          </p:val>
                                        </p:tav>
                                        <p:tav tm="100000">
                                          <p:val>
                                            <p:strVal val="#ppt_y"/>
                                          </p:val>
                                        </p:tav>
                                      </p:tavLst>
                                    </p:anim>
                                    <p:anim calcmode="lin" valueType="num">
                                      <p:cBhvr>
                                        <p:cTn id="29" dur="500" fill="hold"/>
                                        <p:tgtEl>
                                          <p:spTgt spid="96291"/>
                                        </p:tgtEl>
                                        <p:attrNameLst>
                                          <p:attrName>ppt_w</p:attrName>
                                        </p:attrNameLst>
                                      </p:cBhvr>
                                      <p:tavLst>
                                        <p:tav tm="0">
                                          <p:val>
                                            <p:strVal val="#ppt_w"/>
                                          </p:val>
                                        </p:tav>
                                        <p:tav tm="100000">
                                          <p:val>
                                            <p:strVal val="#ppt_w"/>
                                          </p:val>
                                        </p:tav>
                                      </p:tavLst>
                                    </p:anim>
                                    <p:anim calcmode="lin" valueType="num">
                                      <p:cBhvr>
                                        <p:cTn id="30" dur="500" fill="hold"/>
                                        <p:tgtEl>
                                          <p:spTgt spid="96291"/>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6265"/>
                                        </p:tgtEl>
                                        <p:attrNameLst>
                                          <p:attrName>style.visibility</p:attrName>
                                        </p:attrNameLst>
                                      </p:cBhvr>
                                      <p:to>
                                        <p:strVal val="visible"/>
                                      </p:to>
                                    </p:set>
                                    <p:animEffect transition="in" filter="wipe(left)">
                                      <p:cBhvr>
                                        <p:cTn id="35" dur="500"/>
                                        <p:tgtEl>
                                          <p:spTgt spid="96265"/>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96292"/>
                                        </p:tgtEl>
                                        <p:attrNameLst>
                                          <p:attrName>style.visibility</p:attrName>
                                        </p:attrNameLst>
                                      </p:cBhvr>
                                      <p:to>
                                        <p:strVal val="visible"/>
                                      </p:to>
                                    </p:set>
                                    <p:anim calcmode="lin" valueType="num">
                                      <p:cBhvr>
                                        <p:cTn id="40" dur="500" fill="hold"/>
                                        <p:tgtEl>
                                          <p:spTgt spid="96292"/>
                                        </p:tgtEl>
                                        <p:attrNameLst>
                                          <p:attrName>ppt_x</p:attrName>
                                        </p:attrNameLst>
                                      </p:cBhvr>
                                      <p:tavLst>
                                        <p:tav tm="0">
                                          <p:val>
                                            <p:strVal val="#ppt_x"/>
                                          </p:val>
                                        </p:tav>
                                        <p:tav tm="100000">
                                          <p:val>
                                            <p:strVal val="#ppt_x"/>
                                          </p:val>
                                        </p:tav>
                                      </p:tavLst>
                                    </p:anim>
                                    <p:anim calcmode="lin" valueType="num">
                                      <p:cBhvr>
                                        <p:cTn id="41" dur="500" fill="hold"/>
                                        <p:tgtEl>
                                          <p:spTgt spid="96292"/>
                                        </p:tgtEl>
                                        <p:attrNameLst>
                                          <p:attrName>ppt_y</p:attrName>
                                        </p:attrNameLst>
                                      </p:cBhvr>
                                      <p:tavLst>
                                        <p:tav tm="0">
                                          <p:val>
                                            <p:strVal val="#ppt_y-#ppt_h/2"/>
                                          </p:val>
                                        </p:tav>
                                        <p:tav tm="100000">
                                          <p:val>
                                            <p:strVal val="#ppt_y"/>
                                          </p:val>
                                        </p:tav>
                                      </p:tavLst>
                                    </p:anim>
                                    <p:anim calcmode="lin" valueType="num">
                                      <p:cBhvr>
                                        <p:cTn id="42" dur="500" fill="hold"/>
                                        <p:tgtEl>
                                          <p:spTgt spid="96292"/>
                                        </p:tgtEl>
                                        <p:attrNameLst>
                                          <p:attrName>ppt_w</p:attrName>
                                        </p:attrNameLst>
                                      </p:cBhvr>
                                      <p:tavLst>
                                        <p:tav tm="0">
                                          <p:val>
                                            <p:strVal val="#ppt_w"/>
                                          </p:val>
                                        </p:tav>
                                        <p:tav tm="100000">
                                          <p:val>
                                            <p:strVal val="#ppt_w"/>
                                          </p:val>
                                        </p:tav>
                                      </p:tavLst>
                                    </p:anim>
                                    <p:anim calcmode="lin" valueType="num">
                                      <p:cBhvr>
                                        <p:cTn id="43" dur="500" fill="hold"/>
                                        <p:tgtEl>
                                          <p:spTgt spid="96292"/>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6266"/>
                                        </p:tgtEl>
                                        <p:attrNameLst>
                                          <p:attrName>style.visibility</p:attrName>
                                        </p:attrNameLst>
                                      </p:cBhvr>
                                      <p:to>
                                        <p:strVal val="visible"/>
                                      </p:to>
                                    </p:set>
                                    <p:animEffect transition="in" filter="wipe(left)">
                                      <p:cBhvr>
                                        <p:cTn id="48" dur="500"/>
                                        <p:tgtEl>
                                          <p:spTgt spid="96266"/>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grpId="0" nodeType="clickEffect">
                                  <p:stCondLst>
                                    <p:cond delay="0"/>
                                  </p:stCondLst>
                                  <p:childTnLst>
                                    <p:set>
                                      <p:cBhvr>
                                        <p:cTn id="52" dur="1" fill="hold">
                                          <p:stCondLst>
                                            <p:cond delay="0"/>
                                          </p:stCondLst>
                                        </p:cTn>
                                        <p:tgtEl>
                                          <p:spTgt spid="96272"/>
                                        </p:tgtEl>
                                        <p:attrNameLst>
                                          <p:attrName>style.visibility</p:attrName>
                                        </p:attrNameLst>
                                      </p:cBhvr>
                                      <p:to>
                                        <p:strVal val="visible"/>
                                      </p:to>
                                    </p:set>
                                    <p:anim calcmode="lin" valueType="num">
                                      <p:cBhvr>
                                        <p:cTn id="53" dur="500" fill="hold"/>
                                        <p:tgtEl>
                                          <p:spTgt spid="96272"/>
                                        </p:tgtEl>
                                        <p:attrNameLst>
                                          <p:attrName>ppt_x</p:attrName>
                                        </p:attrNameLst>
                                      </p:cBhvr>
                                      <p:tavLst>
                                        <p:tav tm="0">
                                          <p:val>
                                            <p:strVal val="#ppt_x"/>
                                          </p:val>
                                        </p:tav>
                                        <p:tav tm="100000">
                                          <p:val>
                                            <p:strVal val="#ppt_x"/>
                                          </p:val>
                                        </p:tav>
                                      </p:tavLst>
                                    </p:anim>
                                    <p:anim calcmode="lin" valueType="num">
                                      <p:cBhvr>
                                        <p:cTn id="54" dur="500" fill="hold"/>
                                        <p:tgtEl>
                                          <p:spTgt spid="96272"/>
                                        </p:tgtEl>
                                        <p:attrNameLst>
                                          <p:attrName>ppt_y</p:attrName>
                                        </p:attrNameLst>
                                      </p:cBhvr>
                                      <p:tavLst>
                                        <p:tav tm="0">
                                          <p:val>
                                            <p:strVal val="#ppt_y-#ppt_h/2"/>
                                          </p:val>
                                        </p:tav>
                                        <p:tav tm="100000">
                                          <p:val>
                                            <p:strVal val="#ppt_y"/>
                                          </p:val>
                                        </p:tav>
                                      </p:tavLst>
                                    </p:anim>
                                    <p:anim calcmode="lin" valueType="num">
                                      <p:cBhvr>
                                        <p:cTn id="55" dur="500" fill="hold"/>
                                        <p:tgtEl>
                                          <p:spTgt spid="96272"/>
                                        </p:tgtEl>
                                        <p:attrNameLst>
                                          <p:attrName>ppt_w</p:attrName>
                                        </p:attrNameLst>
                                      </p:cBhvr>
                                      <p:tavLst>
                                        <p:tav tm="0">
                                          <p:val>
                                            <p:strVal val="#ppt_w"/>
                                          </p:val>
                                        </p:tav>
                                        <p:tav tm="100000">
                                          <p:val>
                                            <p:strVal val="#ppt_w"/>
                                          </p:val>
                                        </p:tav>
                                      </p:tavLst>
                                    </p:anim>
                                    <p:anim calcmode="lin" valueType="num">
                                      <p:cBhvr>
                                        <p:cTn id="56" dur="500" fill="hold"/>
                                        <p:tgtEl>
                                          <p:spTgt spid="96272"/>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96284">
                                            <p:txEl>
                                              <p:pRg st="0" end="0"/>
                                            </p:txEl>
                                          </p:spTgt>
                                        </p:tgtEl>
                                        <p:attrNameLst>
                                          <p:attrName>style.visibility</p:attrName>
                                        </p:attrNameLst>
                                      </p:cBhvr>
                                      <p:to>
                                        <p:strVal val="visible"/>
                                      </p:to>
                                    </p:set>
                                    <p:animEffect transition="in" filter="dissolve">
                                      <p:cBhvr>
                                        <p:cTn id="61" dur="500"/>
                                        <p:tgtEl>
                                          <p:spTgt spid="9628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96290"/>
                                        </p:tgtEl>
                                        <p:attrNameLst>
                                          <p:attrName>style.visibility</p:attrName>
                                        </p:attrNameLst>
                                      </p:cBhvr>
                                      <p:to>
                                        <p:strVal val="visible"/>
                                      </p:to>
                                    </p:set>
                                    <p:animEffect transition="in" filter="dissolve">
                                      <p:cBhvr>
                                        <p:cTn id="66" dur="500"/>
                                        <p:tgtEl>
                                          <p:spTgt spid="9629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96268"/>
                                        </p:tgtEl>
                                        <p:attrNameLst>
                                          <p:attrName>style.visibility</p:attrName>
                                        </p:attrNameLst>
                                      </p:cBhvr>
                                      <p:to>
                                        <p:strVal val="visible"/>
                                      </p:to>
                                    </p:set>
                                    <p:animEffect transition="in" filter="wipe(left)">
                                      <p:cBhvr>
                                        <p:cTn id="71" dur="500"/>
                                        <p:tgtEl>
                                          <p:spTgt spid="96268"/>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1" fill="hold" nodeType="clickEffect">
                                  <p:stCondLst>
                                    <p:cond delay="0"/>
                                  </p:stCondLst>
                                  <p:childTnLst>
                                    <p:set>
                                      <p:cBhvr>
                                        <p:cTn id="75" dur="1" fill="hold">
                                          <p:stCondLst>
                                            <p:cond delay="0"/>
                                          </p:stCondLst>
                                        </p:cTn>
                                        <p:tgtEl>
                                          <p:spTgt spid="96293"/>
                                        </p:tgtEl>
                                        <p:attrNameLst>
                                          <p:attrName>style.visibility</p:attrName>
                                        </p:attrNameLst>
                                      </p:cBhvr>
                                      <p:to>
                                        <p:strVal val="visible"/>
                                      </p:to>
                                    </p:set>
                                    <p:anim calcmode="lin" valueType="num">
                                      <p:cBhvr>
                                        <p:cTn id="76" dur="500" fill="hold"/>
                                        <p:tgtEl>
                                          <p:spTgt spid="96293"/>
                                        </p:tgtEl>
                                        <p:attrNameLst>
                                          <p:attrName>ppt_x</p:attrName>
                                        </p:attrNameLst>
                                      </p:cBhvr>
                                      <p:tavLst>
                                        <p:tav tm="0">
                                          <p:val>
                                            <p:strVal val="#ppt_x"/>
                                          </p:val>
                                        </p:tav>
                                        <p:tav tm="100000">
                                          <p:val>
                                            <p:strVal val="#ppt_x"/>
                                          </p:val>
                                        </p:tav>
                                      </p:tavLst>
                                    </p:anim>
                                    <p:anim calcmode="lin" valueType="num">
                                      <p:cBhvr>
                                        <p:cTn id="77" dur="500" fill="hold"/>
                                        <p:tgtEl>
                                          <p:spTgt spid="96293"/>
                                        </p:tgtEl>
                                        <p:attrNameLst>
                                          <p:attrName>ppt_y</p:attrName>
                                        </p:attrNameLst>
                                      </p:cBhvr>
                                      <p:tavLst>
                                        <p:tav tm="0">
                                          <p:val>
                                            <p:strVal val="#ppt_y-#ppt_h/2"/>
                                          </p:val>
                                        </p:tav>
                                        <p:tav tm="100000">
                                          <p:val>
                                            <p:strVal val="#ppt_y"/>
                                          </p:val>
                                        </p:tav>
                                      </p:tavLst>
                                    </p:anim>
                                    <p:anim calcmode="lin" valueType="num">
                                      <p:cBhvr>
                                        <p:cTn id="78" dur="500" fill="hold"/>
                                        <p:tgtEl>
                                          <p:spTgt spid="96293"/>
                                        </p:tgtEl>
                                        <p:attrNameLst>
                                          <p:attrName>ppt_w</p:attrName>
                                        </p:attrNameLst>
                                      </p:cBhvr>
                                      <p:tavLst>
                                        <p:tav tm="0">
                                          <p:val>
                                            <p:strVal val="#ppt_w"/>
                                          </p:val>
                                        </p:tav>
                                        <p:tav tm="100000">
                                          <p:val>
                                            <p:strVal val="#ppt_w"/>
                                          </p:val>
                                        </p:tav>
                                      </p:tavLst>
                                    </p:anim>
                                    <p:anim calcmode="lin" valueType="num">
                                      <p:cBhvr>
                                        <p:cTn id="79" dur="500" fill="hold"/>
                                        <p:tgtEl>
                                          <p:spTgt spid="96293"/>
                                        </p:tgtEl>
                                        <p:attrNameLst>
                                          <p:attrName>ppt_h</p:attrName>
                                        </p:attrNameLst>
                                      </p:cBhvr>
                                      <p:tavLst>
                                        <p:tav tm="0">
                                          <p:val>
                                            <p:fltVal val="0"/>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6267"/>
                                        </p:tgtEl>
                                        <p:attrNameLst>
                                          <p:attrName>style.visibility</p:attrName>
                                        </p:attrNameLst>
                                      </p:cBhvr>
                                      <p:to>
                                        <p:strVal val="visible"/>
                                      </p:to>
                                    </p:set>
                                    <p:animEffect transition="in" filter="wipe(left)">
                                      <p:cBhvr>
                                        <p:cTn id="84" dur="500"/>
                                        <p:tgtEl>
                                          <p:spTgt spid="96267"/>
                                        </p:tgtEl>
                                      </p:cBhvr>
                                    </p:animEffect>
                                  </p:childTnLst>
                                </p:cTn>
                              </p:par>
                            </p:childTnLst>
                          </p:cTn>
                        </p:par>
                      </p:childTnLst>
                    </p:cTn>
                  </p:par>
                  <p:par>
                    <p:cTn id="85" fill="hold">
                      <p:stCondLst>
                        <p:cond delay="indefinite"/>
                      </p:stCondLst>
                      <p:childTnLst>
                        <p:par>
                          <p:cTn id="86" fill="hold">
                            <p:stCondLst>
                              <p:cond delay="0"/>
                            </p:stCondLst>
                            <p:childTnLst>
                              <p:par>
                                <p:cTn id="87" presetID="17" presetClass="entr" presetSubtype="1" fill="hold" grpId="0" nodeType="clickEffect">
                                  <p:stCondLst>
                                    <p:cond delay="0"/>
                                  </p:stCondLst>
                                  <p:childTnLst>
                                    <p:set>
                                      <p:cBhvr>
                                        <p:cTn id="88" dur="1" fill="hold">
                                          <p:stCondLst>
                                            <p:cond delay="0"/>
                                          </p:stCondLst>
                                        </p:cTn>
                                        <p:tgtEl>
                                          <p:spTgt spid="96276"/>
                                        </p:tgtEl>
                                        <p:attrNameLst>
                                          <p:attrName>style.visibility</p:attrName>
                                        </p:attrNameLst>
                                      </p:cBhvr>
                                      <p:to>
                                        <p:strVal val="visible"/>
                                      </p:to>
                                    </p:set>
                                    <p:anim calcmode="lin" valueType="num">
                                      <p:cBhvr>
                                        <p:cTn id="89" dur="500" fill="hold"/>
                                        <p:tgtEl>
                                          <p:spTgt spid="96276"/>
                                        </p:tgtEl>
                                        <p:attrNameLst>
                                          <p:attrName>ppt_x</p:attrName>
                                        </p:attrNameLst>
                                      </p:cBhvr>
                                      <p:tavLst>
                                        <p:tav tm="0">
                                          <p:val>
                                            <p:strVal val="#ppt_x"/>
                                          </p:val>
                                        </p:tav>
                                        <p:tav tm="100000">
                                          <p:val>
                                            <p:strVal val="#ppt_x"/>
                                          </p:val>
                                        </p:tav>
                                      </p:tavLst>
                                    </p:anim>
                                    <p:anim calcmode="lin" valueType="num">
                                      <p:cBhvr>
                                        <p:cTn id="90" dur="500" fill="hold"/>
                                        <p:tgtEl>
                                          <p:spTgt spid="96276"/>
                                        </p:tgtEl>
                                        <p:attrNameLst>
                                          <p:attrName>ppt_y</p:attrName>
                                        </p:attrNameLst>
                                      </p:cBhvr>
                                      <p:tavLst>
                                        <p:tav tm="0">
                                          <p:val>
                                            <p:strVal val="#ppt_y-#ppt_h/2"/>
                                          </p:val>
                                        </p:tav>
                                        <p:tav tm="100000">
                                          <p:val>
                                            <p:strVal val="#ppt_y"/>
                                          </p:val>
                                        </p:tav>
                                      </p:tavLst>
                                    </p:anim>
                                    <p:anim calcmode="lin" valueType="num">
                                      <p:cBhvr>
                                        <p:cTn id="91" dur="500" fill="hold"/>
                                        <p:tgtEl>
                                          <p:spTgt spid="96276"/>
                                        </p:tgtEl>
                                        <p:attrNameLst>
                                          <p:attrName>ppt_w</p:attrName>
                                        </p:attrNameLst>
                                      </p:cBhvr>
                                      <p:tavLst>
                                        <p:tav tm="0">
                                          <p:val>
                                            <p:strVal val="#ppt_w"/>
                                          </p:val>
                                        </p:tav>
                                        <p:tav tm="100000">
                                          <p:val>
                                            <p:strVal val="#ppt_w"/>
                                          </p:val>
                                        </p:tav>
                                      </p:tavLst>
                                    </p:anim>
                                    <p:anim calcmode="lin" valueType="num">
                                      <p:cBhvr>
                                        <p:cTn id="92" dur="500" fill="hold"/>
                                        <p:tgtEl>
                                          <p:spTgt spid="96276"/>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6269"/>
                                        </p:tgtEl>
                                        <p:attrNameLst>
                                          <p:attrName>style.visibility</p:attrName>
                                        </p:attrNameLst>
                                      </p:cBhvr>
                                      <p:to>
                                        <p:strVal val="visible"/>
                                      </p:to>
                                    </p:set>
                                    <p:animEffect transition="in" filter="wipe(left)">
                                      <p:cBhvr>
                                        <p:cTn id="97" dur="500"/>
                                        <p:tgtEl>
                                          <p:spTgt spid="96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p:bldP spid="96263" grpId="0" bldLvl="0" animBg="1"/>
      <p:bldP spid="96264" grpId="0" bldLvl="0" animBg="1"/>
      <p:bldP spid="96265" grpId="0" bldLvl="0" animBg="1"/>
      <p:bldP spid="96266" grpId="0" bldLvl="0" animBg="1"/>
      <p:bldP spid="96267" grpId="0" bldLvl="0" animBg="1"/>
      <p:bldP spid="96268" grpId="0" bldLvl="0" animBg="1"/>
      <p:bldP spid="96269" grpId="0" bldLvl="0" animBg="1"/>
      <p:bldP spid="96270" grpId="0" bldLvl="0" animBg="1"/>
      <p:bldP spid="96276" grpId="0" bldLvl="0" animBg="1"/>
      <p:bldP spid="96284" grpId="0" build="p"/>
      <p:bldP spid="9627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752600" y="196850"/>
            <a:ext cx="8305800" cy="706755"/>
          </a:xfrm>
          <a:prstGeom prst="rect">
            <a:avLst/>
          </a:prstGeom>
          <a:noFill/>
          <a:ln w="9525">
            <a:noFill/>
            <a:miter lim="800000"/>
          </a:ln>
        </p:spPr>
        <p:txBody>
          <a:bodyPr>
            <a:spAutoFit/>
          </a:bodyPr>
          <a:lstStyle/>
          <a:p>
            <a:pPr eaLnBrk="1" hangingPunct="1">
              <a:spcBef>
                <a:spcPct val="50000"/>
              </a:spcBef>
            </a:pPr>
            <a:r>
              <a:rPr lang="en-US" altLang="zh-CN" sz="4000" b="1">
                <a:solidFill>
                  <a:srgbClr val="FF0000"/>
                </a:solidFill>
                <a:ea typeface="隶书" panose="02010509060101010101" pitchFamily="49" charset="-122"/>
              </a:rPr>
              <a:t>6.3  </a:t>
            </a:r>
            <a:r>
              <a:rPr lang="zh-CN" altLang="en-US" sz="4000" b="1">
                <a:solidFill>
                  <a:srgbClr val="FF0000"/>
                </a:solidFill>
                <a:ea typeface="隶书" panose="02010509060101010101" pitchFamily="49" charset="-122"/>
              </a:rPr>
              <a:t>同步时序逻辑电路的设计 </a:t>
            </a:r>
            <a:endParaRPr lang="zh-CN" altLang="en-US" sz="4000" b="1">
              <a:solidFill>
                <a:srgbClr val="FF0000"/>
              </a:solidFill>
              <a:ea typeface="隶书" panose="02010509060101010101" pitchFamily="49" charset="-122"/>
            </a:endParaRPr>
          </a:p>
        </p:txBody>
      </p:sp>
      <p:sp>
        <p:nvSpPr>
          <p:cNvPr id="110595" name="Text Box 3"/>
          <p:cNvSpPr txBox="1">
            <a:spLocks noChangeArrowheads="1"/>
          </p:cNvSpPr>
          <p:nvPr/>
        </p:nvSpPr>
        <p:spPr bwMode="auto">
          <a:xfrm>
            <a:off x="1981200" y="762000"/>
            <a:ext cx="7162800" cy="521970"/>
          </a:xfrm>
          <a:prstGeom prst="rect">
            <a:avLst/>
          </a:prstGeom>
          <a:noFill/>
          <a:ln w="9525">
            <a:noFill/>
            <a:miter lim="800000"/>
          </a:ln>
        </p:spPr>
        <p:txBody>
          <a:bodyPr>
            <a:spAutoFit/>
          </a:bodyPr>
          <a:lstStyle/>
          <a:p>
            <a:pPr eaLnBrk="1" hangingPunct="1">
              <a:spcBef>
                <a:spcPct val="50000"/>
              </a:spcBef>
            </a:pPr>
            <a:r>
              <a:rPr lang="zh-CN" altLang="en-US" sz="2800" b="1"/>
              <a:t>一、同步时序电路设计的一般步骤</a:t>
            </a:r>
            <a:r>
              <a:rPr lang="zh-CN" altLang="en-US"/>
              <a:t> </a:t>
            </a:r>
            <a:endParaRPr lang="zh-CN" altLang="en-US"/>
          </a:p>
        </p:txBody>
      </p:sp>
      <p:sp>
        <p:nvSpPr>
          <p:cNvPr id="110596" name="Text Box 4"/>
          <p:cNvSpPr txBox="1">
            <a:spLocks noChangeArrowheads="1"/>
          </p:cNvSpPr>
          <p:nvPr/>
        </p:nvSpPr>
        <p:spPr bwMode="auto">
          <a:xfrm>
            <a:off x="2057400" y="1371600"/>
            <a:ext cx="8077200" cy="6739255"/>
          </a:xfrm>
          <a:prstGeom prst="rect">
            <a:avLst/>
          </a:prstGeom>
          <a:noFill/>
          <a:ln w="9525">
            <a:noFill/>
            <a:miter lim="800000"/>
          </a:ln>
        </p:spPr>
        <p:txBody>
          <a:bodyPr>
            <a:spAutoFit/>
          </a:bodyPr>
          <a:lstStyle/>
          <a:p>
            <a:pPr algn="just" eaLnBrk="1" hangingPunct="1">
              <a:spcBef>
                <a:spcPct val="50000"/>
              </a:spcBef>
            </a:pPr>
            <a:r>
              <a:rPr lang="en-US" altLang="zh-CN"/>
              <a:t>1</a:t>
            </a:r>
            <a:r>
              <a:rPr lang="zh-CN" altLang="en-US"/>
              <a:t>、根据逻辑设计要求</a:t>
            </a:r>
            <a:endParaRPr lang="zh-CN" altLang="en-US"/>
          </a:p>
          <a:p>
            <a:pPr algn="just" eaLnBrk="1" hangingPunct="1">
              <a:spcBef>
                <a:spcPct val="50000"/>
              </a:spcBef>
            </a:pPr>
            <a:r>
              <a:rPr lang="zh-CN" altLang="en-US">
                <a:solidFill>
                  <a:srgbClr val="FF3300"/>
                </a:solidFill>
              </a:rPr>
              <a:t>作出状态图和状态表</a:t>
            </a:r>
            <a:r>
              <a:rPr lang="zh-CN" altLang="en-US"/>
              <a:t>（确定输入变量和输出变量）。</a:t>
            </a:r>
            <a:endParaRPr lang="zh-CN" altLang="en-US"/>
          </a:p>
          <a:p>
            <a:pPr algn="just" eaLnBrk="1" hangingPunct="1">
              <a:spcBef>
                <a:spcPct val="50000"/>
              </a:spcBef>
            </a:pPr>
            <a:r>
              <a:rPr lang="en-US" altLang="zh-CN"/>
              <a:t>2</a:t>
            </a:r>
            <a:r>
              <a:rPr lang="zh-CN" altLang="en-US"/>
              <a:t>、</a:t>
            </a:r>
            <a:r>
              <a:rPr lang="zh-CN" altLang="en-US">
                <a:solidFill>
                  <a:srgbClr val="FF3300"/>
                </a:solidFill>
              </a:rPr>
              <a:t>状态简化</a:t>
            </a:r>
            <a:r>
              <a:rPr lang="zh-CN" altLang="en-US"/>
              <a:t>。</a:t>
            </a:r>
            <a:endParaRPr lang="zh-CN" altLang="en-US"/>
          </a:p>
          <a:p>
            <a:pPr algn="just" eaLnBrk="1" hangingPunct="1">
              <a:spcBef>
                <a:spcPct val="50000"/>
              </a:spcBef>
            </a:pPr>
            <a:r>
              <a:rPr lang="zh-CN" altLang="en-US" b="1">
                <a:sym typeface="+mn-ea"/>
              </a:rPr>
              <a:t>如果所设置的某两个状态对其后输入的所有序列产生的输出序列完全相同，则这两个状态可以合并为一个状态。</a:t>
            </a:r>
            <a:endParaRPr lang="zh-CN" altLang="en-US" b="1"/>
          </a:p>
          <a:p>
            <a:pPr algn="just" eaLnBrk="1" hangingPunct="1">
              <a:spcBef>
                <a:spcPct val="50000"/>
              </a:spcBef>
            </a:pPr>
            <a:r>
              <a:rPr lang="en-US" altLang="zh-CN"/>
              <a:t>3</a:t>
            </a:r>
            <a:r>
              <a:rPr lang="zh-CN" altLang="en-US"/>
              <a:t>、</a:t>
            </a:r>
            <a:r>
              <a:rPr lang="zh-CN" altLang="en-US">
                <a:solidFill>
                  <a:srgbClr val="FF3300"/>
                </a:solidFill>
              </a:rPr>
              <a:t>状态编码</a:t>
            </a:r>
            <a:r>
              <a:rPr lang="zh-CN" altLang="en-US"/>
              <a:t>。</a:t>
            </a:r>
            <a:endParaRPr lang="zh-CN" altLang="en-US"/>
          </a:p>
          <a:p>
            <a:pPr eaLnBrk="1" hangingPunct="1">
              <a:spcBef>
                <a:spcPct val="50000"/>
              </a:spcBef>
            </a:pPr>
            <a:r>
              <a:rPr lang="en-US" altLang="zh-CN">
                <a:sym typeface="+mn-ea"/>
              </a:rPr>
              <a:t>2</a:t>
            </a:r>
            <a:r>
              <a:rPr lang="zh-CN" altLang="en-US">
                <a:sym typeface="+mn-ea"/>
              </a:rPr>
              <a:t>、</a:t>
            </a:r>
            <a:r>
              <a:rPr lang="zh-CN" altLang="en-US">
                <a:solidFill>
                  <a:srgbClr val="FF3300"/>
                </a:solidFill>
                <a:sym typeface="+mn-ea"/>
              </a:rPr>
              <a:t>状态编码规则</a:t>
            </a:r>
            <a:r>
              <a:rPr lang="zh-CN" altLang="en-US">
                <a:sym typeface="+mn-ea"/>
              </a:rPr>
              <a:t>：</a:t>
            </a:r>
            <a:r>
              <a:rPr lang="en-US" altLang="zh-CN">
                <a:sym typeface="+mn-ea"/>
              </a:rPr>
              <a:t>——</a:t>
            </a:r>
            <a:r>
              <a:rPr lang="zh-CN" altLang="en-US">
                <a:sym typeface="+mn-ea"/>
              </a:rPr>
              <a:t>相邻状态分配法</a:t>
            </a:r>
            <a:endParaRPr lang="zh-CN" altLang="en-US"/>
          </a:p>
          <a:p>
            <a:pPr eaLnBrk="1" hangingPunct="1">
              <a:spcBef>
                <a:spcPct val="50000"/>
              </a:spcBef>
            </a:pPr>
            <a:r>
              <a:rPr lang="zh-CN" altLang="en-US">
                <a:sym typeface="+mn-ea"/>
              </a:rPr>
              <a:t>（</a:t>
            </a:r>
            <a:r>
              <a:rPr lang="en-US" altLang="zh-CN">
                <a:sym typeface="+mn-ea"/>
              </a:rPr>
              <a:t>1</a:t>
            </a:r>
            <a:r>
              <a:rPr lang="zh-CN" altLang="en-US">
                <a:sym typeface="+mn-ea"/>
              </a:rPr>
              <a:t>）在同一输入条件下，具有相同次态的现态，应尽可能分配相邻的二进制代码（即两个二进制代码中只有一位数码不同，其余各位均相同）</a:t>
            </a:r>
            <a:r>
              <a:rPr lang="en-US" altLang="zh-CN">
                <a:sym typeface="+mn-ea"/>
              </a:rPr>
              <a:t>——</a:t>
            </a:r>
            <a:r>
              <a:rPr lang="zh-CN" altLang="en-US">
                <a:solidFill>
                  <a:srgbClr val="FF3300"/>
                </a:solidFill>
                <a:sym typeface="+mn-ea"/>
              </a:rPr>
              <a:t>次态相同，现态编码应相邻。</a:t>
            </a:r>
            <a:endParaRPr lang="zh-CN" altLang="en-US">
              <a:solidFill>
                <a:srgbClr val="FF3300"/>
              </a:solidFill>
            </a:endParaRPr>
          </a:p>
          <a:p>
            <a:pPr eaLnBrk="1" hangingPunct="1">
              <a:spcBef>
                <a:spcPct val="50000"/>
              </a:spcBef>
            </a:pPr>
            <a:r>
              <a:rPr lang="zh-CN" altLang="en-US">
                <a:sym typeface="+mn-ea"/>
              </a:rPr>
              <a:t>（</a:t>
            </a:r>
            <a:r>
              <a:rPr lang="en-US" altLang="zh-CN">
                <a:sym typeface="+mn-ea"/>
              </a:rPr>
              <a:t>2</a:t>
            </a:r>
            <a:r>
              <a:rPr lang="zh-CN" altLang="en-US">
                <a:sym typeface="+mn-ea"/>
              </a:rPr>
              <a:t>）同一现态下，在相邻输入条件下的不同次态，应尽可能分配相邻的二进制代码</a:t>
            </a:r>
            <a:r>
              <a:rPr lang="en-US" altLang="zh-CN">
                <a:sym typeface="+mn-ea"/>
              </a:rPr>
              <a:t>——</a:t>
            </a:r>
            <a:r>
              <a:rPr lang="zh-CN" altLang="en-US">
                <a:solidFill>
                  <a:srgbClr val="FF3300"/>
                </a:solidFill>
                <a:sym typeface="+mn-ea"/>
              </a:rPr>
              <a:t>同一现态，次态编码应相邻。</a:t>
            </a:r>
            <a:endParaRPr lang="zh-CN" altLang="en-US">
              <a:solidFill>
                <a:srgbClr val="FF3300"/>
              </a:solidFill>
            </a:endParaRPr>
          </a:p>
          <a:p>
            <a:pPr eaLnBrk="1" hangingPunct="1">
              <a:spcBef>
                <a:spcPct val="50000"/>
              </a:spcBef>
            </a:pPr>
            <a:r>
              <a:rPr lang="zh-CN" altLang="en-US">
                <a:sym typeface="+mn-ea"/>
              </a:rPr>
              <a:t>（</a:t>
            </a:r>
            <a:r>
              <a:rPr lang="en-US" altLang="zh-CN">
                <a:sym typeface="+mn-ea"/>
              </a:rPr>
              <a:t>3</a:t>
            </a:r>
            <a:r>
              <a:rPr lang="zh-CN" altLang="en-US">
                <a:sym typeface="+mn-ea"/>
              </a:rPr>
              <a:t>）在所有输入条件下，具有相同输出的现态应尽可能分配相邻的二进制代码</a:t>
            </a:r>
            <a:r>
              <a:rPr lang="en-US" altLang="zh-CN">
                <a:sym typeface="+mn-ea"/>
              </a:rPr>
              <a:t>——</a:t>
            </a:r>
            <a:r>
              <a:rPr lang="zh-CN" altLang="en-US">
                <a:solidFill>
                  <a:srgbClr val="FF3300"/>
                </a:solidFill>
                <a:sym typeface="+mn-ea"/>
              </a:rPr>
              <a:t>输出相同，现态编码应相邻。</a:t>
            </a:r>
            <a:endParaRPr lang="zh-CN" altLang="en-US">
              <a:solidFill>
                <a:srgbClr val="FF3300"/>
              </a:solidFill>
            </a:endParaRPr>
          </a:p>
          <a:p>
            <a:pPr eaLnBrk="1" hangingPunct="1">
              <a:spcBef>
                <a:spcPct val="50000"/>
              </a:spcBef>
            </a:pPr>
            <a:r>
              <a:rPr lang="zh-CN" altLang="en-US">
                <a:sym typeface="+mn-ea"/>
              </a:rPr>
              <a:t>（</a:t>
            </a:r>
            <a:r>
              <a:rPr lang="en-US" altLang="zh-CN">
                <a:sym typeface="+mn-ea"/>
              </a:rPr>
              <a:t>4</a:t>
            </a:r>
            <a:r>
              <a:rPr lang="zh-CN" altLang="en-US">
                <a:sym typeface="+mn-ea"/>
              </a:rPr>
              <a:t>）</a:t>
            </a:r>
            <a:r>
              <a:rPr lang="zh-CN" altLang="en-US">
                <a:solidFill>
                  <a:srgbClr val="FF3300"/>
                </a:solidFill>
                <a:sym typeface="+mn-ea"/>
              </a:rPr>
              <a:t>将状态表中出现次数最多的状态分配逻辑</a:t>
            </a:r>
            <a:r>
              <a:rPr lang="en-US" altLang="zh-CN">
                <a:solidFill>
                  <a:srgbClr val="FF3300"/>
                </a:solidFill>
                <a:sym typeface="+mn-ea"/>
              </a:rPr>
              <a:t>0</a:t>
            </a:r>
            <a:r>
              <a:rPr lang="zh-CN" altLang="en-US">
                <a:solidFill>
                  <a:srgbClr val="FF3300"/>
                </a:solidFill>
                <a:sym typeface="+mn-ea"/>
              </a:rPr>
              <a:t>。</a:t>
            </a:r>
            <a:endParaRPr lang="zh-CN" altLang="en-US">
              <a:solidFill>
                <a:srgbClr val="FF3300"/>
              </a:solidFill>
            </a:endParaRPr>
          </a:p>
          <a:p>
            <a:pPr eaLnBrk="1" hangingPunct="1">
              <a:spcBef>
                <a:spcPct val="50000"/>
              </a:spcBef>
            </a:pPr>
            <a:r>
              <a:rPr lang="zh-CN" altLang="en-US" b="1">
                <a:solidFill>
                  <a:srgbClr val="FF3300"/>
                </a:solidFill>
                <a:sym typeface="+mn-ea"/>
              </a:rPr>
              <a:t>其重要性依次递减。</a:t>
            </a:r>
            <a:endParaRPr lang="zh-CN" altLang="en-US" b="1">
              <a:solidFill>
                <a:srgbClr val="FF3300"/>
              </a:solidFill>
            </a:endParaRPr>
          </a:p>
          <a:p>
            <a:pPr algn="just" eaLnBrk="1" hangingPunct="1">
              <a:spcBef>
                <a:spcPct val="50000"/>
              </a:spcBef>
            </a:pPr>
            <a:r>
              <a:rPr lang="en-US" altLang="zh-CN"/>
              <a:t>4</a:t>
            </a:r>
            <a:r>
              <a:rPr lang="zh-CN" altLang="en-US"/>
              <a:t>、</a:t>
            </a:r>
            <a:r>
              <a:rPr lang="zh-CN" altLang="en-US">
                <a:solidFill>
                  <a:srgbClr val="FF3300"/>
                </a:solidFill>
              </a:rPr>
              <a:t>选定触发器</a:t>
            </a:r>
            <a:r>
              <a:rPr lang="zh-CN" altLang="en-US"/>
              <a:t>，并写出各触发器的激励函数和输出函数的表达式。</a:t>
            </a:r>
            <a:endParaRPr lang="zh-CN" altLang="en-US"/>
          </a:p>
          <a:p>
            <a:pPr eaLnBrk="1" hangingPunct="1">
              <a:spcBef>
                <a:spcPct val="50000"/>
              </a:spcBef>
            </a:pPr>
            <a:r>
              <a:rPr lang="en-US" altLang="zh-CN"/>
              <a:t>5</a:t>
            </a:r>
            <a:r>
              <a:rPr lang="zh-CN" altLang="en-US"/>
              <a:t>、</a:t>
            </a:r>
            <a:r>
              <a:rPr lang="zh-CN" altLang="en-US">
                <a:solidFill>
                  <a:srgbClr val="FF3300"/>
                </a:solidFill>
              </a:rPr>
              <a:t>画出逻辑电路图</a:t>
            </a:r>
            <a:r>
              <a:rPr lang="zh-CN" altLang="en-US"/>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wipe(left)">
                                      <p:cBhvr>
                                        <p:cTn id="7" dur="500"/>
                                        <p:tgtEl>
                                          <p:spTgt spid="110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0596">
                                            <p:txEl>
                                              <p:pRg st="0" end="0"/>
                                            </p:txEl>
                                          </p:spTgt>
                                        </p:tgtEl>
                                        <p:attrNameLst>
                                          <p:attrName>style.visibility</p:attrName>
                                        </p:attrNameLst>
                                      </p:cBhvr>
                                      <p:to>
                                        <p:strVal val="visible"/>
                                      </p:to>
                                    </p:set>
                                    <p:anim calcmode="lin" valueType="num">
                                      <p:cBhvr additive="base">
                                        <p:cTn id="12" dur="500" fill="hold"/>
                                        <p:tgtEl>
                                          <p:spTgt spid="11059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05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0596">
                                            <p:txEl>
                                              <p:pRg st="1" end="1"/>
                                            </p:txEl>
                                          </p:spTgt>
                                        </p:tgtEl>
                                        <p:attrNameLst>
                                          <p:attrName>style.visibility</p:attrName>
                                        </p:attrNameLst>
                                      </p:cBhvr>
                                      <p:to>
                                        <p:strVal val="visible"/>
                                      </p:to>
                                    </p:set>
                                    <p:anim calcmode="lin" valueType="num">
                                      <p:cBhvr additive="base">
                                        <p:cTn id="18" dur="500" fill="hold"/>
                                        <p:tgtEl>
                                          <p:spTgt spid="110596">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1059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0596">
                                            <p:txEl>
                                              <p:pRg st="2" end="2"/>
                                            </p:txEl>
                                          </p:spTgt>
                                        </p:tgtEl>
                                        <p:attrNameLst>
                                          <p:attrName>style.visibility</p:attrName>
                                        </p:attrNameLst>
                                      </p:cBhvr>
                                      <p:to>
                                        <p:strVal val="visible"/>
                                      </p:to>
                                    </p:set>
                                    <p:anim calcmode="lin" valueType="num">
                                      <p:cBhvr additive="base">
                                        <p:cTn id="24" dur="500" fill="hold"/>
                                        <p:tgtEl>
                                          <p:spTgt spid="110596">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105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0596">
                                            <p:txEl>
                                              <p:pRg st="3" end="3"/>
                                            </p:txEl>
                                          </p:spTgt>
                                        </p:tgtEl>
                                        <p:attrNameLst>
                                          <p:attrName>style.visibility</p:attrName>
                                        </p:attrNameLst>
                                      </p:cBhvr>
                                      <p:to>
                                        <p:strVal val="visible"/>
                                      </p:to>
                                    </p:set>
                                    <p:anim calcmode="lin" valueType="num">
                                      <p:cBhvr additive="base">
                                        <p:cTn id="30" dur="500" fill="hold"/>
                                        <p:tgtEl>
                                          <p:spTgt spid="110596">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1059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10596">
                                            <p:txEl>
                                              <p:pRg st="4" end="4"/>
                                            </p:txEl>
                                          </p:spTgt>
                                        </p:tgtEl>
                                        <p:attrNameLst>
                                          <p:attrName>style.visibility</p:attrName>
                                        </p:attrNameLst>
                                      </p:cBhvr>
                                      <p:to>
                                        <p:strVal val="visible"/>
                                      </p:to>
                                    </p:set>
                                    <p:anim calcmode="lin" valueType="num">
                                      <p:cBhvr additive="base">
                                        <p:cTn id="36" dur="500" fill="hold"/>
                                        <p:tgtEl>
                                          <p:spTgt spid="110596">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1059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10596">
                                            <p:txEl>
                                              <p:pRg st="5" end="5"/>
                                            </p:txEl>
                                          </p:spTgt>
                                        </p:tgtEl>
                                        <p:attrNameLst>
                                          <p:attrName>style.visibility</p:attrName>
                                        </p:attrNameLst>
                                      </p:cBhvr>
                                      <p:to>
                                        <p:strVal val="visible"/>
                                      </p:to>
                                    </p:set>
                                    <p:anim calcmode="lin" valueType="num">
                                      <p:cBhvr additive="base">
                                        <p:cTn id="42" dur="500" fill="hold"/>
                                        <p:tgtEl>
                                          <p:spTgt spid="110596">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1059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10596">
                                            <p:txEl>
                                              <p:pRg st="6" end="6"/>
                                            </p:txEl>
                                          </p:spTgt>
                                        </p:tgtEl>
                                        <p:attrNameLst>
                                          <p:attrName>style.visibility</p:attrName>
                                        </p:attrNameLst>
                                      </p:cBhvr>
                                      <p:to>
                                        <p:strVal val="visible"/>
                                      </p:to>
                                    </p:set>
                                    <p:anim calcmode="lin" valueType="num">
                                      <p:cBhvr additive="base">
                                        <p:cTn id="48" dur="500" fill="hold"/>
                                        <p:tgtEl>
                                          <p:spTgt spid="110596">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1059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10596">
                                            <p:txEl>
                                              <p:pRg st="7" end="7"/>
                                            </p:txEl>
                                          </p:spTgt>
                                        </p:tgtEl>
                                        <p:attrNameLst>
                                          <p:attrName>style.visibility</p:attrName>
                                        </p:attrNameLst>
                                      </p:cBhvr>
                                      <p:to>
                                        <p:strVal val="visible"/>
                                      </p:to>
                                    </p:set>
                                    <p:anim calcmode="lin" valueType="num">
                                      <p:cBhvr additive="base">
                                        <p:cTn id="54" dur="500" fill="hold"/>
                                        <p:tgtEl>
                                          <p:spTgt spid="110596">
                                            <p:txEl>
                                              <p:pRg st="7" end="7"/>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1059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10596">
                                            <p:txEl>
                                              <p:pRg st="8" end="8"/>
                                            </p:txEl>
                                          </p:spTgt>
                                        </p:tgtEl>
                                        <p:attrNameLst>
                                          <p:attrName>style.visibility</p:attrName>
                                        </p:attrNameLst>
                                      </p:cBhvr>
                                      <p:to>
                                        <p:strVal val="visible"/>
                                      </p:to>
                                    </p:set>
                                    <p:anim calcmode="lin" valueType="num">
                                      <p:cBhvr additive="base">
                                        <p:cTn id="60" dur="500" fill="hold"/>
                                        <p:tgtEl>
                                          <p:spTgt spid="110596">
                                            <p:txEl>
                                              <p:pRg st="8" end="8"/>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1059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10596">
                                            <p:txEl>
                                              <p:pRg st="9" end="9"/>
                                            </p:txEl>
                                          </p:spTgt>
                                        </p:tgtEl>
                                        <p:attrNameLst>
                                          <p:attrName>style.visibility</p:attrName>
                                        </p:attrNameLst>
                                      </p:cBhvr>
                                      <p:to>
                                        <p:strVal val="visible"/>
                                      </p:to>
                                    </p:set>
                                    <p:anim calcmode="lin" valueType="num">
                                      <p:cBhvr additive="base">
                                        <p:cTn id="66" dur="500" fill="hold"/>
                                        <p:tgtEl>
                                          <p:spTgt spid="110596">
                                            <p:txEl>
                                              <p:pRg st="9" end="9"/>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11059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110596">
                                            <p:txEl>
                                              <p:pRg st="10" end="10"/>
                                            </p:txEl>
                                          </p:spTgt>
                                        </p:tgtEl>
                                        <p:attrNameLst>
                                          <p:attrName>style.visibility</p:attrName>
                                        </p:attrNameLst>
                                      </p:cBhvr>
                                      <p:to>
                                        <p:strVal val="visible"/>
                                      </p:to>
                                    </p:set>
                                    <p:anim calcmode="lin" valueType="num">
                                      <p:cBhvr additive="base">
                                        <p:cTn id="72" dur="500" fill="hold"/>
                                        <p:tgtEl>
                                          <p:spTgt spid="110596">
                                            <p:txEl>
                                              <p:pRg st="10" end="10"/>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11059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110596">
                                            <p:txEl>
                                              <p:pRg st="11" end="11"/>
                                            </p:txEl>
                                          </p:spTgt>
                                        </p:tgtEl>
                                        <p:attrNameLst>
                                          <p:attrName>style.visibility</p:attrName>
                                        </p:attrNameLst>
                                      </p:cBhvr>
                                      <p:to>
                                        <p:strVal val="visible"/>
                                      </p:to>
                                    </p:set>
                                    <p:anim calcmode="lin" valueType="num">
                                      <p:cBhvr additive="base">
                                        <p:cTn id="78" dur="500" fill="hold"/>
                                        <p:tgtEl>
                                          <p:spTgt spid="110596">
                                            <p:txEl>
                                              <p:pRg st="11" end="11"/>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110596">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110596">
                                            <p:txEl>
                                              <p:pRg st="12" end="12"/>
                                            </p:txEl>
                                          </p:spTgt>
                                        </p:tgtEl>
                                        <p:attrNameLst>
                                          <p:attrName>style.visibility</p:attrName>
                                        </p:attrNameLst>
                                      </p:cBhvr>
                                      <p:to>
                                        <p:strVal val="visible"/>
                                      </p:to>
                                    </p:set>
                                    <p:anim calcmode="lin" valueType="num">
                                      <p:cBhvr additive="base">
                                        <p:cTn id="84" dur="500" fill="hold"/>
                                        <p:tgtEl>
                                          <p:spTgt spid="110596">
                                            <p:txEl>
                                              <p:pRg st="12" end="12"/>
                                            </p:txEl>
                                          </p:spTgt>
                                        </p:tgtEl>
                                        <p:attrNameLst>
                                          <p:attrName>ppt_x</p:attrName>
                                        </p:attrNameLst>
                                      </p:cBhvr>
                                      <p:tavLst>
                                        <p:tav tm="0">
                                          <p:val>
                                            <p:strVal val="0-#ppt_w/2"/>
                                          </p:val>
                                        </p:tav>
                                        <p:tav tm="100000">
                                          <p:val>
                                            <p:strVal val="#ppt_x"/>
                                          </p:val>
                                        </p:tav>
                                      </p:tavLst>
                                    </p:anim>
                                    <p:anim calcmode="lin" valueType="num">
                                      <p:cBhvr additive="base">
                                        <p:cTn id="85" dur="500" fill="hold"/>
                                        <p:tgtEl>
                                          <p:spTgt spid="110596">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P spid="11059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Text Box 5"/>
          <p:cNvSpPr txBox="1">
            <a:spLocks noChangeArrowheads="1"/>
          </p:cNvSpPr>
          <p:nvPr/>
        </p:nvSpPr>
        <p:spPr bwMode="auto">
          <a:xfrm>
            <a:off x="699770" y="264160"/>
            <a:ext cx="3492500" cy="521970"/>
          </a:xfrm>
          <a:prstGeom prst="rect">
            <a:avLst/>
          </a:prstGeom>
          <a:noFill/>
          <a:ln w="9525">
            <a:noFill/>
            <a:miter lim="800000"/>
          </a:ln>
          <a:effectLst/>
        </p:spPr>
        <p:txBody>
          <a:bodyPr>
            <a:spAutoFit/>
          </a:bodyPr>
          <a:lstStyle/>
          <a:p>
            <a:pPr eaLnBrk="1" hangingPunct="1">
              <a:spcBef>
                <a:spcPct val="50000"/>
              </a:spcBef>
            </a:pPr>
            <a:r>
              <a:rPr lang="zh-CN" altLang="en-US" sz="2800" b="1">
                <a:solidFill>
                  <a:srgbClr val="800000"/>
                </a:solidFill>
              </a:rPr>
              <a:t>计数器的分类</a:t>
            </a:r>
            <a:endParaRPr lang="zh-CN" altLang="en-US" sz="2800" b="1">
              <a:solidFill>
                <a:srgbClr val="800000"/>
              </a:solidFill>
            </a:endParaRPr>
          </a:p>
        </p:txBody>
      </p:sp>
      <p:sp>
        <p:nvSpPr>
          <p:cNvPr id="126982" name="Text Box 6"/>
          <p:cNvSpPr txBox="1">
            <a:spLocks noChangeArrowheads="1"/>
          </p:cNvSpPr>
          <p:nvPr/>
        </p:nvSpPr>
        <p:spPr bwMode="auto">
          <a:xfrm>
            <a:off x="699453" y="781368"/>
            <a:ext cx="7237412" cy="368300"/>
          </a:xfrm>
          <a:prstGeom prst="rect">
            <a:avLst/>
          </a:prstGeom>
          <a:noFill/>
          <a:ln w="9525">
            <a:noFill/>
            <a:miter lim="800000"/>
          </a:ln>
          <a:effectLst/>
        </p:spPr>
        <p:txBody>
          <a:bodyPr>
            <a:spAutoFit/>
          </a:bodyPr>
          <a:lstStyle/>
          <a:p>
            <a:pPr eaLnBrk="1" hangingPunct="1">
              <a:spcBef>
                <a:spcPct val="50000"/>
              </a:spcBef>
            </a:pPr>
            <a:r>
              <a:rPr lang="zh-CN" altLang="en-US" b="1" u="sng">
                <a:solidFill>
                  <a:srgbClr val="FF0000"/>
                </a:solidFill>
              </a:rPr>
              <a:t>按工作方式分：</a:t>
            </a:r>
            <a:r>
              <a:rPr lang="zh-CN" altLang="en-US" b="1"/>
              <a:t>同步计数器和异步计数器。</a:t>
            </a:r>
            <a:endParaRPr lang="zh-CN" altLang="en-US" b="1"/>
          </a:p>
        </p:txBody>
      </p:sp>
      <p:sp>
        <p:nvSpPr>
          <p:cNvPr id="126983" name="Text Box 7"/>
          <p:cNvSpPr txBox="1">
            <a:spLocks noChangeArrowheads="1"/>
          </p:cNvSpPr>
          <p:nvPr/>
        </p:nvSpPr>
        <p:spPr bwMode="auto">
          <a:xfrm>
            <a:off x="623253" y="1249680"/>
            <a:ext cx="7313612" cy="368300"/>
          </a:xfrm>
          <a:prstGeom prst="rect">
            <a:avLst/>
          </a:prstGeom>
          <a:noFill/>
          <a:ln w="9525">
            <a:noFill/>
            <a:miter lim="800000"/>
          </a:ln>
          <a:effectLst/>
        </p:spPr>
        <p:txBody>
          <a:bodyPr>
            <a:spAutoFit/>
          </a:bodyPr>
          <a:lstStyle/>
          <a:p>
            <a:pPr eaLnBrk="1" hangingPunct="1">
              <a:spcBef>
                <a:spcPct val="50000"/>
              </a:spcBef>
            </a:pPr>
            <a:r>
              <a:rPr lang="zh-CN" altLang="en-US" b="1" u="sng">
                <a:solidFill>
                  <a:srgbClr val="FF0000"/>
                </a:solidFill>
              </a:rPr>
              <a:t>按功能分：</a:t>
            </a:r>
            <a:r>
              <a:rPr lang="zh-CN" altLang="en-US" b="1"/>
              <a:t>加法计数器、减法计数器和可逆计数器。</a:t>
            </a:r>
            <a:endParaRPr lang="zh-CN" altLang="en-US" b="1"/>
          </a:p>
        </p:txBody>
      </p:sp>
      <p:sp>
        <p:nvSpPr>
          <p:cNvPr id="126984" name="Text Box 8"/>
          <p:cNvSpPr txBox="1">
            <a:spLocks noChangeArrowheads="1"/>
          </p:cNvSpPr>
          <p:nvPr/>
        </p:nvSpPr>
        <p:spPr bwMode="auto">
          <a:xfrm>
            <a:off x="699770" y="1793875"/>
            <a:ext cx="8124825" cy="700405"/>
          </a:xfrm>
          <a:prstGeom prst="rect">
            <a:avLst/>
          </a:prstGeom>
          <a:noFill/>
          <a:ln w="9525">
            <a:noFill/>
            <a:miter lim="800000"/>
          </a:ln>
          <a:effectLst/>
        </p:spPr>
        <p:txBody>
          <a:bodyPr>
            <a:spAutoFit/>
          </a:bodyPr>
          <a:lstStyle/>
          <a:p>
            <a:pPr eaLnBrk="1" hangingPunct="1">
              <a:lnSpc>
                <a:spcPct val="110000"/>
              </a:lnSpc>
              <a:spcBef>
                <a:spcPct val="50000"/>
              </a:spcBef>
            </a:pPr>
            <a:r>
              <a:rPr lang="zh-CN" altLang="en-US" b="1" u="sng" dirty="0">
                <a:solidFill>
                  <a:srgbClr val="FF0000"/>
                </a:solidFill>
              </a:rPr>
              <a:t>按计数器的计数容量</a:t>
            </a:r>
            <a:r>
              <a:rPr lang="en-US" altLang="zh-CN" b="1" u="sng" dirty="0">
                <a:solidFill>
                  <a:srgbClr val="FF0000"/>
                </a:solidFill>
              </a:rPr>
              <a:t>(</a:t>
            </a:r>
            <a:r>
              <a:rPr lang="zh-CN" altLang="en-US" b="1" u="sng" dirty="0">
                <a:solidFill>
                  <a:srgbClr val="FF0000"/>
                </a:solidFill>
              </a:rPr>
              <a:t>或称模数</a:t>
            </a:r>
            <a:r>
              <a:rPr lang="en-US" altLang="zh-CN" b="1" u="sng" dirty="0">
                <a:solidFill>
                  <a:srgbClr val="FF0000"/>
                </a:solidFill>
              </a:rPr>
              <a:t>)</a:t>
            </a:r>
            <a:r>
              <a:rPr lang="zh-CN" altLang="en-US" b="1" u="sng" dirty="0">
                <a:solidFill>
                  <a:srgbClr val="FF0000"/>
                </a:solidFill>
              </a:rPr>
              <a:t>来分：</a:t>
            </a:r>
            <a:r>
              <a:rPr lang="zh-CN" altLang="en-US" b="1" dirty="0"/>
              <a:t>如二进制计数器、十进制计数器、二－十进制计数器等等。</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81">
                                            <p:txEl>
                                              <p:pRg st="4294967295" end="4294967295"/>
                                            </p:txEl>
                                          </p:spTgt>
                                        </p:tgtEl>
                                        <p:attrNameLst>
                                          <p:attrName>style.visibility</p:attrName>
                                        </p:attrNameLst>
                                      </p:cBhvr>
                                      <p:to>
                                        <p:strVal val="visible"/>
                                      </p:to>
                                    </p:set>
                                    <p:animEffect transition="in" filter="wipe(left)">
                                      <p:cBhvr>
                                        <p:cTn id="7" dur="500"/>
                                        <p:tgtEl>
                                          <p:spTgt spid="12698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981">
                                            <p:txEl>
                                              <p:pRg st="0" end="0"/>
                                            </p:txEl>
                                          </p:spTgt>
                                        </p:tgtEl>
                                        <p:attrNameLst>
                                          <p:attrName>style.visibility</p:attrName>
                                        </p:attrNameLst>
                                      </p:cBhvr>
                                      <p:to>
                                        <p:strVal val="visible"/>
                                      </p:to>
                                    </p:set>
                                    <p:animEffect transition="in" filter="wipe(left)">
                                      <p:cBhvr>
                                        <p:cTn id="12" dur="500"/>
                                        <p:tgtEl>
                                          <p:spTgt spid="12698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6982">
                                            <p:txEl>
                                              <p:pRg st="4294967295" end="4294967295"/>
                                            </p:txEl>
                                          </p:spTgt>
                                        </p:tgtEl>
                                        <p:attrNameLst>
                                          <p:attrName>style.visibility</p:attrName>
                                        </p:attrNameLst>
                                      </p:cBhvr>
                                      <p:to>
                                        <p:strVal val="visible"/>
                                      </p:to>
                                    </p:set>
                                    <p:animEffect transition="in" filter="wipe(left)">
                                      <p:cBhvr>
                                        <p:cTn id="17" dur="500"/>
                                        <p:tgtEl>
                                          <p:spTgt spid="126982">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982">
                                            <p:txEl>
                                              <p:pRg st="0" end="0"/>
                                            </p:txEl>
                                          </p:spTgt>
                                        </p:tgtEl>
                                        <p:attrNameLst>
                                          <p:attrName>style.visibility</p:attrName>
                                        </p:attrNameLst>
                                      </p:cBhvr>
                                      <p:to>
                                        <p:strVal val="visible"/>
                                      </p:to>
                                    </p:set>
                                    <p:animEffect transition="in" filter="wipe(left)">
                                      <p:cBhvr>
                                        <p:cTn id="22" dur="500"/>
                                        <p:tgtEl>
                                          <p:spTgt spid="12698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6983">
                                            <p:txEl>
                                              <p:pRg st="4294967295" end="4294967295"/>
                                            </p:txEl>
                                          </p:spTgt>
                                        </p:tgtEl>
                                        <p:attrNameLst>
                                          <p:attrName>style.visibility</p:attrName>
                                        </p:attrNameLst>
                                      </p:cBhvr>
                                      <p:to>
                                        <p:strVal val="visible"/>
                                      </p:to>
                                    </p:set>
                                    <p:animEffect transition="in" filter="wipe(left)">
                                      <p:cBhvr>
                                        <p:cTn id="27" dur="500"/>
                                        <p:tgtEl>
                                          <p:spTgt spid="126983">
                                            <p:txEl>
                                              <p:pRg st="4294967295" end="42949672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6983">
                                            <p:txEl>
                                              <p:pRg st="0" end="0"/>
                                            </p:txEl>
                                          </p:spTgt>
                                        </p:tgtEl>
                                        <p:attrNameLst>
                                          <p:attrName>style.visibility</p:attrName>
                                        </p:attrNameLst>
                                      </p:cBhvr>
                                      <p:to>
                                        <p:strVal val="visible"/>
                                      </p:to>
                                    </p:set>
                                    <p:animEffect transition="in" filter="wipe(left)">
                                      <p:cBhvr>
                                        <p:cTn id="32" dur="500"/>
                                        <p:tgtEl>
                                          <p:spTgt spid="12698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6984">
                                            <p:txEl>
                                              <p:pRg st="4294967295" end="4294967295"/>
                                            </p:txEl>
                                          </p:spTgt>
                                        </p:tgtEl>
                                        <p:attrNameLst>
                                          <p:attrName>style.visibility</p:attrName>
                                        </p:attrNameLst>
                                      </p:cBhvr>
                                      <p:to>
                                        <p:strVal val="visible"/>
                                      </p:to>
                                    </p:set>
                                    <p:animEffect transition="in" filter="wipe(left)">
                                      <p:cBhvr>
                                        <p:cTn id="37" dur="500"/>
                                        <p:tgtEl>
                                          <p:spTgt spid="126984">
                                            <p:txEl>
                                              <p:pRg st="4294967295" end="42949672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6984">
                                            <p:txEl>
                                              <p:pRg st="0" end="0"/>
                                            </p:txEl>
                                          </p:spTgt>
                                        </p:tgtEl>
                                        <p:attrNameLst>
                                          <p:attrName>style.visibility</p:attrName>
                                        </p:attrNameLst>
                                      </p:cBhvr>
                                      <p:to>
                                        <p:strVal val="visible"/>
                                      </p:to>
                                    </p:set>
                                    <p:animEffect transition="in" filter="wipe(left)">
                                      <p:cBhvr>
                                        <p:cTn id="42" dur="500"/>
                                        <p:tgtEl>
                                          <p:spTgt spid="1269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utoUpdateAnimBg="0" build="p"/>
      <p:bldP spid="126982" grpId="0" autoUpdateAnimBg="0" build="p"/>
      <p:bldP spid="126983" grpId="0" autoUpdateAnimBg="0" build="p"/>
      <p:bldP spid="126984" grpId="0"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屏幕截图 2024-06-14 191215"/>
          <p:cNvPicPr>
            <a:picLocks noChangeAspect="1"/>
          </p:cNvPicPr>
          <p:nvPr/>
        </p:nvPicPr>
        <p:blipFill>
          <a:blip r:embed="rId1"/>
          <a:stretch>
            <a:fillRect/>
          </a:stretch>
        </p:blipFill>
        <p:spPr>
          <a:xfrm>
            <a:off x="1866900" y="800100"/>
            <a:ext cx="7086600" cy="5257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746250" y="261620"/>
            <a:ext cx="8731250" cy="645160"/>
          </a:xfrm>
          <a:prstGeom prst="rect">
            <a:avLst/>
          </a:prstGeom>
          <a:noFill/>
          <a:ln w="38100">
            <a:noFill/>
            <a:miter lim="800000"/>
          </a:ln>
          <a:effectLst/>
        </p:spPr>
        <p:txBody>
          <a:bodyPr anchor="ctr">
            <a:spAutoFit/>
          </a:bodyPr>
          <a:lstStyle/>
          <a:p>
            <a:pPr algn="ctr" eaLnBrk="1" hangingPunct="1">
              <a:spcBef>
                <a:spcPct val="50000"/>
              </a:spcBef>
            </a:pPr>
            <a:r>
              <a:rPr lang="zh-CN" altLang="en-US" sz="3600" b="1">
                <a:solidFill>
                  <a:srgbClr val="0000FF"/>
                </a:solidFill>
              </a:rPr>
              <a:t>用触发器构成的计数器电路的分析</a:t>
            </a:r>
            <a:endParaRPr lang="zh-CN" altLang="en-US" sz="3600" b="1">
              <a:solidFill>
                <a:srgbClr val="0000FF"/>
              </a:solidFill>
            </a:endParaRPr>
          </a:p>
        </p:txBody>
      </p:sp>
      <p:grpSp>
        <p:nvGrpSpPr>
          <p:cNvPr id="74755" name="Group 3"/>
          <p:cNvGrpSpPr/>
          <p:nvPr/>
        </p:nvGrpSpPr>
        <p:grpSpPr bwMode="auto">
          <a:xfrm>
            <a:off x="4008438" y="1468438"/>
            <a:ext cx="4208463" cy="1079500"/>
            <a:chOff x="1709" y="979"/>
            <a:chExt cx="2651" cy="680"/>
          </a:xfrm>
        </p:grpSpPr>
        <p:sp>
          <p:nvSpPr>
            <p:cNvPr id="18442" name="Rectangle 4"/>
            <p:cNvSpPr>
              <a:spLocks noChangeArrowheads="1"/>
            </p:cNvSpPr>
            <p:nvPr/>
          </p:nvSpPr>
          <p:spPr bwMode="auto">
            <a:xfrm>
              <a:off x="1709" y="1211"/>
              <a:ext cx="195" cy="232"/>
            </a:xfrm>
            <a:prstGeom prst="rect">
              <a:avLst/>
            </a:prstGeom>
            <a:solidFill>
              <a:srgbClr val="FFCCFF"/>
            </a:solidFill>
            <a:ln w="38100">
              <a:solidFill>
                <a:srgbClr val="FF0000"/>
              </a:solidFill>
              <a:miter lim="800000"/>
            </a:ln>
            <a:effectLst/>
          </p:spPr>
          <p:txBody>
            <a:bodyPr wrap="none" anchor="ctr">
              <a:spAutoFit/>
            </a:bodyPr>
            <a:lstStyle/>
            <a:p>
              <a:pPr eaLnBrk="1" hangingPunct="1"/>
              <a:endParaRPr lang="zh-CN" altLang="en-US"/>
            </a:p>
          </p:txBody>
        </p:sp>
        <p:grpSp>
          <p:nvGrpSpPr>
            <p:cNvPr id="18443" name="Group 5"/>
            <p:cNvGrpSpPr/>
            <p:nvPr/>
          </p:nvGrpSpPr>
          <p:grpSpPr bwMode="auto">
            <a:xfrm>
              <a:off x="1785" y="979"/>
              <a:ext cx="2575" cy="680"/>
              <a:chOff x="1785" y="1213"/>
              <a:chExt cx="2575" cy="680"/>
            </a:xfrm>
          </p:grpSpPr>
          <p:sp>
            <p:nvSpPr>
              <p:cNvPr id="18444" name="Text Box 6"/>
              <p:cNvSpPr txBox="1">
                <a:spLocks noChangeArrowheads="1"/>
              </p:cNvSpPr>
              <p:nvPr/>
            </p:nvSpPr>
            <p:spPr bwMode="auto">
              <a:xfrm>
                <a:off x="1905" y="1213"/>
                <a:ext cx="2455" cy="368"/>
              </a:xfrm>
              <a:prstGeom prst="rect">
                <a:avLst/>
              </a:prstGeom>
              <a:noFill/>
              <a:ln w="38100">
                <a:noFill/>
                <a:miter lim="800000"/>
              </a:ln>
              <a:effectLst/>
            </p:spPr>
            <p:txBody>
              <a:bodyPr anchor="ctr">
                <a:spAutoFit/>
              </a:bodyPr>
              <a:lstStyle/>
              <a:p>
                <a:pPr eaLnBrk="1" hangingPunct="1">
                  <a:spcBef>
                    <a:spcPct val="50000"/>
                  </a:spcBef>
                </a:pPr>
                <a:r>
                  <a:rPr lang="zh-CN" altLang="en-US" sz="3200" b="1">
                    <a:ea typeface="楷体_GB2312" pitchFamily="49" charset="-122"/>
                  </a:rPr>
                  <a:t>首先写出触发器的</a:t>
                </a:r>
                <a:endParaRPr lang="zh-CN" altLang="en-US" sz="3200" b="1">
                  <a:ea typeface="楷体_GB2312" pitchFamily="49" charset="-122"/>
                </a:endParaRPr>
              </a:p>
            </p:txBody>
          </p:sp>
          <p:sp>
            <p:nvSpPr>
              <p:cNvPr id="18445" name="Text Box 7"/>
              <p:cNvSpPr txBox="1">
                <a:spLocks noChangeArrowheads="1"/>
              </p:cNvSpPr>
              <p:nvPr/>
            </p:nvSpPr>
            <p:spPr bwMode="auto">
              <a:xfrm>
                <a:off x="1785" y="1525"/>
                <a:ext cx="2455" cy="368"/>
              </a:xfrm>
              <a:prstGeom prst="rect">
                <a:avLst/>
              </a:prstGeom>
              <a:noFill/>
              <a:ln w="38100">
                <a:noFill/>
                <a:miter lim="800000"/>
              </a:ln>
              <a:effectLst/>
            </p:spPr>
            <p:txBody>
              <a:bodyPr anchor="ctr">
                <a:spAutoFit/>
              </a:bodyPr>
              <a:lstStyle/>
              <a:p>
                <a:pPr eaLnBrk="1" hangingPunct="1">
                  <a:spcBef>
                    <a:spcPct val="50000"/>
                  </a:spcBef>
                </a:pPr>
                <a:r>
                  <a:rPr lang="zh-CN" altLang="en-US" sz="3200" b="1">
                    <a:ea typeface="楷体_GB2312" pitchFamily="49" charset="-122"/>
                  </a:rPr>
                  <a:t>控制端的逻辑表达式</a:t>
                </a:r>
                <a:endParaRPr lang="zh-CN" altLang="en-US" sz="3200" b="1">
                  <a:ea typeface="楷体_GB2312" pitchFamily="49" charset="-122"/>
                </a:endParaRPr>
              </a:p>
            </p:txBody>
          </p:sp>
        </p:grpSp>
      </p:grpSp>
      <p:sp>
        <p:nvSpPr>
          <p:cNvPr id="74760" name="Text Box 8"/>
          <p:cNvSpPr txBox="1">
            <a:spLocks noChangeArrowheads="1"/>
          </p:cNvSpPr>
          <p:nvPr/>
        </p:nvSpPr>
        <p:spPr bwMode="auto">
          <a:xfrm>
            <a:off x="4730750" y="3228976"/>
            <a:ext cx="2771775" cy="1076325"/>
          </a:xfrm>
          <a:prstGeom prst="rect">
            <a:avLst/>
          </a:prstGeom>
          <a:solidFill>
            <a:srgbClr val="CCFFCC"/>
          </a:solidFill>
          <a:ln w="38100">
            <a:solidFill>
              <a:srgbClr val="FF0000"/>
            </a:solidFill>
            <a:miter lim="800000"/>
          </a:ln>
          <a:effectLst/>
        </p:spPr>
        <p:txBody>
          <a:bodyPr anchor="ctr">
            <a:spAutoFit/>
          </a:bodyPr>
          <a:lstStyle/>
          <a:p>
            <a:pPr eaLnBrk="1" hangingPunct="1">
              <a:spcBef>
                <a:spcPct val="50000"/>
              </a:spcBef>
            </a:pPr>
            <a:r>
              <a:rPr lang="zh-CN" altLang="en-US" sz="3200" b="1">
                <a:ea typeface="楷体_GB2312" pitchFamily="49" charset="-122"/>
              </a:rPr>
              <a:t>再列写计数器的状态转换表</a:t>
            </a:r>
            <a:endParaRPr lang="zh-CN" altLang="en-US" sz="3200" b="1">
              <a:ea typeface="楷体_GB2312" pitchFamily="49" charset="-122"/>
            </a:endParaRPr>
          </a:p>
        </p:txBody>
      </p:sp>
      <p:sp>
        <p:nvSpPr>
          <p:cNvPr id="74761" name="Text Box 9"/>
          <p:cNvSpPr txBox="1">
            <a:spLocks noChangeArrowheads="1"/>
          </p:cNvSpPr>
          <p:nvPr/>
        </p:nvSpPr>
        <p:spPr bwMode="auto">
          <a:xfrm>
            <a:off x="3751263" y="4869974"/>
            <a:ext cx="5016500" cy="583565"/>
          </a:xfrm>
          <a:prstGeom prst="rect">
            <a:avLst/>
          </a:prstGeom>
          <a:solidFill>
            <a:srgbClr val="FFFFCC"/>
          </a:solidFill>
          <a:ln w="38100">
            <a:solidFill>
              <a:srgbClr val="FF0000"/>
            </a:solidFill>
            <a:miter lim="800000"/>
          </a:ln>
          <a:effectLst/>
        </p:spPr>
        <p:txBody>
          <a:bodyPr anchor="ctr">
            <a:spAutoFit/>
          </a:bodyPr>
          <a:lstStyle/>
          <a:p>
            <a:pPr eaLnBrk="1" hangingPunct="1">
              <a:spcBef>
                <a:spcPct val="50000"/>
              </a:spcBef>
            </a:pPr>
            <a:r>
              <a:rPr lang="zh-CN" altLang="en-US" sz="3200" b="1">
                <a:ea typeface="楷体_GB2312" pitchFamily="49" charset="-122"/>
              </a:rPr>
              <a:t>获得计数器的模</a:t>
            </a:r>
            <a:r>
              <a:rPr lang="en-US" altLang="zh-CN" sz="3200" b="1">
                <a:ea typeface="楷体_GB2312" pitchFamily="49" charset="-122"/>
              </a:rPr>
              <a:t>(</a:t>
            </a:r>
            <a:r>
              <a:rPr lang="zh-CN" altLang="en-US" sz="3200" b="1">
                <a:ea typeface="楷体_GB2312" pitchFamily="49" charset="-122"/>
              </a:rPr>
              <a:t>即进制数</a:t>
            </a:r>
            <a:r>
              <a:rPr lang="en-US" altLang="zh-CN" sz="3200" b="1">
                <a:ea typeface="楷体_GB2312" pitchFamily="49" charset="-122"/>
              </a:rPr>
              <a:t>)</a:t>
            </a:r>
            <a:endParaRPr lang="en-US" altLang="zh-CN" sz="3200" b="1">
              <a:ea typeface="楷体_GB2312" pitchFamily="49" charset="-122"/>
            </a:endParaRPr>
          </a:p>
        </p:txBody>
      </p:sp>
      <p:sp>
        <p:nvSpPr>
          <p:cNvPr id="74762" name="Text Box 10"/>
          <p:cNvSpPr txBox="1">
            <a:spLocks noChangeArrowheads="1"/>
          </p:cNvSpPr>
          <p:nvPr/>
        </p:nvSpPr>
        <p:spPr bwMode="auto">
          <a:xfrm>
            <a:off x="3546475" y="6008212"/>
            <a:ext cx="5137150" cy="583565"/>
          </a:xfrm>
          <a:prstGeom prst="rect">
            <a:avLst/>
          </a:prstGeom>
          <a:solidFill>
            <a:srgbClr val="CCFFFF"/>
          </a:solidFill>
          <a:ln w="38100">
            <a:solidFill>
              <a:srgbClr val="FF0000"/>
            </a:solidFill>
            <a:miter lim="800000"/>
          </a:ln>
          <a:effectLst/>
        </p:spPr>
        <p:txBody>
          <a:bodyPr anchor="ctr">
            <a:spAutoFit/>
          </a:bodyPr>
          <a:lstStyle/>
          <a:p>
            <a:pPr eaLnBrk="1" hangingPunct="1">
              <a:spcBef>
                <a:spcPct val="50000"/>
              </a:spcBef>
            </a:pPr>
            <a:r>
              <a:rPr lang="zh-CN" altLang="en-US" sz="3200" b="1">
                <a:ea typeface="楷体_GB2312" pitchFamily="49" charset="-122"/>
              </a:rPr>
              <a:t>最后需检验计数器的可靠性</a:t>
            </a:r>
            <a:endParaRPr lang="zh-CN" altLang="en-US" sz="3200" b="1">
              <a:ea typeface="楷体_GB2312" pitchFamily="49" charset="-122"/>
            </a:endParaRPr>
          </a:p>
        </p:txBody>
      </p:sp>
      <p:sp>
        <p:nvSpPr>
          <p:cNvPr id="74763" name="AutoShape 11"/>
          <p:cNvSpPr>
            <a:spLocks noChangeArrowheads="1"/>
          </p:cNvSpPr>
          <p:nvPr/>
        </p:nvSpPr>
        <p:spPr bwMode="auto">
          <a:xfrm>
            <a:off x="5919788" y="2727921"/>
            <a:ext cx="512285" cy="411559"/>
          </a:xfrm>
          <a:prstGeom prst="downArrow">
            <a:avLst>
              <a:gd name="adj1" fmla="val 50000"/>
              <a:gd name="adj2" fmla="val 25000"/>
            </a:avLst>
          </a:prstGeom>
          <a:solidFill>
            <a:schemeClr val="bg2"/>
          </a:solidFill>
          <a:ln w="38100">
            <a:solidFill>
              <a:schemeClr val="tx1"/>
            </a:solidFill>
            <a:miter lim="800000"/>
          </a:ln>
          <a:effectLst/>
        </p:spPr>
        <p:txBody>
          <a:bodyPr wrap="none" anchor="ctr">
            <a:spAutoFit/>
          </a:bodyPr>
          <a:lstStyle/>
          <a:p>
            <a:pPr eaLnBrk="1" hangingPunct="1"/>
            <a:endParaRPr lang="zh-CN" altLang="en-US"/>
          </a:p>
        </p:txBody>
      </p:sp>
      <p:sp>
        <p:nvSpPr>
          <p:cNvPr id="74764" name="AutoShape 12"/>
          <p:cNvSpPr>
            <a:spLocks noChangeArrowheads="1"/>
          </p:cNvSpPr>
          <p:nvPr/>
        </p:nvSpPr>
        <p:spPr bwMode="auto">
          <a:xfrm>
            <a:off x="5900738" y="4394796"/>
            <a:ext cx="512285" cy="411559"/>
          </a:xfrm>
          <a:prstGeom prst="downArrow">
            <a:avLst>
              <a:gd name="adj1" fmla="val 50000"/>
              <a:gd name="adj2" fmla="val 25000"/>
            </a:avLst>
          </a:prstGeom>
          <a:solidFill>
            <a:schemeClr val="bg2"/>
          </a:solidFill>
          <a:ln w="38100">
            <a:solidFill>
              <a:schemeClr val="tx1"/>
            </a:solidFill>
            <a:miter lim="800000"/>
          </a:ln>
          <a:effectLst/>
        </p:spPr>
        <p:txBody>
          <a:bodyPr wrap="none" anchor="ctr">
            <a:spAutoFit/>
          </a:bodyPr>
          <a:lstStyle/>
          <a:p>
            <a:pPr eaLnBrk="1" hangingPunct="1"/>
            <a:endParaRPr lang="zh-CN" altLang="en-US"/>
          </a:p>
        </p:txBody>
      </p:sp>
      <p:sp>
        <p:nvSpPr>
          <p:cNvPr id="74765" name="AutoShape 13"/>
          <p:cNvSpPr>
            <a:spLocks noChangeArrowheads="1"/>
          </p:cNvSpPr>
          <p:nvPr/>
        </p:nvSpPr>
        <p:spPr bwMode="auto">
          <a:xfrm>
            <a:off x="5881688" y="5547321"/>
            <a:ext cx="512285" cy="411559"/>
          </a:xfrm>
          <a:prstGeom prst="downArrow">
            <a:avLst>
              <a:gd name="adj1" fmla="val 50000"/>
              <a:gd name="adj2" fmla="val 25000"/>
            </a:avLst>
          </a:prstGeom>
          <a:solidFill>
            <a:schemeClr val="bg2"/>
          </a:solidFill>
          <a:ln w="38100">
            <a:solidFill>
              <a:schemeClr val="tx1"/>
            </a:solidFill>
            <a:miter lim="800000"/>
          </a:ln>
          <a:effectLst/>
        </p:spPr>
        <p:txBody>
          <a:bodyPr wrap="none" anchor="ctr">
            <a:spAutoFit/>
          </a:body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ox(out)">
                                      <p:cBhvr>
                                        <p:cTn id="7" dur="500"/>
                                        <p:tgtEl>
                                          <p:spTgt spid="747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4763"/>
                                        </p:tgtEl>
                                        <p:attrNameLst>
                                          <p:attrName>style.visibility</p:attrName>
                                        </p:attrNameLst>
                                      </p:cBhvr>
                                      <p:to>
                                        <p:strVal val="visible"/>
                                      </p:to>
                                    </p:set>
                                    <p:animEffect transition="in" filter="wipe(up)">
                                      <p:cBhvr>
                                        <p:cTn id="12" dur="500"/>
                                        <p:tgtEl>
                                          <p:spTgt spid="7476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4760"/>
                                        </p:tgtEl>
                                        <p:attrNameLst>
                                          <p:attrName>style.visibility</p:attrName>
                                        </p:attrNameLst>
                                      </p:cBhvr>
                                      <p:to>
                                        <p:strVal val="visible"/>
                                      </p:to>
                                    </p:set>
                                    <p:animEffect transition="in" filter="box(out)">
                                      <p:cBhvr>
                                        <p:cTn id="17" dur="500"/>
                                        <p:tgtEl>
                                          <p:spTgt spid="747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4764"/>
                                        </p:tgtEl>
                                        <p:attrNameLst>
                                          <p:attrName>style.visibility</p:attrName>
                                        </p:attrNameLst>
                                      </p:cBhvr>
                                      <p:to>
                                        <p:strVal val="visible"/>
                                      </p:to>
                                    </p:set>
                                    <p:animEffect transition="in" filter="wipe(up)">
                                      <p:cBhvr>
                                        <p:cTn id="22" dur="500"/>
                                        <p:tgtEl>
                                          <p:spTgt spid="7476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4761"/>
                                        </p:tgtEl>
                                        <p:attrNameLst>
                                          <p:attrName>style.visibility</p:attrName>
                                        </p:attrNameLst>
                                      </p:cBhvr>
                                      <p:to>
                                        <p:strVal val="visible"/>
                                      </p:to>
                                    </p:set>
                                    <p:animEffect transition="in" filter="box(out)">
                                      <p:cBhvr>
                                        <p:cTn id="27" dur="500"/>
                                        <p:tgtEl>
                                          <p:spTgt spid="747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4765"/>
                                        </p:tgtEl>
                                        <p:attrNameLst>
                                          <p:attrName>style.visibility</p:attrName>
                                        </p:attrNameLst>
                                      </p:cBhvr>
                                      <p:to>
                                        <p:strVal val="visible"/>
                                      </p:to>
                                    </p:set>
                                    <p:animEffect transition="in" filter="wipe(up)">
                                      <p:cBhvr>
                                        <p:cTn id="32" dur="500"/>
                                        <p:tgtEl>
                                          <p:spTgt spid="7476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4762"/>
                                        </p:tgtEl>
                                        <p:attrNameLst>
                                          <p:attrName>style.visibility</p:attrName>
                                        </p:attrNameLst>
                                      </p:cBhvr>
                                      <p:to>
                                        <p:strVal val="visible"/>
                                      </p:to>
                                    </p:set>
                                    <p:animEffect transition="in" filter="box(out)">
                                      <p:cBhvr>
                                        <p:cTn id="37" dur="500"/>
                                        <p:tgtEl>
                                          <p:spTgt spid="7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bldLvl="0" animBg="1" autoUpdateAnimBg="0"/>
      <p:bldP spid="74761" grpId="0" bldLvl="0" animBg="1" autoUpdateAnimBg="0"/>
      <p:bldP spid="74762" grpId="0" bldLvl="0" animBg="1" autoUpdateAnimBg="0"/>
      <p:bldP spid="74763" grpId="0" bldLvl="0" animBg="1"/>
      <p:bldP spid="74764" grpId="0" bldLvl="0" animBg="1"/>
      <p:bldP spid="7476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5485" name="对象 105484"/>
          <p:cNvGraphicFramePr>
            <a:graphicFrameLocks noChangeAspect="1"/>
          </p:cNvGraphicFramePr>
          <p:nvPr/>
        </p:nvGraphicFramePr>
        <p:xfrm>
          <a:off x="1868805" y="1613054"/>
          <a:ext cx="7316788" cy="839787"/>
        </p:xfrm>
        <a:graphic>
          <a:graphicData uri="http://schemas.openxmlformats.org/presentationml/2006/ole">
            <mc:AlternateContent xmlns:mc="http://schemas.openxmlformats.org/markup-compatibility/2006">
              <mc:Choice xmlns:v="urn:schemas-microsoft-com:vml" Requires="v">
                <p:oleObj spid="_x0000_s24890" name="" r:id="rId1" imgW="5486400" imgH="379730" progId="">
                  <p:embed/>
                </p:oleObj>
              </mc:Choice>
              <mc:Fallback>
                <p:oleObj name="" r:id="rId1" imgW="5486400" imgH="379730" progId="">
                  <p:embed/>
                  <p:pic>
                    <p:nvPicPr>
                      <p:cNvPr id="0" name="Picture 230"/>
                      <p:cNvPicPr>
                        <a:picLocks noChangeAspect="1" noChangeArrowheads="1"/>
                      </p:cNvPicPr>
                      <p:nvPr/>
                    </p:nvPicPr>
                    <p:blipFill>
                      <a:blip r:embed="rId2">
                        <a:extLst>
                          <a:ext uri="{28A0092B-C50C-407E-A947-70E740481C1C}">
                            <a14:useLocalDpi xmlns:a14="http://schemas.microsoft.com/office/drawing/2010/main" val="0"/>
                          </a:ext>
                        </a:extLst>
                      </a:blip>
                      <a:srcRect r="39830"/>
                      <a:stretch>
                        <a:fillRect/>
                      </a:stretch>
                    </p:blipFill>
                    <p:spPr bwMode="auto">
                      <a:xfrm>
                        <a:off x="1868805" y="1613054"/>
                        <a:ext cx="7316788"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文本框 5"/>
          <p:cNvSpPr txBox="1"/>
          <p:nvPr/>
        </p:nvSpPr>
        <p:spPr>
          <a:xfrm>
            <a:off x="1868805" y="988060"/>
            <a:ext cx="4064000" cy="521970"/>
          </a:xfrm>
          <a:prstGeom prst="rect">
            <a:avLst/>
          </a:prstGeom>
          <a:noFill/>
        </p:spPr>
        <p:txBody>
          <a:bodyPr wrap="square" rtlCol="0">
            <a:spAutoFit/>
          </a:bodyPr>
          <a:p>
            <a:r>
              <a:rPr lang="zh-CN" altLang="en-US" sz="2800"/>
              <a:t>逻辑函数化简实例</a:t>
            </a:r>
            <a:endParaRPr lang="zh-CN" altLang="en-US" sz="2800"/>
          </a:p>
        </p:txBody>
      </p:sp>
      <p:graphicFrame>
        <p:nvGraphicFramePr>
          <p:cNvPr id="105488" name="对象 105487"/>
          <p:cNvGraphicFramePr>
            <a:graphicFrameLocks noChangeAspect="1"/>
          </p:cNvGraphicFramePr>
          <p:nvPr/>
        </p:nvGraphicFramePr>
        <p:xfrm>
          <a:off x="1869059" y="2848079"/>
          <a:ext cx="8610600" cy="1546225"/>
        </p:xfrm>
        <a:graphic>
          <a:graphicData uri="http://schemas.openxmlformats.org/presentationml/2006/ole">
            <mc:AlternateContent xmlns:mc="http://schemas.openxmlformats.org/markup-compatibility/2006">
              <mc:Choice xmlns:v="urn:schemas-microsoft-com:vml" Requires="v">
                <p:oleObj spid="_x0000_s24893" name="" r:id="rId3" imgW="5486400" imgH="631190" progId="">
                  <p:embed/>
                </p:oleObj>
              </mc:Choice>
              <mc:Fallback>
                <p:oleObj name="" r:id="rId3" imgW="5486400" imgH="631190" progId="">
                  <p:embed/>
                  <p:pic>
                    <p:nvPicPr>
                      <p:cNvPr id="0" name="Picture 233"/>
                      <p:cNvPicPr>
                        <a:picLocks noChangeAspect="1" noChangeArrowheads="1"/>
                      </p:cNvPicPr>
                      <p:nvPr/>
                    </p:nvPicPr>
                    <p:blipFill>
                      <a:blip r:embed="rId4">
                        <a:extLst>
                          <a:ext uri="{28A0092B-C50C-407E-A947-70E740481C1C}">
                            <a14:useLocalDpi xmlns:a14="http://schemas.microsoft.com/office/drawing/2010/main" val="0"/>
                          </a:ext>
                        </a:extLst>
                      </a:blip>
                      <a:srcRect r="36101"/>
                      <a:stretch>
                        <a:fillRect/>
                      </a:stretch>
                    </p:blipFill>
                    <p:spPr bwMode="auto">
                      <a:xfrm>
                        <a:off x="1869059" y="2848079"/>
                        <a:ext cx="861060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7532" name="对象 107531"/>
          <p:cNvGraphicFramePr>
            <a:graphicFrameLocks noChangeAspect="1"/>
          </p:cNvGraphicFramePr>
          <p:nvPr/>
        </p:nvGraphicFramePr>
        <p:xfrm>
          <a:off x="1868805" y="4789467"/>
          <a:ext cx="8763000" cy="1573213"/>
        </p:xfrm>
        <a:graphic>
          <a:graphicData uri="http://schemas.openxmlformats.org/presentationml/2006/ole">
            <mc:AlternateContent xmlns:mc="http://schemas.openxmlformats.org/markup-compatibility/2006">
              <mc:Choice xmlns:v="urn:schemas-microsoft-com:vml" Requires="v">
                <p:oleObj spid="_x0000_s25780" name="" r:id="rId5" imgW="3960495" imgH="711200" progId="">
                  <p:embed/>
                </p:oleObj>
              </mc:Choice>
              <mc:Fallback>
                <p:oleObj name="" r:id="rId5" imgW="3960495" imgH="711200" progId="">
                  <p:embed/>
                  <p:pic>
                    <p:nvPicPr>
                      <p:cNvPr id="0" name="Picture 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8805" y="4789467"/>
                        <a:ext cx="87630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a:xfrm>
            <a:off x="608400" y="321380"/>
            <a:ext cx="10969200" cy="705600"/>
          </a:xfrm>
        </p:spPr>
        <p:txBody>
          <a:bodyPr vert="horz" wrap="square" lIns="91440" tIns="45720" rIns="91440" bIns="45720" anchor="ctr"/>
          <a:lstStyle/>
          <a:p>
            <a:pPr eaLnBrk="1" hangingPunct="1"/>
            <a:r>
              <a:rPr lang="en-US" altLang="zh-CN" dirty="0" smtClean="0"/>
              <a:t> </a:t>
            </a:r>
            <a:r>
              <a:rPr lang="zh-CN" altLang="en-US" dirty="0"/>
              <a:t>组合逻辑电路分析的一般方法 </a:t>
            </a:r>
            <a:endParaRPr lang="zh-CN" altLang="en-US" dirty="0"/>
          </a:p>
        </p:txBody>
      </p:sp>
      <p:sp>
        <p:nvSpPr>
          <p:cNvPr id="518147" name="Rectangle 3"/>
          <p:cNvSpPr>
            <a:spLocks noGrp="1"/>
          </p:cNvSpPr>
          <p:nvPr>
            <p:ph idx="1"/>
          </p:nvPr>
        </p:nvSpPr>
        <p:spPr>
          <a:xfrm>
            <a:off x="932815" y="2322195"/>
            <a:ext cx="8500745" cy="2969895"/>
          </a:xfrm>
        </p:spPr>
        <p:txBody>
          <a:bodyPr vert="horz" wrap="square" lIns="91440" tIns="45720" rIns="91440" bIns="45720" anchor="t">
            <a:normAutofit lnSpcReduction="20000"/>
          </a:bodyPr>
          <a:lstStyle/>
          <a:p>
            <a:pPr marL="0" indent="0" eaLnBrk="1" hangingPunct="1">
              <a:lnSpc>
                <a:spcPct val="115000"/>
              </a:lnSpc>
              <a:buNone/>
            </a:pPr>
            <a:r>
              <a:rPr lang="zh-CN" altLang="en-US" sz="2000" dirty="0"/>
              <a:t>基本步骤：</a:t>
            </a:r>
            <a:endParaRPr lang="en-US" altLang="zh-CN" sz="2000" dirty="0"/>
          </a:p>
          <a:p>
            <a:pPr eaLnBrk="1" hangingPunct="1">
              <a:lnSpc>
                <a:spcPct val="115000"/>
              </a:lnSpc>
            </a:pPr>
            <a:endParaRPr lang="en-US" altLang="zh-CN" sz="2000" dirty="0"/>
          </a:p>
          <a:p>
            <a:pPr marL="0" indent="0" eaLnBrk="1" hangingPunct="1">
              <a:lnSpc>
                <a:spcPct val="115000"/>
              </a:lnSpc>
              <a:buNone/>
            </a:pPr>
            <a:endParaRPr lang="en-US" altLang="zh-CN" sz="2000" dirty="0"/>
          </a:p>
          <a:p>
            <a:pPr eaLnBrk="1" hangingPunct="1">
              <a:lnSpc>
                <a:spcPct val="115000"/>
              </a:lnSpc>
            </a:pPr>
            <a:r>
              <a:rPr lang="zh-CN" altLang="en-US" sz="2000" dirty="0"/>
              <a:t>跟据逻辑电路图，写出输出函数表达式</a:t>
            </a:r>
            <a:endParaRPr lang="zh-CN" altLang="en-US" sz="2000" dirty="0"/>
          </a:p>
          <a:p>
            <a:pPr eaLnBrk="1" hangingPunct="1">
              <a:lnSpc>
                <a:spcPct val="115000"/>
              </a:lnSpc>
            </a:pPr>
            <a:r>
              <a:rPr lang="zh-CN" altLang="en-US" sz="2000" dirty="0"/>
              <a:t> 对输出函数表达式进行化简</a:t>
            </a:r>
            <a:endParaRPr lang="zh-CN" altLang="en-US" sz="2000" dirty="0"/>
          </a:p>
          <a:p>
            <a:pPr eaLnBrk="1" hangingPunct="1">
              <a:lnSpc>
                <a:spcPct val="115000"/>
              </a:lnSpc>
            </a:pPr>
            <a:r>
              <a:rPr lang="zh-CN" altLang="en-US" sz="2000" dirty="0"/>
              <a:t>列出真值表</a:t>
            </a:r>
            <a:endParaRPr lang="zh-CN" altLang="en-US" sz="2000" dirty="0"/>
          </a:p>
          <a:p>
            <a:pPr eaLnBrk="1" hangingPunct="1">
              <a:lnSpc>
                <a:spcPct val="115000"/>
              </a:lnSpc>
            </a:pPr>
            <a:r>
              <a:rPr lang="zh-CN" altLang="en-US" sz="2000" dirty="0"/>
              <a:t>逻辑功能描述</a:t>
            </a:r>
            <a:endParaRPr lang="zh-CN" altLang="en-US" sz="2000" dirty="0">
              <a:latin typeface="宋体" panose="02010600030101010101" pitchFamily="2" charset="-122"/>
              <a:ea typeface="宋体" panose="02010600030101010101" pitchFamily="2" charset="-122"/>
            </a:endParaRPr>
          </a:p>
        </p:txBody>
      </p:sp>
      <p:sp>
        <p:nvSpPr>
          <p:cNvPr id="7" name="Text Box 380"/>
          <p:cNvSpPr txBox="1">
            <a:spLocks noChangeArrowheads="1"/>
          </p:cNvSpPr>
          <p:nvPr/>
        </p:nvSpPr>
        <p:spPr bwMode="auto">
          <a:xfrm>
            <a:off x="3061970" y="2895744"/>
            <a:ext cx="1524000" cy="400050"/>
          </a:xfrm>
          <a:prstGeom prst="rect">
            <a:avLst/>
          </a:prstGeom>
          <a:noFill/>
          <a:ln w="19050">
            <a:solidFill>
              <a:srgbClr val="0066CC"/>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00000"/>
                </a:solidFill>
              </a:rPr>
              <a:t>函数表达式</a:t>
            </a:r>
            <a:endParaRPr lang="zh-CN" altLang="en-US" dirty="0">
              <a:solidFill>
                <a:srgbClr val="000000"/>
              </a:solidFill>
            </a:endParaRPr>
          </a:p>
        </p:txBody>
      </p:sp>
      <p:sp>
        <p:nvSpPr>
          <p:cNvPr id="8" name="Text Box 381"/>
          <p:cNvSpPr txBox="1">
            <a:spLocks noChangeArrowheads="1"/>
          </p:cNvSpPr>
          <p:nvPr/>
        </p:nvSpPr>
        <p:spPr bwMode="auto">
          <a:xfrm>
            <a:off x="5652770" y="3200544"/>
            <a:ext cx="1066800" cy="400050"/>
          </a:xfrm>
          <a:prstGeom prst="rect">
            <a:avLst/>
          </a:prstGeom>
          <a:noFill/>
          <a:ln w="19050">
            <a:solidFill>
              <a:srgbClr val="0066CC"/>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solidFill>
                  <a:srgbClr val="000000"/>
                </a:solidFill>
              </a:rPr>
              <a:t>真值表</a:t>
            </a:r>
            <a:endParaRPr lang="zh-CN" altLang="en-US">
              <a:solidFill>
                <a:srgbClr val="000000"/>
              </a:solidFill>
            </a:endParaRPr>
          </a:p>
        </p:txBody>
      </p:sp>
      <p:sp>
        <p:nvSpPr>
          <p:cNvPr id="9" name="Text Box 382"/>
          <p:cNvSpPr txBox="1">
            <a:spLocks noChangeArrowheads="1"/>
          </p:cNvSpPr>
          <p:nvPr/>
        </p:nvSpPr>
        <p:spPr bwMode="auto">
          <a:xfrm>
            <a:off x="5652770" y="2590944"/>
            <a:ext cx="1066800" cy="400050"/>
          </a:xfrm>
          <a:prstGeom prst="rect">
            <a:avLst/>
          </a:prstGeom>
          <a:noFill/>
          <a:ln w="19050">
            <a:solidFill>
              <a:srgbClr val="0066CC"/>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solidFill>
                  <a:srgbClr val="000000"/>
                </a:solidFill>
              </a:rPr>
              <a:t>最简式</a:t>
            </a:r>
            <a:endParaRPr lang="zh-CN" altLang="en-US">
              <a:solidFill>
                <a:srgbClr val="000000"/>
              </a:solidFill>
            </a:endParaRPr>
          </a:p>
        </p:txBody>
      </p:sp>
      <p:sp>
        <p:nvSpPr>
          <p:cNvPr id="10" name="Text Box 383"/>
          <p:cNvSpPr txBox="1">
            <a:spLocks noChangeArrowheads="1"/>
          </p:cNvSpPr>
          <p:nvPr/>
        </p:nvSpPr>
        <p:spPr bwMode="auto">
          <a:xfrm>
            <a:off x="7786370" y="2895744"/>
            <a:ext cx="1541463" cy="400050"/>
          </a:xfrm>
          <a:prstGeom prst="rect">
            <a:avLst/>
          </a:prstGeom>
          <a:noFill/>
          <a:ln w="19050">
            <a:solidFill>
              <a:srgbClr val="0066CC"/>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描述功能</a:t>
            </a:r>
            <a:endParaRPr lang="zh-CN" altLang="en-US">
              <a:solidFill>
                <a:srgbClr val="000000"/>
              </a:solidFill>
            </a:endParaRPr>
          </a:p>
        </p:txBody>
      </p:sp>
      <p:sp>
        <p:nvSpPr>
          <p:cNvPr id="11" name="Text Box 384"/>
          <p:cNvSpPr txBox="1">
            <a:spLocks noChangeArrowheads="1"/>
          </p:cNvSpPr>
          <p:nvPr/>
        </p:nvSpPr>
        <p:spPr bwMode="auto">
          <a:xfrm>
            <a:off x="1080770" y="2895744"/>
            <a:ext cx="1447800" cy="400050"/>
          </a:xfrm>
          <a:prstGeom prst="rect">
            <a:avLst/>
          </a:prstGeom>
          <a:noFill/>
          <a:ln w="19050">
            <a:solidFill>
              <a:srgbClr val="0066CC"/>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00000"/>
                </a:solidFill>
              </a:rPr>
              <a:t>组合电路</a:t>
            </a:r>
            <a:endParaRPr lang="zh-CN" altLang="en-US" dirty="0">
              <a:solidFill>
                <a:srgbClr val="000000"/>
              </a:solidFill>
            </a:endParaRPr>
          </a:p>
        </p:txBody>
      </p:sp>
      <p:sp>
        <p:nvSpPr>
          <p:cNvPr id="12" name="Line 386"/>
          <p:cNvSpPr>
            <a:spLocks noChangeShapeType="1"/>
          </p:cNvSpPr>
          <p:nvPr/>
        </p:nvSpPr>
        <p:spPr bwMode="auto">
          <a:xfrm>
            <a:off x="2528570" y="3124344"/>
            <a:ext cx="533400" cy="0"/>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3" name="Group 397"/>
          <p:cNvGrpSpPr/>
          <p:nvPr/>
        </p:nvGrpSpPr>
        <p:grpSpPr bwMode="auto">
          <a:xfrm>
            <a:off x="4585970" y="2819544"/>
            <a:ext cx="1066800" cy="609600"/>
            <a:chOff x="2544" y="3504"/>
            <a:chExt cx="672" cy="384"/>
          </a:xfrm>
        </p:grpSpPr>
        <p:sp>
          <p:nvSpPr>
            <p:cNvPr id="14" name="Line 388"/>
            <p:cNvSpPr>
              <a:spLocks noChangeShapeType="1"/>
            </p:cNvSpPr>
            <p:nvPr/>
          </p:nvSpPr>
          <p:spPr bwMode="auto">
            <a:xfrm>
              <a:off x="2880" y="3504"/>
              <a:ext cx="0" cy="384"/>
            </a:xfrm>
            <a:prstGeom prst="line">
              <a:avLst/>
            </a:prstGeom>
            <a:noFill/>
            <a:ln w="19050">
              <a:solidFill>
                <a:srgbClr val="0066CC"/>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389"/>
            <p:cNvSpPr>
              <a:spLocks noChangeShapeType="1"/>
            </p:cNvSpPr>
            <p:nvPr/>
          </p:nvSpPr>
          <p:spPr bwMode="auto">
            <a:xfrm>
              <a:off x="2880" y="3504"/>
              <a:ext cx="336" cy="0"/>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390"/>
            <p:cNvSpPr>
              <a:spLocks noChangeShapeType="1"/>
            </p:cNvSpPr>
            <p:nvPr/>
          </p:nvSpPr>
          <p:spPr bwMode="auto">
            <a:xfrm>
              <a:off x="2880" y="3888"/>
              <a:ext cx="336" cy="0"/>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Line 392"/>
            <p:cNvSpPr>
              <a:spLocks noChangeShapeType="1"/>
            </p:cNvSpPr>
            <p:nvPr/>
          </p:nvSpPr>
          <p:spPr bwMode="auto">
            <a:xfrm>
              <a:off x="2544" y="3696"/>
              <a:ext cx="336" cy="0"/>
            </a:xfrm>
            <a:prstGeom prst="line">
              <a:avLst/>
            </a:prstGeom>
            <a:noFill/>
            <a:ln w="19050">
              <a:solidFill>
                <a:srgbClr val="0066CC"/>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8" name="Group 398"/>
          <p:cNvGrpSpPr/>
          <p:nvPr/>
        </p:nvGrpSpPr>
        <p:grpSpPr bwMode="auto">
          <a:xfrm>
            <a:off x="6719570" y="2819544"/>
            <a:ext cx="1066800" cy="609600"/>
            <a:chOff x="3888" y="3504"/>
            <a:chExt cx="672" cy="384"/>
          </a:xfrm>
        </p:grpSpPr>
        <p:sp>
          <p:nvSpPr>
            <p:cNvPr id="19" name="Line 385"/>
            <p:cNvSpPr>
              <a:spLocks noChangeShapeType="1"/>
            </p:cNvSpPr>
            <p:nvPr/>
          </p:nvSpPr>
          <p:spPr bwMode="auto">
            <a:xfrm>
              <a:off x="4224" y="3696"/>
              <a:ext cx="336" cy="0"/>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Line 393"/>
            <p:cNvSpPr>
              <a:spLocks noChangeShapeType="1"/>
            </p:cNvSpPr>
            <p:nvPr/>
          </p:nvSpPr>
          <p:spPr bwMode="auto">
            <a:xfrm>
              <a:off x="4224" y="3504"/>
              <a:ext cx="0" cy="384"/>
            </a:xfrm>
            <a:prstGeom prst="line">
              <a:avLst/>
            </a:prstGeom>
            <a:noFill/>
            <a:ln w="19050">
              <a:solidFill>
                <a:srgbClr val="0066CC"/>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Line 395"/>
            <p:cNvSpPr>
              <a:spLocks noChangeShapeType="1"/>
            </p:cNvSpPr>
            <p:nvPr/>
          </p:nvSpPr>
          <p:spPr bwMode="auto">
            <a:xfrm>
              <a:off x="3888" y="3504"/>
              <a:ext cx="336" cy="0"/>
            </a:xfrm>
            <a:prstGeom prst="line">
              <a:avLst/>
            </a:prstGeom>
            <a:noFill/>
            <a:ln w="19050">
              <a:solidFill>
                <a:srgbClr val="0066CC"/>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 name="Line 396"/>
            <p:cNvSpPr>
              <a:spLocks noChangeShapeType="1"/>
            </p:cNvSpPr>
            <p:nvPr/>
          </p:nvSpPr>
          <p:spPr bwMode="auto">
            <a:xfrm>
              <a:off x="3888" y="3888"/>
              <a:ext cx="336" cy="0"/>
            </a:xfrm>
            <a:prstGeom prst="line">
              <a:avLst/>
            </a:prstGeom>
            <a:noFill/>
            <a:ln w="19050">
              <a:solidFill>
                <a:srgbClr val="0066CC"/>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14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81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a:xfrm>
            <a:off x="2209800" y="538163"/>
            <a:ext cx="7772400" cy="298450"/>
          </a:xfrm>
        </p:spPr>
        <p:txBody>
          <a:bodyPr vert="horz" wrap="square" lIns="91440" tIns="45720" rIns="91440" bIns="45720" anchor="ctr">
            <a:normAutofit fontScale="90000"/>
          </a:bodyPr>
          <a:lstStyle/>
          <a:p>
            <a:pPr eaLnBrk="1" hangingPunct="1"/>
            <a:r>
              <a:rPr lang="en-US" altLang="zh-CN" dirty="0"/>
              <a:t>3</a:t>
            </a:r>
            <a:r>
              <a:rPr lang="en-US" altLang="zh-CN" dirty="0" smtClean="0"/>
              <a:t>.2 </a:t>
            </a:r>
            <a:r>
              <a:rPr lang="zh-CN" altLang="en-US" dirty="0"/>
              <a:t>组合逻辑电路的设计</a:t>
            </a:r>
            <a:endParaRPr lang="zh-CN" altLang="en-US" dirty="0"/>
          </a:p>
        </p:txBody>
      </p:sp>
      <p:sp>
        <p:nvSpPr>
          <p:cNvPr id="113667" name="Rectangle 3"/>
          <p:cNvSpPr>
            <a:spLocks noGrp="1"/>
          </p:cNvSpPr>
          <p:nvPr>
            <p:ph idx="1"/>
          </p:nvPr>
        </p:nvSpPr>
        <p:spPr>
          <a:xfrm>
            <a:off x="1524000" y="1125538"/>
            <a:ext cx="8893175" cy="5543550"/>
          </a:xfrm>
        </p:spPr>
        <p:txBody>
          <a:bodyPr vert="horz" wrap="square" lIns="91440" tIns="45720" rIns="91440" bIns="45720" anchor="t"/>
          <a:lstStyle/>
          <a:p>
            <a:pPr algn="just" eaLnBrk="1" hangingPunct="1">
              <a:lnSpc>
                <a:spcPct val="125000"/>
              </a:lnSpc>
            </a:pPr>
            <a:r>
              <a:rPr lang="en-US" altLang="zh-CN" dirty="0"/>
              <a:t>3</a:t>
            </a:r>
            <a:r>
              <a:rPr lang="en-US" altLang="zh-CN" dirty="0" smtClean="0"/>
              <a:t>.2.1 </a:t>
            </a:r>
            <a:r>
              <a:rPr lang="zh-CN" altLang="en-US" dirty="0"/>
              <a:t>组合逻辑电路设计的一般方法</a:t>
            </a:r>
            <a:endParaRPr lang="en-US" altLang="zh-CN" sz="2000" dirty="0">
              <a:latin typeface="宋体" panose="02010600030101010101" pitchFamily="2" charset="-122"/>
              <a:ea typeface="宋体" panose="02010600030101010101" pitchFamily="2" charset="-122"/>
            </a:endParaRPr>
          </a:p>
          <a:p>
            <a:pPr lvl="1" eaLnBrk="1" hangingPunct="1">
              <a:lnSpc>
                <a:spcPct val="125000"/>
              </a:lnSpc>
            </a:pPr>
            <a:endParaRPr lang="en-US" altLang="zh-CN" sz="2000" dirty="0">
              <a:latin typeface="宋体" panose="02010600030101010101" pitchFamily="2" charset="-122"/>
              <a:ea typeface="宋体" panose="02010600030101010101" pitchFamily="2" charset="-122"/>
            </a:endParaRPr>
          </a:p>
          <a:p>
            <a:pPr lvl="1" eaLnBrk="1" hangingPunct="1">
              <a:lnSpc>
                <a:spcPct val="125000"/>
              </a:lnSpc>
            </a:pPr>
            <a:endParaRPr lang="en-US" altLang="zh-CN" sz="2000" dirty="0">
              <a:latin typeface="宋体" panose="02010600030101010101" pitchFamily="2" charset="-122"/>
              <a:ea typeface="宋体" panose="02010600030101010101" pitchFamily="2" charset="-122"/>
            </a:endParaRPr>
          </a:p>
          <a:p>
            <a:pPr lvl="1" eaLnBrk="1" hangingPunct="1">
              <a:lnSpc>
                <a:spcPct val="125000"/>
              </a:lnSpc>
            </a:pPr>
            <a:endParaRPr lang="en-US" altLang="zh-CN" sz="2000" dirty="0">
              <a:latin typeface="宋体" panose="02010600030101010101" pitchFamily="2" charset="-122"/>
              <a:ea typeface="宋体" panose="02010600030101010101" pitchFamily="2" charset="-122"/>
            </a:endParaRPr>
          </a:p>
          <a:p>
            <a:pPr lvl="1" eaLnBrk="1" hangingPunct="1">
              <a:lnSpc>
                <a:spcPct val="125000"/>
              </a:lnSpc>
            </a:pPr>
            <a:endParaRPr lang="en-US" altLang="zh-CN" sz="2000" dirty="0">
              <a:latin typeface="宋体" panose="02010600030101010101" pitchFamily="2" charset="-122"/>
              <a:ea typeface="宋体" panose="02010600030101010101" pitchFamily="2" charset="-122"/>
            </a:endParaRPr>
          </a:p>
          <a:p>
            <a:pPr lvl="1" eaLnBrk="1" hangingPunct="1">
              <a:lnSpc>
                <a:spcPct val="125000"/>
              </a:lnSpc>
            </a:pPr>
            <a:endParaRPr lang="en-US" altLang="zh-CN" sz="2000" dirty="0">
              <a:latin typeface="宋体" panose="02010600030101010101" pitchFamily="2" charset="-122"/>
              <a:ea typeface="宋体" panose="02010600030101010101" pitchFamily="2" charset="-122"/>
            </a:endParaRPr>
          </a:p>
          <a:p>
            <a:pPr lvl="1" eaLnBrk="1" hangingPunct="1">
              <a:lnSpc>
                <a:spcPct val="125000"/>
              </a:lnSpc>
            </a:pPr>
            <a:r>
              <a:rPr lang="zh-CN" altLang="en-US" sz="2000" dirty="0">
                <a:latin typeface="宋体" panose="02010600030101010101" pitchFamily="2" charset="-122"/>
                <a:ea typeface="宋体" panose="02010600030101010101" pitchFamily="2" charset="-122"/>
              </a:rPr>
              <a:t>根据给定的逻辑功能要求，分析并表示逻辑变量，并列出真值表。</a:t>
            </a:r>
            <a:endParaRPr lang="zh-CN" altLang="en-US" sz="2000" dirty="0">
              <a:latin typeface="宋体" panose="02010600030101010101" pitchFamily="2" charset="-122"/>
              <a:ea typeface="宋体" panose="02010600030101010101" pitchFamily="2" charset="-122"/>
            </a:endParaRPr>
          </a:p>
          <a:p>
            <a:pPr lvl="1" eaLnBrk="1" hangingPunct="1">
              <a:lnSpc>
                <a:spcPct val="125000"/>
              </a:lnSpc>
            </a:pPr>
            <a:r>
              <a:rPr lang="zh-CN" altLang="en-US" sz="2000" dirty="0">
                <a:latin typeface="宋体" panose="02010600030101010101" pitchFamily="2" charset="-122"/>
                <a:ea typeface="宋体" panose="02010600030101010101" pitchFamily="2" charset="-122"/>
              </a:rPr>
              <a:t>根据真值表写出逻辑函数的“最小项之和”表达式。</a:t>
            </a:r>
            <a:endParaRPr lang="zh-CN" altLang="en-US" sz="2000" dirty="0">
              <a:latin typeface="宋体" panose="02010600030101010101" pitchFamily="2" charset="-122"/>
              <a:ea typeface="宋体" panose="02010600030101010101" pitchFamily="2" charset="-122"/>
            </a:endParaRPr>
          </a:p>
          <a:p>
            <a:pPr lvl="1" eaLnBrk="1" hangingPunct="1">
              <a:lnSpc>
                <a:spcPct val="125000"/>
              </a:lnSpc>
            </a:pPr>
            <a:r>
              <a:rPr lang="zh-CN" altLang="en-US" sz="2000" dirty="0">
                <a:latin typeface="宋体" panose="02010600030101010101" pitchFamily="2" charset="-122"/>
                <a:ea typeface="宋体" panose="02010600030101010101" pitchFamily="2" charset="-122"/>
              </a:rPr>
              <a:t>将逻辑函数的“最小项之和”形式化成最简式，并进行适当变换。 </a:t>
            </a:r>
            <a:endParaRPr lang="zh-CN" altLang="en-US" sz="2000" dirty="0">
              <a:latin typeface="宋体" panose="02010600030101010101" pitchFamily="2" charset="-122"/>
              <a:ea typeface="宋体" panose="02010600030101010101" pitchFamily="2" charset="-122"/>
            </a:endParaRPr>
          </a:p>
          <a:p>
            <a:pPr lvl="1" eaLnBrk="1" hangingPunct="1">
              <a:lnSpc>
                <a:spcPct val="125000"/>
              </a:lnSpc>
            </a:pPr>
            <a:r>
              <a:rPr lang="zh-CN" altLang="en-US" sz="2000" dirty="0">
                <a:latin typeface="宋体" panose="02010600030101010101" pitchFamily="2" charset="-122"/>
                <a:ea typeface="宋体" panose="02010600030101010101" pitchFamily="2" charset="-122"/>
              </a:rPr>
              <a:t>根据化简或变换后的逻辑函数表达式，画出逻辑电路图。 </a:t>
            </a:r>
            <a:endParaRPr lang="zh-CN" altLang="en-US" sz="2000" dirty="0">
              <a:latin typeface="宋体" panose="02010600030101010101" pitchFamily="2" charset="-122"/>
              <a:ea typeface="宋体" panose="02010600030101010101" pitchFamily="2" charset="-122"/>
            </a:endParaRPr>
          </a:p>
          <a:p>
            <a:pPr eaLnBrk="1" hangingPunct="1"/>
            <a:endParaRPr lang="en-US" altLang="zh-CN" sz="2800" dirty="0"/>
          </a:p>
        </p:txBody>
      </p:sp>
      <p:sp>
        <p:nvSpPr>
          <p:cNvPr id="5" name="Text Box 8"/>
          <p:cNvSpPr txBox="1">
            <a:spLocks noChangeArrowheads="1"/>
          </p:cNvSpPr>
          <p:nvPr/>
        </p:nvSpPr>
        <p:spPr bwMode="auto">
          <a:xfrm>
            <a:off x="3372991" y="2348235"/>
            <a:ext cx="1066800" cy="400050"/>
          </a:xfrm>
          <a:prstGeom prst="rect">
            <a:avLst/>
          </a:prstGeom>
          <a:noFill/>
          <a:ln w="19050">
            <a:solidFill>
              <a:srgbClr val="0066CC"/>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真值表</a:t>
            </a:r>
            <a:endParaRPr lang="zh-CN" altLang="en-US"/>
          </a:p>
        </p:txBody>
      </p:sp>
      <p:sp>
        <p:nvSpPr>
          <p:cNvPr id="6" name="Text Box 9"/>
          <p:cNvSpPr txBox="1">
            <a:spLocks noChangeArrowheads="1"/>
          </p:cNvSpPr>
          <p:nvPr/>
        </p:nvSpPr>
        <p:spPr bwMode="auto">
          <a:xfrm>
            <a:off x="4973191" y="2653035"/>
            <a:ext cx="990600" cy="400050"/>
          </a:xfrm>
          <a:prstGeom prst="rect">
            <a:avLst/>
          </a:prstGeom>
          <a:noFill/>
          <a:ln w="19050">
            <a:solidFill>
              <a:srgbClr val="0066CC"/>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t>卡诺图</a:t>
            </a:r>
            <a:endParaRPr lang="zh-CN" altLang="en-US" dirty="0"/>
          </a:p>
        </p:txBody>
      </p:sp>
      <p:sp>
        <p:nvSpPr>
          <p:cNvPr id="7" name="Text Box 10"/>
          <p:cNvSpPr txBox="1">
            <a:spLocks noChangeArrowheads="1"/>
          </p:cNvSpPr>
          <p:nvPr/>
        </p:nvSpPr>
        <p:spPr bwMode="auto">
          <a:xfrm>
            <a:off x="4973191" y="2043435"/>
            <a:ext cx="990600" cy="400050"/>
          </a:xfrm>
          <a:prstGeom prst="rect">
            <a:avLst/>
          </a:prstGeom>
          <a:noFill/>
          <a:ln w="19050">
            <a:solidFill>
              <a:srgbClr val="0066CC"/>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t>表达式</a:t>
            </a:r>
            <a:endParaRPr lang="zh-CN" altLang="en-US" dirty="0"/>
          </a:p>
        </p:txBody>
      </p:sp>
      <p:sp>
        <p:nvSpPr>
          <p:cNvPr id="8" name="Text Box 11"/>
          <p:cNvSpPr txBox="1">
            <a:spLocks noChangeArrowheads="1"/>
          </p:cNvSpPr>
          <p:nvPr/>
        </p:nvSpPr>
        <p:spPr bwMode="auto">
          <a:xfrm>
            <a:off x="6420991" y="2424435"/>
            <a:ext cx="1541463" cy="338455"/>
          </a:xfrm>
          <a:prstGeom prst="rect">
            <a:avLst/>
          </a:prstGeom>
          <a:noFill/>
          <a:ln w="19050">
            <a:solidFill>
              <a:srgbClr val="0066CC"/>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t>简化的表达式</a:t>
            </a:r>
            <a:endParaRPr lang="zh-CN" altLang="en-US" sz="1600" dirty="0"/>
          </a:p>
        </p:txBody>
      </p:sp>
      <p:sp>
        <p:nvSpPr>
          <p:cNvPr id="9" name="Text Box 12"/>
          <p:cNvSpPr txBox="1">
            <a:spLocks noChangeArrowheads="1"/>
          </p:cNvSpPr>
          <p:nvPr/>
        </p:nvSpPr>
        <p:spPr bwMode="auto">
          <a:xfrm>
            <a:off x="1631504" y="2364110"/>
            <a:ext cx="1295400" cy="400050"/>
          </a:xfrm>
          <a:prstGeom prst="rect">
            <a:avLst/>
          </a:prstGeom>
          <a:noFill/>
          <a:ln w="19050">
            <a:solidFill>
              <a:srgbClr val="0066CC"/>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设计要求</a:t>
            </a:r>
            <a:endParaRPr lang="zh-CN" altLang="en-US" dirty="0"/>
          </a:p>
        </p:txBody>
      </p:sp>
      <p:sp>
        <p:nvSpPr>
          <p:cNvPr id="10" name="Line 13"/>
          <p:cNvSpPr>
            <a:spLocks noChangeShapeType="1"/>
          </p:cNvSpPr>
          <p:nvPr/>
        </p:nvSpPr>
        <p:spPr bwMode="auto">
          <a:xfrm flipV="1">
            <a:off x="2947541" y="2576835"/>
            <a:ext cx="425450" cy="3175"/>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1" name="Group 14"/>
          <p:cNvGrpSpPr/>
          <p:nvPr/>
        </p:nvGrpSpPr>
        <p:grpSpPr bwMode="auto">
          <a:xfrm>
            <a:off x="4439791" y="2272035"/>
            <a:ext cx="533400" cy="609600"/>
            <a:chOff x="2544" y="3504"/>
            <a:chExt cx="672" cy="384"/>
          </a:xfrm>
        </p:grpSpPr>
        <p:sp>
          <p:nvSpPr>
            <p:cNvPr id="12" name="Line 15"/>
            <p:cNvSpPr>
              <a:spLocks noChangeShapeType="1"/>
            </p:cNvSpPr>
            <p:nvPr/>
          </p:nvSpPr>
          <p:spPr bwMode="auto">
            <a:xfrm>
              <a:off x="2880" y="3504"/>
              <a:ext cx="0" cy="384"/>
            </a:xfrm>
            <a:prstGeom prst="line">
              <a:avLst/>
            </a:prstGeom>
            <a:noFill/>
            <a:ln w="19050">
              <a:solidFill>
                <a:srgbClr val="0066CC"/>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6"/>
            <p:cNvSpPr>
              <a:spLocks noChangeShapeType="1"/>
            </p:cNvSpPr>
            <p:nvPr/>
          </p:nvSpPr>
          <p:spPr bwMode="auto">
            <a:xfrm>
              <a:off x="2880" y="3504"/>
              <a:ext cx="336" cy="0"/>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7"/>
            <p:cNvSpPr>
              <a:spLocks noChangeShapeType="1"/>
            </p:cNvSpPr>
            <p:nvPr/>
          </p:nvSpPr>
          <p:spPr bwMode="auto">
            <a:xfrm>
              <a:off x="2880" y="3888"/>
              <a:ext cx="336" cy="0"/>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8"/>
            <p:cNvSpPr>
              <a:spLocks noChangeShapeType="1"/>
            </p:cNvSpPr>
            <p:nvPr/>
          </p:nvSpPr>
          <p:spPr bwMode="auto">
            <a:xfrm>
              <a:off x="2544" y="3696"/>
              <a:ext cx="336" cy="0"/>
            </a:xfrm>
            <a:prstGeom prst="line">
              <a:avLst/>
            </a:prstGeom>
            <a:noFill/>
            <a:ln w="19050">
              <a:solidFill>
                <a:srgbClr val="0066CC"/>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6" name="Group 19"/>
          <p:cNvGrpSpPr/>
          <p:nvPr/>
        </p:nvGrpSpPr>
        <p:grpSpPr bwMode="auto">
          <a:xfrm>
            <a:off x="5963791" y="2272035"/>
            <a:ext cx="457200" cy="609600"/>
            <a:chOff x="3888" y="3504"/>
            <a:chExt cx="672" cy="384"/>
          </a:xfrm>
        </p:grpSpPr>
        <p:sp>
          <p:nvSpPr>
            <p:cNvPr id="17" name="Line 20"/>
            <p:cNvSpPr>
              <a:spLocks noChangeShapeType="1"/>
            </p:cNvSpPr>
            <p:nvPr/>
          </p:nvSpPr>
          <p:spPr bwMode="auto">
            <a:xfrm>
              <a:off x="4224" y="3696"/>
              <a:ext cx="336" cy="0"/>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21"/>
            <p:cNvSpPr>
              <a:spLocks noChangeShapeType="1"/>
            </p:cNvSpPr>
            <p:nvPr/>
          </p:nvSpPr>
          <p:spPr bwMode="auto">
            <a:xfrm>
              <a:off x="4224" y="3504"/>
              <a:ext cx="0" cy="384"/>
            </a:xfrm>
            <a:prstGeom prst="line">
              <a:avLst/>
            </a:prstGeom>
            <a:noFill/>
            <a:ln w="19050">
              <a:solidFill>
                <a:srgbClr val="0066CC"/>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Line 22"/>
            <p:cNvSpPr>
              <a:spLocks noChangeShapeType="1"/>
            </p:cNvSpPr>
            <p:nvPr/>
          </p:nvSpPr>
          <p:spPr bwMode="auto">
            <a:xfrm>
              <a:off x="3888" y="3504"/>
              <a:ext cx="336" cy="0"/>
            </a:xfrm>
            <a:prstGeom prst="line">
              <a:avLst/>
            </a:prstGeom>
            <a:noFill/>
            <a:ln w="19050">
              <a:solidFill>
                <a:srgbClr val="0066CC"/>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Line 23"/>
            <p:cNvSpPr>
              <a:spLocks noChangeShapeType="1"/>
            </p:cNvSpPr>
            <p:nvPr/>
          </p:nvSpPr>
          <p:spPr bwMode="auto">
            <a:xfrm>
              <a:off x="3888" y="3888"/>
              <a:ext cx="336" cy="0"/>
            </a:xfrm>
            <a:prstGeom prst="line">
              <a:avLst/>
            </a:prstGeom>
            <a:noFill/>
            <a:ln w="19050">
              <a:solidFill>
                <a:srgbClr val="0066CC"/>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1" name="Text Box 27"/>
          <p:cNvSpPr txBox="1">
            <a:spLocks noChangeArrowheads="1"/>
          </p:cNvSpPr>
          <p:nvPr/>
        </p:nvSpPr>
        <p:spPr bwMode="auto">
          <a:xfrm>
            <a:off x="9607105" y="2365698"/>
            <a:ext cx="953392" cy="400050"/>
          </a:xfrm>
          <a:prstGeom prst="rect">
            <a:avLst/>
          </a:prstGeom>
          <a:noFill/>
          <a:ln w="19050">
            <a:solidFill>
              <a:srgbClr val="0066CC"/>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逻辑图</a:t>
            </a:r>
            <a:endParaRPr lang="zh-CN" altLang="en-US" dirty="0"/>
          </a:p>
        </p:txBody>
      </p:sp>
      <p:sp>
        <p:nvSpPr>
          <p:cNvPr id="22" name="Text Box 28"/>
          <p:cNvSpPr txBox="1">
            <a:spLocks noChangeArrowheads="1"/>
          </p:cNvSpPr>
          <p:nvPr/>
        </p:nvSpPr>
        <p:spPr bwMode="auto">
          <a:xfrm>
            <a:off x="8325991" y="2424435"/>
            <a:ext cx="1038225" cy="338455"/>
          </a:xfrm>
          <a:prstGeom prst="rect">
            <a:avLst/>
          </a:prstGeom>
          <a:noFill/>
          <a:ln w="19050">
            <a:solidFill>
              <a:srgbClr val="0066CC"/>
            </a:solidFill>
            <a:prstDash val="dash"/>
            <a:miter lim="800000"/>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t>消除险象</a:t>
            </a:r>
            <a:endParaRPr lang="zh-CN" altLang="en-US" sz="1600" dirty="0"/>
          </a:p>
        </p:txBody>
      </p:sp>
      <p:sp>
        <p:nvSpPr>
          <p:cNvPr id="23" name="Line 30"/>
          <p:cNvSpPr>
            <a:spLocks noChangeShapeType="1"/>
          </p:cNvSpPr>
          <p:nvPr/>
        </p:nvSpPr>
        <p:spPr bwMode="auto">
          <a:xfrm>
            <a:off x="7975154" y="2591123"/>
            <a:ext cx="381000" cy="0"/>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Line 31"/>
          <p:cNvSpPr>
            <a:spLocks noChangeShapeType="1"/>
          </p:cNvSpPr>
          <p:nvPr/>
        </p:nvSpPr>
        <p:spPr bwMode="auto">
          <a:xfrm>
            <a:off x="9349929" y="2576835"/>
            <a:ext cx="304800" cy="0"/>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11175" y="593090"/>
            <a:ext cx="11680825" cy="4692650"/>
          </a:xfrm>
          <a:prstGeom prst="rect">
            <a:avLst/>
          </a:prstGeom>
          <a:noFill/>
        </p:spPr>
        <p:txBody>
          <a:bodyPr wrap="square" rtlCol="0">
            <a:noAutofit/>
          </a:bodyPr>
          <a:p>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并不是所有的竞争都会产生错误输出，常把不会产生错误输出的竞争称为非临界竞争</a:t>
            </a:r>
            <a:r>
              <a:rPr lang="en-US" altLang="zh-CN"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(noncritical race)</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，而会导致错误输出的竞争称为临界竞争</a:t>
            </a:r>
            <a:r>
              <a:rPr lang="en-US" altLang="zh-CN"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(critical race)</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静态险象</a:t>
            </a:r>
            <a:r>
              <a:rPr lang="en-US" altLang="zh-CN"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(static hazard)</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：如果在输入变化而输出不应发生变化的情况下，输出端却产生了短暂的错误输出，即产生了险象</a:t>
            </a:r>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动态险象</a:t>
            </a:r>
            <a:r>
              <a:rPr lang="en-US" altLang="zh-CN"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(dynamic hazard)</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：如果在输入变化而输出应该变化的情况下，输出在变化过程中产生了短暂的错误输出 </a:t>
            </a:r>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险象的消除：</a:t>
            </a:r>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增加冗余项法：卡诺图</a:t>
            </a:r>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增加惯性延时环节法：</a:t>
            </a:r>
            <a:r>
              <a:rPr lang="en-US" altLang="zh-CN"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RC</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电路</a:t>
            </a:r>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选通法：选通脉冲</a:t>
            </a:r>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eaLnBrk="1" hangingPunct="1"/>
            <a:endParaRPr lang="zh-CN" altLang="en-US" sz="2400" dirty="0"/>
          </a:p>
          <a:p>
            <a:pPr lvl="1" eaLnBrk="1" hangingPunct="1"/>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71009"/>
          <p:cNvSpPr>
            <a:spLocks noGrp="1"/>
          </p:cNvSpPr>
          <p:nvPr>
            <p:ph type="title"/>
          </p:nvPr>
        </p:nvSpPr>
        <p:spPr>
          <a:xfrm>
            <a:off x="2209800" y="152400"/>
            <a:ext cx="7696200" cy="914400"/>
          </a:xfrm>
          <a:ln>
            <a:solidFill>
              <a:srgbClr val="FF0066"/>
            </a:solidFill>
            <a:miter/>
          </a:ln>
        </p:spPr>
        <p:txBody>
          <a:bodyPr anchor="ctr">
            <a:normAutofit fontScale="90000"/>
          </a:bodyPr>
          <a:lstStyle/>
          <a:p>
            <a:r>
              <a:rPr lang="en-US" altLang="zh-CN" sz="3600" b="1" dirty="0">
                <a:solidFill>
                  <a:srgbClr val="FF0066"/>
                </a:solidFill>
                <a:ea typeface="隶书" panose="02010509060101010101" pitchFamily="49" charset="-122"/>
              </a:rPr>
              <a:t>2.4   </a:t>
            </a:r>
            <a:r>
              <a:rPr lang="zh-CN" altLang="en-US" sz="3600" b="1" dirty="0">
                <a:solidFill>
                  <a:srgbClr val="FF0066"/>
                </a:solidFill>
                <a:ea typeface="隶书" panose="02010509060101010101" pitchFamily="49" charset="-122"/>
              </a:rPr>
              <a:t>逻辑函数化简中的几个特殊问题</a:t>
            </a:r>
            <a:endParaRPr lang="zh-CN" altLang="en-US" sz="3600" b="1">
              <a:solidFill>
                <a:srgbClr val="FF0066"/>
              </a:solidFill>
              <a:ea typeface="隶书" panose="02010509060101010101" pitchFamily="49" charset="-122"/>
            </a:endParaRPr>
          </a:p>
        </p:txBody>
      </p:sp>
      <p:sp>
        <p:nvSpPr>
          <p:cNvPr id="171011" name="矩形 171010"/>
          <p:cNvSpPr/>
          <p:nvPr/>
        </p:nvSpPr>
        <p:spPr>
          <a:xfrm>
            <a:off x="1730375" y="1020763"/>
            <a:ext cx="5899150" cy="583565"/>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一、具有约束的逻辑函数的化简</a:t>
            </a:r>
            <a:endParaRPr lang="zh-CN" altLang="en-US" b="1" dirty="0">
              <a:latin typeface="Times New Roman" panose="02020603050405020304" pitchFamily="18" charset="0"/>
              <a:ea typeface="宋体" panose="02010600030101010101" pitchFamily="2" charset="-122"/>
            </a:endParaRPr>
          </a:p>
        </p:txBody>
      </p:sp>
      <p:sp>
        <p:nvSpPr>
          <p:cNvPr id="171012" name="文本框 171011"/>
          <p:cNvSpPr txBox="1"/>
          <p:nvPr/>
        </p:nvSpPr>
        <p:spPr>
          <a:xfrm>
            <a:off x="1905000" y="1524000"/>
            <a:ext cx="8077200" cy="2738120"/>
          </a:xfrm>
          <a:prstGeom prst="rect">
            <a:avLst/>
          </a:prstGeom>
          <a:noFill/>
          <a:ln w="9525">
            <a:noFill/>
          </a:ln>
        </p:spPr>
        <p:txBody>
          <a:bodyPr>
            <a:spAutoFit/>
          </a:bodyPr>
          <a:lstStyle/>
          <a:p>
            <a:pPr algn="just"/>
            <a:r>
              <a:rPr lang="en-US" altLang="zh-CN" sz="2800" dirty="0">
                <a:solidFill>
                  <a:srgbClr val="FF0066"/>
                </a:solidFill>
                <a:latin typeface="黑体" panose="02010609060101010101" pitchFamily="2" charset="-122"/>
                <a:ea typeface="黑体" panose="02010609060101010101" pitchFamily="2" charset="-122"/>
              </a:rPr>
              <a:t>1</a:t>
            </a:r>
            <a:r>
              <a:rPr lang="zh-CN" altLang="en-US" sz="2800" dirty="0">
                <a:solidFill>
                  <a:srgbClr val="FF0066"/>
                </a:solidFill>
                <a:latin typeface="黑体" panose="02010609060101010101" pitchFamily="2" charset="-122"/>
                <a:ea typeface="黑体" panose="02010609060101010101" pitchFamily="2" charset="-122"/>
              </a:rPr>
              <a:t>、约束、约束项、约束条件</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）什么是约束？</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在设计工作中（在真值表内）对应于某些变量的取值组合根本不会出现，即这些变量间存在着严格的互相制约关系，则称这些变量是一组有约束的变量。</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例如：用</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三个按钮分别去控制计算器的加法、减法和除法三种操作中的一种，这样，任何时候三个变量只能有一个变量为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，即</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三个变量取值只可能出现</a:t>
            </a:r>
            <a:r>
              <a:rPr lang="en-US" altLang="zh-CN" dirty="0">
                <a:latin typeface="Times New Roman" panose="02020603050405020304" pitchFamily="18" charset="0"/>
                <a:ea typeface="宋体" panose="02010600030101010101" pitchFamily="2" charset="-122"/>
              </a:rPr>
              <a:t>000,001,010,100</a:t>
            </a:r>
            <a:r>
              <a:rPr lang="zh-CN" altLang="en-US" dirty="0">
                <a:latin typeface="Times New Roman" panose="02020603050405020304" pitchFamily="18" charset="0"/>
                <a:ea typeface="宋体" panose="02010600030101010101" pitchFamily="2" charset="-122"/>
              </a:rPr>
              <a:t>四种组合，而不会出现</a:t>
            </a:r>
            <a:r>
              <a:rPr lang="en-US" altLang="zh-CN" dirty="0">
                <a:latin typeface="Times New Roman" panose="02020603050405020304" pitchFamily="18" charset="0"/>
                <a:ea typeface="宋体" panose="02010600030101010101" pitchFamily="2" charset="-122"/>
              </a:rPr>
              <a:t>011,101,110,111</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）约束条件</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这种互相制约关系，可以用下试表示：</a:t>
            </a:r>
            <a:endParaRPr lang="zh-CN" altLang="en-US" dirty="0">
              <a:latin typeface="Times New Roman" panose="02020603050405020304" pitchFamily="18" charset="0"/>
              <a:ea typeface="宋体" panose="02010600030101010101" pitchFamily="2" charset="-122"/>
            </a:endParaRPr>
          </a:p>
        </p:txBody>
      </p:sp>
      <p:graphicFrame>
        <p:nvGraphicFramePr>
          <p:cNvPr id="171013" name="对象 171012"/>
          <p:cNvGraphicFramePr>
            <a:graphicFrameLocks noChangeAspect="1"/>
          </p:cNvGraphicFramePr>
          <p:nvPr/>
        </p:nvGraphicFramePr>
        <p:xfrm>
          <a:off x="2133600" y="5684838"/>
          <a:ext cx="4419600" cy="487362"/>
        </p:xfrm>
        <a:graphic>
          <a:graphicData uri="http://schemas.openxmlformats.org/presentationml/2006/ole">
            <mc:AlternateContent xmlns:mc="http://schemas.openxmlformats.org/markup-compatibility/2006">
              <mc:Choice xmlns:v="urn:schemas-microsoft-com:vml" Requires="v">
                <p:oleObj spid="_x0000_s41013" name="" r:id="rId1" imgW="5486400" imgH="202565" progId="">
                  <p:embed/>
                </p:oleObj>
              </mc:Choice>
              <mc:Fallback>
                <p:oleObj name="" r:id="rId1" imgW="5486400" imgH="202565" progId="">
                  <p:embed/>
                  <p:pic>
                    <p:nvPicPr>
                      <p:cNvPr id="0" name="Picture 39"/>
                      <p:cNvPicPr>
                        <a:picLocks noChangeAspect="1" noChangeArrowheads="1"/>
                      </p:cNvPicPr>
                      <p:nvPr/>
                    </p:nvPicPr>
                    <p:blipFill>
                      <a:blip r:embed="rId2">
                        <a:extLst>
                          <a:ext uri="{28A0092B-C50C-407E-A947-70E740481C1C}">
                            <a14:useLocalDpi xmlns:a14="http://schemas.microsoft.com/office/drawing/2010/main" val="0"/>
                          </a:ext>
                        </a:extLst>
                      </a:blip>
                      <a:srcRect r="66795"/>
                      <a:stretch>
                        <a:fillRect/>
                      </a:stretch>
                    </p:blipFill>
                    <p:spPr bwMode="auto">
                      <a:xfrm>
                        <a:off x="2133600" y="5684838"/>
                        <a:ext cx="441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1014" name="文本框 171013"/>
          <p:cNvSpPr txBox="1"/>
          <p:nvPr/>
        </p:nvSpPr>
        <p:spPr>
          <a:xfrm>
            <a:off x="6629400" y="5715000"/>
            <a:ext cx="3505200" cy="368300"/>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约束条件</a:t>
            </a:r>
            <a:endParaRPr lang="zh-CN" altLang="en-US">
              <a:latin typeface="Times New Roman" panose="02020603050405020304" pitchFamily="18" charset="0"/>
              <a:ea typeface="宋体" panose="02010600030101010101" pitchFamily="2" charset="-122"/>
            </a:endParaRPr>
          </a:p>
        </p:txBody>
      </p:sp>
      <p:sp>
        <p:nvSpPr>
          <p:cNvPr id="171015" name="文本框 171014"/>
          <p:cNvSpPr txBox="1"/>
          <p:nvPr/>
        </p:nvSpPr>
        <p:spPr>
          <a:xfrm>
            <a:off x="1905000" y="6248400"/>
            <a:ext cx="8077200" cy="3683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）约束项</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约束条件中所包含的最小项称为约束项</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30530" y="401955"/>
            <a:ext cx="10078085" cy="5092065"/>
          </a:xfrm>
          <a:prstGeom prst="rect">
            <a:avLst/>
          </a:prstGeom>
          <a:noFill/>
        </p:spPr>
        <p:txBody>
          <a:bodyPr wrap="square" rtlCol="0">
            <a:noAutofit/>
          </a:bodyPr>
          <a:p>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基本触发器：</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RS</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触发器</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657600" lvl="8" indent="457200"/>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或为</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RS=0</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657600" lvl="8" indent="457200"/>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信息传递规律：由它的功能表可见：在</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不相等时，</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Q </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服从于 </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 !</a:t>
            </a:r>
            <a:endPar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钟控触发器：</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钟控</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RS</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触发器</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钟控</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JK</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触发器</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钟控（同步）</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触发器</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触发器</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将</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触发器的输入端</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始终接“</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，即构成</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触发器。 </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D</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触发器</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Q</a:t>
            </a:r>
            <a:r>
              <a:rPr lang="en-US" altLang="zh-CN" baseline="30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n+1</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 name="Object 45"/>
          <p:cNvGraphicFramePr>
            <a:graphicFrameLocks noChangeAspect="1"/>
          </p:cNvGraphicFramePr>
          <p:nvPr/>
        </p:nvGraphicFramePr>
        <p:xfrm>
          <a:off x="2181225" y="704215"/>
          <a:ext cx="2286000" cy="469900"/>
        </p:xfrm>
        <a:graphic>
          <a:graphicData uri="http://schemas.openxmlformats.org/presentationml/2006/ole">
            <mc:AlternateContent xmlns:mc="http://schemas.openxmlformats.org/markup-compatibility/2006">
              <mc:Choice xmlns:v="urn:schemas-microsoft-com:vml" Requires="v">
                <p:oleObj spid="_x0000_s5" name="" r:id="rId1" imgW="1104900" imgH="228600" progId="Equation.3">
                  <p:embed/>
                </p:oleObj>
              </mc:Choice>
              <mc:Fallback>
                <p:oleObj name="" r:id="rId1" imgW="1104900" imgH="228600" progId="Equation.3">
                  <p:embed/>
                  <p:pic>
                    <p:nvPicPr>
                      <p:cNvPr id="0" name="Object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25" y="704215"/>
                        <a:ext cx="2286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文本框 5"/>
          <p:cNvSpPr txBox="1"/>
          <p:nvPr/>
        </p:nvSpPr>
        <p:spPr>
          <a:xfrm>
            <a:off x="5099050" y="805815"/>
            <a:ext cx="4064000" cy="368300"/>
          </a:xfrm>
          <a:prstGeom prst="rect">
            <a:avLst/>
          </a:prstGeom>
          <a:noFill/>
        </p:spPr>
        <p:txBody>
          <a:bodyPr wrap="square" rtlCol="0">
            <a:spAutoFit/>
          </a:bodyPr>
          <a:p>
            <a:pPr algn="l"/>
            <a:r>
              <a:rPr lang="zh-CN" altLang="en-US"/>
              <a:t>注意一下这边的</a:t>
            </a:r>
            <a:r>
              <a:rPr lang="en-US" altLang="zh-CN"/>
              <a:t>S</a:t>
            </a:r>
            <a:r>
              <a:rPr lang="en-US" altLang="zh-CN" baseline="-25000"/>
              <a:t>D</a:t>
            </a:r>
            <a:r>
              <a:rPr lang="zh-CN" altLang="en-US"/>
              <a:t>和</a:t>
            </a:r>
            <a:r>
              <a:rPr lang="en-US" altLang="zh-CN"/>
              <a:t>R</a:t>
            </a:r>
            <a:r>
              <a:rPr lang="en-US" altLang="zh-CN" baseline="-25000"/>
              <a:t>D</a:t>
            </a:r>
            <a:r>
              <a:rPr lang="zh-CN" altLang="en-US"/>
              <a:t>是反变量</a:t>
            </a:r>
            <a:endParaRPr lang="zh-CN" altLang="en-US" baseline="30000"/>
          </a:p>
        </p:txBody>
      </p:sp>
      <p:sp>
        <p:nvSpPr>
          <p:cNvPr id="7" name="Text Box 46"/>
          <p:cNvSpPr txBox="1">
            <a:spLocks noChangeArrowheads="1"/>
          </p:cNvSpPr>
          <p:nvPr/>
        </p:nvSpPr>
        <p:spPr bwMode="auto">
          <a:xfrm>
            <a:off x="2181225" y="1337945"/>
            <a:ext cx="3832860" cy="447675"/>
          </a:xfrm>
          <a:prstGeom prst="rect">
            <a:avLst/>
          </a:prstGeom>
          <a:noFill/>
          <a:ln w="9525">
            <a:noFill/>
            <a:miter lim="800000"/>
          </a:ln>
        </p:spPr>
        <p:txBody>
          <a:bodyPr>
            <a:noAutofit/>
          </a:bodyPr>
          <a:p>
            <a:pPr eaLnBrk="1" hangingPunct="1">
              <a:spcBef>
                <a:spcPct val="50000"/>
              </a:spcBef>
            </a:pPr>
            <a:r>
              <a:rPr lang="en-US" altLang="zh-CN"/>
              <a:t>R</a:t>
            </a:r>
            <a:r>
              <a:rPr lang="en-US" altLang="zh-CN" baseline="-25000"/>
              <a:t>D</a:t>
            </a:r>
            <a:r>
              <a:rPr lang="en-US" altLang="zh-CN"/>
              <a:t>+S</a:t>
            </a:r>
            <a:r>
              <a:rPr lang="en-US" altLang="zh-CN" baseline="-25000"/>
              <a:t>D</a:t>
            </a:r>
            <a:r>
              <a:rPr lang="en-US" altLang="zh-CN"/>
              <a:t>=1——</a:t>
            </a:r>
            <a:r>
              <a:rPr lang="zh-CN" altLang="en-US"/>
              <a:t>约束条件 </a:t>
            </a:r>
            <a:endParaRPr lang="zh-CN" altLang="en-US"/>
          </a:p>
        </p:txBody>
      </p:sp>
      <p:graphicFrame>
        <p:nvGraphicFramePr>
          <p:cNvPr id="36884" name="Object 20"/>
          <p:cNvGraphicFramePr>
            <a:graphicFrameLocks noChangeAspect="1"/>
          </p:cNvGraphicFramePr>
          <p:nvPr/>
        </p:nvGraphicFramePr>
        <p:xfrm>
          <a:off x="2336800" y="3995420"/>
          <a:ext cx="2130425" cy="476250"/>
        </p:xfrm>
        <a:graphic>
          <a:graphicData uri="http://schemas.openxmlformats.org/presentationml/2006/ole">
            <mc:AlternateContent xmlns:mc="http://schemas.openxmlformats.org/markup-compatibility/2006">
              <mc:Choice xmlns:v="urn:schemas-microsoft-com:vml" Requires="v">
                <p:oleObj spid="_x0000_s28711" name="" r:id="rId3" imgW="1155700" imgH="254000" progId="Equation.3">
                  <p:embed/>
                </p:oleObj>
              </mc:Choice>
              <mc:Fallback>
                <p:oleObj name="" r:id="rId3" imgW="1155700" imgH="2540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800" y="3995420"/>
                        <a:ext cx="2130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57" name="Object 45"/>
          <p:cNvGraphicFramePr>
            <a:graphicFrameLocks noChangeAspect="1"/>
          </p:cNvGraphicFramePr>
          <p:nvPr/>
        </p:nvGraphicFramePr>
        <p:xfrm>
          <a:off x="3108960" y="4714875"/>
          <a:ext cx="2084388" cy="952500"/>
        </p:xfrm>
        <a:graphic>
          <a:graphicData uri="http://schemas.openxmlformats.org/presentationml/2006/ole">
            <mc:AlternateContent xmlns:mc="http://schemas.openxmlformats.org/markup-compatibility/2006">
              <mc:Choice xmlns:v="urn:schemas-microsoft-com:vml" Requires="v">
                <p:oleObj spid="_x0000_s30786" name="" r:id="rId5" imgW="1130300" imgH="508000" progId="Equation.3">
                  <p:embed/>
                </p:oleObj>
              </mc:Choice>
              <mc:Fallback>
                <p:oleObj name="" r:id="rId5" imgW="1130300" imgH="508000"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8960" y="4714875"/>
                        <a:ext cx="208438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文本框 1"/>
          <p:cNvSpPr txBox="1"/>
          <p:nvPr/>
        </p:nvSpPr>
        <p:spPr>
          <a:xfrm>
            <a:off x="3255645" y="2898775"/>
            <a:ext cx="9142730" cy="853440"/>
          </a:xfrm>
          <a:prstGeom prst="rect">
            <a:avLst/>
          </a:prstGeom>
          <a:noFill/>
        </p:spPr>
        <p:txBody>
          <a:bodyPr wrap="square" rtlCol="0" anchor="t">
            <a:noAutofit/>
          </a:bodyPr>
          <a:p>
            <a:pPr algn="just" eaLnBrk="1" hangingPunct="1">
              <a:spcBef>
                <a:spcPct val="50000"/>
              </a:spcBef>
            </a:pPr>
            <a:r>
              <a:rPr lang="zh-CN" altLang="en-US">
                <a:sym typeface="+mn-ea"/>
              </a:rPr>
              <a:t>空翻现象：</a:t>
            </a:r>
            <a:endParaRPr lang="zh-CN" altLang="en-US"/>
          </a:p>
          <a:p>
            <a:pPr algn="just" eaLnBrk="1" hangingPunct="1">
              <a:spcBef>
                <a:spcPct val="50000"/>
              </a:spcBef>
            </a:pPr>
            <a:r>
              <a:rPr lang="zh-CN" altLang="en-US">
                <a:sym typeface="+mn-ea"/>
              </a:rPr>
              <a:t>	概念：在一个时钟脉冲作用下，引起触发器的状态翻转两次或多次的现象。</a:t>
            </a: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ssolv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884"/>
                                        </p:tgtEl>
                                        <p:attrNameLst>
                                          <p:attrName>style.visibility</p:attrName>
                                        </p:attrNameLst>
                                      </p:cBhvr>
                                      <p:to>
                                        <p:strVal val="visible"/>
                                      </p:to>
                                    </p:set>
                                    <p:animEffect transition="in" filter="wipe(left)">
                                      <p:cBhvr>
                                        <p:cTn id="17" dur="500"/>
                                        <p:tgtEl>
                                          <p:spTgt spid="368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957"/>
                                        </p:tgtEl>
                                        <p:attrNameLst>
                                          <p:attrName>style.visibility</p:attrName>
                                        </p:attrNameLst>
                                      </p:cBhvr>
                                      <p:to>
                                        <p:strVal val="visible"/>
                                      </p:to>
                                    </p:set>
                                    <p:animEffect transition="in" filter="wipe(left)">
                                      <p:cBhvr>
                                        <p:cTn id="22" dur="500"/>
                                        <p:tgtEl>
                                          <p:spTgt spid="38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26440" y="588010"/>
            <a:ext cx="11660505" cy="5680075"/>
          </a:xfrm>
          <a:prstGeom prst="rect">
            <a:avLst/>
          </a:prstGeom>
          <a:noFill/>
        </p:spPr>
        <p:txBody>
          <a:bodyPr wrap="square" rtlCol="0">
            <a:noAutofit/>
          </a:bodyPr>
          <a:p>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主从触发器：</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主从</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RS</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触发器：下降沿触发</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主从</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JK</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触发器</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下降沿触发</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just" eaLnBrk="1" hangingPunct="1">
              <a:spcBef>
                <a:spcPct val="50000"/>
              </a:spcBef>
            </a:pP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1</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CP=1</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时，从触发器的状态不变，主触发器接收数据。</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just" eaLnBrk="1" hangingPunct="1">
              <a:spcBef>
                <a:spcPct val="50000"/>
              </a:spcBef>
            </a:pP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2</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CP</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由</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1</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变为</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0</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时，主触发器传递数据给从触发器，</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CP=0</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时，不接收数据</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gn="just" eaLnBrk="1" hangingPunct="1">
              <a:spcBef>
                <a:spcPct val="50000"/>
              </a:spcBef>
            </a:pP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一次变化问题：一个</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CP</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时钟脉冲只能变化主触发器状态只能变化一次</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just" eaLnBrk="1" hangingPunct="1">
              <a:spcBef>
                <a:spcPct val="50000"/>
              </a:spcBef>
            </a:pP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just" eaLnBrk="1" hangingPunct="1">
              <a:spcBef>
                <a:spcPct val="50000"/>
              </a:spcBef>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维持阻塞</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D</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触发器 ：上跳沿触发</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algn="just" eaLnBrk="1" hangingPunct="1">
              <a:spcBef>
                <a:spcPct val="50000"/>
              </a:spcBef>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边沿</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JK</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触发器：</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下降沿触发。</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4" name="对象 3"/>
          <p:cNvGraphicFramePr/>
          <p:nvPr/>
        </p:nvGraphicFramePr>
        <p:xfrm>
          <a:off x="4657090" y="1223010"/>
          <a:ext cx="4043045" cy="1219200"/>
        </p:xfrm>
        <a:graphic>
          <a:graphicData uri="http://schemas.openxmlformats.org/presentationml/2006/ole">
            <mc:AlternateContent xmlns:mc="http://schemas.openxmlformats.org/markup-compatibility/2006">
              <mc:Choice xmlns:v="urn:schemas-microsoft-com:vml" Requires="v">
                <p:oleObj spid="_x0000_s5" name="" r:id="rId1" imgW="3294380" imgH="1082675" progId="Equation.KSEE3">
                  <p:embed/>
                </p:oleObj>
              </mc:Choice>
              <mc:Fallback>
                <p:oleObj name="" r:id="rId1" imgW="3294380" imgH="1082675" progId="Equation.KSEE3">
                  <p:embed/>
                  <p:pic>
                    <p:nvPicPr>
                      <p:cNvPr id="0" name="图片 4"/>
                      <p:cNvPicPr/>
                      <p:nvPr/>
                    </p:nvPicPr>
                    <p:blipFill>
                      <a:blip r:embed="rId2"/>
                      <a:stretch>
                        <a:fillRect/>
                      </a:stretch>
                    </p:blipFill>
                    <p:spPr>
                      <a:xfrm>
                        <a:off x="4657090" y="1223010"/>
                        <a:ext cx="4043045" cy="1219200"/>
                      </a:xfrm>
                      <a:prstGeom prst="rect">
                        <a:avLst/>
                      </a:prstGeom>
                    </p:spPr>
                  </p:pic>
                </p:oleObj>
              </mc:Fallback>
            </mc:AlternateContent>
          </a:graphicData>
        </a:graphic>
      </p:graphicFrame>
      <p:grpSp>
        <p:nvGrpSpPr>
          <p:cNvPr id="57346" name="Group 2"/>
          <p:cNvGrpSpPr/>
          <p:nvPr/>
        </p:nvGrpSpPr>
        <p:grpSpPr bwMode="auto">
          <a:xfrm>
            <a:off x="9055735" y="794068"/>
            <a:ext cx="2197100" cy="2800350"/>
            <a:chOff x="3528" y="396"/>
            <a:chExt cx="1384" cy="1764"/>
          </a:xfrm>
        </p:grpSpPr>
        <p:grpSp>
          <p:nvGrpSpPr>
            <p:cNvPr id="57357" name="Group 3"/>
            <p:cNvGrpSpPr/>
            <p:nvPr/>
          </p:nvGrpSpPr>
          <p:grpSpPr bwMode="auto">
            <a:xfrm>
              <a:off x="3528" y="396"/>
              <a:ext cx="1384" cy="1764"/>
              <a:chOff x="3776" y="1548"/>
              <a:chExt cx="1456" cy="1848"/>
            </a:xfrm>
          </p:grpSpPr>
          <p:sp>
            <p:nvSpPr>
              <p:cNvPr id="57364" name="Rectangle 4"/>
              <p:cNvSpPr>
                <a:spLocks noChangeArrowheads="1"/>
              </p:cNvSpPr>
              <p:nvPr/>
            </p:nvSpPr>
            <p:spPr bwMode="auto">
              <a:xfrm>
                <a:off x="3804" y="2016"/>
                <a:ext cx="1332" cy="816"/>
              </a:xfrm>
              <a:prstGeom prst="rect">
                <a:avLst/>
              </a:prstGeom>
              <a:noFill/>
              <a:ln w="38100">
                <a:solidFill>
                  <a:schemeClr val="tx1"/>
                </a:solidFill>
                <a:miter lim="800000"/>
              </a:ln>
            </p:spPr>
            <p:txBody>
              <a:bodyPr wrap="none" anchor="ctr"/>
              <a:p>
                <a:pPr eaLnBrk="1" hangingPunct="1"/>
                <a:endParaRPr lang="zh-CN" altLang="en-US"/>
              </a:p>
            </p:txBody>
          </p:sp>
          <p:sp>
            <p:nvSpPr>
              <p:cNvPr id="57365" name="Oval 5"/>
              <p:cNvSpPr>
                <a:spLocks noChangeArrowheads="1"/>
              </p:cNvSpPr>
              <p:nvPr/>
            </p:nvSpPr>
            <p:spPr bwMode="auto">
              <a:xfrm>
                <a:off x="4104" y="1896"/>
                <a:ext cx="108" cy="108"/>
              </a:xfrm>
              <a:prstGeom prst="ellipse">
                <a:avLst/>
              </a:prstGeom>
              <a:noFill/>
              <a:ln w="38100">
                <a:solidFill>
                  <a:schemeClr val="tx1"/>
                </a:solidFill>
                <a:round/>
              </a:ln>
            </p:spPr>
            <p:txBody>
              <a:bodyPr wrap="none" anchor="ctr"/>
              <a:p>
                <a:pPr eaLnBrk="1" hangingPunct="1"/>
                <a:endParaRPr lang="zh-CN" altLang="en-US"/>
              </a:p>
            </p:txBody>
          </p:sp>
          <p:sp>
            <p:nvSpPr>
              <p:cNvPr id="57366" name="Line 6"/>
              <p:cNvSpPr>
                <a:spLocks noChangeShapeType="1"/>
              </p:cNvSpPr>
              <p:nvPr/>
            </p:nvSpPr>
            <p:spPr bwMode="auto">
              <a:xfrm flipV="1">
                <a:off x="4152" y="1548"/>
                <a:ext cx="0" cy="348"/>
              </a:xfrm>
              <a:prstGeom prst="line">
                <a:avLst/>
              </a:prstGeom>
              <a:noFill/>
              <a:ln w="38100">
                <a:solidFill>
                  <a:schemeClr val="tx1"/>
                </a:solidFill>
                <a:round/>
              </a:ln>
            </p:spPr>
            <p:txBody>
              <a:bodyPr/>
              <a:p>
                <a:endParaRPr lang="zh-CN" altLang="en-US"/>
              </a:p>
            </p:txBody>
          </p:sp>
          <p:sp>
            <p:nvSpPr>
              <p:cNvPr id="57367" name="Line 7"/>
              <p:cNvSpPr>
                <a:spLocks noChangeShapeType="1"/>
              </p:cNvSpPr>
              <p:nvPr/>
            </p:nvSpPr>
            <p:spPr bwMode="auto">
              <a:xfrm flipV="1">
                <a:off x="4776" y="1548"/>
                <a:ext cx="0" cy="468"/>
              </a:xfrm>
              <a:prstGeom prst="line">
                <a:avLst/>
              </a:prstGeom>
              <a:noFill/>
              <a:ln w="38100">
                <a:solidFill>
                  <a:schemeClr val="tx1"/>
                </a:solidFill>
                <a:round/>
              </a:ln>
            </p:spPr>
            <p:txBody>
              <a:bodyPr/>
              <a:p>
                <a:endParaRPr lang="zh-CN" altLang="en-US"/>
              </a:p>
            </p:txBody>
          </p:sp>
          <p:grpSp>
            <p:nvGrpSpPr>
              <p:cNvPr id="57368" name="Group 8"/>
              <p:cNvGrpSpPr/>
              <p:nvPr/>
            </p:nvGrpSpPr>
            <p:grpSpPr bwMode="auto">
              <a:xfrm flipV="1">
                <a:off x="3984" y="2832"/>
                <a:ext cx="108" cy="456"/>
                <a:chOff x="1236" y="708"/>
                <a:chExt cx="108" cy="456"/>
              </a:xfrm>
            </p:grpSpPr>
            <p:sp>
              <p:nvSpPr>
                <p:cNvPr id="57383" name="Oval 9"/>
                <p:cNvSpPr>
                  <a:spLocks noChangeArrowheads="1"/>
                </p:cNvSpPr>
                <p:nvPr/>
              </p:nvSpPr>
              <p:spPr bwMode="auto">
                <a:xfrm>
                  <a:off x="1236" y="1056"/>
                  <a:ext cx="108" cy="108"/>
                </a:xfrm>
                <a:prstGeom prst="ellipse">
                  <a:avLst/>
                </a:prstGeom>
                <a:noFill/>
                <a:ln w="38100">
                  <a:solidFill>
                    <a:schemeClr val="tx1"/>
                  </a:solidFill>
                  <a:round/>
                </a:ln>
              </p:spPr>
              <p:txBody>
                <a:bodyPr wrap="none" anchor="ctr"/>
                <a:p>
                  <a:pPr eaLnBrk="1" hangingPunct="1"/>
                  <a:endParaRPr lang="zh-CN" altLang="en-US"/>
                </a:p>
              </p:txBody>
            </p:sp>
            <p:sp>
              <p:nvSpPr>
                <p:cNvPr id="57384" name="Line 10"/>
                <p:cNvSpPr>
                  <a:spLocks noChangeShapeType="1"/>
                </p:cNvSpPr>
                <p:nvPr/>
              </p:nvSpPr>
              <p:spPr bwMode="auto">
                <a:xfrm flipV="1">
                  <a:off x="1284" y="708"/>
                  <a:ext cx="0" cy="348"/>
                </a:xfrm>
                <a:prstGeom prst="line">
                  <a:avLst/>
                </a:prstGeom>
                <a:noFill/>
                <a:ln w="38100">
                  <a:solidFill>
                    <a:schemeClr val="tx1"/>
                  </a:solidFill>
                  <a:round/>
                </a:ln>
              </p:spPr>
              <p:txBody>
                <a:bodyPr/>
                <a:p>
                  <a:endParaRPr lang="zh-CN" altLang="en-US"/>
                </a:p>
              </p:txBody>
            </p:sp>
          </p:grpSp>
          <p:grpSp>
            <p:nvGrpSpPr>
              <p:cNvPr id="57369" name="Group 11"/>
              <p:cNvGrpSpPr/>
              <p:nvPr/>
            </p:nvGrpSpPr>
            <p:grpSpPr bwMode="auto">
              <a:xfrm flipV="1">
                <a:off x="4848" y="2832"/>
                <a:ext cx="108" cy="456"/>
                <a:chOff x="1236" y="708"/>
                <a:chExt cx="108" cy="456"/>
              </a:xfrm>
            </p:grpSpPr>
            <p:sp>
              <p:nvSpPr>
                <p:cNvPr id="57381" name="Oval 12"/>
                <p:cNvSpPr>
                  <a:spLocks noChangeArrowheads="1"/>
                </p:cNvSpPr>
                <p:nvPr/>
              </p:nvSpPr>
              <p:spPr bwMode="auto">
                <a:xfrm>
                  <a:off x="1236" y="1056"/>
                  <a:ext cx="108" cy="108"/>
                </a:xfrm>
                <a:prstGeom prst="ellipse">
                  <a:avLst/>
                </a:prstGeom>
                <a:noFill/>
                <a:ln w="38100">
                  <a:solidFill>
                    <a:schemeClr val="tx1"/>
                  </a:solidFill>
                  <a:round/>
                </a:ln>
              </p:spPr>
              <p:txBody>
                <a:bodyPr wrap="none" anchor="ctr"/>
                <a:p>
                  <a:pPr eaLnBrk="1" hangingPunct="1"/>
                  <a:endParaRPr lang="zh-CN" altLang="en-US"/>
                </a:p>
              </p:txBody>
            </p:sp>
            <p:sp>
              <p:nvSpPr>
                <p:cNvPr id="57382" name="Line 13"/>
                <p:cNvSpPr>
                  <a:spLocks noChangeShapeType="1"/>
                </p:cNvSpPr>
                <p:nvPr/>
              </p:nvSpPr>
              <p:spPr bwMode="auto">
                <a:xfrm flipV="1">
                  <a:off x="1284" y="708"/>
                  <a:ext cx="0" cy="348"/>
                </a:xfrm>
                <a:prstGeom prst="line">
                  <a:avLst/>
                </a:prstGeom>
                <a:noFill/>
                <a:ln w="38100">
                  <a:solidFill>
                    <a:schemeClr val="tx1"/>
                  </a:solidFill>
                  <a:round/>
                </a:ln>
              </p:spPr>
              <p:txBody>
                <a:bodyPr/>
                <a:p>
                  <a:endParaRPr lang="zh-CN" altLang="en-US"/>
                </a:p>
              </p:txBody>
            </p:sp>
          </p:grpSp>
          <p:sp>
            <p:nvSpPr>
              <p:cNvPr id="57370" name="Line 14"/>
              <p:cNvSpPr>
                <a:spLocks noChangeShapeType="1"/>
              </p:cNvSpPr>
              <p:nvPr/>
            </p:nvSpPr>
            <p:spPr bwMode="auto">
              <a:xfrm>
                <a:off x="4476" y="2940"/>
                <a:ext cx="0" cy="456"/>
              </a:xfrm>
              <a:prstGeom prst="line">
                <a:avLst/>
              </a:prstGeom>
              <a:noFill/>
              <a:ln w="38100">
                <a:solidFill>
                  <a:schemeClr val="tx1"/>
                </a:solidFill>
                <a:round/>
              </a:ln>
            </p:spPr>
            <p:txBody>
              <a:bodyPr/>
              <a:p>
                <a:endParaRPr lang="zh-CN" altLang="en-US"/>
              </a:p>
            </p:txBody>
          </p:sp>
          <p:sp>
            <p:nvSpPr>
              <p:cNvPr id="57371" name="Text Box 15"/>
              <p:cNvSpPr txBox="1">
                <a:spLocks noChangeArrowheads="1"/>
              </p:cNvSpPr>
              <p:nvPr/>
            </p:nvSpPr>
            <p:spPr bwMode="auto">
              <a:xfrm>
                <a:off x="3780" y="2448"/>
                <a:ext cx="444" cy="342"/>
              </a:xfrm>
              <a:prstGeom prst="rect">
                <a:avLst/>
              </a:prstGeom>
              <a:noFill/>
              <a:ln w="38100">
                <a:noFill/>
                <a:miter lim="800000"/>
              </a:ln>
            </p:spPr>
            <p:txBody>
              <a:bodyPr>
                <a:spAutoFit/>
              </a:bodyPr>
              <a:p>
                <a:pPr eaLnBrk="1" hangingPunct="1">
                  <a:spcBef>
                    <a:spcPct val="50000"/>
                  </a:spcBef>
                </a:pPr>
                <a:r>
                  <a:rPr lang="en-US" altLang="zh-CN" sz="2800" b="1">
                    <a:ea typeface="楷体_GB2312" pitchFamily="49" charset="-122"/>
                  </a:rPr>
                  <a:t>R</a:t>
                </a:r>
                <a:r>
                  <a:rPr lang="en-US" altLang="zh-CN" sz="2800" b="1" baseline="-25000">
                    <a:ea typeface="楷体_GB2312" pitchFamily="49" charset="-122"/>
                  </a:rPr>
                  <a:t>D</a:t>
                </a:r>
                <a:endParaRPr lang="en-US" altLang="zh-CN" sz="2800" b="1">
                  <a:ea typeface="楷体_GB2312" pitchFamily="49" charset="-122"/>
                </a:endParaRPr>
              </a:p>
            </p:txBody>
          </p:sp>
          <p:sp>
            <p:nvSpPr>
              <p:cNvPr id="57372" name="Text Box 16"/>
              <p:cNvSpPr txBox="1">
                <a:spLocks noChangeArrowheads="1"/>
              </p:cNvSpPr>
              <p:nvPr/>
            </p:nvSpPr>
            <p:spPr bwMode="auto">
              <a:xfrm>
                <a:off x="4788" y="2460"/>
                <a:ext cx="444" cy="343"/>
              </a:xfrm>
              <a:prstGeom prst="rect">
                <a:avLst/>
              </a:prstGeom>
              <a:noFill/>
              <a:ln w="38100">
                <a:noFill/>
                <a:miter lim="800000"/>
              </a:ln>
            </p:spPr>
            <p:txBody>
              <a:bodyPr>
                <a:spAutoFit/>
              </a:bodyPr>
              <a:p>
                <a:pPr eaLnBrk="1" hangingPunct="1">
                  <a:spcBef>
                    <a:spcPct val="50000"/>
                  </a:spcBef>
                </a:pPr>
                <a:r>
                  <a:rPr lang="en-US" altLang="zh-CN" sz="2800" b="1">
                    <a:ea typeface="楷体_GB2312" pitchFamily="49" charset="-122"/>
                  </a:rPr>
                  <a:t>S</a:t>
                </a:r>
                <a:r>
                  <a:rPr lang="en-US" altLang="zh-CN" sz="2800" b="1" baseline="-25000">
                    <a:ea typeface="楷体_GB2312" pitchFamily="49" charset="-122"/>
                  </a:rPr>
                  <a:t>D</a:t>
                </a:r>
                <a:endParaRPr lang="en-US" altLang="zh-CN" sz="2800" b="1">
                  <a:ea typeface="楷体_GB2312" pitchFamily="49" charset="-122"/>
                </a:endParaRPr>
              </a:p>
            </p:txBody>
          </p:sp>
          <p:sp>
            <p:nvSpPr>
              <p:cNvPr id="57373" name="Text Box 17"/>
              <p:cNvSpPr txBox="1">
                <a:spLocks noChangeArrowheads="1"/>
              </p:cNvSpPr>
              <p:nvPr/>
            </p:nvSpPr>
            <p:spPr bwMode="auto">
              <a:xfrm>
                <a:off x="4128" y="2508"/>
                <a:ext cx="348" cy="342"/>
              </a:xfrm>
              <a:prstGeom prst="rect">
                <a:avLst/>
              </a:prstGeom>
              <a:noFill/>
              <a:ln w="38100">
                <a:noFill/>
                <a:miter lim="800000"/>
              </a:ln>
            </p:spPr>
            <p:txBody>
              <a:bodyPr>
                <a:spAutoFit/>
              </a:bodyPr>
              <a:p>
                <a:pPr eaLnBrk="1" hangingPunct="1">
                  <a:spcBef>
                    <a:spcPct val="50000"/>
                  </a:spcBef>
                </a:pPr>
                <a:endParaRPr lang="zh-CN" altLang="zh-CN" sz="2800" b="1">
                  <a:ea typeface="楷体_GB2312" pitchFamily="49" charset="-122"/>
                </a:endParaRPr>
              </a:p>
            </p:txBody>
          </p:sp>
          <p:sp>
            <p:nvSpPr>
              <p:cNvPr id="57374" name="Text Box 18"/>
              <p:cNvSpPr txBox="1">
                <a:spLocks noChangeArrowheads="1"/>
              </p:cNvSpPr>
              <p:nvPr/>
            </p:nvSpPr>
            <p:spPr bwMode="auto">
              <a:xfrm>
                <a:off x="4320" y="2400"/>
                <a:ext cx="240" cy="342"/>
              </a:xfrm>
              <a:prstGeom prst="rect">
                <a:avLst/>
              </a:prstGeom>
              <a:noFill/>
              <a:ln w="38100">
                <a:noFill/>
                <a:miter lim="800000"/>
              </a:ln>
            </p:spPr>
            <p:txBody>
              <a:bodyPr>
                <a:spAutoFit/>
              </a:bodyPr>
              <a:p>
                <a:pPr eaLnBrk="1" hangingPunct="1">
                  <a:spcBef>
                    <a:spcPct val="50000"/>
                  </a:spcBef>
                </a:pPr>
                <a:r>
                  <a:rPr lang="en-US" altLang="zh-CN" sz="2800" b="1">
                    <a:ea typeface="楷体_GB2312" pitchFamily="49" charset="-122"/>
                  </a:rPr>
                  <a:t>C</a:t>
                </a:r>
                <a:endParaRPr lang="en-US" altLang="zh-CN" sz="2800" b="1">
                  <a:ea typeface="楷体_GB2312" pitchFamily="49" charset="-122"/>
                </a:endParaRPr>
              </a:p>
            </p:txBody>
          </p:sp>
          <p:sp>
            <p:nvSpPr>
              <p:cNvPr id="57375" name="Text Box 19"/>
              <p:cNvSpPr txBox="1">
                <a:spLocks noChangeArrowheads="1"/>
              </p:cNvSpPr>
              <p:nvPr/>
            </p:nvSpPr>
            <p:spPr bwMode="auto">
              <a:xfrm>
                <a:off x="4812" y="1560"/>
                <a:ext cx="192" cy="342"/>
              </a:xfrm>
              <a:prstGeom prst="rect">
                <a:avLst/>
              </a:prstGeom>
              <a:noFill/>
              <a:ln w="38100">
                <a:noFill/>
                <a:miter lim="800000"/>
              </a:ln>
            </p:spPr>
            <p:txBody>
              <a:bodyPr>
                <a:spAutoFit/>
              </a:bodyPr>
              <a:p>
                <a:pPr eaLnBrk="1" hangingPunct="1">
                  <a:spcBef>
                    <a:spcPct val="50000"/>
                  </a:spcBef>
                </a:pPr>
                <a:r>
                  <a:rPr lang="en-US" altLang="zh-CN" sz="2800" b="1">
                    <a:ea typeface="楷体_GB2312" pitchFamily="49" charset="-122"/>
                  </a:rPr>
                  <a:t>Q</a:t>
                </a:r>
                <a:endParaRPr lang="en-US" altLang="zh-CN" sz="2800" b="1">
                  <a:ea typeface="楷体_GB2312" pitchFamily="49" charset="-122"/>
                </a:endParaRPr>
              </a:p>
            </p:txBody>
          </p:sp>
          <p:graphicFrame>
            <p:nvGraphicFramePr>
              <p:cNvPr id="57376" name="Object 20"/>
              <p:cNvGraphicFramePr>
                <a:graphicFrameLocks noChangeAspect="1"/>
              </p:cNvGraphicFramePr>
              <p:nvPr/>
            </p:nvGraphicFramePr>
            <p:xfrm>
              <a:off x="3776" y="1583"/>
              <a:ext cx="257" cy="360"/>
            </p:xfrm>
            <a:graphic>
              <a:graphicData uri="http://schemas.openxmlformats.org/presentationml/2006/ole">
                <mc:AlternateContent xmlns:mc="http://schemas.openxmlformats.org/markup-compatibility/2006">
                  <mc:Choice xmlns:v="urn:schemas-microsoft-com:vml" Requires="v">
                    <p:oleObj spid="_x0000_s57393" name="" r:id="rId3" imgW="165100" imgH="228600" progId="Equation.3">
                      <p:embed/>
                    </p:oleObj>
                  </mc:Choice>
                  <mc:Fallback>
                    <p:oleObj name="" r:id="rId3" imgW="165100" imgH="2286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6" y="1583"/>
                            <a:ext cx="25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7377" name="Group 21"/>
              <p:cNvGrpSpPr/>
              <p:nvPr/>
            </p:nvGrpSpPr>
            <p:grpSpPr bwMode="auto">
              <a:xfrm>
                <a:off x="4380" y="2724"/>
                <a:ext cx="180" cy="96"/>
                <a:chOff x="1752" y="3600"/>
                <a:chExt cx="180" cy="96"/>
              </a:xfrm>
            </p:grpSpPr>
            <p:sp>
              <p:nvSpPr>
                <p:cNvPr id="57379" name="Line 22"/>
                <p:cNvSpPr>
                  <a:spLocks noChangeShapeType="1"/>
                </p:cNvSpPr>
                <p:nvPr/>
              </p:nvSpPr>
              <p:spPr bwMode="auto">
                <a:xfrm flipH="1">
                  <a:off x="1752" y="3600"/>
                  <a:ext cx="96" cy="96"/>
                </a:xfrm>
                <a:prstGeom prst="line">
                  <a:avLst/>
                </a:prstGeom>
                <a:noFill/>
                <a:ln w="38100">
                  <a:solidFill>
                    <a:schemeClr val="tx1"/>
                  </a:solidFill>
                  <a:round/>
                </a:ln>
              </p:spPr>
              <p:txBody>
                <a:bodyPr/>
                <a:p>
                  <a:endParaRPr lang="zh-CN" altLang="en-US"/>
                </a:p>
              </p:txBody>
            </p:sp>
            <p:sp>
              <p:nvSpPr>
                <p:cNvPr id="57380" name="Line 23"/>
                <p:cNvSpPr>
                  <a:spLocks noChangeShapeType="1"/>
                </p:cNvSpPr>
                <p:nvPr/>
              </p:nvSpPr>
              <p:spPr bwMode="auto">
                <a:xfrm>
                  <a:off x="1836" y="3600"/>
                  <a:ext cx="96" cy="96"/>
                </a:xfrm>
                <a:prstGeom prst="line">
                  <a:avLst/>
                </a:prstGeom>
                <a:noFill/>
                <a:ln w="38100">
                  <a:solidFill>
                    <a:schemeClr val="tx1"/>
                  </a:solidFill>
                  <a:round/>
                </a:ln>
              </p:spPr>
              <p:txBody>
                <a:bodyPr/>
                <a:p>
                  <a:endParaRPr lang="zh-CN" altLang="en-US"/>
                </a:p>
              </p:txBody>
            </p:sp>
          </p:grpSp>
          <p:sp>
            <p:nvSpPr>
              <p:cNvPr id="57378" name="Oval 24"/>
              <p:cNvSpPr>
                <a:spLocks noChangeArrowheads="1"/>
              </p:cNvSpPr>
              <p:nvPr/>
            </p:nvSpPr>
            <p:spPr bwMode="auto">
              <a:xfrm>
                <a:off x="4428" y="2832"/>
                <a:ext cx="108" cy="108"/>
              </a:xfrm>
              <a:prstGeom prst="ellipse">
                <a:avLst/>
              </a:prstGeom>
              <a:noFill/>
              <a:ln w="38100">
                <a:solidFill>
                  <a:schemeClr val="tx1"/>
                </a:solidFill>
                <a:round/>
              </a:ln>
            </p:spPr>
            <p:txBody>
              <a:bodyPr wrap="none" anchor="ctr"/>
              <a:p>
                <a:pPr eaLnBrk="1" hangingPunct="1"/>
                <a:endParaRPr lang="zh-CN" altLang="en-US"/>
              </a:p>
            </p:txBody>
          </p:sp>
        </p:grpSp>
        <p:sp>
          <p:nvSpPr>
            <p:cNvPr id="57358" name="Line 25"/>
            <p:cNvSpPr>
              <a:spLocks noChangeShapeType="1"/>
            </p:cNvSpPr>
            <p:nvPr/>
          </p:nvSpPr>
          <p:spPr bwMode="auto">
            <a:xfrm>
              <a:off x="3977" y="1616"/>
              <a:ext cx="0" cy="487"/>
            </a:xfrm>
            <a:prstGeom prst="line">
              <a:avLst/>
            </a:prstGeom>
            <a:noFill/>
            <a:ln w="38100">
              <a:solidFill>
                <a:schemeClr val="tx1"/>
              </a:solidFill>
              <a:round/>
            </a:ln>
          </p:spPr>
          <p:txBody>
            <a:bodyPr/>
            <a:p>
              <a:endParaRPr lang="zh-CN" altLang="en-US"/>
            </a:p>
          </p:txBody>
        </p:sp>
        <p:sp>
          <p:nvSpPr>
            <p:cNvPr id="57359" name="Text Box 26" descr="花束"/>
            <p:cNvSpPr txBox="1">
              <a:spLocks noChangeArrowheads="1"/>
            </p:cNvSpPr>
            <p:nvPr/>
          </p:nvSpPr>
          <p:spPr bwMode="auto">
            <a:xfrm>
              <a:off x="3851" y="1278"/>
              <a:ext cx="342" cy="327"/>
            </a:xfrm>
            <a:prstGeom prst="rect">
              <a:avLst/>
            </a:prstGeom>
            <a:noFill/>
            <a:ln w="38100">
              <a:noFill/>
              <a:miter lim="800000"/>
            </a:ln>
          </p:spPr>
          <p:txBody>
            <a:bodyPr lIns="90000" tIns="46800" rIns="90000" bIns="46800">
              <a:spAutoFit/>
            </a:bodyPr>
            <a:p>
              <a:pPr eaLnBrk="1" hangingPunct="1">
                <a:spcBef>
                  <a:spcPct val="50000"/>
                </a:spcBef>
              </a:pPr>
              <a:r>
                <a:rPr lang="en-US" altLang="zh-CN" sz="2800" b="1">
                  <a:ea typeface="楷体_GB2312" pitchFamily="49" charset="-122"/>
                </a:rPr>
                <a:t>K</a:t>
              </a:r>
              <a:endParaRPr lang="en-US" altLang="zh-CN" sz="2800" b="1">
                <a:ea typeface="楷体_GB2312" pitchFamily="49" charset="-122"/>
              </a:endParaRPr>
            </a:p>
          </p:txBody>
        </p:sp>
        <p:sp>
          <p:nvSpPr>
            <p:cNvPr id="57360" name="Line 27"/>
            <p:cNvSpPr>
              <a:spLocks noChangeShapeType="1"/>
            </p:cNvSpPr>
            <p:nvPr/>
          </p:nvSpPr>
          <p:spPr bwMode="auto">
            <a:xfrm>
              <a:off x="4410" y="1627"/>
              <a:ext cx="0" cy="487"/>
            </a:xfrm>
            <a:prstGeom prst="line">
              <a:avLst/>
            </a:prstGeom>
            <a:noFill/>
            <a:ln w="38100">
              <a:solidFill>
                <a:schemeClr val="tx1"/>
              </a:solidFill>
              <a:round/>
            </a:ln>
          </p:spPr>
          <p:txBody>
            <a:bodyPr/>
            <a:p>
              <a:endParaRPr lang="zh-CN" altLang="en-US"/>
            </a:p>
          </p:txBody>
        </p:sp>
        <p:sp>
          <p:nvSpPr>
            <p:cNvPr id="57361" name="Text Box 28" descr="花束"/>
            <p:cNvSpPr txBox="1">
              <a:spLocks noChangeArrowheads="1"/>
            </p:cNvSpPr>
            <p:nvPr/>
          </p:nvSpPr>
          <p:spPr bwMode="auto">
            <a:xfrm>
              <a:off x="4296" y="1278"/>
              <a:ext cx="342" cy="327"/>
            </a:xfrm>
            <a:prstGeom prst="rect">
              <a:avLst/>
            </a:prstGeom>
            <a:noFill/>
            <a:ln w="38100">
              <a:noFill/>
              <a:miter lim="800000"/>
            </a:ln>
          </p:spPr>
          <p:txBody>
            <a:bodyPr lIns="90000" tIns="46800" rIns="90000" bIns="46800">
              <a:spAutoFit/>
            </a:bodyPr>
            <a:p>
              <a:pPr eaLnBrk="1" hangingPunct="1">
                <a:spcBef>
                  <a:spcPct val="50000"/>
                </a:spcBef>
              </a:pPr>
              <a:r>
                <a:rPr lang="en-US" altLang="zh-CN" sz="2800" b="1">
                  <a:ea typeface="楷体_GB2312" pitchFamily="49" charset="-122"/>
                </a:rPr>
                <a:t>J</a:t>
              </a:r>
              <a:endParaRPr lang="en-US" altLang="zh-CN" sz="2800" b="1">
                <a:ea typeface="楷体_GB2312" pitchFamily="49" charset="-122"/>
              </a:endParaRPr>
            </a:p>
          </p:txBody>
        </p:sp>
        <p:sp>
          <p:nvSpPr>
            <p:cNvPr id="57362" name="Line 29"/>
            <p:cNvSpPr>
              <a:spLocks noChangeShapeType="1"/>
            </p:cNvSpPr>
            <p:nvPr/>
          </p:nvSpPr>
          <p:spPr bwMode="auto">
            <a:xfrm>
              <a:off x="4560" y="1301"/>
              <a:ext cx="120" cy="7"/>
            </a:xfrm>
            <a:prstGeom prst="line">
              <a:avLst/>
            </a:prstGeom>
            <a:noFill/>
            <a:ln w="38100">
              <a:solidFill>
                <a:schemeClr val="tx2"/>
              </a:solidFill>
              <a:round/>
            </a:ln>
          </p:spPr>
          <p:txBody>
            <a:bodyPr/>
            <a:p>
              <a:endParaRPr lang="zh-CN" altLang="en-US"/>
            </a:p>
          </p:txBody>
        </p:sp>
        <p:sp>
          <p:nvSpPr>
            <p:cNvPr id="57363" name="Line 30"/>
            <p:cNvSpPr>
              <a:spLocks noChangeShapeType="1"/>
            </p:cNvSpPr>
            <p:nvPr/>
          </p:nvSpPr>
          <p:spPr bwMode="auto">
            <a:xfrm>
              <a:off x="3591" y="1291"/>
              <a:ext cx="120" cy="7"/>
            </a:xfrm>
            <a:prstGeom prst="line">
              <a:avLst/>
            </a:prstGeom>
            <a:noFill/>
            <a:ln w="38100">
              <a:solidFill>
                <a:schemeClr val="tx2"/>
              </a:solidFill>
              <a:round/>
            </a:ln>
          </p:spPr>
          <p:txBody>
            <a:bodyPr/>
            <a:p>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000250" y="570230"/>
            <a:ext cx="8454390" cy="5637530"/>
          </a:xfrm>
          <a:prstGeom prst="rect">
            <a:avLst/>
          </a:prstGeom>
          <a:noFill/>
          <a:ln w="38100">
            <a:noFill/>
            <a:miter lim="800000"/>
          </a:ln>
        </p:spPr>
        <p:txBody>
          <a:bodyPr>
            <a:noAutofit/>
          </a:bodyPr>
          <a:lstStyle/>
          <a:p>
            <a:pPr algn="just" eaLnBrk="1" hangingPunct="1">
              <a:spcBef>
                <a:spcPct val="50000"/>
              </a:spcBef>
            </a:pPr>
            <a:r>
              <a:rPr lang="en-US" altLang="zh-CN"/>
              <a:t>3</a:t>
            </a:r>
            <a:r>
              <a:rPr lang="zh-CN" altLang="en-US"/>
              <a:t>、说明</a:t>
            </a:r>
            <a:endParaRPr lang="zh-CN" altLang="en-US"/>
          </a:p>
          <a:p>
            <a:pPr algn="just" eaLnBrk="1" hangingPunct="1">
              <a:spcBef>
                <a:spcPct val="50000"/>
              </a:spcBef>
            </a:pPr>
            <a:r>
              <a:rPr lang="zh-CN" altLang="en-US"/>
              <a:t>（</a:t>
            </a:r>
            <a:r>
              <a:rPr lang="en-US" altLang="zh-CN"/>
              <a:t>1</a:t>
            </a:r>
            <a:r>
              <a:rPr lang="zh-CN" altLang="en-US"/>
              <a:t>）主从触发器是分两步工作的；</a:t>
            </a:r>
            <a:endParaRPr lang="zh-CN" altLang="en-US"/>
          </a:p>
          <a:p>
            <a:pPr algn="just" eaLnBrk="1" hangingPunct="1">
              <a:spcBef>
                <a:spcPct val="50000"/>
              </a:spcBef>
            </a:pPr>
            <a:r>
              <a:rPr lang="zh-CN" altLang="en-US"/>
              <a:t>第一步：输入信号存入主触发器，从触发器状态不变。</a:t>
            </a:r>
            <a:endParaRPr lang="zh-CN" altLang="en-US"/>
          </a:p>
          <a:p>
            <a:pPr algn="just" eaLnBrk="1" hangingPunct="1">
              <a:spcBef>
                <a:spcPct val="50000"/>
              </a:spcBef>
            </a:pPr>
            <a:r>
              <a:rPr lang="zh-CN" altLang="en-US"/>
              <a:t>第二步：主触发器控制从触发器翻转，而主触发器状态保持不变，不受输入信号改变的影响。</a:t>
            </a:r>
            <a:endParaRPr lang="zh-CN" altLang="en-US"/>
          </a:p>
          <a:p>
            <a:pPr eaLnBrk="1" hangingPunct="1">
              <a:spcBef>
                <a:spcPct val="50000"/>
              </a:spcBef>
            </a:pPr>
            <a:r>
              <a:rPr lang="zh-CN" altLang="en-US"/>
              <a:t>（</a:t>
            </a:r>
            <a:r>
              <a:rPr lang="en-US" altLang="zh-CN"/>
              <a:t>2</a:t>
            </a:r>
            <a:r>
              <a:rPr lang="zh-CN" altLang="en-US"/>
              <a:t>）主从</a:t>
            </a:r>
            <a:r>
              <a:rPr lang="en-US" altLang="zh-CN"/>
              <a:t>RS</a:t>
            </a:r>
            <a:r>
              <a:rPr lang="zh-CN" altLang="en-US"/>
              <a:t>触发器的状态翻转是发生在时钟脉冲的下降沿，这种工作方式称为下降沿触发。</a:t>
            </a:r>
            <a:endParaRPr lang="zh-CN" altLang="en-US"/>
          </a:p>
          <a:p>
            <a:pPr eaLnBrk="1" hangingPunct="1">
              <a:spcBef>
                <a:spcPct val="50000"/>
              </a:spcBef>
            </a:pPr>
            <a:r>
              <a:rPr lang="zh-CN" altLang="en-US"/>
              <a:t>（</a:t>
            </a:r>
            <a:r>
              <a:rPr lang="en-US" altLang="zh-CN"/>
              <a:t>3</a:t>
            </a:r>
            <a:r>
              <a:rPr lang="zh-CN" altLang="en-US"/>
              <a:t>）该电路同样存在约束问题。  </a:t>
            </a:r>
            <a:endParaRPr lang="zh-CN" altLang="en-US"/>
          </a:p>
        </p:txBody>
      </p:sp>
      <p:grpSp>
        <p:nvGrpSpPr>
          <p:cNvPr id="52227" name="Group 3"/>
          <p:cNvGrpSpPr/>
          <p:nvPr/>
        </p:nvGrpSpPr>
        <p:grpSpPr bwMode="auto">
          <a:xfrm>
            <a:off x="1676400" y="4572000"/>
            <a:ext cx="6568440" cy="1199453"/>
            <a:chOff x="288" y="3120"/>
            <a:chExt cx="4944" cy="983"/>
          </a:xfrm>
        </p:grpSpPr>
        <p:sp>
          <p:nvSpPr>
            <p:cNvPr id="39940" name="Rectangle 4"/>
            <p:cNvSpPr>
              <a:spLocks noChangeArrowheads="1"/>
            </p:cNvSpPr>
            <p:nvPr/>
          </p:nvSpPr>
          <p:spPr bwMode="auto">
            <a:xfrm>
              <a:off x="288" y="3120"/>
              <a:ext cx="4944" cy="983"/>
            </a:xfrm>
            <a:prstGeom prst="rect">
              <a:avLst/>
            </a:prstGeom>
            <a:noFill/>
            <a:ln w="9525">
              <a:noFill/>
              <a:miter lim="800000"/>
            </a:ln>
          </p:spPr>
          <p:txBody>
            <a:bodyPr>
              <a:spAutoFit/>
            </a:bodyPr>
            <a:lstStyle/>
            <a:p>
              <a:pPr indent="279400" algn="just" eaLnBrk="1" hangingPunct="1"/>
              <a:r>
                <a:rPr lang="zh-CN" altLang="en-US"/>
                <a:t>（</a:t>
              </a:r>
              <a:r>
                <a:rPr lang="en-US" altLang="zh-CN"/>
                <a:t>4</a:t>
              </a:r>
              <a:r>
                <a:rPr lang="zh-CN" altLang="en-US"/>
                <a:t>）   、  分别为置</a:t>
              </a:r>
              <a:r>
                <a:rPr lang="en-US" altLang="zh-CN"/>
                <a:t>0</a:t>
              </a:r>
              <a:r>
                <a:rPr lang="zh-CN" altLang="en-US"/>
                <a:t>端和置</a:t>
              </a:r>
              <a:r>
                <a:rPr lang="en-US" altLang="zh-CN"/>
                <a:t>1</a:t>
              </a:r>
              <a:r>
                <a:rPr lang="zh-CN" altLang="en-US"/>
                <a:t>端；</a:t>
              </a:r>
              <a:endParaRPr lang="zh-CN" altLang="en-US"/>
            </a:p>
            <a:p>
              <a:pPr indent="279400" algn="just"/>
              <a:r>
                <a:rPr lang="zh-CN" altLang="en-US"/>
                <a:t>             </a:t>
              </a:r>
              <a:r>
                <a:rPr lang="en-US" altLang="zh-CN"/>
                <a:t>=0</a:t>
              </a:r>
              <a:r>
                <a:rPr lang="zh-CN" altLang="en-US"/>
                <a:t>、    </a:t>
              </a:r>
              <a:r>
                <a:rPr lang="en-US" altLang="zh-CN"/>
                <a:t>=1   </a:t>
              </a:r>
              <a:r>
                <a:rPr lang="zh-CN" altLang="en-US"/>
                <a:t>则触发器被直接置</a:t>
              </a:r>
              <a:r>
                <a:rPr lang="en-US" altLang="zh-CN"/>
                <a:t>0</a:t>
              </a:r>
              <a:r>
                <a:rPr lang="zh-CN" altLang="en-US"/>
                <a:t>；</a:t>
              </a:r>
              <a:endParaRPr lang="zh-CN" altLang="en-US"/>
            </a:p>
            <a:p>
              <a:pPr indent="279400" algn="just"/>
              <a:r>
                <a:rPr lang="zh-CN" altLang="en-US"/>
                <a:t>             </a:t>
              </a:r>
              <a:r>
                <a:rPr lang="en-US" altLang="zh-CN"/>
                <a:t>=1</a:t>
              </a:r>
              <a:r>
                <a:rPr lang="zh-CN" altLang="en-US"/>
                <a:t>、    </a:t>
              </a:r>
              <a:r>
                <a:rPr lang="en-US" altLang="zh-CN"/>
                <a:t>=0   </a:t>
              </a:r>
              <a:r>
                <a:rPr lang="zh-CN" altLang="en-US"/>
                <a:t>则触发器被直接置</a:t>
              </a:r>
              <a:r>
                <a:rPr lang="en-US" altLang="zh-CN"/>
                <a:t>1</a:t>
              </a:r>
              <a:r>
                <a:rPr lang="zh-CN" altLang="en-US"/>
                <a:t>；</a:t>
              </a:r>
              <a:endParaRPr lang="zh-CN" altLang="en-US"/>
            </a:p>
            <a:p>
              <a:pPr indent="279400"/>
              <a:r>
                <a:rPr lang="zh-CN" altLang="en-US"/>
                <a:t>注意：预置完成后、应保持为高电平。 </a:t>
              </a:r>
              <a:endParaRPr lang="zh-CN" altLang="en-US"/>
            </a:p>
          </p:txBody>
        </p:sp>
        <p:graphicFrame>
          <p:nvGraphicFramePr>
            <p:cNvPr id="39941" name="Object 5"/>
            <p:cNvGraphicFramePr>
              <a:graphicFrameLocks noChangeAspect="1"/>
            </p:cNvGraphicFramePr>
            <p:nvPr/>
          </p:nvGraphicFramePr>
          <p:xfrm>
            <a:off x="912" y="3600"/>
            <a:ext cx="265" cy="288"/>
          </p:xfrm>
          <a:graphic>
            <a:graphicData uri="http://schemas.openxmlformats.org/presentationml/2006/ole">
              <mc:AlternateContent xmlns:mc="http://schemas.openxmlformats.org/markup-compatibility/2006">
                <mc:Choice xmlns:v="urn:schemas-microsoft-com:vml" Requires="v">
                  <p:oleObj spid="_x0000_s40055" name="" r:id="rId1" imgW="215900" imgH="241300" progId="Equation.3">
                    <p:embed/>
                  </p:oleObj>
                </mc:Choice>
                <mc:Fallback>
                  <p:oleObj name="" r:id="rId1" imgW="215900" imgH="2413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360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2" name="Object 6"/>
            <p:cNvGraphicFramePr>
              <a:graphicFrameLocks noChangeAspect="1"/>
            </p:cNvGraphicFramePr>
            <p:nvPr/>
          </p:nvGraphicFramePr>
          <p:xfrm>
            <a:off x="1520" y="3552"/>
            <a:ext cx="256" cy="336"/>
          </p:xfrm>
          <a:graphic>
            <a:graphicData uri="http://schemas.openxmlformats.org/presentationml/2006/ole">
              <mc:AlternateContent xmlns:mc="http://schemas.openxmlformats.org/markup-compatibility/2006">
                <mc:Choice xmlns:v="urn:schemas-microsoft-com:vml" Requires="v">
                  <p:oleObj spid="_x0000_s40056" name="" r:id="rId3" imgW="177800" imgH="241300" progId="Equation.3">
                    <p:embed/>
                  </p:oleObj>
                </mc:Choice>
                <mc:Fallback>
                  <p:oleObj name="" r:id="rId3" imgW="1778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 y="3552"/>
                          <a:ext cx="2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3" name="Object 7"/>
            <p:cNvGraphicFramePr>
              <a:graphicFrameLocks noChangeAspect="1"/>
            </p:cNvGraphicFramePr>
            <p:nvPr/>
          </p:nvGraphicFramePr>
          <p:xfrm>
            <a:off x="912" y="3360"/>
            <a:ext cx="265" cy="288"/>
          </p:xfrm>
          <a:graphic>
            <a:graphicData uri="http://schemas.openxmlformats.org/presentationml/2006/ole">
              <mc:AlternateContent xmlns:mc="http://schemas.openxmlformats.org/markup-compatibility/2006">
                <mc:Choice xmlns:v="urn:schemas-microsoft-com:vml" Requires="v">
                  <p:oleObj spid="_x0000_s40057" name="" r:id="rId5" imgW="215900" imgH="241300" progId="Equation.3">
                    <p:embed/>
                  </p:oleObj>
                </mc:Choice>
                <mc:Fallback>
                  <p:oleObj name="" r:id="rId5" imgW="215900" imgH="2413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336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4" name="Object 8"/>
            <p:cNvGraphicFramePr>
              <a:graphicFrameLocks noChangeAspect="1"/>
            </p:cNvGraphicFramePr>
            <p:nvPr/>
          </p:nvGraphicFramePr>
          <p:xfrm>
            <a:off x="1536" y="3312"/>
            <a:ext cx="256" cy="336"/>
          </p:xfrm>
          <a:graphic>
            <a:graphicData uri="http://schemas.openxmlformats.org/presentationml/2006/ole">
              <mc:AlternateContent xmlns:mc="http://schemas.openxmlformats.org/markup-compatibility/2006">
                <mc:Choice xmlns:v="urn:schemas-microsoft-com:vml" Requires="v">
                  <p:oleObj spid="_x0000_s40058" name="" r:id="rId6" imgW="177800" imgH="241300" progId="Equation.3">
                    <p:embed/>
                  </p:oleObj>
                </mc:Choice>
                <mc:Fallback>
                  <p:oleObj name="" r:id="rId6" imgW="177800" imgH="2413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3312"/>
                          <a:ext cx="2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5" name="Object 9"/>
            <p:cNvGraphicFramePr>
              <a:graphicFrameLocks noChangeAspect="1"/>
            </p:cNvGraphicFramePr>
            <p:nvPr/>
          </p:nvGraphicFramePr>
          <p:xfrm>
            <a:off x="912" y="3120"/>
            <a:ext cx="265" cy="288"/>
          </p:xfrm>
          <a:graphic>
            <a:graphicData uri="http://schemas.openxmlformats.org/presentationml/2006/ole">
              <mc:AlternateContent xmlns:mc="http://schemas.openxmlformats.org/markup-compatibility/2006">
                <mc:Choice xmlns:v="urn:schemas-microsoft-com:vml" Requires="v">
                  <p:oleObj spid="_x0000_s40059" name="" r:id="rId7" imgW="215900" imgH="241300" progId="Equation.3">
                    <p:embed/>
                  </p:oleObj>
                </mc:Choice>
                <mc:Fallback>
                  <p:oleObj name="" r:id="rId7" imgW="215900" imgH="2413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312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6" name="Object 10"/>
            <p:cNvGraphicFramePr>
              <a:graphicFrameLocks noChangeAspect="1"/>
            </p:cNvGraphicFramePr>
            <p:nvPr/>
          </p:nvGraphicFramePr>
          <p:xfrm>
            <a:off x="1237" y="3120"/>
            <a:ext cx="219" cy="288"/>
          </p:xfrm>
          <a:graphic>
            <a:graphicData uri="http://schemas.openxmlformats.org/presentationml/2006/ole">
              <mc:AlternateContent xmlns:mc="http://schemas.openxmlformats.org/markup-compatibility/2006">
                <mc:Choice xmlns:v="urn:schemas-microsoft-com:vml" Requires="v">
                  <p:oleObj spid="_x0000_s40060" name="" r:id="rId8" imgW="177800" imgH="241300" progId="Equation.3">
                    <p:embed/>
                  </p:oleObj>
                </mc:Choice>
                <mc:Fallback>
                  <p:oleObj name="" r:id="rId8" imgW="177800" imgH="2413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7" y="3120"/>
                          <a:ext cx="2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 calcmode="lin" valueType="num">
                                      <p:cBhvr additive="base">
                                        <p:cTn id="7" dur="500" fill="hold"/>
                                        <p:tgtEl>
                                          <p:spTgt spid="522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6">
                                            <p:txEl>
                                              <p:pRg st="1" end="1"/>
                                            </p:txEl>
                                          </p:spTgt>
                                        </p:tgtEl>
                                        <p:attrNameLst>
                                          <p:attrName>style.visibility</p:attrName>
                                        </p:attrNameLst>
                                      </p:cBhvr>
                                      <p:to>
                                        <p:strVal val="visible"/>
                                      </p:to>
                                    </p:set>
                                    <p:anim calcmode="lin" valueType="num">
                                      <p:cBhvr additive="base">
                                        <p:cTn id="13" dur="500" fill="hold"/>
                                        <p:tgtEl>
                                          <p:spTgt spid="522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6">
                                            <p:txEl>
                                              <p:pRg st="2" end="2"/>
                                            </p:txEl>
                                          </p:spTgt>
                                        </p:tgtEl>
                                        <p:attrNameLst>
                                          <p:attrName>style.visibility</p:attrName>
                                        </p:attrNameLst>
                                      </p:cBhvr>
                                      <p:to>
                                        <p:strVal val="visible"/>
                                      </p:to>
                                    </p:set>
                                    <p:anim calcmode="lin" valueType="num">
                                      <p:cBhvr additive="base">
                                        <p:cTn id="19" dur="500" fill="hold"/>
                                        <p:tgtEl>
                                          <p:spTgt spid="522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226">
                                            <p:txEl>
                                              <p:pRg st="3" end="3"/>
                                            </p:txEl>
                                          </p:spTgt>
                                        </p:tgtEl>
                                        <p:attrNameLst>
                                          <p:attrName>style.visibility</p:attrName>
                                        </p:attrNameLst>
                                      </p:cBhvr>
                                      <p:to>
                                        <p:strVal val="visible"/>
                                      </p:to>
                                    </p:set>
                                    <p:anim calcmode="lin" valueType="num">
                                      <p:cBhvr additive="base">
                                        <p:cTn id="25" dur="500" fill="hold"/>
                                        <p:tgtEl>
                                          <p:spTgt spid="5222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2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2226">
                                            <p:txEl>
                                              <p:pRg st="4" end="4"/>
                                            </p:txEl>
                                          </p:spTgt>
                                        </p:tgtEl>
                                        <p:attrNameLst>
                                          <p:attrName>style.visibility</p:attrName>
                                        </p:attrNameLst>
                                      </p:cBhvr>
                                      <p:to>
                                        <p:strVal val="visible"/>
                                      </p:to>
                                    </p:set>
                                    <p:anim calcmode="lin" valueType="num">
                                      <p:cBhvr additive="base">
                                        <p:cTn id="31" dur="500" fill="hold"/>
                                        <p:tgtEl>
                                          <p:spTgt spid="5222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22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2226">
                                            <p:txEl>
                                              <p:pRg st="5" end="5"/>
                                            </p:txEl>
                                          </p:spTgt>
                                        </p:tgtEl>
                                        <p:attrNameLst>
                                          <p:attrName>style.visibility</p:attrName>
                                        </p:attrNameLst>
                                      </p:cBhvr>
                                      <p:to>
                                        <p:strVal val="visible"/>
                                      </p:to>
                                    </p:set>
                                    <p:anim calcmode="lin" valueType="num">
                                      <p:cBhvr additive="base">
                                        <p:cTn id="37" dur="500" fill="hold"/>
                                        <p:tgtEl>
                                          <p:spTgt spid="5222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222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52227"/>
                                        </p:tgtEl>
                                        <p:attrNameLst>
                                          <p:attrName>style.visibility</p:attrName>
                                        </p:attrNameLst>
                                      </p:cBhvr>
                                      <p:to>
                                        <p:strVal val="visible"/>
                                      </p:to>
                                    </p:set>
                                    <p:animEffect transition="in" filter="dissolve">
                                      <p:cBhvr>
                                        <p:cTn id="43"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uiExpand="1" build="p"/>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commondata" val="eyJoZGlkIjoiYjlmNzAzYTFlMjE2MTlmYmZkNThkMWE0MjI2OWMzZDQ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2822</Words>
  <Application>WPS 演示</Application>
  <PresentationFormat>宽屏</PresentationFormat>
  <Paragraphs>329</Paragraphs>
  <Slides>16</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12</vt:i4>
      </vt:variant>
      <vt:variant>
        <vt:lpstr>幻灯片标题</vt:lpstr>
      </vt:variant>
      <vt:variant>
        <vt:i4>16</vt:i4>
      </vt:variant>
    </vt:vector>
  </HeadingPairs>
  <TitlesOfParts>
    <vt:vector size="41" baseType="lpstr">
      <vt:lpstr>Arial</vt:lpstr>
      <vt:lpstr>宋体</vt:lpstr>
      <vt:lpstr>Wingdings</vt:lpstr>
      <vt:lpstr>Wingdings</vt:lpstr>
      <vt:lpstr>Times New Roman</vt:lpstr>
      <vt:lpstr>楷体_GB2312</vt:lpstr>
      <vt:lpstr>隶书</vt:lpstr>
      <vt:lpstr>新宋体</vt:lpstr>
      <vt:lpstr>黑体</vt:lpstr>
      <vt:lpstr>微软雅黑</vt:lpstr>
      <vt:lpstr>Arial Unicode MS</vt:lpstr>
      <vt:lpstr>Calibri</vt:lpstr>
      <vt:lpstr>WPS</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PowerPoint 演示文稿</vt:lpstr>
      <vt:lpstr>PowerPoint 演示文稿</vt:lpstr>
      <vt:lpstr> 组合逻辑电路分析的一般方法 </vt:lpstr>
      <vt:lpstr>3.2 组合逻辑电路的设计</vt:lpstr>
      <vt:lpstr>PowerPoint 演示文稿</vt:lpstr>
      <vt:lpstr>2.4   逻辑函数化简中的几个特殊问题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hollow</cp:lastModifiedBy>
  <cp:revision>157</cp:revision>
  <dcterms:created xsi:type="dcterms:W3CDTF">2019-06-19T02:08:00Z</dcterms:created>
  <dcterms:modified xsi:type="dcterms:W3CDTF">2024-06-14T11:22:26Z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9E558056F12D4EE08E9AF671C417C58A_11</vt:lpwstr>
  </property>
</Properties>
</file>