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03" r:id="rId2"/>
    <p:sldId id="586" r:id="rId3"/>
    <p:sldId id="596" r:id="rId4"/>
    <p:sldId id="597" r:id="rId5"/>
    <p:sldId id="598" r:id="rId6"/>
    <p:sldId id="352" r:id="rId7"/>
    <p:sldId id="594" r:id="rId8"/>
    <p:sldId id="595" r:id="rId9"/>
    <p:sldId id="590" r:id="rId10"/>
    <p:sldId id="307" r:id="rId11"/>
    <p:sldId id="587" r:id="rId12"/>
    <p:sldId id="528" r:id="rId13"/>
    <p:sldId id="532" r:id="rId14"/>
    <p:sldId id="533" r:id="rId15"/>
    <p:sldId id="534" r:id="rId16"/>
    <p:sldId id="535" r:id="rId17"/>
    <p:sldId id="536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88" r:id="rId30"/>
    <p:sldId id="575" r:id="rId31"/>
    <p:sldId id="374" r:id="rId32"/>
    <p:sldId id="375" r:id="rId33"/>
    <p:sldId id="376" r:id="rId34"/>
    <p:sldId id="377" r:id="rId35"/>
    <p:sldId id="576" r:id="rId36"/>
    <p:sldId id="577" r:id="rId37"/>
    <p:sldId id="578" r:id="rId38"/>
    <p:sldId id="603" r:id="rId39"/>
    <p:sldId id="380" r:id="rId4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66"/>
    <a:srgbClr val="99FFCC"/>
    <a:srgbClr val="FFCCCC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9"/>
    <p:restoredTop sz="78978" autoAdjust="0"/>
  </p:normalViewPr>
  <p:slideViewPr>
    <p:cSldViewPr snapToGrid="0" showGuides="1">
      <p:cViewPr varScale="1">
        <p:scale>
          <a:sx n="57" d="100"/>
          <a:sy n="57" d="100"/>
        </p:scale>
        <p:origin x="1872" y="78"/>
      </p:cViewPr>
      <p:guideLst>
        <p:guide orient="horz" pos="2176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0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40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‹#›</a:t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数字电路的发展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、电子管：是在上个世纪</a:t>
            </a:r>
            <a:r>
              <a:rPr kumimoji="1" lang="en-US" altLang="zh-CN" dirty="0"/>
              <a:t>50</a:t>
            </a:r>
            <a:r>
              <a:rPr kumimoji="1" lang="zh-CN" altLang="en-US" dirty="0"/>
              <a:t>年代之前，也叫真空管，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是利用灯丝或电路板的两极来发射电子束来控制电流，在此基础上产生了第一台通用计算机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ENIAC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。价格昂贵、消耗大量电力并散发出巨大热量，非常不可靠，需要大量的维护。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、晶体管：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1974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年，由</a:t>
            </a:r>
            <a:r>
              <a:rPr kumimoji="1"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William Shockley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领导下，</a:t>
            </a:r>
            <a:r>
              <a:rPr kumimoji="1"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John Bardeen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Walter Brattain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发明了晶体管。它体积小、电阻小、没有活动部件，损耗小，并且可靠，几乎不发热。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晶体管的发明使电子电路的研究空前活跃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、集成电路：德州仪器（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Texas Instruments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）的杰克基尔比（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Jack Kilby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）是世界上第一个向世界展示将很多这些晶体管放在单个晶圆（硅片）上的人之一。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1959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年，他为第一个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或集成电路申请了专利。到了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世纪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年代，晶体管变得越来越小，我们制造复杂的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IC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并构建更快，更小的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小规模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个门以下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片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中规模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MSI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99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片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大规模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LSI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9999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片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·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超大规模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VLSI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万～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99999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门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片</a:t>
            </a:r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微处理器的出现，使数字电路的性能发生了质的飞跃，产生了</a:t>
            </a:r>
            <a:r>
              <a:rPr lang="zh-CN" altLang="en-US" dirty="0"/>
              <a:t>可编程逻辑器件（</a:t>
            </a:r>
            <a:r>
              <a:rPr lang="en-US" altLang="zh-CN" dirty="0"/>
              <a:t>PLD</a:t>
            </a:r>
            <a:r>
              <a:rPr lang="zh-CN" altLang="en-US" dirty="0"/>
              <a:t>）、微处理器（</a:t>
            </a:r>
            <a:r>
              <a:rPr lang="en-US" altLang="zh-CN" dirty="0" smtClean="0"/>
              <a:t>CPU  </a:t>
            </a:r>
            <a:r>
              <a:rPr kumimoji="1" 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central processing unit</a:t>
            </a:r>
            <a:r>
              <a:rPr lang="zh-CN" altLang="en-US" dirty="0" smtClean="0"/>
              <a:t>）</a:t>
            </a:r>
            <a:r>
              <a:rPr lang="zh-CN" altLang="en-US" dirty="0"/>
              <a:t>、数字信号处理器（</a:t>
            </a:r>
            <a:r>
              <a:rPr lang="en-US" altLang="zh-CN" dirty="0"/>
              <a:t>DSP</a:t>
            </a:r>
            <a:r>
              <a:rPr lang="zh-CN" altLang="en-US" dirty="0"/>
              <a:t>）等至今与我们的日常生活密切相关的器件</a:t>
            </a: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sz="1200" b="0" i="0" u="none" strike="noStrike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37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14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785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6200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406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79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664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216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205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678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90854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730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293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070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399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770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47724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1534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255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6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875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772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8907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常用的编码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、余</a:t>
            </a:r>
            <a:r>
              <a:rPr kumimoji="1" lang="en-US" altLang="zh-CN" dirty="0"/>
              <a:t>3</a:t>
            </a:r>
            <a:r>
              <a:rPr kumimoji="1" lang="zh-CN" altLang="en-US" dirty="0"/>
              <a:t>码</a:t>
            </a:r>
            <a:endParaRPr kumimoji="1" lang="en-US" altLang="zh-CN" dirty="0"/>
          </a:p>
          <a:p>
            <a:r>
              <a:rPr kumimoji="1" lang="en-US" altLang="zh-CN" dirty="0"/>
              <a:t>	·</a:t>
            </a:r>
            <a:r>
              <a:rPr kumimoji="1" lang="zh-CN" altLang="en-US" dirty="0"/>
              <a:t>每一位余</a:t>
            </a:r>
            <a:r>
              <a:rPr kumimoji="1" lang="en-US" altLang="zh-CN" dirty="0"/>
              <a:t>3</a:t>
            </a:r>
            <a:r>
              <a:rPr kumimoji="1" lang="zh-CN" altLang="en-US" dirty="0"/>
              <a:t>码所表示的二进制数要比它所对应的十进制数多</a:t>
            </a:r>
            <a:r>
              <a:rPr kumimoji="1" lang="en-US" altLang="zh-CN" dirty="0"/>
              <a:t>3</a:t>
            </a:r>
            <a:r>
              <a:rPr kumimoji="1" lang="zh-CN" altLang="en-US" dirty="0"/>
              <a:t>，由</a:t>
            </a:r>
            <a:r>
              <a:rPr kumimoji="1" lang="en-US" altLang="zh-CN" dirty="0"/>
              <a:t>8421</a:t>
            </a:r>
            <a:r>
              <a:rPr kumimoji="1" lang="zh-CN" altLang="en-US" dirty="0"/>
              <a:t>码加</a:t>
            </a:r>
            <a:r>
              <a:rPr kumimoji="1" lang="en-US" altLang="zh-CN" dirty="0"/>
              <a:t>3</a:t>
            </a:r>
            <a:r>
              <a:rPr kumimoji="1" lang="zh-CN" altLang="en-US" dirty="0"/>
              <a:t>产生</a:t>
            </a:r>
            <a:endParaRPr kumimoji="1" lang="en-US" altLang="zh-CN" dirty="0"/>
          </a:p>
          <a:p>
            <a:r>
              <a:rPr kumimoji="1" lang="en-US" altLang="zh-CN" dirty="0"/>
              <a:t>	·</a:t>
            </a:r>
            <a:r>
              <a:rPr kumimoji="1" lang="zh-CN" altLang="en-US" dirty="0"/>
              <a:t>无权码</a:t>
            </a:r>
            <a:endParaRPr kumimoji="1" lang="en-US" altLang="zh-CN" dirty="0"/>
          </a:p>
          <a:p>
            <a:r>
              <a:rPr kumimoji="1" lang="zh-CN" altLang="en-US" dirty="0"/>
              <a:t>采用余</a:t>
            </a:r>
            <a:r>
              <a:rPr kumimoji="1" lang="en-US" altLang="zh-CN" dirty="0"/>
              <a:t>3</a:t>
            </a:r>
            <a:r>
              <a:rPr kumimoji="1" lang="zh-CN" altLang="en-US" dirty="0"/>
              <a:t>码，两个余</a:t>
            </a:r>
            <a:r>
              <a:rPr kumimoji="1" lang="en-US" altLang="zh-CN" dirty="0"/>
              <a:t>3</a:t>
            </a:r>
            <a:r>
              <a:rPr kumimoji="1" lang="zh-CN" altLang="en-US" dirty="0"/>
              <a:t>码相加，产生的进位信号相应为十进制的进位，给加法运算带来了</a:t>
            </a:r>
            <a:r>
              <a:rPr kumimoji="1" lang="zh-CN" altLang="en-US" dirty="0" smtClean="0"/>
              <a:t>方便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检验方法：</a:t>
            </a:r>
            <a:r>
              <a:rPr kumimoji="1" lang="en-US" altLang="zh-CN" dirty="0" smtClean="0"/>
              <a:t>1+9,2+8,3+7,4+6,5+5</a:t>
            </a:r>
            <a:r>
              <a:rPr kumimoji="1" lang="zh-CN" altLang="en-US" baseline="0" dirty="0" smtClean="0"/>
              <a:t>，进位</a:t>
            </a:r>
            <a:r>
              <a:rPr kumimoji="1" lang="en-US" altLang="zh-CN" baseline="0" dirty="0" smtClean="0"/>
              <a:t>1</a:t>
            </a:r>
            <a:r>
              <a:rPr kumimoji="1" lang="zh-CN" altLang="en-US" baseline="0" dirty="0" smtClean="0"/>
              <a:t>，剩余</a:t>
            </a:r>
            <a:r>
              <a:rPr kumimoji="1" lang="en-US" altLang="zh-CN" baseline="0" dirty="0" smtClean="0"/>
              <a:t>0000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591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可靠性编码</a:t>
            </a:r>
          </a:p>
          <a:p>
            <a:r>
              <a:rPr kumimoji="1" lang="zh-CN" altLang="en-US" sz="1200" b="1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为什么需要可靠性编码</a:t>
            </a:r>
            <a:r>
              <a:rPr kumimoji="1" lang="en-US" altLang="zh-CN" sz="1200" b="1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自然界存在很多干扰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二进制数据在被处理、传输、存储的过程中受干扰易发生错误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数据是被处理、传输和存储的直接对象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当直接对象出现错误时若不能检测，高层检测将会付出更大的代 价！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将问题解决在基层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编码与数据在同一层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可以提供参考对象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便于检错与纠错。</a:t>
            </a:r>
          </a:p>
          <a:p>
            <a:r>
              <a:rPr kumimoji="1" lang="zh-CN" altLang="en-US" sz="1200" b="1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校验的基本原理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一个有可靠性的编码在传输过程中应包括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位有效信息和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位校验信息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发送方对有效信息编码后传输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接收方用这两部分信息进行校验即可确定传输数据的可信度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或者进行纠错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某些可靠性编码的确可以这么干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：奇偶校验码、汉明码、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CRC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校验码</a:t>
            </a:r>
            <a:endParaRPr kumimoji="1" lang="en-US" altLang="zh-CN" sz="1200" b="0" i="0" kern="12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51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434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471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1988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33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21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8</a:t>
            </a:fld>
            <a:endParaRPr lang="en-US" altLang="zh-CN" sz="12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737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9</a:t>
            </a:fld>
            <a:endParaRPr lang="en-US" altLang="zh-CN" sz="1200" dirty="0"/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9062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pPr lvl="0" eaLnBrk="1" hangingPunct="1"/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tint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3"/>
          <p:cNvSpPr/>
          <p:nvPr/>
        </p:nvSpPr>
        <p:spPr>
          <a:xfrm>
            <a:off x="5640388" y="519113"/>
            <a:ext cx="2733675" cy="1230312"/>
          </a:xfrm>
          <a:custGeom>
            <a:avLst/>
            <a:gdLst>
              <a:gd name="txL" fmla="*/ 0 w 1600"/>
              <a:gd name="txT" fmla="*/ 0 h 381"/>
              <a:gd name="txR" fmla="*/ 1600 w 1600"/>
              <a:gd name="txB" fmla="*/ 381 h 381"/>
            </a:gdLst>
            <a:ahLst/>
            <a:cxnLst>
              <a:cxn ang="0">
                <a:pos x="589449" y="332604"/>
              </a:cxn>
              <a:cxn ang="0">
                <a:pos x="531358" y="261562"/>
              </a:cxn>
              <a:cxn ang="0">
                <a:pos x="418594" y="332604"/>
              </a:cxn>
              <a:cxn ang="0">
                <a:pos x="304121" y="371354"/>
              </a:cxn>
              <a:cxn ang="0">
                <a:pos x="95679" y="513437"/>
              </a:cxn>
              <a:cxn ang="0">
                <a:pos x="37588" y="584479"/>
              </a:cxn>
              <a:cxn ang="0">
                <a:pos x="247739" y="978437"/>
              </a:cxn>
              <a:cxn ang="0">
                <a:pos x="912364" y="1123750"/>
              </a:cxn>
              <a:cxn ang="0">
                <a:pos x="1158395" y="1230312"/>
              </a:cxn>
              <a:cxn ang="0">
                <a:pos x="2525232" y="1123750"/>
              </a:cxn>
              <a:cxn ang="0">
                <a:pos x="2677293" y="907396"/>
              </a:cxn>
              <a:cxn ang="0">
                <a:pos x="2714881" y="691041"/>
              </a:cxn>
              <a:cxn ang="0">
                <a:pos x="2733675" y="584479"/>
              </a:cxn>
              <a:cxn ang="0">
                <a:pos x="2241614" y="226042"/>
              </a:cxn>
              <a:cxn ang="0">
                <a:pos x="1899904" y="83958"/>
              </a:cxn>
              <a:cxn ang="0">
                <a:pos x="1064425" y="155000"/>
              </a:cxn>
              <a:cxn ang="0">
                <a:pos x="589449" y="332604"/>
              </a:cxn>
            </a:cxnLst>
            <a:rect l="txL" t="txT" r="txR" b="txB"/>
            <a:pathLst>
              <a:path w="1600" h="381">
                <a:moveTo>
                  <a:pt x="345" y="103"/>
                </a:moveTo>
                <a:cubicBezTo>
                  <a:pt x="334" y="96"/>
                  <a:pt x="324" y="81"/>
                  <a:pt x="311" y="81"/>
                </a:cubicBezTo>
                <a:cubicBezTo>
                  <a:pt x="288" y="81"/>
                  <a:pt x="267" y="96"/>
                  <a:pt x="245" y="103"/>
                </a:cubicBezTo>
                <a:cubicBezTo>
                  <a:pt x="223" y="110"/>
                  <a:pt x="200" y="111"/>
                  <a:pt x="178" y="115"/>
                </a:cubicBezTo>
                <a:cubicBezTo>
                  <a:pt x="136" y="136"/>
                  <a:pt x="101" y="148"/>
                  <a:pt x="56" y="159"/>
                </a:cubicBezTo>
                <a:cubicBezTo>
                  <a:pt x="45" y="166"/>
                  <a:pt x="25" y="168"/>
                  <a:pt x="22" y="181"/>
                </a:cubicBezTo>
                <a:cubicBezTo>
                  <a:pt x="0" y="293"/>
                  <a:pt x="73" y="280"/>
                  <a:pt x="145" y="303"/>
                </a:cubicBezTo>
                <a:cubicBezTo>
                  <a:pt x="208" y="369"/>
                  <a:pt x="519" y="347"/>
                  <a:pt x="534" y="348"/>
                </a:cubicBezTo>
                <a:cubicBezTo>
                  <a:pt x="581" y="364"/>
                  <a:pt x="678" y="381"/>
                  <a:pt x="678" y="381"/>
                </a:cubicBezTo>
                <a:cubicBezTo>
                  <a:pt x="945" y="371"/>
                  <a:pt x="1212" y="367"/>
                  <a:pt x="1478" y="348"/>
                </a:cubicBezTo>
                <a:cubicBezTo>
                  <a:pt x="1523" y="337"/>
                  <a:pt x="1547" y="326"/>
                  <a:pt x="1567" y="281"/>
                </a:cubicBezTo>
                <a:cubicBezTo>
                  <a:pt x="1576" y="259"/>
                  <a:pt x="1582" y="236"/>
                  <a:pt x="1589" y="214"/>
                </a:cubicBezTo>
                <a:cubicBezTo>
                  <a:pt x="1593" y="203"/>
                  <a:pt x="1600" y="181"/>
                  <a:pt x="1600" y="181"/>
                </a:cubicBezTo>
                <a:cubicBezTo>
                  <a:pt x="1531" y="77"/>
                  <a:pt x="1426" y="79"/>
                  <a:pt x="1312" y="70"/>
                </a:cubicBezTo>
                <a:cubicBezTo>
                  <a:pt x="1247" y="49"/>
                  <a:pt x="1180" y="36"/>
                  <a:pt x="1112" y="26"/>
                </a:cubicBezTo>
                <a:cubicBezTo>
                  <a:pt x="1031" y="0"/>
                  <a:pt x="711" y="44"/>
                  <a:pt x="623" y="48"/>
                </a:cubicBezTo>
                <a:cubicBezTo>
                  <a:pt x="552" y="116"/>
                  <a:pt x="434" y="94"/>
                  <a:pt x="345" y="103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1" name="Freeform 4"/>
          <p:cNvSpPr/>
          <p:nvPr/>
        </p:nvSpPr>
        <p:spPr>
          <a:xfrm>
            <a:off x="1846263" y="1235075"/>
            <a:ext cx="1641475" cy="304800"/>
          </a:xfrm>
          <a:custGeom>
            <a:avLst/>
            <a:gdLst>
              <a:gd name="txL" fmla="*/ 0 w 1600"/>
              <a:gd name="txT" fmla="*/ 0 h 381"/>
              <a:gd name="txR" fmla="*/ 1600 w 1600"/>
              <a:gd name="txB" fmla="*/ 381 h 381"/>
            </a:gdLst>
            <a:ahLst/>
            <a:cxnLst>
              <a:cxn ang="0">
                <a:pos x="353943" y="82400"/>
              </a:cxn>
              <a:cxn ang="0">
                <a:pos x="319062" y="64800"/>
              </a:cxn>
              <a:cxn ang="0">
                <a:pos x="251351" y="82400"/>
              </a:cxn>
              <a:cxn ang="0">
                <a:pos x="182614" y="92000"/>
              </a:cxn>
              <a:cxn ang="0">
                <a:pos x="57452" y="127200"/>
              </a:cxn>
              <a:cxn ang="0">
                <a:pos x="22570" y="144800"/>
              </a:cxn>
              <a:cxn ang="0">
                <a:pos x="148759" y="242400"/>
              </a:cxn>
              <a:cxn ang="0">
                <a:pos x="547842" y="278400"/>
              </a:cxn>
              <a:cxn ang="0">
                <a:pos x="695575" y="304800"/>
              </a:cxn>
              <a:cxn ang="0">
                <a:pos x="1516313" y="278400"/>
              </a:cxn>
              <a:cxn ang="0">
                <a:pos x="1607620" y="224800"/>
              </a:cxn>
              <a:cxn ang="0">
                <a:pos x="1630190" y="171200"/>
              </a:cxn>
              <a:cxn ang="0">
                <a:pos x="1641475" y="144800"/>
              </a:cxn>
              <a:cxn ang="0">
                <a:pos x="1346010" y="56000"/>
              </a:cxn>
              <a:cxn ang="0">
                <a:pos x="1140825" y="20800"/>
              </a:cxn>
              <a:cxn ang="0">
                <a:pos x="639149" y="38400"/>
              </a:cxn>
              <a:cxn ang="0">
                <a:pos x="353943" y="82400"/>
              </a:cxn>
            </a:cxnLst>
            <a:rect l="txL" t="txT" r="txR" b="txB"/>
            <a:pathLst>
              <a:path w="1600" h="381">
                <a:moveTo>
                  <a:pt x="345" y="103"/>
                </a:moveTo>
                <a:cubicBezTo>
                  <a:pt x="334" y="96"/>
                  <a:pt x="324" y="81"/>
                  <a:pt x="311" y="81"/>
                </a:cubicBezTo>
                <a:cubicBezTo>
                  <a:pt x="288" y="81"/>
                  <a:pt x="267" y="96"/>
                  <a:pt x="245" y="103"/>
                </a:cubicBezTo>
                <a:cubicBezTo>
                  <a:pt x="223" y="110"/>
                  <a:pt x="200" y="111"/>
                  <a:pt x="178" y="115"/>
                </a:cubicBezTo>
                <a:cubicBezTo>
                  <a:pt x="136" y="136"/>
                  <a:pt x="101" y="148"/>
                  <a:pt x="56" y="159"/>
                </a:cubicBezTo>
                <a:cubicBezTo>
                  <a:pt x="45" y="166"/>
                  <a:pt x="25" y="168"/>
                  <a:pt x="22" y="181"/>
                </a:cubicBezTo>
                <a:cubicBezTo>
                  <a:pt x="0" y="293"/>
                  <a:pt x="73" y="280"/>
                  <a:pt x="145" y="303"/>
                </a:cubicBezTo>
                <a:cubicBezTo>
                  <a:pt x="208" y="369"/>
                  <a:pt x="519" y="347"/>
                  <a:pt x="534" y="348"/>
                </a:cubicBezTo>
                <a:cubicBezTo>
                  <a:pt x="581" y="364"/>
                  <a:pt x="678" y="381"/>
                  <a:pt x="678" y="381"/>
                </a:cubicBezTo>
                <a:cubicBezTo>
                  <a:pt x="945" y="371"/>
                  <a:pt x="1212" y="367"/>
                  <a:pt x="1478" y="348"/>
                </a:cubicBezTo>
                <a:cubicBezTo>
                  <a:pt x="1523" y="337"/>
                  <a:pt x="1547" y="326"/>
                  <a:pt x="1567" y="281"/>
                </a:cubicBezTo>
                <a:cubicBezTo>
                  <a:pt x="1576" y="259"/>
                  <a:pt x="1582" y="236"/>
                  <a:pt x="1589" y="214"/>
                </a:cubicBezTo>
                <a:cubicBezTo>
                  <a:pt x="1593" y="203"/>
                  <a:pt x="1600" y="181"/>
                  <a:pt x="1600" y="181"/>
                </a:cubicBezTo>
                <a:cubicBezTo>
                  <a:pt x="1531" y="77"/>
                  <a:pt x="1426" y="79"/>
                  <a:pt x="1312" y="70"/>
                </a:cubicBezTo>
                <a:cubicBezTo>
                  <a:pt x="1247" y="49"/>
                  <a:pt x="1180" y="36"/>
                  <a:pt x="1112" y="26"/>
                </a:cubicBezTo>
                <a:cubicBezTo>
                  <a:pt x="1031" y="0"/>
                  <a:pt x="711" y="44"/>
                  <a:pt x="623" y="48"/>
                </a:cubicBezTo>
                <a:cubicBezTo>
                  <a:pt x="552" y="116"/>
                  <a:pt x="434" y="94"/>
                  <a:pt x="345" y="103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Freeform 6"/>
          <p:cNvSpPr/>
          <p:nvPr/>
        </p:nvSpPr>
        <p:spPr>
          <a:xfrm>
            <a:off x="19050" y="4857750"/>
            <a:ext cx="9201150" cy="1009650"/>
          </a:xfrm>
          <a:custGeom>
            <a:avLst/>
            <a:gdLst>
              <a:gd name="txL" fmla="*/ 0 w 5796"/>
              <a:gd name="txT" fmla="*/ 0 h 636"/>
              <a:gd name="txR" fmla="*/ 5796 w 5796"/>
              <a:gd name="txB" fmla="*/ 636 h 636"/>
            </a:gdLst>
            <a:ahLst/>
            <a:cxnLst>
              <a:cxn ang="0">
                <a:pos x="0" y="1009650"/>
              </a:cxn>
              <a:cxn ang="0">
                <a:pos x="247650" y="914400"/>
              </a:cxn>
              <a:cxn ang="0">
                <a:pos x="304800" y="876300"/>
              </a:cxn>
              <a:cxn ang="0">
                <a:pos x="952500" y="838200"/>
              </a:cxn>
              <a:cxn ang="0">
                <a:pos x="1162050" y="742950"/>
              </a:cxn>
              <a:cxn ang="0">
                <a:pos x="1219200" y="685800"/>
              </a:cxn>
              <a:cxn ang="0">
                <a:pos x="1371600" y="647700"/>
              </a:cxn>
              <a:cxn ang="0">
                <a:pos x="1466850" y="571500"/>
              </a:cxn>
              <a:cxn ang="0">
                <a:pos x="1581150" y="609600"/>
              </a:cxn>
              <a:cxn ang="0">
                <a:pos x="1638300" y="666750"/>
              </a:cxn>
              <a:cxn ang="0">
                <a:pos x="1695450" y="704850"/>
              </a:cxn>
              <a:cxn ang="0">
                <a:pos x="1714500" y="762000"/>
              </a:cxn>
              <a:cxn ang="0">
                <a:pos x="1771650" y="819150"/>
              </a:cxn>
              <a:cxn ang="0">
                <a:pos x="2171700" y="742950"/>
              </a:cxn>
              <a:cxn ang="0">
                <a:pos x="2362200" y="647700"/>
              </a:cxn>
              <a:cxn ang="0">
                <a:pos x="2533650" y="571500"/>
              </a:cxn>
              <a:cxn ang="0">
                <a:pos x="2590800" y="552450"/>
              </a:cxn>
              <a:cxn ang="0">
                <a:pos x="2686050" y="457200"/>
              </a:cxn>
              <a:cxn ang="0">
                <a:pos x="2781300" y="361950"/>
              </a:cxn>
              <a:cxn ang="0">
                <a:pos x="2895600" y="400050"/>
              </a:cxn>
              <a:cxn ang="0">
                <a:pos x="3028950" y="552450"/>
              </a:cxn>
              <a:cxn ang="0">
                <a:pos x="3105150" y="647700"/>
              </a:cxn>
              <a:cxn ang="0">
                <a:pos x="3219450" y="762000"/>
              </a:cxn>
              <a:cxn ang="0">
                <a:pos x="3429000" y="647700"/>
              </a:cxn>
              <a:cxn ang="0">
                <a:pos x="3524250" y="533400"/>
              </a:cxn>
              <a:cxn ang="0">
                <a:pos x="3600450" y="304800"/>
              </a:cxn>
              <a:cxn ang="0">
                <a:pos x="3619500" y="247650"/>
              </a:cxn>
              <a:cxn ang="0">
                <a:pos x="3733800" y="152400"/>
              </a:cxn>
              <a:cxn ang="0">
                <a:pos x="4038600" y="209550"/>
              </a:cxn>
              <a:cxn ang="0">
                <a:pos x="4286250" y="438150"/>
              </a:cxn>
              <a:cxn ang="0">
                <a:pos x="4419600" y="609600"/>
              </a:cxn>
              <a:cxn ang="0">
                <a:pos x="4629150" y="628650"/>
              </a:cxn>
              <a:cxn ang="0">
                <a:pos x="4838700" y="647700"/>
              </a:cxn>
              <a:cxn ang="0">
                <a:pos x="5029200" y="514350"/>
              </a:cxn>
              <a:cxn ang="0">
                <a:pos x="5124450" y="400050"/>
              </a:cxn>
              <a:cxn ang="0">
                <a:pos x="5238750" y="361950"/>
              </a:cxn>
              <a:cxn ang="0">
                <a:pos x="5524500" y="438150"/>
              </a:cxn>
              <a:cxn ang="0">
                <a:pos x="5619750" y="514350"/>
              </a:cxn>
              <a:cxn ang="0">
                <a:pos x="5657850" y="571500"/>
              </a:cxn>
              <a:cxn ang="0">
                <a:pos x="5715000" y="609600"/>
              </a:cxn>
              <a:cxn ang="0">
                <a:pos x="5886450" y="762000"/>
              </a:cxn>
              <a:cxn ang="0">
                <a:pos x="6134099" y="685800"/>
              </a:cxn>
              <a:cxn ang="0">
                <a:pos x="6572251" y="361950"/>
              </a:cxn>
              <a:cxn ang="0">
                <a:pos x="6743701" y="95250"/>
              </a:cxn>
              <a:cxn ang="0">
                <a:pos x="6819901" y="38100"/>
              </a:cxn>
              <a:cxn ang="0">
                <a:pos x="6934201" y="0"/>
              </a:cxn>
              <a:cxn ang="0">
                <a:pos x="7162801" y="114300"/>
              </a:cxn>
              <a:cxn ang="0">
                <a:pos x="7372351" y="228600"/>
              </a:cxn>
              <a:cxn ang="0">
                <a:pos x="7581901" y="533400"/>
              </a:cxn>
              <a:cxn ang="0">
                <a:pos x="7677151" y="609600"/>
              </a:cxn>
              <a:cxn ang="0">
                <a:pos x="7715251" y="685800"/>
              </a:cxn>
              <a:cxn ang="0">
                <a:pos x="8077200" y="819150"/>
              </a:cxn>
              <a:cxn ang="0">
                <a:pos x="8305800" y="800100"/>
              </a:cxn>
              <a:cxn ang="0">
                <a:pos x="8477250" y="838200"/>
              </a:cxn>
              <a:cxn ang="0">
                <a:pos x="8858250" y="914400"/>
              </a:cxn>
              <a:cxn ang="0">
                <a:pos x="8915400" y="933450"/>
              </a:cxn>
              <a:cxn ang="0">
                <a:pos x="8972550" y="971550"/>
              </a:cxn>
              <a:cxn ang="0">
                <a:pos x="9067800" y="952500"/>
              </a:cxn>
              <a:cxn ang="0">
                <a:pos x="9201150" y="971550"/>
              </a:cxn>
            </a:cxnLst>
            <a:rect l="txL" t="txT" r="txR" b="txB"/>
            <a:pathLst>
              <a:path w="5796" h="636">
                <a:moveTo>
                  <a:pt x="0" y="636"/>
                </a:moveTo>
                <a:cubicBezTo>
                  <a:pt x="52" y="619"/>
                  <a:pt x="107" y="601"/>
                  <a:pt x="156" y="576"/>
                </a:cubicBezTo>
                <a:cubicBezTo>
                  <a:pt x="169" y="570"/>
                  <a:pt x="178" y="557"/>
                  <a:pt x="192" y="552"/>
                </a:cubicBezTo>
                <a:cubicBezTo>
                  <a:pt x="321" y="509"/>
                  <a:pt x="464" y="533"/>
                  <a:pt x="600" y="528"/>
                </a:cubicBezTo>
                <a:cubicBezTo>
                  <a:pt x="688" y="510"/>
                  <a:pt x="643" y="527"/>
                  <a:pt x="732" y="468"/>
                </a:cubicBezTo>
                <a:cubicBezTo>
                  <a:pt x="746" y="459"/>
                  <a:pt x="753" y="440"/>
                  <a:pt x="768" y="432"/>
                </a:cubicBezTo>
                <a:cubicBezTo>
                  <a:pt x="798" y="417"/>
                  <a:pt x="833" y="418"/>
                  <a:pt x="864" y="408"/>
                </a:cubicBezTo>
                <a:cubicBezTo>
                  <a:pt x="879" y="385"/>
                  <a:pt x="888" y="356"/>
                  <a:pt x="924" y="360"/>
                </a:cubicBezTo>
                <a:cubicBezTo>
                  <a:pt x="949" y="363"/>
                  <a:pt x="996" y="384"/>
                  <a:pt x="996" y="384"/>
                </a:cubicBezTo>
                <a:cubicBezTo>
                  <a:pt x="1008" y="396"/>
                  <a:pt x="1019" y="409"/>
                  <a:pt x="1032" y="420"/>
                </a:cubicBezTo>
                <a:cubicBezTo>
                  <a:pt x="1043" y="429"/>
                  <a:pt x="1059" y="433"/>
                  <a:pt x="1068" y="444"/>
                </a:cubicBezTo>
                <a:cubicBezTo>
                  <a:pt x="1076" y="454"/>
                  <a:pt x="1073" y="469"/>
                  <a:pt x="1080" y="480"/>
                </a:cubicBezTo>
                <a:cubicBezTo>
                  <a:pt x="1089" y="494"/>
                  <a:pt x="1104" y="504"/>
                  <a:pt x="1116" y="516"/>
                </a:cubicBezTo>
                <a:cubicBezTo>
                  <a:pt x="1195" y="503"/>
                  <a:pt x="1296" y="508"/>
                  <a:pt x="1368" y="468"/>
                </a:cubicBezTo>
                <a:cubicBezTo>
                  <a:pt x="1485" y="403"/>
                  <a:pt x="1394" y="431"/>
                  <a:pt x="1488" y="408"/>
                </a:cubicBezTo>
                <a:cubicBezTo>
                  <a:pt x="1545" y="370"/>
                  <a:pt x="1510" y="389"/>
                  <a:pt x="1596" y="360"/>
                </a:cubicBezTo>
                <a:cubicBezTo>
                  <a:pt x="1608" y="356"/>
                  <a:pt x="1632" y="348"/>
                  <a:pt x="1632" y="348"/>
                </a:cubicBezTo>
                <a:cubicBezTo>
                  <a:pt x="1696" y="252"/>
                  <a:pt x="1612" y="368"/>
                  <a:pt x="1692" y="288"/>
                </a:cubicBezTo>
                <a:cubicBezTo>
                  <a:pt x="1772" y="208"/>
                  <a:pt x="1656" y="292"/>
                  <a:pt x="1752" y="228"/>
                </a:cubicBezTo>
                <a:cubicBezTo>
                  <a:pt x="1776" y="236"/>
                  <a:pt x="1810" y="231"/>
                  <a:pt x="1824" y="252"/>
                </a:cubicBezTo>
                <a:cubicBezTo>
                  <a:pt x="1880" y="336"/>
                  <a:pt x="1848" y="308"/>
                  <a:pt x="1908" y="348"/>
                </a:cubicBezTo>
                <a:cubicBezTo>
                  <a:pt x="1929" y="411"/>
                  <a:pt x="1905" y="362"/>
                  <a:pt x="1956" y="408"/>
                </a:cubicBezTo>
                <a:cubicBezTo>
                  <a:pt x="1981" y="431"/>
                  <a:pt x="2028" y="480"/>
                  <a:pt x="2028" y="480"/>
                </a:cubicBezTo>
                <a:cubicBezTo>
                  <a:pt x="2109" y="464"/>
                  <a:pt x="2109" y="469"/>
                  <a:pt x="2160" y="408"/>
                </a:cubicBezTo>
                <a:cubicBezTo>
                  <a:pt x="2187" y="376"/>
                  <a:pt x="2203" y="374"/>
                  <a:pt x="2220" y="336"/>
                </a:cubicBezTo>
                <a:cubicBezTo>
                  <a:pt x="2240" y="291"/>
                  <a:pt x="2252" y="239"/>
                  <a:pt x="2268" y="192"/>
                </a:cubicBezTo>
                <a:cubicBezTo>
                  <a:pt x="2272" y="180"/>
                  <a:pt x="2271" y="165"/>
                  <a:pt x="2280" y="156"/>
                </a:cubicBezTo>
                <a:cubicBezTo>
                  <a:pt x="2326" y="110"/>
                  <a:pt x="2302" y="129"/>
                  <a:pt x="2352" y="96"/>
                </a:cubicBezTo>
                <a:cubicBezTo>
                  <a:pt x="2418" y="105"/>
                  <a:pt x="2478" y="121"/>
                  <a:pt x="2544" y="132"/>
                </a:cubicBezTo>
                <a:cubicBezTo>
                  <a:pt x="2610" y="165"/>
                  <a:pt x="2655" y="219"/>
                  <a:pt x="2700" y="276"/>
                </a:cubicBezTo>
                <a:cubicBezTo>
                  <a:pt x="2701" y="278"/>
                  <a:pt x="2761" y="377"/>
                  <a:pt x="2784" y="384"/>
                </a:cubicBezTo>
                <a:cubicBezTo>
                  <a:pt x="2826" y="396"/>
                  <a:pt x="2872" y="392"/>
                  <a:pt x="2916" y="396"/>
                </a:cubicBezTo>
                <a:cubicBezTo>
                  <a:pt x="2968" y="406"/>
                  <a:pt x="2999" y="424"/>
                  <a:pt x="3048" y="408"/>
                </a:cubicBezTo>
                <a:cubicBezTo>
                  <a:pt x="3085" y="371"/>
                  <a:pt x="3125" y="353"/>
                  <a:pt x="3168" y="324"/>
                </a:cubicBezTo>
                <a:cubicBezTo>
                  <a:pt x="3183" y="302"/>
                  <a:pt x="3204" y="266"/>
                  <a:pt x="3228" y="252"/>
                </a:cubicBezTo>
                <a:cubicBezTo>
                  <a:pt x="3250" y="240"/>
                  <a:pt x="3300" y="228"/>
                  <a:pt x="3300" y="228"/>
                </a:cubicBezTo>
                <a:cubicBezTo>
                  <a:pt x="3381" y="238"/>
                  <a:pt x="3412" y="242"/>
                  <a:pt x="3480" y="276"/>
                </a:cubicBezTo>
                <a:cubicBezTo>
                  <a:pt x="3549" y="379"/>
                  <a:pt x="3457" y="258"/>
                  <a:pt x="3540" y="324"/>
                </a:cubicBezTo>
                <a:cubicBezTo>
                  <a:pt x="3551" y="333"/>
                  <a:pt x="3554" y="350"/>
                  <a:pt x="3564" y="360"/>
                </a:cubicBezTo>
                <a:cubicBezTo>
                  <a:pt x="3574" y="370"/>
                  <a:pt x="3588" y="376"/>
                  <a:pt x="3600" y="384"/>
                </a:cubicBezTo>
                <a:cubicBezTo>
                  <a:pt x="3630" y="429"/>
                  <a:pt x="3656" y="463"/>
                  <a:pt x="3708" y="480"/>
                </a:cubicBezTo>
                <a:cubicBezTo>
                  <a:pt x="3760" y="464"/>
                  <a:pt x="3820" y="464"/>
                  <a:pt x="3864" y="432"/>
                </a:cubicBezTo>
                <a:cubicBezTo>
                  <a:pt x="4101" y="261"/>
                  <a:pt x="4011" y="331"/>
                  <a:pt x="4140" y="228"/>
                </a:cubicBezTo>
                <a:cubicBezTo>
                  <a:pt x="4166" y="164"/>
                  <a:pt x="4195" y="105"/>
                  <a:pt x="4248" y="60"/>
                </a:cubicBezTo>
                <a:cubicBezTo>
                  <a:pt x="4263" y="47"/>
                  <a:pt x="4278" y="33"/>
                  <a:pt x="4296" y="24"/>
                </a:cubicBezTo>
                <a:cubicBezTo>
                  <a:pt x="4319" y="13"/>
                  <a:pt x="4368" y="0"/>
                  <a:pt x="4368" y="0"/>
                </a:cubicBezTo>
                <a:cubicBezTo>
                  <a:pt x="4467" y="33"/>
                  <a:pt x="4419" y="10"/>
                  <a:pt x="4512" y="72"/>
                </a:cubicBezTo>
                <a:cubicBezTo>
                  <a:pt x="4513" y="73"/>
                  <a:pt x="4618" y="127"/>
                  <a:pt x="4644" y="144"/>
                </a:cubicBezTo>
                <a:cubicBezTo>
                  <a:pt x="4670" y="223"/>
                  <a:pt x="4717" y="277"/>
                  <a:pt x="4776" y="336"/>
                </a:cubicBezTo>
                <a:cubicBezTo>
                  <a:pt x="4830" y="390"/>
                  <a:pt x="4766" y="361"/>
                  <a:pt x="4836" y="384"/>
                </a:cubicBezTo>
                <a:cubicBezTo>
                  <a:pt x="4844" y="400"/>
                  <a:pt x="4849" y="418"/>
                  <a:pt x="4860" y="432"/>
                </a:cubicBezTo>
                <a:cubicBezTo>
                  <a:pt x="4907" y="488"/>
                  <a:pt x="5021" y="503"/>
                  <a:pt x="5088" y="516"/>
                </a:cubicBezTo>
                <a:cubicBezTo>
                  <a:pt x="5136" y="512"/>
                  <a:pt x="5184" y="504"/>
                  <a:pt x="5232" y="504"/>
                </a:cubicBezTo>
                <a:cubicBezTo>
                  <a:pt x="5251" y="504"/>
                  <a:pt x="5318" y="523"/>
                  <a:pt x="5340" y="528"/>
                </a:cubicBezTo>
                <a:cubicBezTo>
                  <a:pt x="5420" y="545"/>
                  <a:pt x="5500" y="565"/>
                  <a:pt x="5580" y="576"/>
                </a:cubicBezTo>
                <a:cubicBezTo>
                  <a:pt x="5592" y="580"/>
                  <a:pt x="5605" y="582"/>
                  <a:pt x="5616" y="588"/>
                </a:cubicBezTo>
                <a:cubicBezTo>
                  <a:pt x="5629" y="594"/>
                  <a:pt x="5638" y="610"/>
                  <a:pt x="5652" y="612"/>
                </a:cubicBezTo>
                <a:cubicBezTo>
                  <a:pt x="5672" y="615"/>
                  <a:pt x="5692" y="604"/>
                  <a:pt x="5712" y="600"/>
                </a:cubicBezTo>
                <a:cubicBezTo>
                  <a:pt x="5788" y="613"/>
                  <a:pt x="5760" y="612"/>
                  <a:pt x="5796" y="612"/>
                </a:cubicBezTo>
              </a:path>
            </a:pathLst>
          </a:custGeom>
          <a:solidFill>
            <a:srgbClr val="006666">
              <a:alpha val="100000"/>
            </a:srgbClr>
          </a:solidFill>
          <a:ln w="9525" cap="flat" cmpd="sng">
            <a:solidFill>
              <a:srgbClr val="3399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293" name="Group 7"/>
          <p:cNvGrpSpPr/>
          <p:nvPr/>
        </p:nvGrpSpPr>
        <p:grpSpPr>
          <a:xfrm>
            <a:off x="2438400" y="6019800"/>
            <a:ext cx="685800" cy="533400"/>
            <a:chOff x="1536" y="3840"/>
            <a:chExt cx="386" cy="288"/>
          </a:xfrm>
        </p:grpSpPr>
        <p:sp>
          <p:nvSpPr>
            <p:cNvPr id="12305" name="Freeform 8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Freeform 9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4" name="Group 10"/>
          <p:cNvGrpSpPr/>
          <p:nvPr/>
        </p:nvGrpSpPr>
        <p:grpSpPr>
          <a:xfrm>
            <a:off x="6629400" y="5638800"/>
            <a:ext cx="457200" cy="304800"/>
            <a:chOff x="1536" y="3840"/>
            <a:chExt cx="386" cy="288"/>
          </a:xfrm>
        </p:grpSpPr>
        <p:sp>
          <p:nvSpPr>
            <p:cNvPr id="12303" name="Freeform 11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Freeform 12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5" name="Group 13"/>
          <p:cNvGrpSpPr/>
          <p:nvPr/>
        </p:nvGrpSpPr>
        <p:grpSpPr>
          <a:xfrm>
            <a:off x="3962400" y="5867400"/>
            <a:ext cx="612775" cy="381000"/>
            <a:chOff x="1536" y="3840"/>
            <a:chExt cx="386" cy="288"/>
          </a:xfrm>
        </p:grpSpPr>
        <p:sp>
          <p:nvSpPr>
            <p:cNvPr id="12301" name="Freeform 14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2" name="Freeform 15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7" name="Rectangle 17"/>
          <p:cNvSpPr>
            <a:spLocks noGrp="1"/>
          </p:cNvSpPr>
          <p:nvPr>
            <p:ph type="title"/>
          </p:nvPr>
        </p:nvSpPr>
        <p:spPr>
          <a:xfrm>
            <a:off x="990600" y="2341245"/>
            <a:ext cx="7525385" cy="181419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6000" b="1" dirty="0">
                <a:solidFill>
                  <a:srgbClr val="FFFF00"/>
                </a:solidFill>
              </a:rPr>
              <a:t>数字</a:t>
            </a:r>
            <a:r>
              <a:rPr lang="zh-CN" altLang="en-US" sz="6000" b="1" dirty="0" smtClean="0">
                <a:solidFill>
                  <a:srgbClr val="FFFF00"/>
                </a:solidFill>
              </a:rPr>
              <a:t>逻辑与数字系统</a:t>
            </a:r>
            <a:r>
              <a:rPr lang="zh-CN" altLang="en-US" sz="6000" b="1" dirty="0">
                <a:solidFill>
                  <a:srgbClr val="FFFF00"/>
                </a:solidFill>
              </a:rPr>
              <a:t/>
            </a:r>
            <a:br>
              <a:rPr lang="zh-CN" altLang="en-US" sz="6000" b="1" dirty="0">
                <a:solidFill>
                  <a:srgbClr val="FFFF00"/>
                </a:solidFill>
              </a:rPr>
            </a:br>
            <a:r>
              <a:rPr lang="zh-CN" altLang="en-US" sz="6000" b="1" dirty="0">
                <a:solidFill>
                  <a:srgbClr val="FFFF00"/>
                </a:solidFill>
              </a:rPr>
              <a:t/>
            </a:r>
            <a:br>
              <a:rPr lang="zh-CN" altLang="en-US" sz="6000" b="1" dirty="0">
                <a:solidFill>
                  <a:srgbClr val="FFFF00"/>
                </a:solidFill>
              </a:rPr>
            </a:br>
            <a:r>
              <a:rPr lang="zh-CN" altLang="en-US" sz="3200" b="1" dirty="0">
                <a:solidFill>
                  <a:srgbClr val="FFFF00"/>
                </a:solidFill>
              </a:rPr>
              <a:t>王春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露</a:t>
            </a:r>
            <a:r>
              <a:rPr lang="en-US" altLang="zh-CN" sz="3200" b="1" dirty="0" smtClean="0">
                <a:solidFill>
                  <a:srgbClr val="FFFF00"/>
                </a:solidFill>
              </a:rPr>
              <a:t/>
            </a:r>
            <a:br>
              <a:rPr lang="en-US" altLang="zh-CN" sz="3200" b="1" dirty="0" smtClean="0">
                <a:solidFill>
                  <a:srgbClr val="FFFF00"/>
                </a:solidFill>
              </a:rPr>
            </a:br>
            <a:r>
              <a:rPr lang="zh-CN" altLang="en-US" sz="3200" b="1" dirty="0" smtClean="0">
                <a:solidFill>
                  <a:srgbClr val="FFFF00"/>
                </a:solidFill>
              </a:rPr>
              <a:t>张勖</a:t>
            </a:r>
            <a:r>
              <a:rPr lang="zh-CN" altLang="en-US" sz="6000" b="1" dirty="0">
                <a:solidFill>
                  <a:srgbClr val="FFFF00"/>
                </a:solidFill>
              </a:rPr>
              <a:t/>
            </a:r>
            <a:br>
              <a:rPr lang="zh-CN" altLang="en-US" sz="6000" b="1" dirty="0">
                <a:solidFill>
                  <a:srgbClr val="FFFF00"/>
                </a:solidFill>
              </a:rPr>
            </a:br>
            <a:r>
              <a:rPr lang="zh-CN" altLang="en-US" sz="3200" b="1" dirty="0">
                <a:solidFill>
                  <a:srgbClr val="FFFF00"/>
                </a:solidFill>
              </a:rPr>
              <a:t>  </a:t>
            </a:r>
            <a:br>
              <a:rPr lang="zh-CN" altLang="en-US" sz="3200" b="1" dirty="0">
                <a:solidFill>
                  <a:srgbClr val="FFFF00"/>
                </a:solidFill>
              </a:rPr>
            </a:br>
            <a:endParaRPr lang="zh-CN" altLang="en-US" sz="3200" b="1" dirty="0">
              <a:solidFill>
                <a:srgbClr val="FFFF66"/>
              </a:solidFill>
            </a:endParaRPr>
          </a:p>
        </p:txBody>
      </p:sp>
      <p:grpSp>
        <p:nvGrpSpPr>
          <p:cNvPr id="12297" name="Group 19"/>
          <p:cNvGrpSpPr/>
          <p:nvPr/>
        </p:nvGrpSpPr>
        <p:grpSpPr>
          <a:xfrm>
            <a:off x="533400" y="5715000"/>
            <a:ext cx="457200" cy="304800"/>
            <a:chOff x="1536" y="3840"/>
            <a:chExt cx="386" cy="288"/>
          </a:xfrm>
        </p:grpSpPr>
        <p:sp>
          <p:nvSpPr>
            <p:cNvPr id="12299" name="Freeform 20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0" name="Freeform 21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22" name="Rectangle 22"/>
          <p:cNvSpPr/>
          <p:nvPr/>
        </p:nvSpPr>
        <p:spPr>
          <a:xfrm>
            <a:off x="1711325" y="4368800"/>
            <a:ext cx="6298467" cy="11414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2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北京邮电大学网络空间安全学院</a:t>
            </a:r>
            <a:br>
              <a:rPr lang="zh-CN" altLang="en-US" sz="3200" b="1" dirty="0">
                <a:solidFill>
                  <a:srgbClr val="66FFFF"/>
                </a:solidFill>
                <a:latin typeface="Times New Roman" panose="02020603050405020304" pitchFamily="18" charset="0"/>
              </a:rPr>
            </a:br>
            <a:endParaRPr lang="zh-CN" altLang="en-US" sz="3200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/>
          <p:nvPr/>
        </p:nvSpPr>
        <p:spPr>
          <a:xfrm>
            <a:off x="190500" y="304165"/>
            <a:ext cx="45688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二、数字电路的发展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468755" y="1448435"/>
            <a:ext cx="5164455" cy="478790"/>
            <a:chOff x="4275" y="3033"/>
            <a:chExt cx="8133" cy="754"/>
          </a:xfrm>
        </p:grpSpPr>
        <p:sp>
          <p:nvSpPr>
            <p:cNvPr id="10" name="矩形 9"/>
            <p:cNvSpPr/>
            <p:nvPr/>
          </p:nvSpPr>
          <p:spPr>
            <a:xfrm>
              <a:off x="4275" y="3033"/>
              <a:ext cx="1848" cy="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>
                  <a:sym typeface="+mn-ea"/>
                </a:rPr>
                <a:t>电子管</a:t>
              </a: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1" y="3033"/>
              <a:ext cx="1848" cy="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>
                  <a:sym typeface="+mn-ea"/>
                </a:rPr>
                <a:t>晶体管</a:t>
              </a: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106" y="3033"/>
              <a:ext cx="2303" cy="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集成电路</a:t>
              </a: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6124" y="3242"/>
              <a:ext cx="1067" cy="4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右箭头 16"/>
            <p:cNvSpPr/>
            <p:nvPr/>
          </p:nvSpPr>
          <p:spPr>
            <a:xfrm>
              <a:off x="9049" y="3242"/>
              <a:ext cx="1057" cy="404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1785" y="2449830"/>
            <a:ext cx="8733790" cy="410210"/>
            <a:chOff x="526" y="4734"/>
            <a:chExt cx="13754" cy="646"/>
          </a:xfrm>
        </p:grpSpPr>
        <p:sp>
          <p:nvSpPr>
            <p:cNvPr id="32" name="矩形 31"/>
            <p:cNvSpPr/>
            <p:nvPr/>
          </p:nvSpPr>
          <p:spPr>
            <a:xfrm>
              <a:off x="526" y="4734"/>
              <a:ext cx="2584" cy="6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小规模</a:t>
              </a: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SSI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985" y="4734"/>
              <a:ext cx="2584" cy="6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中规模</a:t>
              </a:r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SI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41" y="4734"/>
              <a:ext cx="2584" cy="6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大规模</a:t>
              </a: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LSI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964" y="4734"/>
              <a:ext cx="3316" cy="64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超大规模</a:t>
              </a:r>
              <a:r>
                <a:rPr kumimoji="1" lang="en-US" altLang="zh-CN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LSI</a:t>
              </a:r>
              <a:endParaRPr kumimoji="1" lang="en-US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3112" y="4856"/>
              <a:ext cx="873" cy="4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6569" y="4856"/>
              <a:ext cx="873" cy="4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10091" y="4856"/>
              <a:ext cx="873" cy="40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150745" y="4828242"/>
            <a:ext cx="52171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可编程逻辑器件（</a:t>
            </a:r>
            <a:r>
              <a:rPr lang="en-US" altLang="zh-CN" dirty="0"/>
              <a:t>PLD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微处理器（</a:t>
            </a:r>
            <a:r>
              <a:rPr lang="en-US" altLang="zh-CN" dirty="0"/>
              <a:t>CPU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数字信号处理器（</a:t>
            </a:r>
            <a:r>
              <a:rPr lang="en-US" altLang="zh-CN" dirty="0"/>
              <a:t>DSP</a:t>
            </a:r>
            <a:r>
              <a:rPr lang="zh-CN" altLang="en-US" dirty="0"/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9775" y="3328670"/>
            <a:ext cx="5645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70</a:t>
            </a:r>
            <a:r>
              <a:rPr lang="zh-CN" altLang="en-US" sz="2800" dirty="0"/>
              <a:t>年代末，微处理器的出现，</a:t>
            </a:r>
            <a:endParaRPr lang="en-US" altLang="zh-CN" sz="2800" dirty="0"/>
          </a:p>
          <a:p>
            <a:r>
              <a:rPr lang="zh-CN" altLang="en-US" sz="2800" dirty="0"/>
              <a:t>使数字电路的性能产生了质的飞跃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tint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/>
          <p:nvPr/>
        </p:nvSpPr>
        <p:spPr>
          <a:xfrm>
            <a:off x="152400" y="457200"/>
            <a:ext cx="2949575" cy="762000"/>
          </a:xfrm>
          <a:prstGeom prst="cloudCallout">
            <a:avLst>
              <a:gd name="adj1" fmla="val 39019"/>
              <a:gd name="adj2" fmla="val 88542"/>
            </a:avLst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363" name="Freeform 3"/>
          <p:cNvSpPr/>
          <p:nvPr/>
        </p:nvSpPr>
        <p:spPr>
          <a:xfrm>
            <a:off x="1846263" y="1235075"/>
            <a:ext cx="1641475" cy="304800"/>
          </a:xfrm>
          <a:custGeom>
            <a:avLst/>
            <a:gdLst>
              <a:gd name="txL" fmla="*/ 0 w 1600"/>
              <a:gd name="txT" fmla="*/ 0 h 381"/>
              <a:gd name="txR" fmla="*/ 1600 w 1600"/>
              <a:gd name="txB" fmla="*/ 381 h 381"/>
            </a:gdLst>
            <a:ahLst/>
            <a:cxnLst>
              <a:cxn ang="0">
                <a:pos x="353943" y="82400"/>
              </a:cxn>
              <a:cxn ang="0">
                <a:pos x="319062" y="64800"/>
              </a:cxn>
              <a:cxn ang="0">
                <a:pos x="251351" y="82400"/>
              </a:cxn>
              <a:cxn ang="0">
                <a:pos x="182614" y="92000"/>
              </a:cxn>
              <a:cxn ang="0">
                <a:pos x="57452" y="127200"/>
              </a:cxn>
              <a:cxn ang="0">
                <a:pos x="22570" y="144800"/>
              </a:cxn>
              <a:cxn ang="0">
                <a:pos x="148759" y="242400"/>
              </a:cxn>
              <a:cxn ang="0">
                <a:pos x="547842" y="278400"/>
              </a:cxn>
              <a:cxn ang="0">
                <a:pos x="695575" y="304800"/>
              </a:cxn>
              <a:cxn ang="0">
                <a:pos x="1516313" y="278400"/>
              </a:cxn>
              <a:cxn ang="0">
                <a:pos x="1607620" y="224800"/>
              </a:cxn>
              <a:cxn ang="0">
                <a:pos x="1630190" y="171200"/>
              </a:cxn>
              <a:cxn ang="0">
                <a:pos x="1641475" y="144800"/>
              </a:cxn>
              <a:cxn ang="0">
                <a:pos x="1346010" y="56000"/>
              </a:cxn>
              <a:cxn ang="0">
                <a:pos x="1140825" y="20800"/>
              </a:cxn>
              <a:cxn ang="0">
                <a:pos x="639149" y="38400"/>
              </a:cxn>
              <a:cxn ang="0">
                <a:pos x="353943" y="82400"/>
              </a:cxn>
            </a:cxnLst>
            <a:rect l="txL" t="txT" r="txR" b="txB"/>
            <a:pathLst>
              <a:path w="1600" h="381">
                <a:moveTo>
                  <a:pt x="345" y="103"/>
                </a:moveTo>
                <a:cubicBezTo>
                  <a:pt x="334" y="96"/>
                  <a:pt x="324" y="81"/>
                  <a:pt x="311" y="81"/>
                </a:cubicBezTo>
                <a:cubicBezTo>
                  <a:pt x="288" y="81"/>
                  <a:pt x="267" y="96"/>
                  <a:pt x="245" y="103"/>
                </a:cubicBezTo>
                <a:cubicBezTo>
                  <a:pt x="223" y="110"/>
                  <a:pt x="200" y="111"/>
                  <a:pt x="178" y="115"/>
                </a:cubicBezTo>
                <a:cubicBezTo>
                  <a:pt x="136" y="136"/>
                  <a:pt x="101" y="148"/>
                  <a:pt x="56" y="159"/>
                </a:cubicBezTo>
                <a:cubicBezTo>
                  <a:pt x="45" y="166"/>
                  <a:pt x="25" y="168"/>
                  <a:pt x="22" y="181"/>
                </a:cubicBezTo>
                <a:cubicBezTo>
                  <a:pt x="0" y="293"/>
                  <a:pt x="73" y="280"/>
                  <a:pt x="145" y="303"/>
                </a:cubicBezTo>
                <a:cubicBezTo>
                  <a:pt x="208" y="369"/>
                  <a:pt x="519" y="347"/>
                  <a:pt x="534" y="348"/>
                </a:cubicBezTo>
                <a:cubicBezTo>
                  <a:pt x="581" y="364"/>
                  <a:pt x="678" y="381"/>
                  <a:pt x="678" y="381"/>
                </a:cubicBezTo>
                <a:cubicBezTo>
                  <a:pt x="945" y="371"/>
                  <a:pt x="1212" y="367"/>
                  <a:pt x="1478" y="348"/>
                </a:cubicBezTo>
                <a:cubicBezTo>
                  <a:pt x="1523" y="337"/>
                  <a:pt x="1547" y="326"/>
                  <a:pt x="1567" y="281"/>
                </a:cubicBezTo>
                <a:cubicBezTo>
                  <a:pt x="1576" y="259"/>
                  <a:pt x="1582" y="236"/>
                  <a:pt x="1589" y="214"/>
                </a:cubicBezTo>
                <a:cubicBezTo>
                  <a:pt x="1593" y="203"/>
                  <a:pt x="1600" y="181"/>
                  <a:pt x="1600" y="181"/>
                </a:cubicBezTo>
                <a:cubicBezTo>
                  <a:pt x="1531" y="77"/>
                  <a:pt x="1426" y="79"/>
                  <a:pt x="1312" y="70"/>
                </a:cubicBezTo>
                <a:cubicBezTo>
                  <a:pt x="1247" y="49"/>
                  <a:pt x="1180" y="36"/>
                  <a:pt x="1112" y="26"/>
                </a:cubicBezTo>
                <a:cubicBezTo>
                  <a:pt x="1031" y="0"/>
                  <a:pt x="711" y="44"/>
                  <a:pt x="623" y="48"/>
                </a:cubicBezTo>
                <a:cubicBezTo>
                  <a:pt x="552" y="116"/>
                  <a:pt x="434" y="94"/>
                  <a:pt x="345" y="103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Freeform 4"/>
          <p:cNvSpPr/>
          <p:nvPr/>
        </p:nvSpPr>
        <p:spPr>
          <a:xfrm>
            <a:off x="19050" y="4857750"/>
            <a:ext cx="9201150" cy="1009650"/>
          </a:xfrm>
          <a:custGeom>
            <a:avLst/>
            <a:gdLst>
              <a:gd name="txL" fmla="*/ 0 w 5796"/>
              <a:gd name="txT" fmla="*/ 0 h 636"/>
              <a:gd name="txR" fmla="*/ 5796 w 5796"/>
              <a:gd name="txB" fmla="*/ 636 h 636"/>
            </a:gdLst>
            <a:ahLst/>
            <a:cxnLst>
              <a:cxn ang="0">
                <a:pos x="0" y="1009650"/>
              </a:cxn>
              <a:cxn ang="0">
                <a:pos x="247650" y="914400"/>
              </a:cxn>
              <a:cxn ang="0">
                <a:pos x="304800" y="876300"/>
              </a:cxn>
              <a:cxn ang="0">
                <a:pos x="952500" y="838200"/>
              </a:cxn>
              <a:cxn ang="0">
                <a:pos x="1162050" y="742950"/>
              </a:cxn>
              <a:cxn ang="0">
                <a:pos x="1219200" y="685800"/>
              </a:cxn>
              <a:cxn ang="0">
                <a:pos x="1371600" y="647700"/>
              </a:cxn>
              <a:cxn ang="0">
                <a:pos x="1466850" y="571500"/>
              </a:cxn>
              <a:cxn ang="0">
                <a:pos x="1581150" y="609600"/>
              </a:cxn>
              <a:cxn ang="0">
                <a:pos x="1638300" y="666750"/>
              </a:cxn>
              <a:cxn ang="0">
                <a:pos x="1695450" y="704850"/>
              </a:cxn>
              <a:cxn ang="0">
                <a:pos x="1714500" y="762000"/>
              </a:cxn>
              <a:cxn ang="0">
                <a:pos x="1771650" y="819150"/>
              </a:cxn>
              <a:cxn ang="0">
                <a:pos x="2171700" y="742950"/>
              </a:cxn>
              <a:cxn ang="0">
                <a:pos x="2362200" y="647700"/>
              </a:cxn>
              <a:cxn ang="0">
                <a:pos x="2533650" y="571500"/>
              </a:cxn>
              <a:cxn ang="0">
                <a:pos x="2590800" y="552450"/>
              </a:cxn>
              <a:cxn ang="0">
                <a:pos x="2686050" y="457200"/>
              </a:cxn>
              <a:cxn ang="0">
                <a:pos x="2781300" y="361950"/>
              </a:cxn>
              <a:cxn ang="0">
                <a:pos x="2895600" y="400050"/>
              </a:cxn>
              <a:cxn ang="0">
                <a:pos x="3028950" y="552450"/>
              </a:cxn>
              <a:cxn ang="0">
                <a:pos x="3105150" y="647700"/>
              </a:cxn>
              <a:cxn ang="0">
                <a:pos x="3219450" y="762000"/>
              </a:cxn>
              <a:cxn ang="0">
                <a:pos x="3429000" y="647700"/>
              </a:cxn>
              <a:cxn ang="0">
                <a:pos x="3524250" y="533400"/>
              </a:cxn>
              <a:cxn ang="0">
                <a:pos x="3600450" y="304800"/>
              </a:cxn>
              <a:cxn ang="0">
                <a:pos x="3619500" y="247650"/>
              </a:cxn>
              <a:cxn ang="0">
                <a:pos x="3733800" y="152400"/>
              </a:cxn>
              <a:cxn ang="0">
                <a:pos x="4038600" y="209550"/>
              </a:cxn>
              <a:cxn ang="0">
                <a:pos x="4286250" y="438150"/>
              </a:cxn>
              <a:cxn ang="0">
                <a:pos x="4419600" y="609600"/>
              </a:cxn>
              <a:cxn ang="0">
                <a:pos x="4629150" y="628650"/>
              </a:cxn>
              <a:cxn ang="0">
                <a:pos x="4838700" y="647700"/>
              </a:cxn>
              <a:cxn ang="0">
                <a:pos x="5029200" y="514350"/>
              </a:cxn>
              <a:cxn ang="0">
                <a:pos x="5124450" y="400050"/>
              </a:cxn>
              <a:cxn ang="0">
                <a:pos x="5238750" y="361950"/>
              </a:cxn>
              <a:cxn ang="0">
                <a:pos x="5524500" y="438150"/>
              </a:cxn>
              <a:cxn ang="0">
                <a:pos x="5619750" y="514350"/>
              </a:cxn>
              <a:cxn ang="0">
                <a:pos x="5657850" y="571500"/>
              </a:cxn>
              <a:cxn ang="0">
                <a:pos x="5715000" y="609600"/>
              </a:cxn>
              <a:cxn ang="0">
                <a:pos x="5886450" y="762000"/>
              </a:cxn>
              <a:cxn ang="0">
                <a:pos x="6134099" y="685800"/>
              </a:cxn>
              <a:cxn ang="0">
                <a:pos x="6572251" y="361950"/>
              </a:cxn>
              <a:cxn ang="0">
                <a:pos x="6743701" y="95250"/>
              </a:cxn>
              <a:cxn ang="0">
                <a:pos x="6819901" y="38100"/>
              </a:cxn>
              <a:cxn ang="0">
                <a:pos x="6934201" y="0"/>
              </a:cxn>
              <a:cxn ang="0">
                <a:pos x="7162801" y="114300"/>
              </a:cxn>
              <a:cxn ang="0">
                <a:pos x="7372351" y="228600"/>
              </a:cxn>
              <a:cxn ang="0">
                <a:pos x="7581901" y="533400"/>
              </a:cxn>
              <a:cxn ang="0">
                <a:pos x="7677151" y="609600"/>
              </a:cxn>
              <a:cxn ang="0">
                <a:pos x="7715251" y="685800"/>
              </a:cxn>
              <a:cxn ang="0">
                <a:pos x="8077200" y="819150"/>
              </a:cxn>
              <a:cxn ang="0">
                <a:pos x="8305800" y="800100"/>
              </a:cxn>
              <a:cxn ang="0">
                <a:pos x="8477250" y="838200"/>
              </a:cxn>
              <a:cxn ang="0">
                <a:pos x="8858250" y="914400"/>
              </a:cxn>
              <a:cxn ang="0">
                <a:pos x="8915400" y="933450"/>
              </a:cxn>
              <a:cxn ang="0">
                <a:pos x="8972550" y="971550"/>
              </a:cxn>
              <a:cxn ang="0">
                <a:pos x="9067800" y="952500"/>
              </a:cxn>
              <a:cxn ang="0">
                <a:pos x="9201150" y="971550"/>
              </a:cxn>
            </a:cxnLst>
            <a:rect l="txL" t="txT" r="txR" b="txB"/>
            <a:pathLst>
              <a:path w="5796" h="636">
                <a:moveTo>
                  <a:pt x="0" y="636"/>
                </a:moveTo>
                <a:cubicBezTo>
                  <a:pt x="52" y="619"/>
                  <a:pt x="107" y="601"/>
                  <a:pt x="156" y="576"/>
                </a:cubicBezTo>
                <a:cubicBezTo>
                  <a:pt x="169" y="570"/>
                  <a:pt x="178" y="557"/>
                  <a:pt x="192" y="552"/>
                </a:cubicBezTo>
                <a:cubicBezTo>
                  <a:pt x="321" y="509"/>
                  <a:pt x="464" y="533"/>
                  <a:pt x="600" y="528"/>
                </a:cubicBezTo>
                <a:cubicBezTo>
                  <a:pt x="688" y="510"/>
                  <a:pt x="643" y="527"/>
                  <a:pt x="732" y="468"/>
                </a:cubicBezTo>
                <a:cubicBezTo>
                  <a:pt x="746" y="459"/>
                  <a:pt x="753" y="440"/>
                  <a:pt x="768" y="432"/>
                </a:cubicBezTo>
                <a:cubicBezTo>
                  <a:pt x="798" y="417"/>
                  <a:pt x="833" y="418"/>
                  <a:pt x="864" y="408"/>
                </a:cubicBezTo>
                <a:cubicBezTo>
                  <a:pt x="879" y="385"/>
                  <a:pt x="888" y="356"/>
                  <a:pt x="924" y="360"/>
                </a:cubicBezTo>
                <a:cubicBezTo>
                  <a:pt x="949" y="363"/>
                  <a:pt x="996" y="384"/>
                  <a:pt x="996" y="384"/>
                </a:cubicBezTo>
                <a:cubicBezTo>
                  <a:pt x="1008" y="396"/>
                  <a:pt x="1019" y="409"/>
                  <a:pt x="1032" y="420"/>
                </a:cubicBezTo>
                <a:cubicBezTo>
                  <a:pt x="1043" y="429"/>
                  <a:pt x="1059" y="433"/>
                  <a:pt x="1068" y="444"/>
                </a:cubicBezTo>
                <a:cubicBezTo>
                  <a:pt x="1076" y="454"/>
                  <a:pt x="1073" y="469"/>
                  <a:pt x="1080" y="480"/>
                </a:cubicBezTo>
                <a:cubicBezTo>
                  <a:pt x="1089" y="494"/>
                  <a:pt x="1104" y="504"/>
                  <a:pt x="1116" y="516"/>
                </a:cubicBezTo>
                <a:cubicBezTo>
                  <a:pt x="1195" y="503"/>
                  <a:pt x="1296" y="508"/>
                  <a:pt x="1368" y="468"/>
                </a:cubicBezTo>
                <a:cubicBezTo>
                  <a:pt x="1485" y="403"/>
                  <a:pt x="1394" y="431"/>
                  <a:pt x="1488" y="408"/>
                </a:cubicBezTo>
                <a:cubicBezTo>
                  <a:pt x="1545" y="370"/>
                  <a:pt x="1510" y="389"/>
                  <a:pt x="1596" y="360"/>
                </a:cubicBezTo>
                <a:cubicBezTo>
                  <a:pt x="1608" y="356"/>
                  <a:pt x="1632" y="348"/>
                  <a:pt x="1632" y="348"/>
                </a:cubicBezTo>
                <a:cubicBezTo>
                  <a:pt x="1696" y="252"/>
                  <a:pt x="1612" y="368"/>
                  <a:pt x="1692" y="288"/>
                </a:cubicBezTo>
                <a:cubicBezTo>
                  <a:pt x="1772" y="208"/>
                  <a:pt x="1656" y="292"/>
                  <a:pt x="1752" y="228"/>
                </a:cubicBezTo>
                <a:cubicBezTo>
                  <a:pt x="1776" y="236"/>
                  <a:pt x="1810" y="231"/>
                  <a:pt x="1824" y="252"/>
                </a:cubicBezTo>
                <a:cubicBezTo>
                  <a:pt x="1880" y="336"/>
                  <a:pt x="1848" y="308"/>
                  <a:pt x="1908" y="348"/>
                </a:cubicBezTo>
                <a:cubicBezTo>
                  <a:pt x="1929" y="411"/>
                  <a:pt x="1905" y="362"/>
                  <a:pt x="1956" y="408"/>
                </a:cubicBezTo>
                <a:cubicBezTo>
                  <a:pt x="1981" y="431"/>
                  <a:pt x="2028" y="480"/>
                  <a:pt x="2028" y="480"/>
                </a:cubicBezTo>
                <a:cubicBezTo>
                  <a:pt x="2109" y="464"/>
                  <a:pt x="2109" y="469"/>
                  <a:pt x="2160" y="408"/>
                </a:cubicBezTo>
                <a:cubicBezTo>
                  <a:pt x="2187" y="376"/>
                  <a:pt x="2203" y="374"/>
                  <a:pt x="2220" y="336"/>
                </a:cubicBezTo>
                <a:cubicBezTo>
                  <a:pt x="2240" y="291"/>
                  <a:pt x="2252" y="239"/>
                  <a:pt x="2268" y="192"/>
                </a:cubicBezTo>
                <a:cubicBezTo>
                  <a:pt x="2272" y="180"/>
                  <a:pt x="2271" y="165"/>
                  <a:pt x="2280" y="156"/>
                </a:cubicBezTo>
                <a:cubicBezTo>
                  <a:pt x="2326" y="110"/>
                  <a:pt x="2302" y="129"/>
                  <a:pt x="2352" y="96"/>
                </a:cubicBezTo>
                <a:cubicBezTo>
                  <a:pt x="2418" y="105"/>
                  <a:pt x="2478" y="121"/>
                  <a:pt x="2544" y="132"/>
                </a:cubicBezTo>
                <a:cubicBezTo>
                  <a:pt x="2610" y="165"/>
                  <a:pt x="2655" y="219"/>
                  <a:pt x="2700" y="276"/>
                </a:cubicBezTo>
                <a:cubicBezTo>
                  <a:pt x="2701" y="278"/>
                  <a:pt x="2761" y="377"/>
                  <a:pt x="2784" y="384"/>
                </a:cubicBezTo>
                <a:cubicBezTo>
                  <a:pt x="2826" y="396"/>
                  <a:pt x="2872" y="392"/>
                  <a:pt x="2916" y="396"/>
                </a:cubicBezTo>
                <a:cubicBezTo>
                  <a:pt x="2968" y="406"/>
                  <a:pt x="2999" y="424"/>
                  <a:pt x="3048" y="408"/>
                </a:cubicBezTo>
                <a:cubicBezTo>
                  <a:pt x="3085" y="371"/>
                  <a:pt x="3125" y="353"/>
                  <a:pt x="3168" y="324"/>
                </a:cubicBezTo>
                <a:cubicBezTo>
                  <a:pt x="3183" y="302"/>
                  <a:pt x="3204" y="266"/>
                  <a:pt x="3228" y="252"/>
                </a:cubicBezTo>
                <a:cubicBezTo>
                  <a:pt x="3250" y="240"/>
                  <a:pt x="3300" y="228"/>
                  <a:pt x="3300" y="228"/>
                </a:cubicBezTo>
                <a:cubicBezTo>
                  <a:pt x="3381" y="238"/>
                  <a:pt x="3412" y="242"/>
                  <a:pt x="3480" y="276"/>
                </a:cubicBezTo>
                <a:cubicBezTo>
                  <a:pt x="3549" y="379"/>
                  <a:pt x="3457" y="258"/>
                  <a:pt x="3540" y="324"/>
                </a:cubicBezTo>
                <a:cubicBezTo>
                  <a:pt x="3551" y="333"/>
                  <a:pt x="3554" y="350"/>
                  <a:pt x="3564" y="360"/>
                </a:cubicBezTo>
                <a:cubicBezTo>
                  <a:pt x="3574" y="370"/>
                  <a:pt x="3588" y="376"/>
                  <a:pt x="3600" y="384"/>
                </a:cubicBezTo>
                <a:cubicBezTo>
                  <a:pt x="3630" y="429"/>
                  <a:pt x="3656" y="463"/>
                  <a:pt x="3708" y="480"/>
                </a:cubicBezTo>
                <a:cubicBezTo>
                  <a:pt x="3760" y="464"/>
                  <a:pt x="3820" y="464"/>
                  <a:pt x="3864" y="432"/>
                </a:cubicBezTo>
                <a:cubicBezTo>
                  <a:pt x="4101" y="261"/>
                  <a:pt x="4011" y="331"/>
                  <a:pt x="4140" y="228"/>
                </a:cubicBezTo>
                <a:cubicBezTo>
                  <a:pt x="4166" y="164"/>
                  <a:pt x="4195" y="105"/>
                  <a:pt x="4248" y="60"/>
                </a:cubicBezTo>
                <a:cubicBezTo>
                  <a:pt x="4263" y="47"/>
                  <a:pt x="4278" y="33"/>
                  <a:pt x="4296" y="24"/>
                </a:cubicBezTo>
                <a:cubicBezTo>
                  <a:pt x="4319" y="13"/>
                  <a:pt x="4368" y="0"/>
                  <a:pt x="4368" y="0"/>
                </a:cubicBezTo>
                <a:cubicBezTo>
                  <a:pt x="4467" y="33"/>
                  <a:pt x="4419" y="10"/>
                  <a:pt x="4512" y="72"/>
                </a:cubicBezTo>
                <a:cubicBezTo>
                  <a:pt x="4513" y="73"/>
                  <a:pt x="4618" y="127"/>
                  <a:pt x="4644" y="144"/>
                </a:cubicBezTo>
                <a:cubicBezTo>
                  <a:pt x="4670" y="223"/>
                  <a:pt x="4717" y="277"/>
                  <a:pt x="4776" y="336"/>
                </a:cubicBezTo>
                <a:cubicBezTo>
                  <a:pt x="4830" y="390"/>
                  <a:pt x="4766" y="361"/>
                  <a:pt x="4836" y="384"/>
                </a:cubicBezTo>
                <a:cubicBezTo>
                  <a:pt x="4844" y="400"/>
                  <a:pt x="4849" y="418"/>
                  <a:pt x="4860" y="432"/>
                </a:cubicBezTo>
                <a:cubicBezTo>
                  <a:pt x="4907" y="488"/>
                  <a:pt x="5021" y="503"/>
                  <a:pt x="5088" y="516"/>
                </a:cubicBezTo>
                <a:cubicBezTo>
                  <a:pt x="5136" y="512"/>
                  <a:pt x="5184" y="504"/>
                  <a:pt x="5232" y="504"/>
                </a:cubicBezTo>
                <a:cubicBezTo>
                  <a:pt x="5251" y="504"/>
                  <a:pt x="5318" y="523"/>
                  <a:pt x="5340" y="528"/>
                </a:cubicBezTo>
                <a:cubicBezTo>
                  <a:pt x="5420" y="545"/>
                  <a:pt x="5500" y="565"/>
                  <a:pt x="5580" y="576"/>
                </a:cubicBezTo>
                <a:cubicBezTo>
                  <a:pt x="5592" y="580"/>
                  <a:pt x="5605" y="582"/>
                  <a:pt x="5616" y="588"/>
                </a:cubicBezTo>
                <a:cubicBezTo>
                  <a:pt x="5629" y="594"/>
                  <a:pt x="5638" y="610"/>
                  <a:pt x="5652" y="612"/>
                </a:cubicBezTo>
                <a:cubicBezTo>
                  <a:pt x="5672" y="615"/>
                  <a:pt x="5692" y="604"/>
                  <a:pt x="5712" y="600"/>
                </a:cubicBezTo>
                <a:cubicBezTo>
                  <a:pt x="5788" y="613"/>
                  <a:pt x="5760" y="612"/>
                  <a:pt x="5796" y="612"/>
                </a:cubicBezTo>
              </a:path>
            </a:pathLst>
          </a:custGeom>
          <a:solidFill>
            <a:srgbClr val="006666">
              <a:alpha val="100000"/>
            </a:srgbClr>
          </a:solidFill>
          <a:ln w="9525" cap="flat" cmpd="sng">
            <a:solidFill>
              <a:srgbClr val="3399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Group 5"/>
          <p:cNvGrpSpPr/>
          <p:nvPr/>
        </p:nvGrpSpPr>
        <p:grpSpPr>
          <a:xfrm>
            <a:off x="2438400" y="6019800"/>
            <a:ext cx="685800" cy="533400"/>
            <a:chOff x="1536" y="3840"/>
            <a:chExt cx="386" cy="288"/>
          </a:xfrm>
        </p:grpSpPr>
        <p:sp>
          <p:nvSpPr>
            <p:cNvPr id="15377" name="Freeform 6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7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6" name="Group 8"/>
          <p:cNvGrpSpPr/>
          <p:nvPr/>
        </p:nvGrpSpPr>
        <p:grpSpPr>
          <a:xfrm>
            <a:off x="6629400" y="5638800"/>
            <a:ext cx="457200" cy="304800"/>
            <a:chOff x="1536" y="3840"/>
            <a:chExt cx="386" cy="288"/>
          </a:xfrm>
        </p:grpSpPr>
        <p:sp>
          <p:nvSpPr>
            <p:cNvPr id="15375" name="Freeform 9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10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7" name="Group 11"/>
          <p:cNvGrpSpPr/>
          <p:nvPr/>
        </p:nvGrpSpPr>
        <p:grpSpPr>
          <a:xfrm>
            <a:off x="3962400" y="5867400"/>
            <a:ext cx="612775" cy="381000"/>
            <a:chOff x="1536" y="3840"/>
            <a:chExt cx="386" cy="288"/>
          </a:xfrm>
        </p:grpSpPr>
        <p:sp>
          <p:nvSpPr>
            <p:cNvPr id="15373" name="Freeform 12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Freeform 13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8" name="Rectangle 14"/>
          <p:cNvSpPr>
            <a:spLocks noGrp="1"/>
          </p:cNvSpPr>
          <p:nvPr>
            <p:ph type="title"/>
          </p:nvPr>
        </p:nvSpPr>
        <p:spPr>
          <a:xfrm>
            <a:off x="3352800" y="685800"/>
            <a:ext cx="5334000" cy="609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FFFF00"/>
                </a:solidFill>
              </a:rPr>
              <a:t>第</a:t>
            </a:r>
            <a:r>
              <a:rPr lang="en-US" altLang="zh-CN" sz="3200" b="1" dirty="0">
                <a:solidFill>
                  <a:srgbClr val="FFFF00"/>
                </a:solidFill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</a:rPr>
              <a:t>章  </a:t>
            </a:r>
            <a:r>
              <a:rPr lang="zh-CN" altLang="en-US" sz="3200" b="1" dirty="0">
                <a:solidFill>
                  <a:srgbClr val="FFFF66"/>
                </a:solidFill>
              </a:rPr>
              <a:t>数字电路的基础知识</a:t>
            </a:r>
          </a:p>
        </p:txBody>
      </p:sp>
      <p:sp>
        <p:nvSpPr>
          <p:cNvPr id="104463" name="Text Box 15"/>
          <p:cNvSpPr txBox="1"/>
          <p:nvPr/>
        </p:nvSpPr>
        <p:spPr>
          <a:xfrm>
            <a:off x="3897313" y="1533525"/>
            <a:ext cx="4379912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1.1   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数字电路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概述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1.2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数制及其转换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1.3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几种常用编码</a:t>
            </a:r>
          </a:p>
        </p:txBody>
      </p:sp>
      <p:grpSp>
        <p:nvGrpSpPr>
          <p:cNvPr id="15370" name="Group 16"/>
          <p:cNvGrpSpPr/>
          <p:nvPr/>
        </p:nvGrpSpPr>
        <p:grpSpPr>
          <a:xfrm>
            <a:off x="533400" y="5715000"/>
            <a:ext cx="457200" cy="304800"/>
            <a:chOff x="1536" y="3840"/>
            <a:chExt cx="386" cy="288"/>
          </a:xfrm>
        </p:grpSpPr>
        <p:sp>
          <p:nvSpPr>
            <p:cNvPr id="15371" name="Freeform 17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Freeform 18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04" name="矩形 255003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12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5002" name="文本框 255001"/>
          <p:cNvSpPr txBox="1"/>
          <p:nvPr/>
        </p:nvSpPr>
        <p:spPr>
          <a:xfrm>
            <a:off x="463550" y="1147763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一、进位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计数制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55001" name="文本框 255000"/>
          <p:cNvSpPr txBox="1"/>
          <p:nvPr/>
        </p:nvSpPr>
        <p:spPr>
          <a:xfrm>
            <a:off x="539750" y="1557338"/>
            <a:ext cx="8077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数制是人们对数量计数的一种统计规律。日常生活中广泛使用的是十进制，而数字系统中使用的是二进制。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5000" name="文本框 254999"/>
          <p:cNvSpPr txBox="1"/>
          <p:nvPr/>
        </p:nvSpPr>
        <p:spPr>
          <a:xfrm>
            <a:off x="1411605" y="207328"/>
            <a:ext cx="54102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ea typeface="隶书" panose="02010509060101010101" pitchFamily="49" charset="-122"/>
              </a:rPr>
              <a:t>1.2  数制及其转换</a:t>
            </a:r>
            <a:r>
              <a:rPr lang="zh-CN" altLang="en-US" sz="3600" b="1" dirty="0">
                <a:solidFill>
                  <a:srgbClr val="FF3300"/>
                </a:solidFill>
              </a:rPr>
              <a:t> </a:t>
            </a:r>
            <a:endParaRPr lang="zh-CN" altLang="en-US" sz="36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254989" name="组合 254988"/>
          <p:cNvGrpSpPr/>
          <p:nvPr/>
        </p:nvGrpSpPr>
        <p:grpSpPr>
          <a:xfrm>
            <a:off x="1258888" y="4292600"/>
            <a:ext cx="5562600" cy="1371600"/>
            <a:chOff x="720" y="2208"/>
            <a:chExt cx="3504" cy="864"/>
          </a:xfrm>
        </p:grpSpPr>
        <p:grpSp>
          <p:nvGrpSpPr>
            <p:cNvPr id="254995" name="组合 254994"/>
            <p:cNvGrpSpPr/>
            <p:nvPr/>
          </p:nvGrpSpPr>
          <p:grpSpPr>
            <a:xfrm>
              <a:off x="1344" y="2208"/>
              <a:ext cx="2880" cy="864"/>
              <a:chOff x="1008" y="2496"/>
              <a:chExt cx="2880" cy="864"/>
            </a:xfrm>
          </p:grpSpPr>
          <p:sp>
            <p:nvSpPr>
              <p:cNvPr id="254999" name="文本框 254998"/>
              <p:cNvSpPr txBox="1"/>
              <p:nvPr/>
            </p:nvSpPr>
            <p:spPr>
              <a:xfrm>
                <a:off x="2064" y="2496"/>
                <a:ext cx="6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666</a:t>
                </a:r>
                <a:endParaRPr lang="en-US" altLang="zh-CN" b="1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4998" name="文本框 254997"/>
              <p:cNvSpPr txBox="1"/>
              <p:nvPr/>
            </p:nvSpPr>
            <p:spPr>
              <a:xfrm>
                <a:off x="1008" y="3072"/>
                <a:ext cx="8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6×10</a:t>
                </a:r>
                <a:r>
                  <a:rPr lang="en-US" altLang="zh-CN" sz="2400" b="1" baseline="3000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1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4997" name="文本框 254996"/>
              <p:cNvSpPr txBox="1"/>
              <p:nvPr/>
            </p:nvSpPr>
            <p:spPr>
              <a:xfrm>
                <a:off x="1968" y="3072"/>
                <a:ext cx="9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6×10</a:t>
                </a:r>
                <a:r>
                  <a:rPr lang="en-US" altLang="zh-CN" sz="2400" b="1" baseline="3000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 b="1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4996" name="文本框 254995"/>
              <p:cNvSpPr txBox="1"/>
              <p:nvPr/>
            </p:nvSpPr>
            <p:spPr>
              <a:xfrm>
                <a:off x="2928" y="3072"/>
                <a:ext cx="9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6×10</a:t>
                </a:r>
                <a:r>
                  <a:rPr lang="en-US" altLang="zh-CN" sz="2400" b="1" baseline="3000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b="1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4990" name="组合 254989"/>
            <p:cNvGrpSpPr/>
            <p:nvPr/>
          </p:nvGrpSpPr>
          <p:grpSpPr>
            <a:xfrm>
              <a:off x="720" y="2208"/>
              <a:ext cx="2775" cy="624"/>
              <a:chOff x="720" y="2208"/>
              <a:chExt cx="2775" cy="624"/>
            </a:xfrm>
          </p:grpSpPr>
          <p:sp>
            <p:nvSpPr>
              <p:cNvPr id="254994" name="文本框 254993"/>
              <p:cNvSpPr txBox="1"/>
              <p:nvPr/>
            </p:nvSpPr>
            <p:spPr>
              <a:xfrm>
                <a:off x="720" y="2208"/>
                <a:ext cx="67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8000"/>
                    </a:solidFill>
                    <a:latin typeface="Times New Roman" panose="02020603050405020304" pitchFamily="18" charset="0"/>
                  </a:rPr>
                  <a:t>如 </a:t>
                </a:r>
                <a:endParaRPr lang="zh-CN" altLang="en-US" b="1" dirty="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54993" name="直接连接符 254992"/>
              <p:cNvSpPr/>
              <p:nvPr/>
            </p:nvSpPr>
            <p:spPr>
              <a:xfrm flipH="1">
                <a:off x="1719" y="2448"/>
                <a:ext cx="768" cy="384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4992" name="直接连接符 254991"/>
              <p:cNvSpPr/>
              <p:nvPr/>
            </p:nvSpPr>
            <p:spPr>
              <a:xfrm>
                <a:off x="2601" y="2448"/>
                <a:ext cx="0" cy="384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4991" name="直接连接符 254990"/>
              <p:cNvSpPr/>
              <p:nvPr/>
            </p:nvSpPr>
            <p:spPr>
              <a:xfrm>
                <a:off x="2745" y="2448"/>
                <a:ext cx="750" cy="384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4986" name="组合 254985"/>
          <p:cNvGrpSpPr/>
          <p:nvPr/>
        </p:nvGrpSpPr>
        <p:grpSpPr>
          <a:xfrm>
            <a:off x="615950" y="5719763"/>
            <a:ext cx="8229600" cy="914400"/>
            <a:chOff x="384" y="3600"/>
            <a:chExt cx="5184" cy="576"/>
          </a:xfrm>
        </p:grpSpPr>
        <p:sp>
          <p:nvSpPr>
            <p:cNvPr id="254988" name="文本框 254987"/>
            <p:cNvSpPr txBox="1"/>
            <p:nvPr/>
          </p:nvSpPr>
          <p:spPr>
            <a:xfrm>
              <a:off x="1200" y="3888"/>
              <a:ext cx="3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(666)</a:t>
              </a:r>
              <a:r>
                <a:rPr lang="en-US" altLang="zh-CN" sz="2400" baseline="-30000">
                  <a:solidFill>
                    <a:srgbClr val="003EBA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=6</a:t>
              </a:r>
              <a:r>
                <a:rPr lang="en-US" altLang="zh-CN" sz="2400">
                  <a:solidFill>
                    <a:srgbClr val="003EBA"/>
                  </a:solidFill>
                  <a:latin typeface="宋体" panose="02010600030101010101" pitchFamily="2" charset="-122"/>
                </a:rPr>
                <a:t>×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400" baseline="30000">
                  <a:solidFill>
                    <a:srgbClr val="003EBA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+6</a:t>
              </a:r>
              <a:r>
                <a:rPr lang="en-US" altLang="zh-CN" sz="2400">
                  <a:solidFill>
                    <a:srgbClr val="003EBA"/>
                  </a:solidFill>
                  <a:latin typeface="宋体" panose="02010600030101010101" pitchFamily="2" charset="-122"/>
                </a:rPr>
                <a:t>×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400" baseline="30000">
                  <a:solidFill>
                    <a:srgbClr val="003EBA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+6</a:t>
              </a:r>
              <a:r>
                <a:rPr lang="en-US" altLang="zh-CN" sz="2400">
                  <a:solidFill>
                    <a:srgbClr val="003EBA"/>
                  </a:solidFill>
                  <a:latin typeface="宋体" panose="02010600030101010101" pitchFamily="2" charset="-122"/>
                </a:rPr>
                <a:t>×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400" baseline="30000">
                  <a:solidFill>
                    <a:srgbClr val="003EBA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400">
                  <a:solidFill>
                    <a:srgbClr val="003EBA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54987" name="文本框 254986"/>
            <p:cNvSpPr txBox="1"/>
            <p:nvPr/>
          </p:nvSpPr>
          <p:spPr>
            <a:xfrm>
              <a:off x="384" y="3600"/>
              <a:ext cx="5184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　　同一个字符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从左到右所代表的值依次为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600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60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。 </a:t>
              </a:r>
            </a:p>
            <a:p>
              <a:pPr algn="just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即                       </a:t>
              </a:r>
              <a:endParaRPr lang="zh-CN" altLang="en-US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4983" name="文本框 254982"/>
          <p:cNvSpPr txBox="1"/>
          <p:nvPr/>
        </p:nvSpPr>
        <p:spPr>
          <a:xfrm>
            <a:off x="539750" y="2900363"/>
            <a:ext cx="8208963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十进制中采用了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共十个基本数字符号，进位规律是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“逢十进一”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当用若干个数字符号并在一起表示一个数时，处在不同位置的数字符号，其值的含意不同。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4982" name="文本框 254981"/>
          <p:cNvSpPr txBox="1"/>
          <p:nvPr/>
        </p:nvSpPr>
        <p:spPr>
          <a:xfrm>
            <a:off x="539750" y="2492375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、十进制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2" grpId="0"/>
      <p:bldP spid="255001" grpId="0"/>
      <p:bldP spid="255000" grpId="0"/>
      <p:bldP spid="254983" grpId="0"/>
      <p:bldP spid="2549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88" name="矩形 259087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13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59086" name="文本框 259085"/>
          <p:cNvSpPr txBox="1"/>
          <p:nvPr/>
        </p:nvSpPr>
        <p:spPr>
          <a:xfrm>
            <a:off x="539750" y="1300163"/>
            <a:ext cx="8077200" cy="117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基数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R=2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的进位计数制称为二进制。二进制数中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只有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3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两个基本数字符号，进位规律是“逢二进一”。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进制数的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位权是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的整数次幂。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59085" name="文本框 259084"/>
          <p:cNvSpPr txBox="1"/>
          <p:nvPr/>
        </p:nvSpPr>
        <p:spPr>
          <a:xfrm>
            <a:off x="387350" y="766763"/>
            <a:ext cx="7696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2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、二进制</a:t>
            </a:r>
            <a:r>
              <a:rPr lang="zh-CN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pic>
        <p:nvPicPr>
          <p:cNvPr id="259077" name="图片 259076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9076" name="图片 259075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844550" y="3042905"/>
            <a:ext cx="80772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例如，一个二进制数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1011.01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可以表示成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altLang="zh-CN" sz="24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(1011.01)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</a:rPr>
              <a:t>2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= 1×2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+0×2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+1×2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+1×2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+0×2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+1×2</a:t>
            </a:r>
            <a:r>
              <a:rPr lang="en-US" altLang="zh-CN" sz="2400" b="1" baseline="30000" dirty="0">
                <a:solidFill>
                  <a:srgbClr val="0000FF"/>
                </a:solidFill>
                <a:latin typeface="宋体" panose="02010600030101010101" pitchFamily="2" charset="-122"/>
              </a:rPr>
              <a:t>-2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6" grpId="0"/>
      <p:bldP spid="259085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12" name="矩形 260111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14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60102" name="组合 260101"/>
          <p:cNvGrpSpPr/>
          <p:nvPr/>
        </p:nvGrpSpPr>
        <p:grpSpPr>
          <a:xfrm>
            <a:off x="844550" y="945540"/>
            <a:ext cx="8077200" cy="4114800"/>
            <a:chOff x="336" y="1248"/>
            <a:chExt cx="5088" cy="2592"/>
          </a:xfrm>
        </p:grpSpPr>
        <p:sp>
          <p:nvSpPr>
            <p:cNvPr id="260107" name="文本框 260106"/>
            <p:cNvSpPr txBox="1"/>
            <p:nvPr/>
          </p:nvSpPr>
          <p:spPr>
            <a:xfrm>
              <a:off x="336" y="1248"/>
              <a:ext cx="5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hlink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二进制数的运算规则如下：</a:t>
              </a: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0106" name="文本框 260105"/>
            <p:cNvSpPr txBox="1"/>
            <p:nvPr/>
          </p:nvSpPr>
          <p:spPr>
            <a:xfrm>
              <a:off x="336" y="1584"/>
              <a:ext cx="5088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993366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加法规则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 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0+0=0    0+1=1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                   1+0=1    1+1=0 (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进位为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1)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0105" name="文本框 260104"/>
            <p:cNvSpPr txBox="1"/>
            <p:nvPr/>
          </p:nvSpPr>
          <p:spPr>
            <a:xfrm>
              <a:off x="336" y="2208"/>
              <a:ext cx="5088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  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减法规则</a:t>
              </a:r>
              <a:r>
                <a:rPr lang="zh-CN" altLang="en-US" sz="2400" b="1" dirty="0">
                  <a:solidFill>
                    <a:srgbClr val="FF9933"/>
                  </a:solidFill>
                  <a:latin typeface="宋体" panose="02010600030101010101" pitchFamily="2" charset="-122"/>
                </a:rPr>
                <a:t> 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0-0=0    1-0=1   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                   1-1=0    0-1=1 (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借位为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1)</a:t>
              </a:r>
              <a:r>
                <a:rPr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0104" name="文本框 260103"/>
            <p:cNvSpPr txBox="1"/>
            <p:nvPr/>
          </p:nvSpPr>
          <p:spPr>
            <a:xfrm>
              <a:off x="336" y="2871"/>
              <a:ext cx="5088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993366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乘法规则</a:t>
              </a:r>
              <a:r>
                <a:rPr lang="zh-CN" altLang="en-US" sz="2400" b="1" dirty="0">
                  <a:solidFill>
                    <a:srgbClr val="FF9933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0×0=0   0×1=0 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            1×0=0   1×1=1 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0103" name="文本框 260102"/>
            <p:cNvSpPr txBox="1"/>
            <p:nvPr/>
          </p:nvSpPr>
          <p:spPr>
            <a:xfrm>
              <a:off x="336" y="3552"/>
              <a:ext cx="50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993366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除法规则</a:t>
              </a:r>
              <a:r>
                <a:rPr lang="zh-CN" altLang="en-US" sz="2400" b="1" dirty="0">
                  <a:solidFill>
                    <a:srgbClr val="FF9933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0÷1=0   1÷1=1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60101" name="图片 260100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0100" name="图片 260099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44" name="矩形 261143"/>
          <p:cNvSpPr/>
          <p:nvPr/>
        </p:nvSpPr>
        <p:spPr>
          <a:xfrm>
            <a:off x="6564313" y="62595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15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1146" name="直接连接符 261145"/>
          <p:cNvSpPr/>
          <p:nvPr/>
        </p:nvSpPr>
        <p:spPr>
          <a:xfrm>
            <a:off x="620713" y="1763713"/>
            <a:ext cx="2286000" cy="0"/>
          </a:xfrm>
          <a:prstGeom prst="line">
            <a:avLst/>
          </a:prstGeom>
          <a:ln w="9525">
            <a:noFill/>
          </a:ln>
        </p:spPr>
      </p:sp>
      <p:sp>
        <p:nvSpPr>
          <p:cNvPr id="261147" name="文本框 261146"/>
          <p:cNvSpPr txBox="1"/>
          <p:nvPr/>
        </p:nvSpPr>
        <p:spPr>
          <a:xfrm>
            <a:off x="544513" y="849313"/>
            <a:ext cx="8077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9933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二进制数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A=11001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B=101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A-B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A×B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A÷B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的运算为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261148" name="组合 261147"/>
          <p:cNvGrpSpPr/>
          <p:nvPr/>
        </p:nvGrpSpPr>
        <p:grpSpPr>
          <a:xfrm>
            <a:off x="1154113" y="1763713"/>
            <a:ext cx="2757487" cy="1508125"/>
            <a:chOff x="720" y="1008"/>
            <a:chExt cx="1737" cy="950"/>
          </a:xfrm>
        </p:grpSpPr>
        <p:sp>
          <p:nvSpPr>
            <p:cNvPr id="261149" name="直接连接符 261148"/>
            <p:cNvSpPr/>
            <p:nvPr/>
          </p:nvSpPr>
          <p:spPr>
            <a:xfrm>
              <a:off x="873" y="1622"/>
              <a:ext cx="15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1150" name="文本框 261149"/>
            <p:cNvSpPr txBox="1"/>
            <p:nvPr/>
          </p:nvSpPr>
          <p:spPr>
            <a:xfrm>
              <a:off x="1017" y="1008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1  1  0  0  1</a:t>
              </a:r>
              <a:endParaRPr lang="en-US" altLang="zh-CN" b="1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51" name="文本框 261150"/>
            <p:cNvSpPr txBox="1"/>
            <p:nvPr/>
          </p:nvSpPr>
          <p:spPr>
            <a:xfrm>
              <a:off x="720" y="1286"/>
              <a:ext cx="17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>
                  <a:solidFill>
                    <a:schemeClr val="accent1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52" name="文本框 261151"/>
            <p:cNvSpPr txBox="1"/>
            <p:nvPr/>
          </p:nvSpPr>
          <p:spPr>
            <a:xfrm>
              <a:off x="1017" y="1670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1  1  1  1  0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1153" name="组合 261152"/>
          <p:cNvGrpSpPr/>
          <p:nvPr/>
        </p:nvGrpSpPr>
        <p:grpSpPr>
          <a:xfrm>
            <a:off x="5649913" y="1687513"/>
            <a:ext cx="2819400" cy="1508125"/>
            <a:chOff x="39" y="1450"/>
            <a:chExt cx="1776" cy="950"/>
          </a:xfrm>
        </p:grpSpPr>
        <p:sp>
          <p:nvSpPr>
            <p:cNvPr id="261154" name="直接连接符 261153"/>
            <p:cNvSpPr/>
            <p:nvPr/>
          </p:nvSpPr>
          <p:spPr>
            <a:xfrm>
              <a:off x="192" y="2064"/>
              <a:ext cx="15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1155" name="文本框 261154"/>
            <p:cNvSpPr txBox="1"/>
            <p:nvPr/>
          </p:nvSpPr>
          <p:spPr>
            <a:xfrm>
              <a:off x="336" y="1450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1  1  0  0  1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56" name="文本框 261155"/>
            <p:cNvSpPr txBox="1"/>
            <p:nvPr/>
          </p:nvSpPr>
          <p:spPr>
            <a:xfrm>
              <a:off x="39" y="172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57" name="文本框 261156"/>
            <p:cNvSpPr txBox="1"/>
            <p:nvPr/>
          </p:nvSpPr>
          <p:spPr>
            <a:xfrm>
              <a:off x="336" y="2112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1  0  1  0  0</a:t>
              </a:r>
              <a:endParaRPr lang="en-US" altLang="zh-CN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61158" name="组合 261157"/>
          <p:cNvGrpSpPr/>
          <p:nvPr/>
        </p:nvGrpSpPr>
        <p:grpSpPr>
          <a:xfrm>
            <a:off x="620713" y="3821113"/>
            <a:ext cx="3886200" cy="2667000"/>
            <a:chOff x="432" y="2208"/>
            <a:chExt cx="2448" cy="1680"/>
          </a:xfrm>
        </p:grpSpPr>
        <p:sp>
          <p:nvSpPr>
            <p:cNvPr id="261159" name="直接连接符 261158"/>
            <p:cNvSpPr/>
            <p:nvPr/>
          </p:nvSpPr>
          <p:spPr>
            <a:xfrm>
              <a:off x="1209" y="2736"/>
              <a:ext cx="15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1160" name="文本框 261159"/>
            <p:cNvSpPr txBox="1"/>
            <p:nvPr/>
          </p:nvSpPr>
          <p:spPr>
            <a:xfrm>
              <a:off x="1353" y="2208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1  1  0  0  1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61" name="文本框 261160"/>
            <p:cNvSpPr txBox="1"/>
            <p:nvPr/>
          </p:nvSpPr>
          <p:spPr>
            <a:xfrm>
              <a:off x="1056" y="2438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62" name="文本框 261161"/>
            <p:cNvSpPr txBox="1"/>
            <p:nvPr/>
          </p:nvSpPr>
          <p:spPr>
            <a:xfrm>
              <a:off x="1353" y="2784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1  1  0  0  1 </a:t>
              </a:r>
              <a:endParaRPr lang="en-US" altLang="zh-CN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63" name="文本框 261162"/>
            <p:cNvSpPr txBox="1"/>
            <p:nvPr/>
          </p:nvSpPr>
          <p:spPr>
            <a:xfrm>
              <a:off x="1056" y="3024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0  0  0  0  0 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64" name="文本框 261163"/>
            <p:cNvSpPr txBox="1"/>
            <p:nvPr/>
          </p:nvSpPr>
          <p:spPr>
            <a:xfrm>
              <a:off x="471" y="3264"/>
              <a:ext cx="17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1  1  0  0  1 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65" name="文本框 261164"/>
            <p:cNvSpPr txBox="1"/>
            <p:nvPr/>
          </p:nvSpPr>
          <p:spPr>
            <a:xfrm>
              <a:off x="663" y="3600"/>
              <a:ext cx="22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1  1  1  1  1  0  1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66" name="直接连接符 261165"/>
            <p:cNvSpPr/>
            <p:nvPr/>
          </p:nvSpPr>
          <p:spPr>
            <a:xfrm>
              <a:off x="432" y="3582"/>
              <a:ext cx="23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61167" name="组合 261166"/>
          <p:cNvGrpSpPr/>
          <p:nvPr/>
        </p:nvGrpSpPr>
        <p:grpSpPr>
          <a:xfrm>
            <a:off x="5040313" y="3821113"/>
            <a:ext cx="3552825" cy="2514600"/>
            <a:chOff x="3168" y="912"/>
            <a:chExt cx="2238" cy="1584"/>
          </a:xfrm>
        </p:grpSpPr>
        <p:sp>
          <p:nvSpPr>
            <p:cNvPr id="261168" name="文本框 261167"/>
            <p:cNvSpPr txBox="1"/>
            <p:nvPr/>
          </p:nvSpPr>
          <p:spPr>
            <a:xfrm>
              <a:off x="3888" y="1200"/>
              <a:ext cx="1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1  1  0  0  1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1169" name="组合 261168"/>
            <p:cNvGrpSpPr/>
            <p:nvPr/>
          </p:nvGrpSpPr>
          <p:grpSpPr>
            <a:xfrm>
              <a:off x="3792" y="1200"/>
              <a:ext cx="1488" cy="288"/>
              <a:chOff x="3744" y="1200"/>
              <a:chExt cx="1392" cy="288"/>
            </a:xfrm>
          </p:grpSpPr>
          <p:sp>
            <p:nvSpPr>
              <p:cNvPr id="261170" name="直接连接符 261169"/>
              <p:cNvSpPr/>
              <p:nvPr/>
            </p:nvSpPr>
            <p:spPr>
              <a:xfrm>
                <a:off x="3744" y="1200"/>
                <a:ext cx="139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1171" name="直接连接符 261170"/>
              <p:cNvSpPr/>
              <p:nvPr/>
            </p:nvSpPr>
            <p:spPr>
              <a:xfrm>
                <a:off x="3744" y="1200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1172" name="文本框 261171"/>
            <p:cNvSpPr txBox="1"/>
            <p:nvPr/>
          </p:nvSpPr>
          <p:spPr>
            <a:xfrm>
              <a:off x="3168" y="120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1 0 1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73" name="文本框 261172"/>
            <p:cNvSpPr txBox="1"/>
            <p:nvPr/>
          </p:nvSpPr>
          <p:spPr>
            <a:xfrm>
              <a:off x="4464" y="912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74" name="文本框 261173"/>
            <p:cNvSpPr txBox="1"/>
            <p:nvPr/>
          </p:nvSpPr>
          <p:spPr>
            <a:xfrm>
              <a:off x="3705" y="1440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75" name="直接连接符 261174"/>
            <p:cNvSpPr/>
            <p:nvPr/>
          </p:nvSpPr>
          <p:spPr>
            <a:xfrm>
              <a:off x="3888" y="1728"/>
              <a:ext cx="13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1176" name="文本框 261175"/>
            <p:cNvSpPr txBox="1"/>
            <p:nvPr/>
          </p:nvSpPr>
          <p:spPr>
            <a:xfrm>
              <a:off x="4494" y="1728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77" name="文本框 261176"/>
            <p:cNvSpPr txBox="1"/>
            <p:nvPr/>
          </p:nvSpPr>
          <p:spPr>
            <a:xfrm>
              <a:off x="4302" y="1920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1  0  1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1178" name="直接连接符 261177"/>
            <p:cNvSpPr/>
            <p:nvPr/>
          </p:nvSpPr>
          <p:spPr>
            <a:xfrm>
              <a:off x="4512" y="2208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1179" name="文本框 261178"/>
            <p:cNvSpPr txBox="1"/>
            <p:nvPr/>
          </p:nvSpPr>
          <p:spPr>
            <a:xfrm>
              <a:off x="5088" y="2208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61180" name="图片 261179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963" y="631666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1181" name="图片 261180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163" y="631666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1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1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1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64" name="矩形 262163"/>
          <p:cNvSpPr/>
          <p:nvPr/>
        </p:nvSpPr>
        <p:spPr>
          <a:xfrm>
            <a:off x="6564313" y="62595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16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2166" name="文本框 262165"/>
          <p:cNvSpPr txBox="1"/>
          <p:nvPr/>
        </p:nvSpPr>
        <p:spPr>
          <a:xfrm>
            <a:off x="544513" y="1995488"/>
            <a:ext cx="81534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因为二进制中只有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两个数字符号，可以用电子器件的两种不同状态来表示一位二进制数。例如，可以用晶体管的截止和导通表示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，或者用电平的高和低表示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等。所以，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在数字系统中普遍采用二进制。</a:t>
            </a:r>
            <a:r>
              <a:rPr lang="zh-CN" altLang="en-US" sz="2400" b="1" dirty="0">
                <a:solidFill>
                  <a:srgbClr val="FFCC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2167" name="文本框 262166"/>
          <p:cNvSpPr txBox="1"/>
          <p:nvPr/>
        </p:nvSpPr>
        <p:spPr>
          <a:xfrm>
            <a:off x="544513" y="1049338"/>
            <a:ext cx="81534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C8002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二进制的优点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运算简单、物理实现容易、存储和传送方便、可靠。 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62168" name="文本框 262167"/>
          <p:cNvSpPr txBox="1"/>
          <p:nvPr/>
        </p:nvSpPr>
        <p:spPr>
          <a:xfrm>
            <a:off x="479425" y="4016375"/>
            <a:ext cx="8153400" cy="2027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C80026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2200" b="1" dirty="0">
                <a:solidFill>
                  <a:srgbClr val="C80026"/>
                </a:solidFill>
                <a:latin typeface="Times New Roman" panose="02020603050405020304" pitchFamily="18" charset="0"/>
              </a:rPr>
              <a:t>　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二进制的缺点：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数的位数太长且字符单调，使得书写、记忆和阅读不方便。 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因此，人们在进行指令书写、程序输入和输出等工作时，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通常采用八进制数和十六进制数作为二进制数的缩写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。 </a:t>
            </a:r>
            <a:endParaRPr lang="zh-CN" altLang="en-US" sz="24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pic>
        <p:nvPicPr>
          <p:cNvPr id="262169" name="图片 262168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963" y="631666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2170" name="图片 262169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163" y="631666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2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6" grpId="0"/>
      <p:bldP spid="262167" grpId="0"/>
      <p:bldP spid="2621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92" name="矩形 263191"/>
          <p:cNvSpPr/>
          <p:nvPr/>
        </p:nvSpPr>
        <p:spPr>
          <a:xfrm>
            <a:off x="6564313" y="62595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17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63194" name="文本框 263193"/>
          <p:cNvSpPr txBox="1"/>
          <p:nvPr/>
        </p:nvSpPr>
        <p:spPr>
          <a:xfrm>
            <a:off x="341313" y="403408"/>
            <a:ext cx="419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 3</a:t>
            </a:r>
            <a:r>
              <a:rPr lang="zh-CN" altLang="en-US" b="1" dirty="0">
                <a:solidFill>
                  <a:srgbClr val="FF3300"/>
                </a:solidFill>
              </a:rPr>
              <a:t>、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八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进制</a:t>
            </a:r>
            <a:r>
              <a:rPr lang="zh-CN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63195" name="文本框 263194"/>
          <p:cNvSpPr txBox="1"/>
          <p:nvPr/>
        </p:nvSpPr>
        <p:spPr>
          <a:xfrm>
            <a:off x="392113" y="964987"/>
            <a:ext cx="80772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基数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R=8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的进位计数制称为八进制。八进制数中有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个基本数字符号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，进位规律是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“逢八进一”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。八进制数的位权是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的整数次幂。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263201" name="图片 263200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963" y="631666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3202" name="图片 263201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163" y="631666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41313" y="3187426"/>
            <a:ext cx="82804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基数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R=16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的进位计数制称为十六进制。十六进制数中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3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个数字符号，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分别表示十进制数的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。进位规律为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“逢十六进一”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十六进制数的位权是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的整数次幂。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1313" y="2549281"/>
            <a:ext cx="419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3300"/>
                </a:solidFill>
              </a:rPr>
              <a:t> 4</a:t>
            </a:r>
            <a:r>
              <a:rPr lang="zh-CN" altLang="en-US" b="1" dirty="0">
                <a:solidFill>
                  <a:srgbClr val="FF3300"/>
                </a:solidFill>
              </a:rPr>
              <a:t>、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十六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进制</a:t>
            </a:r>
            <a:r>
              <a:rPr lang="zh-CN" altLang="en-US" sz="24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5129" y="5381994"/>
            <a:ext cx="585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任意进制计数的</a:t>
            </a:r>
            <a:r>
              <a:rPr lang="zh-CN" altLang="en-US" sz="3200" b="1" i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通用</a:t>
            </a:r>
            <a:r>
              <a:rPr lang="zh-CN" altLang="en-US" sz="3200" b="1" i="1" dirty="0" smtClean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表达式？</a:t>
            </a:r>
            <a:endParaRPr lang="zh-CN" altLang="en-US" sz="3200" b="1" i="1" dirty="0">
              <a:solidFill>
                <a:srgbClr val="00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94" grpId="0"/>
      <p:bldP spid="263195" grpId="0"/>
      <p:bldP spid="12" grpId="0"/>
      <p:bldP spid="1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7" name="矩形 320516"/>
          <p:cNvSpPr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18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0519" name="文本框 320518"/>
          <p:cNvSpPr txBox="1"/>
          <p:nvPr/>
        </p:nvSpPr>
        <p:spPr>
          <a:xfrm>
            <a:off x="533400" y="777875"/>
            <a:ext cx="8077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十进制数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400">
                <a:latin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及其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对应的二进制数、八进制数、十六进制数</a:t>
            </a:r>
            <a:r>
              <a:rPr lang="zh-CN" altLang="en-US" sz="2400" dirty="0">
                <a:latin typeface="宋体" panose="02010600030101010101" pitchFamily="2" charset="-122"/>
              </a:rPr>
              <a:t>如下表所示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0520" name="直接连接符 320519"/>
          <p:cNvSpPr/>
          <p:nvPr/>
        </p:nvSpPr>
        <p:spPr>
          <a:xfrm>
            <a:off x="914400" y="2176463"/>
            <a:ext cx="0" cy="365125"/>
          </a:xfrm>
          <a:prstGeom prst="line">
            <a:avLst/>
          </a:prstGeom>
          <a:ln w="28575">
            <a:noFill/>
          </a:ln>
        </p:spPr>
      </p:sp>
      <p:sp>
        <p:nvSpPr>
          <p:cNvPr id="320521" name="直接连接符 320520"/>
          <p:cNvSpPr/>
          <p:nvPr/>
        </p:nvSpPr>
        <p:spPr>
          <a:xfrm>
            <a:off x="8305800" y="2176463"/>
            <a:ext cx="0" cy="3371850"/>
          </a:xfrm>
          <a:prstGeom prst="line">
            <a:avLst/>
          </a:prstGeom>
          <a:ln w="28575">
            <a:noFill/>
          </a:ln>
        </p:spPr>
      </p:sp>
      <p:sp>
        <p:nvSpPr>
          <p:cNvPr id="320522" name="直接连接符 320521"/>
          <p:cNvSpPr/>
          <p:nvPr/>
        </p:nvSpPr>
        <p:spPr>
          <a:xfrm>
            <a:off x="914400" y="2541588"/>
            <a:ext cx="0" cy="3006725"/>
          </a:xfrm>
          <a:prstGeom prst="line">
            <a:avLst/>
          </a:prstGeom>
          <a:ln w="28575">
            <a:noFill/>
          </a:ln>
        </p:spPr>
      </p:sp>
      <p:grpSp>
        <p:nvGrpSpPr>
          <p:cNvPr id="320524" name="组合 320523"/>
          <p:cNvGrpSpPr/>
          <p:nvPr/>
        </p:nvGrpSpPr>
        <p:grpSpPr>
          <a:xfrm>
            <a:off x="685800" y="1981200"/>
            <a:ext cx="8077200" cy="3968750"/>
            <a:chOff x="384" y="1056"/>
            <a:chExt cx="5088" cy="2500"/>
          </a:xfrm>
        </p:grpSpPr>
        <p:sp>
          <p:nvSpPr>
            <p:cNvPr id="320525" name="矩形 320524"/>
            <p:cNvSpPr/>
            <p:nvPr/>
          </p:nvSpPr>
          <p:spPr>
            <a:xfrm>
              <a:off x="2981" y="1371"/>
              <a:ext cx="2491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</a:rPr>
                <a:t>十进制 二进制 八进制 十六进制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0526" name="矩形 320525"/>
            <p:cNvSpPr/>
            <p:nvPr/>
          </p:nvSpPr>
          <p:spPr>
            <a:xfrm>
              <a:off x="384" y="1371"/>
              <a:ext cx="2597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</a:rPr>
                <a:t>十进制 二进制 八进制 十六进制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0527" name="直接连接符 320526"/>
            <p:cNvSpPr/>
            <p:nvPr/>
          </p:nvSpPr>
          <p:spPr>
            <a:xfrm>
              <a:off x="480" y="1371"/>
              <a:ext cx="4944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0528" name="直接连接符 320527"/>
            <p:cNvSpPr/>
            <p:nvPr/>
          </p:nvSpPr>
          <p:spPr>
            <a:xfrm>
              <a:off x="480" y="1601"/>
              <a:ext cx="494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0529" name="直接连接符 320528"/>
            <p:cNvSpPr/>
            <p:nvPr/>
          </p:nvSpPr>
          <p:spPr>
            <a:xfrm>
              <a:off x="528" y="3552"/>
              <a:ext cx="4896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0530" name="直接连接符 320529"/>
            <p:cNvSpPr/>
            <p:nvPr/>
          </p:nvSpPr>
          <p:spPr>
            <a:xfrm flipH="1">
              <a:off x="2976" y="1371"/>
              <a:ext cx="5" cy="218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0531" name="文本框 320530"/>
            <p:cNvSpPr txBox="1"/>
            <p:nvPr/>
          </p:nvSpPr>
          <p:spPr>
            <a:xfrm>
              <a:off x="768" y="1056"/>
              <a:ext cx="42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十进制数与二、八、十六进制数对照表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0532" name="文本框 320531"/>
            <p:cNvSpPr txBox="1"/>
            <p:nvPr/>
          </p:nvSpPr>
          <p:spPr>
            <a:xfrm>
              <a:off x="652" y="1680"/>
              <a:ext cx="2276" cy="1840"/>
            </a:xfrm>
            <a:prstGeom prst="rect">
              <a:avLst/>
            </a:prstGeom>
            <a:noFill/>
            <a:ln w="9525">
              <a:noFill/>
            </a:ln>
          </p:spPr>
          <p:txBody>
            <a:bodyPr tIns="0" bIns="0">
              <a:spAutoFit/>
            </a:bodyPr>
            <a:lstStyle/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0       0000      00           0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1       0001      01           1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2       0010      02           2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3       0011      03           3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4       0100      04           4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5       0101      05           5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6       0110      06           6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/>
              <a:r>
                <a:rPr lang="en-US" altLang="zh-CN" sz="2400">
                  <a:latin typeface="Times New Roman" panose="02020603050405020304" pitchFamily="18" charset="0"/>
                </a:rPr>
                <a:t>7       0111      07           7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20533" name="文本框 320532"/>
            <p:cNvSpPr txBox="1"/>
            <p:nvPr/>
          </p:nvSpPr>
          <p:spPr>
            <a:xfrm>
              <a:off x="3216" y="1658"/>
              <a:ext cx="2031" cy="18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algn="just"/>
              <a:r>
                <a:rPr lang="en-US" altLang="zh-CN" sz="24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</a:rPr>
                <a:t>8     1000      10           8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 algn="just"/>
              <a:r>
                <a:rPr lang="en-US" altLang="zh-CN" sz="2400">
                  <a:latin typeface="Times New Roman" panose="02020603050405020304" pitchFamily="18" charset="0"/>
                </a:rPr>
                <a:t> 9     1001      11           9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 algn="just"/>
              <a:r>
                <a:rPr lang="en-US" altLang="zh-CN" sz="2400">
                  <a:latin typeface="Times New Roman" panose="02020603050405020304" pitchFamily="18" charset="0"/>
                </a:rPr>
                <a:t>10    1010      12           A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 algn="just"/>
              <a:r>
                <a:rPr lang="en-US" altLang="zh-CN" sz="2400">
                  <a:latin typeface="Times New Roman" panose="02020603050405020304" pitchFamily="18" charset="0"/>
                </a:rPr>
                <a:t>11    1011      13           B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 algn="just"/>
              <a:r>
                <a:rPr lang="en-US" altLang="zh-CN" sz="2400">
                  <a:latin typeface="Times New Roman" panose="02020603050405020304" pitchFamily="18" charset="0"/>
                </a:rPr>
                <a:t>12    1100      14           C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 algn="just"/>
              <a:r>
                <a:rPr lang="en-US" altLang="zh-CN" sz="2400">
                  <a:latin typeface="Times New Roman" panose="02020603050405020304" pitchFamily="18" charset="0"/>
                </a:rPr>
                <a:t>13    1101      15           D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 algn="just"/>
              <a:r>
                <a:rPr lang="en-US" altLang="zh-CN" sz="2400">
                  <a:latin typeface="Times New Roman" panose="02020603050405020304" pitchFamily="18" charset="0"/>
                </a:rPr>
                <a:t>14    1110      16           E </a:t>
              </a:r>
              <a:endParaRPr lang="en-US" altLang="zh-CN" sz="1500">
                <a:latin typeface="Arial" panose="020B0604020202020204" pitchFamily="34" charset="0"/>
              </a:endParaRPr>
            </a:p>
            <a:p>
              <a:pPr marL="457200" indent="-457200" algn="just"/>
              <a:r>
                <a:rPr lang="en-US" altLang="zh-CN" sz="2400">
                  <a:latin typeface="Times New Roman" panose="02020603050405020304" pitchFamily="18" charset="0"/>
                </a:rPr>
                <a:t>15    1111      17           F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320534" name="图片 320533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0" y="6305550"/>
            <a:ext cx="514350" cy="354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0535" name="图片 320534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0" y="6305550"/>
            <a:ext cx="514350" cy="354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05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1" name="矩形 321540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19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1543" name="文本框 321542"/>
          <p:cNvSpPr txBox="1"/>
          <p:nvPr/>
        </p:nvSpPr>
        <p:spPr>
          <a:xfrm>
            <a:off x="468313" y="620713"/>
            <a:ext cx="44656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进位</a:t>
            </a: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制数的相互转换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1544" name="文本框 321543"/>
          <p:cNvSpPr txBox="1"/>
          <p:nvPr/>
        </p:nvSpPr>
        <p:spPr>
          <a:xfrm>
            <a:off x="539750" y="33575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方法：</a:t>
            </a:r>
            <a:r>
              <a:rPr lang="zh-CN" altLang="en-US" b="1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按权展开</a:t>
            </a:r>
            <a:r>
              <a:rPr lang="zh-CN" altLang="en-US" sz="2400" b="1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法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1545" name="文本框 321544"/>
          <p:cNvSpPr txBox="1"/>
          <p:nvPr/>
        </p:nvSpPr>
        <p:spPr>
          <a:xfrm>
            <a:off x="311150" y="2443480"/>
            <a:ext cx="63188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（一）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二进制数与十进制数之间的转换 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21546" name="文本框 321545"/>
          <p:cNvSpPr txBox="1"/>
          <p:nvPr/>
        </p:nvSpPr>
        <p:spPr>
          <a:xfrm>
            <a:off x="0" y="2924175"/>
            <a:ext cx="52625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二进制数转换为十进制数 </a:t>
            </a:r>
            <a:endParaRPr lang="zh-CN" altLang="en-US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21547" name="文本框 321546"/>
          <p:cNvSpPr txBox="1"/>
          <p:nvPr/>
        </p:nvSpPr>
        <p:spPr>
          <a:xfrm>
            <a:off x="539750" y="3814763"/>
            <a:ext cx="80772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将二进制数表示成按权展开式，并按十进制运算法则进行计算，所得结果即为该数对应的十进制数。</a:t>
            </a:r>
            <a:b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10110.101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 dirty="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 =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 dirty="0">
                <a:solidFill>
                  <a:srgbClr val="008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21548" name="文本框 321547"/>
          <p:cNvSpPr txBox="1"/>
          <p:nvPr/>
        </p:nvSpPr>
        <p:spPr>
          <a:xfrm>
            <a:off x="692150" y="5176838"/>
            <a:ext cx="7010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(10110.101)</a:t>
            </a:r>
            <a:r>
              <a:rPr lang="en-US" altLang="zh-CN" sz="2400" b="1" baseline="-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1×2</a:t>
            </a:r>
            <a:r>
              <a:rPr lang="en-US" altLang="zh-CN" sz="2400" b="1" baseline="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+1×2</a:t>
            </a:r>
            <a:r>
              <a:rPr lang="en-US" altLang="zh-CN" sz="2400" b="1" baseline="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+1×2</a:t>
            </a:r>
            <a:r>
              <a:rPr lang="en-US" altLang="zh-CN" sz="2400" b="1" baseline="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+1×2</a:t>
            </a:r>
            <a:r>
              <a:rPr lang="en-US" altLang="zh-CN" sz="2400" b="1" baseline="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+1×2</a:t>
            </a:r>
            <a:r>
              <a:rPr lang="en-US" altLang="zh-CN" sz="2400" b="1" baseline="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   = 16+4+2+0.5+0.125 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    = (22.625)</a:t>
            </a:r>
            <a:r>
              <a:rPr lang="en-US" altLang="zh-CN" sz="2400" b="1" baseline="-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1549" name="文本框 321548"/>
          <p:cNvSpPr txBox="1"/>
          <p:nvPr/>
        </p:nvSpPr>
        <p:spPr>
          <a:xfrm>
            <a:off x="463550" y="1147763"/>
            <a:ext cx="8153400" cy="9787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数制转换是指将一个数从一种进位制转换成另一种进位制。</a:t>
            </a:r>
            <a:endParaRPr lang="zh-CN" altLang="en-US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321550" name="图片 321549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1551" name="图片 321550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3" grpId="0"/>
      <p:bldP spid="321544" grpId="0"/>
      <p:bldP spid="321545" grpId="0"/>
      <p:bldP spid="321546" grpId="0"/>
      <p:bldP spid="321547" grpId="0"/>
      <p:bldP spid="321548" grpId="0"/>
      <p:bldP spid="3215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14" name="文本框 234513"/>
          <p:cNvSpPr txBox="1"/>
          <p:nvPr/>
        </p:nvSpPr>
        <p:spPr>
          <a:xfrm>
            <a:off x="419100" y="655003"/>
            <a:ext cx="8305800" cy="267765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b="1" dirty="0">
                <a:solidFill>
                  <a:srgbClr val="C800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课程性质：</a:t>
            </a:r>
            <a:r>
              <a:rPr lang="zh-CN" altLang="en-US" sz="24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“数字逻辑与数字系统”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是计算机各专业必修的一门重要技术基础课。该课程在介绍有关数字系统基本知识、基本理论及常用数字集成电路的基础上，重点讨论数字逻辑电路分析与设计的基本方法。</a:t>
            </a:r>
            <a:b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从计算机的层次结构上讲，“数字逻辑”是深入了解计算机“内核”的一门最关键的基础课程。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4513" name="文本框 234512"/>
          <p:cNvSpPr txBox="1"/>
          <p:nvPr/>
        </p:nvSpPr>
        <p:spPr>
          <a:xfrm>
            <a:off x="495300" y="3705289"/>
            <a:ext cx="8229600" cy="304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4000" b="1" dirty="0">
                <a:solidFill>
                  <a:srgbClr val="C800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教学目标</a:t>
            </a:r>
            <a:r>
              <a:rPr lang="zh-CN" altLang="en-US" sz="4000" b="1" dirty="0" smtClean="0">
                <a:solidFill>
                  <a:srgbClr val="C8002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本课程是网络空间安全专业的一门必修的技术基础课，使学生掌握数字逻辑部件级和数字系统级的基础知识，掌握数字电路的基本分析方法和设计方法，利用新型数字器件和硬件描述语言设计及调试各种功能部件，培养简单数字系统的设计能力。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/>
            </a:r>
            <a:b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8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通过本课程的学习，要求学生掌握对数字系统硬件进行分析、设计和开发的基本技能。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4" grpId="0"/>
      <p:bldP spid="2345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5" name="矩形 322564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20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2567" name="文本框 322566"/>
          <p:cNvSpPr txBox="1"/>
          <p:nvPr/>
        </p:nvSpPr>
        <p:spPr>
          <a:xfrm>
            <a:off x="1149350" y="1376363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方法：基数乘除法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22568" name="文本框 322567"/>
          <p:cNvSpPr txBox="1"/>
          <p:nvPr/>
        </p:nvSpPr>
        <p:spPr>
          <a:xfrm>
            <a:off x="539750" y="1773238"/>
            <a:ext cx="8077200" cy="179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整数转换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采用“除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取余”的方法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小数转换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采用“乘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取整”的方法。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22569" name="文本框 322568"/>
          <p:cNvSpPr txBox="1"/>
          <p:nvPr/>
        </p:nvSpPr>
        <p:spPr>
          <a:xfrm>
            <a:off x="539750" y="3967163"/>
            <a:ext cx="8077200" cy="237077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3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3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整数转换 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3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3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“除</a:t>
            </a:r>
            <a:r>
              <a:rPr lang="en-US" altLang="zh-CN" sz="23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取余”法</a:t>
            </a:r>
            <a:r>
              <a:rPr lang="zh-CN" altLang="en-US" sz="2300" b="1" dirty="0">
                <a:solidFill>
                  <a:srgbClr val="008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将十进制整数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除以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，取余数计为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3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；再将所得商除以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，取余数记为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3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300" b="1" dirty="0">
                <a:solidFill>
                  <a:srgbClr val="0000FF"/>
                </a:solidFill>
                <a:ea typeface="Times New Roman" panose="02020603050405020304" pitchFamily="18" charset="0"/>
              </a:rPr>
              <a:t>……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。依此类推，直至商为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，取余数计为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3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为止。即可得到与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位二进制整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3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300" b="1" dirty="0">
                <a:solidFill>
                  <a:srgbClr val="0000FF"/>
                </a:solidFill>
                <a:ea typeface="Times New Roman" panose="02020603050405020304" pitchFamily="18" charset="0"/>
              </a:rPr>
              <a:t>…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3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3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2570" name="文本框 322569"/>
          <p:cNvSpPr txBox="1"/>
          <p:nvPr/>
        </p:nvSpPr>
        <p:spPr>
          <a:xfrm>
            <a:off x="611188" y="836613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．十进制数转换为二进制数 </a:t>
            </a:r>
            <a:endParaRPr lang="zh-CN" altLang="en-US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322571" name="图片 322570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2572" name="图片 322571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7" grpId="0"/>
      <p:bldP spid="322568" grpId="0"/>
      <p:bldP spid="322569" grpId="0"/>
      <p:bldP spid="3225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9" name="矩形 323588"/>
          <p:cNvSpPr/>
          <p:nvPr/>
        </p:nvSpPr>
        <p:spPr>
          <a:xfrm>
            <a:off x="655320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21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3591" name="文本框 323590"/>
          <p:cNvSpPr txBox="1"/>
          <p:nvPr/>
        </p:nvSpPr>
        <p:spPr>
          <a:xfrm>
            <a:off x="533400" y="919163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35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10 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323592" name="组合 323591"/>
          <p:cNvGrpSpPr/>
          <p:nvPr/>
        </p:nvGrpSpPr>
        <p:grpSpPr>
          <a:xfrm>
            <a:off x="1404938" y="1909763"/>
            <a:ext cx="7739062" cy="2695575"/>
            <a:chOff x="1248" y="1470"/>
            <a:chExt cx="4875" cy="1698"/>
          </a:xfrm>
        </p:grpSpPr>
        <p:sp>
          <p:nvSpPr>
            <p:cNvPr id="323593" name="文本框 323592"/>
            <p:cNvSpPr txBox="1"/>
            <p:nvPr/>
          </p:nvSpPr>
          <p:spPr>
            <a:xfrm>
              <a:off x="1344" y="1470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2   3  5</a:t>
              </a:r>
              <a:r>
                <a:rPr lang="en-US" altLang="zh-CN" sz="2400" b="1">
                  <a:solidFill>
                    <a:schemeClr val="tx2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 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余数</a:t>
              </a: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3594" name="文本框 323593"/>
            <p:cNvSpPr txBox="1"/>
            <p:nvPr/>
          </p:nvSpPr>
          <p:spPr>
            <a:xfrm>
              <a:off x="1344" y="1710"/>
              <a:ext cx="3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2  1  7 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………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）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低位</a:t>
              </a: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3595" name="文本框 323594"/>
            <p:cNvSpPr txBox="1"/>
            <p:nvPr/>
          </p:nvSpPr>
          <p:spPr>
            <a:xfrm>
              <a:off x="1335" y="1959"/>
              <a:ext cx="3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2    8 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………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endParaRPr lang="zh-CN" altLang="en-US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3596" name="文本框 323595"/>
            <p:cNvSpPr txBox="1"/>
            <p:nvPr/>
          </p:nvSpPr>
          <p:spPr>
            <a:xfrm>
              <a:off x="1422" y="2199"/>
              <a:ext cx="3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2   4 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………</a:t>
              </a:r>
              <a:r>
                <a:rPr lang="en-US" altLang="zh-CN" sz="2400" b="1">
                  <a:solidFill>
                    <a:srgbClr val="FFCC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FFCC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3597" name="文本框 323596"/>
            <p:cNvSpPr txBox="1"/>
            <p:nvPr/>
          </p:nvSpPr>
          <p:spPr>
            <a:xfrm>
              <a:off x="1440" y="2421"/>
              <a:ext cx="3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2  2 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………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3598" name="文本框 323597"/>
            <p:cNvSpPr txBox="1"/>
            <p:nvPr/>
          </p:nvSpPr>
          <p:spPr>
            <a:xfrm>
              <a:off x="1248" y="2670"/>
              <a:ext cx="3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2 1 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………</a:t>
              </a:r>
              <a:r>
                <a:rPr lang="en-US" altLang="zh-CN" sz="2400" b="1">
                  <a:solidFill>
                    <a:srgbClr val="FFCC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3599" name="文本框 323598"/>
            <p:cNvSpPr txBox="1"/>
            <p:nvPr/>
          </p:nvSpPr>
          <p:spPr>
            <a:xfrm>
              <a:off x="2139" y="2880"/>
              <a:ext cx="3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 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………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）  </a:t>
              </a: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高位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23600" name="组合 323599"/>
            <p:cNvGrpSpPr/>
            <p:nvPr/>
          </p:nvGrpSpPr>
          <p:grpSpPr>
            <a:xfrm>
              <a:off x="1680" y="1527"/>
              <a:ext cx="633" cy="201"/>
              <a:chOff x="1737" y="1545"/>
              <a:chExt cx="576" cy="192"/>
            </a:xfrm>
          </p:grpSpPr>
          <p:sp>
            <p:nvSpPr>
              <p:cNvPr id="323601" name="直接连接符 323600"/>
              <p:cNvSpPr/>
              <p:nvPr/>
            </p:nvSpPr>
            <p:spPr>
              <a:xfrm>
                <a:off x="1737" y="1737"/>
                <a:ext cx="57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3602" name="直接连接符 323601"/>
              <p:cNvSpPr/>
              <p:nvPr/>
            </p:nvSpPr>
            <p:spPr>
              <a:xfrm>
                <a:off x="1737" y="1545"/>
                <a:ext cx="0" cy="1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3603" name="组合 323602"/>
            <p:cNvGrpSpPr/>
            <p:nvPr/>
          </p:nvGrpSpPr>
          <p:grpSpPr>
            <a:xfrm>
              <a:off x="1728" y="1728"/>
              <a:ext cx="576" cy="249"/>
              <a:chOff x="1824" y="1728"/>
              <a:chExt cx="480" cy="249"/>
            </a:xfrm>
          </p:grpSpPr>
          <p:sp>
            <p:nvSpPr>
              <p:cNvPr id="323604" name="直接连接符 323603"/>
              <p:cNvSpPr/>
              <p:nvPr/>
            </p:nvSpPr>
            <p:spPr>
              <a:xfrm>
                <a:off x="1824" y="1728"/>
                <a:ext cx="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3605" name="直接连接符 323604"/>
              <p:cNvSpPr/>
              <p:nvPr/>
            </p:nvSpPr>
            <p:spPr>
              <a:xfrm>
                <a:off x="1824" y="1977"/>
                <a:ext cx="4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3606" name="组合 323605"/>
            <p:cNvGrpSpPr/>
            <p:nvPr/>
          </p:nvGrpSpPr>
          <p:grpSpPr>
            <a:xfrm>
              <a:off x="1824" y="1977"/>
              <a:ext cx="480" cy="240"/>
              <a:chOff x="1920" y="1977"/>
              <a:chExt cx="384" cy="240"/>
            </a:xfrm>
          </p:grpSpPr>
          <p:sp>
            <p:nvSpPr>
              <p:cNvPr id="323607" name="直接连接符 323606"/>
              <p:cNvSpPr/>
              <p:nvPr/>
            </p:nvSpPr>
            <p:spPr>
              <a:xfrm>
                <a:off x="1920" y="1977"/>
                <a:ext cx="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3608" name="直接连接符 323607"/>
              <p:cNvSpPr/>
              <p:nvPr/>
            </p:nvSpPr>
            <p:spPr>
              <a:xfrm>
                <a:off x="1920" y="2208"/>
                <a:ext cx="38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3609" name="组合 323608"/>
            <p:cNvGrpSpPr/>
            <p:nvPr/>
          </p:nvGrpSpPr>
          <p:grpSpPr>
            <a:xfrm>
              <a:off x="1920" y="2208"/>
              <a:ext cx="384" cy="240"/>
              <a:chOff x="2016" y="2208"/>
              <a:chExt cx="288" cy="288"/>
            </a:xfrm>
          </p:grpSpPr>
          <p:sp>
            <p:nvSpPr>
              <p:cNvPr id="323610" name="直接连接符 323609"/>
              <p:cNvSpPr/>
              <p:nvPr/>
            </p:nvSpPr>
            <p:spPr>
              <a:xfrm>
                <a:off x="2016" y="2208"/>
                <a:ext cx="0" cy="28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3611" name="直接连接符 323610"/>
              <p:cNvSpPr/>
              <p:nvPr/>
            </p:nvSpPr>
            <p:spPr>
              <a:xfrm>
                <a:off x="2016" y="2487"/>
                <a:ext cx="28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3612" name="组合 323611"/>
            <p:cNvGrpSpPr/>
            <p:nvPr/>
          </p:nvGrpSpPr>
          <p:grpSpPr>
            <a:xfrm>
              <a:off x="2016" y="2448"/>
              <a:ext cx="288" cy="240"/>
              <a:chOff x="2112" y="2496"/>
              <a:chExt cx="192" cy="240"/>
            </a:xfrm>
          </p:grpSpPr>
          <p:sp>
            <p:nvSpPr>
              <p:cNvPr id="323613" name="直接连接符 323612"/>
              <p:cNvSpPr/>
              <p:nvPr/>
            </p:nvSpPr>
            <p:spPr>
              <a:xfrm>
                <a:off x="2112" y="2496"/>
                <a:ext cx="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3614" name="直接连接符 323613"/>
              <p:cNvSpPr/>
              <p:nvPr/>
            </p:nvSpPr>
            <p:spPr>
              <a:xfrm>
                <a:off x="2112" y="2736"/>
                <a:ext cx="19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3615" name="组合 323614"/>
            <p:cNvGrpSpPr/>
            <p:nvPr/>
          </p:nvGrpSpPr>
          <p:grpSpPr>
            <a:xfrm>
              <a:off x="2133" y="2691"/>
              <a:ext cx="171" cy="237"/>
              <a:chOff x="1920" y="1977"/>
              <a:chExt cx="384" cy="240"/>
            </a:xfrm>
          </p:grpSpPr>
          <p:sp>
            <p:nvSpPr>
              <p:cNvPr id="323616" name="直接连接符 323615"/>
              <p:cNvSpPr/>
              <p:nvPr/>
            </p:nvSpPr>
            <p:spPr>
              <a:xfrm>
                <a:off x="1920" y="1977"/>
                <a:ext cx="0" cy="24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3617" name="直接连接符 323616"/>
              <p:cNvSpPr/>
              <p:nvPr/>
            </p:nvSpPr>
            <p:spPr>
              <a:xfrm>
                <a:off x="1920" y="2208"/>
                <a:ext cx="38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23618" name="直接连接符 323617"/>
            <p:cNvSpPr/>
            <p:nvPr/>
          </p:nvSpPr>
          <p:spPr>
            <a:xfrm flipV="1">
              <a:off x="4272" y="1968"/>
              <a:ext cx="0" cy="96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23619" name="文本框 323618"/>
          <p:cNvSpPr txBox="1"/>
          <p:nvPr/>
        </p:nvSpPr>
        <p:spPr>
          <a:xfrm>
            <a:off x="1219200" y="5186363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(35)</a:t>
            </a:r>
            <a:r>
              <a:rPr lang="en-US" altLang="zh-CN" sz="2400" b="1" baseline="-3000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=(100011)</a:t>
            </a:r>
            <a:r>
              <a:rPr lang="en-US" altLang="zh-CN" sz="2400" b="1" baseline="-3000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23620" name="图片 323619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3621" name="图片 323620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105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1" grpId="0"/>
      <p:bldP spid="3236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3" name="矩形 324612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22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4615" name="文本框 324614"/>
          <p:cNvSpPr txBox="1"/>
          <p:nvPr/>
        </p:nvSpPr>
        <p:spPr>
          <a:xfrm>
            <a:off x="539750" y="2824163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0.6875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 =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24616" name="文本框 324615"/>
          <p:cNvSpPr txBox="1"/>
          <p:nvPr/>
        </p:nvSpPr>
        <p:spPr>
          <a:xfrm>
            <a:off x="463550" y="614363"/>
            <a:ext cx="8305800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小数转换</a:t>
            </a:r>
            <a:r>
              <a:rPr lang="zh-CN" altLang="en-US" sz="2400" b="1" dirty="0">
                <a:solidFill>
                  <a:srgbClr val="C8002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“乘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取整”法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将十进制小数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乘以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，取积的整数记为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</a:rPr>
              <a:t>–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；再将积的小数乘以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，取整数记为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</a:rPr>
              <a:t>–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……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。依此类推，直至其小数为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或达到规定精度要求，取整数记作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</a:rPr>
              <a:t>–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为止。即可得到与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对应的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位二进制小数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0.K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baseline="-300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-m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324617" name="组合 324616"/>
          <p:cNvGrpSpPr/>
          <p:nvPr/>
        </p:nvGrpSpPr>
        <p:grpSpPr>
          <a:xfrm>
            <a:off x="522288" y="3281363"/>
            <a:ext cx="5280025" cy="3200400"/>
            <a:chOff x="228" y="2016"/>
            <a:chExt cx="3326" cy="2016"/>
          </a:xfrm>
        </p:grpSpPr>
        <p:sp>
          <p:nvSpPr>
            <p:cNvPr id="324618" name="文本框 324617"/>
            <p:cNvSpPr txBox="1"/>
            <p:nvPr/>
          </p:nvSpPr>
          <p:spPr>
            <a:xfrm>
              <a:off x="228" y="2400"/>
              <a:ext cx="31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高位</a:t>
              </a:r>
              <a:r>
                <a:rPr lang="zh-CN" altLang="en-US" sz="24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.3 7 5 0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4619" name="文本框 324618"/>
            <p:cNvSpPr txBox="1"/>
            <p:nvPr/>
          </p:nvSpPr>
          <p:spPr>
            <a:xfrm>
              <a:off x="240" y="2880"/>
              <a:ext cx="3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-2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.7 5 0 0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24620" name="文本框 324619"/>
            <p:cNvSpPr txBox="1"/>
            <p:nvPr/>
          </p:nvSpPr>
          <p:spPr>
            <a:xfrm>
              <a:off x="372" y="3264"/>
              <a:ext cx="309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(K</a:t>
              </a:r>
              <a:r>
                <a:rPr lang="en-US" altLang="zh-CN" sz="2400" b="1" baseline="-3000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-3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……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8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FA2B08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.5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0 0 0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grpSp>
          <p:nvGrpSpPr>
            <p:cNvPr id="324621" name="组合 324620"/>
            <p:cNvGrpSpPr/>
            <p:nvPr/>
          </p:nvGrpSpPr>
          <p:grpSpPr>
            <a:xfrm>
              <a:off x="240" y="2016"/>
              <a:ext cx="3314" cy="2016"/>
              <a:chOff x="382" y="1968"/>
              <a:chExt cx="3314" cy="2016"/>
            </a:xfrm>
          </p:grpSpPr>
          <p:sp>
            <p:nvSpPr>
              <p:cNvPr id="324622" name="文本框 324621"/>
              <p:cNvSpPr txBox="1"/>
              <p:nvPr/>
            </p:nvSpPr>
            <p:spPr>
              <a:xfrm>
                <a:off x="2386" y="1968"/>
                <a:ext cx="108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0.6 8 7 5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4623" name="文本框 324622"/>
              <p:cNvSpPr txBox="1"/>
              <p:nvPr/>
            </p:nvSpPr>
            <p:spPr>
              <a:xfrm>
                <a:off x="382" y="2155"/>
                <a:ext cx="331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b="1" dirty="0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整数部分</a:t>
                </a:r>
                <a:r>
                  <a:rPr lang="zh-CN" altLang="en-US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4624" name="文本框 324623"/>
              <p:cNvSpPr txBox="1"/>
              <p:nvPr/>
            </p:nvSpPr>
            <p:spPr>
              <a:xfrm>
                <a:off x="394" y="2616"/>
                <a:ext cx="330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         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4625" name="文本框 324624"/>
              <p:cNvSpPr txBox="1"/>
              <p:nvPr/>
            </p:nvSpPr>
            <p:spPr>
              <a:xfrm>
                <a:off x="432" y="3696"/>
                <a:ext cx="323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低位</a:t>
                </a:r>
                <a:r>
                  <a:rPr lang="zh-CN" altLang="en-US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(K</a:t>
                </a:r>
                <a:r>
                  <a:rPr lang="en-US" altLang="zh-CN" sz="2400" b="1" baseline="-30000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-4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……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.0 0 0 0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4626" name="文本框 324625"/>
              <p:cNvSpPr txBox="1"/>
              <p:nvPr/>
            </p:nvSpPr>
            <p:spPr>
              <a:xfrm>
                <a:off x="403" y="3043"/>
                <a:ext cx="31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         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4627" name="文本框 324626"/>
              <p:cNvSpPr txBox="1"/>
              <p:nvPr/>
            </p:nvSpPr>
            <p:spPr>
              <a:xfrm>
                <a:off x="453" y="3456"/>
                <a:ext cx="3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         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× 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4628" name="直接连接符 324627"/>
              <p:cNvSpPr/>
              <p:nvPr/>
            </p:nvSpPr>
            <p:spPr>
              <a:xfrm>
                <a:off x="2269" y="2373"/>
                <a:ext cx="11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4629" name="直接连接符 324628"/>
              <p:cNvSpPr/>
              <p:nvPr/>
            </p:nvSpPr>
            <p:spPr>
              <a:xfrm>
                <a:off x="2269" y="2825"/>
                <a:ext cx="11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4630" name="直接连接符 324629"/>
              <p:cNvSpPr/>
              <p:nvPr/>
            </p:nvSpPr>
            <p:spPr>
              <a:xfrm>
                <a:off x="2278" y="3263"/>
                <a:ext cx="11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4631" name="直接连接符 324630"/>
              <p:cNvSpPr/>
              <p:nvPr/>
            </p:nvSpPr>
            <p:spPr>
              <a:xfrm>
                <a:off x="2275" y="3708"/>
                <a:ext cx="112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4632" name="直接连接符 324631"/>
              <p:cNvSpPr/>
              <p:nvPr/>
            </p:nvSpPr>
            <p:spPr>
              <a:xfrm>
                <a:off x="632" y="2616"/>
                <a:ext cx="0" cy="1133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324633" name="文本框 324632"/>
          <p:cNvSpPr txBox="1"/>
          <p:nvPr/>
        </p:nvSpPr>
        <p:spPr>
          <a:xfrm>
            <a:off x="5657850" y="4348163"/>
            <a:ext cx="32004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(0.6875)</a:t>
            </a:r>
            <a:r>
              <a:rPr lang="en-US" altLang="zh-CN" sz="2400" b="1" baseline="-300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=(0.1011)</a:t>
            </a:r>
            <a:r>
              <a:rPr lang="en-US" altLang="zh-CN" sz="2400" b="1" baseline="-300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pic>
        <p:nvPicPr>
          <p:cNvPr id="324634" name="图片 324633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4635" name="图片 324634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5" grpId="0"/>
      <p:bldP spid="324616" grpId="0"/>
      <p:bldP spid="3246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7" name="矩形 325636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23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5639" name="文本框 325638"/>
          <p:cNvSpPr txBox="1"/>
          <p:nvPr/>
        </p:nvSpPr>
        <p:spPr>
          <a:xfrm>
            <a:off x="463550" y="690563"/>
            <a:ext cx="8285163" cy="179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3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当十进制小数不能用有限位二进制小数精确表示时，可根据精度要求，求出相应的二进制位数近似地表示。一般当要求二进制数取</a:t>
            </a:r>
            <a:r>
              <a:rPr lang="en-US" altLang="zh-CN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位小数时，可求出</a:t>
            </a:r>
            <a:r>
              <a:rPr lang="en-US" altLang="zh-CN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m+1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位，然后对最低位作</a:t>
            </a:r>
            <a:r>
              <a:rPr lang="en-US" altLang="zh-CN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舍</a:t>
            </a:r>
            <a:r>
              <a:rPr lang="en-US" altLang="zh-CN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入处理。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5640" name="文本框 325639"/>
          <p:cNvSpPr txBox="1"/>
          <p:nvPr/>
        </p:nvSpPr>
        <p:spPr>
          <a:xfrm>
            <a:off x="4146550" y="4424363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solidFill>
                  <a:srgbClr val="9933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(0.323)</a:t>
            </a:r>
            <a:r>
              <a:rPr lang="en-US" altLang="zh-CN" sz="2400" b="1" baseline="-300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=(0.0101)</a:t>
            </a:r>
            <a:r>
              <a:rPr lang="en-US" altLang="zh-CN" sz="2400" b="1" baseline="-300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25641" name="文本框 325640"/>
          <p:cNvSpPr txBox="1"/>
          <p:nvPr/>
        </p:nvSpPr>
        <p:spPr>
          <a:xfrm>
            <a:off x="387350" y="2366963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0.323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 =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2 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保留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位小数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325642" name="组合 325641"/>
          <p:cNvGrpSpPr/>
          <p:nvPr/>
        </p:nvGrpSpPr>
        <p:grpSpPr>
          <a:xfrm>
            <a:off x="827088" y="2900363"/>
            <a:ext cx="3255962" cy="3581400"/>
            <a:chOff x="480" y="1728"/>
            <a:chExt cx="1992" cy="2256"/>
          </a:xfrm>
        </p:grpSpPr>
        <p:sp>
          <p:nvSpPr>
            <p:cNvPr id="325643" name="文本框 325642"/>
            <p:cNvSpPr txBox="1"/>
            <p:nvPr/>
          </p:nvSpPr>
          <p:spPr>
            <a:xfrm>
              <a:off x="1380" y="2556"/>
              <a:ext cx="8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.2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9 2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25644" name="文本框 325643"/>
            <p:cNvSpPr txBox="1"/>
            <p:nvPr/>
          </p:nvSpPr>
          <p:spPr>
            <a:xfrm>
              <a:off x="1380" y="2148"/>
              <a:ext cx="9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.6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4 6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45" name="文本框 325644"/>
            <p:cNvSpPr txBox="1"/>
            <p:nvPr/>
          </p:nvSpPr>
          <p:spPr>
            <a:xfrm>
              <a:off x="1380" y="1728"/>
              <a:ext cx="9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0.3 2 3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46" name="文本框 325645"/>
            <p:cNvSpPr txBox="1"/>
            <p:nvPr/>
          </p:nvSpPr>
          <p:spPr>
            <a:xfrm>
              <a:off x="1176" y="1920"/>
              <a:ext cx="12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2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47" name="文本框 325646"/>
            <p:cNvSpPr txBox="1"/>
            <p:nvPr/>
          </p:nvSpPr>
          <p:spPr>
            <a:xfrm>
              <a:off x="1176" y="2328"/>
              <a:ext cx="11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   2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48" name="文本框 325647"/>
            <p:cNvSpPr txBox="1"/>
            <p:nvPr/>
          </p:nvSpPr>
          <p:spPr>
            <a:xfrm>
              <a:off x="1380" y="2940"/>
              <a:ext cx="9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.5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8 4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25649" name="文本框 325648"/>
            <p:cNvSpPr txBox="1"/>
            <p:nvPr/>
          </p:nvSpPr>
          <p:spPr>
            <a:xfrm>
              <a:off x="1380" y="3312"/>
              <a:ext cx="8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.1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6 8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50" name="文本框 325649"/>
            <p:cNvSpPr txBox="1"/>
            <p:nvPr/>
          </p:nvSpPr>
          <p:spPr>
            <a:xfrm>
              <a:off x="1176" y="2736"/>
              <a:ext cx="11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51" name="文本框 325650"/>
            <p:cNvSpPr txBox="1"/>
            <p:nvPr/>
          </p:nvSpPr>
          <p:spPr>
            <a:xfrm>
              <a:off x="1176" y="3108"/>
              <a:ext cx="10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52" name="直接连接符 325651"/>
            <p:cNvSpPr/>
            <p:nvPr/>
          </p:nvSpPr>
          <p:spPr>
            <a:xfrm>
              <a:off x="1101" y="2178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5653" name="直接连接符 325652"/>
            <p:cNvSpPr/>
            <p:nvPr/>
          </p:nvSpPr>
          <p:spPr>
            <a:xfrm>
              <a:off x="1104" y="2580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5654" name="直接连接符 325653"/>
            <p:cNvSpPr/>
            <p:nvPr/>
          </p:nvSpPr>
          <p:spPr>
            <a:xfrm>
              <a:off x="1110" y="2976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5655" name="直接连接符 325654"/>
            <p:cNvSpPr/>
            <p:nvPr/>
          </p:nvSpPr>
          <p:spPr>
            <a:xfrm>
              <a:off x="1110" y="3348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5656" name="直接连接符 325655"/>
            <p:cNvSpPr/>
            <p:nvPr/>
          </p:nvSpPr>
          <p:spPr>
            <a:xfrm>
              <a:off x="960" y="2016"/>
              <a:ext cx="0" cy="187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5657" name="文本框 325656"/>
            <p:cNvSpPr txBox="1"/>
            <p:nvPr/>
          </p:nvSpPr>
          <p:spPr>
            <a:xfrm>
              <a:off x="1380" y="3696"/>
              <a:ext cx="8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.3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3 6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25658" name="文本框 325657"/>
            <p:cNvSpPr txBox="1"/>
            <p:nvPr/>
          </p:nvSpPr>
          <p:spPr>
            <a:xfrm>
              <a:off x="1176" y="3492"/>
              <a:ext cx="11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    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59" name="直接连接符 325658"/>
            <p:cNvSpPr/>
            <p:nvPr/>
          </p:nvSpPr>
          <p:spPr>
            <a:xfrm>
              <a:off x="1110" y="3732"/>
              <a:ext cx="11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5660" name="文本框 325659"/>
            <p:cNvSpPr txBox="1"/>
            <p:nvPr/>
          </p:nvSpPr>
          <p:spPr>
            <a:xfrm>
              <a:off x="480" y="2064"/>
              <a:ext cx="42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高位</a:t>
              </a:r>
              <a:endParaRPr lang="zh-CN" altLang="en-US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5661" name="文本框 325660"/>
            <p:cNvSpPr txBox="1"/>
            <p:nvPr/>
          </p:nvSpPr>
          <p:spPr>
            <a:xfrm>
              <a:off x="480" y="3600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低位</a:t>
              </a:r>
              <a:endParaRPr lang="zh-CN" altLang="en-US" b="1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25662" name="图片 325661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5663" name="图片 325662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9" grpId="0"/>
      <p:bldP spid="325640" grpId="0"/>
      <p:bldP spid="3256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1" name="矩形 326660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24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26663" name="组合 326662"/>
          <p:cNvGrpSpPr/>
          <p:nvPr/>
        </p:nvGrpSpPr>
        <p:grpSpPr>
          <a:xfrm>
            <a:off x="250825" y="2565400"/>
            <a:ext cx="7216775" cy="2743200"/>
            <a:chOff x="528" y="1632"/>
            <a:chExt cx="4546" cy="1728"/>
          </a:xfrm>
        </p:grpSpPr>
        <p:grpSp>
          <p:nvGrpSpPr>
            <p:cNvPr id="326664" name="组合 326663"/>
            <p:cNvGrpSpPr/>
            <p:nvPr/>
          </p:nvGrpSpPr>
          <p:grpSpPr>
            <a:xfrm>
              <a:off x="528" y="1872"/>
              <a:ext cx="4104" cy="1488"/>
              <a:chOff x="381" y="2016"/>
              <a:chExt cx="4176" cy="1488"/>
            </a:xfrm>
          </p:grpSpPr>
          <p:sp>
            <p:nvSpPr>
              <p:cNvPr id="326665" name="文本框 326664"/>
              <p:cNvSpPr txBox="1"/>
              <p:nvPr/>
            </p:nvSpPr>
            <p:spPr>
              <a:xfrm>
                <a:off x="477" y="2238"/>
                <a:ext cx="39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2  1  2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……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66" name="文本框 326665"/>
              <p:cNvSpPr txBox="1"/>
              <p:nvPr/>
            </p:nvSpPr>
            <p:spPr>
              <a:xfrm>
                <a:off x="477" y="2016"/>
                <a:ext cx="26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2   2  5</a:t>
                </a:r>
                <a:endParaRPr lang="en-US" altLang="zh-CN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67" name="文本框 326666"/>
              <p:cNvSpPr txBox="1"/>
              <p:nvPr/>
            </p:nvSpPr>
            <p:spPr>
              <a:xfrm>
                <a:off x="468" y="2505"/>
                <a:ext cx="39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2    6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……</a:t>
                </a:r>
                <a:r>
                  <a:rPr lang="en-US" altLang="zh-CN" sz="2400" b="1">
                    <a:solidFill>
                      <a:schemeClr val="accent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68" name="文本框 326667"/>
              <p:cNvSpPr txBox="1"/>
              <p:nvPr/>
            </p:nvSpPr>
            <p:spPr>
              <a:xfrm>
                <a:off x="573" y="2745"/>
                <a:ext cx="39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2   3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……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en-US" altLang="zh-CN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69" name="文本框 326668"/>
              <p:cNvSpPr txBox="1"/>
              <p:nvPr/>
            </p:nvSpPr>
            <p:spPr>
              <a:xfrm>
                <a:off x="573" y="2967"/>
                <a:ext cx="39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2  1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……</a:t>
                </a:r>
                <a:r>
                  <a:rPr lang="en-US" altLang="zh-CN" sz="2400" b="1">
                    <a:solidFill>
                      <a:srgbClr val="FF00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70" name="文本框 326669"/>
              <p:cNvSpPr txBox="1"/>
              <p:nvPr/>
            </p:nvSpPr>
            <p:spPr>
              <a:xfrm>
                <a:off x="381" y="3216"/>
                <a:ext cx="39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326671" name="组合 326670"/>
              <p:cNvGrpSpPr/>
              <p:nvPr/>
            </p:nvGrpSpPr>
            <p:grpSpPr>
              <a:xfrm>
                <a:off x="813" y="2073"/>
                <a:ext cx="633" cy="201"/>
                <a:chOff x="1737" y="1545"/>
                <a:chExt cx="576" cy="192"/>
              </a:xfrm>
            </p:grpSpPr>
            <p:sp>
              <p:nvSpPr>
                <p:cNvPr id="326672" name="直接连接符 326671"/>
                <p:cNvSpPr/>
                <p:nvPr/>
              </p:nvSpPr>
              <p:spPr>
                <a:xfrm>
                  <a:off x="1737" y="1737"/>
                  <a:ext cx="576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6673" name="直接连接符 326672"/>
                <p:cNvSpPr/>
                <p:nvPr/>
              </p:nvSpPr>
              <p:spPr>
                <a:xfrm>
                  <a:off x="1737" y="1545"/>
                  <a:ext cx="0" cy="192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6674" name="组合 326673"/>
              <p:cNvGrpSpPr/>
              <p:nvPr/>
            </p:nvGrpSpPr>
            <p:grpSpPr>
              <a:xfrm>
                <a:off x="861" y="2274"/>
                <a:ext cx="576" cy="249"/>
                <a:chOff x="1824" y="1728"/>
                <a:chExt cx="480" cy="249"/>
              </a:xfrm>
            </p:grpSpPr>
            <p:sp>
              <p:nvSpPr>
                <p:cNvPr id="326675" name="直接连接符 326674"/>
                <p:cNvSpPr/>
                <p:nvPr/>
              </p:nvSpPr>
              <p:spPr>
                <a:xfrm>
                  <a:off x="1824" y="1728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6676" name="直接连接符 326675"/>
                <p:cNvSpPr/>
                <p:nvPr/>
              </p:nvSpPr>
              <p:spPr>
                <a:xfrm>
                  <a:off x="1824" y="1977"/>
                  <a:ext cx="48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6677" name="组合 326676"/>
              <p:cNvGrpSpPr/>
              <p:nvPr/>
            </p:nvGrpSpPr>
            <p:grpSpPr>
              <a:xfrm>
                <a:off x="957" y="2523"/>
                <a:ext cx="480" cy="240"/>
                <a:chOff x="1920" y="1977"/>
                <a:chExt cx="384" cy="240"/>
              </a:xfrm>
            </p:grpSpPr>
            <p:sp>
              <p:nvSpPr>
                <p:cNvPr id="326678" name="直接连接符 326677"/>
                <p:cNvSpPr/>
                <p:nvPr/>
              </p:nvSpPr>
              <p:spPr>
                <a:xfrm>
                  <a:off x="1920" y="1977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6679" name="直接连接符 326678"/>
                <p:cNvSpPr/>
                <p:nvPr/>
              </p:nvSpPr>
              <p:spPr>
                <a:xfrm>
                  <a:off x="1920" y="2208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6680" name="组合 326679"/>
              <p:cNvGrpSpPr/>
              <p:nvPr/>
            </p:nvGrpSpPr>
            <p:grpSpPr>
              <a:xfrm>
                <a:off x="1053" y="2754"/>
                <a:ext cx="384" cy="240"/>
                <a:chOff x="2016" y="2208"/>
                <a:chExt cx="288" cy="288"/>
              </a:xfrm>
            </p:grpSpPr>
            <p:sp>
              <p:nvSpPr>
                <p:cNvPr id="326681" name="直接连接符 326680"/>
                <p:cNvSpPr/>
                <p:nvPr/>
              </p:nvSpPr>
              <p:spPr>
                <a:xfrm>
                  <a:off x="2016" y="2208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6682" name="直接连接符 326681"/>
                <p:cNvSpPr/>
                <p:nvPr/>
              </p:nvSpPr>
              <p:spPr>
                <a:xfrm>
                  <a:off x="2016" y="2487"/>
                  <a:ext cx="2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26683" name="组合 326682"/>
              <p:cNvGrpSpPr/>
              <p:nvPr/>
            </p:nvGrpSpPr>
            <p:grpSpPr>
              <a:xfrm>
                <a:off x="1149" y="2994"/>
                <a:ext cx="288" cy="240"/>
                <a:chOff x="2112" y="2496"/>
                <a:chExt cx="192" cy="240"/>
              </a:xfrm>
            </p:grpSpPr>
            <p:sp>
              <p:nvSpPr>
                <p:cNvPr id="326684" name="直接连接符 326683"/>
                <p:cNvSpPr/>
                <p:nvPr/>
              </p:nvSpPr>
              <p:spPr>
                <a:xfrm>
                  <a:off x="2112" y="2496"/>
                  <a:ext cx="0" cy="2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6685" name="直接连接符 326684"/>
                <p:cNvSpPr/>
                <p:nvPr/>
              </p:nvSpPr>
              <p:spPr>
                <a:xfrm>
                  <a:off x="2112" y="2736"/>
                  <a:ext cx="192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26686" name="组合 326685"/>
            <p:cNvGrpSpPr/>
            <p:nvPr/>
          </p:nvGrpSpPr>
          <p:grpSpPr>
            <a:xfrm>
              <a:off x="3696" y="1632"/>
              <a:ext cx="1378" cy="1692"/>
              <a:chOff x="3612" y="1632"/>
              <a:chExt cx="1378" cy="1692"/>
            </a:xfrm>
          </p:grpSpPr>
          <p:sp>
            <p:nvSpPr>
              <p:cNvPr id="326687" name="文本框 326686"/>
              <p:cNvSpPr txBox="1"/>
              <p:nvPr/>
            </p:nvSpPr>
            <p:spPr>
              <a:xfrm>
                <a:off x="3708" y="2064"/>
                <a:ext cx="120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400" b="1">
                    <a:solidFill>
                      <a:srgbClr val="FA2B08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.2 5 0</a:t>
                </a:r>
                <a:endParaRPr lang="en-US" altLang="zh-CN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88" name="文本框 326687"/>
              <p:cNvSpPr txBox="1"/>
              <p:nvPr/>
            </p:nvSpPr>
            <p:spPr>
              <a:xfrm>
                <a:off x="3876" y="1632"/>
                <a:ext cx="10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A2B08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0.6 2 5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6689" name="文本框 326688"/>
              <p:cNvSpPr txBox="1"/>
              <p:nvPr/>
            </p:nvSpPr>
            <p:spPr>
              <a:xfrm>
                <a:off x="3672" y="1824"/>
                <a:ext cx="120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6690" name="文本框 326689"/>
              <p:cNvSpPr txBox="1"/>
              <p:nvPr/>
            </p:nvSpPr>
            <p:spPr>
              <a:xfrm>
                <a:off x="3816" y="2520"/>
                <a:ext cx="100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A2B08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.5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0 0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6691" name="文本框 326690"/>
              <p:cNvSpPr txBox="1"/>
              <p:nvPr/>
            </p:nvSpPr>
            <p:spPr>
              <a:xfrm>
                <a:off x="3612" y="2280"/>
                <a:ext cx="119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92" name="文本框 326691"/>
              <p:cNvSpPr txBox="1"/>
              <p:nvPr/>
            </p:nvSpPr>
            <p:spPr>
              <a:xfrm>
                <a:off x="3924" y="3036"/>
                <a:ext cx="9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A2B08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.0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0 0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>
                  <a:latin typeface="Arial" panose="020B0604020202020204" pitchFamily="34" charset="0"/>
                </a:endParaRPr>
              </a:p>
            </p:txBody>
          </p:sp>
          <p:sp>
            <p:nvSpPr>
              <p:cNvPr id="326693" name="文本框 326692"/>
              <p:cNvSpPr txBox="1"/>
              <p:nvPr/>
            </p:nvSpPr>
            <p:spPr>
              <a:xfrm>
                <a:off x="3708" y="2736"/>
                <a:ext cx="1282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33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sz="2400" b="1">
                    <a:latin typeface="宋体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6694" name="直接连接符 326693"/>
              <p:cNvSpPr/>
              <p:nvPr/>
            </p:nvSpPr>
            <p:spPr>
              <a:xfrm>
                <a:off x="3744" y="2073"/>
                <a:ext cx="113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6695" name="直接连接符 326694"/>
              <p:cNvSpPr/>
              <p:nvPr/>
            </p:nvSpPr>
            <p:spPr>
              <a:xfrm>
                <a:off x="3744" y="2544"/>
                <a:ext cx="113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6696" name="直接连接符 326695"/>
              <p:cNvSpPr/>
              <p:nvPr/>
            </p:nvSpPr>
            <p:spPr>
              <a:xfrm>
                <a:off x="3734" y="2997"/>
                <a:ext cx="113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6697" name="组合 326696"/>
            <p:cNvGrpSpPr/>
            <p:nvPr/>
          </p:nvGrpSpPr>
          <p:grpSpPr>
            <a:xfrm>
              <a:off x="2448" y="2160"/>
              <a:ext cx="991" cy="1104"/>
              <a:chOff x="2448" y="2256"/>
              <a:chExt cx="864" cy="1104"/>
            </a:xfrm>
          </p:grpSpPr>
          <p:sp>
            <p:nvSpPr>
              <p:cNvPr id="326698" name="直接连接符 326697"/>
              <p:cNvSpPr/>
              <p:nvPr/>
            </p:nvSpPr>
            <p:spPr>
              <a:xfrm flipV="1">
                <a:off x="2448" y="2256"/>
                <a:ext cx="0" cy="1104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26699" name="直接连接符 326698"/>
              <p:cNvSpPr/>
              <p:nvPr/>
            </p:nvSpPr>
            <p:spPr>
              <a:xfrm>
                <a:off x="3312" y="2256"/>
                <a:ext cx="0" cy="1104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26700" name="直接连接符 326699"/>
              <p:cNvSpPr/>
              <p:nvPr/>
            </p:nvSpPr>
            <p:spPr>
              <a:xfrm>
                <a:off x="2448" y="2256"/>
                <a:ext cx="864" cy="0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326701" name="文本框 326700"/>
          <p:cNvSpPr txBox="1"/>
          <p:nvPr/>
        </p:nvSpPr>
        <p:spPr>
          <a:xfrm>
            <a:off x="917575" y="5738813"/>
            <a:ext cx="6324600" cy="731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solidFill>
                  <a:srgbClr val="9933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.625</a:t>
            </a:r>
            <a:r>
              <a:rPr lang="en-US" altLang="zh-CN" sz="2400" b="1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30000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11001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.101</a:t>
            </a:r>
            <a:r>
              <a:rPr lang="en-US" altLang="zh-CN" sz="2400" b="1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baseline="-30000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6702" name="文本框 326701"/>
          <p:cNvSpPr txBox="1"/>
          <p:nvPr/>
        </p:nvSpPr>
        <p:spPr>
          <a:xfrm>
            <a:off x="387350" y="766763"/>
            <a:ext cx="8458200" cy="2027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若一个十进制数既包含整数部分，又包含小数部分，则需将整数部分和小数部分分别转换，然后用小数点将两部分结果连到一起。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例如，（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25.625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baseline="-25000" dirty="0">
                <a:solidFill>
                  <a:srgbClr val="008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=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（？）</a:t>
            </a:r>
            <a:r>
              <a:rPr lang="en-US" altLang="zh-CN" sz="2400" b="1" baseline="-25000" dirty="0">
                <a:solidFill>
                  <a:srgbClr val="008000"/>
                </a:solidFill>
                <a:latin typeface="Times New Roman" panose="02020603050405020304" pitchFamily="18" charset="0"/>
              </a:rPr>
              <a:t>2 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pic>
        <p:nvPicPr>
          <p:cNvPr id="326703" name="图片 326702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6704" name="图片 326703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6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01" grpId="0"/>
      <p:bldP spid="3267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5" name="矩形 327684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25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7687" name="文本框 327686"/>
          <p:cNvSpPr txBox="1"/>
          <p:nvPr/>
        </p:nvSpPr>
        <p:spPr>
          <a:xfrm>
            <a:off x="539750" y="766763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（二）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二进制数与八进制数、十六进制数之间的转换 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27688" name="文本框 327687"/>
          <p:cNvSpPr txBox="1"/>
          <p:nvPr/>
        </p:nvSpPr>
        <p:spPr>
          <a:xfrm>
            <a:off x="539750" y="1628775"/>
            <a:ext cx="80772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</a:rPr>
              <a:t>　由于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八进制的基本数字符号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正好和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位二进制数的取值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111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对应。所以，二进制数与八进制数之间的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转换可以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按位进行。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7689" name="文本框 327688"/>
          <p:cNvSpPr txBox="1"/>
          <p:nvPr/>
        </p:nvSpPr>
        <p:spPr>
          <a:xfrm>
            <a:off x="692150" y="1290638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．二进制数与八进制数之间的转换</a:t>
            </a:r>
            <a:r>
              <a:rPr lang="zh-CN" altLang="en-US" sz="24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27690" name="文本框 327689"/>
          <p:cNvSpPr txBox="1"/>
          <p:nvPr/>
        </p:nvSpPr>
        <p:spPr>
          <a:xfrm>
            <a:off x="539750" y="3008313"/>
            <a:ext cx="81534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A60000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3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二进制数转换成八进制数：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以小数点为界，分别往高、往低每</a:t>
            </a:r>
            <a:r>
              <a:rPr lang="en-US" altLang="zh-CN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位为一组，最后不足</a:t>
            </a:r>
            <a:r>
              <a:rPr lang="en-US" altLang="zh-CN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位时用</a:t>
            </a:r>
            <a:r>
              <a:rPr lang="en-US" altLang="zh-CN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补充，然后写出每组对应的八进制字符，即为相应八进制数。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7691" name="文本框 327690"/>
          <p:cNvSpPr txBox="1"/>
          <p:nvPr/>
        </p:nvSpPr>
        <p:spPr>
          <a:xfrm>
            <a:off x="1122363" y="4348163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11100101.01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327692" name="组合 327691"/>
          <p:cNvGrpSpPr/>
          <p:nvPr/>
        </p:nvGrpSpPr>
        <p:grpSpPr>
          <a:xfrm>
            <a:off x="2749550" y="4805363"/>
            <a:ext cx="3276600" cy="1295400"/>
            <a:chOff x="1440" y="1392"/>
            <a:chExt cx="2064" cy="816"/>
          </a:xfrm>
        </p:grpSpPr>
        <p:sp>
          <p:nvSpPr>
            <p:cNvPr id="327693" name="直接连接符 327692"/>
            <p:cNvSpPr/>
            <p:nvPr/>
          </p:nvSpPr>
          <p:spPr>
            <a:xfrm>
              <a:off x="1650" y="166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694" name="直接连接符 327693"/>
            <p:cNvSpPr/>
            <p:nvPr/>
          </p:nvSpPr>
          <p:spPr>
            <a:xfrm>
              <a:off x="2016" y="166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695" name="直接连接符 327694"/>
            <p:cNvSpPr/>
            <p:nvPr/>
          </p:nvSpPr>
          <p:spPr>
            <a:xfrm>
              <a:off x="2427" y="166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696" name="直接连接符 327695"/>
            <p:cNvSpPr/>
            <p:nvPr/>
          </p:nvSpPr>
          <p:spPr>
            <a:xfrm>
              <a:off x="3003" y="1662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697" name="文本框 327696"/>
            <p:cNvSpPr txBox="1"/>
            <p:nvPr/>
          </p:nvSpPr>
          <p:spPr>
            <a:xfrm>
              <a:off x="1440" y="1392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u="sng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011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u="sng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100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u="sng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101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. </a:t>
              </a:r>
              <a:r>
                <a:rPr lang="en-US" altLang="zh-CN" sz="2400" b="1" u="sng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010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7698" name="文本框 327697"/>
            <p:cNvSpPr txBox="1"/>
            <p:nvPr/>
          </p:nvSpPr>
          <p:spPr>
            <a:xfrm>
              <a:off x="1440" y="1920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3   4   5  .  2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327699" name="文本框 327698"/>
          <p:cNvSpPr txBox="1"/>
          <p:nvPr/>
        </p:nvSpPr>
        <p:spPr>
          <a:xfrm>
            <a:off x="539750" y="61769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solidFill>
                  <a:srgbClr val="FF66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(11100101.01)</a:t>
            </a:r>
            <a:r>
              <a:rPr lang="en-US" altLang="zh-CN" sz="2400" b="1" baseline="-300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=(345.2)</a:t>
            </a:r>
            <a:r>
              <a:rPr lang="en-US" altLang="zh-CN" sz="2400" b="1" baseline="-300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4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pic>
        <p:nvPicPr>
          <p:cNvPr id="327700" name="图片 327699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01" name="图片 327700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7" grpId="0"/>
      <p:bldP spid="327688" grpId="0"/>
      <p:bldP spid="327689" grpId="0"/>
      <p:bldP spid="327690" grpId="0"/>
      <p:bldP spid="327691" grpId="0"/>
      <p:bldP spid="32769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9" name="矩形 328708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26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28711" name="组合 328710"/>
          <p:cNvGrpSpPr/>
          <p:nvPr/>
        </p:nvGrpSpPr>
        <p:grpSpPr>
          <a:xfrm>
            <a:off x="3054350" y="3128963"/>
            <a:ext cx="3429000" cy="1295400"/>
            <a:chOff x="1776" y="1344"/>
            <a:chExt cx="2160" cy="816"/>
          </a:xfrm>
        </p:grpSpPr>
        <p:sp>
          <p:nvSpPr>
            <p:cNvPr id="328712" name="直接连接符 328711"/>
            <p:cNvSpPr/>
            <p:nvPr/>
          </p:nvSpPr>
          <p:spPr>
            <a:xfrm>
              <a:off x="2082" y="1614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713" name="直接连接符 328712"/>
            <p:cNvSpPr/>
            <p:nvPr/>
          </p:nvSpPr>
          <p:spPr>
            <a:xfrm>
              <a:off x="2457" y="1614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714" name="直接连接符 328713"/>
            <p:cNvSpPr/>
            <p:nvPr/>
          </p:nvSpPr>
          <p:spPr>
            <a:xfrm>
              <a:off x="2928" y="1614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715" name="文本框 328714"/>
            <p:cNvSpPr txBox="1"/>
            <p:nvPr/>
          </p:nvSpPr>
          <p:spPr>
            <a:xfrm>
              <a:off x="1872" y="1344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5   6  . 7 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8716" name="文本框 328715"/>
            <p:cNvSpPr txBox="1"/>
            <p:nvPr/>
          </p:nvSpPr>
          <p:spPr>
            <a:xfrm>
              <a:off x="1776" y="1872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u="sng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101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u="sng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110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.</a:t>
              </a:r>
              <a:r>
                <a:rPr lang="en-US" altLang="zh-CN" sz="2400" b="1" u="sng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111</a:t>
              </a:r>
              <a:r>
                <a:rPr lang="en-US" altLang="zh-CN" sz="2400" b="1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328717" name="文本框 328716"/>
          <p:cNvSpPr txBox="1"/>
          <p:nvPr/>
        </p:nvSpPr>
        <p:spPr>
          <a:xfrm>
            <a:off x="615950" y="51101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FF66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(56.7)</a:t>
            </a:r>
            <a:r>
              <a:rPr lang="en-US" altLang="zh-CN" sz="2400" b="1" baseline="-3000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(101110.111)</a:t>
            </a:r>
            <a:r>
              <a:rPr lang="en-US" altLang="zh-CN" sz="2400" b="1" baseline="-3000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28718" name="文本框 328717"/>
          <p:cNvSpPr txBox="1"/>
          <p:nvPr/>
        </p:nvSpPr>
        <p:spPr>
          <a:xfrm>
            <a:off x="539750" y="23669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56.7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28719" name="文本框 328718"/>
          <p:cNvSpPr txBox="1"/>
          <p:nvPr/>
        </p:nvSpPr>
        <p:spPr>
          <a:xfrm>
            <a:off x="463550" y="1147763"/>
            <a:ext cx="8458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八进制数转换成二进制数时，只需将每位八进制数用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位二进制数表示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小数点位置保持不变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328720" name="图片 328719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8721" name="图片 328720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7" grpId="0"/>
      <p:bldP spid="328718" grpId="0"/>
      <p:bldP spid="3287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3" name="矩形 329732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27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29735" name="文本框 329734"/>
          <p:cNvSpPr txBox="1"/>
          <p:nvPr/>
        </p:nvSpPr>
        <p:spPr>
          <a:xfrm>
            <a:off x="539750" y="1408113"/>
            <a:ext cx="80772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二进制数与十六进制数之间的转换同样可以按位进行，只不过是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位二进制数对应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位十六进制数，即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位二进制数的取值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1111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分别对应十六进制字符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3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29736" name="文本框 329735"/>
          <p:cNvSpPr txBox="1"/>
          <p:nvPr/>
        </p:nvSpPr>
        <p:spPr>
          <a:xfrm>
            <a:off x="692150" y="884238"/>
            <a:ext cx="571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．二进制数与十六进制数之间的转换 </a:t>
            </a:r>
            <a:endParaRPr lang="zh-CN" altLang="en-US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29737" name="文本框 329736"/>
          <p:cNvSpPr txBox="1"/>
          <p:nvPr/>
        </p:nvSpPr>
        <p:spPr>
          <a:xfrm>
            <a:off x="615950" y="2824163"/>
            <a:ext cx="8001000" cy="140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A60000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二进制数转换成十六进制数：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以小数点为界，分别往高、往低每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位为一组，最后不足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位时用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补充，然后写出每组对应的十六进制字符即可。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329738" name="图片 329737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9739" name="图片 329738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9740" name="文本框 329739"/>
          <p:cNvSpPr txBox="1"/>
          <p:nvPr/>
        </p:nvSpPr>
        <p:spPr>
          <a:xfrm>
            <a:off x="463550" y="4195763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101110.011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16</a:t>
            </a:r>
            <a:endParaRPr lang="en-US" altLang="zh-CN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29741" name="文本框 329740"/>
          <p:cNvSpPr txBox="1"/>
          <p:nvPr/>
        </p:nvSpPr>
        <p:spPr>
          <a:xfrm>
            <a:off x="4211638" y="5013325"/>
            <a:ext cx="4114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solidFill>
                  <a:srgbClr val="FF66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(101110.011)</a:t>
            </a:r>
            <a:r>
              <a:rPr lang="en-US" altLang="zh-CN" sz="2400" b="1" baseline="-3000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 (2E.6)</a:t>
            </a:r>
            <a:r>
              <a:rPr lang="zh-CN" altLang="en-US" sz="2400" b="1" baseline="-30000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１６</a:t>
            </a:r>
            <a:r>
              <a:rPr lang="zh-CN" altLang="en-US" sz="2400" b="1" dirty="0">
                <a:solidFill>
                  <a:srgbClr val="A6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29742" name="组合 329741"/>
          <p:cNvGrpSpPr/>
          <p:nvPr/>
        </p:nvGrpSpPr>
        <p:grpSpPr>
          <a:xfrm>
            <a:off x="1225550" y="4881563"/>
            <a:ext cx="3324225" cy="1281112"/>
            <a:chOff x="1842" y="1488"/>
            <a:chExt cx="2094" cy="807"/>
          </a:xfrm>
        </p:grpSpPr>
        <p:sp>
          <p:nvSpPr>
            <p:cNvPr id="329743" name="直接连接符 329742"/>
            <p:cNvSpPr/>
            <p:nvPr/>
          </p:nvSpPr>
          <p:spPr>
            <a:xfrm>
              <a:off x="2142" y="1758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744" name="直接连接符 329743"/>
            <p:cNvSpPr/>
            <p:nvPr/>
          </p:nvSpPr>
          <p:spPr>
            <a:xfrm>
              <a:off x="2592" y="1758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745" name="直接连接符 329744"/>
            <p:cNvSpPr/>
            <p:nvPr/>
          </p:nvSpPr>
          <p:spPr>
            <a:xfrm>
              <a:off x="3303" y="1758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9746" name="文本框 329745"/>
            <p:cNvSpPr txBox="1"/>
            <p:nvPr/>
          </p:nvSpPr>
          <p:spPr>
            <a:xfrm>
              <a:off x="1872" y="1488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u="sng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0010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u="sng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1110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. </a:t>
              </a:r>
              <a:r>
                <a:rPr lang="en-US" altLang="zh-CN" sz="2400" b="1" u="sng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0110</a:t>
              </a:r>
              <a:r>
                <a:rPr lang="en-US" altLang="zh-CN" sz="2400" u="sng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329747" name="文本框 329746"/>
            <p:cNvSpPr txBox="1"/>
            <p:nvPr/>
          </p:nvSpPr>
          <p:spPr>
            <a:xfrm>
              <a:off x="1842" y="2007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2    E  .   6 </a:t>
              </a:r>
              <a:endParaRPr lang="en-US" altLang="zh-CN" b="1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9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5" grpId="0"/>
      <p:bldP spid="329736" grpId="0"/>
      <p:bldP spid="329737" grpId="0"/>
      <p:bldP spid="329740" grpId="0"/>
      <p:bldP spid="3297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7" name="矩形 330756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28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30759" name="文本框 330758"/>
          <p:cNvSpPr txBox="1"/>
          <p:nvPr/>
        </p:nvSpPr>
        <p:spPr>
          <a:xfrm>
            <a:off x="692150" y="1147763"/>
            <a:ext cx="8077200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　　十六进制数转换成二进制数时，只需将每位十六进制数用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位二进制数表示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，小数点位置保持不变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30761" name="文本框 330760"/>
          <p:cNvSpPr txBox="1"/>
          <p:nvPr/>
        </p:nvSpPr>
        <p:spPr>
          <a:xfrm>
            <a:off x="844550" y="2519363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5A.B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16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 =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（？）</a:t>
            </a:r>
            <a:r>
              <a:rPr lang="en-US" altLang="zh-CN" sz="2400" b="1" baseline="-25000">
                <a:solidFill>
                  <a:srgbClr val="008000"/>
                </a:solidFill>
                <a:latin typeface="宋体" panose="02010600030101010101" pitchFamily="2" charset="-122"/>
              </a:rPr>
              <a:t>2</a:t>
            </a:r>
            <a:endParaRPr lang="en-US" altLang="zh-CN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30762" name="文本框 330761"/>
          <p:cNvSpPr txBox="1"/>
          <p:nvPr/>
        </p:nvSpPr>
        <p:spPr>
          <a:xfrm>
            <a:off x="844550" y="5414963"/>
            <a:ext cx="632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(5A.B)</a:t>
            </a:r>
            <a:r>
              <a:rPr lang="zh-CN" altLang="en-US" sz="2400" b="1" baseline="-30000" dirty="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１６</a:t>
            </a:r>
            <a:r>
              <a:rPr lang="en-US" altLang="zh-CN" sz="2400" b="1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=(1011010.1011)</a:t>
            </a:r>
            <a:r>
              <a:rPr lang="en-US" altLang="zh-CN" sz="2400" b="1" baseline="-3000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FA2B08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330763" name="组合 330762"/>
          <p:cNvGrpSpPr/>
          <p:nvPr/>
        </p:nvGrpSpPr>
        <p:grpSpPr>
          <a:xfrm>
            <a:off x="2825750" y="3433763"/>
            <a:ext cx="3505200" cy="1295400"/>
            <a:chOff x="1728" y="1440"/>
            <a:chExt cx="2208" cy="816"/>
          </a:xfrm>
        </p:grpSpPr>
        <p:sp>
          <p:nvSpPr>
            <p:cNvPr id="330764" name="直接连接符 330763"/>
            <p:cNvSpPr/>
            <p:nvPr/>
          </p:nvSpPr>
          <p:spPr>
            <a:xfrm>
              <a:off x="2082" y="171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0765" name="直接连接符 330764"/>
            <p:cNvSpPr/>
            <p:nvPr/>
          </p:nvSpPr>
          <p:spPr>
            <a:xfrm>
              <a:off x="2553" y="171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0766" name="直接连接符 330765"/>
            <p:cNvSpPr/>
            <p:nvPr/>
          </p:nvSpPr>
          <p:spPr>
            <a:xfrm>
              <a:off x="3138" y="171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0767" name="文本框 330766"/>
            <p:cNvSpPr txBox="1"/>
            <p:nvPr/>
          </p:nvSpPr>
          <p:spPr>
            <a:xfrm>
              <a:off x="1872" y="1440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5    A  .  B 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0768" name="文本框 330767"/>
            <p:cNvSpPr txBox="1"/>
            <p:nvPr/>
          </p:nvSpPr>
          <p:spPr>
            <a:xfrm>
              <a:off x="1728" y="1968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u="sng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0101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u="sng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1010</a:t>
              </a:r>
              <a:r>
                <a:rPr lang="en-US" altLang="zh-CN" sz="2400" b="1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.</a:t>
              </a:r>
              <a:r>
                <a:rPr lang="en-US" altLang="zh-CN" sz="2400" b="1" u="sng">
                  <a:solidFill>
                    <a:srgbClr val="FF33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1011</a:t>
              </a:r>
              <a:r>
                <a:rPr lang="en-US" altLang="zh-CN" sz="240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330769" name="图片 330768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0770" name="图片 330769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9" grpId="0"/>
      <p:bldP spid="330761" grpId="0"/>
      <p:bldP spid="3307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tint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/>
          <p:nvPr/>
        </p:nvSpPr>
        <p:spPr>
          <a:xfrm>
            <a:off x="152400" y="457200"/>
            <a:ext cx="2949575" cy="762000"/>
          </a:xfrm>
          <a:prstGeom prst="cloudCallout">
            <a:avLst>
              <a:gd name="adj1" fmla="val 39019"/>
              <a:gd name="adj2" fmla="val 88542"/>
            </a:avLst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363" name="Freeform 3"/>
          <p:cNvSpPr/>
          <p:nvPr/>
        </p:nvSpPr>
        <p:spPr>
          <a:xfrm>
            <a:off x="1846263" y="1235075"/>
            <a:ext cx="1641475" cy="304800"/>
          </a:xfrm>
          <a:custGeom>
            <a:avLst/>
            <a:gdLst>
              <a:gd name="txL" fmla="*/ 0 w 1600"/>
              <a:gd name="txT" fmla="*/ 0 h 381"/>
              <a:gd name="txR" fmla="*/ 1600 w 1600"/>
              <a:gd name="txB" fmla="*/ 381 h 381"/>
            </a:gdLst>
            <a:ahLst/>
            <a:cxnLst>
              <a:cxn ang="0">
                <a:pos x="353943" y="82400"/>
              </a:cxn>
              <a:cxn ang="0">
                <a:pos x="319062" y="64800"/>
              </a:cxn>
              <a:cxn ang="0">
                <a:pos x="251351" y="82400"/>
              </a:cxn>
              <a:cxn ang="0">
                <a:pos x="182614" y="92000"/>
              </a:cxn>
              <a:cxn ang="0">
                <a:pos x="57452" y="127200"/>
              </a:cxn>
              <a:cxn ang="0">
                <a:pos x="22570" y="144800"/>
              </a:cxn>
              <a:cxn ang="0">
                <a:pos x="148759" y="242400"/>
              </a:cxn>
              <a:cxn ang="0">
                <a:pos x="547842" y="278400"/>
              </a:cxn>
              <a:cxn ang="0">
                <a:pos x="695575" y="304800"/>
              </a:cxn>
              <a:cxn ang="0">
                <a:pos x="1516313" y="278400"/>
              </a:cxn>
              <a:cxn ang="0">
                <a:pos x="1607620" y="224800"/>
              </a:cxn>
              <a:cxn ang="0">
                <a:pos x="1630190" y="171200"/>
              </a:cxn>
              <a:cxn ang="0">
                <a:pos x="1641475" y="144800"/>
              </a:cxn>
              <a:cxn ang="0">
                <a:pos x="1346010" y="56000"/>
              </a:cxn>
              <a:cxn ang="0">
                <a:pos x="1140825" y="20800"/>
              </a:cxn>
              <a:cxn ang="0">
                <a:pos x="639149" y="38400"/>
              </a:cxn>
              <a:cxn ang="0">
                <a:pos x="353943" y="82400"/>
              </a:cxn>
            </a:cxnLst>
            <a:rect l="txL" t="txT" r="txR" b="txB"/>
            <a:pathLst>
              <a:path w="1600" h="381">
                <a:moveTo>
                  <a:pt x="345" y="103"/>
                </a:moveTo>
                <a:cubicBezTo>
                  <a:pt x="334" y="96"/>
                  <a:pt x="324" y="81"/>
                  <a:pt x="311" y="81"/>
                </a:cubicBezTo>
                <a:cubicBezTo>
                  <a:pt x="288" y="81"/>
                  <a:pt x="267" y="96"/>
                  <a:pt x="245" y="103"/>
                </a:cubicBezTo>
                <a:cubicBezTo>
                  <a:pt x="223" y="110"/>
                  <a:pt x="200" y="111"/>
                  <a:pt x="178" y="115"/>
                </a:cubicBezTo>
                <a:cubicBezTo>
                  <a:pt x="136" y="136"/>
                  <a:pt x="101" y="148"/>
                  <a:pt x="56" y="159"/>
                </a:cubicBezTo>
                <a:cubicBezTo>
                  <a:pt x="45" y="166"/>
                  <a:pt x="25" y="168"/>
                  <a:pt x="22" y="181"/>
                </a:cubicBezTo>
                <a:cubicBezTo>
                  <a:pt x="0" y="293"/>
                  <a:pt x="73" y="280"/>
                  <a:pt x="145" y="303"/>
                </a:cubicBezTo>
                <a:cubicBezTo>
                  <a:pt x="208" y="369"/>
                  <a:pt x="519" y="347"/>
                  <a:pt x="534" y="348"/>
                </a:cubicBezTo>
                <a:cubicBezTo>
                  <a:pt x="581" y="364"/>
                  <a:pt x="678" y="381"/>
                  <a:pt x="678" y="381"/>
                </a:cubicBezTo>
                <a:cubicBezTo>
                  <a:pt x="945" y="371"/>
                  <a:pt x="1212" y="367"/>
                  <a:pt x="1478" y="348"/>
                </a:cubicBezTo>
                <a:cubicBezTo>
                  <a:pt x="1523" y="337"/>
                  <a:pt x="1547" y="326"/>
                  <a:pt x="1567" y="281"/>
                </a:cubicBezTo>
                <a:cubicBezTo>
                  <a:pt x="1576" y="259"/>
                  <a:pt x="1582" y="236"/>
                  <a:pt x="1589" y="214"/>
                </a:cubicBezTo>
                <a:cubicBezTo>
                  <a:pt x="1593" y="203"/>
                  <a:pt x="1600" y="181"/>
                  <a:pt x="1600" y="181"/>
                </a:cubicBezTo>
                <a:cubicBezTo>
                  <a:pt x="1531" y="77"/>
                  <a:pt x="1426" y="79"/>
                  <a:pt x="1312" y="70"/>
                </a:cubicBezTo>
                <a:cubicBezTo>
                  <a:pt x="1247" y="49"/>
                  <a:pt x="1180" y="36"/>
                  <a:pt x="1112" y="26"/>
                </a:cubicBezTo>
                <a:cubicBezTo>
                  <a:pt x="1031" y="0"/>
                  <a:pt x="711" y="44"/>
                  <a:pt x="623" y="48"/>
                </a:cubicBezTo>
                <a:cubicBezTo>
                  <a:pt x="552" y="116"/>
                  <a:pt x="434" y="94"/>
                  <a:pt x="345" y="103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Freeform 4"/>
          <p:cNvSpPr/>
          <p:nvPr/>
        </p:nvSpPr>
        <p:spPr>
          <a:xfrm>
            <a:off x="19050" y="4857750"/>
            <a:ext cx="9201150" cy="1009650"/>
          </a:xfrm>
          <a:custGeom>
            <a:avLst/>
            <a:gdLst>
              <a:gd name="txL" fmla="*/ 0 w 5796"/>
              <a:gd name="txT" fmla="*/ 0 h 636"/>
              <a:gd name="txR" fmla="*/ 5796 w 5796"/>
              <a:gd name="txB" fmla="*/ 636 h 636"/>
            </a:gdLst>
            <a:ahLst/>
            <a:cxnLst>
              <a:cxn ang="0">
                <a:pos x="0" y="1009650"/>
              </a:cxn>
              <a:cxn ang="0">
                <a:pos x="247650" y="914400"/>
              </a:cxn>
              <a:cxn ang="0">
                <a:pos x="304800" y="876300"/>
              </a:cxn>
              <a:cxn ang="0">
                <a:pos x="952500" y="838200"/>
              </a:cxn>
              <a:cxn ang="0">
                <a:pos x="1162050" y="742950"/>
              </a:cxn>
              <a:cxn ang="0">
                <a:pos x="1219200" y="685800"/>
              </a:cxn>
              <a:cxn ang="0">
                <a:pos x="1371600" y="647700"/>
              </a:cxn>
              <a:cxn ang="0">
                <a:pos x="1466850" y="571500"/>
              </a:cxn>
              <a:cxn ang="0">
                <a:pos x="1581150" y="609600"/>
              </a:cxn>
              <a:cxn ang="0">
                <a:pos x="1638300" y="666750"/>
              </a:cxn>
              <a:cxn ang="0">
                <a:pos x="1695450" y="704850"/>
              </a:cxn>
              <a:cxn ang="0">
                <a:pos x="1714500" y="762000"/>
              </a:cxn>
              <a:cxn ang="0">
                <a:pos x="1771650" y="819150"/>
              </a:cxn>
              <a:cxn ang="0">
                <a:pos x="2171700" y="742950"/>
              </a:cxn>
              <a:cxn ang="0">
                <a:pos x="2362200" y="647700"/>
              </a:cxn>
              <a:cxn ang="0">
                <a:pos x="2533650" y="571500"/>
              </a:cxn>
              <a:cxn ang="0">
                <a:pos x="2590800" y="552450"/>
              </a:cxn>
              <a:cxn ang="0">
                <a:pos x="2686050" y="457200"/>
              </a:cxn>
              <a:cxn ang="0">
                <a:pos x="2781300" y="361950"/>
              </a:cxn>
              <a:cxn ang="0">
                <a:pos x="2895600" y="400050"/>
              </a:cxn>
              <a:cxn ang="0">
                <a:pos x="3028950" y="552450"/>
              </a:cxn>
              <a:cxn ang="0">
                <a:pos x="3105150" y="647700"/>
              </a:cxn>
              <a:cxn ang="0">
                <a:pos x="3219450" y="762000"/>
              </a:cxn>
              <a:cxn ang="0">
                <a:pos x="3429000" y="647700"/>
              </a:cxn>
              <a:cxn ang="0">
                <a:pos x="3524250" y="533400"/>
              </a:cxn>
              <a:cxn ang="0">
                <a:pos x="3600450" y="304800"/>
              </a:cxn>
              <a:cxn ang="0">
                <a:pos x="3619500" y="247650"/>
              </a:cxn>
              <a:cxn ang="0">
                <a:pos x="3733800" y="152400"/>
              </a:cxn>
              <a:cxn ang="0">
                <a:pos x="4038600" y="209550"/>
              </a:cxn>
              <a:cxn ang="0">
                <a:pos x="4286250" y="438150"/>
              </a:cxn>
              <a:cxn ang="0">
                <a:pos x="4419600" y="609600"/>
              </a:cxn>
              <a:cxn ang="0">
                <a:pos x="4629150" y="628650"/>
              </a:cxn>
              <a:cxn ang="0">
                <a:pos x="4838700" y="647700"/>
              </a:cxn>
              <a:cxn ang="0">
                <a:pos x="5029200" y="514350"/>
              </a:cxn>
              <a:cxn ang="0">
                <a:pos x="5124450" y="400050"/>
              </a:cxn>
              <a:cxn ang="0">
                <a:pos x="5238750" y="361950"/>
              </a:cxn>
              <a:cxn ang="0">
                <a:pos x="5524500" y="438150"/>
              </a:cxn>
              <a:cxn ang="0">
                <a:pos x="5619750" y="514350"/>
              </a:cxn>
              <a:cxn ang="0">
                <a:pos x="5657850" y="571500"/>
              </a:cxn>
              <a:cxn ang="0">
                <a:pos x="5715000" y="609600"/>
              </a:cxn>
              <a:cxn ang="0">
                <a:pos x="5886450" y="762000"/>
              </a:cxn>
              <a:cxn ang="0">
                <a:pos x="6134099" y="685800"/>
              </a:cxn>
              <a:cxn ang="0">
                <a:pos x="6572251" y="361950"/>
              </a:cxn>
              <a:cxn ang="0">
                <a:pos x="6743701" y="95250"/>
              </a:cxn>
              <a:cxn ang="0">
                <a:pos x="6819901" y="38100"/>
              </a:cxn>
              <a:cxn ang="0">
                <a:pos x="6934201" y="0"/>
              </a:cxn>
              <a:cxn ang="0">
                <a:pos x="7162801" y="114300"/>
              </a:cxn>
              <a:cxn ang="0">
                <a:pos x="7372351" y="228600"/>
              </a:cxn>
              <a:cxn ang="0">
                <a:pos x="7581901" y="533400"/>
              </a:cxn>
              <a:cxn ang="0">
                <a:pos x="7677151" y="609600"/>
              </a:cxn>
              <a:cxn ang="0">
                <a:pos x="7715251" y="685800"/>
              </a:cxn>
              <a:cxn ang="0">
                <a:pos x="8077200" y="819150"/>
              </a:cxn>
              <a:cxn ang="0">
                <a:pos x="8305800" y="800100"/>
              </a:cxn>
              <a:cxn ang="0">
                <a:pos x="8477250" y="838200"/>
              </a:cxn>
              <a:cxn ang="0">
                <a:pos x="8858250" y="914400"/>
              </a:cxn>
              <a:cxn ang="0">
                <a:pos x="8915400" y="933450"/>
              </a:cxn>
              <a:cxn ang="0">
                <a:pos x="8972550" y="971550"/>
              </a:cxn>
              <a:cxn ang="0">
                <a:pos x="9067800" y="952500"/>
              </a:cxn>
              <a:cxn ang="0">
                <a:pos x="9201150" y="971550"/>
              </a:cxn>
            </a:cxnLst>
            <a:rect l="txL" t="txT" r="txR" b="txB"/>
            <a:pathLst>
              <a:path w="5796" h="636">
                <a:moveTo>
                  <a:pt x="0" y="636"/>
                </a:moveTo>
                <a:cubicBezTo>
                  <a:pt x="52" y="619"/>
                  <a:pt x="107" y="601"/>
                  <a:pt x="156" y="576"/>
                </a:cubicBezTo>
                <a:cubicBezTo>
                  <a:pt x="169" y="570"/>
                  <a:pt x="178" y="557"/>
                  <a:pt x="192" y="552"/>
                </a:cubicBezTo>
                <a:cubicBezTo>
                  <a:pt x="321" y="509"/>
                  <a:pt x="464" y="533"/>
                  <a:pt x="600" y="528"/>
                </a:cubicBezTo>
                <a:cubicBezTo>
                  <a:pt x="688" y="510"/>
                  <a:pt x="643" y="527"/>
                  <a:pt x="732" y="468"/>
                </a:cubicBezTo>
                <a:cubicBezTo>
                  <a:pt x="746" y="459"/>
                  <a:pt x="753" y="440"/>
                  <a:pt x="768" y="432"/>
                </a:cubicBezTo>
                <a:cubicBezTo>
                  <a:pt x="798" y="417"/>
                  <a:pt x="833" y="418"/>
                  <a:pt x="864" y="408"/>
                </a:cubicBezTo>
                <a:cubicBezTo>
                  <a:pt x="879" y="385"/>
                  <a:pt x="888" y="356"/>
                  <a:pt x="924" y="360"/>
                </a:cubicBezTo>
                <a:cubicBezTo>
                  <a:pt x="949" y="363"/>
                  <a:pt x="996" y="384"/>
                  <a:pt x="996" y="384"/>
                </a:cubicBezTo>
                <a:cubicBezTo>
                  <a:pt x="1008" y="396"/>
                  <a:pt x="1019" y="409"/>
                  <a:pt x="1032" y="420"/>
                </a:cubicBezTo>
                <a:cubicBezTo>
                  <a:pt x="1043" y="429"/>
                  <a:pt x="1059" y="433"/>
                  <a:pt x="1068" y="444"/>
                </a:cubicBezTo>
                <a:cubicBezTo>
                  <a:pt x="1076" y="454"/>
                  <a:pt x="1073" y="469"/>
                  <a:pt x="1080" y="480"/>
                </a:cubicBezTo>
                <a:cubicBezTo>
                  <a:pt x="1089" y="494"/>
                  <a:pt x="1104" y="504"/>
                  <a:pt x="1116" y="516"/>
                </a:cubicBezTo>
                <a:cubicBezTo>
                  <a:pt x="1195" y="503"/>
                  <a:pt x="1296" y="508"/>
                  <a:pt x="1368" y="468"/>
                </a:cubicBezTo>
                <a:cubicBezTo>
                  <a:pt x="1485" y="403"/>
                  <a:pt x="1394" y="431"/>
                  <a:pt x="1488" y="408"/>
                </a:cubicBezTo>
                <a:cubicBezTo>
                  <a:pt x="1545" y="370"/>
                  <a:pt x="1510" y="389"/>
                  <a:pt x="1596" y="360"/>
                </a:cubicBezTo>
                <a:cubicBezTo>
                  <a:pt x="1608" y="356"/>
                  <a:pt x="1632" y="348"/>
                  <a:pt x="1632" y="348"/>
                </a:cubicBezTo>
                <a:cubicBezTo>
                  <a:pt x="1696" y="252"/>
                  <a:pt x="1612" y="368"/>
                  <a:pt x="1692" y="288"/>
                </a:cubicBezTo>
                <a:cubicBezTo>
                  <a:pt x="1772" y="208"/>
                  <a:pt x="1656" y="292"/>
                  <a:pt x="1752" y="228"/>
                </a:cubicBezTo>
                <a:cubicBezTo>
                  <a:pt x="1776" y="236"/>
                  <a:pt x="1810" y="231"/>
                  <a:pt x="1824" y="252"/>
                </a:cubicBezTo>
                <a:cubicBezTo>
                  <a:pt x="1880" y="336"/>
                  <a:pt x="1848" y="308"/>
                  <a:pt x="1908" y="348"/>
                </a:cubicBezTo>
                <a:cubicBezTo>
                  <a:pt x="1929" y="411"/>
                  <a:pt x="1905" y="362"/>
                  <a:pt x="1956" y="408"/>
                </a:cubicBezTo>
                <a:cubicBezTo>
                  <a:pt x="1981" y="431"/>
                  <a:pt x="2028" y="480"/>
                  <a:pt x="2028" y="480"/>
                </a:cubicBezTo>
                <a:cubicBezTo>
                  <a:pt x="2109" y="464"/>
                  <a:pt x="2109" y="469"/>
                  <a:pt x="2160" y="408"/>
                </a:cubicBezTo>
                <a:cubicBezTo>
                  <a:pt x="2187" y="376"/>
                  <a:pt x="2203" y="374"/>
                  <a:pt x="2220" y="336"/>
                </a:cubicBezTo>
                <a:cubicBezTo>
                  <a:pt x="2240" y="291"/>
                  <a:pt x="2252" y="239"/>
                  <a:pt x="2268" y="192"/>
                </a:cubicBezTo>
                <a:cubicBezTo>
                  <a:pt x="2272" y="180"/>
                  <a:pt x="2271" y="165"/>
                  <a:pt x="2280" y="156"/>
                </a:cubicBezTo>
                <a:cubicBezTo>
                  <a:pt x="2326" y="110"/>
                  <a:pt x="2302" y="129"/>
                  <a:pt x="2352" y="96"/>
                </a:cubicBezTo>
                <a:cubicBezTo>
                  <a:pt x="2418" y="105"/>
                  <a:pt x="2478" y="121"/>
                  <a:pt x="2544" y="132"/>
                </a:cubicBezTo>
                <a:cubicBezTo>
                  <a:pt x="2610" y="165"/>
                  <a:pt x="2655" y="219"/>
                  <a:pt x="2700" y="276"/>
                </a:cubicBezTo>
                <a:cubicBezTo>
                  <a:pt x="2701" y="278"/>
                  <a:pt x="2761" y="377"/>
                  <a:pt x="2784" y="384"/>
                </a:cubicBezTo>
                <a:cubicBezTo>
                  <a:pt x="2826" y="396"/>
                  <a:pt x="2872" y="392"/>
                  <a:pt x="2916" y="396"/>
                </a:cubicBezTo>
                <a:cubicBezTo>
                  <a:pt x="2968" y="406"/>
                  <a:pt x="2999" y="424"/>
                  <a:pt x="3048" y="408"/>
                </a:cubicBezTo>
                <a:cubicBezTo>
                  <a:pt x="3085" y="371"/>
                  <a:pt x="3125" y="353"/>
                  <a:pt x="3168" y="324"/>
                </a:cubicBezTo>
                <a:cubicBezTo>
                  <a:pt x="3183" y="302"/>
                  <a:pt x="3204" y="266"/>
                  <a:pt x="3228" y="252"/>
                </a:cubicBezTo>
                <a:cubicBezTo>
                  <a:pt x="3250" y="240"/>
                  <a:pt x="3300" y="228"/>
                  <a:pt x="3300" y="228"/>
                </a:cubicBezTo>
                <a:cubicBezTo>
                  <a:pt x="3381" y="238"/>
                  <a:pt x="3412" y="242"/>
                  <a:pt x="3480" y="276"/>
                </a:cubicBezTo>
                <a:cubicBezTo>
                  <a:pt x="3549" y="379"/>
                  <a:pt x="3457" y="258"/>
                  <a:pt x="3540" y="324"/>
                </a:cubicBezTo>
                <a:cubicBezTo>
                  <a:pt x="3551" y="333"/>
                  <a:pt x="3554" y="350"/>
                  <a:pt x="3564" y="360"/>
                </a:cubicBezTo>
                <a:cubicBezTo>
                  <a:pt x="3574" y="370"/>
                  <a:pt x="3588" y="376"/>
                  <a:pt x="3600" y="384"/>
                </a:cubicBezTo>
                <a:cubicBezTo>
                  <a:pt x="3630" y="429"/>
                  <a:pt x="3656" y="463"/>
                  <a:pt x="3708" y="480"/>
                </a:cubicBezTo>
                <a:cubicBezTo>
                  <a:pt x="3760" y="464"/>
                  <a:pt x="3820" y="464"/>
                  <a:pt x="3864" y="432"/>
                </a:cubicBezTo>
                <a:cubicBezTo>
                  <a:pt x="4101" y="261"/>
                  <a:pt x="4011" y="331"/>
                  <a:pt x="4140" y="228"/>
                </a:cubicBezTo>
                <a:cubicBezTo>
                  <a:pt x="4166" y="164"/>
                  <a:pt x="4195" y="105"/>
                  <a:pt x="4248" y="60"/>
                </a:cubicBezTo>
                <a:cubicBezTo>
                  <a:pt x="4263" y="47"/>
                  <a:pt x="4278" y="33"/>
                  <a:pt x="4296" y="24"/>
                </a:cubicBezTo>
                <a:cubicBezTo>
                  <a:pt x="4319" y="13"/>
                  <a:pt x="4368" y="0"/>
                  <a:pt x="4368" y="0"/>
                </a:cubicBezTo>
                <a:cubicBezTo>
                  <a:pt x="4467" y="33"/>
                  <a:pt x="4419" y="10"/>
                  <a:pt x="4512" y="72"/>
                </a:cubicBezTo>
                <a:cubicBezTo>
                  <a:pt x="4513" y="73"/>
                  <a:pt x="4618" y="127"/>
                  <a:pt x="4644" y="144"/>
                </a:cubicBezTo>
                <a:cubicBezTo>
                  <a:pt x="4670" y="223"/>
                  <a:pt x="4717" y="277"/>
                  <a:pt x="4776" y="336"/>
                </a:cubicBezTo>
                <a:cubicBezTo>
                  <a:pt x="4830" y="390"/>
                  <a:pt x="4766" y="361"/>
                  <a:pt x="4836" y="384"/>
                </a:cubicBezTo>
                <a:cubicBezTo>
                  <a:pt x="4844" y="400"/>
                  <a:pt x="4849" y="418"/>
                  <a:pt x="4860" y="432"/>
                </a:cubicBezTo>
                <a:cubicBezTo>
                  <a:pt x="4907" y="488"/>
                  <a:pt x="5021" y="503"/>
                  <a:pt x="5088" y="516"/>
                </a:cubicBezTo>
                <a:cubicBezTo>
                  <a:pt x="5136" y="512"/>
                  <a:pt x="5184" y="504"/>
                  <a:pt x="5232" y="504"/>
                </a:cubicBezTo>
                <a:cubicBezTo>
                  <a:pt x="5251" y="504"/>
                  <a:pt x="5318" y="523"/>
                  <a:pt x="5340" y="528"/>
                </a:cubicBezTo>
                <a:cubicBezTo>
                  <a:pt x="5420" y="545"/>
                  <a:pt x="5500" y="565"/>
                  <a:pt x="5580" y="576"/>
                </a:cubicBezTo>
                <a:cubicBezTo>
                  <a:pt x="5592" y="580"/>
                  <a:pt x="5605" y="582"/>
                  <a:pt x="5616" y="588"/>
                </a:cubicBezTo>
                <a:cubicBezTo>
                  <a:pt x="5629" y="594"/>
                  <a:pt x="5638" y="610"/>
                  <a:pt x="5652" y="612"/>
                </a:cubicBezTo>
                <a:cubicBezTo>
                  <a:pt x="5672" y="615"/>
                  <a:pt x="5692" y="604"/>
                  <a:pt x="5712" y="600"/>
                </a:cubicBezTo>
                <a:cubicBezTo>
                  <a:pt x="5788" y="613"/>
                  <a:pt x="5760" y="612"/>
                  <a:pt x="5796" y="612"/>
                </a:cubicBezTo>
              </a:path>
            </a:pathLst>
          </a:custGeom>
          <a:solidFill>
            <a:srgbClr val="006666">
              <a:alpha val="100000"/>
            </a:srgbClr>
          </a:solidFill>
          <a:ln w="9525" cap="flat" cmpd="sng">
            <a:solidFill>
              <a:srgbClr val="3399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Group 5"/>
          <p:cNvGrpSpPr/>
          <p:nvPr/>
        </p:nvGrpSpPr>
        <p:grpSpPr>
          <a:xfrm>
            <a:off x="2438400" y="6019800"/>
            <a:ext cx="685800" cy="533400"/>
            <a:chOff x="1536" y="3840"/>
            <a:chExt cx="386" cy="288"/>
          </a:xfrm>
        </p:grpSpPr>
        <p:sp>
          <p:nvSpPr>
            <p:cNvPr id="15377" name="Freeform 6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7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6" name="Group 8"/>
          <p:cNvGrpSpPr/>
          <p:nvPr/>
        </p:nvGrpSpPr>
        <p:grpSpPr>
          <a:xfrm>
            <a:off x="6629400" y="5638800"/>
            <a:ext cx="457200" cy="304800"/>
            <a:chOff x="1536" y="3840"/>
            <a:chExt cx="386" cy="288"/>
          </a:xfrm>
        </p:grpSpPr>
        <p:sp>
          <p:nvSpPr>
            <p:cNvPr id="15375" name="Freeform 9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10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7" name="Group 11"/>
          <p:cNvGrpSpPr/>
          <p:nvPr/>
        </p:nvGrpSpPr>
        <p:grpSpPr>
          <a:xfrm>
            <a:off x="3962400" y="5867400"/>
            <a:ext cx="612775" cy="381000"/>
            <a:chOff x="1536" y="3840"/>
            <a:chExt cx="386" cy="288"/>
          </a:xfrm>
        </p:grpSpPr>
        <p:sp>
          <p:nvSpPr>
            <p:cNvPr id="15373" name="Freeform 12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Freeform 13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8" name="Rectangle 14"/>
          <p:cNvSpPr>
            <a:spLocks noGrp="1"/>
          </p:cNvSpPr>
          <p:nvPr>
            <p:ph type="title"/>
          </p:nvPr>
        </p:nvSpPr>
        <p:spPr>
          <a:xfrm>
            <a:off x="3352800" y="685800"/>
            <a:ext cx="5334000" cy="609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FFFF00"/>
                </a:solidFill>
              </a:rPr>
              <a:t>第</a:t>
            </a:r>
            <a:r>
              <a:rPr lang="en-US" altLang="zh-CN" sz="3200" b="1" dirty="0">
                <a:solidFill>
                  <a:srgbClr val="FFFF00"/>
                </a:solidFill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</a:rPr>
              <a:t>章  </a:t>
            </a:r>
            <a:r>
              <a:rPr lang="zh-CN" altLang="en-US" sz="3200" b="1" dirty="0">
                <a:solidFill>
                  <a:srgbClr val="FFFF66"/>
                </a:solidFill>
              </a:rPr>
              <a:t>数字电路的基础知识</a:t>
            </a:r>
          </a:p>
        </p:txBody>
      </p:sp>
      <p:sp>
        <p:nvSpPr>
          <p:cNvPr id="104463" name="Text Box 15"/>
          <p:cNvSpPr txBox="1"/>
          <p:nvPr/>
        </p:nvSpPr>
        <p:spPr>
          <a:xfrm>
            <a:off x="3897313" y="1533525"/>
            <a:ext cx="4379912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1.1   </a:t>
            </a:r>
            <a:r>
              <a:rPr lang="en-US" altLang="zh-CN" sz="3200" b="1" dirty="0" err="1" smtClean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数字电路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概述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1.2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数制及其转换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1.3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几种常用编码</a:t>
            </a:r>
          </a:p>
        </p:txBody>
      </p:sp>
      <p:grpSp>
        <p:nvGrpSpPr>
          <p:cNvPr id="15370" name="Group 16"/>
          <p:cNvGrpSpPr/>
          <p:nvPr/>
        </p:nvGrpSpPr>
        <p:grpSpPr>
          <a:xfrm>
            <a:off x="533400" y="5715000"/>
            <a:ext cx="457200" cy="304800"/>
            <a:chOff x="1536" y="3840"/>
            <a:chExt cx="386" cy="288"/>
          </a:xfrm>
        </p:grpSpPr>
        <p:sp>
          <p:nvSpPr>
            <p:cNvPr id="15371" name="Freeform 17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Freeform 18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56505"/>
            <a:ext cx="7772400" cy="4114800"/>
          </a:xfrm>
        </p:spPr>
        <p:txBody>
          <a:bodyPr/>
          <a:lstStyle/>
          <a:p>
            <a:r>
              <a:rPr lang="zh-CN" altLang="en-US" dirty="0" smtClean="0"/>
              <a:t>教学周：</a:t>
            </a:r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，每</a:t>
            </a:r>
            <a:r>
              <a:rPr lang="zh-CN" altLang="en-US" dirty="0" smtClean="0"/>
              <a:t>周一</a:t>
            </a:r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/>
              <a:t>7</a:t>
            </a:r>
            <a:r>
              <a:rPr lang="zh-CN" altLang="en-US" dirty="0" smtClean="0"/>
              <a:t>节</a:t>
            </a:r>
            <a:r>
              <a:rPr lang="zh-CN" altLang="en-US" dirty="0" smtClean="0"/>
              <a:t>和每周三</a:t>
            </a:r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/>
              <a:t>2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/>
              <a:t>1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：数字电路基础和逻辑代数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/>
              <a:t>2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：逻辑代数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/>
              <a:t>3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：组合逻辑电路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2" name="矩形 291851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30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91850" name="文本框 291849"/>
          <p:cNvSpPr txBox="1"/>
          <p:nvPr/>
        </p:nvSpPr>
        <p:spPr>
          <a:xfrm>
            <a:off x="234950" y="270828"/>
            <a:ext cx="78486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600" b="1" dirty="0">
                <a:solidFill>
                  <a:srgbClr val="FF0000"/>
                </a:solidFill>
                <a:ea typeface="隶书" panose="02010509060101010101" pitchFamily="49" charset="-122"/>
              </a:rPr>
              <a:t>1.3  几种常用的编码 </a:t>
            </a:r>
            <a:endParaRPr lang="zh-CN" altLang="en-US" sz="3600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91849" name="文本框 291848"/>
          <p:cNvSpPr txBox="1"/>
          <p:nvPr/>
        </p:nvSpPr>
        <p:spPr>
          <a:xfrm>
            <a:off x="463550" y="1757363"/>
            <a:ext cx="70866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一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、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</a:rPr>
              <a:t>十进制数的二进制编码（</a:t>
            </a:r>
            <a:r>
              <a:rPr lang="en-US" altLang="zh-CN" sz="2800" b="1" dirty="0">
                <a:solidFill>
                  <a:schemeClr val="accent2"/>
                </a:solidFill>
              </a:rPr>
              <a:t>BCD</a:t>
            </a:r>
            <a:r>
              <a:rPr lang="zh-CN" altLang="en-US" sz="2800" b="1" dirty="0">
                <a:solidFill>
                  <a:schemeClr val="accent2"/>
                </a:solidFill>
              </a:rPr>
              <a:t>码） </a:t>
            </a:r>
          </a:p>
        </p:txBody>
      </p:sp>
      <p:sp>
        <p:nvSpPr>
          <p:cNvPr id="291846" name="文本框 291845"/>
          <p:cNvSpPr txBox="1"/>
          <p:nvPr/>
        </p:nvSpPr>
        <p:spPr>
          <a:xfrm>
            <a:off x="463550" y="2671763"/>
            <a:ext cx="8291513" cy="35640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　　</a:t>
            </a:r>
            <a:r>
              <a:rPr lang="zh-CN" altLang="en-US" sz="2400" b="1" dirty="0">
                <a:latin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位二进制代码对十进制数字符号进行编码，简称为</a:t>
            </a:r>
            <a: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二</a:t>
            </a:r>
            <a:r>
              <a:rPr lang="en-US" altLang="zh-CN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十进制代码，或称</a:t>
            </a:r>
            <a:r>
              <a:rPr lang="en-US" altLang="zh-CN" sz="2400" b="1" dirty="0" err="1">
                <a:solidFill>
                  <a:srgbClr val="FA2B08"/>
                </a:solidFill>
                <a:latin typeface="Times New Roman" panose="02020603050405020304" pitchFamily="18" charset="0"/>
              </a:rPr>
              <a:t>BCD(Binary</a:t>
            </a:r>
            <a:r>
              <a:rPr lang="en-US" altLang="zh-CN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 Coded Decimal)</a:t>
            </a:r>
            <a: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码</a:t>
            </a:r>
            <a:r>
              <a:rPr lang="zh-CN" altLang="en-US" sz="2400" dirty="0">
                <a:solidFill>
                  <a:srgbClr val="FA2B08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A2B08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根据代码中每一位是否有固定的权，通常将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Times New Roman" panose="02020603050405020304" pitchFamily="18" charset="0"/>
              </a:rPr>
              <a:t>码分为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有权码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无权码</a:t>
            </a:r>
            <a:r>
              <a:rPr lang="zh-CN" altLang="en-US" sz="2400" b="1" dirty="0">
                <a:latin typeface="Times New Roman" panose="02020603050405020304" pitchFamily="18" charset="0"/>
              </a:rPr>
              <a:t>两种类型。</a:t>
            </a:r>
            <a:r>
              <a:rPr lang="zh-CN" altLang="en-US" sz="24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CC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Times New Roman" panose="02020603050405020304" pitchFamily="18" charset="0"/>
              </a:rPr>
              <a:t>码既有二进制的形式，又有十进制的特点。常用的</a:t>
            </a:r>
            <a:r>
              <a:rPr lang="en-US" altLang="zh-CN" sz="2400" b="1" dirty="0">
                <a:latin typeface="Times New Roman" panose="02020603050405020304" pitchFamily="18" charset="0"/>
              </a:rPr>
              <a:t>BCD</a:t>
            </a:r>
            <a:r>
              <a:rPr lang="zh-CN" altLang="en-US" sz="2400" b="1" dirty="0">
                <a:latin typeface="Times New Roman" panose="02020603050405020304" pitchFamily="18" charset="0"/>
              </a:rPr>
              <a:t>码有</a:t>
            </a:r>
            <a:r>
              <a:rPr lang="en-US" altLang="zh-CN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8421</a:t>
            </a:r>
            <a: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码</a:t>
            </a:r>
            <a:r>
              <a:rPr lang="zh-CN" altLang="en-US" sz="2400" dirty="0">
                <a:solidFill>
                  <a:srgbClr val="FA2B08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2421</a:t>
            </a:r>
            <a: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码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余</a:t>
            </a:r>
            <a:r>
              <a:rPr lang="en-US" altLang="zh-CN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  <a:t>码。</a:t>
            </a:r>
            <a:br>
              <a:rPr lang="zh-CN" altLang="en-US" sz="2400" b="1" dirty="0">
                <a:solidFill>
                  <a:srgbClr val="FA2B08"/>
                </a:solidFill>
                <a:latin typeface="Times New Roman" panose="02020603050405020304" pitchFamily="18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291845" name="图片 291844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1844" name="图片 291843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  <p:bldP spid="2918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65" name="Text Box 17"/>
          <p:cNvSpPr txBox="1"/>
          <p:nvPr/>
        </p:nvSpPr>
        <p:spPr>
          <a:xfrm>
            <a:off x="57785" y="3686175"/>
            <a:ext cx="878459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8421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码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）它是一种有权代码，权值分别为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）编码简单直观：例：</a:t>
            </a:r>
            <a:r>
              <a:rPr lang="en-US" altLang="zh-CN" dirty="0">
                <a:latin typeface="Times New Roman" panose="02020603050405020304" pitchFamily="18" charset="0"/>
              </a:rPr>
              <a:t>9    </a:t>
            </a:r>
            <a:r>
              <a:rPr lang="en-US" altLang="zh-CN" dirty="0" smtClean="0">
                <a:latin typeface="Times New Roman" panose="02020603050405020304" pitchFamily="18" charset="0"/>
              </a:rPr>
              <a:t>   1       3    .   </a:t>
            </a:r>
            <a:r>
              <a:rPr lang="en-US" altLang="zh-CN" dirty="0">
                <a:latin typeface="Times New Roman" panose="02020603050405020304" pitchFamily="18" charset="0"/>
              </a:rPr>
              <a:t>5 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 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1001 </a:t>
            </a:r>
            <a:r>
              <a:rPr lang="en-US" altLang="zh-CN" dirty="0">
                <a:latin typeface="Times New Roman" panose="02020603050405020304" pitchFamily="18" charset="0"/>
              </a:rPr>
              <a:t>0001 </a:t>
            </a:r>
            <a:r>
              <a:rPr lang="en-US" altLang="zh-CN" dirty="0" smtClean="0">
                <a:latin typeface="Times New Roman" panose="02020603050405020304" pitchFamily="18" charset="0"/>
              </a:rPr>
              <a:t>0011 </a:t>
            </a:r>
            <a:r>
              <a:rPr lang="en-US" altLang="zh-CN" dirty="0" smtClean="0"/>
              <a:t>.   </a:t>
            </a:r>
            <a:r>
              <a:rPr lang="en-US" altLang="zh-CN" dirty="0" smtClean="0">
                <a:latin typeface="Times New Roman" panose="02020603050405020304" pitchFamily="18" charset="0"/>
              </a:rPr>
              <a:t>0101    0100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</a:rPr>
              <a:t>码，可以将十进制数的每一位转换成相等的二进制数，而不是将整个十进制数转换成二进制数。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例：</a:t>
            </a:r>
            <a:r>
              <a:rPr lang="en-US" altLang="zh-CN" dirty="0">
                <a:latin typeface="Times New Roman" panose="02020603050405020304" pitchFamily="18" charset="0"/>
              </a:rPr>
              <a:t>202=11001010      </a:t>
            </a:r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r>
              <a:rPr lang="en-US" altLang="zh-CN" dirty="0">
                <a:latin typeface="Times New Roman" panose="02020603050405020304" pitchFamily="18" charset="0"/>
              </a:rPr>
              <a:t>202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BCD</a:t>
            </a:r>
            <a:r>
              <a:rPr lang="zh-CN" altLang="en-US" dirty="0">
                <a:latin typeface="Times New Roman" panose="02020603050405020304" pitchFamily="18" charset="0"/>
              </a:rPr>
              <a:t>码是</a:t>
            </a:r>
            <a:r>
              <a:rPr lang="en-US" altLang="zh-CN" dirty="0">
                <a:latin typeface="Times New Roman" panose="02020603050405020304" pitchFamily="18" charset="0"/>
              </a:rPr>
              <a:t>001000000010</a:t>
            </a:r>
          </a:p>
        </p:txBody>
      </p:sp>
      <p:graphicFrame>
        <p:nvGraphicFramePr>
          <p:cNvPr id="130067" name="Object 19"/>
          <p:cNvGraphicFramePr>
            <a:graphicFrameLocks noChangeAspect="1"/>
          </p:cNvGraphicFramePr>
          <p:nvPr/>
        </p:nvGraphicFramePr>
        <p:xfrm>
          <a:off x="57468" y="164465"/>
          <a:ext cx="9028112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r:id="rId4" imgW="5629656" imgH="1877568" progId="Word.Document.8">
                  <p:embed/>
                </p:oleObj>
              </mc:Choice>
              <mc:Fallback>
                <p:oleObj r:id="rId4" imgW="5629656" imgH="1877568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63" r="14598" b="5258"/>
                      <a:stretch>
                        <a:fillRect/>
                      </a:stretch>
                    </p:blipFill>
                    <p:spPr bwMode="auto">
                      <a:xfrm>
                        <a:off x="57468" y="164465"/>
                        <a:ext cx="9028112" cy="339883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8" name="Rectangle 6"/>
          <p:cNvSpPr/>
          <p:nvPr/>
        </p:nvSpPr>
        <p:spPr>
          <a:xfrm>
            <a:off x="242888" y="3708083"/>
            <a:ext cx="8401050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2421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码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）它是一种有权代码，权值分别为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）编码方案不是唯一的。</a:t>
            </a:r>
          </a:p>
        </p:txBody>
      </p:sp>
      <p:graphicFrame>
        <p:nvGraphicFramePr>
          <p:cNvPr id="7170" name="Object 11"/>
          <p:cNvGraphicFramePr>
            <a:graphicFrameLocks noChangeAspect="1"/>
          </p:cNvGraphicFramePr>
          <p:nvPr/>
        </p:nvGraphicFramePr>
        <p:xfrm>
          <a:off x="115888" y="85725"/>
          <a:ext cx="9028112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r:id="rId4" imgW="5629656" imgH="1877568" progId="Word.Document.8">
                  <p:embed/>
                </p:oleObj>
              </mc:Choice>
              <mc:Fallback>
                <p:oleObj r:id="rId4" imgW="5629656" imgH="1877568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63" r="14598" b="5258"/>
                      <a:stretch>
                        <a:fillRect/>
                      </a:stretch>
                    </p:blipFill>
                    <p:spPr bwMode="auto">
                      <a:xfrm>
                        <a:off x="115888" y="85725"/>
                        <a:ext cx="9028112" cy="339883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/>
          <p:nvPr/>
        </p:nvSpPr>
        <p:spPr>
          <a:xfrm>
            <a:off x="209233" y="3774758"/>
            <a:ext cx="8401050" cy="190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、余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码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）每一个余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码所表示的二进制数要比它所对应的十进制数多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，即余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码是由</a:t>
            </a:r>
            <a:r>
              <a:rPr lang="en-US" altLang="zh-CN" dirty="0">
                <a:latin typeface="Times New Roman" panose="02020603050405020304" pitchFamily="18" charset="0"/>
              </a:rPr>
              <a:t>8421</a:t>
            </a:r>
            <a:r>
              <a:rPr lang="zh-CN" altLang="en-US" dirty="0">
                <a:latin typeface="Times New Roman" panose="02020603050405020304" pitchFamily="18" charset="0"/>
              </a:rPr>
              <a:t>码加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产生的。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）余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码是一种无权代码。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15888" y="85725"/>
          <a:ext cx="9028112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r:id="rId4" imgW="5629656" imgH="1877568" progId="Word.Document.8">
                  <p:embed/>
                </p:oleObj>
              </mc:Choice>
              <mc:Fallback>
                <p:oleObj r:id="rId4" imgW="5629656" imgH="1877568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63" r="14598" b="5258"/>
                      <a:stretch>
                        <a:fillRect/>
                      </a:stretch>
                    </p:blipFill>
                    <p:spPr bwMode="auto">
                      <a:xfrm>
                        <a:off x="115888" y="85725"/>
                        <a:ext cx="9028112" cy="339883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5" name="Rectangle 5"/>
          <p:cNvSpPr/>
          <p:nvPr/>
        </p:nvSpPr>
        <p:spPr>
          <a:xfrm>
            <a:off x="331788" y="4030663"/>
            <a:ext cx="8435975" cy="2827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、格雷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(Gray)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码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）任意相邻的两个字码之间，仅有一位二进制数码不同，其余各位数码均相同。因此，可以减少代码变换过程中产生的错误。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）它是一种无权代码。</a:t>
            </a:r>
          </a:p>
          <a:p>
            <a:pPr marL="342900" indent="-342900" algn="just">
              <a:spcBef>
                <a:spcPct val="2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）格雷码有多种形式。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9220" name="Text Box 6"/>
          <p:cNvSpPr txBox="1"/>
          <p:nvPr/>
        </p:nvSpPr>
        <p:spPr>
          <a:xfrm>
            <a:off x="257175" y="3514725"/>
            <a:ext cx="45926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二、可靠性编码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/>
        </p:nvGraphicFramePr>
        <p:xfrm>
          <a:off x="115888" y="85725"/>
          <a:ext cx="9028112" cy="339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r:id="rId4" imgW="5629656" imgH="1877568" progId="Word.Document.8">
                  <p:embed/>
                </p:oleObj>
              </mc:Choice>
              <mc:Fallback>
                <p:oleObj r:id="rId4" imgW="5629656" imgH="1877568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63" r="14598" b="5258"/>
                      <a:stretch>
                        <a:fillRect/>
                      </a:stretch>
                    </p:blipFill>
                    <p:spPr bwMode="auto">
                      <a:xfrm>
                        <a:off x="115888" y="85725"/>
                        <a:ext cx="9028112" cy="3398838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5" name="矩形 348164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35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48167" name="文本框 348166"/>
          <p:cNvSpPr txBox="1"/>
          <p:nvPr/>
        </p:nvSpPr>
        <p:spPr>
          <a:xfrm>
            <a:off x="615950" y="919163"/>
            <a:ext cx="76200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三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、字符</a:t>
            </a:r>
            <a:r>
              <a:rPr lang="zh-CN" altLang="en-US" sz="2800" b="1" dirty="0">
                <a:solidFill>
                  <a:schemeClr val="accent2"/>
                </a:solidFill>
              </a:rPr>
              <a:t>编码 </a:t>
            </a:r>
          </a:p>
        </p:txBody>
      </p:sp>
      <p:sp>
        <p:nvSpPr>
          <p:cNvPr id="348168" name="文本框 348167"/>
          <p:cNvSpPr txBox="1"/>
          <p:nvPr/>
        </p:nvSpPr>
        <p:spPr>
          <a:xfrm>
            <a:off x="539750" y="1484313"/>
            <a:ext cx="8367713" cy="18651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数字系统中处理的数据除了数字之外，还有字母、运算符号、标点符号以及其他特殊符号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人们将这些符号统称为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字符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。所有字符在数字系统中必须用二进制编码表示，通常将其称为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字符编码。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48169" name="文本框 348168"/>
          <p:cNvSpPr txBox="1"/>
          <p:nvPr/>
        </p:nvSpPr>
        <p:spPr>
          <a:xfrm>
            <a:off x="539750" y="3343708"/>
            <a:ext cx="8382000" cy="2492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最常用的字符编码是美国信息交换标准码，简称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en-US" altLang="zh-CN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(American Standard Code for Information Interchange)</a:t>
            </a: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码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位二进制码表示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种字符，由于数字系统中实际是用一个字节表示一个字符，所以使用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码时，通常在最左边增加一位奇偶检验位。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pic>
        <p:nvPicPr>
          <p:cNvPr id="348170" name="图片 348169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71" name="图片 348170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72" name="文本框 348171"/>
          <p:cNvSpPr txBox="1"/>
          <p:nvPr/>
        </p:nvSpPr>
        <p:spPr>
          <a:xfrm>
            <a:off x="615950" y="5795963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编码规则如</a:t>
            </a:r>
            <a:r>
              <a:rPr lang="zh-CN" altLang="en-US" sz="2400" b="1" dirty="0">
                <a:latin typeface="宋体" panose="02010600030101010101" pitchFamily="2" charset="-122"/>
              </a:rPr>
              <a:t>后面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en-US" sz="2400" b="1" dirty="0">
                <a:latin typeface="宋体" panose="02010600030101010101" pitchFamily="2" charset="-122"/>
              </a:rPr>
              <a:t>中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7" grpId="0"/>
      <p:bldP spid="348168" grpId="0"/>
      <p:bldP spid="3481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矩形 349188"/>
          <p:cNvSpPr/>
          <p:nvPr/>
        </p:nvSpPr>
        <p:spPr>
          <a:xfrm>
            <a:off x="65595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36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49191" name="组合 349190"/>
          <p:cNvGrpSpPr/>
          <p:nvPr/>
        </p:nvGrpSpPr>
        <p:grpSpPr>
          <a:xfrm>
            <a:off x="615950" y="685800"/>
            <a:ext cx="7924800" cy="5791200"/>
            <a:chOff x="528" y="432"/>
            <a:chExt cx="4992" cy="3696"/>
          </a:xfrm>
        </p:grpSpPr>
        <p:sp>
          <p:nvSpPr>
            <p:cNvPr id="349192" name="矩形 349191"/>
            <p:cNvSpPr/>
            <p:nvPr/>
          </p:nvSpPr>
          <p:spPr>
            <a:xfrm>
              <a:off x="1902" y="1008"/>
              <a:ext cx="357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000  001  010  011  100  101  110  111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9193" name="矩形 349192"/>
            <p:cNvSpPr/>
            <p:nvPr/>
          </p:nvSpPr>
          <p:spPr>
            <a:xfrm>
              <a:off x="1920" y="1296"/>
              <a:ext cx="3552" cy="281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  NUL  DEL   SP   0    @    P 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、 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p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SOH  DC1    !   1    A    Q    a    q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STX  DC2    "   2    B    R    b    r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ETX  DC3    #   3    C    S    c    s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EOT  DC4    $   4    D    T    d    t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ENQ  NAK    %   5    E    U    e    u  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ACK  SYN    &amp;   6    F    V    f    v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BEL  ETB  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 7    G    W    g    w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BS   CAN    (   8    H    X    h    x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HT   EM     )   9    I    Y    i    y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LF   SUB    *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： 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J    Z    j    z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VT   ESC    +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；   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［  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k    {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FF   FS  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，  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&lt;    L 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＼ 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l    |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CR   GS     -   =    M 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］ 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m    }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SO   RS     .   &gt;    N    ∧   n 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～ 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SI   US     /   ?    O   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－  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o    DEL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9194" name="矩形 349193"/>
            <p:cNvSpPr/>
            <p:nvPr/>
          </p:nvSpPr>
          <p:spPr>
            <a:xfrm>
              <a:off x="528" y="1296"/>
              <a:ext cx="1374" cy="283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0000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0001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0010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0011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0100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0101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0110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0111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1000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1001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1010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1011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1100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1101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1110 </a:t>
              </a:r>
              <a:endPara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1111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9195" name="矩形 349194"/>
            <p:cNvSpPr/>
            <p:nvPr/>
          </p:nvSpPr>
          <p:spPr>
            <a:xfrm>
              <a:off x="1902" y="768"/>
              <a:ext cx="3570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高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位代码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(a</a:t>
              </a:r>
              <a:r>
                <a:rPr lang="en-US" altLang="zh-CN" sz="2000" b="1" baseline="-30000">
                  <a:solidFill>
                    <a:srgbClr val="0000FF"/>
                  </a:solidFill>
                  <a:latin typeface="宋体" panose="02010600030101010101" pitchFamily="2" charset="-122"/>
                </a:rPr>
                <a:t>7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30000">
                  <a:solidFill>
                    <a:srgbClr val="0000FF"/>
                  </a:solidFill>
                  <a:latin typeface="宋体" panose="02010600030101010101" pitchFamily="2" charset="-122"/>
                </a:rPr>
                <a:t>6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30000">
                  <a:solidFill>
                    <a:srgbClr val="0000FF"/>
                  </a:solidFill>
                  <a:latin typeface="宋体" panose="02010600030101010101" pitchFamily="2" charset="-122"/>
                </a:rPr>
                <a:t>5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9196" name="矩形 349195"/>
            <p:cNvSpPr/>
            <p:nvPr/>
          </p:nvSpPr>
          <p:spPr>
            <a:xfrm>
              <a:off x="528" y="750"/>
              <a:ext cx="1374" cy="4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低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位代码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(a</a:t>
              </a:r>
              <a:r>
                <a:rPr lang="en-US" altLang="zh-CN" sz="2000" b="1" baseline="-30000">
                  <a:solidFill>
                    <a:srgbClr val="0000FF"/>
                  </a:solidFill>
                  <a:latin typeface="宋体" panose="02010600030101010101" pitchFamily="2" charset="-122"/>
                </a:rPr>
                <a:t>4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30000">
                  <a:solidFill>
                    <a:srgbClr val="0000FF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30000">
                  <a:solidFill>
                    <a:srgbClr val="0000FF"/>
                  </a:solidFill>
                  <a:latin typeface="宋体" panose="02010600030101010101" pitchFamily="2" charset="-122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30000">
                  <a:solidFill>
                    <a:srgbClr val="0000FF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sz="2000" b="1">
                  <a:solidFill>
                    <a:srgbClr val="0000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9197" name="直接连接符 349196"/>
            <p:cNvSpPr/>
            <p:nvPr/>
          </p:nvSpPr>
          <p:spPr>
            <a:xfrm>
              <a:off x="576" y="768"/>
              <a:ext cx="4944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98" name="直接连接符 349197"/>
            <p:cNvSpPr/>
            <p:nvPr/>
          </p:nvSpPr>
          <p:spPr>
            <a:xfrm>
              <a:off x="576" y="1248"/>
              <a:ext cx="494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99" name="直接连接符 349198"/>
            <p:cNvSpPr/>
            <p:nvPr/>
          </p:nvSpPr>
          <p:spPr>
            <a:xfrm>
              <a:off x="576" y="4128"/>
              <a:ext cx="4944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00" name="直接连接符 349199"/>
            <p:cNvSpPr/>
            <p:nvPr/>
          </p:nvSpPr>
          <p:spPr>
            <a:xfrm>
              <a:off x="1902" y="768"/>
              <a:ext cx="0" cy="336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01" name="直接连接符 349200"/>
            <p:cNvSpPr/>
            <p:nvPr/>
          </p:nvSpPr>
          <p:spPr>
            <a:xfrm>
              <a:off x="1902" y="1008"/>
              <a:ext cx="361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02" name="文本框 349201"/>
            <p:cNvSpPr txBox="1"/>
            <p:nvPr/>
          </p:nvSpPr>
          <p:spPr>
            <a:xfrm>
              <a:off x="1875" y="432"/>
              <a:ext cx="2331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7 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位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ASCII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码编码表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一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349203" name="图片 349202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50" y="6503988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9204" name="图片 349203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350" y="6503988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3" name="矩形 350212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37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50214" name="矩形 350213"/>
          <p:cNvSpPr/>
          <p:nvPr/>
        </p:nvSpPr>
        <p:spPr>
          <a:xfrm>
            <a:off x="539750" y="995363"/>
            <a:ext cx="78486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NUL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空白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SOH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序始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STX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文始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ETX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文终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EOT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送毕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ENQ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询问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ACK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承认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BEL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告警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BS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退格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HT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横表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LF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换行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VT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纵表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FF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换页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CR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回车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SO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移出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SI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移入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转义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DC1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机控</a:t>
            </a:r>
            <a:r>
              <a:rPr lang="en-US" altLang="zh-CN" sz="2400" b="1" baseline="-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DC2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机控</a:t>
            </a:r>
            <a:r>
              <a:rPr lang="en-US" altLang="zh-CN" sz="2400" b="1" baseline="-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DC3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机控</a:t>
            </a:r>
            <a:r>
              <a:rPr lang="en-US" altLang="zh-CN" sz="2400" b="1" baseline="-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baseline="-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DC4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机控</a:t>
            </a:r>
            <a:r>
              <a:rPr lang="en-US" altLang="zh-CN" sz="2400" b="1" baseline="-3000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NAK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否认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SYN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同步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ETB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组终 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CAN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作废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EM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载终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SUB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取代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ESC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扩展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FS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卷隙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GS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群隙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RS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录隙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US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元隙 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SP 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间隔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DEL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抹掉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350216" name="图片 350215" descr="arrow3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0217" name="图片 350216" descr="arrow3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400" y="6310313"/>
            <a:ext cx="514350" cy="354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59550" y="625316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7" rIns="92075" bIns="46037" anchor="ctr"/>
          <a:lstStyle/>
          <a:p>
            <a:pPr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</a:rPr>
              <a:pPr algn="r"/>
              <a:t>38</a:t>
            </a:fld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3275" y="990367"/>
            <a:ext cx="76200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2"/>
                </a:solidFill>
              </a:rPr>
              <a:t>总结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950" y="1951366"/>
            <a:ext cx="8367713" cy="9787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1.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数制计数</a:t>
            </a:r>
            <a:r>
              <a:rPr lang="en-US" altLang="zh-CN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N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的通用表达式：基数</a:t>
            </a:r>
            <a:r>
              <a:rPr lang="en-US" altLang="zh-CN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、位数（第</a:t>
            </a:r>
            <a:r>
              <a:rPr lang="en-US" altLang="zh-CN" b="1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位，小数部分</a:t>
            </a:r>
            <a:r>
              <a:rPr lang="en-US" altLang="zh-CN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m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、整数部分</a:t>
            </a:r>
            <a:r>
              <a:rPr lang="en-US" altLang="zh-CN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n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）、</a:t>
            </a:r>
            <a:r>
              <a:rPr lang="en-US" altLang="zh-CN" b="1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k</a:t>
            </a:r>
            <a:r>
              <a:rPr lang="en-US" altLang="zh-CN" b="1" baseline="-25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</a:t>
            </a:r>
            <a:r>
              <a:rPr lang="en-US" altLang="zh-CN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第</a:t>
            </a:r>
            <a:r>
              <a:rPr lang="en-US" altLang="zh-CN" b="1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位数码，位权值</a:t>
            </a:r>
            <a:r>
              <a:rPr lang="en-US" altLang="zh-CN" b="1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R</a:t>
            </a:r>
            <a:r>
              <a:rPr lang="en-US" altLang="zh-CN" b="1" baseline="30000" dirty="0" err="1" smtClean="0">
                <a:solidFill>
                  <a:srgbClr val="FF3300"/>
                </a:solidFill>
                <a:latin typeface="Arial" panose="020B0604020202020204" pitchFamily="34" charset="0"/>
              </a:rPr>
              <a:t>i</a:t>
            </a:r>
            <a:r>
              <a:rPr lang="zh-CN" altLang="en-US" b="1" dirty="0" smtClean="0">
                <a:solidFill>
                  <a:srgbClr val="FF3300"/>
                </a:solidFill>
                <a:latin typeface="Arial" panose="020B0604020202020204" pitchFamily="34" charset="0"/>
              </a:rPr>
              <a:t>；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5950" y="3282433"/>
            <a:ext cx="7848600" cy="4914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spcBef>
                <a:spcPct val="50000"/>
              </a:spcBef>
              <a:defRPr b="1">
                <a:solidFill>
                  <a:srgbClr val="FF33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数制间转换；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15950" y="4126252"/>
            <a:ext cx="7848600" cy="49148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spcBef>
                <a:spcPct val="50000"/>
              </a:spcBef>
              <a:defRPr b="1">
                <a:solidFill>
                  <a:srgbClr val="FF3300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3.BCD</a:t>
            </a:r>
            <a:r>
              <a:rPr lang="zh-CN" altLang="en-US" dirty="0" smtClean="0"/>
              <a:t>码和可靠性编码。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944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My Documents\My Pictures\图片22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7219" name="Text Box 3"/>
          <p:cNvSpPr txBox="1"/>
          <p:nvPr/>
        </p:nvSpPr>
        <p:spPr>
          <a:xfrm>
            <a:off x="1905000" y="1743075"/>
            <a:ext cx="7010400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9600" b="1" dirty="0" smtClean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</a:t>
            </a:r>
            <a:endParaRPr lang="zh-CN" altLang="en-US" sz="96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r>
              <a:rPr lang="en-US" altLang="zh-CN" dirty="0" smtClean="0"/>
              <a:t>-cont’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/>
              <a:t>6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en-US" altLang="zh-CN" dirty="0"/>
              <a:t>8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：触发器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：期中考试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/>
              <a:t>9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12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：时序逻辑电路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</a:t>
            </a:r>
            <a:r>
              <a:rPr lang="zh-CN" altLang="en-US" dirty="0" smtClean="0"/>
              <a:t>：可编程逻辑器件与</a:t>
            </a:r>
            <a:r>
              <a:rPr lang="en-US" altLang="zh-CN" dirty="0" smtClean="0"/>
              <a:t>VHDL+</a:t>
            </a:r>
            <a:r>
              <a:rPr lang="zh-CN" altLang="en-US" dirty="0" smtClean="0"/>
              <a:t>实验，含期末考试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/>
              <a:t>本课程为考试课程。课程总评成绩包括：</a:t>
            </a:r>
          </a:p>
          <a:p>
            <a:pPr lvl="0"/>
            <a:r>
              <a:rPr lang="zh-CN" altLang="en-US" sz="2800" dirty="0" smtClean="0"/>
              <a:t>平时成绩（</a:t>
            </a:r>
            <a:r>
              <a:rPr lang="en-US" altLang="zh-CN" sz="2800" dirty="0"/>
              <a:t>1</a:t>
            </a:r>
            <a:r>
              <a:rPr lang="en-US" sz="2800" dirty="0" smtClean="0"/>
              <a:t>0%</a:t>
            </a:r>
            <a:r>
              <a:rPr lang="zh-CN" altLang="en-US" sz="2800" dirty="0" smtClean="0"/>
              <a:t>）：由任课教师综合作业、课堂表现、在线学习做出评定；</a:t>
            </a:r>
          </a:p>
          <a:p>
            <a:pPr lvl="0"/>
            <a:r>
              <a:rPr lang="zh-CN" altLang="en-US" sz="2800" dirty="0" smtClean="0"/>
              <a:t>课内实验（</a:t>
            </a:r>
            <a:r>
              <a:rPr lang="en-US" altLang="zh-CN" sz="2800" dirty="0" smtClean="0"/>
              <a:t>2</a:t>
            </a:r>
            <a:r>
              <a:rPr lang="en-US" altLang="zh-CN" sz="2800" dirty="0"/>
              <a:t>5</a:t>
            </a:r>
            <a:r>
              <a:rPr lang="en-US" sz="2800" dirty="0" smtClean="0"/>
              <a:t>%</a:t>
            </a:r>
            <a:r>
              <a:rPr lang="zh-CN" altLang="en-US" sz="2800" dirty="0" smtClean="0"/>
              <a:t>）：由任课教师现场验收做出评定；</a:t>
            </a:r>
          </a:p>
          <a:p>
            <a:pPr lvl="0"/>
            <a:r>
              <a:rPr lang="zh-CN" altLang="en-US" sz="2800" dirty="0" smtClean="0"/>
              <a:t>期中考试（</a:t>
            </a:r>
            <a:r>
              <a:rPr lang="en-US" altLang="zh-CN" sz="2800" dirty="0"/>
              <a:t>5</a:t>
            </a:r>
            <a:r>
              <a:rPr lang="en-US" sz="2800" dirty="0" smtClean="0"/>
              <a:t>%</a:t>
            </a:r>
            <a:r>
              <a:rPr lang="zh-CN" altLang="en-US" sz="2800" dirty="0" smtClean="0"/>
              <a:t>）：统一执行闭卷书面考试；</a:t>
            </a:r>
          </a:p>
          <a:p>
            <a:pPr lvl="0"/>
            <a:r>
              <a:rPr lang="zh-CN" altLang="en-US" sz="2800" dirty="0" smtClean="0"/>
              <a:t>期末考试（</a:t>
            </a:r>
            <a:r>
              <a:rPr lang="en-US" sz="2800" dirty="0" smtClean="0"/>
              <a:t>60%</a:t>
            </a:r>
            <a:r>
              <a:rPr lang="zh-CN" altLang="en-US" sz="2800" dirty="0" smtClean="0"/>
              <a:t>）：统一执行闭卷书面考试；</a:t>
            </a:r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accent2">
                <a:gamma/>
                <a:tint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/>
          <p:nvPr/>
        </p:nvSpPr>
        <p:spPr>
          <a:xfrm>
            <a:off x="152400" y="457200"/>
            <a:ext cx="2949575" cy="762000"/>
          </a:xfrm>
          <a:prstGeom prst="cloudCallout">
            <a:avLst>
              <a:gd name="adj1" fmla="val 39019"/>
              <a:gd name="adj2" fmla="val 88542"/>
            </a:avLst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5363" name="Freeform 3"/>
          <p:cNvSpPr/>
          <p:nvPr/>
        </p:nvSpPr>
        <p:spPr>
          <a:xfrm>
            <a:off x="1846263" y="1235075"/>
            <a:ext cx="1641475" cy="304800"/>
          </a:xfrm>
          <a:custGeom>
            <a:avLst/>
            <a:gdLst>
              <a:gd name="txL" fmla="*/ 0 w 1600"/>
              <a:gd name="txT" fmla="*/ 0 h 381"/>
              <a:gd name="txR" fmla="*/ 1600 w 1600"/>
              <a:gd name="txB" fmla="*/ 381 h 381"/>
            </a:gdLst>
            <a:ahLst/>
            <a:cxnLst>
              <a:cxn ang="0">
                <a:pos x="353943" y="82400"/>
              </a:cxn>
              <a:cxn ang="0">
                <a:pos x="319062" y="64800"/>
              </a:cxn>
              <a:cxn ang="0">
                <a:pos x="251351" y="82400"/>
              </a:cxn>
              <a:cxn ang="0">
                <a:pos x="182614" y="92000"/>
              </a:cxn>
              <a:cxn ang="0">
                <a:pos x="57452" y="127200"/>
              </a:cxn>
              <a:cxn ang="0">
                <a:pos x="22570" y="144800"/>
              </a:cxn>
              <a:cxn ang="0">
                <a:pos x="148759" y="242400"/>
              </a:cxn>
              <a:cxn ang="0">
                <a:pos x="547842" y="278400"/>
              </a:cxn>
              <a:cxn ang="0">
                <a:pos x="695575" y="304800"/>
              </a:cxn>
              <a:cxn ang="0">
                <a:pos x="1516313" y="278400"/>
              </a:cxn>
              <a:cxn ang="0">
                <a:pos x="1607620" y="224800"/>
              </a:cxn>
              <a:cxn ang="0">
                <a:pos x="1630190" y="171200"/>
              </a:cxn>
              <a:cxn ang="0">
                <a:pos x="1641475" y="144800"/>
              </a:cxn>
              <a:cxn ang="0">
                <a:pos x="1346010" y="56000"/>
              </a:cxn>
              <a:cxn ang="0">
                <a:pos x="1140825" y="20800"/>
              </a:cxn>
              <a:cxn ang="0">
                <a:pos x="639149" y="38400"/>
              </a:cxn>
              <a:cxn ang="0">
                <a:pos x="353943" y="82400"/>
              </a:cxn>
            </a:cxnLst>
            <a:rect l="txL" t="txT" r="txR" b="txB"/>
            <a:pathLst>
              <a:path w="1600" h="381">
                <a:moveTo>
                  <a:pt x="345" y="103"/>
                </a:moveTo>
                <a:cubicBezTo>
                  <a:pt x="334" y="96"/>
                  <a:pt x="324" y="81"/>
                  <a:pt x="311" y="81"/>
                </a:cubicBezTo>
                <a:cubicBezTo>
                  <a:pt x="288" y="81"/>
                  <a:pt x="267" y="96"/>
                  <a:pt x="245" y="103"/>
                </a:cubicBezTo>
                <a:cubicBezTo>
                  <a:pt x="223" y="110"/>
                  <a:pt x="200" y="111"/>
                  <a:pt x="178" y="115"/>
                </a:cubicBezTo>
                <a:cubicBezTo>
                  <a:pt x="136" y="136"/>
                  <a:pt x="101" y="148"/>
                  <a:pt x="56" y="159"/>
                </a:cubicBezTo>
                <a:cubicBezTo>
                  <a:pt x="45" y="166"/>
                  <a:pt x="25" y="168"/>
                  <a:pt x="22" y="181"/>
                </a:cubicBezTo>
                <a:cubicBezTo>
                  <a:pt x="0" y="293"/>
                  <a:pt x="73" y="280"/>
                  <a:pt x="145" y="303"/>
                </a:cubicBezTo>
                <a:cubicBezTo>
                  <a:pt x="208" y="369"/>
                  <a:pt x="519" y="347"/>
                  <a:pt x="534" y="348"/>
                </a:cubicBezTo>
                <a:cubicBezTo>
                  <a:pt x="581" y="364"/>
                  <a:pt x="678" y="381"/>
                  <a:pt x="678" y="381"/>
                </a:cubicBezTo>
                <a:cubicBezTo>
                  <a:pt x="945" y="371"/>
                  <a:pt x="1212" y="367"/>
                  <a:pt x="1478" y="348"/>
                </a:cubicBezTo>
                <a:cubicBezTo>
                  <a:pt x="1523" y="337"/>
                  <a:pt x="1547" y="326"/>
                  <a:pt x="1567" y="281"/>
                </a:cubicBezTo>
                <a:cubicBezTo>
                  <a:pt x="1576" y="259"/>
                  <a:pt x="1582" y="236"/>
                  <a:pt x="1589" y="214"/>
                </a:cubicBezTo>
                <a:cubicBezTo>
                  <a:pt x="1593" y="203"/>
                  <a:pt x="1600" y="181"/>
                  <a:pt x="1600" y="181"/>
                </a:cubicBezTo>
                <a:cubicBezTo>
                  <a:pt x="1531" y="77"/>
                  <a:pt x="1426" y="79"/>
                  <a:pt x="1312" y="70"/>
                </a:cubicBezTo>
                <a:cubicBezTo>
                  <a:pt x="1247" y="49"/>
                  <a:pt x="1180" y="36"/>
                  <a:pt x="1112" y="26"/>
                </a:cubicBezTo>
                <a:cubicBezTo>
                  <a:pt x="1031" y="0"/>
                  <a:pt x="711" y="44"/>
                  <a:pt x="623" y="48"/>
                </a:cubicBezTo>
                <a:cubicBezTo>
                  <a:pt x="552" y="116"/>
                  <a:pt x="434" y="94"/>
                  <a:pt x="345" y="103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4" name="Freeform 4"/>
          <p:cNvSpPr/>
          <p:nvPr/>
        </p:nvSpPr>
        <p:spPr>
          <a:xfrm>
            <a:off x="19050" y="4857750"/>
            <a:ext cx="9201150" cy="1009650"/>
          </a:xfrm>
          <a:custGeom>
            <a:avLst/>
            <a:gdLst>
              <a:gd name="txL" fmla="*/ 0 w 5796"/>
              <a:gd name="txT" fmla="*/ 0 h 636"/>
              <a:gd name="txR" fmla="*/ 5796 w 5796"/>
              <a:gd name="txB" fmla="*/ 636 h 636"/>
            </a:gdLst>
            <a:ahLst/>
            <a:cxnLst>
              <a:cxn ang="0">
                <a:pos x="0" y="1009650"/>
              </a:cxn>
              <a:cxn ang="0">
                <a:pos x="247650" y="914400"/>
              </a:cxn>
              <a:cxn ang="0">
                <a:pos x="304800" y="876300"/>
              </a:cxn>
              <a:cxn ang="0">
                <a:pos x="952500" y="838200"/>
              </a:cxn>
              <a:cxn ang="0">
                <a:pos x="1162050" y="742950"/>
              </a:cxn>
              <a:cxn ang="0">
                <a:pos x="1219200" y="685800"/>
              </a:cxn>
              <a:cxn ang="0">
                <a:pos x="1371600" y="647700"/>
              </a:cxn>
              <a:cxn ang="0">
                <a:pos x="1466850" y="571500"/>
              </a:cxn>
              <a:cxn ang="0">
                <a:pos x="1581150" y="609600"/>
              </a:cxn>
              <a:cxn ang="0">
                <a:pos x="1638300" y="666750"/>
              </a:cxn>
              <a:cxn ang="0">
                <a:pos x="1695450" y="704850"/>
              </a:cxn>
              <a:cxn ang="0">
                <a:pos x="1714500" y="762000"/>
              </a:cxn>
              <a:cxn ang="0">
                <a:pos x="1771650" y="819150"/>
              </a:cxn>
              <a:cxn ang="0">
                <a:pos x="2171700" y="742950"/>
              </a:cxn>
              <a:cxn ang="0">
                <a:pos x="2362200" y="647700"/>
              </a:cxn>
              <a:cxn ang="0">
                <a:pos x="2533650" y="571500"/>
              </a:cxn>
              <a:cxn ang="0">
                <a:pos x="2590800" y="552450"/>
              </a:cxn>
              <a:cxn ang="0">
                <a:pos x="2686050" y="457200"/>
              </a:cxn>
              <a:cxn ang="0">
                <a:pos x="2781300" y="361950"/>
              </a:cxn>
              <a:cxn ang="0">
                <a:pos x="2895600" y="400050"/>
              </a:cxn>
              <a:cxn ang="0">
                <a:pos x="3028950" y="552450"/>
              </a:cxn>
              <a:cxn ang="0">
                <a:pos x="3105150" y="647700"/>
              </a:cxn>
              <a:cxn ang="0">
                <a:pos x="3219450" y="762000"/>
              </a:cxn>
              <a:cxn ang="0">
                <a:pos x="3429000" y="647700"/>
              </a:cxn>
              <a:cxn ang="0">
                <a:pos x="3524250" y="533400"/>
              </a:cxn>
              <a:cxn ang="0">
                <a:pos x="3600450" y="304800"/>
              </a:cxn>
              <a:cxn ang="0">
                <a:pos x="3619500" y="247650"/>
              </a:cxn>
              <a:cxn ang="0">
                <a:pos x="3733800" y="152400"/>
              </a:cxn>
              <a:cxn ang="0">
                <a:pos x="4038600" y="209550"/>
              </a:cxn>
              <a:cxn ang="0">
                <a:pos x="4286250" y="438150"/>
              </a:cxn>
              <a:cxn ang="0">
                <a:pos x="4419600" y="609600"/>
              </a:cxn>
              <a:cxn ang="0">
                <a:pos x="4629150" y="628650"/>
              </a:cxn>
              <a:cxn ang="0">
                <a:pos x="4838700" y="647700"/>
              </a:cxn>
              <a:cxn ang="0">
                <a:pos x="5029200" y="514350"/>
              </a:cxn>
              <a:cxn ang="0">
                <a:pos x="5124450" y="400050"/>
              </a:cxn>
              <a:cxn ang="0">
                <a:pos x="5238750" y="361950"/>
              </a:cxn>
              <a:cxn ang="0">
                <a:pos x="5524500" y="438150"/>
              </a:cxn>
              <a:cxn ang="0">
                <a:pos x="5619750" y="514350"/>
              </a:cxn>
              <a:cxn ang="0">
                <a:pos x="5657850" y="571500"/>
              </a:cxn>
              <a:cxn ang="0">
                <a:pos x="5715000" y="609600"/>
              </a:cxn>
              <a:cxn ang="0">
                <a:pos x="5886450" y="762000"/>
              </a:cxn>
              <a:cxn ang="0">
                <a:pos x="6134099" y="685800"/>
              </a:cxn>
              <a:cxn ang="0">
                <a:pos x="6572251" y="361950"/>
              </a:cxn>
              <a:cxn ang="0">
                <a:pos x="6743701" y="95250"/>
              </a:cxn>
              <a:cxn ang="0">
                <a:pos x="6819901" y="38100"/>
              </a:cxn>
              <a:cxn ang="0">
                <a:pos x="6934201" y="0"/>
              </a:cxn>
              <a:cxn ang="0">
                <a:pos x="7162801" y="114300"/>
              </a:cxn>
              <a:cxn ang="0">
                <a:pos x="7372351" y="228600"/>
              </a:cxn>
              <a:cxn ang="0">
                <a:pos x="7581901" y="533400"/>
              </a:cxn>
              <a:cxn ang="0">
                <a:pos x="7677151" y="609600"/>
              </a:cxn>
              <a:cxn ang="0">
                <a:pos x="7715251" y="685800"/>
              </a:cxn>
              <a:cxn ang="0">
                <a:pos x="8077200" y="819150"/>
              </a:cxn>
              <a:cxn ang="0">
                <a:pos x="8305800" y="800100"/>
              </a:cxn>
              <a:cxn ang="0">
                <a:pos x="8477250" y="838200"/>
              </a:cxn>
              <a:cxn ang="0">
                <a:pos x="8858250" y="914400"/>
              </a:cxn>
              <a:cxn ang="0">
                <a:pos x="8915400" y="933450"/>
              </a:cxn>
              <a:cxn ang="0">
                <a:pos x="8972550" y="971550"/>
              </a:cxn>
              <a:cxn ang="0">
                <a:pos x="9067800" y="952500"/>
              </a:cxn>
              <a:cxn ang="0">
                <a:pos x="9201150" y="971550"/>
              </a:cxn>
            </a:cxnLst>
            <a:rect l="txL" t="txT" r="txR" b="txB"/>
            <a:pathLst>
              <a:path w="5796" h="636">
                <a:moveTo>
                  <a:pt x="0" y="636"/>
                </a:moveTo>
                <a:cubicBezTo>
                  <a:pt x="52" y="619"/>
                  <a:pt x="107" y="601"/>
                  <a:pt x="156" y="576"/>
                </a:cubicBezTo>
                <a:cubicBezTo>
                  <a:pt x="169" y="570"/>
                  <a:pt x="178" y="557"/>
                  <a:pt x="192" y="552"/>
                </a:cubicBezTo>
                <a:cubicBezTo>
                  <a:pt x="321" y="509"/>
                  <a:pt x="464" y="533"/>
                  <a:pt x="600" y="528"/>
                </a:cubicBezTo>
                <a:cubicBezTo>
                  <a:pt x="688" y="510"/>
                  <a:pt x="643" y="527"/>
                  <a:pt x="732" y="468"/>
                </a:cubicBezTo>
                <a:cubicBezTo>
                  <a:pt x="746" y="459"/>
                  <a:pt x="753" y="440"/>
                  <a:pt x="768" y="432"/>
                </a:cubicBezTo>
                <a:cubicBezTo>
                  <a:pt x="798" y="417"/>
                  <a:pt x="833" y="418"/>
                  <a:pt x="864" y="408"/>
                </a:cubicBezTo>
                <a:cubicBezTo>
                  <a:pt x="879" y="385"/>
                  <a:pt x="888" y="356"/>
                  <a:pt x="924" y="360"/>
                </a:cubicBezTo>
                <a:cubicBezTo>
                  <a:pt x="949" y="363"/>
                  <a:pt x="996" y="384"/>
                  <a:pt x="996" y="384"/>
                </a:cubicBezTo>
                <a:cubicBezTo>
                  <a:pt x="1008" y="396"/>
                  <a:pt x="1019" y="409"/>
                  <a:pt x="1032" y="420"/>
                </a:cubicBezTo>
                <a:cubicBezTo>
                  <a:pt x="1043" y="429"/>
                  <a:pt x="1059" y="433"/>
                  <a:pt x="1068" y="444"/>
                </a:cubicBezTo>
                <a:cubicBezTo>
                  <a:pt x="1076" y="454"/>
                  <a:pt x="1073" y="469"/>
                  <a:pt x="1080" y="480"/>
                </a:cubicBezTo>
                <a:cubicBezTo>
                  <a:pt x="1089" y="494"/>
                  <a:pt x="1104" y="504"/>
                  <a:pt x="1116" y="516"/>
                </a:cubicBezTo>
                <a:cubicBezTo>
                  <a:pt x="1195" y="503"/>
                  <a:pt x="1296" y="508"/>
                  <a:pt x="1368" y="468"/>
                </a:cubicBezTo>
                <a:cubicBezTo>
                  <a:pt x="1485" y="403"/>
                  <a:pt x="1394" y="431"/>
                  <a:pt x="1488" y="408"/>
                </a:cubicBezTo>
                <a:cubicBezTo>
                  <a:pt x="1545" y="370"/>
                  <a:pt x="1510" y="389"/>
                  <a:pt x="1596" y="360"/>
                </a:cubicBezTo>
                <a:cubicBezTo>
                  <a:pt x="1608" y="356"/>
                  <a:pt x="1632" y="348"/>
                  <a:pt x="1632" y="348"/>
                </a:cubicBezTo>
                <a:cubicBezTo>
                  <a:pt x="1696" y="252"/>
                  <a:pt x="1612" y="368"/>
                  <a:pt x="1692" y="288"/>
                </a:cubicBezTo>
                <a:cubicBezTo>
                  <a:pt x="1772" y="208"/>
                  <a:pt x="1656" y="292"/>
                  <a:pt x="1752" y="228"/>
                </a:cubicBezTo>
                <a:cubicBezTo>
                  <a:pt x="1776" y="236"/>
                  <a:pt x="1810" y="231"/>
                  <a:pt x="1824" y="252"/>
                </a:cubicBezTo>
                <a:cubicBezTo>
                  <a:pt x="1880" y="336"/>
                  <a:pt x="1848" y="308"/>
                  <a:pt x="1908" y="348"/>
                </a:cubicBezTo>
                <a:cubicBezTo>
                  <a:pt x="1929" y="411"/>
                  <a:pt x="1905" y="362"/>
                  <a:pt x="1956" y="408"/>
                </a:cubicBezTo>
                <a:cubicBezTo>
                  <a:pt x="1981" y="431"/>
                  <a:pt x="2028" y="480"/>
                  <a:pt x="2028" y="480"/>
                </a:cubicBezTo>
                <a:cubicBezTo>
                  <a:pt x="2109" y="464"/>
                  <a:pt x="2109" y="469"/>
                  <a:pt x="2160" y="408"/>
                </a:cubicBezTo>
                <a:cubicBezTo>
                  <a:pt x="2187" y="376"/>
                  <a:pt x="2203" y="374"/>
                  <a:pt x="2220" y="336"/>
                </a:cubicBezTo>
                <a:cubicBezTo>
                  <a:pt x="2240" y="291"/>
                  <a:pt x="2252" y="239"/>
                  <a:pt x="2268" y="192"/>
                </a:cubicBezTo>
                <a:cubicBezTo>
                  <a:pt x="2272" y="180"/>
                  <a:pt x="2271" y="165"/>
                  <a:pt x="2280" y="156"/>
                </a:cubicBezTo>
                <a:cubicBezTo>
                  <a:pt x="2326" y="110"/>
                  <a:pt x="2302" y="129"/>
                  <a:pt x="2352" y="96"/>
                </a:cubicBezTo>
                <a:cubicBezTo>
                  <a:pt x="2418" y="105"/>
                  <a:pt x="2478" y="121"/>
                  <a:pt x="2544" y="132"/>
                </a:cubicBezTo>
                <a:cubicBezTo>
                  <a:pt x="2610" y="165"/>
                  <a:pt x="2655" y="219"/>
                  <a:pt x="2700" y="276"/>
                </a:cubicBezTo>
                <a:cubicBezTo>
                  <a:pt x="2701" y="278"/>
                  <a:pt x="2761" y="377"/>
                  <a:pt x="2784" y="384"/>
                </a:cubicBezTo>
                <a:cubicBezTo>
                  <a:pt x="2826" y="396"/>
                  <a:pt x="2872" y="392"/>
                  <a:pt x="2916" y="396"/>
                </a:cubicBezTo>
                <a:cubicBezTo>
                  <a:pt x="2968" y="406"/>
                  <a:pt x="2999" y="424"/>
                  <a:pt x="3048" y="408"/>
                </a:cubicBezTo>
                <a:cubicBezTo>
                  <a:pt x="3085" y="371"/>
                  <a:pt x="3125" y="353"/>
                  <a:pt x="3168" y="324"/>
                </a:cubicBezTo>
                <a:cubicBezTo>
                  <a:pt x="3183" y="302"/>
                  <a:pt x="3204" y="266"/>
                  <a:pt x="3228" y="252"/>
                </a:cubicBezTo>
                <a:cubicBezTo>
                  <a:pt x="3250" y="240"/>
                  <a:pt x="3300" y="228"/>
                  <a:pt x="3300" y="228"/>
                </a:cubicBezTo>
                <a:cubicBezTo>
                  <a:pt x="3381" y="238"/>
                  <a:pt x="3412" y="242"/>
                  <a:pt x="3480" y="276"/>
                </a:cubicBezTo>
                <a:cubicBezTo>
                  <a:pt x="3549" y="379"/>
                  <a:pt x="3457" y="258"/>
                  <a:pt x="3540" y="324"/>
                </a:cubicBezTo>
                <a:cubicBezTo>
                  <a:pt x="3551" y="333"/>
                  <a:pt x="3554" y="350"/>
                  <a:pt x="3564" y="360"/>
                </a:cubicBezTo>
                <a:cubicBezTo>
                  <a:pt x="3574" y="370"/>
                  <a:pt x="3588" y="376"/>
                  <a:pt x="3600" y="384"/>
                </a:cubicBezTo>
                <a:cubicBezTo>
                  <a:pt x="3630" y="429"/>
                  <a:pt x="3656" y="463"/>
                  <a:pt x="3708" y="480"/>
                </a:cubicBezTo>
                <a:cubicBezTo>
                  <a:pt x="3760" y="464"/>
                  <a:pt x="3820" y="464"/>
                  <a:pt x="3864" y="432"/>
                </a:cubicBezTo>
                <a:cubicBezTo>
                  <a:pt x="4101" y="261"/>
                  <a:pt x="4011" y="331"/>
                  <a:pt x="4140" y="228"/>
                </a:cubicBezTo>
                <a:cubicBezTo>
                  <a:pt x="4166" y="164"/>
                  <a:pt x="4195" y="105"/>
                  <a:pt x="4248" y="60"/>
                </a:cubicBezTo>
                <a:cubicBezTo>
                  <a:pt x="4263" y="47"/>
                  <a:pt x="4278" y="33"/>
                  <a:pt x="4296" y="24"/>
                </a:cubicBezTo>
                <a:cubicBezTo>
                  <a:pt x="4319" y="13"/>
                  <a:pt x="4368" y="0"/>
                  <a:pt x="4368" y="0"/>
                </a:cubicBezTo>
                <a:cubicBezTo>
                  <a:pt x="4467" y="33"/>
                  <a:pt x="4419" y="10"/>
                  <a:pt x="4512" y="72"/>
                </a:cubicBezTo>
                <a:cubicBezTo>
                  <a:pt x="4513" y="73"/>
                  <a:pt x="4618" y="127"/>
                  <a:pt x="4644" y="144"/>
                </a:cubicBezTo>
                <a:cubicBezTo>
                  <a:pt x="4670" y="223"/>
                  <a:pt x="4717" y="277"/>
                  <a:pt x="4776" y="336"/>
                </a:cubicBezTo>
                <a:cubicBezTo>
                  <a:pt x="4830" y="390"/>
                  <a:pt x="4766" y="361"/>
                  <a:pt x="4836" y="384"/>
                </a:cubicBezTo>
                <a:cubicBezTo>
                  <a:pt x="4844" y="400"/>
                  <a:pt x="4849" y="418"/>
                  <a:pt x="4860" y="432"/>
                </a:cubicBezTo>
                <a:cubicBezTo>
                  <a:pt x="4907" y="488"/>
                  <a:pt x="5021" y="503"/>
                  <a:pt x="5088" y="516"/>
                </a:cubicBezTo>
                <a:cubicBezTo>
                  <a:pt x="5136" y="512"/>
                  <a:pt x="5184" y="504"/>
                  <a:pt x="5232" y="504"/>
                </a:cubicBezTo>
                <a:cubicBezTo>
                  <a:pt x="5251" y="504"/>
                  <a:pt x="5318" y="523"/>
                  <a:pt x="5340" y="528"/>
                </a:cubicBezTo>
                <a:cubicBezTo>
                  <a:pt x="5420" y="545"/>
                  <a:pt x="5500" y="565"/>
                  <a:pt x="5580" y="576"/>
                </a:cubicBezTo>
                <a:cubicBezTo>
                  <a:pt x="5592" y="580"/>
                  <a:pt x="5605" y="582"/>
                  <a:pt x="5616" y="588"/>
                </a:cubicBezTo>
                <a:cubicBezTo>
                  <a:pt x="5629" y="594"/>
                  <a:pt x="5638" y="610"/>
                  <a:pt x="5652" y="612"/>
                </a:cubicBezTo>
                <a:cubicBezTo>
                  <a:pt x="5672" y="615"/>
                  <a:pt x="5692" y="604"/>
                  <a:pt x="5712" y="600"/>
                </a:cubicBezTo>
                <a:cubicBezTo>
                  <a:pt x="5788" y="613"/>
                  <a:pt x="5760" y="612"/>
                  <a:pt x="5796" y="612"/>
                </a:cubicBezTo>
              </a:path>
            </a:pathLst>
          </a:custGeom>
          <a:solidFill>
            <a:srgbClr val="006666">
              <a:alpha val="100000"/>
            </a:srgbClr>
          </a:solidFill>
          <a:ln w="9525" cap="flat" cmpd="sng">
            <a:solidFill>
              <a:srgbClr val="339933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365" name="Group 5"/>
          <p:cNvGrpSpPr/>
          <p:nvPr/>
        </p:nvGrpSpPr>
        <p:grpSpPr>
          <a:xfrm>
            <a:off x="2438400" y="6019800"/>
            <a:ext cx="685800" cy="533400"/>
            <a:chOff x="1536" y="3840"/>
            <a:chExt cx="386" cy="288"/>
          </a:xfrm>
        </p:grpSpPr>
        <p:sp>
          <p:nvSpPr>
            <p:cNvPr id="15377" name="Freeform 6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Freeform 7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6" name="Group 8"/>
          <p:cNvGrpSpPr/>
          <p:nvPr/>
        </p:nvGrpSpPr>
        <p:grpSpPr>
          <a:xfrm>
            <a:off x="6629400" y="5638800"/>
            <a:ext cx="457200" cy="304800"/>
            <a:chOff x="1536" y="3840"/>
            <a:chExt cx="386" cy="288"/>
          </a:xfrm>
        </p:grpSpPr>
        <p:sp>
          <p:nvSpPr>
            <p:cNvPr id="15375" name="Freeform 9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Freeform 10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7" name="Group 11"/>
          <p:cNvGrpSpPr/>
          <p:nvPr/>
        </p:nvGrpSpPr>
        <p:grpSpPr>
          <a:xfrm>
            <a:off x="3962400" y="5867400"/>
            <a:ext cx="612775" cy="381000"/>
            <a:chOff x="1536" y="3840"/>
            <a:chExt cx="386" cy="288"/>
          </a:xfrm>
        </p:grpSpPr>
        <p:sp>
          <p:nvSpPr>
            <p:cNvPr id="15373" name="Freeform 12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Freeform 13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8" name="Rectangle 14"/>
          <p:cNvSpPr>
            <a:spLocks noGrp="1"/>
          </p:cNvSpPr>
          <p:nvPr>
            <p:ph type="title"/>
          </p:nvPr>
        </p:nvSpPr>
        <p:spPr>
          <a:xfrm>
            <a:off x="3352800" y="685800"/>
            <a:ext cx="5334000" cy="6096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FFFF00"/>
                </a:solidFill>
              </a:rPr>
              <a:t>第</a:t>
            </a:r>
            <a:r>
              <a:rPr lang="en-US" altLang="zh-CN" sz="3200" b="1" dirty="0">
                <a:solidFill>
                  <a:srgbClr val="FFFF00"/>
                </a:solidFill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</a:rPr>
              <a:t>章  </a:t>
            </a:r>
            <a:r>
              <a:rPr lang="zh-CN" altLang="en-US" sz="3200" b="1" dirty="0">
                <a:solidFill>
                  <a:srgbClr val="FFFF66"/>
                </a:solidFill>
              </a:rPr>
              <a:t>数字电路的基础知识</a:t>
            </a:r>
          </a:p>
        </p:txBody>
      </p:sp>
      <p:sp>
        <p:nvSpPr>
          <p:cNvPr id="104463" name="Text Box 15"/>
          <p:cNvSpPr txBox="1"/>
          <p:nvPr/>
        </p:nvSpPr>
        <p:spPr>
          <a:xfrm>
            <a:off x="3897313" y="1533525"/>
            <a:ext cx="4379912" cy="20612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1.1  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数字电路</a:t>
            </a:r>
            <a:r>
              <a:rPr lang="zh-CN" altLang="en-US" sz="32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概述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1.2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数制及其转换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1.3   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几种常用编码</a:t>
            </a:r>
          </a:p>
        </p:txBody>
      </p:sp>
      <p:grpSp>
        <p:nvGrpSpPr>
          <p:cNvPr id="15370" name="Group 16"/>
          <p:cNvGrpSpPr/>
          <p:nvPr/>
        </p:nvGrpSpPr>
        <p:grpSpPr>
          <a:xfrm>
            <a:off x="533400" y="5715000"/>
            <a:ext cx="457200" cy="304800"/>
            <a:chOff x="1536" y="3840"/>
            <a:chExt cx="386" cy="288"/>
          </a:xfrm>
        </p:grpSpPr>
        <p:sp>
          <p:nvSpPr>
            <p:cNvPr id="15371" name="Freeform 17"/>
            <p:cNvSpPr/>
            <p:nvPr/>
          </p:nvSpPr>
          <p:spPr>
            <a:xfrm>
              <a:off x="1680" y="3840"/>
              <a:ext cx="108" cy="252"/>
            </a:xfrm>
            <a:custGeom>
              <a:avLst/>
              <a:gdLst>
                <a:gd name="txL" fmla="*/ 0 w 108"/>
                <a:gd name="txT" fmla="*/ 0 h 252"/>
                <a:gd name="txR" fmla="*/ 108 w 108"/>
                <a:gd name="txB" fmla="*/ 252 h 252"/>
              </a:gdLst>
              <a:ahLst/>
              <a:cxnLst>
                <a:cxn ang="0">
                  <a:pos x="0" y="0"/>
                </a:cxn>
                <a:cxn ang="0">
                  <a:pos x="36" y="12"/>
                </a:cxn>
                <a:cxn ang="0">
                  <a:pos x="108" y="60"/>
                </a:cxn>
                <a:cxn ang="0">
                  <a:pos x="60" y="252"/>
                </a:cxn>
                <a:cxn ang="0">
                  <a:pos x="0" y="0"/>
                </a:cxn>
              </a:cxnLst>
              <a:rect l="txL" t="txT" r="txR" b="txB"/>
              <a:pathLst>
                <a:path w="108" h="252">
                  <a:moveTo>
                    <a:pt x="0" y="0"/>
                  </a:moveTo>
                  <a:cubicBezTo>
                    <a:pt x="12" y="4"/>
                    <a:pt x="25" y="6"/>
                    <a:pt x="36" y="12"/>
                  </a:cubicBezTo>
                  <a:cubicBezTo>
                    <a:pt x="61" y="26"/>
                    <a:pt x="108" y="60"/>
                    <a:pt x="108" y="60"/>
                  </a:cubicBezTo>
                  <a:cubicBezTo>
                    <a:pt x="87" y="124"/>
                    <a:pt x="76" y="186"/>
                    <a:pt x="60" y="252"/>
                  </a:cubicBezTo>
                  <a:cubicBezTo>
                    <a:pt x="29" y="159"/>
                    <a:pt x="0" y="9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Freeform 18"/>
            <p:cNvSpPr/>
            <p:nvPr/>
          </p:nvSpPr>
          <p:spPr>
            <a:xfrm>
              <a:off x="1536" y="4056"/>
              <a:ext cx="386" cy="72"/>
            </a:xfrm>
            <a:custGeom>
              <a:avLst/>
              <a:gdLst>
                <a:gd name="txL" fmla="*/ 0 w 386"/>
                <a:gd name="txT" fmla="*/ 0 h 72"/>
                <a:gd name="txR" fmla="*/ 386 w 386"/>
                <a:gd name="txB" fmla="*/ 72 h 72"/>
              </a:gdLst>
              <a:ahLst/>
              <a:cxnLst>
                <a:cxn ang="0">
                  <a:pos x="59" y="0"/>
                </a:cxn>
                <a:cxn ang="0">
                  <a:pos x="107" y="12"/>
                </a:cxn>
                <a:cxn ang="0">
                  <a:pos x="179" y="36"/>
                </a:cxn>
                <a:cxn ang="0">
                  <a:pos x="311" y="24"/>
                </a:cxn>
                <a:cxn ang="0">
                  <a:pos x="359" y="12"/>
                </a:cxn>
                <a:cxn ang="0">
                  <a:pos x="263" y="72"/>
                </a:cxn>
                <a:cxn ang="0">
                  <a:pos x="83" y="60"/>
                </a:cxn>
                <a:cxn ang="0">
                  <a:pos x="59" y="0"/>
                </a:cxn>
              </a:cxnLst>
              <a:rect l="txL" t="txT" r="txR" b="txB"/>
              <a:pathLst>
                <a:path w="386" h="72">
                  <a:moveTo>
                    <a:pt x="59" y="0"/>
                  </a:moveTo>
                  <a:cubicBezTo>
                    <a:pt x="75" y="4"/>
                    <a:pt x="91" y="7"/>
                    <a:pt x="107" y="12"/>
                  </a:cubicBezTo>
                  <a:cubicBezTo>
                    <a:pt x="131" y="19"/>
                    <a:pt x="179" y="36"/>
                    <a:pt x="179" y="36"/>
                  </a:cubicBezTo>
                  <a:cubicBezTo>
                    <a:pt x="223" y="32"/>
                    <a:pt x="267" y="30"/>
                    <a:pt x="311" y="24"/>
                  </a:cubicBezTo>
                  <a:cubicBezTo>
                    <a:pt x="327" y="22"/>
                    <a:pt x="347" y="0"/>
                    <a:pt x="359" y="12"/>
                  </a:cubicBezTo>
                  <a:cubicBezTo>
                    <a:pt x="386" y="39"/>
                    <a:pt x="263" y="72"/>
                    <a:pt x="263" y="72"/>
                  </a:cubicBezTo>
                  <a:cubicBezTo>
                    <a:pt x="203" y="68"/>
                    <a:pt x="143" y="67"/>
                    <a:pt x="83" y="60"/>
                  </a:cubicBezTo>
                  <a:cubicBezTo>
                    <a:pt x="48" y="56"/>
                    <a:pt x="0" y="0"/>
                    <a:pt x="59" y="0"/>
                  </a:cubicBezTo>
                  <a:close/>
                </a:path>
              </a:pathLst>
            </a:custGeom>
            <a:solidFill>
              <a:srgbClr val="996633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/>
          <p:nvPr/>
        </p:nvSpPr>
        <p:spPr>
          <a:xfrm>
            <a:off x="233363" y="287338"/>
            <a:ext cx="5848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0.1   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数字电路概述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360680" y="1035050"/>
            <a:ext cx="3625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48" name="Text Box 4"/>
          <p:cNvSpPr txBox="1"/>
          <p:nvPr/>
        </p:nvSpPr>
        <p:spPr>
          <a:xfrm>
            <a:off x="381000" y="1524000"/>
            <a:ext cx="3424238" cy="4603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、数字量与模拟量</a:t>
            </a:r>
          </a:p>
        </p:txBody>
      </p:sp>
      <p:sp>
        <p:nvSpPr>
          <p:cNvPr id="6150" name="Text Box 6"/>
          <p:cNvSpPr txBox="1"/>
          <p:nvPr/>
        </p:nvSpPr>
        <p:spPr>
          <a:xfrm>
            <a:off x="485775" y="2093595"/>
            <a:ext cx="1504950" cy="46037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</a:rPr>
              <a:t>模拟量</a:t>
            </a:r>
            <a:endParaRPr lang="en-US" altLang="zh-CN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485775" y="3512820"/>
            <a:ext cx="1504950" cy="46037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800000"/>
                </a:solidFill>
                <a:latin typeface="Times New Roman" panose="02020603050405020304" pitchFamily="18" charset="0"/>
              </a:rPr>
              <a:t>数字量</a:t>
            </a:r>
          </a:p>
        </p:txBody>
      </p:sp>
      <p:sp>
        <p:nvSpPr>
          <p:cNvPr id="6152" name="Text Box 8"/>
          <p:cNvSpPr txBox="1"/>
          <p:nvPr/>
        </p:nvSpPr>
        <p:spPr>
          <a:xfrm>
            <a:off x="723900" y="2624455"/>
            <a:ext cx="402907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取值是连续的，随时间变化而连续变化</a:t>
            </a:r>
          </a:p>
        </p:txBody>
      </p:sp>
      <p:sp>
        <p:nvSpPr>
          <p:cNvPr id="6156" name="Text Box 12"/>
          <p:cNvSpPr txBox="1"/>
          <p:nvPr/>
        </p:nvSpPr>
        <p:spPr>
          <a:xfrm>
            <a:off x="616585" y="4160520"/>
            <a:ext cx="40874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取值是离散的，随时间变化不连续变化，而是跳跃变化</a:t>
            </a:r>
          </a:p>
        </p:txBody>
      </p:sp>
      <p:sp>
        <p:nvSpPr>
          <p:cNvPr id="6158" name="Rectangle 14"/>
          <p:cNvSpPr/>
          <p:nvPr/>
        </p:nvSpPr>
        <p:spPr>
          <a:xfrm>
            <a:off x="360363" y="893763"/>
            <a:ext cx="4343400" cy="660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一、数字电路特点</a:t>
            </a:r>
          </a:p>
        </p:txBody>
      </p:sp>
      <p:grpSp>
        <p:nvGrpSpPr>
          <p:cNvPr id="2" name="Group 15"/>
          <p:cNvGrpSpPr/>
          <p:nvPr/>
        </p:nvGrpSpPr>
        <p:grpSpPr>
          <a:xfrm>
            <a:off x="5108575" y="1168400"/>
            <a:ext cx="3733800" cy="2184400"/>
            <a:chOff x="2120" y="160"/>
            <a:chExt cx="2352" cy="1376"/>
          </a:xfrm>
        </p:grpSpPr>
        <p:sp>
          <p:nvSpPr>
            <p:cNvPr id="16425" name="Text Box 16"/>
            <p:cNvSpPr txBox="1"/>
            <p:nvPr/>
          </p:nvSpPr>
          <p:spPr>
            <a:xfrm>
              <a:off x="4088" y="1152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26" name="Line 17"/>
            <p:cNvSpPr/>
            <p:nvPr/>
          </p:nvSpPr>
          <p:spPr>
            <a:xfrm>
              <a:off x="2120" y="1344"/>
              <a:ext cx="19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7" name="Line 18"/>
            <p:cNvSpPr/>
            <p:nvPr/>
          </p:nvSpPr>
          <p:spPr>
            <a:xfrm flipV="1">
              <a:off x="2408" y="240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8" name="Text Box 19"/>
            <p:cNvSpPr txBox="1"/>
            <p:nvPr/>
          </p:nvSpPr>
          <p:spPr>
            <a:xfrm>
              <a:off x="2560" y="160"/>
              <a:ext cx="6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V(t)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64" name="Freeform 20"/>
          <p:cNvSpPr/>
          <p:nvPr/>
        </p:nvSpPr>
        <p:spPr>
          <a:xfrm>
            <a:off x="5167313" y="1982788"/>
            <a:ext cx="2909887" cy="1004887"/>
          </a:xfrm>
          <a:custGeom>
            <a:avLst/>
            <a:gdLst>
              <a:gd name="txL" fmla="*/ 0 w 1833"/>
              <a:gd name="txT" fmla="*/ 0 h 633"/>
              <a:gd name="txR" fmla="*/ 1833 w 1833"/>
              <a:gd name="txB" fmla="*/ 633 h 633"/>
            </a:gdLst>
            <a:ahLst/>
            <a:cxnLst>
              <a:cxn ang="0">
                <a:pos x="26988" y="977900"/>
              </a:cxn>
              <a:cxn ang="0">
                <a:pos x="206375" y="798512"/>
              </a:cxn>
              <a:cxn ang="0">
                <a:pos x="566737" y="334962"/>
              </a:cxn>
              <a:cxn ang="0">
                <a:pos x="619125" y="180975"/>
              </a:cxn>
              <a:cxn ang="0">
                <a:pos x="850900" y="0"/>
              </a:cxn>
              <a:cxn ang="0">
                <a:pos x="1133475" y="50800"/>
              </a:cxn>
              <a:cxn ang="0">
                <a:pos x="1236662" y="180975"/>
              </a:cxn>
              <a:cxn ang="0">
                <a:pos x="1649413" y="592137"/>
              </a:cxn>
              <a:cxn ang="0">
                <a:pos x="1854200" y="463550"/>
              </a:cxn>
              <a:cxn ang="0">
                <a:pos x="1982787" y="231775"/>
              </a:cxn>
              <a:cxn ang="0">
                <a:pos x="2009775" y="153987"/>
              </a:cxn>
              <a:cxn ang="0">
                <a:pos x="2163762" y="77787"/>
              </a:cxn>
              <a:cxn ang="0">
                <a:pos x="2473325" y="206375"/>
              </a:cxn>
              <a:cxn ang="0">
                <a:pos x="2574925" y="334962"/>
              </a:cxn>
              <a:cxn ang="0">
                <a:pos x="2705100" y="566737"/>
              </a:cxn>
              <a:cxn ang="0">
                <a:pos x="2833687" y="669925"/>
              </a:cxn>
              <a:cxn ang="0">
                <a:pos x="2909887" y="695325"/>
              </a:cxn>
            </a:cxnLst>
            <a:rect l="txL" t="txT" r="txR" b="txB"/>
            <a:pathLst>
              <a:path w="1833" h="633">
                <a:moveTo>
                  <a:pt x="17" y="616"/>
                </a:moveTo>
                <a:cubicBezTo>
                  <a:pt x="128" y="580"/>
                  <a:pt x="0" y="633"/>
                  <a:pt x="130" y="503"/>
                </a:cubicBezTo>
                <a:cubicBezTo>
                  <a:pt x="215" y="418"/>
                  <a:pt x="291" y="311"/>
                  <a:pt x="357" y="211"/>
                </a:cubicBezTo>
                <a:cubicBezTo>
                  <a:pt x="376" y="182"/>
                  <a:pt x="366" y="138"/>
                  <a:pt x="390" y="114"/>
                </a:cubicBezTo>
                <a:cubicBezTo>
                  <a:pt x="447" y="57"/>
                  <a:pt x="465" y="23"/>
                  <a:pt x="536" y="0"/>
                </a:cubicBezTo>
                <a:cubicBezTo>
                  <a:pt x="552" y="2"/>
                  <a:pt x="675" y="8"/>
                  <a:pt x="714" y="32"/>
                </a:cubicBezTo>
                <a:cubicBezTo>
                  <a:pt x="746" y="52"/>
                  <a:pt x="757" y="86"/>
                  <a:pt x="779" y="114"/>
                </a:cubicBezTo>
                <a:cubicBezTo>
                  <a:pt x="853" y="206"/>
                  <a:pt x="920" y="334"/>
                  <a:pt x="1039" y="373"/>
                </a:cubicBezTo>
                <a:cubicBezTo>
                  <a:pt x="1094" y="355"/>
                  <a:pt x="1120" y="324"/>
                  <a:pt x="1168" y="292"/>
                </a:cubicBezTo>
                <a:cubicBezTo>
                  <a:pt x="1199" y="246"/>
                  <a:pt x="1224" y="195"/>
                  <a:pt x="1249" y="146"/>
                </a:cubicBezTo>
                <a:cubicBezTo>
                  <a:pt x="1257" y="131"/>
                  <a:pt x="1255" y="110"/>
                  <a:pt x="1266" y="97"/>
                </a:cubicBezTo>
                <a:cubicBezTo>
                  <a:pt x="1289" y="68"/>
                  <a:pt x="1331" y="60"/>
                  <a:pt x="1363" y="49"/>
                </a:cubicBezTo>
                <a:cubicBezTo>
                  <a:pt x="1506" y="69"/>
                  <a:pt x="1459" y="63"/>
                  <a:pt x="1558" y="130"/>
                </a:cubicBezTo>
                <a:cubicBezTo>
                  <a:pt x="1577" y="159"/>
                  <a:pt x="1604" y="181"/>
                  <a:pt x="1622" y="211"/>
                </a:cubicBezTo>
                <a:cubicBezTo>
                  <a:pt x="1660" y="275"/>
                  <a:pt x="1610" y="294"/>
                  <a:pt x="1704" y="357"/>
                </a:cubicBezTo>
                <a:cubicBezTo>
                  <a:pt x="1733" y="376"/>
                  <a:pt x="1755" y="404"/>
                  <a:pt x="1785" y="422"/>
                </a:cubicBezTo>
                <a:cubicBezTo>
                  <a:pt x="1799" y="431"/>
                  <a:pt x="1833" y="438"/>
                  <a:pt x="1833" y="438"/>
                </a:cubicBezTo>
              </a:path>
            </a:pathLst>
          </a:cu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1"/>
          <p:cNvGrpSpPr/>
          <p:nvPr/>
        </p:nvGrpSpPr>
        <p:grpSpPr>
          <a:xfrm>
            <a:off x="4613275" y="4000500"/>
            <a:ext cx="4025900" cy="2057400"/>
            <a:chOff x="2024" y="2592"/>
            <a:chExt cx="2536" cy="1296"/>
          </a:xfrm>
        </p:grpSpPr>
        <p:sp>
          <p:nvSpPr>
            <p:cNvPr id="16421" name="Text Box 22"/>
            <p:cNvSpPr txBox="1"/>
            <p:nvPr/>
          </p:nvSpPr>
          <p:spPr>
            <a:xfrm>
              <a:off x="4176" y="350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t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422" name="Line 23"/>
            <p:cNvSpPr/>
            <p:nvPr/>
          </p:nvSpPr>
          <p:spPr>
            <a:xfrm>
              <a:off x="2244" y="3672"/>
              <a:ext cx="19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3" name="Line 24"/>
            <p:cNvSpPr/>
            <p:nvPr/>
          </p:nvSpPr>
          <p:spPr>
            <a:xfrm flipV="1">
              <a:off x="2496" y="2592"/>
              <a:ext cx="0" cy="12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424" name="Text Box 25"/>
            <p:cNvSpPr txBox="1"/>
            <p:nvPr/>
          </p:nvSpPr>
          <p:spPr>
            <a:xfrm>
              <a:off x="2024" y="2616"/>
              <a:ext cx="4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V(t)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4981575" y="4857750"/>
            <a:ext cx="3048000" cy="838200"/>
            <a:chOff x="2256" y="3168"/>
            <a:chExt cx="1920" cy="528"/>
          </a:xfrm>
        </p:grpSpPr>
        <p:sp>
          <p:nvSpPr>
            <p:cNvPr id="16410" name="Line 27"/>
            <p:cNvSpPr/>
            <p:nvPr/>
          </p:nvSpPr>
          <p:spPr>
            <a:xfrm>
              <a:off x="2496" y="3168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1" name="Line 28"/>
            <p:cNvSpPr/>
            <p:nvPr/>
          </p:nvSpPr>
          <p:spPr>
            <a:xfrm>
              <a:off x="2832" y="3168"/>
              <a:ext cx="0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2" name="Line 29"/>
            <p:cNvSpPr/>
            <p:nvPr/>
          </p:nvSpPr>
          <p:spPr>
            <a:xfrm>
              <a:off x="3216" y="3168"/>
              <a:ext cx="0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3" name="Line 30"/>
            <p:cNvSpPr/>
            <p:nvPr/>
          </p:nvSpPr>
          <p:spPr>
            <a:xfrm>
              <a:off x="3216" y="3168"/>
              <a:ext cx="38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31"/>
            <p:cNvSpPr/>
            <p:nvPr/>
          </p:nvSpPr>
          <p:spPr>
            <a:xfrm>
              <a:off x="3600" y="3168"/>
              <a:ext cx="0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Line 32"/>
            <p:cNvSpPr/>
            <p:nvPr/>
          </p:nvSpPr>
          <p:spPr>
            <a:xfrm flipV="1">
              <a:off x="3936" y="3168"/>
              <a:ext cx="0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6" name="Line 33"/>
            <p:cNvSpPr/>
            <p:nvPr/>
          </p:nvSpPr>
          <p:spPr>
            <a:xfrm>
              <a:off x="3936" y="3168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7" name="Line 34"/>
            <p:cNvSpPr/>
            <p:nvPr/>
          </p:nvSpPr>
          <p:spPr>
            <a:xfrm>
              <a:off x="2832" y="3696"/>
              <a:ext cx="38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8" name="Line 35"/>
            <p:cNvSpPr/>
            <p:nvPr/>
          </p:nvSpPr>
          <p:spPr>
            <a:xfrm>
              <a:off x="3600" y="3696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9" name="Line 36"/>
            <p:cNvSpPr/>
            <p:nvPr/>
          </p:nvSpPr>
          <p:spPr>
            <a:xfrm>
              <a:off x="2256" y="3696"/>
              <a:ext cx="24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0" name="Line 37"/>
            <p:cNvSpPr/>
            <p:nvPr/>
          </p:nvSpPr>
          <p:spPr>
            <a:xfrm flipV="1">
              <a:off x="2496" y="3168"/>
              <a:ext cx="0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38"/>
          <p:cNvGrpSpPr/>
          <p:nvPr/>
        </p:nvGrpSpPr>
        <p:grpSpPr>
          <a:xfrm>
            <a:off x="5337175" y="3454400"/>
            <a:ext cx="1447800" cy="1431925"/>
            <a:chOff x="2480" y="1888"/>
            <a:chExt cx="912" cy="1280"/>
          </a:xfrm>
        </p:grpSpPr>
        <p:sp>
          <p:nvSpPr>
            <p:cNvPr id="16408" name="Text Box 39"/>
            <p:cNvSpPr txBox="1"/>
            <p:nvPr/>
          </p:nvSpPr>
          <p:spPr>
            <a:xfrm>
              <a:off x="2480" y="1888"/>
              <a:ext cx="912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u="sng" dirty="0">
                  <a:latin typeface="Times New Roman" panose="02020603050405020304" pitchFamily="18" charset="0"/>
                  <a:ea typeface="楷体_GB2312" pitchFamily="49" charset="-122"/>
                </a:rPr>
                <a:t>高电平</a:t>
              </a:r>
            </a:p>
          </p:txBody>
        </p:sp>
        <p:sp>
          <p:nvSpPr>
            <p:cNvPr id="16409" name="Line 40"/>
            <p:cNvSpPr/>
            <p:nvPr/>
          </p:nvSpPr>
          <p:spPr>
            <a:xfrm flipV="1">
              <a:off x="2688" y="2288"/>
              <a:ext cx="48" cy="88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6" name="Group 41"/>
          <p:cNvGrpSpPr/>
          <p:nvPr/>
        </p:nvGrpSpPr>
        <p:grpSpPr>
          <a:xfrm>
            <a:off x="5965825" y="3987800"/>
            <a:ext cx="1320800" cy="1689100"/>
            <a:chOff x="2816" y="2344"/>
            <a:chExt cx="832" cy="1352"/>
          </a:xfrm>
        </p:grpSpPr>
        <p:sp>
          <p:nvSpPr>
            <p:cNvPr id="16406" name="Text Box 42"/>
            <p:cNvSpPr txBox="1"/>
            <p:nvPr/>
          </p:nvSpPr>
          <p:spPr>
            <a:xfrm>
              <a:off x="2816" y="2344"/>
              <a:ext cx="832" cy="416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u="sng" dirty="0">
                  <a:latin typeface="Times New Roman" panose="02020603050405020304" pitchFamily="18" charset="0"/>
                  <a:ea typeface="楷体_GB2312" pitchFamily="49" charset="-122"/>
                </a:rPr>
                <a:t>低电平</a:t>
              </a:r>
            </a:p>
          </p:txBody>
        </p:sp>
        <p:sp>
          <p:nvSpPr>
            <p:cNvPr id="16407" name="Line 43"/>
            <p:cNvSpPr/>
            <p:nvPr/>
          </p:nvSpPr>
          <p:spPr>
            <a:xfrm flipV="1">
              <a:off x="2976" y="2736"/>
              <a:ext cx="144" cy="96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7" name="Group 44"/>
          <p:cNvGrpSpPr/>
          <p:nvPr/>
        </p:nvGrpSpPr>
        <p:grpSpPr>
          <a:xfrm>
            <a:off x="6537325" y="3870325"/>
            <a:ext cx="2146300" cy="1419225"/>
            <a:chOff x="3224" y="2384"/>
            <a:chExt cx="1352" cy="1128"/>
          </a:xfrm>
        </p:grpSpPr>
        <p:sp>
          <p:nvSpPr>
            <p:cNvPr id="16404" name="Text Box 45"/>
            <p:cNvSpPr txBox="1"/>
            <p:nvPr/>
          </p:nvSpPr>
          <p:spPr>
            <a:xfrm>
              <a:off x="3760" y="2384"/>
              <a:ext cx="816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u="sng" dirty="0">
                  <a:latin typeface="Times New Roman" panose="02020603050405020304" pitchFamily="18" charset="0"/>
                  <a:ea typeface="楷体_GB2312" pitchFamily="49" charset="-122"/>
                </a:rPr>
                <a:t>上跳沿</a:t>
              </a:r>
            </a:p>
          </p:txBody>
        </p:sp>
        <p:sp>
          <p:nvSpPr>
            <p:cNvPr id="16405" name="Line 46"/>
            <p:cNvSpPr/>
            <p:nvPr/>
          </p:nvSpPr>
          <p:spPr>
            <a:xfrm flipH="1">
              <a:off x="3224" y="2608"/>
              <a:ext cx="528" cy="90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" name="Group 47"/>
          <p:cNvGrpSpPr/>
          <p:nvPr/>
        </p:nvGrpSpPr>
        <p:grpSpPr>
          <a:xfrm>
            <a:off x="7156450" y="4365625"/>
            <a:ext cx="1866900" cy="993775"/>
            <a:chOff x="3608" y="2696"/>
            <a:chExt cx="1176" cy="752"/>
          </a:xfrm>
        </p:grpSpPr>
        <p:sp>
          <p:nvSpPr>
            <p:cNvPr id="16402" name="Text Box 48"/>
            <p:cNvSpPr txBox="1"/>
            <p:nvPr/>
          </p:nvSpPr>
          <p:spPr>
            <a:xfrm>
              <a:off x="3920" y="2696"/>
              <a:ext cx="864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u="sng" dirty="0">
                  <a:latin typeface="Times New Roman" panose="02020603050405020304" pitchFamily="18" charset="0"/>
                  <a:ea typeface="楷体_GB2312" pitchFamily="49" charset="-122"/>
                </a:rPr>
                <a:t>下跳沿</a:t>
              </a:r>
            </a:p>
          </p:txBody>
        </p:sp>
        <p:sp>
          <p:nvSpPr>
            <p:cNvPr id="16403" name="Line 49"/>
            <p:cNvSpPr/>
            <p:nvPr/>
          </p:nvSpPr>
          <p:spPr>
            <a:xfrm flipV="1">
              <a:off x="3608" y="2936"/>
              <a:ext cx="352" cy="51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5994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 bldLvl="0" animBg="1"/>
      <p:bldP spid="6151" grpId="0" bldLvl="0" animBg="1"/>
      <p:bldP spid="6152" grpId="0"/>
      <p:bldP spid="6156" grpId="0"/>
      <p:bldP spid="61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1056"/>
          <p:cNvSpPr txBox="1"/>
          <p:nvPr/>
        </p:nvSpPr>
        <p:spPr>
          <a:xfrm>
            <a:off x="428625" y="869315"/>
            <a:ext cx="84334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sym typeface="+mn-ea"/>
              </a:rPr>
              <a:t>使用数字信号，并能对数字量进行算术运算和逻辑运算的电路。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22830" y="2762250"/>
            <a:ext cx="2644140" cy="702945"/>
            <a:chOff x="4450" y="5559"/>
            <a:chExt cx="4164" cy="1107"/>
          </a:xfrm>
        </p:grpSpPr>
        <p:grpSp>
          <p:nvGrpSpPr>
            <p:cNvPr id="4" name="Group 36"/>
            <p:cNvGrpSpPr/>
            <p:nvPr/>
          </p:nvGrpSpPr>
          <p:grpSpPr>
            <a:xfrm>
              <a:off x="4450" y="5559"/>
              <a:ext cx="4164" cy="1104"/>
              <a:chOff x="3088" y="10352"/>
              <a:chExt cx="1272" cy="200"/>
            </a:xfrm>
          </p:grpSpPr>
          <p:grpSp>
            <p:nvGrpSpPr>
              <p:cNvPr id="19515" name="Group 37"/>
              <p:cNvGrpSpPr/>
              <p:nvPr/>
            </p:nvGrpSpPr>
            <p:grpSpPr>
              <a:xfrm>
                <a:off x="3088" y="10352"/>
                <a:ext cx="340" cy="200"/>
                <a:chOff x="3068" y="10332"/>
                <a:chExt cx="1220" cy="440"/>
              </a:xfrm>
            </p:grpSpPr>
            <p:grpSp>
              <p:nvGrpSpPr>
                <p:cNvPr id="19548" name="Group 38"/>
                <p:cNvGrpSpPr/>
                <p:nvPr/>
              </p:nvGrpSpPr>
              <p:grpSpPr>
                <a:xfrm>
                  <a:off x="3068" y="10332"/>
                  <a:ext cx="1220" cy="420"/>
                  <a:chOff x="3068" y="10332"/>
                  <a:chExt cx="780" cy="340"/>
                </a:xfrm>
              </p:grpSpPr>
              <p:sp>
                <p:nvSpPr>
                  <p:cNvPr id="19550" name="Line 39"/>
                  <p:cNvSpPr/>
                  <p:nvPr/>
                </p:nvSpPr>
                <p:spPr>
                  <a:xfrm>
                    <a:off x="3068" y="10672"/>
                    <a:ext cx="44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51" name="Line 40"/>
                  <p:cNvSpPr/>
                  <p:nvPr/>
                </p:nvSpPr>
                <p:spPr>
                  <a:xfrm flipV="1">
                    <a:off x="3508" y="10332"/>
                    <a:ext cx="0" cy="34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52" name="Line 41"/>
                  <p:cNvSpPr/>
                  <p:nvPr/>
                </p:nvSpPr>
                <p:spPr>
                  <a:xfrm>
                    <a:off x="3508" y="10332"/>
                    <a:ext cx="34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49" name="Line 42"/>
                <p:cNvSpPr/>
                <p:nvPr/>
              </p:nvSpPr>
              <p:spPr>
                <a:xfrm>
                  <a:off x="4288" y="10332"/>
                  <a:ext cx="0" cy="44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16" name="Group 43"/>
              <p:cNvGrpSpPr/>
              <p:nvPr/>
            </p:nvGrpSpPr>
            <p:grpSpPr>
              <a:xfrm>
                <a:off x="3428" y="10352"/>
                <a:ext cx="360" cy="191"/>
                <a:chOff x="2996" y="10332"/>
                <a:chExt cx="1293" cy="420"/>
              </a:xfrm>
            </p:grpSpPr>
            <p:grpSp>
              <p:nvGrpSpPr>
                <p:cNvPr id="19543" name="Group 44"/>
                <p:cNvGrpSpPr/>
                <p:nvPr/>
              </p:nvGrpSpPr>
              <p:grpSpPr>
                <a:xfrm>
                  <a:off x="2996" y="10332"/>
                  <a:ext cx="1292" cy="420"/>
                  <a:chOff x="3022" y="10332"/>
                  <a:chExt cx="826" cy="340"/>
                </a:xfrm>
              </p:grpSpPr>
              <p:sp>
                <p:nvSpPr>
                  <p:cNvPr id="19545" name="Line 45"/>
                  <p:cNvSpPr/>
                  <p:nvPr/>
                </p:nvSpPr>
                <p:spPr>
                  <a:xfrm>
                    <a:off x="3022" y="10672"/>
                    <a:ext cx="486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46" name="Line 46"/>
                  <p:cNvSpPr/>
                  <p:nvPr/>
                </p:nvSpPr>
                <p:spPr>
                  <a:xfrm flipV="1">
                    <a:off x="3508" y="10332"/>
                    <a:ext cx="0" cy="34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47" name="Line 47"/>
                  <p:cNvSpPr/>
                  <p:nvPr/>
                </p:nvSpPr>
                <p:spPr>
                  <a:xfrm>
                    <a:off x="3508" y="10332"/>
                    <a:ext cx="34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44" name="Line 48"/>
                <p:cNvSpPr/>
                <p:nvPr/>
              </p:nvSpPr>
              <p:spPr>
                <a:xfrm>
                  <a:off x="4288" y="10332"/>
                  <a:ext cx="1" cy="4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9517" name="Group 49"/>
              <p:cNvGrpSpPr/>
              <p:nvPr/>
            </p:nvGrpSpPr>
            <p:grpSpPr>
              <a:xfrm>
                <a:off x="3788" y="10352"/>
                <a:ext cx="360" cy="191"/>
                <a:chOff x="2998" y="10332"/>
                <a:chExt cx="1291" cy="420"/>
              </a:xfrm>
            </p:grpSpPr>
            <p:grpSp>
              <p:nvGrpSpPr>
                <p:cNvPr id="19538" name="Group 50"/>
                <p:cNvGrpSpPr/>
                <p:nvPr/>
              </p:nvGrpSpPr>
              <p:grpSpPr>
                <a:xfrm>
                  <a:off x="2998" y="10332"/>
                  <a:ext cx="1290" cy="420"/>
                  <a:chOff x="3023" y="10332"/>
                  <a:chExt cx="825" cy="340"/>
                </a:xfrm>
              </p:grpSpPr>
              <p:sp>
                <p:nvSpPr>
                  <p:cNvPr id="19540" name="Line 51"/>
                  <p:cNvSpPr/>
                  <p:nvPr/>
                </p:nvSpPr>
                <p:spPr>
                  <a:xfrm>
                    <a:off x="3023" y="10672"/>
                    <a:ext cx="485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41" name="Line 52"/>
                  <p:cNvSpPr/>
                  <p:nvPr/>
                </p:nvSpPr>
                <p:spPr>
                  <a:xfrm flipV="1">
                    <a:off x="3508" y="10332"/>
                    <a:ext cx="0" cy="34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42" name="Line 53"/>
                  <p:cNvSpPr/>
                  <p:nvPr/>
                </p:nvSpPr>
                <p:spPr>
                  <a:xfrm>
                    <a:off x="3508" y="10332"/>
                    <a:ext cx="340" cy="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39" name="Line 54"/>
                <p:cNvSpPr/>
                <p:nvPr/>
              </p:nvSpPr>
              <p:spPr>
                <a:xfrm>
                  <a:off x="4287" y="10332"/>
                  <a:ext cx="2" cy="42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9535" name="Line 57"/>
              <p:cNvSpPr/>
              <p:nvPr/>
            </p:nvSpPr>
            <p:spPr>
              <a:xfrm>
                <a:off x="4148" y="10543"/>
                <a:ext cx="21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" name="文本框 1"/>
            <p:cNvSpPr txBox="1"/>
            <p:nvPr/>
          </p:nvSpPr>
          <p:spPr>
            <a:xfrm>
              <a:off x="4501" y="5942"/>
              <a:ext cx="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108" y="5920"/>
              <a:ext cx="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682" y="5887"/>
              <a:ext cx="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86" y="5887"/>
              <a:ext cx="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61" y="5887"/>
              <a:ext cx="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66" y="5888"/>
              <a:ext cx="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039" y="5920"/>
              <a:ext cx="4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263140" y="3693795"/>
            <a:ext cx="3030220" cy="1118870"/>
            <a:chOff x="2146" y="5781"/>
            <a:chExt cx="4772" cy="1762"/>
          </a:xfrm>
        </p:grpSpPr>
        <p:grpSp>
          <p:nvGrpSpPr>
            <p:cNvPr id="11" name="组合 10"/>
            <p:cNvGrpSpPr/>
            <p:nvPr/>
          </p:nvGrpSpPr>
          <p:grpSpPr>
            <a:xfrm>
              <a:off x="2146" y="6127"/>
              <a:ext cx="4773" cy="1417"/>
              <a:chOff x="3715" y="5559"/>
              <a:chExt cx="4208" cy="1417"/>
            </a:xfrm>
          </p:grpSpPr>
          <p:grpSp>
            <p:nvGrpSpPr>
              <p:cNvPr id="12" name="Group 36"/>
              <p:cNvGrpSpPr/>
              <p:nvPr/>
            </p:nvGrpSpPr>
            <p:grpSpPr>
              <a:xfrm>
                <a:off x="4450" y="5559"/>
                <a:ext cx="3473" cy="1104"/>
                <a:chOff x="3088" y="10352"/>
                <a:chExt cx="1061" cy="200"/>
              </a:xfrm>
            </p:grpSpPr>
            <p:grpSp>
              <p:nvGrpSpPr>
                <p:cNvPr id="13" name="Group 37"/>
                <p:cNvGrpSpPr/>
                <p:nvPr/>
              </p:nvGrpSpPr>
              <p:grpSpPr>
                <a:xfrm>
                  <a:off x="3088" y="10352"/>
                  <a:ext cx="340" cy="200"/>
                  <a:chOff x="3068" y="10332"/>
                  <a:chExt cx="1220" cy="440"/>
                </a:xfrm>
              </p:grpSpPr>
              <p:grpSp>
                <p:nvGrpSpPr>
                  <p:cNvPr id="14" name="Group 38"/>
                  <p:cNvGrpSpPr/>
                  <p:nvPr/>
                </p:nvGrpSpPr>
                <p:grpSpPr>
                  <a:xfrm>
                    <a:off x="3068" y="10332"/>
                    <a:ext cx="1220" cy="420"/>
                    <a:chOff x="3068" y="10332"/>
                    <a:chExt cx="780" cy="340"/>
                  </a:xfrm>
                </p:grpSpPr>
                <p:sp>
                  <p:nvSpPr>
                    <p:cNvPr id="15" name="Line 39"/>
                    <p:cNvSpPr/>
                    <p:nvPr/>
                  </p:nvSpPr>
                  <p:spPr>
                    <a:xfrm>
                      <a:off x="3068" y="10672"/>
                      <a:ext cx="44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6" name="Line 40"/>
                    <p:cNvSpPr/>
                    <p:nvPr/>
                  </p:nvSpPr>
                  <p:spPr>
                    <a:xfrm flipV="1">
                      <a:off x="3508" y="10332"/>
                      <a:ext cx="0" cy="34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7" name="Line 41"/>
                    <p:cNvSpPr/>
                    <p:nvPr/>
                  </p:nvSpPr>
                  <p:spPr>
                    <a:xfrm>
                      <a:off x="3508" y="10332"/>
                      <a:ext cx="34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18" name="Line 42"/>
                  <p:cNvSpPr/>
                  <p:nvPr/>
                </p:nvSpPr>
                <p:spPr>
                  <a:xfrm>
                    <a:off x="4288" y="10332"/>
                    <a:ext cx="0" cy="44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1" name="Line 45"/>
                <p:cNvSpPr/>
                <p:nvPr/>
              </p:nvSpPr>
              <p:spPr>
                <a:xfrm>
                  <a:off x="3428" y="10543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25" name="Group 49"/>
                <p:cNvGrpSpPr/>
                <p:nvPr/>
              </p:nvGrpSpPr>
              <p:grpSpPr>
                <a:xfrm>
                  <a:off x="3788" y="10352"/>
                  <a:ext cx="149" cy="191"/>
                  <a:chOff x="2998" y="10332"/>
                  <a:chExt cx="533" cy="420"/>
                </a:xfrm>
              </p:grpSpPr>
              <p:grpSp>
                <p:nvGrpSpPr>
                  <p:cNvPr id="26" name="Group 50"/>
                  <p:cNvGrpSpPr/>
                  <p:nvPr/>
                </p:nvGrpSpPr>
                <p:grpSpPr>
                  <a:xfrm>
                    <a:off x="2998" y="10332"/>
                    <a:ext cx="532" cy="420"/>
                    <a:chOff x="3023" y="10332"/>
                    <a:chExt cx="340" cy="340"/>
                  </a:xfrm>
                </p:grpSpPr>
                <p:sp>
                  <p:nvSpPr>
                    <p:cNvPr id="28" name="Line 52"/>
                    <p:cNvSpPr/>
                    <p:nvPr/>
                  </p:nvSpPr>
                  <p:spPr>
                    <a:xfrm flipV="1">
                      <a:off x="3023" y="10332"/>
                      <a:ext cx="0" cy="34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9" name="Line 53"/>
                    <p:cNvSpPr/>
                    <p:nvPr/>
                  </p:nvSpPr>
                  <p:spPr>
                    <a:xfrm>
                      <a:off x="3023" y="10332"/>
                      <a:ext cx="340" cy="0"/>
                    </a:xfrm>
                    <a:prstGeom prst="line">
                      <a:avLst/>
                    </a:prstGeom>
                    <a:ln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0" name="Line 54"/>
                  <p:cNvSpPr/>
                  <p:nvPr/>
                </p:nvSpPr>
                <p:spPr>
                  <a:xfrm>
                    <a:off x="3529" y="10332"/>
                    <a:ext cx="2" cy="42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1" name="Line 57"/>
                <p:cNvSpPr/>
                <p:nvPr/>
              </p:nvSpPr>
              <p:spPr>
                <a:xfrm>
                  <a:off x="3937" y="10543"/>
                  <a:ext cx="212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2" name="文本框 31"/>
              <p:cNvSpPr txBox="1"/>
              <p:nvPr/>
            </p:nvSpPr>
            <p:spPr>
              <a:xfrm>
                <a:off x="3715" y="6251"/>
                <a:ext cx="82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0V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5108" y="5920"/>
                <a:ext cx="45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5628" y="5887"/>
                <a:ext cx="45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286" y="5887"/>
                <a:ext cx="45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0</a:t>
                </a: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741" y="5938"/>
                <a:ext cx="45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1</a:t>
                </a:r>
              </a:p>
            </p:txBody>
          </p:sp>
        </p:grpSp>
        <p:sp>
          <p:nvSpPr>
            <p:cNvPr id="95" name="文本框 94"/>
            <p:cNvSpPr txBox="1"/>
            <p:nvPr/>
          </p:nvSpPr>
          <p:spPr>
            <a:xfrm>
              <a:off x="2719" y="5781"/>
              <a:ext cx="9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5V</a:t>
              </a:r>
            </a:p>
          </p:txBody>
        </p:sp>
      </p:grpSp>
      <p:sp>
        <p:nvSpPr>
          <p:cNvPr id="139266" name="Text Box 1026"/>
          <p:cNvSpPr txBox="1"/>
          <p:nvPr/>
        </p:nvSpPr>
        <p:spPr>
          <a:xfrm>
            <a:off x="307975" y="408940"/>
            <a:ext cx="39147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、数字电路的定义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6395" y="1901190"/>
            <a:ext cx="849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）数字信号：指用二进制表示的信号，即信息用</a:t>
            </a:r>
            <a:r>
              <a:rPr lang="en-US" altLang="zh-CN" dirty="0">
                <a:sym typeface="+mn-ea"/>
              </a:rPr>
              <a:t>0,1</a:t>
            </a:r>
            <a:r>
              <a:rPr lang="zh-CN" altLang="en-US" dirty="0">
                <a:sym typeface="+mn-ea"/>
              </a:rPr>
              <a:t>来表示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28625" y="4121785"/>
            <a:ext cx="1557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例：</a:t>
            </a:r>
            <a:r>
              <a:rPr lang="en-US" altLang="zh-CN" dirty="0">
                <a:sym typeface="+mn-ea"/>
              </a:rPr>
              <a:t>1001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66395" y="5074920"/>
            <a:ext cx="8354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）逻辑运算功能：对不同的输入条件，电路能做出相应的逻辑推理和判断，从而得到正确的结果。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71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39266" grpId="0" build="p"/>
      <p:bldP spid="19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1056"/>
          <p:cNvSpPr txBox="1"/>
          <p:nvPr/>
        </p:nvSpPr>
        <p:spPr>
          <a:xfrm>
            <a:off x="477232" y="1136301"/>
            <a:ext cx="843343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8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数字系统是一个能对数字信号进行加工、传递和存储的实体，它由实现各种功能的数字逻辑电路相互连接而成。例如，数字计算机。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6" name="Text Box 1026"/>
          <p:cNvSpPr txBox="1"/>
          <p:nvPr/>
        </p:nvSpPr>
        <p:spPr>
          <a:xfrm>
            <a:off x="343144" y="234658"/>
            <a:ext cx="39147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、数字系统的定义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43144" y="2899719"/>
            <a:ext cx="849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数字系统中处理的是数字信号，当数字系统要与模拟信号发生联系时，必须经过模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(A/D)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转换和数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(D/A)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转换电路，对信号类型进行变换。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057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2710</Words>
  <Application>Microsoft Office PowerPoint</Application>
  <PresentationFormat>全屏显示(4:3)</PresentationFormat>
  <Paragraphs>387</Paragraphs>
  <Slides>39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楷体_GB2312</vt:lpstr>
      <vt:lpstr>隶书</vt:lpstr>
      <vt:lpstr>宋体</vt:lpstr>
      <vt:lpstr>Arial</vt:lpstr>
      <vt:lpstr>Times New Roman</vt:lpstr>
      <vt:lpstr>Verdana</vt:lpstr>
      <vt:lpstr>Wingdings</vt:lpstr>
      <vt:lpstr>默认设计模板</vt:lpstr>
      <vt:lpstr>Microsoft Word 97 - 2003 文档</vt:lpstr>
      <vt:lpstr>数字逻辑与数字系统  王春露 张勖    </vt:lpstr>
      <vt:lpstr>PowerPoint 演示文稿</vt:lpstr>
      <vt:lpstr>课程安排</vt:lpstr>
      <vt:lpstr>课程安排-cont’</vt:lpstr>
      <vt:lpstr>考核方式</vt:lpstr>
      <vt:lpstr>第1章  数字电路的基础知识</vt:lpstr>
      <vt:lpstr>PowerPoint 演示文稿</vt:lpstr>
      <vt:lpstr>PowerPoint 演示文稿</vt:lpstr>
      <vt:lpstr>PowerPoint 演示文稿</vt:lpstr>
      <vt:lpstr>PowerPoint 演示文稿</vt:lpstr>
      <vt:lpstr>第1章  数字电路的基础知识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第1章  数字电路的基础知识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1、数字电路基础</dc:title>
  <dc:creator>程永山</dc:creator>
  <cp:lastModifiedBy>zql</cp:lastModifiedBy>
  <cp:revision>167</cp:revision>
  <dcterms:created xsi:type="dcterms:W3CDTF">2000-04-02T09:16:00Z</dcterms:created>
  <dcterms:modified xsi:type="dcterms:W3CDTF">2022-02-24T13:42:53Z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