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303" r:id="rId2"/>
    <p:sldId id="256" r:id="rId3"/>
    <p:sldId id="257" r:id="rId4"/>
    <p:sldId id="441" r:id="rId5"/>
    <p:sldId id="258" r:id="rId6"/>
    <p:sldId id="260" r:id="rId7"/>
    <p:sldId id="261" r:id="rId8"/>
    <p:sldId id="263" r:id="rId9"/>
    <p:sldId id="264" r:id="rId10"/>
    <p:sldId id="266" r:id="rId11"/>
    <p:sldId id="267" r:id="rId12"/>
    <p:sldId id="305" r:id="rId13"/>
    <p:sldId id="268" r:id="rId14"/>
    <p:sldId id="269" r:id="rId15"/>
    <p:sldId id="270" r:id="rId16"/>
    <p:sldId id="271" r:id="rId17"/>
    <p:sldId id="272" r:id="rId18"/>
    <p:sldId id="307" r:id="rId19"/>
    <p:sldId id="306" r:id="rId20"/>
    <p:sldId id="274" r:id="rId21"/>
    <p:sldId id="275" r:id="rId22"/>
    <p:sldId id="276" r:id="rId23"/>
    <p:sldId id="277" r:id="rId24"/>
    <p:sldId id="278" r:id="rId25"/>
    <p:sldId id="279" r:id="rId26"/>
    <p:sldId id="309" r:id="rId27"/>
    <p:sldId id="442" r:id="rId28"/>
    <p:sldId id="311" r:id="rId29"/>
    <p:sldId id="312" r:id="rId30"/>
    <p:sldId id="386" r:id="rId31"/>
    <p:sldId id="281" r:id="rId32"/>
    <p:sldId id="282" r:id="rId33"/>
    <p:sldId id="314" r:id="rId34"/>
    <p:sldId id="315" r:id="rId35"/>
    <p:sldId id="316" r:id="rId36"/>
    <p:sldId id="288" r:id="rId37"/>
    <p:sldId id="319" r:id="rId38"/>
    <p:sldId id="324" r:id="rId39"/>
    <p:sldId id="325" r:id="rId40"/>
    <p:sldId id="326" r:id="rId41"/>
    <p:sldId id="327" r:id="rId42"/>
    <p:sldId id="384" r:id="rId43"/>
    <p:sldId id="339" r:id="rId44"/>
    <p:sldId id="291" r:id="rId45"/>
    <p:sldId id="294" r:id="rId46"/>
    <p:sldId id="295" r:id="rId47"/>
    <p:sldId id="340" r:id="rId48"/>
    <p:sldId id="341" r:id="rId49"/>
    <p:sldId id="342" r:id="rId50"/>
    <p:sldId id="344" r:id="rId51"/>
    <p:sldId id="440" r:id="rId52"/>
    <p:sldId id="346" r:id="rId53"/>
    <p:sldId id="283" r:id="rId54"/>
    <p:sldId id="284" r:id="rId55"/>
    <p:sldId id="348" r:id="rId56"/>
    <p:sldId id="350" r:id="rId57"/>
    <p:sldId id="355" r:id="rId58"/>
    <p:sldId id="356" r:id="rId59"/>
    <p:sldId id="357" r:id="rId60"/>
    <p:sldId id="296" r:id="rId61"/>
    <p:sldId id="436" r:id="rId62"/>
    <p:sldId id="439" r:id="rId63"/>
    <p:sldId id="438" r:id="rId64"/>
    <p:sldId id="359" r:id="rId65"/>
    <p:sldId id="363" r:id="rId66"/>
    <p:sldId id="380" r:id="rId67"/>
    <p:sldId id="382" r:id="rId68"/>
    <p:sldId id="381" r:id="rId69"/>
    <p:sldId id="364" r:id="rId70"/>
    <p:sldId id="383" r:id="rId71"/>
    <p:sldId id="385" r:id="rId72"/>
    <p:sldId id="371" r:id="rId73"/>
    <p:sldId id="372" r:id="rId74"/>
    <p:sldId id="373" r:id="rId75"/>
    <p:sldId id="301" r:id="rId76"/>
    <p:sldId id="374" r:id="rId77"/>
    <p:sldId id="375" r:id="rId78"/>
    <p:sldId id="376" r:id="rId79"/>
    <p:sldId id="443" r:id="rId80"/>
    <p:sldId id="378" r:id="rId8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81319" autoAdjust="0"/>
  </p:normalViewPr>
  <p:slideViewPr>
    <p:cSldViewPr showGuides="1">
      <p:cViewPr varScale="1">
        <p:scale>
          <a:sx n="59" d="100"/>
          <a:sy n="59" d="100"/>
        </p:scale>
        <p:origin x="1830" y="72"/>
      </p:cViewPr>
      <p:guideLst>
        <p:guide orient="horz" pos="2160"/>
        <p:guide pos="2830"/>
      </p:guideLst>
    </p:cSldViewPr>
  </p:slideViewPr>
  <p:outlineViewPr>
    <p:cViewPr>
      <p:scale>
        <a:sx n="33" d="100"/>
        <a:sy n="33" d="100"/>
      </p:scale>
      <p:origin x="0" y="-3354"/>
    </p:cViewPr>
  </p:outlineViewPr>
  <p:notesTextViewPr>
    <p:cViewPr>
      <p:scale>
        <a:sx n="100" d="100"/>
        <a:sy n="100" d="100"/>
      </p:scale>
      <p:origin x="0" y="0"/>
    </p:cViewPr>
  </p:notesTextViewPr>
  <p:sorterViewPr showFormatting="0">
    <p:cViewPr>
      <p:scale>
        <a:sx n="129" d="100"/>
        <a:sy n="12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9"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1.wmf"/><Relationship Id="rId4" Type="http://schemas.openxmlformats.org/officeDocument/2006/relationships/image" Target="../media/image8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页眉占位符 7680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76803" name="日期占位符 76802"/>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p>
        </p:txBody>
      </p:sp>
      <p:sp>
        <p:nvSpPr>
          <p:cNvPr id="76804" name="幻灯片图像占位符 76803"/>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76805" name="文本占位符 76804"/>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6806" name="页脚占位符 76805"/>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p>
        </p:txBody>
      </p:sp>
      <p:sp>
        <p:nvSpPr>
          <p:cNvPr id="76807" name="灯片编号占位符 76806"/>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pPr lvl="0" algn="r"/>
              <a:t>‹#›</a:t>
            </a:fld>
            <a:endParaRPr lang="zh-CN" altLang="en-US" sz="1200" dirty="0"/>
          </a:p>
        </p:txBody>
      </p:sp>
    </p:spTree>
    <p:extLst>
      <p:ext uri="{BB962C8B-B14F-4D97-AF65-F5344CB8AC3E}">
        <p14:creationId xmlns:p14="http://schemas.microsoft.com/office/powerpoint/2010/main" val="3462550706"/>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enwen.sogou.com/s/?w=%E5%BE%B7%C2%B7%E6%91%A9%E6%A0%B9&amp;ch=ww.xqy.chai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wenwen.sogou.com/s/?w=%E5%BE%B7%C2%B7%E6%91%A9%E6%A0%B9%E5%BE%8B&amp;ch=ww.xqy.chain"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基本逻辑运算和逻辑函数</a:t>
            </a:r>
            <a:endParaRPr kumimoji="1" lang="en-US" altLang="zh-CN" dirty="0"/>
          </a:p>
          <a:p>
            <a:r>
              <a:rPr kumimoji="1" lang="en-US" altLang="zh-CN" dirty="0"/>
              <a:t>1</a:t>
            </a:r>
            <a:r>
              <a:rPr kumimoji="1" lang="zh-CN" altLang="en-US" dirty="0"/>
              <a:t>、逻辑</a:t>
            </a:r>
            <a:endParaRPr kumimoji="1" lang="en-US" altLang="zh-CN" dirty="0"/>
          </a:p>
          <a:p>
            <a:r>
              <a:rPr kumimoji="1" lang="en-US" altLang="zh-CN" dirty="0"/>
              <a:t>	·</a:t>
            </a:r>
            <a:r>
              <a:rPr kumimoji="1" lang="zh-CN" altLang="en-US" dirty="0"/>
              <a:t>所谓“逻辑”是指“条件”与“因果”的关系</a:t>
            </a:r>
            <a:endParaRPr kumimoji="1" lang="en-US" altLang="zh-CN" dirty="0"/>
          </a:p>
          <a:p>
            <a:r>
              <a:rPr kumimoji="1" lang="en-US" altLang="zh-CN" dirty="0"/>
              <a:t>	·</a:t>
            </a:r>
            <a:r>
              <a:rPr kumimoji="1" lang="zh-CN" altLang="en-US" dirty="0"/>
              <a:t>数字电路是研究逻辑的，利用电路的输入信号反映“条件”，用电路的输出反应“结果”</a:t>
            </a:r>
            <a:endParaRPr kumimoji="1" lang="en-US" altLang="zh-CN" dirty="0"/>
          </a:p>
          <a:p>
            <a:r>
              <a:rPr kumimoji="1" lang="en-US" altLang="zh-CN" dirty="0"/>
              <a:t>	·</a:t>
            </a:r>
            <a:r>
              <a:rPr kumimoji="1" lang="zh-CN" altLang="en-US" dirty="0"/>
              <a:t>即电路的输入与输出代表了一定的逻辑关系</a:t>
            </a:r>
            <a:endParaRPr kumimoji="1" lang="en-US" altLang="zh-CN" dirty="0"/>
          </a:p>
          <a:p>
            <a:endParaRPr kumimoji="1" lang="en-US" altLang="zh-CN" dirty="0"/>
          </a:p>
          <a:p>
            <a:r>
              <a:rPr kumimoji="1" lang="zh-CN" altLang="en-US" dirty="0"/>
              <a:t>在逻辑电路中，用电路的状态表示逻辑‘</a:t>
            </a:r>
            <a:r>
              <a:rPr kumimoji="1" lang="en-US" altLang="zh-CN" dirty="0"/>
              <a:t>1</a:t>
            </a:r>
            <a:r>
              <a:rPr kumimoji="1" lang="zh-CN" altLang="en-US" dirty="0"/>
              <a:t>’和逻辑‘</a:t>
            </a:r>
            <a:r>
              <a:rPr kumimoji="1" lang="en-US" altLang="zh-CN" dirty="0"/>
              <a:t>0</a:t>
            </a:r>
            <a:r>
              <a:rPr kumimoji="1" lang="zh-CN" altLang="en-US" dirty="0"/>
              <a:t>’，如表所示的几种表示方法</a:t>
            </a:r>
            <a:endParaRPr kumimoji="1" lang="en-US" altLang="zh-CN"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a:t>
            </a:fld>
            <a:endParaRPr lang="zh-CN" altLang="en-US" sz="1200" dirty="0"/>
          </a:p>
        </p:txBody>
      </p:sp>
    </p:spTree>
    <p:extLst>
      <p:ext uri="{BB962C8B-B14F-4D97-AF65-F5344CB8AC3E}">
        <p14:creationId xmlns:p14="http://schemas.microsoft.com/office/powerpoint/2010/main" val="417029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基本逻辑关系的扩展</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在实际的逻辑问题中，经常使用由与、或、非三种逻辑组合而成的复合逻辑，将基本逻辑门加以组合，可构成“与非”、“或非”、“异或”等门电路。</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、与非门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表示式：</a:t>
                </a:r>
                <a:r>
                  <a:rPr kumimoji="1" lang="en-US" altLang="zh-CN" dirty="0"/>
                  <a:t>Y=</a:t>
                </a: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AB</m:t>
                        </m:r>
                      </m:e>
                    </m:acc>
                  </m:oMath>
                </a14:m>
                <a:endParaRPr kumimoji="1" lang="en-US" altLang="zh-CN" dirty="0"/>
              </a:p>
              <a:p>
                <a:r>
                  <a:rPr kumimoji="1" lang="en-US" altLang="zh-CN" dirty="0"/>
                  <a:t>	·</a:t>
                </a:r>
                <a:r>
                  <a:rPr kumimoji="1" lang="zh-CN" altLang="en-US" dirty="0"/>
                  <a:t>符号：</a:t>
                </a:r>
                <a:endParaRPr kumimoji="1" lang="en-US" altLang="zh-CN" dirty="0"/>
              </a:p>
              <a:p>
                <a:r>
                  <a:rPr kumimoji="1" lang="en-US" altLang="zh-CN" dirty="0"/>
                  <a:t>	·</a:t>
                </a:r>
                <a:r>
                  <a:rPr kumimoji="1" lang="zh-CN" altLang="en-US" dirty="0"/>
                  <a:t>多个逻辑变量</a:t>
                </a:r>
                <a:endParaRPr kumimoji="1" lang="en-US" altLang="zh-CN" dirty="0"/>
              </a:p>
              <a:p>
                <a:r>
                  <a:rPr kumimoji="1" lang="zh-CN" altLang="en-US" dirty="0"/>
                  <a:t>从真值表可看出，只有当</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全为</a:t>
                </a:r>
                <a:r>
                  <a:rPr kumimoji="1" lang="en-US" altLang="zh-CN" dirty="0"/>
                  <a:t>1</a:t>
                </a:r>
                <a:r>
                  <a:rPr kumimoji="1" lang="zh-CN" altLang="en-US" dirty="0"/>
                  <a:t>时，输出才为</a:t>
                </a:r>
                <a:r>
                  <a:rPr kumimoji="1" lang="en-US" altLang="zh-CN" dirty="0"/>
                  <a:t>0</a:t>
                </a:r>
                <a:r>
                  <a:rPr kumimoji="1" lang="zh-CN" altLang="en-US" dirty="0"/>
                  <a:t>，是与门输出的非</a:t>
                </a: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基本逻辑关系的扩展</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在实际的逻辑问题中，经常使用由与、或、非三种逻辑组合而成的复合逻辑，将基本逻辑门加以组合，可构成“与非”、“或非”、“异或”等门电路。</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、与非门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表示式：</a:t>
                </a:r>
                <a:r>
                  <a:rPr kumimoji="1" lang="en-US" altLang="zh-CN" dirty="0"/>
                  <a:t>Y=</a:t>
                </a:r>
                <a:r>
                  <a:rPr kumimoji="1" lang="en-US" altLang="zh-CN" i="0">
                    <a:latin typeface="Cambria Math" panose="02040503050406030204" pitchFamily="18" charset="0"/>
                  </a:rPr>
                  <a:t>(AB) ̅</a:t>
                </a:r>
                <a:endParaRPr kumimoji="1" lang="en-US" altLang="zh-CN" dirty="0"/>
              </a:p>
              <a:p>
                <a:r>
                  <a:rPr kumimoji="1" lang="en-US" altLang="zh-CN" dirty="0"/>
                  <a:t>	·</a:t>
                </a:r>
                <a:r>
                  <a:rPr kumimoji="1" lang="zh-CN" altLang="en-US" dirty="0"/>
                  <a:t>符号：</a:t>
                </a:r>
                <a:endParaRPr kumimoji="1" lang="en-US" altLang="zh-CN" dirty="0"/>
              </a:p>
              <a:p>
                <a:r>
                  <a:rPr kumimoji="1" lang="en-US" altLang="zh-CN" dirty="0"/>
                  <a:t>	·</a:t>
                </a:r>
                <a:r>
                  <a:rPr kumimoji="1" lang="zh-CN" altLang="en-US" dirty="0"/>
                  <a:t>多个逻辑变量</a:t>
                </a:r>
                <a:endParaRPr kumimoji="1" lang="en-US" altLang="zh-CN" dirty="0"/>
              </a:p>
              <a:p>
                <a:r>
                  <a:rPr kumimoji="1" lang="zh-CN" altLang="en-US" dirty="0"/>
                  <a:t>从真值表可看出，只有当</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全为</a:t>
                </a:r>
                <a:r>
                  <a:rPr kumimoji="1" lang="en-US" altLang="zh-CN" dirty="0"/>
                  <a:t>1</a:t>
                </a:r>
                <a:r>
                  <a:rPr kumimoji="1" lang="zh-CN" altLang="en-US" dirty="0"/>
                  <a:t>时，输出才为</a:t>
                </a:r>
                <a:r>
                  <a:rPr kumimoji="1" lang="en-US" altLang="zh-CN" dirty="0"/>
                  <a:t>0</a:t>
                </a:r>
                <a:r>
                  <a:rPr kumimoji="1" lang="zh-CN" altLang="en-US" dirty="0"/>
                  <a:t>，是与门输出的非</a:t>
                </a:r>
                <a:endParaRPr kumimoji="1" lang="en-US"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11</a:t>
            </a:fld>
            <a:endParaRPr lang="zh-CN" altLang="en-US" sz="1200" dirty="0"/>
          </a:p>
        </p:txBody>
      </p:sp>
    </p:spTree>
    <p:extLst>
      <p:ext uri="{BB962C8B-B14F-4D97-AF65-F5344CB8AC3E}">
        <p14:creationId xmlns:p14="http://schemas.microsoft.com/office/powerpoint/2010/main" val="37579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2</a:t>
                </a:r>
                <a:r>
                  <a:rPr kumimoji="1" lang="zh-CN" altLang="en-US" dirty="0"/>
                  <a:t>、或非门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表达式：</a:t>
                </a:r>
                <a:r>
                  <a:rPr kumimoji="1" lang="en" altLang="zh-CN" dirty="0"/>
                  <a:t>Y= </a:t>
                </a:r>
                <a14:m>
                  <m:oMath xmlns:m="http://schemas.openxmlformats.org/officeDocument/2006/math">
                    <m:acc>
                      <m:accPr>
                        <m:chr m:val="̅"/>
                        <m:ctrlPr>
                          <a:rPr kumimoji="1" lang="en" altLang="zh-CN" i="1" smtClean="0">
                            <a:latin typeface="Cambria Math" panose="02040503050406030204" pitchFamily="18" charset="0"/>
                          </a:rPr>
                        </m:ctrlPr>
                      </m:accPr>
                      <m:e>
                        <m:r>
                          <m:rPr>
                            <m:sty m:val="p"/>
                          </m:rPr>
                          <a:rPr kumimoji="1" lang="en" altLang="zh-CN" i="1" smtClean="0">
                            <a:latin typeface="Cambria Math" panose="02040503050406030204" pitchFamily="18" charset="0"/>
                          </a:rPr>
                          <m:t>A</m:t>
                        </m:r>
                        <m:r>
                          <a:rPr kumimoji="1" lang="en-US" altLang="zh-CN" b="0" i="1" smtClean="0">
                            <a:latin typeface="Cambria Math" panose="02040503050406030204" pitchFamily="18" charset="0"/>
                          </a:rPr>
                          <m:t>+</m:t>
                        </m:r>
                        <m:r>
                          <m:rPr>
                            <m:sty m:val="p"/>
                          </m:rPr>
                          <a:rPr kumimoji="1" lang="en-US" altLang="zh-CN" b="0" i="1" smtClean="0">
                            <a:latin typeface="Cambria Math" panose="02040503050406030204" pitchFamily="18" charset="0"/>
                          </a:rPr>
                          <m:t>B</m:t>
                        </m:r>
                      </m:e>
                    </m:acc>
                  </m:oMath>
                </a14:m>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多个逻辑变量</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由真值表看出，输入变量只要有</a:t>
                </a:r>
                <a:r>
                  <a:rPr kumimoji="1" lang="en-US" altLang="zh-CN" dirty="0"/>
                  <a:t>1</a:t>
                </a:r>
                <a:r>
                  <a:rPr kumimoji="1" lang="zh-CN" altLang="en-US" dirty="0"/>
                  <a:t>，输出就为</a:t>
                </a:r>
                <a:r>
                  <a:rPr kumimoji="1" lang="en-US" altLang="zh-CN" dirty="0"/>
                  <a:t>0</a:t>
                </a:r>
                <a:endParaRPr kumimoji="1" lang="zh-CN" altLang="en-US"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2</a:t>
                </a:r>
                <a:r>
                  <a:rPr kumimoji="1" lang="zh-CN" altLang="en-US" dirty="0"/>
                  <a:t>、或非门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表达式：</a:t>
                </a:r>
                <a:r>
                  <a:rPr kumimoji="1" lang="en" altLang="zh-CN" dirty="0"/>
                  <a:t>Y= </a:t>
                </a:r>
                <a:r>
                  <a:rPr kumimoji="1" lang="en" altLang="zh-CN" i="0">
                    <a:latin typeface="Cambria Math" panose="02040503050406030204" pitchFamily="18" charset="0"/>
                  </a:rPr>
                  <a:t>(A</a:t>
                </a:r>
                <a:r>
                  <a:rPr kumimoji="1" lang="en-US" altLang="zh-CN" b="0" i="0">
                    <a:latin typeface="Cambria Math" panose="02040503050406030204" pitchFamily="18" charset="0"/>
                  </a:rPr>
                  <a:t>+B</a:t>
                </a:r>
                <a:r>
                  <a:rPr kumimoji="1" lang="en" altLang="zh-CN" b="0" i="0">
                    <a:latin typeface="Cambria Math" panose="02040503050406030204" pitchFamily="18" charset="0"/>
                  </a:rPr>
                  <a:t>) ̅</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多个逻辑变量</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由真值表看出，输入变量只要有</a:t>
                </a:r>
                <a:r>
                  <a:rPr kumimoji="1" lang="en-US" altLang="zh-CN" dirty="0"/>
                  <a:t>1</a:t>
                </a:r>
                <a:r>
                  <a:rPr kumimoji="1" lang="zh-CN" altLang="en-US" dirty="0"/>
                  <a:t>，输出就为</a:t>
                </a:r>
                <a:r>
                  <a:rPr kumimoji="1" lang="en-US" altLang="zh-CN" dirty="0"/>
                  <a:t>0</a:t>
                </a:r>
                <a:endParaRPr kumimoji="1" lang="zh-CN" altLang="en-US"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12</a:t>
            </a:fld>
            <a:endParaRPr lang="zh-CN" altLang="en-US" sz="1200" dirty="0"/>
          </a:p>
        </p:txBody>
      </p:sp>
    </p:spTree>
    <p:extLst>
      <p:ext uri="{BB962C8B-B14F-4D97-AF65-F5344CB8AC3E}">
        <p14:creationId xmlns:p14="http://schemas.microsoft.com/office/powerpoint/2010/main" val="13285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3</a:t>
                </a:r>
                <a:r>
                  <a:rPr kumimoji="1" lang="zh-CN" altLang="en-US" dirty="0"/>
                  <a:t>、与或非门</a:t>
                </a:r>
                <a:endParaRPr kumimoji="1" lang="en-US" altLang="zh-CN" dirty="0"/>
              </a:p>
              <a:p>
                <a:r>
                  <a:rPr kumimoji="1" lang="en-US" altLang="zh-CN" dirty="0"/>
                  <a:t>	·</a:t>
                </a:r>
                <a:r>
                  <a:rPr kumimoji="1" lang="zh-CN" altLang="en-US" dirty="0"/>
                  <a:t>表达式： </a:t>
                </a:r>
                <a:r>
                  <a:rPr kumimoji="1" lang="en-US" altLang="zh-CN" dirty="0"/>
                  <a:t>Y=</a:t>
                </a: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AB</m:t>
                        </m:r>
                        <m:r>
                          <a:rPr kumimoji="1" lang="en-US" altLang="zh-CN" b="0" i="1" smtClean="0">
                            <a:latin typeface="Cambria Math" panose="02040503050406030204" pitchFamily="18" charset="0"/>
                          </a:rPr>
                          <m:t>+</m:t>
                        </m:r>
                        <m:r>
                          <m:rPr>
                            <m:sty m:val="p"/>
                          </m:rPr>
                          <a:rPr kumimoji="1" lang="en-US" altLang="zh-CN" b="0" i="1" smtClean="0">
                            <a:latin typeface="Cambria Math" panose="02040503050406030204" pitchFamily="18" charset="0"/>
                          </a:rPr>
                          <m:t>CD</m:t>
                        </m:r>
                      </m:e>
                    </m:acc>
                  </m:oMath>
                </a14:m>
                <a:endParaRPr kumimoji="1" lang="en-US" altLang="zh-CN" dirty="0"/>
              </a:p>
              <a:p>
                <a:r>
                  <a:rPr kumimoji="1" lang="en-US" altLang="zh-CN" dirty="0"/>
                  <a:t>	·</a:t>
                </a:r>
                <a:r>
                  <a:rPr kumimoji="1" lang="zh-CN" altLang="en-US" dirty="0"/>
                  <a:t>符号</a:t>
                </a:r>
                <a:endParaRPr kumimoji="1" lang="en-US" altLang="zh-CN" dirty="0"/>
              </a:p>
              <a:p>
                <a:r>
                  <a:rPr kumimoji="1" lang="zh-CN" altLang="en-US" dirty="0"/>
                  <a:t>可以自己尝试写出真值表</a:t>
                </a:r>
                <a:endParaRPr kumimoji="1" lang="en-US" altLang="zh-CN" dirty="0"/>
              </a:p>
              <a:p>
                <a:endParaRPr kumimoji="1"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3</a:t>
                </a:r>
                <a:r>
                  <a:rPr kumimoji="1" lang="zh-CN" altLang="en-US" dirty="0"/>
                  <a:t>、与或非门</a:t>
                </a:r>
                <a:endParaRPr kumimoji="1" lang="en-US" altLang="zh-CN" dirty="0"/>
              </a:p>
              <a:p>
                <a:r>
                  <a:rPr kumimoji="1" lang="en-US" altLang="zh-CN" dirty="0"/>
                  <a:t>	·</a:t>
                </a:r>
                <a:r>
                  <a:rPr kumimoji="1" lang="zh-CN" altLang="en-US" dirty="0"/>
                  <a:t>表达式： </a:t>
                </a:r>
                <a:r>
                  <a:rPr kumimoji="1" lang="en-US" altLang="zh-CN" dirty="0"/>
                  <a:t>Y=</a:t>
                </a:r>
                <a:r>
                  <a:rPr kumimoji="1" lang="en-US" altLang="zh-CN" i="0">
                    <a:latin typeface="Cambria Math" panose="02040503050406030204" pitchFamily="18" charset="0"/>
                  </a:rPr>
                  <a:t>(AB</a:t>
                </a:r>
                <a:r>
                  <a:rPr kumimoji="1" lang="en-US" altLang="zh-CN" b="0" i="0">
                    <a:latin typeface="Cambria Math" panose="02040503050406030204" pitchFamily="18" charset="0"/>
                  </a:rPr>
                  <a:t>+CD) ̅</a:t>
                </a:r>
                <a:endParaRPr kumimoji="1" lang="en-US" altLang="zh-CN" dirty="0"/>
              </a:p>
              <a:p>
                <a:r>
                  <a:rPr kumimoji="1" lang="en-US" altLang="zh-CN" dirty="0"/>
                  <a:t>	·</a:t>
                </a:r>
                <a:r>
                  <a:rPr kumimoji="1" lang="zh-CN" altLang="en-US" dirty="0"/>
                  <a:t>符号</a:t>
                </a:r>
                <a:endParaRPr kumimoji="1" lang="en-US" altLang="zh-CN" dirty="0"/>
              </a:p>
              <a:p>
                <a:r>
                  <a:rPr kumimoji="1" lang="zh-CN" altLang="en-US" dirty="0"/>
                  <a:t>可以自己尝试写出真值表</a:t>
                </a:r>
                <a:endParaRPr kumimoji="1" lang="en-US" altLang="zh-CN" dirty="0"/>
              </a:p>
              <a:p>
                <a:endParaRPr kumimoji="1" lang="en-US" altLang="zh-CN"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13</a:t>
            </a:fld>
            <a:endParaRPr lang="zh-CN" altLang="en-US" sz="1200" dirty="0"/>
          </a:p>
        </p:txBody>
      </p:sp>
    </p:spTree>
    <p:extLst>
      <p:ext uri="{BB962C8B-B14F-4D97-AF65-F5344CB8AC3E}">
        <p14:creationId xmlns:p14="http://schemas.microsoft.com/office/powerpoint/2010/main" val="203750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4</a:t>
                </a:r>
                <a:r>
                  <a:rPr kumimoji="1" lang="zh-CN" altLang="en-US" dirty="0"/>
                  <a:t>、异或门</a:t>
                </a:r>
                <a:endParaRPr kumimoji="1" lang="en-US" altLang="zh-CN" dirty="0"/>
              </a:p>
              <a:p>
                <a:r>
                  <a:rPr kumimoji="1" lang="en-US" altLang="zh-CN" dirty="0"/>
                  <a:t>	·</a:t>
                </a:r>
                <a:r>
                  <a:rPr kumimoji="1" lang="zh-CN" altLang="en-US" dirty="0"/>
                  <a:t>表示式：</a:t>
                </a:r>
                <a:r>
                  <a:rPr kumimoji="1" lang="en-US" altLang="zh-CN" dirty="0"/>
                  <a:t>Y=</a:t>
                </a:r>
                <a14:m>
                  <m:oMath xmlns:m="http://schemas.openxmlformats.org/officeDocument/2006/math">
                    <m:r>
                      <m:rPr>
                        <m:sty m:val="p"/>
                      </m:rPr>
                      <a:rPr kumimoji="1" lang="en-US" altLang="zh-CN" i="1" dirty="0" smtClean="0">
                        <a:latin typeface="Cambria Math" panose="02040503050406030204" pitchFamily="18" charset="0"/>
                      </a:rPr>
                      <m:t>A</m:t>
                    </m:r>
                    <m:r>
                      <a:rPr kumimoji="1" lang="en-US" altLang="zh-CN" i="1" dirty="0" smtClean="0">
                        <a:latin typeface="Cambria Math" panose="02040503050406030204" pitchFamily="18" charset="0"/>
                        <a:ea typeface="Cambria Math" panose="02040503050406030204" pitchFamily="18" charset="0"/>
                      </a:rPr>
                      <m:t>⨁</m:t>
                    </m:r>
                    <m:r>
                      <m:rPr>
                        <m:sty m:val="p"/>
                      </m:rPr>
                      <a:rPr kumimoji="1" lang="en-US" altLang="zh-CN" i="1" dirty="0" smtClean="0">
                        <a:latin typeface="Cambria Math" panose="02040503050406030204" pitchFamily="18" charset="0"/>
                        <a:ea typeface="Cambria Math" panose="02040503050406030204" pitchFamily="18" charset="0"/>
                      </a:rPr>
                      <m:t>B</m:t>
                    </m:r>
                    <m:r>
                      <a:rPr kumimoji="1" lang="en-US" altLang="zh-CN" b="0" i="1" dirty="0" smtClean="0">
                        <a:latin typeface="Cambria Math" panose="02040503050406030204" pitchFamily="18" charset="0"/>
                        <a:ea typeface="Cambria Math" panose="02040503050406030204" pitchFamily="18" charset="0"/>
                      </a:rPr>
                      <m:t>=</m:t>
                    </m:r>
                    <m:acc>
                      <m:accPr>
                        <m:chr m:val="̅"/>
                        <m:ctrlPr>
                          <a:rPr kumimoji="1" lang="en-US" altLang="zh-CN" b="0" i="1" dirty="0" smtClean="0">
                            <a:latin typeface="Cambria Math" panose="02040503050406030204" pitchFamily="18" charset="0"/>
                            <a:ea typeface="Cambria Math" panose="02040503050406030204" pitchFamily="18" charset="0"/>
                          </a:rPr>
                        </m:ctrlPr>
                      </m:accPr>
                      <m:e>
                        <m:r>
                          <m:rPr>
                            <m:sty m:val="p"/>
                          </m:rPr>
                          <a:rPr kumimoji="1" lang="en-US" altLang="zh-CN" b="0" i="1" dirty="0" smtClean="0">
                            <a:latin typeface="Cambria Math" panose="02040503050406030204" pitchFamily="18" charset="0"/>
                            <a:ea typeface="Cambria Math" panose="02040503050406030204" pitchFamily="18" charset="0"/>
                          </a:rPr>
                          <m:t>A</m:t>
                        </m:r>
                      </m:e>
                    </m:acc>
                    <m:r>
                      <m:rPr>
                        <m:sty m:val="p"/>
                      </m:rPr>
                      <a:rPr kumimoji="1" lang="en-US" altLang="zh-CN" i="1" dirty="0" smtClean="0">
                        <a:latin typeface="Cambria Math" panose="02040503050406030204" pitchFamily="18" charset="0"/>
                      </a:rPr>
                      <m:t>B</m:t>
                    </m:r>
                    <m:r>
                      <a:rPr kumimoji="1" lang="en-US" altLang="zh-CN" b="0" i="1" dirty="0" smtClean="0">
                        <a:latin typeface="Cambria Math" panose="02040503050406030204" pitchFamily="18" charset="0"/>
                      </a:rPr>
                      <m:t>+</m:t>
                    </m:r>
                    <m:r>
                      <m:rPr>
                        <m:sty m:val="p"/>
                      </m:rPr>
                      <a:rPr kumimoji="1" lang="en-US" altLang="zh-CN" b="0" i="1" dirty="0" smtClean="0">
                        <a:latin typeface="Cambria Math" panose="02040503050406030204" pitchFamily="18" charset="0"/>
                      </a:rPr>
                      <m:t>A</m:t>
                    </m:r>
                    <m:acc>
                      <m:accPr>
                        <m:chr m:val="̅"/>
                        <m:ctrlPr>
                          <a:rPr kumimoji="1" lang="en-US" altLang="zh-CN" b="0" i="1" dirty="0" smtClean="0">
                            <a:latin typeface="Cambria Math" panose="02040503050406030204" pitchFamily="18" charset="0"/>
                          </a:rPr>
                        </m:ctrlPr>
                      </m:accPr>
                      <m:e>
                        <m:r>
                          <m:rPr>
                            <m:sty m:val="p"/>
                          </m:rPr>
                          <a:rPr kumimoji="1" lang="en-US" altLang="zh-CN" b="0" i="1" dirty="0" smtClean="0">
                            <a:latin typeface="Cambria Math" panose="02040503050406030204" pitchFamily="18" charset="0"/>
                          </a:rPr>
                          <m:t>B</m:t>
                        </m:r>
                      </m:e>
                    </m:acc>
                  </m:oMath>
                </a14:m>
                <a:endParaRPr kumimoji="1" lang="en-US" altLang="zh-CN" dirty="0"/>
              </a:p>
              <a:p>
                <a:r>
                  <a:rPr kumimoji="1" lang="en-US" altLang="zh-CN" dirty="0"/>
                  <a:t>	·</a:t>
                </a:r>
                <a:r>
                  <a:rPr kumimoji="1" lang="zh-CN" altLang="en-US" dirty="0"/>
                  <a:t>符号：</a:t>
                </a:r>
                <a:endParaRPr kumimoji="1" lang="en-US" altLang="zh-CN" dirty="0"/>
              </a:p>
              <a:p>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写出真值表，看得出真值表的特点：相同则</a:t>
                </a:r>
                <a:r>
                  <a:rPr kumimoji="1" lang="en-US" altLang="zh-CN" dirty="0"/>
                  <a:t>0,</a:t>
                </a:r>
                <a:r>
                  <a:rPr kumimoji="1" lang="zh-CN" altLang="en-US" dirty="0"/>
                  <a:t>不同则</a:t>
                </a:r>
                <a:r>
                  <a:rPr kumimoji="1" lang="en-US" altLang="zh-CN" dirty="0"/>
                  <a:t>1</a:t>
                </a:r>
                <a:r>
                  <a:rPr kumimoji="1" lang="zh-CN" altLang="en-US" dirty="0"/>
                  <a:t>，即</a:t>
                </a:r>
                <a:r>
                  <a:rPr kumimoji="1" lang="en-US" altLang="zh-CN" dirty="0"/>
                  <a:t>A</a:t>
                </a:r>
                <a:r>
                  <a:rPr kumimoji="1" lang="zh-CN" altLang="en-US" dirty="0"/>
                  <a:t>、</a:t>
                </a:r>
                <a:r>
                  <a:rPr kumimoji="1" lang="en-US" altLang="zh-CN" dirty="0"/>
                  <a:t>B</a:t>
                </a:r>
                <a:r>
                  <a:rPr kumimoji="1" lang="zh-CN" altLang="en-US" dirty="0"/>
                  <a:t>相同则为</a:t>
                </a:r>
                <a:r>
                  <a:rPr kumimoji="1" lang="en-US" altLang="zh-CN" dirty="0"/>
                  <a:t>0</a:t>
                </a:r>
                <a:r>
                  <a:rPr kumimoji="1" lang="zh-CN" altLang="en-US" dirty="0"/>
                  <a:t>，不同则为</a:t>
                </a:r>
                <a:r>
                  <a:rPr kumimoji="1" lang="en-US" altLang="zh-CN" dirty="0"/>
                  <a:t>1</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同或表达式：</a:t>
                </a:r>
                <a14:m>
                  <m:oMath xmlns:m="http://schemas.openxmlformats.org/officeDocument/2006/math">
                    <m:r>
                      <m:rPr>
                        <m:sty m:val="p"/>
                      </m:rPr>
                      <a:rPr kumimoji="1" lang="en-US" altLang="zh-CN" i="1" dirty="0" smtClean="0">
                        <a:latin typeface="Cambria Math" panose="02040503050406030204" pitchFamily="18" charset="0"/>
                      </a:rPr>
                      <m:t>Z</m:t>
                    </m:r>
                    <m:r>
                      <a:rPr kumimoji="1" lang="en-US" altLang="zh-CN" b="0" i="1" dirty="0" smtClean="0">
                        <a:latin typeface="Cambria Math" panose="02040503050406030204" pitchFamily="18" charset="0"/>
                      </a:rPr>
                      <m:t>=</m:t>
                    </m:r>
                    <m:r>
                      <m:rPr>
                        <m:sty m:val="p"/>
                      </m:rPr>
                      <a:rPr kumimoji="1" lang="en-US" altLang="zh-CN" b="0" i="1" dirty="0" smtClean="0">
                        <a:latin typeface="Cambria Math" panose="02040503050406030204" pitchFamily="18" charset="0"/>
                      </a:rPr>
                      <m:t>A</m:t>
                    </m:r>
                    <m:r>
                      <a:rPr kumimoji="1" lang="en-US" altLang="zh-CN" b="0" i="1" dirty="0" smtClean="0">
                        <a:latin typeface="Cambria Math" panose="02040503050406030204" pitchFamily="18" charset="0"/>
                        <a:ea typeface="Cambria Math" panose="02040503050406030204" pitchFamily="18" charset="0"/>
                      </a:rPr>
                      <m:t>⨀</m:t>
                    </m:r>
                    <m:r>
                      <m:rPr>
                        <m:sty m:val="p"/>
                      </m:rPr>
                      <a:rPr kumimoji="1" lang="en-US" altLang="zh-CN" b="0" i="1" dirty="0" smtClean="0">
                        <a:latin typeface="Cambria Math" panose="02040503050406030204" pitchFamily="18" charset="0"/>
                        <a:ea typeface="Cambria Math" panose="02040503050406030204" pitchFamily="18" charset="0"/>
                      </a:rPr>
                      <m:t>B</m:t>
                    </m:r>
                    <m:r>
                      <a:rPr kumimoji="1" lang="en-US" altLang="zh-CN" b="0" i="1" dirty="0" smtClean="0">
                        <a:latin typeface="Cambria Math" panose="02040503050406030204" pitchFamily="18" charset="0"/>
                        <a:ea typeface="Cambria Math" panose="02040503050406030204" pitchFamily="18" charset="0"/>
                      </a:rPr>
                      <m:t>=</m:t>
                    </m:r>
                    <m:acc>
                      <m:accPr>
                        <m:chr m:val="̅"/>
                        <m:ctrlPr>
                          <a:rPr kumimoji="1" lang="en-US" altLang="zh-CN" b="0" i="1" dirty="0" smtClean="0">
                            <a:latin typeface="Cambria Math" panose="02040503050406030204" pitchFamily="18" charset="0"/>
                            <a:ea typeface="Cambria Math" panose="02040503050406030204" pitchFamily="18" charset="0"/>
                          </a:rPr>
                        </m:ctrlPr>
                      </m:accPr>
                      <m:e>
                        <m:r>
                          <m:rPr>
                            <m:sty m:val="p"/>
                          </m:rPr>
                          <a:rPr kumimoji="1" lang="en-US" altLang="zh-CN" b="0" i="1" dirty="0" smtClean="0">
                            <a:latin typeface="Cambria Math" panose="02040503050406030204" pitchFamily="18" charset="0"/>
                            <a:ea typeface="Cambria Math" panose="02040503050406030204" pitchFamily="18" charset="0"/>
                          </a:rPr>
                          <m:t>A</m:t>
                        </m:r>
                      </m:e>
                    </m:acc>
                    <m:acc>
                      <m:accPr>
                        <m:chr m:val="̅"/>
                        <m:ctrlPr>
                          <a:rPr kumimoji="1" lang="en-US" altLang="zh-CN" i="1" dirty="0" smtClean="0">
                            <a:latin typeface="Cambria Math" panose="02040503050406030204" pitchFamily="18" charset="0"/>
                          </a:rPr>
                        </m:ctrlPr>
                      </m:accPr>
                      <m:e>
                        <m:r>
                          <m:rPr>
                            <m:sty m:val="p"/>
                          </m:rPr>
                          <a:rPr kumimoji="1" lang="en-US" altLang="zh-CN" i="1" dirty="0" smtClean="0">
                            <a:latin typeface="Cambria Math" panose="02040503050406030204" pitchFamily="18" charset="0"/>
                          </a:rPr>
                          <m:t>B</m:t>
                        </m:r>
                      </m:e>
                    </m:acc>
                    <m:r>
                      <a:rPr kumimoji="1" lang="en-US" altLang="zh-CN" b="0" i="1" dirty="0" smtClean="0">
                        <a:latin typeface="Cambria Math" panose="02040503050406030204" pitchFamily="18" charset="0"/>
                      </a:rPr>
                      <m:t>+</m:t>
                    </m:r>
                    <m:r>
                      <m:rPr>
                        <m:sty m:val="p"/>
                      </m:rPr>
                      <a:rPr kumimoji="1" lang="en-US" altLang="zh-CN" b="0" i="1" dirty="0" smtClean="0">
                        <a:latin typeface="Cambria Math" panose="02040503050406030204" pitchFamily="18" charset="0"/>
                      </a:rPr>
                      <m:t>AB</m:t>
                    </m:r>
                    <m:r>
                      <a:rPr kumimoji="1" lang="en-US" altLang="zh-CN" b="0" i="1" dirty="0" smtClean="0">
                        <a:latin typeface="Cambria Math" panose="02040503050406030204" pitchFamily="18" charset="0"/>
                      </a:rPr>
                      <m:t>=</m:t>
                    </m:r>
                    <m:acc>
                      <m:accPr>
                        <m:chr m:val="̅"/>
                        <m:ctrlPr>
                          <a:rPr kumimoji="1" lang="en-US" altLang="zh-CN" b="0" i="1" dirty="0" smtClean="0">
                            <a:latin typeface="Cambria Math" panose="02040503050406030204" pitchFamily="18" charset="0"/>
                          </a:rPr>
                        </m:ctrlPr>
                      </m:accPr>
                      <m:e>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𝐵</m:t>
                        </m:r>
                      </m:e>
                    </m:acc>
                  </m:oMath>
                </a14:m>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4</a:t>
                </a:r>
                <a:r>
                  <a:rPr kumimoji="1" lang="zh-CN" altLang="en-US" dirty="0"/>
                  <a:t>、异或门</a:t>
                </a:r>
                <a:endParaRPr kumimoji="1" lang="en-US" altLang="zh-CN" dirty="0"/>
              </a:p>
              <a:p>
                <a:r>
                  <a:rPr kumimoji="1" lang="en-US" altLang="zh-CN" dirty="0"/>
                  <a:t>	·</a:t>
                </a:r>
                <a:r>
                  <a:rPr kumimoji="1" lang="zh-CN" altLang="en-US" dirty="0"/>
                  <a:t>表示式：</a:t>
                </a:r>
                <a:r>
                  <a:rPr kumimoji="1" lang="en-US" altLang="zh-CN" dirty="0"/>
                  <a:t>Y=</a:t>
                </a:r>
                <a:r>
                  <a:rPr kumimoji="1" lang="en-US" altLang="zh-CN" i="0" dirty="0">
                    <a:latin typeface="Cambria Math" panose="02040503050406030204" pitchFamily="18" charset="0"/>
                  </a:rPr>
                  <a:t>A</a:t>
                </a:r>
                <a:r>
                  <a:rPr kumimoji="1" lang="en-US" altLang="zh-CN" i="0" dirty="0">
                    <a:latin typeface="Cambria Math" panose="02040503050406030204" pitchFamily="18" charset="0"/>
                    <a:ea typeface="Cambria Math" panose="02040503050406030204" pitchFamily="18" charset="0"/>
                  </a:rPr>
                  <a:t>⨁B</a:t>
                </a:r>
                <a:r>
                  <a:rPr kumimoji="1" lang="en-US" altLang="zh-CN" b="0" i="0" dirty="0">
                    <a:latin typeface="Cambria Math" panose="02040503050406030204" pitchFamily="18" charset="0"/>
                    <a:ea typeface="Cambria Math" panose="02040503050406030204" pitchFamily="18" charset="0"/>
                  </a:rPr>
                  <a:t>=A ̅</a:t>
                </a:r>
                <a:r>
                  <a:rPr kumimoji="1" lang="en-US" altLang="zh-CN" i="0" dirty="0">
                    <a:latin typeface="Cambria Math" panose="02040503050406030204" pitchFamily="18" charset="0"/>
                  </a:rPr>
                  <a:t>B</a:t>
                </a:r>
                <a:r>
                  <a:rPr kumimoji="1" lang="en-US" altLang="zh-CN" b="0" i="0" dirty="0">
                    <a:latin typeface="Cambria Math" panose="02040503050406030204" pitchFamily="18" charset="0"/>
                  </a:rPr>
                  <a:t>+AB ̅</a:t>
                </a:r>
                <a:endParaRPr kumimoji="1" lang="en-US" altLang="zh-CN" dirty="0"/>
              </a:p>
              <a:p>
                <a:r>
                  <a:rPr kumimoji="1" lang="en-US" altLang="zh-CN" dirty="0"/>
                  <a:t>	·</a:t>
                </a:r>
                <a:r>
                  <a:rPr kumimoji="1" lang="zh-CN" altLang="en-US" dirty="0"/>
                  <a:t>符号：</a:t>
                </a:r>
                <a:endParaRPr kumimoji="1" lang="en-US" altLang="zh-CN" dirty="0"/>
              </a:p>
              <a:p>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写出真值表，看得出真值表的特点：相同则</a:t>
                </a:r>
                <a:r>
                  <a:rPr kumimoji="1" lang="en-US" altLang="zh-CN" dirty="0"/>
                  <a:t>0,</a:t>
                </a:r>
                <a:r>
                  <a:rPr kumimoji="1" lang="zh-CN" altLang="en-US" dirty="0"/>
                  <a:t>不同则</a:t>
                </a:r>
                <a:r>
                  <a:rPr kumimoji="1" lang="en-US" altLang="zh-CN" dirty="0"/>
                  <a:t>1</a:t>
                </a:r>
                <a:r>
                  <a:rPr kumimoji="1" lang="zh-CN" altLang="en-US" dirty="0"/>
                  <a:t>，即</a:t>
                </a:r>
                <a:r>
                  <a:rPr kumimoji="1" lang="en-US" altLang="zh-CN" dirty="0"/>
                  <a:t>A</a:t>
                </a:r>
                <a:r>
                  <a:rPr kumimoji="1" lang="zh-CN" altLang="en-US" dirty="0"/>
                  <a:t>、</a:t>
                </a:r>
                <a:r>
                  <a:rPr kumimoji="1" lang="en-US" altLang="zh-CN" dirty="0"/>
                  <a:t>B</a:t>
                </a:r>
                <a:r>
                  <a:rPr kumimoji="1" lang="zh-CN" altLang="en-US" dirty="0"/>
                  <a:t>相同则为</a:t>
                </a:r>
                <a:r>
                  <a:rPr kumimoji="1" lang="en-US" altLang="zh-CN" dirty="0"/>
                  <a:t>0</a:t>
                </a:r>
                <a:r>
                  <a:rPr kumimoji="1" lang="zh-CN" altLang="en-US" dirty="0"/>
                  <a:t>，不同则为</a:t>
                </a:r>
                <a:r>
                  <a:rPr kumimoji="1" lang="en-US" altLang="zh-CN" dirty="0"/>
                  <a:t>1</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同或表达式：</a:t>
                </a:r>
                <a:r>
                  <a:rPr kumimoji="1" lang="en-US" altLang="zh-CN" i="0" dirty="0">
                    <a:latin typeface="Cambria Math" panose="02040503050406030204" pitchFamily="18" charset="0"/>
                  </a:rPr>
                  <a:t>Z</a:t>
                </a:r>
                <a:r>
                  <a:rPr kumimoji="1" lang="en-US" altLang="zh-CN" b="0" i="0" dirty="0">
                    <a:latin typeface="Cambria Math" panose="02040503050406030204" pitchFamily="18" charset="0"/>
                  </a:rPr>
                  <a:t>=A</a:t>
                </a:r>
                <a:r>
                  <a:rPr kumimoji="1" lang="en-US" altLang="zh-CN" b="0" i="0" dirty="0">
                    <a:latin typeface="Cambria Math" panose="02040503050406030204" pitchFamily="18" charset="0"/>
                    <a:ea typeface="Cambria Math" panose="02040503050406030204" pitchFamily="18" charset="0"/>
                  </a:rPr>
                  <a:t>⨀B=A ̅</a:t>
                </a:r>
                <a:r>
                  <a:rPr kumimoji="1" lang="en-US" altLang="zh-CN" i="0" dirty="0">
                    <a:latin typeface="Cambria Math" panose="02040503050406030204" pitchFamily="18" charset="0"/>
                  </a:rPr>
                  <a:t>B ̅</a:t>
                </a:r>
                <a:r>
                  <a:rPr kumimoji="1" lang="en-US" altLang="zh-CN" b="0" i="0" dirty="0">
                    <a:latin typeface="Cambria Math" panose="02040503050406030204" pitchFamily="18" charset="0"/>
                  </a:rPr>
                  <a:t>+AB=(𝐴</a:t>
                </a:r>
                <a:r>
                  <a:rPr kumimoji="1" lang="en-US" altLang="zh-CN" b="0" i="0" dirty="0">
                    <a:latin typeface="Cambria Math" panose="02040503050406030204" pitchFamily="18" charset="0"/>
                    <a:ea typeface="Cambria Math" panose="02040503050406030204" pitchFamily="18" charset="0"/>
                  </a:rPr>
                  <a:t>⨁𝐵) ̅</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14</a:t>
            </a:fld>
            <a:endParaRPr lang="zh-CN" altLang="en-US" sz="1200" dirty="0"/>
          </a:p>
        </p:txBody>
      </p:sp>
    </p:spTree>
    <p:extLst>
      <p:ext uri="{BB962C8B-B14F-4D97-AF65-F5344CB8AC3E}">
        <p14:creationId xmlns:p14="http://schemas.microsoft.com/office/powerpoint/2010/main" val="3795223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基本逻辑关系的扩展</a:t>
            </a:r>
          </a:p>
          <a:p>
            <a:endParaRPr kumimoji="1" lang="en-US" altLang="zh-CN" dirty="0"/>
          </a:p>
          <a:p>
            <a:r>
              <a:rPr kumimoji="1" lang="en-US" altLang="zh-CN" dirty="0"/>
              <a:t>4</a:t>
            </a:r>
            <a:r>
              <a:rPr kumimoji="1" lang="zh-CN" altLang="en-US" dirty="0"/>
              <a:t>、异或门</a:t>
            </a:r>
            <a:endParaRPr kumimoji="1" lang="en-US" altLang="zh-CN" dirty="0"/>
          </a:p>
          <a:p>
            <a:r>
              <a:rPr kumimoji="1" lang="en-US" altLang="zh-CN" dirty="0"/>
              <a:t>	</a:t>
            </a:r>
            <a:r>
              <a:rPr kumimoji="1" lang="zh-CN" altLang="en-US" dirty="0"/>
              <a:t>用与、或、非门组成异或门</a:t>
            </a:r>
            <a:endParaRPr kumimoji="1" lang="en-US" altLang="zh-CN" dirty="0"/>
          </a:p>
          <a:p>
            <a:r>
              <a:rPr kumimoji="1" lang="en-US" altLang="zh-CN" dirty="0"/>
              <a:t>	</a:t>
            </a:r>
            <a:r>
              <a:rPr kumimoji="1" lang="zh-CN" altLang="en-US" dirty="0"/>
              <a:t>从电路图中看出</a:t>
            </a:r>
            <a:r>
              <a:rPr kumimoji="1" lang="en-US" altLang="zh-CN" dirty="0"/>
              <a:t>Y</a:t>
            </a:r>
            <a:r>
              <a:rPr kumimoji="1" lang="zh-CN" altLang="en-US" dirty="0"/>
              <a:t>与</a:t>
            </a:r>
            <a:r>
              <a:rPr kumimoji="1" lang="en-US" altLang="zh-CN" dirty="0"/>
              <a:t>A</a:t>
            </a:r>
            <a:r>
              <a:rPr kumimoji="1" lang="zh-CN" altLang="en-US" dirty="0"/>
              <a:t>、</a:t>
            </a:r>
            <a:r>
              <a:rPr kumimoji="1" lang="en-US" altLang="zh-CN" dirty="0"/>
              <a:t>B</a:t>
            </a:r>
            <a:r>
              <a:rPr kumimoji="1" lang="zh-CN" altLang="en-US" dirty="0"/>
              <a:t>的关系</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15</a:t>
            </a:fld>
            <a:endParaRPr lang="zh-CN" altLang="en-US" sz="1200" dirty="0"/>
          </a:p>
        </p:txBody>
      </p:sp>
    </p:spTree>
    <p:extLst>
      <p:ext uri="{BB962C8B-B14F-4D97-AF65-F5344CB8AC3E}">
        <p14:creationId xmlns:p14="http://schemas.microsoft.com/office/powerpoint/2010/main" val="3556339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门电路小结</a:t>
            </a:r>
            <a:endParaRPr kumimoji="1" lang="en-US" altLang="zh-CN" dirty="0"/>
          </a:p>
          <a:p>
            <a:r>
              <a:rPr kumimoji="1" lang="en-US" altLang="zh-CN" dirty="0"/>
              <a:t>	·</a:t>
            </a:r>
            <a:r>
              <a:rPr kumimoji="1" lang="zh-CN" altLang="en-US" dirty="0"/>
              <a:t>门电路是实现一定逻辑关系的电路</a:t>
            </a:r>
            <a:endParaRPr kumimoji="1" lang="en-US" altLang="zh-CN" dirty="0"/>
          </a:p>
          <a:p>
            <a:r>
              <a:rPr kumimoji="1" lang="en-US" altLang="zh-CN" dirty="0"/>
              <a:t>	·</a:t>
            </a:r>
            <a:r>
              <a:rPr kumimoji="1" lang="zh-CN" altLang="en-US" dirty="0"/>
              <a:t>实现方法：</a:t>
            </a:r>
            <a:endParaRPr kumimoji="1" lang="en-US" altLang="zh-CN" dirty="0"/>
          </a:p>
          <a:p>
            <a:r>
              <a:rPr kumimoji="1" lang="en-US" altLang="zh-CN" dirty="0"/>
              <a:t>		1</a:t>
            </a:r>
            <a:r>
              <a:rPr kumimoji="1" lang="zh-CN" altLang="en-US" dirty="0"/>
              <a:t>）用二极管、三极管实现</a:t>
            </a:r>
            <a:endParaRPr kumimoji="1" lang="en-US" altLang="zh-CN" dirty="0"/>
          </a:p>
          <a:p>
            <a:r>
              <a:rPr kumimoji="1" lang="en-US" altLang="zh-CN" dirty="0"/>
              <a:t>		2</a:t>
            </a:r>
            <a:r>
              <a:rPr kumimoji="1" lang="zh-CN" altLang="en-US" dirty="0"/>
              <a:t>）数字集成电路（大量使用）</a:t>
            </a:r>
            <a:endParaRPr kumimoji="1" lang="en-US" altLang="zh-CN" dirty="0"/>
          </a:p>
          <a:p>
            <a:r>
              <a:rPr kumimoji="1" lang="en-US" altLang="zh-CN" dirty="0"/>
              <a:t>		</a:t>
            </a:r>
            <a:r>
              <a:rPr kumimoji="1" lang="zh-CN" altLang="en-US" dirty="0"/>
              <a:t>   </a:t>
            </a:r>
            <a:r>
              <a:rPr kumimoji="1" lang="en-US" altLang="zh-CN" dirty="0"/>
              <a:t>·TTL</a:t>
            </a:r>
            <a:r>
              <a:rPr kumimoji="1" lang="zh-CN" altLang="en-US" dirty="0"/>
              <a:t>集成门电路</a:t>
            </a:r>
            <a:endParaRPr kumimoji="1" lang="en-US" altLang="zh-CN" dirty="0"/>
          </a:p>
          <a:p>
            <a:r>
              <a:rPr kumimoji="1" lang="en-US" altLang="zh-CN" dirty="0"/>
              <a:t>		</a:t>
            </a:r>
            <a:r>
              <a:rPr kumimoji="1" lang="zh-CN" altLang="en-US" dirty="0"/>
              <a:t>   </a:t>
            </a:r>
            <a:r>
              <a:rPr kumimoji="1" lang="en-US" altLang="zh-CN" dirty="0"/>
              <a:t>·MOS</a:t>
            </a:r>
            <a:r>
              <a:rPr kumimoji="1" lang="zh-CN" altLang="en-US" dirty="0"/>
              <a:t>集成门电路</a:t>
            </a:r>
            <a:endParaRPr kumimoji="1" lang="en-US" altLang="zh-CN" dirty="0"/>
          </a:p>
          <a:p>
            <a:r>
              <a:rPr kumimoji="1" lang="en-US" altLang="zh-CN" dirty="0"/>
              <a:t>	·</a:t>
            </a:r>
            <a:r>
              <a:rPr kumimoji="1" lang="zh-CN" altLang="en-US" dirty="0"/>
              <a:t>类型：与门、或门、非门、与非门、或非门、与或门</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16</a:t>
            </a:fld>
            <a:endParaRPr lang="zh-CN" altLang="en-US" sz="1200" dirty="0"/>
          </a:p>
        </p:txBody>
      </p:sp>
    </p:spTree>
    <p:extLst>
      <p:ext uri="{BB962C8B-B14F-4D97-AF65-F5344CB8AC3E}">
        <p14:creationId xmlns:p14="http://schemas.microsoft.com/office/powerpoint/2010/main" val="1087643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门电路小结</a:t>
            </a:r>
            <a:endParaRPr kumimoji="1" lang="en-US" altLang="zh-CN" dirty="0"/>
          </a:p>
          <a:p>
            <a:endParaRPr kumimoji="1" lang="en-US" altLang="zh-CN" dirty="0"/>
          </a:p>
          <a:p>
            <a:r>
              <a:rPr kumimoji="1" lang="zh-CN" altLang="en-US" dirty="0"/>
              <a:t>门电路</a:t>
            </a:r>
            <a:r>
              <a:rPr kumimoji="1" lang="en-US" altLang="zh-CN" dirty="0"/>
              <a:t>-</a:t>
            </a:r>
            <a:r>
              <a:rPr kumimoji="1" lang="zh-CN" altLang="en-US" dirty="0"/>
              <a:t>符号</a:t>
            </a:r>
            <a:r>
              <a:rPr kumimoji="1" lang="en-US" altLang="zh-CN" dirty="0"/>
              <a:t>=</a:t>
            </a:r>
            <a:r>
              <a:rPr kumimoji="1" lang="zh-CN" altLang="en-US" dirty="0"/>
              <a:t>表示式</a:t>
            </a:r>
            <a:endParaRPr kumimoji="1" lang="en-US" altLang="zh-CN" dirty="0"/>
          </a:p>
          <a:p>
            <a:endParaRPr kumimoji="1" lang="en-US" altLang="zh-CN" dirty="0"/>
          </a:p>
          <a:p>
            <a:r>
              <a:rPr kumimoji="1" lang="zh-CN" altLang="en-US" dirty="0"/>
              <a:t>需要牢记于心，是以后的章节的基础</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17</a:t>
            </a:fld>
            <a:endParaRPr lang="zh-CN" altLang="en-US" sz="1200" dirty="0"/>
          </a:p>
        </p:txBody>
      </p:sp>
    </p:spTree>
    <p:extLst>
      <p:ext uri="{BB962C8B-B14F-4D97-AF65-F5344CB8AC3E}">
        <p14:creationId xmlns:p14="http://schemas.microsoft.com/office/powerpoint/2010/main" val="1885957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逻辑函数的相等</a:t>
            </a:r>
            <a:endParaRPr kumimoji="1" lang="en-US" altLang="zh-CN" dirty="0"/>
          </a:p>
          <a:p>
            <a:endParaRPr kumimoji="1" lang="en-US" altLang="zh-CN" dirty="0"/>
          </a:p>
          <a:p>
            <a:r>
              <a:rPr kumimoji="1" lang="en-US" altLang="zh-CN" dirty="0"/>
              <a:t>1</a:t>
            </a:r>
            <a:r>
              <a:rPr kumimoji="1" lang="zh-CN" altLang="en-US" dirty="0"/>
              <a:t>、定义：两个逻辑函数，</a:t>
            </a:r>
            <a:r>
              <a:rPr lang="zh-CN" altLang="en-US" sz="1200" dirty="0">
                <a:latin typeface="Times New Roman" panose="02020603050405020304" pitchFamily="18" charset="0"/>
                <a:ea typeface="宋体" panose="02010600030101010101" pitchFamily="2" charset="-122"/>
              </a:rPr>
              <a:t>其变量都为</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1</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2</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x</a:t>
            </a:r>
            <a:r>
              <a:rPr lang="en-US" altLang="zh-CN" sz="1200" baseline="-25000" dirty="0" err="1">
                <a:latin typeface="Times New Roman" panose="02020603050405020304" pitchFamily="18" charset="0"/>
                <a:ea typeface="宋体" panose="02010600030101010101" pitchFamily="2" charset="-122"/>
              </a:rPr>
              <a:t>n</a:t>
            </a:r>
            <a:r>
              <a:rPr lang="zh-CN" altLang="en-US" sz="1200" dirty="0">
                <a:latin typeface="Times New Roman" panose="02020603050405020304" pitchFamily="18" charset="0"/>
                <a:ea typeface="宋体" panose="02010600030101010101" pitchFamily="2" charset="-122"/>
              </a:rPr>
              <a:t>，如果对应于变量</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1</a:t>
            </a:r>
            <a:r>
              <a:rPr lang="en-US" altLang="zh-CN" sz="1200" dirty="0">
                <a:latin typeface="Times New Roman" panose="02020603050405020304" pitchFamily="18" charset="0"/>
                <a:ea typeface="宋体" panose="02010600030101010101" pitchFamily="2" charset="-122"/>
              </a:rPr>
              <a:t>,x</a:t>
            </a:r>
            <a:r>
              <a:rPr lang="en-US" altLang="zh-CN" sz="1200" baseline="-25000" dirty="0">
                <a:latin typeface="Times New Roman" panose="02020603050405020304" pitchFamily="18" charset="0"/>
                <a:ea typeface="宋体" panose="02010600030101010101" pitchFamily="2" charset="-122"/>
              </a:rPr>
              <a:t>2</a:t>
            </a:r>
            <a:r>
              <a:rPr lang="en-US" altLang="zh-CN" sz="1200" dirty="0">
                <a:latin typeface="Times New Roman" panose="02020603050405020304" pitchFamily="18" charset="0"/>
                <a:ea typeface="宋体" panose="02010600030101010101" pitchFamily="2" charset="-122"/>
              </a:rPr>
              <a:t>,…</a:t>
            </a:r>
            <a:r>
              <a:rPr lang="en-US" altLang="zh-CN" sz="1200" dirty="0" err="1">
                <a:latin typeface="Times New Roman" panose="02020603050405020304" pitchFamily="18" charset="0"/>
                <a:ea typeface="宋体" panose="02010600030101010101" pitchFamily="2" charset="-122"/>
              </a:rPr>
              <a:t>x</a:t>
            </a:r>
            <a:r>
              <a:rPr lang="en-US" altLang="zh-CN" sz="1200" baseline="-25000" dirty="0" err="1">
                <a:latin typeface="Times New Roman" panose="02020603050405020304" pitchFamily="18" charset="0"/>
                <a:ea typeface="宋体" panose="02010600030101010101" pitchFamily="2" charset="-122"/>
              </a:rPr>
              <a:t>n</a:t>
            </a:r>
            <a:r>
              <a:rPr lang="zh-CN" altLang="en-US" sz="1200" dirty="0">
                <a:latin typeface="Times New Roman" panose="02020603050405020304" pitchFamily="18" charset="0"/>
                <a:ea typeface="宋体" panose="02010600030101010101" pitchFamily="2" charset="-122"/>
              </a:rPr>
              <a:t>的任何一组变量取值，</a:t>
            </a:r>
            <a:r>
              <a:rPr lang="en-US" altLang="zh-CN" sz="1200" dirty="0">
                <a:latin typeface="Times New Roman" panose="02020603050405020304" pitchFamily="18" charset="0"/>
                <a:ea typeface="宋体" panose="02010600030101010101" pitchFamily="2" charset="-122"/>
              </a:rPr>
              <a:t>F</a:t>
            </a:r>
            <a:r>
              <a:rPr lang="zh-CN" altLang="en-US" sz="1200" dirty="0">
                <a:latin typeface="Times New Roman" panose="02020603050405020304" pitchFamily="18" charset="0"/>
                <a:ea typeface="宋体" panose="02010600030101010101" pitchFamily="2" charset="-122"/>
              </a:rPr>
              <a:t>，</a:t>
            </a:r>
            <a:r>
              <a:rPr lang="en-US" altLang="zh-CN" sz="1200" dirty="0">
                <a:latin typeface="Times New Roman" panose="02020603050405020304" pitchFamily="18" charset="0"/>
                <a:ea typeface="宋体" panose="02010600030101010101" pitchFamily="2" charset="-122"/>
              </a:rPr>
              <a:t>G</a:t>
            </a:r>
            <a:r>
              <a:rPr lang="zh-CN" altLang="en-US" sz="1200" dirty="0">
                <a:latin typeface="Times New Roman" panose="02020603050405020304" pitchFamily="18" charset="0"/>
                <a:ea typeface="宋体" panose="02010600030101010101" pitchFamily="2" charset="-122"/>
              </a:rPr>
              <a:t>的值都相等，则称这两个函数相等，记为</a:t>
            </a:r>
            <a:r>
              <a:rPr lang="en-US" altLang="zh-CN" sz="1200" dirty="0">
                <a:latin typeface="Times New Roman" panose="02020603050405020304" pitchFamily="18" charset="0"/>
                <a:ea typeface="宋体" panose="02010600030101010101" pitchFamily="2" charset="-122"/>
              </a:rPr>
              <a:t>F=G</a:t>
            </a:r>
          </a:p>
          <a:p>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2</a:t>
            </a:r>
            <a:r>
              <a:rPr kumimoji="1" lang="zh-CN" altLang="en-US" sz="1200" dirty="0">
                <a:latin typeface="Times New Roman" panose="02020603050405020304" pitchFamily="18" charset="0"/>
                <a:ea typeface="宋体" panose="02010600030101010101" pitchFamily="2" charset="-122"/>
              </a:rPr>
              <a:t>、判断逻辑函数是否相等的方法</a:t>
            </a:r>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	·</a:t>
            </a:r>
            <a:r>
              <a:rPr kumimoji="1" lang="zh-CN" altLang="en-US" sz="1200" dirty="0">
                <a:latin typeface="Times New Roman" panose="02020603050405020304" pitchFamily="18" charset="0"/>
                <a:ea typeface="宋体" panose="02010600030101010101" pitchFamily="2" charset="-122"/>
              </a:rPr>
              <a:t>真值表法</a:t>
            </a:r>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	·</a:t>
            </a:r>
            <a:r>
              <a:rPr lang="zh-CN" altLang="en-US" sz="1200" dirty="0">
                <a:latin typeface="Times New Roman" panose="02020603050405020304" pitchFamily="18" charset="0"/>
                <a:ea typeface="宋体" panose="02010600030101010101" pitchFamily="2" charset="-122"/>
              </a:rPr>
              <a:t>利用逻辑代数的定理、定律和规则进行证明</a:t>
            </a:r>
            <a:endParaRPr lang="en-US" altLang="zh-CN" sz="1200" dirty="0">
              <a:latin typeface="Times New Roman" panose="02020603050405020304" pitchFamily="18" charset="0"/>
              <a:ea typeface="宋体" panose="02010600030101010101" pitchFamily="2" charset="-122"/>
            </a:endParaRPr>
          </a:p>
          <a:p>
            <a:endParaRPr kumimoji="1" lang="en-US" altLang="zh-CN" sz="1200" dirty="0">
              <a:latin typeface="Times New Roman" panose="02020603050405020304" pitchFamily="18" charset="0"/>
              <a:ea typeface="宋体" panose="02010600030101010101" pitchFamily="2" charset="-122"/>
            </a:endParaRPr>
          </a:p>
          <a:p>
            <a:r>
              <a:rPr kumimoji="1" lang="zh-CN" altLang="en-US" sz="1200" dirty="0">
                <a:latin typeface="Times New Roman" panose="02020603050405020304" pitchFamily="18" charset="0"/>
                <a:ea typeface="宋体" panose="02010600030101010101" pitchFamily="2" charset="-122"/>
              </a:rPr>
              <a:t>真值表相同，则逻辑函数相等</a:t>
            </a:r>
            <a:endParaRPr kumimoji="1" lang="en-US" altLang="zh-CN" sz="1200" dirty="0">
              <a:latin typeface="Times New Roman" panose="02020603050405020304" pitchFamily="18" charset="0"/>
              <a:ea typeface="宋体" panose="02010600030101010101" pitchFamily="2" charset="-122"/>
            </a:endParaRPr>
          </a:p>
          <a:p>
            <a:r>
              <a:rPr kumimoji="1" lang="zh-CN" altLang="en-US" sz="1200" dirty="0">
                <a:latin typeface="Times New Roman" panose="02020603050405020304" pitchFamily="18" charset="0"/>
                <a:ea typeface="宋体" panose="02010600030101010101" pitchFamily="2" charset="-122"/>
              </a:rPr>
              <a:t>利用逻辑代数的定理、定律和规则，相互转换，如果能转换成相同的函数表达式，则相等</a:t>
            </a:r>
            <a:endParaRPr kumimoji="1" lang="en-US" altLang="zh-CN" sz="1200" dirty="0">
              <a:latin typeface="Times New Roman" panose="02020603050405020304" pitchFamily="18" charset="0"/>
              <a:ea typeface="宋体" panose="02010600030101010101" pitchFamily="2" charset="-122"/>
            </a:endParaRPr>
          </a:p>
          <a:p>
            <a:r>
              <a:rPr kumimoji="1" lang="en-US" altLang="zh-CN" sz="1200" dirty="0">
                <a:latin typeface="Times New Roman" panose="02020603050405020304" pitchFamily="18" charset="0"/>
                <a:ea typeface="宋体" panose="02010600030101010101" pitchFamily="2" charset="-122"/>
              </a:rPr>
              <a:t>	</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18</a:t>
            </a:fld>
            <a:endParaRPr lang="zh-CN" altLang="en-US" sz="1200" dirty="0"/>
          </a:p>
        </p:txBody>
      </p:sp>
    </p:spTree>
    <p:extLst>
      <p:ext uri="{BB962C8B-B14F-4D97-AF65-F5344CB8AC3E}">
        <p14:creationId xmlns:p14="http://schemas.microsoft.com/office/powerpoint/2010/main" val="3919086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逻辑函数相等判断示例</a:t>
            </a:r>
            <a:endParaRPr kumimoji="1" lang="en-US" altLang="zh-CN" dirty="0"/>
          </a:p>
          <a:p>
            <a:endParaRPr kumimoji="1" lang="en-US" altLang="zh-CN" dirty="0"/>
          </a:p>
          <a:p>
            <a:r>
              <a:rPr kumimoji="1" lang="zh-CN" altLang="en-US" dirty="0"/>
              <a:t>逻辑函数的书写</a:t>
            </a:r>
            <a:endParaRPr kumimoji="1" lang="en-US" altLang="zh-CN" dirty="0"/>
          </a:p>
          <a:p>
            <a:endParaRPr kumimoji="1" lang="en-US" altLang="zh-CN" dirty="0"/>
          </a:p>
          <a:p>
            <a:r>
              <a:rPr kumimoji="1" lang="en-US" altLang="zh-CN" dirty="0"/>
              <a:t>1</a:t>
            </a:r>
            <a:r>
              <a:rPr kumimoji="1" lang="zh-CN" altLang="en-US" dirty="0"/>
              <a:t>）进行“非”运算，可不加括号</a:t>
            </a:r>
            <a:endParaRPr kumimoji="1" lang="en-US" altLang="zh-CN" dirty="0"/>
          </a:p>
          <a:p>
            <a:endParaRPr kumimoji="1" lang="en-US" altLang="zh-CN" dirty="0"/>
          </a:p>
          <a:p>
            <a:r>
              <a:rPr kumimoji="1" lang="en-US" altLang="zh-CN" dirty="0"/>
              <a:t>2</a:t>
            </a:r>
            <a:r>
              <a:rPr kumimoji="1" lang="zh-CN" altLang="en-US" dirty="0"/>
              <a:t>）在一个表达式中，既有“与”运算又有“或”运算，则按先“与”后“或”的规则省去括号</a:t>
            </a:r>
            <a:endParaRPr kumimoji="1" lang="en-US" altLang="zh-CN" dirty="0"/>
          </a:p>
          <a:p>
            <a:endParaRPr kumimoji="1" lang="en-US" altLang="zh-CN" dirty="0"/>
          </a:p>
          <a:p>
            <a:r>
              <a:rPr kumimoji="1" lang="en-US" altLang="zh-CN" dirty="0"/>
              <a:t>3</a:t>
            </a:r>
            <a:r>
              <a:rPr kumimoji="1" lang="zh-CN" altLang="en-US" dirty="0"/>
              <a:t>）“与”运算符一般可以省去</a:t>
            </a:r>
            <a:endParaRPr kumimoji="1" lang="en-US" altLang="zh-CN" dirty="0"/>
          </a:p>
          <a:p>
            <a:endParaRPr kumimoji="1" lang="en-US" altLang="zh-CN" dirty="0"/>
          </a:p>
          <a:p>
            <a:r>
              <a:rPr kumimoji="1" lang="en-US" altLang="zh-CN" dirty="0"/>
              <a:t>4</a:t>
            </a:r>
            <a:r>
              <a:rPr kumimoji="1" lang="zh-CN" altLang="en-US" dirty="0"/>
              <a:t>）“与”，“或”运算都满足结合率，所以可以在合适的情况下省略括号</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19</a:t>
            </a:fld>
            <a:endParaRPr lang="zh-CN" altLang="en-US" sz="1200" dirty="0"/>
          </a:p>
        </p:txBody>
      </p:sp>
    </p:spTree>
    <p:extLst>
      <p:ext uri="{BB962C8B-B14F-4D97-AF65-F5344CB8AC3E}">
        <p14:creationId xmlns:p14="http://schemas.microsoft.com/office/powerpoint/2010/main" val="1321617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逻辑代数的基本定律</a:t>
            </a:r>
            <a:endParaRPr kumimoji="1" lang="en-US" altLang="zh-CN" dirty="0"/>
          </a:p>
          <a:p>
            <a:endParaRPr kumimoji="1" lang="en-US" altLang="zh-CN" dirty="0"/>
          </a:p>
          <a:p>
            <a:r>
              <a:rPr kumimoji="1" lang="en-US" altLang="zh-CN" dirty="0"/>
              <a:t>1</a:t>
            </a:r>
            <a:r>
              <a:rPr kumimoji="1" lang="zh-CN" altLang="en-US" dirty="0"/>
              <a:t>、基本关系</a:t>
            </a:r>
            <a:endParaRPr kumimoji="1" lang="en-US" altLang="zh-CN" dirty="0"/>
          </a:p>
          <a:p>
            <a:r>
              <a:rPr kumimoji="1" lang="en-US" altLang="zh-CN" dirty="0"/>
              <a:t>	·</a:t>
            </a:r>
            <a:r>
              <a:rPr kumimoji="1" lang="zh-CN" altLang="en-US" dirty="0"/>
              <a:t>加运算规则</a:t>
            </a:r>
            <a:endParaRPr kumimoji="1" lang="en-US" altLang="zh-CN" dirty="0"/>
          </a:p>
          <a:p>
            <a:r>
              <a:rPr kumimoji="1" lang="en-US" altLang="zh-CN" dirty="0"/>
              <a:t>	·</a:t>
            </a:r>
            <a:r>
              <a:rPr kumimoji="1" lang="zh-CN" altLang="en-US" dirty="0"/>
              <a:t>乘运算规则</a:t>
            </a:r>
            <a:endParaRPr kumimoji="1" lang="en-US" altLang="zh-CN" dirty="0"/>
          </a:p>
          <a:p>
            <a:r>
              <a:rPr kumimoji="1" lang="en-US" altLang="zh-CN" dirty="0"/>
              <a:t>	·</a:t>
            </a:r>
            <a:r>
              <a:rPr kumimoji="1" lang="zh-CN" altLang="en-US" dirty="0"/>
              <a:t>非运算规则</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20</a:t>
            </a:fld>
            <a:endParaRPr lang="zh-CN" altLang="en-US" sz="1200" dirty="0"/>
          </a:p>
        </p:txBody>
      </p:sp>
    </p:spTree>
    <p:extLst>
      <p:ext uri="{BB962C8B-B14F-4D97-AF65-F5344CB8AC3E}">
        <p14:creationId xmlns:p14="http://schemas.microsoft.com/office/powerpoint/2010/main" val="2288551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基本逻辑运算和逻辑函数</a:t>
            </a:r>
            <a:endParaRPr kumimoji="1" lang="en-US" altLang="zh-CN" dirty="0"/>
          </a:p>
          <a:p>
            <a:endParaRPr kumimoji="1" lang="en-US" altLang="zh-CN" dirty="0"/>
          </a:p>
          <a:p>
            <a:r>
              <a:rPr kumimoji="1" lang="en-US" altLang="zh-CN" dirty="0"/>
              <a:t>2</a:t>
            </a:r>
            <a:r>
              <a:rPr kumimoji="1" lang="zh-CN" altLang="en-US" dirty="0"/>
              <a:t>、逻辑变量</a:t>
            </a:r>
            <a:endParaRPr kumimoji="1" lang="en-US" altLang="zh-CN" dirty="0"/>
          </a:p>
          <a:p>
            <a:r>
              <a:rPr kumimoji="1" lang="en-US" altLang="zh-CN" dirty="0"/>
              <a:t>	·</a:t>
            </a:r>
            <a:r>
              <a:rPr kumimoji="1" lang="zh-CN" altLang="en-US" dirty="0"/>
              <a:t>逻辑代数中的变量（逻辑变量）只能取两个值：</a:t>
            </a:r>
            <a:r>
              <a:rPr kumimoji="1" lang="en-US" altLang="zh-CN" dirty="0"/>
              <a:t>0</a:t>
            </a:r>
            <a:r>
              <a:rPr kumimoji="1" lang="zh-CN" altLang="en-US" dirty="0"/>
              <a:t>和</a:t>
            </a:r>
            <a:r>
              <a:rPr kumimoji="1" lang="en-US" altLang="zh-CN" dirty="0"/>
              <a:t>1</a:t>
            </a:r>
            <a:r>
              <a:rPr kumimoji="1" lang="zh-CN" altLang="en-US" dirty="0"/>
              <a:t>，即所谓的二值逻辑</a:t>
            </a:r>
            <a:endParaRPr kumimoji="1" lang="en-US" altLang="zh-CN" dirty="0"/>
          </a:p>
          <a:p>
            <a:r>
              <a:rPr kumimoji="1" lang="en-US" altLang="zh-CN" dirty="0"/>
              <a:t>	·</a:t>
            </a:r>
            <a:r>
              <a:rPr kumimoji="1" lang="zh-CN" altLang="en-US" dirty="0"/>
              <a:t>常用变量：</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表示</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a:t>
            </a:fld>
            <a:endParaRPr lang="zh-CN" altLang="en-US" sz="1200" dirty="0"/>
          </a:p>
        </p:txBody>
      </p:sp>
    </p:spTree>
    <p:extLst>
      <p:ext uri="{BB962C8B-B14F-4D97-AF65-F5344CB8AC3E}">
        <p14:creationId xmlns:p14="http://schemas.microsoft.com/office/powerpoint/2010/main" val="226948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交换率</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结合率</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21</a:t>
            </a:fld>
            <a:endParaRPr lang="zh-CN" altLang="en-US" sz="1200" dirty="0"/>
          </a:p>
        </p:txBody>
      </p:sp>
    </p:spTree>
    <p:extLst>
      <p:ext uri="{BB962C8B-B14F-4D97-AF65-F5344CB8AC3E}">
        <p14:creationId xmlns:p14="http://schemas.microsoft.com/office/powerpoint/2010/main" val="228138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分配律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证明：</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22</a:t>
            </a:fld>
            <a:endParaRPr lang="zh-CN" altLang="en-US" sz="1200" dirty="0"/>
          </a:p>
        </p:txBody>
      </p:sp>
    </p:spTree>
    <p:extLst>
      <p:ext uri="{BB962C8B-B14F-4D97-AF65-F5344CB8AC3E}">
        <p14:creationId xmlns:p14="http://schemas.microsoft.com/office/powerpoint/2010/main" val="1807906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r>
              <a:rPr kumimoji="1" lang="en-US" altLang="zh-CN" dirty="0"/>
              <a:t>	·</a:t>
            </a:r>
            <a:r>
              <a:rPr kumimoji="1" lang="zh-CN" altLang="en-US" dirty="0"/>
              <a:t>吸收率</a:t>
            </a:r>
            <a:endParaRPr kumimoji="1" lang="en-US" altLang="zh-CN" dirty="0"/>
          </a:p>
          <a:p>
            <a:r>
              <a:rPr kumimoji="1" lang="en-US" altLang="zh-CN" dirty="0"/>
              <a:t>	1</a:t>
            </a:r>
            <a:r>
              <a:rPr kumimoji="1" lang="zh-CN" altLang="en-US" dirty="0"/>
              <a:t>）原变量吸收规则：</a:t>
            </a:r>
            <a:endParaRPr kumimoji="1" lang="en-US" altLang="zh-CN" dirty="0"/>
          </a:p>
          <a:p>
            <a:r>
              <a:rPr kumimoji="1" lang="en-US" altLang="zh-CN" dirty="0"/>
              <a:t>	2</a:t>
            </a:r>
            <a:r>
              <a:rPr kumimoji="1" lang="zh-CN" altLang="en-US" dirty="0"/>
              <a:t>）反变量吸收规则：</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23</a:t>
            </a:fld>
            <a:endParaRPr lang="zh-CN" altLang="en-US" sz="1200" dirty="0"/>
          </a:p>
        </p:txBody>
      </p:sp>
    </p:spTree>
    <p:extLst>
      <p:ext uri="{BB962C8B-B14F-4D97-AF65-F5344CB8AC3E}">
        <p14:creationId xmlns:p14="http://schemas.microsoft.com/office/powerpoint/2010/main" val="3675619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逻辑代数的基本定律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、基本关系</a:t>
            </a:r>
            <a:endParaRPr kumimoji="1" lang="en-US" altLang="zh-CN" dirty="0"/>
          </a:p>
          <a:p>
            <a:r>
              <a:rPr kumimoji="1" lang="en-US" altLang="zh-CN" dirty="0"/>
              <a:t>	·</a:t>
            </a:r>
            <a:r>
              <a:rPr kumimoji="1" lang="zh-CN" altLang="en-US" dirty="0"/>
              <a:t>吸收率</a:t>
            </a:r>
            <a:endParaRPr kumimoji="1" lang="en-US" altLang="zh-CN" dirty="0"/>
          </a:p>
          <a:p>
            <a:r>
              <a:rPr kumimoji="1" lang="en-US" altLang="zh-CN" dirty="0"/>
              <a:t>	3</a:t>
            </a:r>
            <a:r>
              <a:rPr kumimoji="1" lang="zh-CN" altLang="en-US" dirty="0"/>
              <a:t>）混合变量吸收规则</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24</a:t>
            </a:fld>
            <a:endParaRPr lang="zh-CN" altLang="en-US" sz="1200" dirty="0"/>
          </a:p>
        </p:txBody>
      </p:sp>
    </p:spTree>
    <p:extLst>
      <p:ext uri="{BB962C8B-B14F-4D97-AF65-F5344CB8AC3E}">
        <p14:creationId xmlns:p14="http://schemas.microsoft.com/office/powerpoint/2010/main" val="1658513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德</a:t>
            </a:r>
            <a:r>
              <a:rPr lang="en-US" altLang="zh-CN" sz="1200" b="0" i="0" u="sng" kern="1200" baseline="0" dirty="0" smtClean="0">
                <a:solidFill>
                  <a:schemeClr val="tx1"/>
                </a:solidFill>
                <a:effectLst/>
                <a:latin typeface="Times New Roman" panose="02020603050405020304" pitchFamily="18" charset="0"/>
                <a:ea typeface="宋体" panose="02010600030101010101" pitchFamily="2" charset="-122"/>
                <a:hlinkClick r:id="rId3"/>
              </a:rPr>
              <a:t>·</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摩根　</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Augustus De Morgan (1806</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1871) </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　　</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19</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世纪英国数学家、逻辑学家。生于印度，出生后刚 </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7</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个月就回到英国。卒于伦敦。他在少年时代就对数学发生浓厚的兴趣，</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1823</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年考入剑桥大学三一学院，</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1827</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年毕业。</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1828</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年后在伦敦的大学学院任数学教授多年。他曾任伦敦数学学会第一届会长。 　　德</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摩根对</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19</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世纪数学的发展作出了贡献。他于</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1838</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年提出以“数学归纳法</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的概念描述以往数学家们曾经使用的证明定理的方法。</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1842</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年，他发表了《微积分演算》一文，详尽讨论微积分基本原理和极限定义，并讨论了无穷序列及确定序列收敛的新规则。他曾从事当时称为“形式代数”的研究，其成果有助于对复数的性质给出一个完全的几何解释。 　　德</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摩根的主要成就在逻辑方面，主要逻辑著作是《形式逻辑》（</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1847</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）。他在逻辑史上首先提出“论域”的概念，第一次明确用公式表达合取和析取的关系，现代逻辑称之为德</a:t>
            </a:r>
            <a:r>
              <a:rPr lang="en-US" altLang="zh-CN" sz="1200" b="0" i="0" u="sng" kern="1200" baseline="0" dirty="0" smtClean="0">
                <a:solidFill>
                  <a:schemeClr val="tx1"/>
                </a:solidFill>
                <a:effectLst/>
                <a:latin typeface="Times New Roman" panose="02020603050405020304" pitchFamily="18" charset="0"/>
                <a:ea typeface="宋体" panose="02010600030101010101" pitchFamily="2" charset="-122"/>
                <a:hlinkClick r:id="rId4"/>
              </a:rPr>
              <a:t>·</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摩根律。 　　他还最先提出了关于“大多数”的推理。他对逻辑的最主要贡献在于开拓了形式逻辑的新领域，建立了关系逻辑，有的学者称他为“关系逻辑之父”。他对关系的种类和性质作了研究，并使用了一些他自己所创造的符号。德</a:t>
            </a:r>
            <a:r>
              <a:rPr lang="en-US" altLang="zh-CN" sz="1200" b="0" i="0" u="none" kern="1200" baseline="0" dirty="0" smtClean="0">
                <a:solidFill>
                  <a:schemeClr val="tx1"/>
                </a:solidFill>
                <a:effectLst/>
                <a:latin typeface="Times New Roman" panose="02020603050405020304" pitchFamily="18" charset="0"/>
                <a:ea typeface="宋体" panose="02010600030101010101" pitchFamily="2" charset="-122"/>
              </a:rPr>
              <a:t>·</a:t>
            </a:r>
            <a:r>
              <a:rPr lang="zh-CN" altLang="zh-CN" sz="1200" b="0" i="0" u="none" kern="1200" baseline="0" dirty="0" smtClean="0">
                <a:solidFill>
                  <a:schemeClr val="tx1"/>
                </a:solidFill>
                <a:effectLst/>
                <a:latin typeface="Times New Roman" panose="02020603050405020304" pitchFamily="18" charset="0"/>
                <a:ea typeface="宋体" panose="02010600030101010101" pitchFamily="2" charset="-122"/>
              </a:rPr>
              <a:t>摩根提出了一些重要的关系逻辑规律，以及一些推理形式等。</a:t>
            </a:r>
            <a:endParaRPr lang="zh-CN" altLang="zh-CN" sz="1200" b="0" i="0" u="none" kern="1200" baseline="0" dirty="0">
              <a:solidFill>
                <a:schemeClr val="tx1"/>
              </a:solidFill>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25</a:t>
            </a:fld>
            <a:endParaRPr lang="zh-CN" altLang="en-US" sz="1200" dirty="0"/>
          </a:p>
        </p:txBody>
      </p:sp>
    </p:spTree>
    <p:extLst>
      <p:ext uri="{BB962C8B-B14F-4D97-AF65-F5344CB8AC3E}">
        <p14:creationId xmlns:p14="http://schemas.microsoft.com/office/powerpoint/2010/main" val="1503238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逻辑代数的基本规则</a:t>
            </a:r>
            <a:endParaRPr kumimoji="1" lang="en-US" altLang="zh-CN" dirty="0"/>
          </a:p>
          <a:p>
            <a:endParaRPr kumimoji="1" lang="en-US" altLang="zh-CN" dirty="0"/>
          </a:p>
          <a:p>
            <a:r>
              <a:rPr kumimoji="1" lang="en-US" altLang="zh-CN" dirty="0"/>
              <a:t>1</a:t>
            </a:r>
            <a:r>
              <a:rPr kumimoji="1" lang="zh-CN" altLang="en-US" dirty="0"/>
              <a:t>、代入规则</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lang="zh-CN" altLang="en-US" sz="1200" dirty="0">
                <a:latin typeface="Times New Roman" panose="02020603050405020304" pitchFamily="18" charset="0"/>
                <a:ea typeface="宋体" panose="02010600030101010101" pitchFamily="2" charset="-122"/>
              </a:rPr>
              <a:t>对逻辑等式中的任意变量</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，若将所有出现</a:t>
            </a:r>
            <a:r>
              <a:rPr lang="en-US" altLang="zh-CN" sz="1200" dirty="0">
                <a:latin typeface="Times New Roman" panose="02020603050405020304" pitchFamily="18" charset="0"/>
                <a:ea typeface="宋体" panose="02010600030101010101" pitchFamily="2" charset="-122"/>
              </a:rPr>
              <a:t>A</a:t>
            </a:r>
            <a:r>
              <a:rPr lang="zh-CN" altLang="en-US" sz="1200" dirty="0">
                <a:latin typeface="Times New Roman" panose="02020603050405020304" pitchFamily="18" charset="0"/>
                <a:ea typeface="宋体" panose="02010600030101010101" pitchFamily="2" charset="-122"/>
              </a:rPr>
              <a:t>的位置都代之以同一个逻辑函数，则等式仍然成立。</a:t>
            </a:r>
            <a:endParaRPr lang="en-US" altLang="zh-CN" sz="120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Times New Roman" panose="02020603050405020304" pitchFamily="18" charset="0"/>
                <a:ea typeface="宋体" panose="02010600030101010101" pitchFamily="2" charset="-122"/>
              </a:rPr>
              <a:t>	</a:t>
            </a:r>
            <a:r>
              <a:rPr lang="zh-CN" altLang="en-US" sz="1200" dirty="0">
                <a:latin typeface="Times New Roman" panose="02020603050405020304" pitchFamily="18" charset="0"/>
                <a:ea typeface="宋体" panose="02010600030101010101" pitchFamily="2" charset="-122"/>
              </a:rPr>
              <a:t>意义：</a:t>
            </a:r>
            <a:r>
              <a:rPr lang="zh-CN" altLang="en-US" dirty="0">
                <a:latin typeface="Times New Roman" panose="02020603050405020304" pitchFamily="18" charset="0"/>
                <a:ea typeface="宋体" panose="02010600030101010101" pitchFamily="2" charset="-122"/>
              </a:rPr>
              <a:t>利用这条规则和现有的等式，可以推出更多的等式，而无需证明。</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latin typeface="Times New Roman" panose="02020603050405020304" pitchFamily="18" charset="0"/>
                <a:ea typeface="宋体" panose="02010600030101010101" pitchFamily="2" charset="-122"/>
              </a:rPr>
              <a:t>	</a:t>
            </a:r>
            <a:endParaRPr lang="zh-CN" altLang="en-US" sz="1200"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26</a:t>
            </a:fld>
            <a:endParaRPr lang="zh-CN" altLang="en-US" sz="1200" dirty="0"/>
          </a:p>
        </p:txBody>
      </p:sp>
    </p:spTree>
    <p:extLst>
      <p:ext uri="{BB962C8B-B14F-4D97-AF65-F5344CB8AC3E}">
        <p14:creationId xmlns:p14="http://schemas.microsoft.com/office/powerpoint/2010/main" val="2469155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smtClean="0"/>
              <a:t>2020023</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smtClean="0"/>
              <a:t>逻辑</a:t>
            </a:r>
            <a:r>
              <a:rPr kumimoji="1" lang="zh-CN" altLang="en-US" dirty="0"/>
              <a:t>代数的基本规则</a:t>
            </a:r>
            <a:endParaRPr kumimoji="1" lang="en-US" altLang="zh-CN" dirty="0"/>
          </a:p>
          <a:p>
            <a:endParaRPr kumimoji="1" lang="en-US" altLang="zh-CN" dirty="0"/>
          </a:p>
          <a:p>
            <a:r>
              <a:rPr kumimoji="1" lang="en-US" altLang="zh-CN" dirty="0"/>
              <a:t>2</a:t>
            </a:r>
            <a:r>
              <a:rPr kumimoji="1" lang="zh-CN" altLang="en-US" dirty="0"/>
              <a:t>、反演规则</a:t>
            </a:r>
            <a:endParaRPr kumimoji="1" lang="en-US" altLang="zh-CN" dirty="0"/>
          </a:p>
          <a:p>
            <a:r>
              <a:rPr kumimoji="1" lang="en-US" altLang="zh-CN" dirty="0"/>
              <a:t>	</a:t>
            </a:r>
            <a:r>
              <a:rPr lang="zh-CN" altLang="en-US" dirty="0">
                <a:latin typeface="Times New Roman" panose="02020603050405020304" pitchFamily="18" charset="0"/>
                <a:ea typeface="宋体" panose="02010600030101010101" pitchFamily="2" charset="-122"/>
              </a:rPr>
              <a:t>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互换，原变量和反变量互换，并保持运算优先顺序不变，则可得到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的反函数。</a:t>
            </a:r>
            <a:endParaRPr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注意：</a:t>
            </a:r>
            <a:endParaRPr kumimoji="1"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latin typeface="Times New Roman" panose="02020603050405020304" pitchFamily="18" charset="0"/>
                <a:ea typeface="宋体" panose="02010600030101010101" pitchFamily="2" charset="-122"/>
              </a:rPr>
              <a:t>	1</a:t>
            </a:r>
            <a:r>
              <a:rPr kumimoji="1"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反演规则的意义在于利用它求一个函数的反函数。</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）运用反演规则时，不是一个变量上的反号应该保留。</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3</a:t>
            </a:r>
            <a:r>
              <a:rPr lang="zh-CN" altLang="en-US" dirty="0">
                <a:latin typeface="Times New Roman" panose="02020603050405020304" pitchFamily="18" charset="0"/>
                <a:ea typeface="宋体" panose="02010600030101010101" pitchFamily="2" charset="-122"/>
              </a:rPr>
              <a:t>）变换时，应注意先“与”后“或”，先括号内后括号外的顺序。</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27</a:t>
            </a:fld>
            <a:endParaRPr lang="zh-CN" altLang="en-US" sz="1200" dirty="0"/>
          </a:p>
        </p:txBody>
      </p:sp>
    </p:spTree>
    <p:extLst>
      <p:ext uri="{BB962C8B-B14F-4D97-AF65-F5344CB8AC3E}">
        <p14:creationId xmlns:p14="http://schemas.microsoft.com/office/powerpoint/2010/main" val="3431178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smtClean="0">
                <a:solidFill>
                  <a:schemeClr val="tx1"/>
                </a:solidFill>
                <a:latin typeface="Times New Roman" panose="02020603050405020304" pitchFamily="18" charset="0"/>
                <a:ea typeface="宋体" panose="02010600030101010101" pitchFamily="2" charset="-122"/>
              </a:rPr>
              <a:t>与逻辑和或逻辑常常可以互换</a:t>
            </a:r>
            <a:endParaRPr lang="en-US" altLang="zh-CN" sz="1200" b="0" i="0" u="none" kern="1200" baseline="0" dirty="0" smtClean="0">
              <a:solidFill>
                <a:schemeClr val="tx1"/>
              </a:solidFill>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1200" b="0" i="0" u="none" kern="1200" baseline="0" dirty="0" smtClean="0">
              <a:solidFill>
                <a:schemeClr val="tx1"/>
              </a:solidFill>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kern="1200" baseline="0" dirty="0" smtClean="0">
                <a:solidFill>
                  <a:schemeClr val="tx1"/>
                </a:solidFill>
                <a:latin typeface="Times New Roman" panose="02020603050405020304" pitchFamily="18" charset="0"/>
                <a:ea typeface="宋体" panose="02010600030101010101" pitchFamily="2" charset="-122"/>
              </a:rPr>
              <a:t>对偶规则也是由德</a:t>
            </a:r>
            <a:r>
              <a:rPr lang="en-US" altLang="zh-CN" sz="1200" b="0" i="0" u="none" kern="1200" baseline="0" dirty="0" smtClean="0">
                <a:solidFill>
                  <a:schemeClr val="tx1"/>
                </a:solidFill>
                <a:latin typeface="Times New Roman" panose="02020603050405020304" pitchFamily="18" charset="0"/>
                <a:ea typeface="宋体" panose="02010600030101010101" pitchFamily="2" charset="-122"/>
              </a:rPr>
              <a:t>·</a:t>
            </a:r>
            <a:r>
              <a:rPr lang="zh-CN" altLang="en-US" sz="1200" b="0" i="0" u="none" kern="1200" baseline="0" dirty="0" smtClean="0">
                <a:solidFill>
                  <a:schemeClr val="tx1"/>
                </a:solidFill>
                <a:latin typeface="Times New Roman" panose="02020603050405020304" pitchFamily="18" charset="0"/>
                <a:ea typeface="宋体" panose="02010600030101010101" pitchFamily="2" charset="-122"/>
              </a:rPr>
              <a:t>摩根定律推导而来的，具体证明过程比较</a:t>
            </a:r>
            <a:r>
              <a:rPr lang="en-US" altLang="zh-CN" sz="1200" b="0" i="0" u="none" kern="1200" baseline="0" dirty="0" smtClean="0">
                <a:solidFill>
                  <a:schemeClr val="tx1"/>
                </a:solidFill>
                <a:latin typeface="Times New Roman" panose="02020603050405020304" pitchFamily="18" charset="0"/>
                <a:ea typeface="宋体" panose="02010600030101010101" pitchFamily="2" charset="-122"/>
              </a:rPr>
              <a:t>trivial</a:t>
            </a:r>
            <a:r>
              <a:rPr lang="zh-CN" altLang="en-US" sz="1200" b="0" i="0" u="none" kern="1200" baseline="0" dirty="0" smtClean="0">
                <a:solidFill>
                  <a:schemeClr val="tx1"/>
                </a:solidFill>
                <a:latin typeface="Times New Roman" panose="02020603050405020304" pitchFamily="18" charset="0"/>
                <a:ea typeface="宋体" panose="02010600030101010101" pitchFamily="2" charset="-122"/>
              </a:rPr>
              <a:t>，不再赘述。其实，对偶式和反演式的本质区别就是没有了“对所有量取反”这一步。但为什么要保留“对常数取反”呢？如果没有这一步</a:t>
            </a:r>
            <a:r>
              <a:rPr lang="en-US" altLang="zh-CN" sz="1200" b="0" i="0" u="none" kern="1200" baseline="0" dirty="0" smtClean="0">
                <a:solidFill>
                  <a:schemeClr val="tx1"/>
                </a:solidFill>
                <a:latin typeface="Times New Roman" panose="02020603050405020304" pitchFamily="18" charset="0"/>
                <a:ea typeface="宋体" panose="02010600030101010101" pitchFamily="2" charset="-122"/>
              </a:rPr>
              <a:t>——</a:t>
            </a:r>
            <a:r>
              <a:rPr lang="zh-CN" altLang="en-US" sz="1200" b="0" i="0" u="none" kern="1200" baseline="0" dirty="0" smtClean="0">
                <a:solidFill>
                  <a:schemeClr val="tx1"/>
                </a:solidFill>
                <a:latin typeface="Times New Roman" panose="02020603050405020304" pitchFamily="18" charset="0"/>
                <a:ea typeface="宋体" panose="02010600030101010101" pitchFamily="2" charset="-122"/>
              </a:rPr>
              <a:t>比如，  的对偶等式是  ；如果不对常数取反，就有  ，显然不成立。</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28</a:t>
            </a:fld>
            <a:endParaRPr lang="zh-CN" altLang="en-US" sz="1200" dirty="0"/>
          </a:p>
        </p:txBody>
      </p:sp>
    </p:spTree>
    <p:extLst>
      <p:ext uri="{BB962C8B-B14F-4D97-AF65-F5344CB8AC3E}">
        <p14:creationId xmlns:p14="http://schemas.microsoft.com/office/powerpoint/2010/main" val="408525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smtClean="0"/>
              <a:t>对偶性、对偶空间、线性规划</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29</a:t>
            </a:fld>
            <a:endParaRPr lang="zh-CN" altLang="en-US" sz="1200" dirty="0"/>
          </a:p>
        </p:txBody>
      </p:sp>
    </p:spTree>
    <p:extLst>
      <p:ext uri="{BB962C8B-B14F-4D97-AF65-F5344CB8AC3E}">
        <p14:creationId xmlns:p14="http://schemas.microsoft.com/office/powerpoint/2010/main" val="1507570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逻辑函数的表示与变换</a:t>
            </a:r>
            <a:endParaRPr kumimoji="1" lang="en-US" altLang="zh-CN" dirty="0"/>
          </a:p>
          <a:p>
            <a:endParaRPr kumimoji="1" lang="en-US" altLang="zh-CN" dirty="0"/>
          </a:p>
          <a:p>
            <a:r>
              <a:rPr kumimoji="1" lang="en-US" altLang="zh-CN" dirty="0"/>
              <a:t>1</a:t>
            </a:r>
            <a:r>
              <a:rPr kumimoji="1" lang="zh-CN" altLang="en-US" dirty="0"/>
              <a:t>、逻辑函数的表示方法</a:t>
            </a:r>
            <a:endParaRPr kumimoji="1" lang="en-US" altLang="zh-CN" dirty="0"/>
          </a:p>
          <a:p>
            <a:r>
              <a:rPr kumimoji="1" lang="en-US" altLang="zh-CN" dirty="0"/>
              <a:t>	1</a:t>
            </a:r>
            <a:r>
              <a:rPr kumimoji="1" lang="zh-CN" altLang="en-US" dirty="0"/>
              <a:t>）逻辑电路图</a:t>
            </a:r>
            <a:endParaRPr kumimoji="1" lang="en-US" altLang="zh-CN" dirty="0"/>
          </a:p>
          <a:p>
            <a:r>
              <a:rPr kumimoji="1" lang="en-US" altLang="zh-CN" dirty="0"/>
              <a:t>	2</a:t>
            </a:r>
            <a:r>
              <a:rPr kumimoji="1" lang="zh-CN" altLang="en-US" dirty="0"/>
              <a:t>）逻辑代数式：逻辑表达式，逻辑函数式</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3</a:t>
            </a:r>
            <a:r>
              <a:rPr kumimoji="1" lang="zh-CN" altLang="en-US" dirty="0"/>
              <a:t>）真值表，将逻辑函数输入变量取值的不同组合与所对应的输出变量值用列表的方式一一对应列出的表格。</a:t>
            </a:r>
            <a:r>
              <a:rPr kumimoji="1" lang="en-US" altLang="zh-CN" dirty="0"/>
              <a:t>N</a:t>
            </a:r>
            <a:r>
              <a:rPr kumimoji="1" lang="zh-CN" altLang="en-US" dirty="0"/>
              <a:t>个输入变量有</a:t>
            </a:r>
            <a:r>
              <a:rPr kumimoji="1" lang="en-US" altLang="zh-CN" dirty="0"/>
              <a:t>2</a:t>
            </a:r>
            <a:r>
              <a:rPr kumimoji="1" lang="en-US" altLang="zh-CN" baseline="30000" dirty="0"/>
              <a:t>n</a:t>
            </a:r>
            <a:r>
              <a:rPr kumimoji="1" lang="zh-CN" altLang="en-US" baseline="0" dirty="0"/>
              <a:t>种组合</a:t>
            </a:r>
            <a:endParaRPr kumimoji="1" lang="en-US" altLang="zh-CN" dirty="0"/>
          </a:p>
          <a:p>
            <a:r>
              <a:rPr kumimoji="1" lang="en-US" altLang="zh-CN" dirty="0"/>
              <a:t>	4</a:t>
            </a:r>
            <a:r>
              <a:rPr kumimoji="1" lang="zh-CN" altLang="en-US" dirty="0"/>
              <a:t>）卡诺图</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30</a:t>
            </a:fld>
            <a:endParaRPr lang="zh-CN" altLang="en-US" sz="1200" dirty="0"/>
          </a:p>
        </p:txBody>
      </p:sp>
    </p:spTree>
    <p:extLst>
      <p:ext uri="{BB962C8B-B14F-4D97-AF65-F5344CB8AC3E}">
        <p14:creationId xmlns:p14="http://schemas.microsoft.com/office/powerpoint/2010/main" val="249473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3</a:t>
            </a:r>
            <a:r>
              <a:rPr kumimoji="1" lang="zh-CN" altLang="en-US" dirty="0"/>
              <a:t>、逻辑函数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1</a:t>
            </a:r>
            <a:r>
              <a:rPr kumimoji="1" lang="zh-CN" altLang="en-US" dirty="0"/>
              <a:t>）概念：</a:t>
            </a:r>
            <a:r>
              <a:rPr lang="en-US" altLang="zh-CN" dirty="0">
                <a:latin typeface="Times New Roman" panose="02020603050405020304" pitchFamily="18" charset="0"/>
                <a:ea typeface="宋体" panose="02010600030101010101" pitchFamily="2" charset="-122"/>
              </a:rPr>
              <a:t>Z=F</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）逻辑即是“条件”与“结果”的关系。</a:t>
            </a:r>
            <a:r>
              <a:rPr kumimoji="1" lang="zh-CN" altLang="en-US" dirty="0">
                <a:latin typeface="Times New Roman" panose="02020603050405020304" pitchFamily="18" charset="0"/>
              </a:rPr>
              <a:t>输入的逻辑变量</a:t>
            </a:r>
            <a:r>
              <a:rPr kumimoji="1" lang="en-US" altLang="zh-CN" dirty="0">
                <a:latin typeface="Times New Roman" panose="02020603050405020304" pitchFamily="18" charset="0"/>
              </a:rPr>
              <a:t>A</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B</a:t>
            </a:r>
            <a:r>
              <a:rPr kumimoji="1" lang="zh-CN" altLang="en-US" dirty="0">
                <a:latin typeface="Times New Roman" panose="02020603050405020304" pitchFamily="18" charset="0"/>
              </a:rPr>
              <a:t>、</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的取值确定之后，逻辑结果</a:t>
            </a:r>
            <a:r>
              <a:rPr kumimoji="1" lang="en-US" altLang="zh-CN" dirty="0">
                <a:latin typeface="Times New Roman" panose="02020603050405020304" pitchFamily="18" charset="0"/>
              </a:rPr>
              <a:t>Z</a:t>
            </a:r>
            <a:r>
              <a:rPr kumimoji="1" lang="zh-CN" altLang="en-US" dirty="0">
                <a:latin typeface="Times New Roman" panose="02020603050405020304" pitchFamily="18" charset="0"/>
              </a:rPr>
              <a:t>的取值也就唯一地被确定了，其函数关系为 ：</a:t>
            </a:r>
            <a:r>
              <a:rPr lang="en-US" altLang="zh-CN" dirty="0">
                <a:latin typeface="Times New Roman" panose="02020603050405020304" pitchFamily="18" charset="0"/>
                <a:ea typeface="宋体" panose="02010600030101010101" pitchFamily="2" charset="-122"/>
              </a:rPr>
              <a:t>Z=F</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）特点：</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逻辑函数与自变量的关系由有限个基本逻辑运算（与、或、非）决定</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自变量和函数的值都只能取</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三种：与、或、非</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三种可以进一步组合，形成更为复杂的逻辑运算</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    </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a:t>
            </a:fld>
            <a:endParaRPr lang="zh-CN" altLang="en-US" sz="1200" dirty="0"/>
          </a:p>
        </p:txBody>
      </p:sp>
    </p:spTree>
    <p:extLst>
      <p:ext uri="{BB962C8B-B14F-4D97-AF65-F5344CB8AC3E}">
        <p14:creationId xmlns:p14="http://schemas.microsoft.com/office/powerpoint/2010/main" val="2570843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函数的表示方法</a:t>
            </a:r>
            <a:endParaRPr kumimoji="1" lang="en-US" altLang="zh-CN" dirty="0"/>
          </a:p>
          <a:p>
            <a:r>
              <a:rPr kumimoji="1" lang="en-US" altLang="zh-CN" dirty="0"/>
              <a:t>	</a:t>
            </a:r>
          </a:p>
          <a:p>
            <a:r>
              <a:rPr kumimoji="1" lang="zh-CN" altLang="en-US" dirty="0"/>
              <a:t>真值表示例</a:t>
            </a:r>
            <a:endParaRPr kumimoji="1" lang="en-US" altLang="zh-CN" dirty="0"/>
          </a:p>
          <a:p>
            <a:r>
              <a:rPr kumimoji="1" lang="en-US" altLang="zh-CN" dirty="0"/>
              <a:t>	</a:t>
            </a:r>
            <a:r>
              <a:rPr kumimoji="1" lang="zh-CN" altLang="en-US" dirty="0"/>
              <a:t>一输入变量</a:t>
            </a:r>
            <a:endParaRPr kumimoji="1" lang="en-US" altLang="zh-CN" dirty="0"/>
          </a:p>
          <a:p>
            <a:r>
              <a:rPr kumimoji="1" lang="en-US" altLang="zh-CN" dirty="0"/>
              <a:t>	</a:t>
            </a:r>
            <a:r>
              <a:rPr kumimoji="1" lang="zh-CN" altLang="en-US" dirty="0"/>
              <a:t>二输入变量</a:t>
            </a:r>
            <a:endParaRPr kumimoji="1" lang="en-US" altLang="zh-CN" dirty="0"/>
          </a:p>
          <a:p>
            <a:r>
              <a:rPr kumimoji="1" lang="en-US" altLang="zh-CN" dirty="0"/>
              <a:t>	</a:t>
            </a:r>
            <a:r>
              <a:rPr kumimoji="1" lang="zh-CN" altLang="en-US" dirty="0"/>
              <a:t>三输入变量</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31</a:t>
            </a:fld>
            <a:endParaRPr lang="zh-CN" altLang="en-US" sz="1200" dirty="0"/>
          </a:p>
        </p:txBody>
      </p:sp>
    </p:spTree>
    <p:extLst>
      <p:ext uri="{BB962C8B-B14F-4D97-AF65-F5344CB8AC3E}">
        <p14:creationId xmlns:p14="http://schemas.microsoft.com/office/powerpoint/2010/main" val="3532270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函数的表示方法</a:t>
            </a:r>
            <a:endParaRPr kumimoji="1" lang="en-US" altLang="zh-CN" dirty="0"/>
          </a:p>
          <a:p>
            <a:r>
              <a:rPr kumimoji="1" lang="en-US" altLang="zh-CN" dirty="0"/>
              <a:t>	</a:t>
            </a:r>
          </a:p>
          <a:p>
            <a:r>
              <a:rPr kumimoji="1" lang="zh-CN" altLang="en-US" dirty="0"/>
              <a:t>真值表示例</a:t>
            </a:r>
            <a:endParaRPr kumimoji="1" lang="en-US" altLang="zh-CN" dirty="0"/>
          </a:p>
          <a:p>
            <a:r>
              <a:rPr kumimoji="1" lang="en-US" altLang="zh-CN" dirty="0"/>
              <a:t>	</a:t>
            </a:r>
            <a:r>
              <a:rPr kumimoji="1" lang="zh-CN" altLang="en-US" dirty="0"/>
              <a:t>四输入变量</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32</a:t>
            </a:fld>
            <a:endParaRPr lang="zh-CN" altLang="en-US" sz="1200" dirty="0"/>
          </a:p>
        </p:txBody>
      </p:sp>
    </p:spTree>
    <p:extLst>
      <p:ext uri="{BB962C8B-B14F-4D97-AF65-F5344CB8AC3E}">
        <p14:creationId xmlns:p14="http://schemas.microsoft.com/office/powerpoint/2010/main" val="51912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各种表示方法之间的转换</a:t>
            </a:r>
            <a:endParaRPr kumimoji="1" lang="en-US" altLang="zh-CN" dirty="0"/>
          </a:p>
          <a:p>
            <a:r>
              <a:rPr kumimoji="1" lang="en-US" altLang="zh-CN" dirty="0"/>
              <a:t>1</a:t>
            </a:r>
            <a:r>
              <a:rPr kumimoji="1" lang="zh-CN" altLang="en-US" dirty="0"/>
              <a:t>、由真值表求逻辑表达式</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1</a:t>
            </a:r>
            <a:r>
              <a:rPr kumimoji="1" lang="zh-CN" altLang="en-US" dirty="0"/>
              <a:t>）把</a:t>
            </a:r>
            <a:r>
              <a:rPr lang="zh-CN" altLang="en-US" dirty="0">
                <a:latin typeface="Times New Roman" panose="02020603050405020304" pitchFamily="18" charset="0"/>
                <a:ea typeface="宋体" panose="02010600030101010101" pitchFamily="2" charset="-122"/>
              </a:rPr>
              <a:t>真值表中逻辑函数值为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的变量组合挑出来；</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）若输入变量为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，则写成原变量，若输入变量为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，则写成反变量；</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3</a:t>
            </a:r>
            <a:r>
              <a:rPr lang="zh-CN" altLang="en-US" dirty="0">
                <a:latin typeface="Times New Roman" panose="02020603050405020304" pitchFamily="18" charset="0"/>
                <a:ea typeface="宋体" panose="02010600030101010101" pitchFamily="2" charset="-122"/>
              </a:rPr>
              <a:t>）把每个组合中各个变量相乘，得到一个乘积项；</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4</a:t>
            </a:r>
            <a:r>
              <a:rPr lang="zh-CN" altLang="en-US" dirty="0">
                <a:latin typeface="Times New Roman" panose="02020603050405020304" pitchFamily="18" charset="0"/>
                <a:ea typeface="宋体" panose="02010600030101010101" pitchFamily="2" charset="-122"/>
              </a:rPr>
              <a:t>）将各乘积项相加，就得到相应的逻辑表达式。</a:t>
            </a:r>
            <a:endParaRPr lang="zh-CN" altLang="en-US" sz="140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ea typeface="宋体" panose="02010600030101010101" pitchFamily="2" charset="-122"/>
              </a:rPr>
              <a:t>示例：</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33</a:t>
            </a:fld>
            <a:endParaRPr lang="zh-CN" altLang="en-US" sz="1200" dirty="0"/>
          </a:p>
        </p:txBody>
      </p:sp>
    </p:spTree>
    <p:extLst>
      <p:ext uri="{BB962C8B-B14F-4D97-AF65-F5344CB8AC3E}">
        <p14:creationId xmlns:p14="http://schemas.microsoft.com/office/powerpoint/2010/main" val="1872567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各种表示方法之间的转换</a:t>
            </a:r>
            <a:endParaRPr kumimoji="1" lang="en-US" altLang="zh-CN" dirty="0"/>
          </a:p>
          <a:p>
            <a:endParaRPr kumimoji="1" lang="en-US" altLang="zh-CN" dirty="0"/>
          </a:p>
          <a:p>
            <a:r>
              <a:rPr kumimoji="1" lang="en-US" altLang="zh-CN" dirty="0"/>
              <a:t>2</a:t>
            </a:r>
            <a:r>
              <a:rPr kumimoji="1" lang="zh-CN" altLang="en-US" dirty="0"/>
              <a:t>、由逻辑表达式列出真值表</a:t>
            </a:r>
            <a:endParaRPr kumimoji="1" lang="en-US" altLang="zh-CN" dirty="0"/>
          </a:p>
          <a:p>
            <a:r>
              <a:rPr kumimoji="1" lang="en-US" altLang="zh-CN" dirty="0"/>
              <a:t>	</a:t>
            </a:r>
            <a:r>
              <a:rPr lang="zh-CN" altLang="en-US" dirty="0">
                <a:latin typeface="Times New Roman" panose="02020603050405020304" pitchFamily="18" charset="0"/>
                <a:ea typeface="宋体" panose="02010600030101010101" pitchFamily="2" charset="-122"/>
              </a:rPr>
              <a:t>按照逻辑表达式，对逻辑变量的各种取值进行计算，求出相应的函数值，再把变量取值和函数值一一对应列成表格。</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示例</a:t>
            </a:r>
            <a:endParaRPr kumimoji="1" lang="en-US" altLang="zh-CN"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34</a:t>
            </a:fld>
            <a:endParaRPr lang="zh-CN" altLang="en-US" sz="1200" dirty="0"/>
          </a:p>
        </p:txBody>
      </p:sp>
    </p:spTree>
    <p:extLst>
      <p:ext uri="{BB962C8B-B14F-4D97-AF65-F5344CB8AC3E}">
        <p14:creationId xmlns:p14="http://schemas.microsoft.com/office/powerpoint/2010/main" val="3958854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各种表示方法之间的转换</a:t>
            </a:r>
            <a:endParaRPr kumimoji="1" lang="en-US" altLang="zh-CN" dirty="0"/>
          </a:p>
          <a:p>
            <a:endParaRPr kumimoji="1" lang="en-US" altLang="zh-CN" dirty="0"/>
          </a:p>
          <a:p>
            <a:r>
              <a:rPr kumimoji="1" lang="en-US" altLang="zh-CN" dirty="0"/>
              <a:t>3</a:t>
            </a:r>
            <a:r>
              <a:rPr kumimoji="1" lang="zh-CN" altLang="en-US" dirty="0"/>
              <a:t>、由逻辑函数式求逻辑电路</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1</a:t>
            </a:r>
            <a:r>
              <a:rPr kumimoji="1" lang="zh-CN" altLang="en-US" dirty="0"/>
              <a:t>）</a:t>
            </a:r>
            <a:r>
              <a:rPr lang="zh-CN" altLang="en-US" dirty="0">
                <a:latin typeface="Times New Roman" panose="02020603050405020304" pitchFamily="18" charset="0"/>
                <a:ea typeface="宋体" panose="02010600030101010101" pitchFamily="2" charset="-122"/>
              </a:rPr>
              <a:t>画出所有的逻辑变量；</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2</a:t>
            </a:r>
            <a:r>
              <a:rPr lang="zh-CN" altLang="en-US" dirty="0">
                <a:latin typeface="Times New Roman" panose="02020603050405020304" pitchFamily="18" charset="0"/>
                <a:ea typeface="宋体" panose="02010600030101010101" pitchFamily="2" charset="-122"/>
              </a:rPr>
              <a:t>）用“非门”对变量中有“非”的变量取“非”</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3</a:t>
            </a:r>
            <a:r>
              <a:rPr lang="zh-CN" altLang="en-US" dirty="0">
                <a:latin typeface="Times New Roman" panose="02020603050405020304" pitchFamily="18" charset="0"/>
                <a:ea typeface="宋体" panose="02010600030101010101" pitchFamily="2" charset="-122"/>
              </a:rPr>
              <a:t>）用“与门”对有关变量的乘积项，实现逻辑乘</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4</a:t>
            </a:r>
            <a:r>
              <a:rPr lang="zh-CN" altLang="en-US" dirty="0">
                <a:latin typeface="Times New Roman" panose="02020603050405020304" pitchFamily="18" charset="0"/>
                <a:ea typeface="宋体" panose="02010600030101010101" pitchFamily="2" charset="-122"/>
              </a:rPr>
              <a:t>）用“或门”对有关的乘积项，实现逻辑加</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35</a:t>
            </a:fld>
            <a:endParaRPr lang="zh-CN" altLang="en-US" sz="1200" dirty="0"/>
          </a:p>
        </p:txBody>
      </p:sp>
    </p:spTree>
    <p:extLst>
      <p:ext uri="{BB962C8B-B14F-4D97-AF65-F5344CB8AC3E}">
        <p14:creationId xmlns:p14="http://schemas.microsoft.com/office/powerpoint/2010/main" val="3697070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各种表示方法之间的转换</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4</a:t>
            </a:r>
            <a:r>
              <a:rPr kumimoji="1" lang="zh-CN" altLang="en-US" dirty="0"/>
              <a:t>、由逻辑图求逻辑表达式</a:t>
            </a:r>
            <a:endParaRPr kumimoji="1" lang="en-US" altLang="zh-CN" dirty="0"/>
          </a:p>
          <a:p>
            <a:r>
              <a:rPr kumimoji="1" lang="en-US" altLang="zh-CN" dirty="0"/>
              <a:t>	</a:t>
            </a:r>
            <a:r>
              <a:rPr lang="zh-CN" altLang="en-US" dirty="0">
                <a:latin typeface="Times New Roman" panose="02020603050405020304" pitchFamily="18" charset="0"/>
                <a:ea typeface="宋体" panose="02010600030101010101" pitchFamily="2" charset="-122"/>
              </a:rPr>
              <a:t>由输入到输出，按照每个门的符号写出每个门的逻辑函数，直到最后得到整个逻辑电路的表达式。</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示例</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36</a:t>
            </a:fld>
            <a:endParaRPr lang="zh-CN" altLang="en-US" sz="1200" dirty="0"/>
          </a:p>
        </p:txBody>
      </p:sp>
    </p:spTree>
    <p:extLst>
      <p:ext uri="{BB962C8B-B14F-4D97-AF65-F5344CB8AC3E}">
        <p14:creationId xmlns:p14="http://schemas.microsoft.com/office/powerpoint/2010/main" val="2340998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r>
              <a:rPr kumimoji="1" lang="en-US" altLang="zh-CN" dirty="0"/>
              <a:t>1</a:t>
            </a:r>
            <a:r>
              <a:rPr kumimoji="1" lang="zh-CN" altLang="en-US" dirty="0"/>
              <a:t>、最小项</a:t>
            </a:r>
            <a:endParaRPr kumimoji="1" lang="en-US" altLang="zh-CN" dirty="0"/>
          </a:p>
          <a:p>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endParaRPr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p>
          <a:p>
            <a:r>
              <a:rPr kumimoji="1" lang="en-US" altLang="zh-CN" dirty="0">
                <a:latin typeface="Times New Roman" panose="02020603050405020304" pitchFamily="18" charset="0"/>
                <a:ea typeface="宋体" panose="02010600030101010101" pitchFamily="2" charset="-122"/>
              </a:rPr>
              <a:t>	n</a:t>
            </a:r>
            <a:r>
              <a:rPr kumimoji="1" lang="zh-CN" altLang="en-US" dirty="0">
                <a:latin typeface="Times New Roman" panose="02020603050405020304" pitchFamily="18" charset="0"/>
                <a:ea typeface="宋体" panose="02010600030101010101" pitchFamily="2" charset="-122"/>
              </a:rPr>
              <a:t>个变量有</a:t>
            </a:r>
            <a:r>
              <a:rPr kumimoji="1" lang="en-US" altLang="zh-CN" dirty="0">
                <a:latin typeface="Times New Roman" panose="02020603050405020304" pitchFamily="18" charset="0"/>
                <a:ea typeface="宋体" panose="02010600030101010101" pitchFamily="2" charset="-122"/>
              </a:rPr>
              <a:t>2</a:t>
            </a:r>
            <a:r>
              <a:rPr kumimoji="1" lang="en-US" altLang="zh-CN" baseline="30000" dirty="0">
                <a:latin typeface="Times New Roman" panose="02020603050405020304" pitchFamily="18" charset="0"/>
                <a:ea typeface="宋体" panose="02010600030101010101" pitchFamily="2" charset="-122"/>
              </a:rPr>
              <a:t>n</a:t>
            </a:r>
            <a:r>
              <a:rPr kumimoji="1" lang="zh-CN" altLang="en-US" baseline="0" dirty="0">
                <a:latin typeface="Times New Roman" panose="02020603050405020304" pitchFamily="18" charset="0"/>
                <a:ea typeface="宋体" panose="02010600030101010101" pitchFamily="2" charset="-122"/>
              </a:rPr>
              <a:t>个变量</a:t>
            </a:r>
            <a:endParaRPr kumimoji="1" lang="en-US" altLang="zh-CN" baseline="0" dirty="0">
              <a:latin typeface="Times New Roman" panose="02020603050405020304" pitchFamily="18" charset="0"/>
              <a:ea typeface="宋体" panose="02010600030101010101" pitchFamily="2" charset="-122"/>
            </a:endParaRPr>
          </a:p>
          <a:p>
            <a:endParaRPr kumimoji="1" lang="en-US" altLang="zh-CN" baseline="0"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baseline="0" dirty="0">
                <a:latin typeface="Times New Roman" panose="02020603050405020304" pitchFamily="18" charset="0"/>
                <a:ea typeface="宋体" panose="02010600030101010101" pitchFamily="2" charset="-122"/>
              </a:rPr>
              <a:t>	·</a:t>
            </a:r>
            <a:r>
              <a:rPr kumimoji="1" lang="zh-CN" altLang="en-US" baseline="0" dirty="0">
                <a:latin typeface="Times New Roman" panose="02020603050405020304" pitchFamily="18" charset="0"/>
                <a:ea typeface="宋体" panose="02010600030101010101" pitchFamily="2" charset="-122"/>
              </a:rPr>
              <a:t>最小项的编号：</a:t>
            </a:r>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a:p>
            <a:endParaRPr kumimoji="1" lang="en-US" altLang="zh-CN" baseline="0" dirty="0">
              <a:latin typeface="Times New Roman" panose="02020603050405020304" pitchFamily="18" charset="0"/>
              <a:ea typeface="宋体" panose="02010600030101010101" pitchFamily="2" charset="-122"/>
            </a:endParaRPr>
          </a:p>
          <a:p>
            <a:r>
              <a:rPr kumimoji="1" lang="en-US" altLang="zh-CN" baseline="0" dirty="0">
                <a:latin typeface="Times New Roman" panose="02020603050405020304" pitchFamily="18" charset="0"/>
                <a:ea typeface="宋体" panose="02010600030101010101" pitchFamily="2" charset="-122"/>
              </a:rPr>
              <a:t>	</a:t>
            </a:r>
          </a:p>
          <a:p>
            <a:endParaRPr kumimoji="1" lang="en-US" altLang="zh-CN" baseline="0" dirty="0">
              <a:latin typeface="Times New Roman" panose="02020603050405020304" pitchFamily="18" charset="0"/>
              <a:ea typeface="宋体" panose="02010600030101010101" pitchFamily="2" charset="-122"/>
            </a:endParaRPr>
          </a:p>
          <a:p>
            <a:r>
              <a:rPr kumimoji="1" lang="en-US" altLang="zh-CN" baseline="0" dirty="0">
                <a:latin typeface="Times New Roman" panose="02020603050405020304" pitchFamily="18" charset="0"/>
                <a:ea typeface="宋体" panose="02010600030101010101" pitchFamily="2" charset="-122"/>
              </a:rPr>
              <a:t>	</a:t>
            </a:r>
          </a:p>
          <a:p>
            <a:r>
              <a:rPr kumimoji="1" lang="en-US" altLang="zh-CN" baseline="0" dirty="0">
                <a:latin typeface="Times New Roman" panose="02020603050405020304" pitchFamily="18" charset="0"/>
                <a:ea typeface="宋体" panose="02010600030101010101" pitchFamily="2" charset="-122"/>
              </a:rPr>
              <a:t>	</a:t>
            </a:r>
            <a:endParaRPr kumimoji="1" lang="en-US" altLang="zh-CN" dirty="0"/>
          </a:p>
          <a:p>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37</a:t>
            </a:fld>
            <a:endParaRPr lang="zh-CN" altLang="en-US" sz="1200" dirty="0"/>
          </a:p>
        </p:txBody>
      </p:sp>
    </p:spTree>
    <p:extLst>
      <p:ext uri="{BB962C8B-B14F-4D97-AF65-F5344CB8AC3E}">
        <p14:creationId xmlns:p14="http://schemas.microsoft.com/office/powerpoint/2010/main" val="3250629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由最小项相“或”构成的逻辑表达式，称为标准“与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可以用变量组成逻辑表达式，也可以用十进制编号来写</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一个逻辑函数的标准“与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或”式是唯一的</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任何一个逻辑函数都可表示为标准“与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写出标准“与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或”式的方法：</a:t>
                </a:r>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1</a:t>
                </a:r>
                <a:r>
                  <a:rPr kumimoji="1" lang="zh-CN" altLang="en-US" dirty="0">
                    <a:latin typeface="Times New Roman" panose="02020603050405020304" pitchFamily="18" charset="0"/>
                    <a:ea typeface="宋体" panose="02010600030101010101" pitchFamily="2" charset="-122"/>
                  </a:rPr>
                  <a:t>）将函数表示成为一般的“与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2</a:t>
                </a:r>
                <a:r>
                  <a:rPr kumimoji="1"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反复利用</a:t>
                </a:r>
                <a:r>
                  <a:rPr lang="en-US" altLang="zh-CN" dirty="0">
                    <a:latin typeface="Times New Roman" panose="02020603050405020304" pitchFamily="18" charset="0"/>
                    <a:ea typeface="宋体" panose="02010600030101010101" pitchFamily="2" charset="-122"/>
                  </a:rPr>
                  <a:t>X=X(Y+  </a:t>
                </a:r>
                <a14:m>
                  <m:oMath xmlns:m="http://schemas.openxmlformats.org/officeDocument/2006/math">
                    <m:acc>
                      <m:accPr>
                        <m:chr m:val="̅"/>
                        <m:ctrlPr>
                          <a:rPr lang="en-US" altLang="zh-CN" i="1" smtClean="0">
                            <a:latin typeface="Cambria Math" panose="02040503050406030204" pitchFamily="18" charset="0"/>
                            <a:ea typeface="宋体" panose="02010600030101010101" pitchFamily="2" charset="-122"/>
                          </a:rPr>
                        </m:ctrlPr>
                      </m:accPr>
                      <m:e>
                        <m:r>
                          <m:rPr>
                            <m:sty m:val="p"/>
                          </m:rPr>
                          <a:rPr lang="en-US" altLang="zh-CN" i="1" smtClean="0">
                            <a:latin typeface="Cambria Math" panose="02040503050406030204" pitchFamily="18" charset="0"/>
                            <a:ea typeface="宋体" panose="02010600030101010101" pitchFamily="2" charset="-122"/>
                          </a:rPr>
                          <m:t>Y</m:t>
                        </m:r>
                      </m:e>
                    </m:acc>
                  </m:oMath>
                </a14:m>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，将表达式中所有非最小项的“与”项扩展成为最小项。</a:t>
                </a:r>
                <a:endParaRPr kumimoji="1" lang="en-US" altLang="zh-CN" dirty="0">
                  <a:latin typeface="Times New Roman" panose="02020603050405020304" pitchFamily="18" charset="0"/>
                  <a:ea typeface="宋体" panose="02010600030101010101" pitchFamily="2" charset="-122"/>
                </a:endParaRPr>
              </a:p>
              <a:p>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由最小项相“或”构成的逻辑表达式，称为标准“与</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或”式。</a:t>
                </a:r>
                <a:endParaRPr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可以用变量组成逻辑表达式，也可以用十进制编号来写</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一个逻辑函数的标准“与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或”式是唯一的</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a:t>
                </a:r>
                <a:r>
                  <a:rPr kumimoji="1" lang="zh-CN" altLang="en-US" dirty="0">
                    <a:latin typeface="Times New Roman" panose="02020603050405020304" pitchFamily="18" charset="0"/>
                    <a:ea typeface="宋体" panose="02010600030101010101" pitchFamily="2" charset="-122"/>
                  </a:rPr>
                  <a:t>任何一个逻辑函数都可表示为标准“与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写出标准“与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或”式的方法：</a:t>
                </a:r>
                <a:endParaRPr kumimoji="1" lang="en-US" altLang="zh-CN" dirty="0">
                  <a:latin typeface="Times New Roman" panose="02020603050405020304" pitchFamily="18" charset="0"/>
                  <a:ea typeface="宋体" panose="02010600030101010101" pitchFamily="2" charset="-122"/>
                </a:endParaRPr>
              </a:p>
              <a:p>
                <a:r>
                  <a:rPr kumimoji="1" lang="en-US" altLang="zh-CN" dirty="0">
                    <a:latin typeface="Times New Roman" panose="02020603050405020304" pitchFamily="18" charset="0"/>
                    <a:ea typeface="宋体" panose="02010600030101010101" pitchFamily="2" charset="-122"/>
                  </a:rPr>
                  <a:t>	1</a:t>
                </a:r>
                <a:r>
                  <a:rPr kumimoji="1" lang="zh-CN" altLang="en-US" dirty="0">
                    <a:latin typeface="Times New Roman" panose="02020603050405020304" pitchFamily="18" charset="0"/>
                    <a:ea typeface="宋体" panose="02010600030101010101" pitchFamily="2" charset="-122"/>
                  </a:rPr>
                  <a:t>）将函数表示成为一般的“与</a:t>
                </a:r>
                <a:r>
                  <a:rPr kumimoji="1" lang="en-US" altLang="zh-CN" dirty="0">
                    <a:latin typeface="Times New Roman" panose="02020603050405020304" pitchFamily="18" charset="0"/>
                    <a:ea typeface="宋体" panose="02010600030101010101" pitchFamily="2" charset="-122"/>
                  </a:rPr>
                  <a:t>-</a:t>
                </a:r>
                <a:r>
                  <a:rPr kumimoji="1" lang="zh-CN" altLang="en-US" dirty="0">
                    <a:latin typeface="Times New Roman" panose="02020603050405020304" pitchFamily="18" charset="0"/>
                    <a:ea typeface="宋体" panose="02010600030101010101" pitchFamily="2" charset="-122"/>
                  </a:rPr>
                  <a:t>或”式</a:t>
                </a:r>
                <a:endParaRPr kumimoji="1" lang="en-US" altLang="zh-CN" dirty="0">
                  <a:latin typeface="Times New Roman" panose="02020603050405020304" pitchFamily="18" charset="0"/>
                  <a:ea typeface="宋体" panose="02010600030101010101" pitchFamily="2" charset="-122"/>
                </a:endParaRPr>
              </a:p>
              <a:p>
                <a:endParaRPr/>
              </a:p>
              <a:p>
                <a:r>
                  <a:rPr kumimoji="1" lang="en-US" altLang="zh-CN" dirty="0">
                    <a:latin typeface="Times New Roman" panose="02020603050405020304" pitchFamily="18" charset="0"/>
                    <a:ea typeface="宋体" panose="02010600030101010101" pitchFamily="2" charset="-122"/>
                  </a:rPr>
                  <a:t>	2</a:t>
                </a:r>
                <a:r>
                  <a:rPr kumimoji="1" lang="zh-CN"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反复利用</a:t>
                </a:r>
                <a:r>
                  <a:rPr lang="en-US" altLang="zh-CN" dirty="0">
                    <a:latin typeface="Times New Roman" panose="02020603050405020304" pitchFamily="18" charset="0"/>
                    <a:ea typeface="宋体" panose="02010600030101010101" pitchFamily="2" charset="-122"/>
                  </a:rPr>
                  <a:t>X=X(Y+  </a:t>
                </a:r>
                <a:r>
                  <a:rPr lang="en-US" altLang="zh-CN" i="0">
                    <a:latin typeface="Cambria Math" panose="02040503050406030204" pitchFamily="18" charset="0"/>
                    <a:ea typeface="宋体" panose="02010600030101010101" pitchFamily="2" charset="-122"/>
                  </a:rPr>
                  <a:t>Y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，将表达式中所有非最小项的“与”项扩展成为最小项。</a:t>
                </a:r>
                <a:endParaRPr kumimoji="1" lang="en-US" altLang="zh-CN" dirty="0">
                  <a:latin typeface="Times New Roman" panose="02020603050405020304" pitchFamily="18" charset="0"/>
                  <a:ea typeface="宋体" panose="02010600030101010101" pitchFamily="2" charset="-122"/>
                </a:endParaRPr>
              </a:p>
              <a:p>
                <a:endParaRPr kumimoji="1" lang="en-US"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38</a:t>
            </a:fld>
            <a:endParaRPr lang="zh-CN" altLang="en-US" sz="1200" dirty="0"/>
          </a:p>
        </p:txBody>
      </p:sp>
    </p:spTree>
    <p:extLst>
      <p:ext uri="{BB962C8B-B14F-4D97-AF65-F5344CB8AC3E}">
        <p14:creationId xmlns:p14="http://schemas.microsoft.com/office/powerpoint/2010/main" val="31667150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zh-CN" altLang="en-US" dirty="0"/>
              <a:t>写出标准“与</a:t>
            </a:r>
            <a:r>
              <a:rPr kumimoji="1" lang="en-US" altLang="zh-CN" dirty="0"/>
              <a:t>-</a:t>
            </a:r>
            <a:r>
              <a:rPr kumimoji="1" lang="zh-CN" altLang="en-US" dirty="0"/>
              <a:t>或”式示例</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39</a:t>
            </a:fld>
            <a:endParaRPr lang="zh-CN" altLang="en-US" sz="1200" dirty="0"/>
          </a:p>
        </p:txBody>
      </p:sp>
    </p:spTree>
    <p:extLst>
      <p:ext uri="{BB962C8B-B14F-4D97-AF65-F5344CB8AC3E}">
        <p14:creationId xmlns:p14="http://schemas.microsoft.com/office/powerpoint/2010/main" val="1518616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77825"/>
          <p:cNvSpPr>
            <a:spLocks noGrp="1" noRot="1" noChangeAspect="1" noTextEdit="1"/>
          </p:cNvSpPr>
          <p:nvPr>
            <p:ph type="sldImg"/>
          </p:nvPr>
        </p:nvSpPr>
        <p:spPr/>
      </p:sp>
      <p:sp>
        <p:nvSpPr>
          <p:cNvPr id="77827" name="文本占位符 77826"/>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endParaRPr kumimoji="1" lang="en-US" altLang="zh-CN" dirty="0"/>
          </a:p>
          <a:p>
            <a:r>
              <a:rPr kumimoji="1" lang="zh-CN" altLang="en-US" dirty="0"/>
              <a:t>写出标准“与</a:t>
            </a:r>
            <a:r>
              <a:rPr kumimoji="1" lang="en-US" altLang="zh-CN" dirty="0"/>
              <a:t>-</a:t>
            </a:r>
            <a:r>
              <a:rPr kumimoji="1" lang="zh-CN" altLang="en-US" dirty="0"/>
              <a:t>或”式示例</a:t>
            </a:r>
            <a:endParaRPr kumimoji="1" lang="en-US" altLang="zh-CN" dirty="0"/>
          </a:p>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40</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1</a:t>
            </a:r>
            <a:r>
              <a:rPr kumimoji="1" lang="zh-CN" altLang="en-US" dirty="0"/>
              <a:t>）“与”逻辑关系和与门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概念：决定事件发生的各条件中，所有条件都具备，事件才会发生（成立）。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在示例电路图中，开关合为逻辑“</a:t>
            </a:r>
            <a:r>
              <a:rPr kumimoji="1" lang="en-US" altLang="zh-CN" dirty="0"/>
              <a:t>1”</a:t>
            </a:r>
            <a:r>
              <a:rPr kumimoji="1" lang="zh-CN" altLang="en-US" dirty="0"/>
              <a:t>、开关断为逻辑“</a:t>
            </a:r>
            <a:r>
              <a:rPr kumimoji="1" lang="en-US" altLang="zh-CN" dirty="0"/>
              <a:t>0”</a:t>
            </a:r>
            <a:r>
              <a:rPr kumimoji="1" lang="zh-CN" altLang="en-US" dirty="0"/>
              <a:t>、灯亮为逻辑“</a:t>
            </a:r>
            <a:r>
              <a:rPr kumimoji="1" lang="en-US" altLang="zh-CN" dirty="0"/>
              <a:t>1”</a:t>
            </a:r>
            <a:r>
              <a:rPr kumimoji="1" lang="zh-CN" altLang="en-US" dirty="0"/>
              <a:t>、灯灭为逻辑“</a:t>
            </a:r>
            <a:r>
              <a:rPr kumimoji="1" lang="en-US" altLang="zh-CN" dirty="0"/>
              <a:t>0” </a:t>
            </a:r>
            <a:r>
              <a:rPr kumimoji="1" lang="zh-CN" altLang="en-US" dirty="0"/>
              <a:t>，由此列出真值表。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看得出真值表的特点：有</a:t>
            </a:r>
            <a:r>
              <a:rPr kumimoji="1" lang="en-US" altLang="zh-CN" dirty="0"/>
              <a:t>0 </a:t>
            </a:r>
            <a:r>
              <a:rPr kumimoji="1" lang="zh-CN" altLang="en-US" dirty="0"/>
              <a:t>则</a:t>
            </a:r>
            <a:r>
              <a:rPr kumimoji="1" lang="en-US" altLang="zh-CN" dirty="0"/>
              <a:t>0, </a:t>
            </a:r>
            <a:r>
              <a:rPr kumimoji="1" lang="zh-CN" altLang="en-US" dirty="0"/>
              <a:t>全</a:t>
            </a:r>
            <a:r>
              <a:rPr kumimoji="1" lang="en-US" altLang="zh-CN" dirty="0"/>
              <a:t>1</a:t>
            </a:r>
            <a:r>
              <a:rPr kumimoji="1" lang="zh-CN" altLang="en-US" dirty="0"/>
              <a:t>则</a:t>
            </a:r>
            <a:r>
              <a:rPr kumimoji="1" lang="en-US" altLang="zh-CN" dirty="0"/>
              <a:t>1</a:t>
            </a:r>
            <a:r>
              <a:rPr kumimoji="1" lang="zh-CN" altLang="en-US" dirty="0"/>
              <a:t>，即有变量为</a:t>
            </a:r>
            <a:r>
              <a:rPr kumimoji="1" lang="en-US" altLang="zh-CN" dirty="0"/>
              <a:t>0</a:t>
            </a:r>
            <a:r>
              <a:rPr kumimoji="1" lang="zh-CN" altLang="en-US" dirty="0"/>
              <a:t>则输出为</a:t>
            </a:r>
            <a:r>
              <a:rPr kumimoji="1" lang="en-US" altLang="zh-CN" dirty="0"/>
              <a:t>0</a:t>
            </a:r>
            <a:r>
              <a:rPr kumimoji="1" lang="zh-CN" altLang="en-US" dirty="0"/>
              <a:t>，变量均为</a:t>
            </a:r>
            <a:r>
              <a:rPr kumimoji="1" lang="en-US" altLang="zh-CN" dirty="0"/>
              <a:t>1</a:t>
            </a:r>
            <a:r>
              <a:rPr kumimoji="1" lang="zh-CN" altLang="en-US" dirty="0"/>
              <a:t>时则输出</a:t>
            </a:r>
            <a:r>
              <a:rPr kumimoji="1" lang="en-US" altLang="zh-CN" dirty="0"/>
              <a:t>1</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因此“与”逻辑是指决定事件发生的各条件中，所有条件都具备，事件才会发生（成立）</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zh-CN"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a:t>
            </a:fld>
            <a:endParaRPr lang="zh-CN" altLang="en-US" sz="1200" dirty="0"/>
          </a:p>
        </p:txBody>
      </p:sp>
    </p:spTree>
    <p:extLst>
      <p:ext uri="{BB962C8B-B14F-4D97-AF65-F5344CB8AC3E}">
        <p14:creationId xmlns:p14="http://schemas.microsoft.com/office/powerpoint/2010/main" val="2031094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79873"/>
          <p:cNvSpPr>
            <a:spLocks noGrp="1" noRot="1" noChangeAspect="1" noTextEdit="1"/>
          </p:cNvSpPr>
          <p:nvPr>
            <p:ph type="sldImg"/>
          </p:nvPr>
        </p:nvSpPr>
        <p:spPr/>
      </p:sp>
      <p:sp>
        <p:nvSpPr>
          <p:cNvPr id="79875" name="文本占位符 79874"/>
          <p:cNvSpPr>
            <a:spLocks noGrp="1"/>
          </p:cNvSpPr>
          <p:nvPr>
            <p:ph type="body" idx="1"/>
          </p:nvPr>
        </p:nvSpPr>
        <p:spPr/>
        <p:txBody>
          <a:bodyPr/>
          <a:lstStyle/>
          <a:p>
            <a:r>
              <a:rPr kumimoji="1" lang="zh-CN" altLang="en-US" dirty="0"/>
              <a:t>逻辑函数的标准形式</a:t>
            </a:r>
            <a:endParaRPr kumimoji="1" lang="en-US" altLang="zh-CN" dirty="0"/>
          </a:p>
          <a:p>
            <a:endParaRPr kumimoji="1" lang="en-US" altLang="zh-CN" dirty="0"/>
          </a:p>
          <a:p>
            <a:r>
              <a:rPr kumimoji="1" lang="en-US" altLang="zh-CN" dirty="0"/>
              <a:t>2</a:t>
            </a:r>
            <a:r>
              <a:rPr kumimoji="1" lang="zh-CN" altLang="en-US" dirty="0"/>
              <a:t>、标准 “与</a:t>
            </a:r>
            <a:r>
              <a:rPr kumimoji="1" lang="en-US" altLang="zh-CN" dirty="0"/>
              <a:t>-</a:t>
            </a:r>
            <a:r>
              <a:rPr kumimoji="1" lang="zh-CN" altLang="en-US" dirty="0"/>
              <a:t>或”式</a:t>
            </a:r>
            <a:endParaRPr kumimoji="1" lang="en-US" altLang="zh-CN" dirty="0"/>
          </a:p>
          <a:p>
            <a:pPr lvl="0"/>
            <a:endParaRPr lang="en-US" altLang="zh-CN" dirty="0"/>
          </a:p>
          <a:p>
            <a:pPr lvl="0"/>
            <a:r>
              <a:rPr lang="zh-CN" altLang="en-US" dirty="0"/>
              <a:t>用真值表法：将在真值表中，输出为</a:t>
            </a:r>
            <a:r>
              <a:rPr lang="en-US" altLang="zh-CN" dirty="0"/>
              <a:t>1</a:t>
            </a:r>
            <a:r>
              <a:rPr lang="zh-CN" altLang="en-US" dirty="0"/>
              <a:t>所对应的最小项相加，即为标准“与</a:t>
            </a:r>
            <a:r>
              <a:rPr lang="en-US" altLang="zh-CN" dirty="0"/>
              <a:t>-</a:t>
            </a:r>
            <a:r>
              <a:rPr lang="zh-CN" altLang="en-US" dirty="0"/>
              <a:t>或”式</a:t>
            </a:r>
            <a:endParaRPr lang="en-US" altLang="zh-CN" dirty="0"/>
          </a:p>
          <a:p>
            <a:pPr lvl="0"/>
            <a:endParaRPr lang="en-US" altLang="zh-CN" dirty="0"/>
          </a:p>
          <a:p>
            <a:pPr lvl="0"/>
            <a:r>
              <a:rPr lang="zh-CN" altLang="en-US" dirty="0"/>
              <a:t>示例</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41</a:t>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、化简的意义和最简的概念</a:t>
            </a:r>
            <a:endParaRPr kumimoji="1" lang="en-US" altLang="zh-CN" dirty="0"/>
          </a:p>
          <a:p>
            <a:r>
              <a:rPr kumimoji="1" lang="en-US" altLang="zh-CN" dirty="0"/>
              <a:t>	</a:t>
            </a:r>
          </a:p>
          <a:p>
            <a:r>
              <a:rPr kumimoji="1" lang="en-US" altLang="zh-CN" dirty="0"/>
              <a:t>	</a:t>
            </a:r>
            <a:r>
              <a:rPr kumimoji="1" lang="zh-CN" altLang="en-US" dirty="0"/>
              <a:t>一个逻辑问题的逻辑电路图是由逻辑表达式确定的，而从逻辑问题抽象出来的逻辑表达式不一定是最简的</a:t>
            </a:r>
            <a:endParaRPr kumimoji="1" lang="en-US" altLang="zh-CN" dirty="0"/>
          </a:p>
          <a:p>
            <a:r>
              <a:rPr kumimoji="1" lang="en-US" altLang="zh-CN" dirty="0"/>
              <a:t>	</a:t>
            </a:r>
            <a:r>
              <a:rPr kumimoji="1" lang="zh-CN" altLang="en-US" dirty="0"/>
              <a:t>所以要对逻辑函数进行化简，得到最简的逻辑表达式，才能构成低成本、高可靠性的电路</a:t>
            </a:r>
            <a:endParaRPr kumimoji="1" lang="en-US" altLang="zh-CN" dirty="0"/>
          </a:p>
          <a:p>
            <a:endParaRPr kumimoji="1" lang="en-US" altLang="zh-CN" dirty="0"/>
          </a:p>
          <a:p>
            <a:r>
              <a:rPr kumimoji="1" lang="zh-CN" altLang="en-US" dirty="0"/>
              <a:t>示例说明</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42</a:t>
            </a:fld>
            <a:endParaRPr lang="zh-CN" altLang="en-US" sz="1200" dirty="0"/>
          </a:p>
        </p:txBody>
      </p:sp>
    </p:spTree>
    <p:extLst>
      <p:ext uri="{BB962C8B-B14F-4D97-AF65-F5344CB8AC3E}">
        <p14:creationId xmlns:p14="http://schemas.microsoft.com/office/powerpoint/2010/main" val="2503277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02401"/>
          <p:cNvSpPr>
            <a:spLocks noGrp="1" noRot="1" noChangeAspect="1" noTextEdit="1"/>
          </p:cNvSpPr>
          <p:nvPr>
            <p:ph type="sldImg"/>
          </p:nvPr>
        </p:nvSpPr>
        <p:spPr/>
      </p:sp>
      <p:sp>
        <p:nvSpPr>
          <p:cNvPr id="102403" name="文本占位符 102402"/>
          <p:cNvSpPr>
            <a:spLocks noGrp="1"/>
          </p:cNvSpPr>
          <p:nvPr>
            <p:ph type="body" idx="1"/>
          </p:nvPr>
        </p:nvSpPr>
        <p:spPr/>
        <p:txBody>
          <a:bodyPr/>
          <a:lstStyle/>
          <a:p>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、化简的意义和最简的概念</a:t>
            </a:r>
            <a:endParaRPr kumimoji="1" lang="en-US" altLang="zh-CN" dirty="0"/>
          </a:p>
          <a:p>
            <a:r>
              <a:rPr kumimoji="1" lang="en-US" altLang="zh-CN" dirty="0"/>
              <a:t>	1</a:t>
            </a:r>
            <a:r>
              <a:rPr kumimoji="1" lang="zh-CN" altLang="en-US" dirty="0"/>
              <a:t>）化简的意义：</a:t>
            </a:r>
            <a:endParaRPr kumimoji="1" lang="en-US" altLang="zh-CN" dirty="0"/>
          </a:p>
          <a:p>
            <a:r>
              <a:rPr kumimoji="1" lang="en-US" altLang="zh-CN" dirty="0"/>
              <a:t>		·</a:t>
            </a:r>
            <a:r>
              <a:rPr kumimoji="1" lang="zh-CN" altLang="en-US" dirty="0"/>
              <a:t>节省器材</a:t>
            </a:r>
            <a:endParaRPr kumimoji="1" lang="en-US" altLang="zh-CN" dirty="0"/>
          </a:p>
          <a:p>
            <a:r>
              <a:rPr kumimoji="1" lang="en-US" altLang="zh-CN" dirty="0"/>
              <a:t>		·</a:t>
            </a:r>
            <a:r>
              <a:rPr kumimoji="1" lang="zh-CN" altLang="en-US" dirty="0"/>
              <a:t>提高工作的可靠性</a:t>
            </a:r>
            <a:endParaRPr kumimoji="1" lang="en-US" altLang="zh-CN" dirty="0"/>
          </a:p>
          <a:p>
            <a:r>
              <a:rPr kumimoji="1" lang="en-US" altLang="zh-CN" dirty="0"/>
              <a:t>	2</a:t>
            </a:r>
            <a:r>
              <a:rPr kumimoji="1" lang="zh-CN" altLang="en-US" dirty="0"/>
              <a:t>）最简的概念：</a:t>
            </a:r>
            <a:endParaRPr kumimoji="1" lang="en-US" altLang="zh-CN" dirty="0"/>
          </a:p>
          <a:p>
            <a:r>
              <a:rPr kumimoji="1" lang="en-US" altLang="zh-CN" dirty="0"/>
              <a:t>	·</a:t>
            </a:r>
            <a:r>
              <a:rPr kumimoji="1" lang="zh-CN" altLang="en-US" dirty="0"/>
              <a:t>为什么要用“与</a:t>
            </a:r>
            <a:r>
              <a:rPr kumimoji="1" lang="en-US" altLang="zh-CN" dirty="0"/>
              <a:t>-</a:t>
            </a:r>
            <a:r>
              <a:rPr kumimoji="1" lang="zh-CN" altLang="en-US" dirty="0"/>
              <a:t>或”表达式化简（与或式化简的意义）：</a:t>
            </a:r>
            <a:endParaRPr kumimoji="1" lang="en-US" altLang="zh-CN" dirty="0"/>
          </a:p>
          <a:p>
            <a:r>
              <a:rPr kumimoji="1" lang="en-US" altLang="zh-CN" dirty="0"/>
              <a:t>		·</a:t>
            </a:r>
            <a:r>
              <a:rPr kumimoji="1" lang="zh-CN" altLang="en-US" dirty="0"/>
              <a:t>任何表达式都不难展开成“与或”表达式，“与或”表达式是最常见的一种形式</a:t>
            </a:r>
            <a:endParaRPr kumimoji="1" lang="en-US" altLang="zh-CN" dirty="0"/>
          </a:p>
          <a:p>
            <a:r>
              <a:rPr kumimoji="1" lang="en-US" altLang="zh-CN" dirty="0"/>
              <a:t>		·</a:t>
            </a:r>
            <a:r>
              <a:rPr kumimoji="1" lang="zh-CN" altLang="en-US" dirty="0"/>
              <a:t>从一个最简的“与或”表达式可以比较容易地得到其他类型的最简式</a:t>
            </a:r>
            <a:endParaRPr kumimoji="1" lang="en-US" altLang="zh-CN" dirty="0"/>
          </a:p>
          <a:p>
            <a:r>
              <a:rPr kumimoji="1" lang="en-US" altLang="zh-CN" dirty="0"/>
              <a:t>	·</a:t>
            </a:r>
            <a:r>
              <a:rPr kumimoji="1" lang="zh-CN" altLang="en-US" dirty="0"/>
              <a:t>最简“与或”表达式的标准：</a:t>
            </a:r>
            <a:endParaRPr kumimoji="1" lang="en-US" altLang="zh-CN" dirty="0"/>
          </a:p>
          <a:p>
            <a:r>
              <a:rPr kumimoji="1" lang="en-US" altLang="zh-CN" dirty="0"/>
              <a:t>		·</a:t>
            </a:r>
            <a:r>
              <a:rPr kumimoji="1" lang="zh-CN" altLang="en-US" dirty="0"/>
              <a:t>“与”项的个数最少</a:t>
            </a:r>
            <a:endParaRPr kumimoji="1" lang="en-US" altLang="zh-CN" dirty="0"/>
          </a:p>
          <a:p>
            <a:r>
              <a:rPr kumimoji="1" lang="en-US" altLang="zh-CN" dirty="0"/>
              <a:t>		·</a:t>
            </a:r>
            <a:r>
              <a:rPr kumimoji="1" lang="zh-CN" altLang="en-US" dirty="0"/>
              <a:t>某个“与”项中的因子数最少</a:t>
            </a:r>
            <a:endParaRPr kumimoji="1" lang="en-US" altLang="zh-CN" dirty="0"/>
          </a:p>
          <a:p>
            <a:r>
              <a:rPr kumimoji="1" lang="en-US" altLang="zh-CN" dirty="0"/>
              <a:t>	</a:t>
            </a:r>
          </a:p>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43</a:t>
            </a:fld>
            <a:endParaRPr lang="zh-CN" alt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endParaRPr kumimoji="1" lang="en-US" altLang="zh-CN" dirty="0"/>
          </a:p>
          <a:p>
            <a:r>
              <a:rPr kumimoji="1" lang="zh-CN" altLang="en-US" dirty="0"/>
              <a:t>利用布尔代数的基本定理和恒等式进行化简逻辑函数</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44</a:t>
            </a:fld>
            <a:endParaRPr lang="zh-CN" altLang="en-US" sz="1200" dirty="0"/>
          </a:p>
        </p:txBody>
      </p:sp>
    </p:spTree>
    <p:extLst>
      <p:ext uri="{BB962C8B-B14F-4D97-AF65-F5344CB8AC3E}">
        <p14:creationId xmlns:p14="http://schemas.microsoft.com/office/powerpoint/2010/main" val="4553399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45</a:t>
            </a:fld>
            <a:endParaRPr lang="zh-CN" altLang="en-US" sz="1200" dirty="0"/>
          </a:p>
        </p:txBody>
      </p:sp>
    </p:spTree>
    <p:extLst>
      <p:ext uri="{BB962C8B-B14F-4D97-AF65-F5344CB8AC3E}">
        <p14:creationId xmlns:p14="http://schemas.microsoft.com/office/powerpoint/2010/main" val="40770118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endParaRPr kumimoji="1" lang="en-US" altLang="zh-CN" dirty="0"/>
          </a:p>
          <a:p>
            <a:r>
              <a:rPr kumimoji="1" lang="zh-CN" altLang="en-US" dirty="0"/>
              <a:t>示例</a:t>
            </a: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46</a:t>
            </a:fld>
            <a:endParaRPr lang="zh-CN" altLang="en-US" sz="1200" dirty="0"/>
          </a:p>
        </p:txBody>
      </p:sp>
    </p:spTree>
    <p:extLst>
      <p:ext uri="{BB962C8B-B14F-4D97-AF65-F5344CB8AC3E}">
        <p14:creationId xmlns:p14="http://schemas.microsoft.com/office/powerpoint/2010/main" val="16242531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04449"/>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04451" name="文本占位符 104450"/>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利用布尔代数的基本定理和恒等式进行化简逻辑函数</a:t>
                </a:r>
                <a:endParaRPr kumimoji="1" lang="en-US" altLang="zh-CN" dirty="0"/>
              </a:p>
              <a:p>
                <a:pPr lvl="0"/>
                <a:endParaRPr lang="en-US" altLang="zh-CN" dirty="0"/>
              </a:p>
              <a:p>
                <a:pPr lvl="0"/>
                <a:r>
                  <a:rPr lang="en-US" altLang="zh-CN" dirty="0"/>
                  <a:t>	1</a:t>
                </a:r>
                <a:r>
                  <a:rPr lang="zh-CN" altLang="en-US" dirty="0"/>
                  <a:t>）并项法：利用定律</a:t>
                </a:r>
                <a:r>
                  <a:rPr lang="en-US" altLang="zh-CN" dirty="0"/>
                  <a:t>A+</a:t>
                </a:r>
                <a14:m>
                  <m:oMath xmlns:m="http://schemas.openxmlformats.org/officeDocument/2006/math">
                    <m:acc>
                      <m:accPr>
                        <m:chr m:val="̅"/>
                        <m:ctrlPr>
                          <a:rPr lang="en-US" altLang="zh-CN" i="1" smtClean="0">
                            <a:latin typeface="Cambria Math" panose="02040503050406030204" pitchFamily="18" charset="0"/>
                          </a:rPr>
                        </m:ctrlPr>
                      </m:accPr>
                      <m:e>
                        <m:r>
                          <m:rPr>
                            <m:sty m:val="p"/>
                          </m:rPr>
                          <a:rPr lang="en-US" altLang="zh-CN" i="1" smtClean="0">
                            <a:latin typeface="Cambria Math" panose="02040503050406030204" pitchFamily="18" charset="0"/>
                          </a:rPr>
                          <m:t>A</m:t>
                        </m:r>
                      </m:e>
                    </m:acc>
                  </m:oMath>
                </a14:m>
                <a:r>
                  <a:rPr lang="en-US" altLang="zh-CN" dirty="0"/>
                  <a:t>=1</a:t>
                </a:r>
                <a:r>
                  <a:rPr lang="zh-CN" altLang="en-US" dirty="0"/>
                  <a:t>，将两项合并为一项，从而消去一个变量</a:t>
                </a:r>
                <a:endParaRPr lang="en-US" altLang="zh-CN" dirty="0"/>
              </a:p>
              <a:p>
                <a:pPr lvl="0"/>
                <a:r>
                  <a:rPr lang="zh-CN" altLang="en-US" dirty="0"/>
                  <a:t>示例</a:t>
                </a:r>
                <a:endParaRPr lang="en-US" altLang="zh-CN" dirty="0"/>
              </a:p>
              <a:p>
                <a:pPr lvl="0"/>
                <a:endParaRPr lang="en-US" altLang="zh-CN" dirty="0"/>
              </a:p>
              <a:p>
                <a:pPr lvl="0"/>
                <a:r>
                  <a:rPr lang="en-US" altLang="zh-CN" dirty="0"/>
                  <a:t>	2</a:t>
                </a:r>
                <a:r>
                  <a:rPr lang="zh-CN" altLang="en-US" dirty="0"/>
                  <a:t>）吸收法：利用吸收律：</a:t>
                </a:r>
                <a:r>
                  <a:rPr lang="en-US" altLang="zh-CN" dirty="0">
                    <a:latin typeface="Times New Roman" panose="02020603050405020304" pitchFamily="18" charset="0"/>
                    <a:ea typeface="宋体" panose="02010600030101010101" pitchFamily="2" charset="-122"/>
                  </a:rPr>
                  <a:t>A+AB=A</a:t>
                </a:r>
                <a:r>
                  <a:rPr lang="zh-CN" altLang="en-US" dirty="0">
                    <a:latin typeface="Times New Roman" panose="02020603050405020304" pitchFamily="18" charset="0"/>
                    <a:ea typeface="宋体" panose="02010600030101010101" pitchFamily="2" charset="-122"/>
                  </a:rPr>
                  <a:t>消去多余的项</a:t>
                </a:r>
                <a:endParaRPr lang="en-US" altLang="zh-CN" dirty="0"/>
              </a:p>
              <a:p>
                <a:pPr lvl="0"/>
                <a:endParaRPr dirty="0"/>
              </a:p>
            </p:txBody>
          </p:sp>
        </mc:Choice>
        <mc:Fallback xmlns="">
          <p:sp>
            <p:nvSpPr>
              <p:cNvPr id="104451" name="文本占位符 104450"/>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利用布尔代数的基本定理和恒等式进行化简逻辑函数</a:t>
                </a:r>
                <a:endParaRPr kumimoji="1" lang="en-US" altLang="zh-CN" dirty="0"/>
              </a:p>
              <a:p>
                <a:pPr lvl="0"/>
                <a:endParaRPr lang="en-US" altLang="zh-CN" dirty="0"/>
              </a:p>
              <a:p>
                <a:pPr lvl="0"/>
                <a:r>
                  <a:rPr lang="en-US" altLang="zh-CN" dirty="0"/>
                  <a:t>	1</a:t>
                </a:r>
                <a:r>
                  <a:rPr lang="zh-CN" altLang="en-US" dirty="0"/>
                  <a:t>）并项法：利用定律</a:t>
                </a:r>
                <a:r>
                  <a:rPr lang="en-US" altLang="zh-CN" dirty="0"/>
                  <a:t>A+</a:t>
                </a:r>
                <a:r>
                  <a:rPr lang="en-US" altLang="zh-CN" i="0">
                    <a:latin typeface="Cambria Math" panose="02040503050406030204" pitchFamily="18" charset="0"/>
                  </a:rPr>
                  <a:t>A ̅</a:t>
                </a:r>
                <a:r>
                  <a:rPr lang="en-US" altLang="zh-CN" dirty="0"/>
                  <a:t>=1</a:t>
                </a:r>
                <a:r>
                  <a:rPr lang="zh-CN" altLang="en-US" dirty="0"/>
                  <a:t>，将两项合并为一项，从而消去一个变量</a:t>
                </a:r>
                <a:endParaRPr lang="en-US" altLang="zh-CN" dirty="0"/>
              </a:p>
              <a:p>
                <a:pPr lvl="0"/>
                <a:r>
                  <a:rPr lang="zh-CN" altLang="en-US" dirty="0"/>
                  <a:t>示例</a:t>
                </a:r>
                <a:endParaRPr lang="en-US" altLang="zh-CN" dirty="0"/>
              </a:p>
              <a:p>
                <a:pPr lvl="0"/>
                <a:endParaRPr lang="en-US" altLang="zh-CN" dirty="0"/>
              </a:p>
              <a:p>
                <a:pPr lvl="0"/>
                <a:r>
                  <a:rPr lang="en-US" altLang="zh-CN" dirty="0"/>
                  <a:t>	2</a:t>
                </a:r>
                <a:r>
                  <a:rPr lang="zh-CN" altLang="en-US" dirty="0"/>
                  <a:t>）吸收法：利用吸收律：</a:t>
                </a:r>
                <a:r>
                  <a:rPr lang="en-US" altLang="zh-CN" dirty="0">
                    <a:latin typeface="Times New Roman" panose="02020603050405020304" pitchFamily="18" charset="0"/>
                    <a:ea typeface="宋体" panose="02010600030101010101" pitchFamily="2" charset="-122"/>
                  </a:rPr>
                  <a:t>A+AB=A</a:t>
                </a:r>
                <a:r>
                  <a:rPr lang="zh-CN" altLang="en-US" dirty="0">
                    <a:latin typeface="Times New Roman" panose="02020603050405020304" pitchFamily="18" charset="0"/>
                    <a:ea typeface="宋体" panose="02010600030101010101" pitchFamily="2" charset="-122"/>
                  </a:rPr>
                  <a:t>消去多余的项</a:t>
                </a:r>
                <a:endParaRPr lang="en-US" altLang="zh-CN" dirty="0"/>
              </a:p>
              <a:p>
                <a:pPr lvl="0"/>
                <a:endParaRPr dirty="0"/>
              </a:p>
            </p:txBody>
          </p:sp>
        </mc:Fallback>
      </mc:AlternateContent>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47</a:t>
            </a:fld>
            <a:endParaRPr lang="zh-CN" alt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06497"/>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06499" name="文本占位符 106498"/>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）消去法：利用吸收律：</a:t>
                </a:r>
                <a14:m>
                  <m:oMath xmlns:m="http://schemas.openxmlformats.org/officeDocument/2006/math">
                    <m:r>
                      <m:rPr>
                        <m:sty m:val="p"/>
                      </m:rPr>
                      <a:rPr lang="en-US" altLang="zh-CN" i="1" dirty="0" smtClean="0">
                        <a:latin typeface="Cambria Math" panose="02040503050406030204" pitchFamily="18" charset="0"/>
                      </a:rPr>
                      <m:t>A</m:t>
                    </m:r>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m:rPr>
                            <m:sty m:val="p"/>
                          </m:rPr>
                          <a:rPr lang="en-US" altLang="zh-CN" b="0" i="1" dirty="0" smtClean="0">
                            <a:latin typeface="Cambria Math" panose="02040503050406030204" pitchFamily="18" charset="0"/>
                          </a:rPr>
                          <m:t>A</m:t>
                        </m:r>
                      </m:e>
                    </m:acc>
                    <m:r>
                      <m:rPr>
                        <m:sty m:val="p"/>
                      </m:rPr>
                      <a:rPr lang="en-US" altLang="zh-CN" i="1" dirty="0" smtClean="0">
                        <a:latin typeface="Cambria Math" panose="02040503050406030204" pitchFamily="18" charset="0"/>
                      </a:rPr>
                      <m:t>B</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 </m:t>
                    </m:r>
                    <m:r>
                      <m:rPr>
                        <m:sty m:val="p"/>
                      </m:rPr>
                      <a:rPr lang="en-US" altLang="zh-CN" b="0" i="1" dirty="0" smtClean="0">
                        <a:latin typeface="Cambria Math" panose="02040503050406030204" pitchFamily="18" charset="0"/>
                      </a:rPr>
                      <m:t>A</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rPr>
                      <m:t>B</m:t>
                    </m:r>
                  </m:oMath>
                </a14:m>
                <a:r>
                  <a:rPr lang="zh-CN" altLang="en-US" dirty="0"/>
                  <a:t>消去多余的因子</a:t>
                </a:r>
                <a:endParaRPr lang="en-US" altLang="zh-CN" dirty="0"/>
              </a:p>
              <a:p>
                <a:pPr lvl="0"/>
                <a:r>
                  <a:rPr lang="zh-CN" altLang="en-US" dirty="0"/>
                  <a:t>示例</a:t>
                </a:r>
                <a:endParaRPr lang="en-US" altLang="zh-CN" dirty="0"/>
              </a:p>
              <a:p>
                <a:pPr lvl="0"/>
                <a:r>
                  <a:rPr lang="en-US" altLang="zh-CN" dirty="0"/>
                  <a:t>	4</a:t>
                </a:r>
                <a:r>
                  <a:rPr lang="zh-CN" altLang="en-US" dirty="0"/>
                  <a:t>）配项法：利用</a:t>
                </a:r>
                <a14:m>
                  <m:oMath xmlns:m="http://schemas.openxmlformats.org/officeDocument/2006/math">
                    <m:r>
                      <m:rPr>
                        <m:sty m:val="p"/>
                      </m:rPr>
                      <a:rPr lang="en-US" altLang="zh-CN" i="1" dirty="0" smtClean="0">
                        <a:latin typeface="Cambria Math" panose="02040503050406030204" pitchFamily="18" charset="0"/>
                      </a:rPr>
                      <m:t>A</m:t>
                    </m:r>
                    <m:r>
                      <a:rPr lang="en-US" altLang="zh-CN" b="0" i="1" dirty="0" smtClean="0">
                        <a:latin typeface="Cambria Math" panose="02040503050406030204" pitchFamily="18" charset="0"/>
                      </a:rPr>
                      <m:t>=</m:t>
                    </m:r>
                    <m:r>
                      <m:rPr>
                        <m:sty m:val="p"/>
                      </m:rPr>
                      <a:rPr lang="en-US" altLang="zh-CN" b="0" i="1" dirty="0" smtClean="0">
                        <a:latin typeface="Cambria Math" panose="02040503050406030204" pitchFamily="18" charset="0"/>
                      </a:rPr>
                      <m:t>A</m:t>
                    </m:r>
                    <m:r>
                      <a:rPr lang="zh-CN" altLang="en-US" b="0" i="1" dirty="0" smtClean="0">
                        <a:latin typeface="Cambria Math" panose="02040503050406030204" pitchFamily="18" charset="0"/>
                      </a:rPr>
                      <m:t>（</m:t>
                    </m:r>
                    <m:r>
                      <m:rPr>
                        <m:sty m:val="p"/>
                      </m:rPr>
                      <a:rPr lang="en-US" altLang="zh-CN" b="0" i="1" dirty="0" smtClean="0">
                        <a:latin typeface="Cambria Math" panose="02040503050406030204" pitchFamily="18" charset="0"/>
                      </a:rPr>
                      <m:t>B</m:t>
                    </m:r>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m:rPr>
                            <m:sty m:val="p"/>
                          </m:rPr>
                          <a:rPr lang="en-US" altLang="zh-CN" b="0" i="1" dirty="0" smtClean="0">
                            <a:latin typeface="Cambria Math" panose="02040503050406030204" pitchFamily="18" charset="0"/>
                          </a:rPr>
                          <m:t>B</m:t>
                        </m:r>
                      </m:e>
                    </m:acc>
                    <m:r>
                      <a:rPr lang="zh-CN" altLang="en-US" b="0" i="1" dirty="0" smtClean="0">
                        <a:latin typeface="Cambria Math" panose="02040503050406030204" pitchFamily="18" charset="0"/>
                      </a:rPr>
                      <m:t>）</m:t>
                    </m:r>
                  </m:oMath>
                </a14:m>
                <a:r>
                  <a:rPr lang="zh-CN" altLang="en-US" dirty="0"/>
                  <a:t>作配项作用，然后消去更多的项</a:t>
                </a:r>
                <a:endParaRPr lang="en-US" altLang="zh-CN" dirty="0"/>
              </a:p>
              <a:p>
                <a:pPr lvl="0"/>
                <a:r>
                  <a:rPr lang="zh-CN" altLang="en-US" dirty="0"/>
                  <a:t>也可以利用</a:t>
                </a:r>
                <a:r>
                  <a:rPr lang="en-US" altLang="zh-CN" dirty="0"/>
                  <a:t>A+1=1</a:t>
                </a:r>
                <a:r>
                  <a:rPr lang="zh-CN" altLang="en-US" dirty="0"/>
                  <a:t>和</a:t>
                </a:r>
                <a:r>
                  <a:rPr lang="en-US" altLang="zh-CN" dirty="0"/>
                  <a:t>A+A=A</a:t>
                </a:r>
                <a:r>
                  <a:rPr lang="zh-CN" altLang="en-US" dirty="0"/>
                  <a:t>来配项</a:t>
                </a:r>
                <a:endParaRPr lang="en-US" altLang="zh-CN" dirty="0"/>
              </a:p>
              <a:p>
                <a:pPr lvl="0"/>
                <a:endParaRPr dirty="0"/>
              </a:p>
            </p:txBody>
          </p:sp>
        </mc:Choice>
        <mc:Fallback xmlns="">
          <p:sp>
            <p:nvSpPr>
              <p:cNvPr id="106499" name="文本占位符 106498"/>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逻辑函数的化简</a:t>
                </a:r>
                <a:endParaRPr kumimoji="1" lang="en-US" altLang="zh-CN" dirty="0"/>
              </a:p>
              <a:p>
                <a:endParaRPr kumimoji="1" lang="en-US" altLang="zh-CN" dirty="0"/>
              </a:p>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）消去法：利用吸收律：</a:t>
                </a:r>
                <a:r>
                  <a:rPr lang="en-US" altLang="zh-CN" i="0" dirty="0">
                    <a:latin typeface="Cambria Math" panose="02040503050406030204" pitchFamily="18" charset="0"/>
                  </a:rPr>
                  <a:t>A</a:t>
                </a:r>
                <a:r>
                  <a:rPr lang="en-US" altLang="zh-CN" b="0" i="0" dirty="0">
                    <a:latin typeface="Cambria Math" panose="02040503050406030204" pitchFamily="18" charset="0"/>
                  </a:rPr>
                  <a:t>+A ̅</a:t>
                </a:r>
                <a:r>
                  <a:rPr lang="en-US" altLang="zh-CN" i="0" dirty="0">
                    <a:latin typeface="Cambria Math" panose="02040503050406030204" pitchFamily="18" charset="0"/>
                  </a:rPr>
                  <a:t>B</a:t>
                </a:r>
                <a:r>
                  <a:rPr lang="en-US" altLang="zh-CN" b="0" i="0" dirty="0">
                    <a:latin typeface="Cambria Math" panose="02040503050406030204" pitchFamily="18" charset="0"/>
                  </a:rPr>
                  <a:t>=A+B</a:t>
                </a:r>
                <a:r>
                  <a:rPr lang="zh-CN" altLang="en-US" dirty="0"/>
                  <a:t>消去多余的因子</a:t>
                </a:r>
                <a:endParaRPr lang="en-US" altLang="zh-CN" dirty="0"/>
              </a:p>
              <a:p>
                <a:pPr lvl="0"/>
                <a:r>
                  <a:rPr lang="zh-CN" altLang="en-US" dirty="0"/>
                  <a:t>示例</a:t>
                </a:r>
                <a:endParaRPr lang="en-US" altLang="zh-CN" dirty="0"/>
              </a:p>
              <a:p>
                <a:pPr lvl="0"/>
                <a:r>
                  <a:rPr lang="en-US" altLang="zh-CN" dirty="0"/>
                  <a:t>	4</a:t>
                </a:r>
                <a:r>
                  <a:rPr lang="zh-CN" altLang="en-US" dirty="0"/>
                  <a:t>）配项法：利用</a:t>
                </a:r>
                <a:r>
                  <a:rPr lang="en-US" altLang="zh-CN" i="0" dirty="0">
                    <a:latin typeface="Cambria Math" panose="02040503050406030204" pitchFamily="18" charset="0"/>
                  </a:rPr>
                  <a:t>A</a:t>
                </a:r>
                <a:r>
                  <a:rPr lang="en-US" altLang="zh-CN" b="0" i="0" dirty="0">
                    <a:latin typeface="Cambria Math" panose="02040503050406030204" pitchFamily="18" charset="0"/>
                  </a:rPr>
                  <a:t>=A</a:t>
                </a:r>
                <a:r>
                  <a:rPr lang="zh-CN" altLang="en-US" b="0" i="0" dirty="0">
                    <a:latin typeface="Cambria Math" panose="02040503050406030204" pitchFamily="18" charset="0"/>
                  </a:rPr>
                  <a:t>（</a:t>
                </a:r>
                <a:r>
                  <a:rPr lang="en-US" altLang="zh-CN" b="0" i="0" dirty="0">
                    <a:latin typeface="Cambria Math" panose="02040503050406030204" pitchFamily="18" charset="0"/>
                  </a:rPr>
                  <a:t>B+B ̅</a:t>
                </a:r>
                <a:r>
                  <a:rPr lang="zh-CN" altLang="en-US" b="0" i="0" dirty="0">
                    <a:latin typeface="Cambria Math" panose="02040503050406030204" pitchFamily="18" charset="0"/>
                  </a:rPr>
                  <a:t>）</a:t>
                </a:r>
                <a:r>
                  <a:rPr lang="zh-CN" altLang="en-US" dirty="0"/>
                  <a:t>作配项作用，然后消去更多的项</a:t>
                </a:r>
                <a:endParaRPr lang="en-US" altLang="zh-CN" dirty="0"/>
              </a:p>
              <a:p>
                <a:pPr lvl="0"/>
                <a:r>
                  <a:rPr lang="zh-CN" altLang="en-US" dirty="0"/>
                  <a:t>也可以利用</a:t>
                </a:r>
                <a:r>
                  <a:rPr lang="en-US" altLang="zh-CN" dirty="0"/>
                  <a:t>A+1=1</a:t>
                </a:r>
                <a:r>
                  <a:rPr lang="zh-CN" altLang="en-US" dirty="0"/>
                  <a:t>和</a:t>
                </a:r>
                <a:r>
                  <a:rPr lang="en-US" altLang="zh-CN" dirty="0"/>
                  <a:t>A+A=A</a:t>
                </a:r>
                <a:r>
                  <a:rPr lang="zh-CN" altLang="en-US" dirty="0"/>
                  <a:t>来配项</a:t>
                </a:r>
                <a:endParaRPr lang="en-US" altLang="zh-CN" dirty="0"/>
              </a:p>
              <a:p>
                <a:pPr lvl="0"/>
                <a:endParaRPr dirty="0"/>
              </a:p>
            </p:txBody>
          </p:sp>
        </mc:Fallback>
      </mc:AlternateContent>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48</a:t>
            </a:fld>
            <a:endParaRPr lang="zh-CN" alt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08545"/>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08547" name="文本占位符 108546"/>
              <p:cNvSpPr>
                <a:spLocks noGrp="1"/>
              </p:cNvSpPr>
              <p:nvPr>
                <p:ph type="body" idx="1"/>
              </p:nvPr>
            </p:nvSpPr>
            <p:spPr/>
            <p:txBody>
              <a:bodyPr/>
              <a:lstStyle/>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a:t>
                </a:r>
                <a:r>
                  <a:rPr lang="en-US" altLang="zh-CN" dirty="0"/>
                  <a:t>A=A</a:t>
                </a:r>
                <a:r>
                  <a:rPr lang="zh-CN" altLang="en-US" dirty="0"/>
                  <a:t>（</a:t>
                </a:r>
                <a:r>
                  <a:rPr lang="en-US" altLang="zh-CN" dirty="0"/>
                  <a:t>B+</a:t>
                </a:r>
                <a14:m>
                  <m:oMath xmlns:m="http://schemas.openxmlformats.org/officeDocument/2006/math">
                    <m:acc>
                      <m:accPr>
                        <m:chr m:val="̅"/>
                        <m:ctrlPr>
                          <a:rPr lang="en-US" altLang="zh-CN" i="1" smtClean="0">
                            <a:latin typeface="Cambria Math" panose="02040503050406030204" pitchFamily="18" charset="0"/>
                          </a:rPr>
                        </m:ctrlPr>
                      </m:accPr>
                      <m:e>
                        <m:r>
                          <m:rPr>
                            <m:sty m:val="p"/>
                          </m:rPr>
                          <a:rPr lang="en-US" altLang="zh-CN" i="1" smtClean="0">
                            <a:latin typeface="Cambria Math" panose="02040503050406030204" pitchFamily="18" charset="0"/>
                          </a:rPr>
                          <m:t>B</m:t>
                        </m:r>
                      </m:e>
                    </m:acc>
                  </m:oMath>
                </a14:m>
                <a:r>
                  <a:rPr lang="zh-CN" altLang="en-US" dirty="0"/>
                  <a:t>）作配项用，然后消去更多的项</a:t>
                </a:r>
                <a:endParaRPr lang="en-US" altLang="zh-CN" dirty="0"/>
              </a:p>
              <a:p>
                <a:pPr lvl="0"/>
                <a:endParaRPr lang="en-US" altLang="zh-CN" dirty="0"/>
              </a:p>
              <a:p>
                <a:pPr lvl="0"/>
                <a:r>
                  <a:rPr lang="en-US" altLang="zh-CN" dirty="0"/>
                  <a:t>	4</a:t>
                </a:r>
                <a:r>
                  <a:rPr lang="zh-CN" altLang="en-US" dirty="0"/>
                  <a:t>）配项法：</a:t>
                </a:r>
                <a:endParaRPr lang="en-US" altLang="zh-CN" dirty="0"/>
              </a:p>
              <a:p>
                <a:pPr lvl="0"/>
                <a:r>
                  <a:rPr lang="zh-CN" altLang="en-US" dirty="0"/>
                  <a:t>示例</a:t>
                </a:r>
                <a:endParaRPr lang="en-US" altLang="zh-CN" dirty="0"/>
              </a:p>
              <a:p>
                <a:pPr lvl="0"/>
                <a:endParaRPr dirty="0"/>
              </a:p>
            </p:txBody>
          </p:sp>
        </mc:Choice>
        <mc:Fallback xmlns="">
          <p:sp>
            <p:nvSpPr>
              <p:cNvPr id="108547" name="文本占位符 108546"/>
              <p:cNvSpPr>
                <a:spLocks noGrp="1"/>
              </p:cNvSpPr>
              <p:nvPr>
                <p:ph type="body" idx="1"/>
              </p:nvPr>
            </p:nvSpPr>
            <p:spPr/>
            <p:txBody>
              <a:bodyPr/>
              <a:lstStyle/>
              <a:p>
                <a:r>
                  <a:rPr kumimoji="1" lang="en-US" altLang="zh-CN" dirty="0"/>
                  <a:t>1</a:t>
                </a:r>
                <a:r>
                  <a:rPr kumimoji="1" lang="zh-CN" altLang="en-US" dirty="0"/>
                  <a:t>、代数化简法</a:t>
                </a:r>
                <a:endParaRPr kumimoji="1" lang="en-US" altLang="zh-CN" dirty="0"/>
              </a:p>
              <a:p>
                <a:pPr lvl="0"/>
                <a:endParaRPr lang="en-US" altLang="zh-CN" dirty="0"/>
              </a:p>
              <a:p>
                <a:pPr lvl="0"/>
                <a:r>
                  <a:rPr lang="en-US" altLang="zh-CN" dirty="0"/>
                  <a:t>	3</a:t>
                </a:r>
                <a:r>
                  <a:rPr lang="zh-CN" altLang="en-US" dirty="0"/>
                  <a:t>）消去法：利用</a:t>
                </a:r>
                <a:r>
                  <a:rPr lang="en-US" altLang="zh-CN" dirty="0"/>
                  <a:t>A=A</a:t>
                </a:r>
                <a:r>
                  <a:rPr lang="zh-CN" altLang="en-US" dirty="0"/>
                  <a:t>（</a:t>
                </a:r>
                <a:r>
                  <a:rPr lang="en-US" altLang="zh-CN" dirty="0"/>
                  <a:t>B+</a:t>
                </a:r>
                <a:r>
                  <a:rPr lang="en-US" altLang="zh-CN" i="0">
                    <a:latin typeface="Cambria Math" panose="02040503050406030204" pitchFamily="18" charset="0"/>
                  </a:rPr>
                  <a:t>B ̅</a:t>
                </a:r>
                <a:r>
                  <a:rPr lang="zh-CN" altLang="en-US" dirty="0"/>
                  <a:t>）作配项用，然后消去更多的项</a:t>
                </a:r>
                <a:endParaRPr lang="en-US" altLang="zh-CN" dirty="0"/>
              </a:p>
              <a:p>
                <a:pPr lvl="0"/>
                <a:endParaRPr lang="en-US" altLang="zh-CN" dirty="0"/>
              </a:p>
              <a:p>
                <a:pPr lvl="0"/>
                <a:r>
                  <a:rPr lang="en-US" altLang="zh-CN" dirty="0"/>
                  <a:t>	4</a:t>
                </a:r>
                <a:r>
                  <a:rPr lang="zh-CN" altLang="en-US" dirty="0"/>
                  <a:t>）配项法：</a:t>
                </a:r>
                <a:endParaRPr lang="en-US" altLang="zh-CN" dirty="0"/>
              </a:p>
              <a:p>
                <a:pPr lvl="0"/>
                <a:r>
                  <a:rPr lang="zh-CN" altLang="en-US" dirty="0"/>
                  <a:t>示例</a:t>
                </a:r>
                <a:endParaRPr lang="en-US" altLang="zh-CN" dirty="0"/>
              </a:p>
              <a:p>
                <a:pPr lvl="0"/>
                <a:endParaRPr dirty="0"/>
              </a:p>
            </p:txBody>
          </p:sp>
        </mc:Fallback>
      </mc:AlternateContent>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49</a:t>
            </a:fld>
            <a:endParaRPr lang="zh-CN" alt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12641"/>
          <p:cNvSpPr>
            <a:spLocks noGrp="1" noRot="1" noChangeAspect="1" noTextEdit="1"/>
          </p:cNvSpPr>
          <p:nvPr>
            <p:ph type="sldImg"/>
          </p:nvPr>
        </p:nvSpPr>
        <p:spPr/>
      </p:sp>
      <p:sp>
        <p:nvSpPr>
          <p:cNvPr id="112643" name="文本占位符 11264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1</a:t>
            </a:r>
            <a:r>
              <a:rPr kumimoji="1" lang="zh-CN" altLang="en-US" dirty="0"/>
              <a:t>、代数化简法</a:t>
            </a:r>
            <a:endParaRPr kumimoji="1" lang="en-US" altLang="zh-CN" dirty="0"/>
          </a:p>
          <a:p>
            <a:pPr lvl="0"/>
            <a:endParaRPr lang="en-US" altLang="zh-CN" dirty="0"/>
          </a:p>
          <a:p>
            <a:pPr lvl="0"/>
            <a:r>
              <a:rPr lang="zh-CN" altLang="en-US" dirty="0"/>
              <a:t>小结</a:t>
            </a:r>
            <a:endParaRPr lang="en-US" altLang="zh-CN" dirty="0"/>
          </a:p>
          <a:p>
            <a:pPr lvl="0"/>
            <a:endParaRPr lang="en-US" altLang="zh-CN" dirty="0"/>
          </a:p>
          <a:p>
            <a:pPr lvl="0"/>
            <a:r>
              <a:rPr lang="en-US" altLang="zh-CN" dirty="0"/>
              <a:t>	1</a:t>
            </a:r>
            <a:r>
              <a:rPr lang="zh-CN" altLang="en-US" dirty="0"/>
              <a:t>）用代数法化简，一开始不可能知道它的最简式，只能在简化的过程中逐渐清楚</a:t>
            </a:r>
            <a:endParaRPr lang="en-US" altLang="zh-CN" dirty="0"/>
          </a:p>
          <a:p>
            <a:pPr lvl="0"/>
            <a:r>
              <a:rPr lang="en-US" altLang="zh-CN" dirty="0"/>
              <a:t>	</a:t>
            </a:r>
          </a:p>
          <a:p>
            <a:pPr lvl="0"/>
            <a:r>
              <a:rPr lang="en-US" altLang="zh-CN" dirty="0"/>
              <a:t>	2</a:t>
            </a:r>
            <a:r>
              <a:rPr lang="zh-CN" altLang="en-US" dirty="0"/>
              <a:t>）化简步骤：</a:t>
            </a:r>
            <a:endParaRPr lang="en-US" altLang="zh-CN" dirty="0"/>
          </a:p>
          <a:p>
            <a:pPr lvl="0"/>
            <a:r>
              <a:rPr lang="en-US" altLang="zh-CN" dirty="0"/>
              <a:t>		·</a:t>
            </a:r>
            <a:r>
              <a:rPr lang="zh-CN" altLang="en-US" dirty="0"/>
              <a:t>首先把表达式转换成“与或”表达式</a:t>
            </a:r>
            <a:endParaRPr lang="en-US" altLang="zh-CN" dirty="0"/>
          </a:p>
          <a:p>
            <a:pPr lvl="0"/>
            <a:r>
              <a:rPr lang="en-US" altLang="zh-CN" dirty="0"/>
              <a:t>		·</a:t>
            </a:r>
            <a:r>
              <a:rPr lang="zh-CN" altLang="en-US" dirty="0"/>
              <a:t>然后用教易的并项法、吸收法、消去法化简函数式</a:t>
            </a:r>
            <a:endParaRPr lang="en-US" altLang="zh-CN" dirty="0"/>
          </a:p>
          <a:p>
            <a:pPr lvl="0"/>
            <a:r>
              <a:rPr lang="en-US" altLang="zh-CN" dirty="0"/>
              <a:t>		·</a:t>
            </a:r>
            <a:r>
              <a:rPr lang="zh-CN" altLang="en-US" dirty="0"/>
              <a:t>最后考虑能否用配项法给予展开化简</a:t>
            </a:r>
            <a:endParaRPr lang="en-US" altLang="zh-CN" dirty="0"/>
          </a:p>
          <a:p>
            <a:pPr lvl="0"/>
            <a:r>
              <a:rPr lang="en-US" altLang="zh-CN" dirty="0"/>
              <a:t>	</a:t>
            </a:r>
          </a:p>
          <a:p>
            <a:pPr lvl="0"/>
            <a:r>
              <a:rPr lang="en-US" altLang="zh-CN" dirty="0"/>
              <a:t>	3</a:t>
            </a:r>
            <a:r>
              <a:rPr lang="zh-CN" altLang="en-US" dirty="0"/>
              <a:t>）代数法适合于简单的逻辑函数化简</a:t>
            </a:r>
            <a:endParaRPr lang="en-US" altLang="zh-CN" dirty="0"/>
          </a:p>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50</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1</a:t>
            </a:r>
            <a:r>
              <a:rPr kumimoji="1" lang="zh-CN" altLang="en-US" dirty="0"/>
              <a:t>）“与”逻辑关系和与门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与逻辑关系表达式：</a:t>
            </a:r>
            <a:r>
              <a:rPr kumimoji="1" lang="en" altLang="zh-CN" dirty="0"/>
              <a:t>L= A•B = AB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 altLang="zh-CN" dirty="0"/>
              <a:t>	</a:t>
            </a:r>
            <a:r>
              <a:rPr kumimoji="1" lang="en-US" altLang="zh-CN" dirty="0"/>
              <a:t>·</a:t>
            </a:r>
            <a:r>
              <a:rPr kumimoji="1" lang="zh-CN" altLang="en" dirty="0"/>
              <a:t>与</a:t>
            </a:r>
            <a:r>
              <a:rPr kumimoji="1" lang="zh-CN" altLang="en-US" dirty="0"/>
              <a:t>逻辑运算规则：逻辑乘</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与门符号</a:t>
            </a:r>
            <a:endParaRPr kumimoji="1" lang="en"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a:t>
            </a:fld>
            <a:endParaRPr lang="zh-CN" altLang="en-US" sz="1200" dirty="0"/>
          </a:p>
        </p:txBody>
      </p:sp>
    </p:spTree>
    <p:extLst>
      <p:ext uri="{BB962C8B-B14F-4D97-AF65-F5344CB8AC3E}">
        <p14:creationId xmlns:p14="http://schemas.microsoft.com/office/powerpoint/2010/main" val="4063522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、代数化简的问题：得到的结果可能不是最简的结果，更适合相对简单的逻辑函数表达式的化简</a:t>
            </a:r>
            <a:endParaRPr kumimoji="1" lang="en-US" altLang="zh-CN" dirty="0"/>
          </a:p>
          <a:p>
            <a:r>
              <a:rPr kumimoji="1" lang="en-US" altLang="zh-CN" dirty="0"/>
              <a:t>2</a:t>
            </a:r>
            <a:r>
              <a:rPr kumimoji="1" lang="zh-CN" altLang="en-US" dirty="0"/>
              <a:t>、卡诺图化简：</a:t>
            </a:r>
            <a:r>
              <a:rPr kumimoji="1" lang="en-US" altLang="zh-CN" dirty="0"/>
              <a:t>P12</a:t>
            </a:r>
            <a:r>
              <a:rPr kumimoji="1" lang="zh-CN" altLang="en-US" dirty="0"/>
              <a:t>，</a:t>
            </a:r>
            <a:r>
              <a:rPr kumimoji="1" lang="en-US" altLang="zh-CN" dirty="0"/>
              <a:t>1.4.2</a:t>
            </a:r>
            <a:r>
              <a:rPr kumimoji="1" lang="zh-CN" altLang="en-US" dirty="0"/>
              <a:t> 卡诺图</a:t>
            </a:r>
            <a:endParaRPr kumimoji="1" lang="en-US" altLang="zh-CN" dirty="0"/>
          </a:p>
          <a:p>
            <a:r>
              <a:rPr lang="en-US" sz="1200" b="0" i="0" u="none" kern="1200" baseline="0" dirty="0" smtClean="0">
                <a:solidFill>
                  <a:schemeClr val="tx1"/>
                </a:solidFill>
                <a:latin typeface="Times New Roman" panose="02020603050405020304" pitchFamily="18" charset="0"/>
                <a:ea typeface="宋体" panose="02010600030101010101" pitchFamily="2" charset="-122"/>
              </a:rPr>
              <a:t>Maurice </a:t>
            </a:r>
            <a:r>
              <a:rPr lang="en-US" sz="1200" b="0" i="0" u="none" kern="1200" baseline="0" dirty="0" err="1" smtClean="0">
                <a:solidFill>
                  <a:schemeClr val="tx1"/>
                </a:solidFill>
                <a:latin typeface="Times New Roman" panose="02020603050405020304" pitchFamily="18" charset="0"/>
                <a:ea typeface="宋体" panose="02010600030101010101" pitchFamily="2" charset="-122"/>
              </a:rPr>
              <a:t>Karnaugh</a:t>
            </a:r>
            <a:r>
              <a:rPr lang="en-US" sz="1200" b="0" i="0" u="none" kern="1200" baseline="0" dirty="0" smtClean="0">
                <a:solidFill>
                  <a:schemeClr val="tx1"/>
                </a:solidFill>
                <a:latin typeface="Times New Roman" panose="02020603050405020304" pitchFamily="18" charset="0"/>
                <a:ea typeface="宋体" panose="02010600030101010101" pitchFamily="2" charset="-122"/>
              </a:rPr>
              <a:t>, a telecommunications engineer, developed the </a:t>
            </a:r>
            <a:r>
              <a:rPr lang="en-US" sz="1200" b="0" i="0" u="none" kern="1200" baseline="0" dirty="0" err="1" smtClean="0">
                <a:solidFill>
                  <a:schemeClr val="tx1"/>
                </a:solidFill>
                <a:latin typeface="Times New Roman" panose="02020603050405020304" pitchFamily="18" charset="0"/>
                <a:ea typeface="宋体" panose="02010600030101010101" pitchFamily="2" charset="-122"/>
              </a:rPr>
              <a:t>Karnaugh</a:t>
            </a:r>
            <a:r>
              <a:rPr lang="en-US" sz="1200" b="0" i="0" u="none" kern="1200" baseline="0" dirty="0" smtClean="0">
                <a:solidFill>
                  <a:schemeClr val="tx1"/>
                </a:solidFill>
                <a:latin typeface="Times New Roman" panose="02020603050405020304" pitchFamily="18" charset="0"/>
                <a:ea typeface="宋体" panose="02010600030101010101" pitchFamily="2" charset="-122"/>
              </a:rPr>
              <a:t> map at Bell Labs in 1953 while designing digital logic based telephone switching circuits.</a:t>
            </a:r>
            <a:endParaRPr kumimoji="1" lang="en-US" altLang="zh-CN" dirty="0" smtClean="0"/>
          </a:p>
          <a:p>
            <a:r>
              <a:rPr kumimoji="1" lang="en-US" altLang="zh-CN" dirty="0" smtClean="0"/>
              <a:t>3</a:t>
            </a:r>
            <a:r>
              <a:rPr kumimoji="1" lang="zh-CN" altLang="en-US" dirty="0"/>
              <a:t>、最小项：定义、编号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定义：</a:t>
            </a:r>
            <a:r>
              <a:rPr lang="zh-CN" altLang="en-US" dirty="0">
                <a:latin typeface="Times New Roman" panose="02020603050405020304" pitchFamily="18" charset="0"/>
                <a:ea typeface="宋体" panose="02010600030101010101" pitchFamily="2" charset="-122"/>
              </a:rPr>
              <a:t>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endParaRPr lang="en-US" altLang="zh-CN" dirty="0">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编号：把使该最小项为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51</a:t>
            </a:fld>
            <a:endParaRPr lang="zh-CN" altLang="en-US" sz="1200" dirty="0"/>
          </a:p>
        </p:txBody>
      </p:sp>
    </p:spTree>
    <p:extLst>
      <p:ext uri="{BB962C8B-B14F-4D97-AF65-F5344CB8AC3E}">
        <p14:creationId xmlns:p14="http://schemas.microsoft.com/office/powerpoint/2010/main" val="15141594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16737"/>
          <p:cNvSpPr>
            <a:spLocks noGrp="1" noRot="1" noChangeAspect="1" noTextEdit="1"/>
          </p:cNvSpPr>
          <p:nvPr>
            <p:ph type="sldImg"/>
          </p:nvPr>
        </p:nvSpPr>
        <p:spPr/>
      </p:sp>
      <p:sp>
        <p:nvSpPr>
          <p:cNvPr id="116739" name="文本占位符 116738"/>
          <p:cNvSpPr>
            <a:spLocks noGrp="1"/>
          </p:cNvSpPr>
          <p:nvPr>
            <p:ph type="body" idx="1"/>
          </p:nvPr>
        </p:nvSpPr>
        <p:spPr/>
        <p:txBody>
          <a:bodyPr/>
          <a:lstStyle/>
          <a:p>
            <a:pPr lvl="0"/>
            <a:r>
              <a:rPr lang="en-US" altLang="zh-CN" dirty="0"/>
              <a:t>1</a:t>
            </a:r>
            <a:r>
              <a:rPr lang="zh-CN" altLang="en-US" dirty="0"/>
              <a:t>、卡诺图构成：平面方格图（</a:t>
            </a:r>
            <a:r>
              <a:rPr lang="en-US" altLang="zh-CN" dirty="0"/>
              <a:t>n</a:t>
            </a:r>
            <a:r>
              <a:rPr lang="zh-CN" altLang="en-US" dirty="0"/>
              <a:t>个变量有</a:t>
            </a:r>
            <a:r>
              <a:rPr lang="en-US" altLang="zh-CN" dirty="0"/>
              <a:t>2</a:t>
            </a:r>
            <a:r>
              <a:rPr lang="zh-CN" altLang="en-US" dirty="0"/>
              <a:t>的</a:t>
            </a:r>
            <a:r>
              <a:rPr lang="en-US" altLang="zh-CN" dirty="0"/>
              <a:t>n</a:t>
            </a:r>
            <a:r>
              <a:rPr lang="zh-CN" altLang="en-US" dirty="0"/>
              <a:t>次方个方格）、相邻原则</a:t>
            </a:r>
            <a:endParaRPr lang="en-US" altLang="zh-CN" dirty="0"/>
          </a:p>
          <a:p>
            <a:pPr lvl="0"/>
            <a:r>
              <a:rPr lang="en-US" altLang="zh-CN" dirty="0"/>
              <a:t>	</a:t>
            </a:r>
            <a:r>
              <a:rPr lang="zh-CN" altLang="en-US" dirty="0"/>
              <a:t>相邻原则：几何相邻、逻辑相邻，几何相邻必须逻辑相邻</a:t>
            </a:r>
            <a:endParaRPr lang="en-US" altLang="zh-CN" dirty="0"/>
          </a:p>
          <a:p>
            <a:pPr lvl="0"/>
            <a:r>
              <a:rPr lang="en-US" altLang="zh-CN" dirty="0"/>
              <a:t>2</a:t>
            </a:r>
            <a:r>
              <a:rPr lang="zh-CN" altLang="en-US" dirty="0"/>
              <a:t>、拉诺图的画法</a:t>
            </a:r>
            <a:endParaRPr lang="en-US" altLang="zh-CN" dirty="0"/>
          </a:p>
          <a:p>
            <a:pPr lvl="0"/>
            <a:r>
              <a:rPr lang="zh-CN" altLang="en-US" dirty="0"/>
              <a:t>   在相邻方格中填入相邻最小项</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52</a:t>
            </a:fld>
            <a:endParaRPr lang="zh-CN" alt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、解释卡诺图画法示例  （二变量）</a:t>
            </a:r>
            <a:endParaRPr kumimoji="1" lang="en-US" altLang="zh-CN" dirty="0"/>
          </a:p>
          <a:p>
            <a:r>
              <a:rPr kumimoji="1" lang="zh-CN" altLang="en-US" dirty="0"/>
              <a:t>几何相邻必须逻辑相邻，折叠展开</a:t>
            </a:r>
            <a:endParaRPr kumimoji="1" lang="en-US" altLang="zh-CN" dirty="0"/>
          </a:p>
          <a:p>
            <a:r>
              <a:rPr kumimoji="1" lang="en-US" altLang="zh-CN" dirty="0"/>
              <a:t>AB</a:t>
            </a:r>
            <a:r>
              <a:rPr kumimoji="1" lang="zh-CN" altLang="en-US" dirty="0"/>
              <a:t>的取值顺序为</a:t>
            </a:r>
            <a:r>
              <a:rPr kumimoji="1" lang="en-US" altLang="zh-CN" dirty="0"/>
              <a:t>00</a:t>
            </a:r>
            <a:r>
              <a:rPr kumimoji="1" lang="zh-CN" altLang="en-US" dirty="0"/>
              <a:t>、</a:t>
            </a:r>
            <a:r>
              <a:rPr kumimoji="1" lang="en-US" altLang="zh-CN" dirty="0"/>
              <a:t>01</a:t>
            </a:r>
            <a:r>
              <a:rPr kumimoji="1" lang="zh-CN" altLang="en-US" dirty="0"/>
              <a:t>、</a:t>
            </a:r>
            <a:r>
              <a:rPr kumimoji="1" lang="en-US" altLang="zh-CN" dirty="0"/>
              <a:t>11</a:t>
            </a:r>
            <a:r>
              <a:rPr kumimoji="1" lang="zh-CN" altLang="en-US" dirty="0"/>
              <a:t>、</a:t>
            </a:r>
            <a:r>
              <a:rPr kumimoji="1" lang="en-US" altLang="zh-CN" dirty="0"/>
              <a:t>10</a:t>
            </a:r>
            <a:r>
              <a:rPr kumimoji="1" lang="zh-CN" altLang="en-US" dirty="0"/>
              <a:t>（</a:t>
            </a:r>
            <a:r>
              <a:rPr kumimoji="1" lang="en-US" altLang="zh-CN" dirty="0"/>
              <a:t>P13</a:t>
            </a:r>
            <a:r>
              <a:rPr kumimoji="1" lang="zh-CN" altLang="en-US" dirty="0"/>
              <a:t>）</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53</a:t>
            </a:fld>
            <a:endParaRPr lang="zh-CN" altLang="en-US" sz="1200" dirty="0"/>
          </a:p>
        </p:txBody>
      </p:sp>
    </p:spTree>
    <p:extLst>
      <p:ext uri="{BB962C8B-B14F-4D97-AF65-F5344CB8AC3E}">
        <p14:creationId xmlns:p14="http://schemas.microsoft.com/office/powerpoint/2010/main" val="3687900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、解释卡诺图画法示例 （ 三变量）</a:t>
            </a:r>
            <a:endParaRPr kumimoji="1" lang="en-US" altLang="zh-CN" dirty="0"/>
          </a:p>
          <a:p>
            <a:r>
              <a:rPr kumimoji="1" lang="zh-CN" altLang="en-US" dirty="0"/>
              <a:t>  从横轴折叠展开</a:t>
            </a:r>
            <a:endParaRPr kumimoji="1" lang="en-US" altLang="zh-CN" dirty="0"/>
          </a:p>
          <a:p>
            <a:r>
              <a:rPr kumimoji="1" lang="zh-CN" altLang="en-US" dirty="0"/>
              <a:t>  </a:t>
            </a:r>
            <a:r>
              <a:rPr kumimoji="1" lang="en-US" altLang="zh-CN" dirty="0"/>
              <a:t>A</a:t>
            </a:r>
            <a:r>
              <a:rPr kumimoji="1" lang="zh-CN" altLang="en-US" dirty="0"/>
              <a:t>的排列：</a:t>
            </a:r>
            <a:r>
              <a:rPr kumimoji="1" lang="en-US" altLang="zh-CN" dirty="0"/>
              <a:t>0</a:t>
            </a:r>
            <a:r>
              <a:rPr kumimoji="1" lang="zh-CN" altLang="en-US" dirty="0"/>
              <a:t>、</a:t>
            </a:r>
            <a:r>
              <a:rPr kumimoji="1" lang="en-US" altLang="zh-CN" dirty="0"/>
              <a:t>1</a:t>
            </a:r>
          </a:p>
          <a:p>
            <a:r>
              <a:rPr kumimoji="1" lang="en-US" altLang="zh-CN" dirty="0"/>
              <a:t>2</a:t>
            </a:r>
            <a:r>
              <a:rPr kumimoji="1" lang="zh-CN" altLang="en-US" dirty="0"/>
              <a:t>、解释卡诺图中，用标准的与或式表示，</a:t>
            </a:r>
            <a:r>
              <a:rPr kumimoji="1" lang="en-US" altLang="zh-CN" dirty="0"/>
              <a:t>A</a:t>
            </a:r>
            <a:r>
              <a:rPr kumimoji="1" lang="zh-CN" altLang="en-US" dirty="0"/>
              <a:t>为</a:t>
            </a:r>
            <a:r>
              <a:rPr kumimoji="1" lang="en-US" altLang="zh-CN" dirty="0"/>
              <a:t>1</a:t>
            </a:r>
            <a:r>
              <a:rPr kumimoji="1" lang="zh-CN" altLang="en-US" dirty="0"/>
              <a:t>的区域，</a:t>
            </a:r>
            <a:r>
              <a:rPr kumimoji="1" lang="en-US" altLang="zh-CN" dirty="0"/>
              <a:t>B</a:t>
            </a:r>
            <a:r>
              <a:rPr kumimoji="1" lang="zh-CN" altLang="en-US" dirty="0"/>
              <a:t>为</a:t>
            </a:r>
            <a:r>
              <a:rPr kumimoji="1" lang="en-US" altLang="zh-CN" dirty="0"/>
              <a:t>1</a:t>
            </a:r>
            <a:r>
              <a:rPr kumimoji="1" lang="zh-CN" altLang="en-US" dirty="0"/>
              <a:t>的区域，</a:t>
            </a:r>
            <a:r>
              <a:rPr kumimoji="1" lang="en-US" altLang="zh-CN" dirty="0"/>
              <a:t>C</a:t>
            </a:r>
            <a:r>
              <a:rPr kumimoji="1" lang="zh-CN" altLang="en-US" dirty="0"/>
              <a:t>为</a:t>
            </a:r>
            <a:r>
              <a:rPr kumimoji="1" lang="en-US" altLang="zh-CN" dirty="0"/>
              <a:t>1</a:t>
            </a:r>
            <a:r>
              <a:rPr kumimoji="1" lang="zh-CN" altLang="en-US" dirty="0"/>
              <a:t>的区域</a:t>
            </a:r>
            <a:endParaRPr kumimoji="1" lang="en-US" altLang="zh-CN" dirty="0"/>
          </a:p>
          <a:p>
            <a:endParaRPr kumimoji="1" lang="en-US" altLang="zh-CN" dirty="0"/>
          </a:p>
          <a:p>
            <a:r>
              <a:rPr kumimoji="1" lang="en-US" altLang="zh-CN" dirty="0"/>
              <a:t>	</a:t>
            </a: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54</a:t>
            </a:fld>
            <a:endParaRPr lang="zh-CN" altLang="en-US" sz="1200" dirty="0"/>
          </a:p>
        </p:txBody>
      </p:sp>
    </p:spTree>
    <p:extLst>
      <p:ext uri="{BB962C8B-B14F-4D97-AF65-F5344CB8AC3E}">
        <p14:creationId xmlns:p14="http://schemas.microsoft.com/office/powerpoint/2010/main" val="2814799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、解释卡诺图画法示例 （四变量）</a:t>
            </a:r>
            <a:endParaRPr kumimoji="1" lang="en-US" altLang="zh-CN" dirty="0"/>
          </a:p>
          <a:p>
            <a:r>
              <a:rPr kumimoji="1" lang="zh-CN" altLang="en-US" dirty="0"/>
              <a:t>   以中间横轴折叠展开</a:t>
            </a:r>
            <a:endParaRPr kumimoji="1" lang="en-US" altLang="zh-CN" dirty="0"/>
          </a:p>
          <a:p>
            <a:r>
              <a:rPr kumimoji="1" lang="zh-CN" altLang="en-US" dirty="0"/>
              <a:t>   第二行编号对应下一行加</a:t>
            </a:r>
            <a:r>
              <a:rPr kumimoji="1" lang="en-US" altLang="zh-CN" dirty="0"/>
              <a:t>8</a:t>
            </a:r>
          </a:p>
          <a:p>
            <a:r>
              <a:rPr kumimoji="1" lang="en-US" altLang="zh-CN" dirty="0"/>
              <a:t>2</a:t>
            </a:r>
            <a:r>
              <a:rPr kumimoji="1" lang="zh-CN" altLang="en-US" dirty="0"/>
              <a:t>、卡诺图要求掌握，是后续化简的基础</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55</a:t>
            </a:fld>
            <a:endParaRPr lang="zh-CN" altLang="en-US" sz="1200" dirty="0"/>
          </a:p>
        </p:txBody>
      </p:sp>
    </p:spTree>
    <p:extLst>
      <p:ext uri="{BB962C8B-B14F-4D97-AF65-F5344CB8AC3E}">
        <p14:creationId xmlns:p14="http://schemas.microsoft.com/office/powerpoint/2010/main" val="2919372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、四变量卡诺图单元格编号</a:t>
            </a:r>
            <a:endParaRPr kumimoji="1" lang="en-US" altLang="zh-CN" dirty="0"/>
          </a:p>
          <a:p>
            <a:r>
              <a:rPr kumimoji="1" lang="en-US" altLang="zh-CN" dirty="0"/>
              <a:t>2</a:t>
            </a:r>
            <a:r>
              <a:rPr kumimoji="1" lang="zh-CN" altLang="en-US" dirty="0"/>
              <a:t>、记住变量</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a:t>
            </a:r>
            <a:r>
              <a:rPr kumimoji="1" lang="en-US" altLang="zh-CN" dirty="0"/>
              <a:t>D</a:t>
            </a:r>
            <a:r>
              <a:rPr kumimoji="1" lang="zh-CN" altLang="en-US" dirty="0"/>
              <a:t>取值为</a:t>
            </a:r>
            <a:r>
              <a:rPr kumimoji="1" lang="en-US" altLang="zh-CN" dirty="0"/>
              <a:t>1</a:t>
            </a:r>
            <a:r>
              <a:rPr kumimoji="1" lang="zh-CN" altLang="en-US" dirty="0"/>
              <a:t>的区域</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56</a:t>
            </a:fld>
            <a:endParaRPr lang="zh-CN" altLang="en-US" sz="1200" dirty="0"/>
          </a:p>
        </p:txBody>
      </p:sp>
    </p:spTree>
    <p:extLst>
      <p:ext uri="{BB962C8B-B14F-4D97-AF65-F5344CB8AC3E}">
        <p14:creationId xmlns:p14="http://schemas.microsoft.com/office/powerpoint/2010/main" val="37828038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35169"/>
          <p:cNvSpPr>
            <a:spLocks noGrp="1" noRot="1" noChangeAspect="1" noTextEdit="1"/>
          </p:cNvSpPr>
          <p:nvPr>
            <p:ph type="sldImg"/>
          </p:nvPr>
        </p:nvSpPr>
        <p:spPr/>
      </p:sp>
      <p:sp>
        <p:nvSpPr>
          <p:cNvPr id="135171" name="文本占位符 135170"/>
          <p:cNvSpPr>
            <a:spLocks noGrp="1"/>
          </p:cNvSpPr>
          <p:nvPr>
            <p:ph type="body" idx="1"/>
          </p:nvPr>
        </p:nvSpPr>
        <p:spPr/>
        <p:txBody>
          <a:bodyPr/>
          <a:lstStyle/>
          <a:p>
            <a:pPr lvl="0"/>
            <a:r>
              <a:rPr lang="en-US" altLang="zh-CN" dirty="0"/>
              <a:t>1</a:t>
            </a:r>
            <a:r>
              <a:rPr lang="zh-CN" altLang="en-US" dirty="0"/>
              <a:t>、根据真值表画卡诺图</a:t>
            </a:r>
            <a:endParaRPr lang="en-US" altLang="zh-CN" dirty="0"/>
          </a:p>
          <a:p>
            <a:pPr lvl="0"/>
            <a:r>
              <a:rPr lang="en-US" altLang="zh-CN" dirty="0"/>
              <a:t>   </a:t>
            </a:r>
            <a:r>
              <a:rPr lang="zh-CN" altLang="en-US" dirty="0"/>
              <a:t>将</a:t>
            </a:r>
            <a:r>
              <a:rPr lang="en-US" altLang="zh-CN" dirty="0"/>
              <a:t>Z</a:t>
            </a:r>
            <a:r>
              <a:rPr lang="zh-CN" altLang="en-US" dirty="0"/>
              <a:t>的值填入对应</a:t>
            </a:r>
            <a:r>
              <a:rPr lang="en-US" altLang="zh-CN" dirty="0"/>
              <a:t>ABC</a:t>
            </a:r>
            <a:r>
              <a:rPr lang="zh-CN" altLang="en-US" dirty="0"/>
              <a:t>编号的单元格里</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57</a:t>
            </a:fld>
            <a:endParaRPr lang="zh-CN" altLang="en-US"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37217"/>
          <p:cNvSpPr>
            <a:spLocks noGrp="1" noRot="1" noChangeAspect="1" noTextEdit="1"/>
          </p:cNvSpPr>
          <p:nvPr>
            <p:ph type="sldImg"/>
          </p:nvPr>
        </p:nvSpPr>
        <p:spPr/>
      </p:sp>
      <p:sp>
        <p:nvSpPr>
          <p:cNvPr id="137219" name="文本占位符 137218"/>
          <p:cNvSpPr>
            <a:spLocks noGrp="1"/>
          </p:cNvSpPr>
          <p:nvPr>
            <p:ph type="body" idx="1"/>
          </p:nvPr>
        </p:nvSpPr>
        <p:spPr/>
        <p:txBody>
          <a:bodyPr/>
          <a:lstStyle/>
          <a:p>
            <a:pPr lvl="0"/>
            <a:r>
              <a:rPr lang="en-US" altLang="zh-CN" dirty="0"/>
              <a:t>1</a:t>
            </a:r>
            <a:r>
              <a:rPr lang="zh-CN" altLang="en-US" dirty="0"/>
              <a:t>、已知逻辑函数填卡诺图</a:t>
            </a:r>
            <a:endParaRPr lang="en-US" altLang="zh-CN" dirty="0"/>
          </a:p>
          <a:p>
            <a:pPr lvl="0"/>
            <a:r>
              <a:rPr lang="zh-CN" altLang="en-US" dirty="0"/>
              <a:t>   先化为标准的与或式，在卡诺图对应项上填</a:t>
            </a:r>
            <a:r>
              <a:rPr lang="en-US" altLang="zh-CN" dirty="0"/>
              <a:t>1</a:t>
            </a:r>
            <a:r>
              <a:rPr lang="zh-CN" altLang="en-US" dirty="0"/>
              <a:t>，其余填</a:t>
            </a:r>
            <a:r>
              <a:rPr lang="en-US" altLang="zh-CN" dirty="0"/>
              <a:t>0</a:t>
            </a:r>
          </a:p>
          <a:p>
            <a:pPr lvl="0"/>
            <a:r>
              <a:rPr lang="en-US" altLang="zh-CN" dirty="0"/>
              <a:t>2</a:t>
            </a:r>
            <a:r>
              <a:rPr lang="zh-CN" altLang="en-US" dirty="0"/>
              <a:t>、如果函数表达式没有用最小项表达，也可以根据</a:t>
            </a:r>
            <a:r>
              <a:rPr lang="en-US" altLang="zh-CN" dirty="0"/>
              <a:t>A</a:t>
            </a:r>
            <a:r>
              <a:rPr lang="zh-CN" altLang="en-US" dirty="0"/>
              <a:t>、</a:t>
            </a:r>
            <a:r>
              <a:rPr lang="en-US" altLang="zh-CN" dirty="0"/>
              <a:t>B</a:t>
            </a:r>
            <a:r>
              <a:rPr lang="zh-CN" altLang="en-US" dirty="0"/>
              <a:t>、</a:t>
            </a:r>
            <a:r>
              <a:rPr lang="en-US" altLang="zh-CN" dirty="0"/>
              <a:t>C</a:t>
            </a:r>
            <a:r>
              <a:rPr lang="zh-CN" altLang="en-US" dirty="0"/>
              <a:t>为</a:t>
            </a:r>
            <a:r>
              <a:rPr lang="en-US" altLang="zh-CN" dirty="0"/>
              <a:t>1</a:t>
            </a:r>
            <a:r>
              <a:rPr lang="zh-CN" altLang="en-US" dirty="0"/>
              <a:t>的区域直接来画卡诺图</a:t>
            </a:r>
            <a:endParaRPr lang="en-US" altLang="zh-CN" dirty="0"/>
          </a:p>
          <a:p>
            <a:pPr lvl="0"/>
            <a:endParaRPr lang="en-US" altLang="zh-CN"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58</a:t>
            </a:fld>
            <a:endParaRPr lang="zh-CN" alt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39265"/>
          <p:cNvSpPr>
            <a:spLocks noGrp="1" noRot="1" noChangeAspect="1" noTextEdit="1"/>
          </p:cNvSpPr>
          <p:nvPr>
            <p:ph type="sldImg"/>
          </p:nvPr>
        </p:nvSpPr>
        <p:spPr/>
      </p:sp>
      <p:sp>
        <p:nvSpPr>
          <p:cNvPr id="139267" name="文本占位符 139266"/>
          <p:cNvSpPr>
            <a:spLocks noGrp="1"/>
          </p:cNvSpPr>
          <p:nvPr>
            <p:ph type="body" idx="1"/>
          </p:nvPr>
        </p:nvSpPr>
        <p:spPr/>
        <p:txBody>
          <a:bodyPr/>
          <a:lstStyle/>
          <a:p>
            <a:pPr lvl="0"/>
            <a:r>
              <a:rPr lang="en-US" altLang="zh-CN" dirty="0"/>
              <a:t>1</a:t>
            </a:r>
            <a:r>
              <a:rPr lang="zh-CN" altLang="en-US" dirty="0"/>
              <a:t>、未用最小项表达的逻辑函数的卡诺图</a:t>
            </a:r>
            <a:endParaRPr lang="en-US" altLang="zh-CN" dirty="0"/>
          </a:p>
          <a:p>
            <a:pPr lvl="0"/>
            <a:r>
              <a:rPr lang="zh-CN" altLang="en-US" dirty="0"/>
              <a:t>  </a:t>
            </a:r>
            <a:r>
              <a:rPr lang="en-US" altLang="zh-CN" dirty="0"/>
              <a:t>A</a:t>
            </a:r>
            <a:r>
              <a:rPr lang="zh-CN" altLang="en-US" dirty="0"/>
              <a:t>代表所有包含</a:t>
            </a:r>
            <a:r>
              <a:rPr lang="en-US" altLang="zh-CN" dirty="0"/>
              <a:t>A</a:t>
            </a:r>
            <a:r>
              <a:rPr lang="zh-CN" altLang="en-US" dirty="0"/>
              <a:t>的最小项，即卡诺图的下面两行</a:t>
            </a:r>
            <a:r>
              <a:rPr lang="en-US" altLang="zh-CN" dirty="0"/>
              <a:t>8</a:t>
            </a:r>
            <a:r>
              <a:rPr lang="zh-CN" altLang="en-US" dirty="0"/>
              <a:t>个最小项</a:t>
            </a:r>
            <a:endParaRPr lang="en-US" altLang="zh-CN" dirty="0"/>
          </a:p>
          <a:p>
            <a:pPr lvl="0"/>
            <a:r>
              <a:rPr lang="en-US" altLang="zh-CN" dirty="0"/>
              <a:t>  AC</a:t>
            </a:r>
            <a:r>
              <a:rPr lang="zh-CN" altLang="en-US" dirty="0"/>
              <a:t>则代表含有</a:t>
            </a:r>
            <a:r>
              <a:rPr lang="en-US" altLang="zh-CN" dirty="0"/>
              <a:t>A</a:t>
            </a:r>
            <a:r>
              <a:rPr lang="zh-CN" altLang="en-US" dirty="0"/>
              <a:t>的最小项的区域和含有</a:t>
            </a:r>
            <a:r>
              <a:rPr lang="en-US" altLang="zh-CN" dirty="0"/>
              <a:t>C</a:t>
            </a:r>
            <a:r>
              <a:rPr lang="zh-CN" altLang="en-US" dirty="0"/>
              <a:t>的最小项的区域的交集</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pPr lvl="0" algn="r"/>
              <a:t>59</a:t>
            </a:fld>
            <a:endParaRPr lang="zh-CN" altLang="en-US"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、利用卡诺图化简逻辑函数</a:t>
            </a:r>
            <a:endParaRPr kumimoji="1" lang="en-US" altLang="zh-CN" dirty="0"/>
          </a:p>
          <a:p>
            <a:r>
              <a:rPr kumimoji="1" lang="zh-CN" altLang="en-US" dirty="0"/>
              <a:t>    化简依据：根据相邻关系和并项原理，任意相邻项可以合并消去互补变量，合并为一项</a:t>
            </a:r>
            <a:endParaRPr kumimoji="1" lang="en-US" altLang="zh-CN" dirty="0"/>
          </a:p>
          <a:p>
            <a:r>
              <a:rPr kumimoji="1" lang="zh-CN" altLang="en-US" dirty="0"/>
              <a:t>    即消去相邻方格中不相同的因子</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60</a:t>
            </a:fld>
            <a:endParaRPr lang="zh-CN" altLang="en-US" sz="1200" dirty="0"/>
          </a:p>
        </p:txBody>
      </p:sp>
    </p:spTree>
    <p:extLst>
      <p:ext uri="{BB962C8B-B14F-4D97-AF65-F5344CB8AC3E}">
        <p14:creationId xmlns:p14="http://schemas.microsoft.com/office/powerpoint/2010/main" val="32744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2</a:t>
            </a:r>
            <a:r>
              <a:rPr kumimoji="1" lang="zh-CN" altLang="en-US" dirty="0"/>
              <a:t>）“或”逻辑关系和与门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概念：决定事件发生的各条件中，有一个或一个以上的条件具备，事件就会发生（成立）</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在示例电路图中，开关合为逻辑“</a:t>
            </a:r>
            <a:r>
              <a:rPr kumimoji="1" lang="en-US" altLang="zh-CN" dirty="0"/>
              <a:t>1”</a:t>
            </a:r>
            <a:r>
              <a:rPr kumimoji="1" lang="zh-CN" altLang="en-US" dirty="0"/>
              <a:t>，开关断为逻辑“</a:t>
            </a:r>
            <a:r>
              <a:rPr kumimoji="1" lang="en-US" altLang="zh-CN" dirty="0"/>
              <a:t>0”</a:t>
            </a:r>
            <a:r>
              <a:rPr kumimoji="1" lang="zh-CN" altLang="en-US" dirty="0"/>
              <a:t>；灯亮为逻辑“</a:t>
            </a:r>
            <a:r>
              <a:rPr kumimoji="1" lang="en-US" altLang="zh-CN" dirty="0"/>
              <a:t>1”</a:t>
            </a:r>
            <a:r>
              <a:rPr kumimoji="1" lang="zh-CN" altLang="en-US" dirty="0"/>
              <a:t>， 灯灭为逻辑“</a:t>
            </a:r>
            <a:r>
              <a:rPr kumimoji="1" lang="en-US" altLang="zh-CN" dirty="0"/>
              <a:t>0” </a:t>
            </a:r>
            <a:r>
              <a:rPr kumimoji="1" lang="zh-CN" altLang="en-US" dirty="0"/>
              <a:t>，由此画出真值表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看得出真值表的特点：任</a:t>
            </a:r>
            <a:r>
              <a:rPr kumimoji="1" lang="en-US" altLang="zh-CN" dirty="0"/>
              <a:t>1 </a:t>
            </a:r>
            <a:r>
              <a:rPr kumimoji="1" lang="zh-CN" altLang="en-US" dirty="0"/>
              <a:t>则</a:t>
            </a:r>
            <a:r>
              <a:rPr kumimoji="1" lang="en-US" altLang="zh-CN" dirty="0"/>
              <a:t>1, </a:t>
            </a:r>
            <a:r>
              <a:rPr kumimoji="1" lang="zh-CN" altLang="en-US" dirty="0"/>
              <a:t>全</a:t>
            </a:r>
            <a:r>
              <a:rPr kumimoji="1" lang="en-US" altLang="zh-CN" dirty="0"/>
              <a:t>0</a:t>
            </a:r>
            <a:r>
              <a:rPr kumimoji="1" lang="zh-CN" altLang="en-US" dirty="0"/>
              <a:t>则</a:t>
            </a:r>
            <a:r>
              <a:rPr kumimoji="1" lang="en-US" altLang="zh-CN" dirty="0"/>
              <a:t>0</a:t>
            </a:r>
            <a:r>
              <a:rPr kumimoji="1" lang="zh-CN" altLang="en-US" dirty="0"/>
              <a:t>，即任意变量为</a:t>
            </a:r>
            <a:r>
              <a:rPr kumimoji="1" lang="en-US" altLang="zh-CN" dirty="0"/>
              <a:t>1</a:t>
            </a:r>
            <a:r>
              <a:rPr kumimoji="1" lang="zh-CN" altLang="en-US" dirty="0"/>
              <a:t>，则输出为</a:t>
            </a:r>
            <a:r>
              <a:rPr kumimoji="1" lang="en-US" altLang="zh-CN" dirty="0"/>
              <a:t>1</a:t>
            </a:r>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因此“或”逻辑是指决定事件发生的各条件中，有一个或一个以上的条件具备，事件就会发生</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a:t>
            </a:fld>
            <a:endParaRPr lang="zh-CN" altLang="en-US" sz="1200" dirty="0"/>
          </a:p>
        </p:txBody>
      </p:sp>
    </p:spTree>
    <p:extLst>
      <p:ext uri="{BB962C8B-B14F-4D97-AF65-F5344CB8AC3E}">
        <p14:creationId xmlns:p14="http://schemas.microsoft.com/office/powerpoint/2010/main" val="38980535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a:t>
            </a:r>
            <a:endParaRPr kumimoji="1" lang="en-US" altLang="zh-CN" dirty="0"/>
          </a:p>
          <a:p>
            <a:r>
              <a:rPr kumimoji="1" lang="zh-CN" altLang="en-US" dirty="0"/>
              <a:t>   两个相邻的</a:t>
            </a:r>
            <a:r>
              <a:rPr kumimoji="1" lang="en-US" altLang="zh-CN" dirty="0"/>
              <a:t>1</a:t>
            </a:r>
            <a:r>
              <a:rPr kumimoji="1" lang="zh-CN" altLang="en-US" dirty="0"/>
              <a:t>方格圈在一起，消去一个变量</a:t>
            </a:r>
            <a:endParaRPr kumimoji="1" lang="en-US" altLang="zh-CN" dirty="0"/>
          </a:p>
          <a:p>
            <a:r>
              <a:rPr kumimoji="1" lang="en-US" altLang="zh-CN" dirty="0"/>
              <a:t>2</a:t>
            </a:r>
            <a:r>
              <a:rPr kumimoji="1" lang="zh-CN" altLang="en-US" dirty="0"/>
              <a:t>、探索剩下的是什么</a:t>
            </a:r>
            <a:endParaRPr kumimoji="1" lang="en-US" altLang="zh-CN" dirty="0"/>
          </a:p>
          <a:p>
            <a:r>
              <a:rPr kumimoji="1" lang="zh-CN" altLang="en-US" dirty="0"/>
              <a:t>   剩下的是两个最小项共同的部分</a:t>
            </a:r>
            <a:endParaRPr kumimoji="1" lang="en-US" altLang="zh-CN" dirty="0"/>
          </a:p>
          <a:p>
            <a:r>
              <a:rPr kumimoji="1" lang="zh-CN" altLang="en-US" dirty="0"/>
              <a:t>   </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61</a:t>
            </a:fld>
            <a:endParaRPr lang="zh-CN" altLang="en-US" sz="1200" dirty="0"/>
          </a:p>
        </p:txBody>
      </p:sp>
    </p:spTree>
    <p:extLst>
      <p:ext uri="{BB962C8B-B14F-4D97-AF65-F5344CB8AC3E}">
        <p14:creationId xmlns:p14="http://schemas.microsoft.com/office/powerpoint/2010/main" val="616325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a:t>
            </a:r>
            <a:endParaRPr kumimoji="1" lang="en-US" altLang="zh-CN" dirty="0"/>
          </a:p>
          <a:p>
            <a:r>
              <a:rPr kumimoji="1" lang="zh-CN" altLang="en-US" dirty="0"/>
              <a:t>    四个方格相邻的项圈在一起，可消去两个变量</a:t>
            </a:r>
            <a:endParaRPr kumimoji="1" lang="en-US" altLang="zh-CN" dirty="0"/>
          </a:p>
          <a:p>
            <a:r>
              <a:rPr kumimoji="1" lang="en-US" altLang="zh-CN" dirty="0"/>
              <a:t>2</a:t>
            </a:r>
            <a:r>
              <a:rPr kumimoji="1" lang="zh-CN" altLang="en-US" dirty="0"/>
              <a:t>、剩下的依然是四个最小项共同的部分，可以先看横行剩余的变量，再看纵向</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62</a:t>
            </a:fld>
            <a:endParaRPr lang="zh-CN" altLang="en-US" sz="1200" dirty="0"/>
          </a:p>
        </p:txBody>
      </p:sp>
    </p:spTree>
    <p:extLst>
      <p:ext uri="{BB962C8B-B14F-4D97-AF65-F5344CB8AC3E}">
        <p14:creationId xmlns:p14="http://schemas.microsoft.com/office/powerpoint/2010/main" val="33385319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a:t>
            </a:r>
            <a:endParaRPr kumimoji="1" lang="en-US" altLang="zh-CN" dirty="0"/>
          </a:p>
          <a:p>
            <a:r>
              <a:rPr kumimoji="1" lang="zh-CN" altLang="en-US" dirty="0"/>
              <a:t>    把八个相邻的方格圈在一起，消去三个变量</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63</a:t>
            </a:fld>
            <a:endParaRPr lang="zh-CN" altLang="en-US" sz="1200" dirty="0"/>
          </a:p>
        </p:txBody>
      </p:sp>
    </p:spTree>
    <p:extLst>
      <p:ext uri="{BB962C8B-B14F-4D97-AF65-F5344CB8AC3E}">
        <p14:creationId xmlns:p14="http://schemas.microsoft.com/office/powerpoint/2010/main" val="16537038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、卡诺图化简逻辑函数的方法</a:t>
            </a:r>
            <a:endParaRPr kumimoji="1" lang="en-US" altLang="zh-CN" dirty="0"/>
          </a:p>
          <a:p>
            <a:r>
              <a:rPr kumimoji="1" lang="zh-CN" altLang="en-US" dirty="0"/>
              <a:t>   </a:t>
            </a:r>
            <a:r>
              <a:rPr kumimoji="1" lang="en-US" altLang="zh-CN" dirty="0"/>
              <a:t>1</a:t>
            </a:r>
            <a:r>
              <a:rPr kumimoji="1" lang="zh-CN" altLang="en-US" dirty="0"/>
              <a:t>）填好卡诺图，填好</a:t>
            </a:r>
            <a:r>
              <a:rPr kumimoji="1" lang="en-US" altLang="zh-CN" dirty="0"/>
              <a:t>1</a:t>
            </a:r>
            <a:r>
              <a:rPr kumimoji="1" lang="zh-CN" altLang="en-US" dirty="0"/>
              <a:t>和</a:t>
            </a:r>
            <a:r>
              <a:rPr kumimoji="1" lang="en-US" altLang="zh-CN" dirty="0"/>
              <a:t>0</a:t>
            </a:r>
          </a:p>
          <a:p>
            <a:r>
              <a:rPr kumimoji="1" lang="zh-CN" altLang="en-US" dirty="0"/>
              <a:t>   </a:t>
            </a:r>
            <a:r>
              <a:rPr kumimoji="1" lang="en-US" altLang="zh-CN" dirty="0"/>
              <a:t>2</a:t>
            </a:r>
            <a:r>
              <a:rPr kumimoji="1" lang="zh-CN" altLang="en-US" dirty="0"/>
              <a:t>）合并最小项：相邻原则，画卡诺圈，得出合并的结果，即‘与’项</a:t>
            </a:r>
            <a:endParaRPr kumimoji="1" lang="en-US" altLang="zh-CN" dirty="0"/>
          </a:p>
          <a:p>
            <a:r>
              <a:rPr kumimoji="1" lang="zh-CN" altLang="en-US" dirty="0"/>
              <a:t>   </a:t>
            </a:r>
            <a:r>
              <a:rPr kumimoji="1" lang="en-US" altLang="zh-CN" dirty="0"/>
              <a:t>3</a:t>
            </a:r>
            <a:r>
              <a:rPr kumimoji="1" lang="zh-CN" altLang="en-US" dirty="0"/>
              <a:t>）最终的‘与’项加起来则为化简的结果</a:t>
            </a:r>
            <a:endParaRPr kumimoji="1" lang="en-US" altLang="zh-CN" dirty="0"/>
          </a:p>
          <a:p>
            <a:r>
              <a:rPr kumimoji="1" lang="en-US" altLang="zh-CN" dirty="0"/>
              <a:t>2</a:t>
            </a:r>
            <a:r>
              <a:rPr kumimoji="1" lang="zh-CN" altLang="en-US" dirty="0"/>
              <a:t>、画卡诺圈的原则</a:t>
            </a:r>
            <a:endParaRPr kumimoji="1" lang="en-US" altLang="zh-CN" dirty="0"/>
          </a:p>
          <a:p>
            <a:r>
              <a:rPr kumimoji="1" lang="zh-CN" altLang="en-US" dirty="0"/>
              <a:t>   </a:t>
            </a:r>
            <a:r>
              <a:rPr kumimoji="1" lang="en-US" altLang="zh-CN" dirty="0"/>
              <a:t>1</a:t>
            </a:r>
            <a:r>
              <a:rPr kumimoji="1" lang="zh-CN" altLang="en-US" dirty="0"/>
              <a:t>）覆盖所有</a:t>
            </a:r>
            <a:r>
              <a:rPr kumimoji="1" lang="en-US" altLang="zh-CN" dirty="0"/>
              <a:t>1</a:t>
            </a:r>
            <a:r>
              <a:rPr kumimoji="1" lang="zh-CN" altLang="en-US" dirty="0"/>
              <a:t>方格的前提下，卡诺圈的个数尽可能少</a:t>
            </a:r>
            <a:endParaRPr kumimoji="1" lang="en-US" altLang="zh-CN" dirty="0"/>
          </a:p>
          <a:p>
            <a:r>
              <a:rPr kumimoji="1" lang="zh-CN" altLang="en-US" dirty="0"/>
              <a:t>   </a:t>
            </a:r>
            <a:r>
              <a:rPr kumimoji="1" lang="en-US" altLang="zh-CN" dirty="0"/>
              <a:t>2</a:t>
            </a:r>
            <a:r>
              <a:rPr kumimoji="1" lang="zh-CN" altLang="en-US" dirty="0"/>
              <a:t>）每个</a:t>
            </a:r>
            <a:r>
              <a:rPr kumimoji="1" lang="en-US" altLang="zh-CN" dirty="0"/>
              <a:t>1</a:t>
            </a:r>
            <a:r>
              <a:rPr kumimoji="1" lang="zh-CN" altLang="en-US" dirty="0"/>
              <a:t>方格至少被一个卡诺圈包围</a:t>
            </a:r>
            <a:endParaRPr kumimoji="1" lang="en-US" altLang="zh-CN" dirty="0"/>
          </a:p>
          <a:p>
            <a:r>
              <a:rPr kumimoji="1" lang="zh-CN" altLang="en-US" dirty="0"/>
              <a:t>   </a:t>
            </a:r>
            <a:r>
              <a:rPr kumimoji="1" lang="en-US" altLang="zh-CN" dirty="0"/>
              <a:t>3</a:t>
            </a:r>
            <a:r>
              <a:rPr kumimoji="1" lang="zh-CN" altLang="en-US" dirty="0"/>
              <a:t>）花圈的次序‘先大后小’，先找</a:t>
            </a:r>
            <a:r>
              <a:rPr kumimoji="1" lang="en-US" altLang="zh-CN" dirty="0"/>
              <a:t>8</a:t>
            </a:r>
            <a:r>
              <a:rPr kumimoji="1" lang="zh-CN" altLang="en-US" dirty="0"/>
              <a:t>方格圈，依次再找</a:t>
            </a:r>
            <a:r>
              <a:rPr kumimoji="1" lang="en-US" altLang="zh-CN" dirty="0"/>
              <a:t>4</a:t>
            </a:r>
            <a:r>
              <a:rPr kumimoji="1" lang="zh-CN" altLang="en-US" dirty="0"/>
              <a:t>、</a:t>
            </a:r>
            <a:r>
              <a:rPr kumimoji="1" lang="en-US" altLang="zh-CN" dirty="0"/>
              <a:t>2</a:t>
            </a:r>
            <a:r>
              <a:rPr kumimoji="1" lang="zh-CN" altLang="en-US" dirty="0"/>
              <a:t>方格</a:t>
            </a:r>
            <a:endParaRPr kumimoji="1" lang="en-US" altLang="zh-CN" dirty="0"/>
          </a:p>
          <a:p>
            <a:r>
              <a:rPr kumimoji="1" lang="zh-CN" altLang="en-US" dirty="0"/>
              <a:t> </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64</a:t>
            </a:fld>
            <a:endParaRPr lang="zh-CN" altLang="en-US" sz="1200" dirty="0"/>
          </a:p>
        </p:txBody>
      </p:sp>
    </p:spTree>
    <p:extLst>
      <p:ext uri="{BB962C8B-B14F-4D97-AF65-F5344CB8AC3E}">
        <p14:creationId xmlns:p14="http://schemas.microsoft.com/office/powerpoint/2010/main" val="42220656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、示例利用卡诺图化简逻辑函数</a:t>
            </a:r>
            <a:endParaRPr kumimoji="1" lang="en-US" altLang="zh-CN" dirty="0"/>
          </a:p>
          <a:p>
            <a:r>
              <a:rPr kumimoji="1" lang="zh-CN" altLang="en-US" dirty="0"/>
              <a:t>   最开始可在卡诺图上标注卡诺图的行列的编码，即横行：</a:t>
            </a:r>
            <a:r>
              <a:rPr kumimoji="1" lang="en-US" altLang="zh-CN" dirty="0"/>
              <a:t>00</a:t>
            </a:r>
            <a:r>
              <a:rPr kumimoji="1" lang="zh-CN" altLang="en-US" dirty="0"/>
              <a:t>、</a:t>
            </a:r>
            <a:r>
              <a:rPr kumimoji="1" lang="en-US" altLang="zh-CN" dirty="0"/>
              <a:t>01</a:t>
            </a:r>
            <a:r>
              <a:rPr kumimoji="1" lang="zh-CN" altLang="en-US" dirty="0"/>
              <a:t>、</a:t>
            </a:r>
            <a:r>
              <a:rPr kumimoji="1" lang="en-US" altLang="zh-CN" dirty="0"/>
              <a:t>11</a:t>
            </a:r>
            <a:r>
              <a:rPr kumimoji="1" lang="zh-CN" altLang="en-US" dirty="0"/>
              <a:t>、</a:t>
            </a:r>
            <a:r>
              <a:rPr kumimoji="1" lang="en-US" altLang="zh-CN" dirty="0"/>
              <a:t>10</a:t>
            </a:r>
            <a:r>
              <a:rPr kumimoji="1" lang="zh-CN" altLang="en-US" dirty="0"/>
              <a:t>；纵向：</a:t>
            </a:r>
            <a:r>
              <a:rPr kumimoji="1" lang="en-US" altLang="zh-CN" dirty="0"/>
              <a:t>0</a:t>
            </a:r>
            <a:r>
              <a:rPr kumimoji="1" lang="zh-CN" altLang="en-US" dirty="0"/>
              <a:t>、</a:t>
            </a:r>
            <a:r>
              <a:rPr kumimoji="1" lang="en-US" altLang="zh-CN" dirty="0"/>
              <a:t>1</a:t>
            </a:r>
          </a:p>
          <a:p>
            <a:r>
              <a:rPr kumimoji="1" lang="en-US" altLang="zh-CN" dirty="0"/>
              <a:t>2</a:t>
            </a:r>
            <a:r>
              <a:rPr kumimoji="1" lang="zh-CN" altLang="en-US" dirty="0"/>
              <a:t>、画卡诺圈，写出每个圈共同的剩余的变量，相加即为化简的结果</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65</a:t>
            </a:fld>
            <a:endParaRPr lang="zh-CN" altLang="en-US" sz="1200" dirty="0"/>
          </a:p>
        </p:txBody>
      </p:sp>
    </p:spTree>
    <p:extLst>
      <p:ext uri="{BB962C8B-B14F-4D97-AF65-F5344CB8AC3E}">
        <p14:creationId xmlns:p14="http://schemas.microsoft.com/office/powerpoint/2010/main" val="41086516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、示例用卡诺图化简逻辑函数</a:t>
            </a:r>
            <a:endParaRPr kumimoji="1" lang="en-US" altLang="zh-CN" dirty="0"/>
          </a:p>
          <a:p>
            <a:r>
              <a:rPr kumimoji="1" lang="zh-CN" altLang="en-US" dirty="0"/>
              <a:t>   </a:t>
            </a:r>
            <a:r>
              <a:rPr kumimoji="1" lang="en-US" altLang="zh-CN" dirty="0"/>
              <a:t>1</a:t>
            </a:r>
            <a:r>
              <a:rPr kumimoji="1" lang="zh-CN" altLang="en-US" dirty="0"/>
              <a:t>）画好卡诺图</a:t>
            </a:r>
            <a:endParaRPr kumimoji="1" lang="en-US" altLang="zh-CN" dirty="0"/>
          </a:p>
          <a:p>
            <a:r>
              <a:rPr kumimoji="1" lang="zh-CN" altLang="en-US" dirty="0"/>
              <a:t>   </a:t>
            </a:r>
            <a:r>
              <a:rPr kumimoji="1" lang="en-US" altLang="zh-CN" dirty="0"/>
              <a:t>2</a:t>
            </a:r>
            <a:r>
              <a:rPr kumimoji="1" lang="zh-CN" altLang="en-US" dirty="0"/>
              <a:t>）先找变量最少的项</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66</a:t>
            </a:fld>
            <a:endParaRPr lang="zh-CN" altLang="en-US" sz="1200" dirty="0"/>
          </a:p>
        </p:txBody>
      </p:sp>
    </p:spTree>
    <p:extLst>
      <p:ext uri="{BB962C8B-B14F-4D97-AF65-F5344CB8AC3E}">
        <p14:creationId xmlns:p14="http://schemas.microsoft.com/office/powerpoint/2010/main" val="1167601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卡诺图化简示例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67</a:t>
            </a:fld>
            <a:endParaRPr lang="zh-CN" altLang="en-US" sz="1200" dirty="0"/>
          </a:p>
        </p:txBody>
      </p:sp>
    </p:spTree>
    <p:extLst>
      <p:ext uri="{BB962C8B-B14F-4D97-AF65-F5344CB8AC3E}">
        <p14:creationId xmlns:p14="http://schemas.microsoft.com/office/powerpoint/2010/main" val="40369600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、示例使用卡诺图化简逻辑函数</a:t>
            </a:r>
            <a:endParaRPr kumimoji="1" lang="en-US" altLang="zh-CN" dirty="0"/>
          </a:p>
          <a:p>
            <a:r>
              <a:rPr kumimoji="1" lang="zh-CN" altLang="en-US" dirty="0"/>
              <a:t>   </a:t>
            </a:r>
            <a:r>
              <a:rPr kumimoji="1" lang="en-US" altLang="zh-CN" dirty="0"/>
              <a:t>1</a:t>
            </a:r>
            <a:r>
              <a:rPr kumimoji="1" lang="zh-CN" altLang="en-US" dirty="0"/>
              <a:t>）画好卡诺图</a:t>
            </a:r>
            <a:endParaRPr kumimoji="1" lang="en-US" altLang="zh-CN" dirty="0"/>
          </a:p>
          <a:p>
            <a:r>
              <a:rPr kumimoji="1" lang="zh-CN" altLang="en-US" dirty="0"/>
              <a:t>   </a:t>
            </a:r>
            <a:r>
              <a:rPr kumimoji="1" lang="en-US" altLang="zh-CN" dirty="0"/>
              <a:t>2</a:t>
            </a:r>
            <a:r>
              <a:rPr kumimoji="1" lang="zh-CN" altLang="en-US" dirty="0"/>
              <a:t>）根据方格的编号，填好卡诺图</a:t>
            </a:r>
            <a:endParaRPr kumimoji="1" lang="en-US" altLang="zh-CN" dirty="0"/>
          </a:p>
          <a:p>
            <a:r>
              <a:rPr kumimoji="1" lang="en-US" altLang="zh-CN" dirty="0"/>
              <a:t>2</a:t>
            </a:r>
            <a:r>
              <a:rPr kumimoji="1" lang="zh-CN" altLang="en-US" dirty="0"/>
              <a:t>、</a:t>
            </a:r>
            <a:r>
              <a:rPr kumimoji="1" lang="en-US" altLang="zh-CN" dirty="0"/>
              <a:t>10</a:t>
            </a:r>
            <a:r>
              <a:rPr kumimoji="1" lang="zh-CN" altLang="en-US" dirty="0"/>
              <a:t>项，可以和</a:t>
            </a:r>
            <a:r>
              <a:rPr kumimoji="1" lang="en-US" altLang="zh-CN" dirty="0"/>
              <a:t>8</a:t>
            </a:r>
            <a:r>
              <a:rPr kumimoji="1" lang="zh-CN" altLang="en-US" dirty="0"/>
              <a:t>合并，也可以和</a:t>
            </a:r>
            <a:r>
              <a:rPr kumimoji="1" lang="en-US" altLang="zh-CN" dirty="0"/>
              <a:t>2</a:t>
            </a:r>
            <a:r>
              <a:rPr kumimoji="1" lang="zh-CN" altLang="en-US" dirty="0"/>
              <a:t>合并</a:t>
            </a:r>
            <a:endParaRPr kumimoji="1" lang="en-US" altLang="zh-CN" dirty="0"/>
          </a:p>
          <a:p>
            <a:r>
              <a:rPr kumimoji="1" lang="zh-CN" altLang="en-US" dirty="0"/>
              <a:t>   因此最简的‘与或’式并不唯一</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68</a:t>
            </a:fld>
            <a:endParaRPr lang="zh-CN" altLang="en-US" sz="1200" dirty="0"/>
          </a:p>
        </p:txBody>
      </p:sp>
    </p:spTree>
    <p:extLst>
      <p:ext uri="{BB962C8B-B14F-4D97-AF65-F5344CB8AC3E}">
        <p14:creationId xmlns:p14="http://schemas.microsoft.com/office/powerpoint/2010/main" val="38572378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、示例利用卡诺图化简逻辑函数（</a:t>
            </a:r>
            <a:r>
              <a:rPr kumimoji="1" lang="en-US" altLang="zh-CN" dirty="0"/>
              <a:t>0</a:t>
            </a:r>
            <a:r>
              <a:rPr kumimoji="1" lang="zh-CN" altLang="en-US" dirty="0"/>
              <a:t>很少，</a:t>
            </a:r>
            <a:r>
              <a:rPr kumimoji="1" lang="en-US" altLang="zh-CN" dirty="0"/>
              <a:t>1</a:t>
            </a:r>
            <a:r>
              <a:rPr kumimoji="1" lang="zh-CN" altLang="en-US" dirty="0"/>
              <a:t>很多的情况）</a:t>
            </a:r>
            <a:endParaRPr kumimoji="1" lang="en-US" altLang="zh-CN" dirty="0"/>
          </a:p>
          <a:p>
            <a:r>
              <a:rPr kumimoji="1" lang="zh-CN" altLang="en-US" dirty="0"/>
              <a:t>   </a:t>
            </a:r>
            <a:r>
              <a:rPr kumimoji="1" lang="en-US" altLang="zh-CN" dirty="0"/>
              <a:t>1</a:t>
            </a:r>
            <a:r>
              <a:rPr kumimoji="1" lang="zh-CN" altLang="en-US" dirty="0"/>
              <a:t>）采用包围</a:t>
            </a:r>
            <a:r>
              <a:rPr kumimoji="1" lang="en-US" altLang="zh-CN" dirty="0"/>
              <a:t>0</a:t>
            </a:r>
            <a:r>
              <a:rPr kumimoji="1" lang="zh-CN" altLang="en-US" dirty="0"/>
              <a:t>的方法进行化简</a:t>
            </a:r>
            <a:endParaRPr kumimoji="1" lang="en-US" altLang="zh-CN" dirty="0"/>
          </a:p>
          <a:p>
            <a:r>
              <a:rPr kumimoji="1" lang="zh-CN" altLang="en-US" dirty="0"/>
              <a:t>   </a:t>
            </a:r>
            <a:r>
              <a:rPr kumimoji="1" lang="en-US" altLang="zh-CN" dirty="0"/>
              <a:t>2</a:t>
            </a:r>
            <a:r>
              <a:rPr kumimoji="1" lang="zh-CN" altLang="en-US" dirty="0"/>
              <a:t>）求出的则是逻辑函数的非函数</a:t>
            </a:r>
            <a:endParaRPr kumimoji="1" lang="en-US" altLang="zh-CN" dirty="0"/>
          </a:p>
          <a:p>
            <a:r>
              <a:rPr kumimoji="1" lang="zh-CN" altLang="en-US" dirty="0"/>
              <a:t>   </a:t>
            </a:r>
            <a:r>
              <a:rPr kumimoji="1" lang="en-US" altLang="zh-CN" dirty="0"/>
              <a:t>3</a:t>
            </a:r>
            <a:r>
              <a:rPr kumimoji="1" lang="zh-CN" altLang="en-US" dirty="0"/>
              <a:t>）求出的结果与采用包围</a:t>
            </a:r>
            <a:r>
              <a:rPr kumimoji="1" lang="en-US" altLang="zh-CN" dirty="0"/>
              <a:t>1</a:t>
            </a:r>
            <a:r>
              <a:rPr kumimoji="1" lang="zh-CN" altLang="en-US" dirty="0"/>
              <a:t>的方法所得结果相同</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69</a:t>
            </a:fld>
            <a:endParaRPr lang="zh-CN" altLang="en-US" sz="1200" dirty="0"/>
          </a:p>
        </p:txBody>
      </p:sp>
    </p:spTree>
    <p:extLst>
      <p:ext uri="{BB962C8B-B14F-4D97-AF65-F5344CB8AC3E}">
        <p14:creationId xmlns:p14="http://schemas.microsoft.com/office/powerpoint/2010/main" val="32132918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学生自己练习题目</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70</a:t>
            </a:fld>
            <a:endParaRPr lang="zh-CN" altLang="en-US" sz="1200" dirty="0"/>
          </a:p>
        </p:txBody>
      </p:sp>
    </p:spTree>
    <p:extLst>
      <p:ext uri="{BB962C8B-B14F-4D97-AF65-F5344CB8AC3E}">
        <p14:creationId xmlns:p14="http://schemas.microsoft.com/office/powerpoint/2010/main" val="144319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2</a:t>
            </a:r>
            <a:r>
              <a:rPr kumimoji="1" lang="zh-CN" altLang="en-US" dirty="0"/>
              <a:t>）“或”逻辑关系和与门</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或逻辑关系表达式：</a:t>
            </a:r>
            <a:r>
              <a:rPr kumimoji="1" lang="en" altLang="zh-CN" dirty="0"/>
              <a:t>L=A</a:t>
            </a:r>
            <a:r>
              <a:rPr kumimoji="1" lang="zh-CN" altLang="en" dirty="0"/>
              <a:t>＋ </a:t>
            </a:r>
            <a:r>
              <a:rPr kumimoji="1" lang="en" altLang="zh-CN" dirty="0"/>
              <a:t>B </a:t>
            </a:r>
            <a:r>
              <a:rPr kumimoji="1" lang="zh-CN" altLang="en-US" dirty="0"/>
              <a:t>，</a:t>
            </a:r>
            <a:endParaRPr kumimoji="1" lang="en"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 altLang="zh-CN" dirty="0"/>
              <a:t>	</a:t>
            </a:r>
            <a:r>
              <a:rPr kumimoji="1" lang="en-US" altLang="zh-CN" dirty="0"/>
              <a:t>·</a:t>
            </a:r>
            <a:r>
              <a:rPr kumimoji="1" lang="zh-CN" altLang="en" dirty="0"/>
              <a:t>运算</a:t>
            </a:r>
            <a:r>
              <a:rPr kumimoji="1" lang="zh-CN" altLang="en-US" dirty="0"/>
              <a:t>规则：逻辑加</a:t>
            </a: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或门符号</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8</a:t>
            </a:fld>
            <a:endParaRPr lang="zh-CN" altLang="en-US" sz="1200" dirty="0"/>
          </a:p>
        </p:txBody>
      </p:sp>
    </p:spTree>
    <p:extLst>
      <p:ext uri="{BB962C8B-B14F-4D97-AF65-F5344CB8AC3E}">
        <p14:creationId xmlns:p14="http://schemas.microsoft.com/office/powerpoint/2010/main" val="30620223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逻辑函数化简中的几个特殊问题</a:t>
            </a:r>
            <a:endParaRPr kumimoji="1" lang="en-US" altLang="zh-CN" dirty="0"/>
          </a:p>
          <a:p>
            <a:r>
              <a:rPr kumimoji="1" lang="en-US" altLang="zh-CN" dirty="0"/>
              <a:t>1</a:t>
            </a:r>
            <a:r>
              <a:rPr kumimoji="1" lang="zh-CN" altLang="en-US" dirty="0"/>
              <a:t>、具有约束的逻辑函数</a:t>
            </a:r>
            <a:endParaRPr kumimoji="1" lang="en-US" altLang="zh-CN" dirty="0"/>
          </a:p>
          <a:p>
            <a:r>
              <a:rPr kumimoji="1" lang="zh-CN" altLang="en-US" dirty="0"/>
              <a:t>   约束的定义：在实际工作中，存在某些变量的取值组合不可能出现，即有严格的制约关系，则称这组变量有约束</a:t>
            </a:r>
            <a:endParaRPr kumimoji="1" lang="en-US" altLang="zh-CN" dirty="0"/>
          </a:p>
          <a:p>
            <a:r>
              <a:rPr kumimoji="1" lang="zh-CN" altLang="en-US" dirty="0"/>
              <a:t>   约束条件：</a:t>
            </a:r>
            <a:endParaRPr kumimoji="1" lang="en-US" altLang="zh-CN" dirty="0"/>
          </a:p>
          <a:p>
            <a:r>
              <a:rPr kumimoji="1" lang="zh-CN" altLang="en-US" dirty="0"/>
              <a:t>   约束项：</a:t>
            </a:r>
            <a:r>
              <a:rPr lang="zh-CN" altLang="en-US" dirty="0">
                <a:latin typeface="Times New Roman" panose="02020603050405020304" pitchFamily="18" charset="0"/>
                <a:ea typeface="宋体" panose="02010600030101010101" pitchFamily="2" charset="-122"/>
              </a:rPr>
              <a:t>约束条件中所包含的最小项称为约束项</a:t>
            </a:r>
            <a:endParaRPr kumimoji="1" lang="en-US" altLang="zh-CN" dirty="0"/>
          </a:p>
          <a:p>
            <a:endParaRPr kumimoji="1" lang="en-US" altLang="zh-CN" dirty="0"/>
          </a:p>
          <a:p>
            <a:r>
              <a:rPr kumimoji="1" lang="zh-CN" altLang="en-US" dirty="0"/>
              <a:t>作业</a:t>
            </a:r>
            <a:r>
              <a:rPr kumimoji="1" lang="en-US" altLang="zh-CN" dirty="0"/>
              <a:t>1-17</a:t>
            </a:r>
            <a:r>
              <a:rPr kumimoji="1" lang="zh-CN" altLang="en-US" dirty="0"/>
              <a:t> </a:t>
            </a:r>
            <a:r>
              <a:rPr kumimoji="1" lang="en-US" altLang="zh-CN" dirty="0"/>
              <a:t>1-18</a:t>
            </a:r>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71</a:t>
            </a:fld>
            <a:endParaRPr lang="zh-CN" altLang="en-US" sz="1200" dirty="0"/>
          </a:p>
        </p:txBody>
      </p:sp>
    </p:spTree>
    <p:extLst>
      <p:ext uri="{BB962C8B-B14F-4D97-AF65-F5344CB8AC3E}">
        <p14:creationId xmlns:p14="http://schemas.microsoft.com/office/powerpoint/2010/main" val="4714855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具有约束的逻辑函数的化简</a:t>
            </a:r>
            <a:endParaRPr kumimoji="1" lang="en-US" altLang="zh-CN" dirty="0"/>
          </a:p>
          <a:p>
            <a:endParaRPr kumimoji="1" lang="en-US" altLang="zh-CN" dirty="0"/>
          </a:p>
          <a:p>
            <a:r>
              <a:rPr kumimoji="1" lang="en-US" altLang="zh-CN" dirty="0"/>
              <a:t>1</a:t>
            </a:r>
            <a:r>
              <a:rPr kumimoji="1" lang="zh-CN" altLang="en-US" dirty="0"/>
              <a:t>）约束条件在化简中的作用</a:t>
            </a:r>
            <a:endParaRPr kumimoji="1" lang="en-US" altLang="zh-CN" dirty="0"/>
          </a:p>
          <a:p>
            <a:endParaRPr kumimoji="1" lang="en-US" altLang="zh-CN" dirty="0"/>
          </a:p>
          <a:p>
            <a:r>
              <a:rPr kumimoji="1" lang="zh-CN" altLang="en-US" dirty="0"/>
              <a:t>举例分析问题：</a:t>
            </a:r>
            <a:endParaRPr kumimoji="1" lang="en-US" altLang="zh-CN" dirty="0"/>
          </a:p>
          <a:p>
            <a:r>
              <a:rPr kumimoji="1" lang="zh-CN" altLang="en-US" dirty="0"/>
              <a:t>此例中，只允许本单位的女同志，所以以下情况不可能出现：</a:t>
            </a:r>
            <a:endParaRPr kumimoji="1" lang="en-US" altLang="zh-CN" dirty="0"/>
          </a:p>
          <a:p>
            <a:r>
              <a:rPr kumimoji="1" lang="en-US" altLang="zh-CN" dirty="0"/>
              <a:t>	·</a:t>
            </a:r>
            <a:r>
              <a:rPr kumimoji="1" lang="zh-CN" altLang="en-US" dirty="0"/>
              <a:t>非本单位的男同志</a:t>
            </a:r>
            <a:endParaRPr kumimoji="1" lang="en-US" altLang="zh-CN" dirty="0"/>
          </a:p>
          <a:p>
            <a:r>
              <a:rPr kumimoji="1" lang="en-US" altLang="zh-CN" dirty="0"/>
              <a:t>	·</a:t>
            </a:r>
            <a:r>
              <a:rPr kumimoji="1" lang="zh-CN" altLang="en-US" dirty="0"/>
              <a:t>本单位的男同志</a:t>
            </a:r>
            <a:endParaRPr kumimoji="1" lang="en-US" altLang="zh-CN" dirty="0"/>
          </a:p>
          <a:p>
            <a:r>
              <a:rPr kumimoji="1" lang="en-US" altLang="zh-CN" dirty="0"/>
              <a:t>	·</a:t>
            </a:r>
            <a:r>
              <a:rPr kumimoji="1" lang="zh-CN" altLang="en-US" dirty="0"/>
              <a:t>非本单位的女同志</a:t>
            </a:r>
            <a:endParaRPr kumimoji="1" lang="en-US" altLang="zh-CN" dirty="0"/>
          </a:p>
          <a:p>
            <a:r>
              <a:rPr kumimoji="1" lang="zh-CN" altLang="en-US" dirty="0"/>
              <a:t>这些项为约束项</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72</a:t>
            </a:fld>
            <a:endParaRPr lang="zh-CN" altLang="en-US" sz="1200" dirty="0"/>
          </a:p>
        </p:txBody>
      </p:sp>
    </p:spTree>
    <p:extLst>
      <p:ext uri="{BB962C8B-B14F-4D97-AF65-F5344CB8AC3E}">
        <p14:creationId xmlns:p14="http://schemas.microsoft.com/office/powerpoint/2010/main" val="1343146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具有约束的逻辑函数的化简</a:t>
            </a:r>
            <a:endParaRPr kumimoji="1" lang="en-US" altLang="zh-CN" dirty="0"/>
          </a:p>
          <a:p>
            <a:endParaRPr kumimoji="1" lang="en-US" altLang="zh-CN" dirty="0"/>
          </a:p>
          <a:p>
            <a:r>
              <a:rPr kumimoji="1" lang="en-US" altLang="zh-CN" dirty="0"/>
              <a:t>1</a:t>
            </a:r>
            <a:r>
              <a:rPr kumimoji="1" lang="zh-CN" altLang="en-US" dirty="0"/>
              <a:t>）约束条件在化简中的作用</a:t>
            </a:r>
            <a:endParaRPr kumimoji="1" lang="en-US" altLang="zh-CN" dirty="0"/>
          </a:p>
          <a:p>
            <a:endParaRPr kumimoji="1" lang="en-US" altLang="zh-CN" dirty="0"/>
          </a:p>
          <a:p>
            <a:r>
              <a:rPr kumimoji="1" lang="zh-CN" altLang="en-US" dirty="0"/>
              <a:t>设置变量，列出真值表，根据真值表写出逻辑函数表达式</a:t>
            </a:r>
            <a:endParaRPr kumimoji="1" lang="en-US" altLang="zh-CN" dirty="0"/>
          </a:p>
          <a:p>
            <a:endParaRPr kumimoji="1" lang="en-US" altLang="zh-CN" dirty="0"/>
          </a:p>
          <a:p>
            <a:r>
              <a:rPr kumimoji="1" lang="en-US" altLang="zh-CN" dirty="0"/>
              <a:t>	·</a:t>
            </a:r>
            <a:r>
              <a:rPr kumimoji="1" lang="zh-CN" altLang="en-US" dirty="0"/>
              <a:t>设约束项之和为</a:t>
            </a:r>
            <a:r>
              <a:rPr kumimoji="1" lang="en-US" altLang="zh-CN" dirty="0"/>
              <a:t>0</a:t>
            </a:r>
            <a:r>
              <a:rPr kumimoji="1" lang="zh-CN" altLang="en-US" dirty="0"/>
              <a:t>，化简得到</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的一个约束关系</a:t>
            </a:r>
            <a:endParaRPr kumimoji="1" lang="en-US" altLang="zh-CN" dirty="0"/>
          </a:p>
          <a:p>
            <a:r>
              <a:rPr kumimoji="1" lang="en-US" altLang="zh-CN" dirty="0"/>
              <a:t>	·</a:t>
            </a:r>
            <a:r>
              <a:rPr kumimoji="1" lang="zh-CN" altLang="en-US" dirty="0"/>
              <a:t>将约束关系带入表达式中进行化简</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73</a:t>
            </a:fld>
            <a:endParaRPr lang="zh-CN" altLang="en-US" sz="1200" dirty="0"/>
          </a:p>
        </p:txBody>
      </p:sp>
    </p:spTree>
    <p:extLst>
      <p:ext uri="{BB962C8B-B14F-4D97-AF65-F5344CB8AC3E}">
        <p14:creationId xmlns:p14="http://schemas.microsoft.com/office/powerpoint/2010/main" val="19609949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具有约束的逻辑函数的化简</a:t>
            </a:r>
            <a:endParaRPr kumimoji="1" lang="en-US" altLang="zh-CN" dirty="0"/>
          </a:p>
          <a:p>
            <a:endParaRPr kumimoji="1" lang="en-US" altLang="zh-CN" dirty="0"/>
          </a:p>
          <a:p>
            <a:r>
              <a:rPr kumimoji="1" lang="en-US" altLang="zh-CN" dirty="0"/>
              <a:t>2</a:t>
            </a:r>
            <a:r>
              <a:rPr kumimoji="1" lang="zh-CN" altLang="en-US" dirty="0"/>
              <a:t>）在卡诺图化简法中的应用</a:t>
            </a:r>
            <a:endParaRPr kumimoji="1" lang="en-US" altLang="zh-CN" dirty="0"/>
          </a:p>
          <a:p>
            <a:r>
              <a:rPr kumimoji="1" lang="en-US" altLang="zh-CN" dirty="0"/>
              <a:t>	</a:t>
            </a:r>
            <a:r>
              <a:rPr kumimoji="1" lang="zh-CN" altLang="en-US" dirty="0"/>
              <a:t>在用卡诺图化简时，若存在约束项情况，则可以根据约束项，使函数化的更简。既然可以认为约束项包含于函数式中，也可以认为约束项不包含于函数式中，因此约束项对应方格可以为</a:t>
            </a:r>
            <a:r>
              <a:rPr kumimoji="1" lang="en-US" altLang="zh-CN" dirty="0"/>
              <a:t>0</a:t>
            </a:r>
            <a:r>
              <a:rPr kumimoji="1" lang="zh-CN" altLang="en-US" dirty="0"/>
              <a:t>也可以为</a:t>
            </a:r>
            <a:r>
              <a:rPr kumimoji="1" lang="en-US" altLang="zh-CN" dirty="0"/>
              <a:t>1</a:t>
            </a:r>
          </a:p>
          <a:p>
            <a:endParaRPr kumimoji="1" lang="en-US" altLang="zh-CN" dirty="0"/>
          </a:p>
          <a:p>
            <a:r>
              <a:rPr kumimoji="1" lang="en-US" altLang="zh-CN" dirty="0"/>
              <a:t>	</a:t>
            </a:r>
            <a:r>
              <a:rPr kumimoji="1" lang="zh-CN" altLang="en-US" dirty="0"/>
              <a:t>在化简过程中，约束项可以当作</a:t>
            </a:r>
            <a:r>
              <a:rPr kumimoji="1" lang="en-US" altLang="zh-CN" dirty="0"/>
              <a:t>0</a:t>
            </a:r>
            <a:r>
              <a:rPr kumimoji="1" lang="zh-CN" altLang="en-US" dirty="0"/>
              <a:t>也可以当作</a:t>
            </a:r>
            <a:r>
              <a:rPr kumimoji="1" lang="en-US" altLang="zh-CN" dirty="0"/>
              <a:t>1</a:t>
            </a:r>
            <a:r>
              <a:rPr kumimoji="1" lang="zh-CN" altLang="en-US" dirty="0"/>
              <a:t>，根据函数尽量到简化而定</a:t>
            </a:r>
            <a:endParaRPr kumimoji="1" lang="en-US" altLang="zh-CN" dirty="0"/>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74</a:t>
            </a:fld>
            <a:endParaRPr lang="zh-CN" altLang="en-US" sz="1200" dirty="0"/>
          </a:p>
        </p:txBody>
      </p:sp>
    </p:spTree>
    <p:extLst>
      <p:ext uri="{BB962C8B-B14F-4D97-AF65-F5344CB8AC3E}">
        <p14:creationId xmlns:p14="http://schemas.microsoft.com/office/powerpoint/2010/main" val="10530780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具有约束的逻辑函数的化简</a:t>
            </a:r>
            <a:endParaRPr kumimoji="1" lang="en-US" altLang="zh-CN" dirty="0"/>
          </a:p>
          <a:p>
            <a:endParaRPr kumimoji="1" lang="en-US" altLang="zh-CN" dirty="0"/>
          </a:p>
          <a:p>
            <a:r>
              <a:rPr kumimoji="1" lang="zh-CN" altLang="en-US" dirty="0"/>
              <a:t>示例</a:t>
            </a:r>
            <a:endParaRPr kumimoji="1" lang="en-US" altLang="zh-CN" dirty="0"/>
          </a:p>
          <a:p>
            <a:endParaRPr kumimoji="1" lang="en-US" altLang="zh-CN" dirty="0"/>
          </a:p>
          <a:p>
            <a:r>
              <a:rPr kumimoji="1" lang="zh-CN" altLang="en-US" dirty="0"/>
              <a:t>将无关项设置为</a:t>
            </a:r>
            <a:r>
              <a:rPr kumimoji="1" lang="en-US" altLang="zh-CN" dirty="0"/>
              <a:t>1</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75</a:t>
            </a:fld>
            <a:endParaRPr lang="zh-CN" altLang="en-US" sz="1200" dirty="0"/>
          </a:p>
        </p:txBody>
      </p:sp>
    </p:spTree>
    <p:extLst>
      <p:ext uri="{BB962C8B-B14F-4D97-AF65-F5344CB8AC3E}">
        <p14:creationId xmlns:p14="http://schemas.microsoft.com/office/powerpoint/2010/main" val="22272168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具有约束的逻辑函数的化简</a:t>
            </a:r>
            <a:endParaRPr kumimoji="1" lang="en-US" altLang="zh-CN" dirty="0"/>
          </a:p>
          <a:p>
            <a:endParaRPr kumimoji="1" lang="en-US" altLang="zh-CN" dirty="0"/>
          </a:p>
          <a:p>
            <a:r>
              <a:rPr kumimoji="1" lang="zh-CN" altLang="en-US" dirty="0"/>
              <a:t>示例</a:t>
            </a:r>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76</a:t>
            </a:fld>
            <a:endParaRPr lang="zh-CN" altLang="en-US" sz="1200" dirty="0"/>
          </a:p>
        </p:txBody>
      </p:sp>
    </p:spTree>
    <p:extLst>
      <p:ext uri="{BB962C8B-B14F-4D97-AF65-F5344CB8AC3E}">
        <p14:creationId xmlns:p14="http://schemas.microsoft.com/office/powerpoint/2010/main" val="3353334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变量相互排斥的逻辑函数的化简</a:t>
            </a:r>
            <a:endParaRPr kumimoji="1" lang="en-US" altLang="zh-CN" dirty="0"/>
          </a:p>
          <a:p>
            <a:endParaRPr kumimoji="1" lang="en-US" altLang="zh-CN" dirty="0"/>
          </a:p>
          <a:p>
            <a:r>
              <a:rPr kumimoji="1" lang="zh-CN" altLang="en-US" dirty="0"/>
              <a:t>互相排斥的变量：</a:t>
            </a:r>
            <a:r>
              <a:rPr lang="zh-CN" altLang="en-US" dirty="0">
                <a:latin typeface="Times New Roman" panose="02020603050405020304" pitchFamily="18" charset="0"/>
                <a:ea typeface="宋体" panose="02010600030101010101" pitchFamily="2" charset="-122"/>
              </a:rPr>
              <a:t>在一组变量中，如果只要有一个变量取值为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，则其它的变量的值就一定是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，有这种约束的变量</a:t>
            </a:r>
            <a:endParaRPr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示例：</a:t>
            </a:r>
            <a:endParaRPr kumimoji="1" lang="en-US" altLang="zh-CN" dirty="0">
              <a:latin typeface="Times New Roman" panose="02020603050405020304" pitchFamily="18" charset="0"/>
              <a:ea typeface="宋体" panose="02010600030101010101" pitchFamily="2" charset="-122"/>
            </a:endParaRPr>
          </a:p>
          <a:p>
            <a:endParaRPr kumimoji="1" lang="en-US" altLang="zh-CN" dirty="0">
              <a:latin typeface="Times New Roman" panose="02020603050405020304" pitchFamily="18" charset="0"/>
              <a:ea typeface="宋体" panose="02010600030101010101" pitchFamily="2" charset="-122"/>
            </a:endParaRPr>
          </a:p>
          <a:p>
            <a:r>
              <a:rPr kumimoji="1" lang="zh-CN" altLang="en-US" dirty="0">
                <a:latin typeface="Times New Roman" panose="02020603050405020304" pitchFamily="18" charset="0"/>
                <a:ea typeface="宋体" panose="02010600030101010101" pitchFamily="2" charset="-122"/>
              </a:rPr>
              <a:t>结论推广：</a:t>
            </a:r>
            <a:r>
              <a:rPr lang="zh-CN" altLang="en-US" dirty="0">
                <a:latin typeface="Times New Roman" panose="02020603050405020304" pitchFamily="18" charset="0"/>
                <a:ea typeface="宋体" panose="02010600030101010101" pitchFamily="2" charset="-122"/>
              </a:rPr>
              <a:t>多个变量的情况，只要是变量互相排斥且变量取值组合为</a:t>
            </a:r>
            <a:r>
              <a:rPr lang="en-US" altLang="zh-CN" dirty="0">
                <a:latin typeface="Times New Roman" panose="02020603050405020304" pitchFamily="18" charset="0"/>
                <a:ea typeface="宋体" panose="02010600030101010101" pitchFamily="2" charset="-122"/>
              </a:rPr>
              <a:t>000…0</a:t>
            </a:r>
            <a:r>
              <a:rPr lang="zh-CN" altLang="en-US" dirty="0">
                <a:latin typeface="Times New Roman" panose="02020603050405020304" pitchFamily="18" charset="0"/>
                <a:ea typeface="宋体" panose="02010600030101010101" pitchFamily="2" charset="-122"/>
              </a:rPr>
              <a:t>时，函数值为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，则函数可以表示为变量取值为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时，输出为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的各变量相加。</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77</a:t>
            </a:fld>
            <a:endParaRPr lang="zh-CN" altLang="en-US" sz="1200" dirty="0"/>
          </a:p>
        </p:txBody>
      </p:sp>
    </p:spTree>
    <p:extLst>
      <p:ext uri="{BB962C8B-B14F-4D97-AF65-F5344CB8AC3E}">
        <p14:creationId xmlns:p14="http://schemas.microsoft.com/office/powerpoint/2010/main" val="18921322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逻辑函数的“异或”实现</a:t>
            </a:r>
            <a:endParaRPr kumimoji="1" lang="en-US" altLang="zh-CN" dirty="0"/>
          </a:p>
          <a:p>
            <a:endParaRPr kumimoji="1" lang="en-US" altLang="zh-CN" dirty="0"/>
          </a:p>
          <a:p>
            <a:r>
              <a:rPr lang="zh-CN" altLang="en-US" dirty="0">
                <a:solidFill>
                  <a:srgbClr val="FF0066"/>
                </a:solidFill>
                <a:latin typeface="Times New Roman" panose="02020603050405020304" pitchFamily="18" charset="0"/>
                <a:ea typeface="宋体" panose="02010600030101010101" pitchFamily="2" charset="-122"/>
              </a:rPr>
              <a:t>当函数的卡诺图上</a:t>
            </a:r>
            <a:r>
              <a:rPr lang="en-US" altLang="zh-CN" dirty="0">
                <a:solidFill>
                  <a:srgbClr val="FF0066"/>
                </a:solidFill>
                <a:latin typeface="Times New Roman" panose="02020603050405020304" pitchFamily="18" charset="0"/>
                <a:ea typeface="宋体" panose="02010600030101010101" pitchFamily="2" charset="-122"/>
              </a:rPr>
              <a:t>1</a:t>
            </a:r>
            <a:r>
              <a:rPr lang="zh-CN" altLang="en-US" dirty="0">
                <a:solidFill>
                  <a:srgbClr val="FF0066"/>
                </a:solidFill>
                <a:latin typeface="Times New Roman" panose="02020603050405020304" pitchFamily="18" charset="0"/>
                <a:ea typeface="宋体" panose="02010600030101010101" pitchFamily="2" charset="-122"/>
              </a:rPr>
              <a:t>方格和</a:t>
            </a:r>
            <a:r>
              <a:rPr lang="en-US" altLang="zh-CN" dirty="0">
                <a:solidFill>
                  <a:srgbClr val="FF0066"/>
                </a:solidFill>
                <a:latin typeface="Times New Roman" panose="02020603050405020304" pitchFamily="18" charset="0"/>
                <a:ea typeface="宋体" panose="02010600030101010101" pitchFamily="2" charset="-122"/>
              </a:rPr>
              <a:t>0</a:t>
            </a:r>
            <a:r>
              <a:rPr lang="zh-CN" altLang="en-US" dirty="0">
                <a:solidFill>
                  <a:srgbClr val="FF0066"/>
                </a:solidFill>
                <a:latin typeface="Times New Roman" panose="02020603050405020304" pitchFamily="18" charset="0"/>
                <a:ea typeface="宋体" panose="02010600030101010101" pitchFamily="2" charset="-122"/>
              </a:rPr>
              <a:t>方格各占一半，且相间排列，该函数无法通过画卡诺圈化简，此时，该函数可用“异或”来描述，并且“异或”表达式比其它形式要简单。</a:t>
            </a:r>
            <a:endParaRPr lang="en-US" altLang="zh-CN" dirty="0">
              <a:solidFill>
                <a:srgbClr val="FF0066"/>
              </a:solidFill>
              <a:latin typeface="Times New Roman" panose="02020603050405020304" pitchFamily="18" charset="0"/>
              <a:ea typeface="宋体" panose="02010600030101010101" pitchFamily="2" charset="-122"/>
            </a:endParaRPr>
          </a:p>
          <a:p>
            <a:endParaRPr kumimoji="1" lang="en-US" altLang="zh-CN" dirty="0">
              <a:solidFill>
                <a:srgbClr val="FF0066"/>
              </a:solidFill>
              <a:latin typeface="Times New Roman" panose="02020603050405020304" pitchFamily="18" charset="0"/>
              <a:ea typeface="宋体" panose="02010600030101010101" pitchFamily="2" charset="-122"/>
            </a:endParaRPr>
          </a:p>
          <a:p>
            <a:r>
              <a:rPr kumimoji="1" lang="zh-CN" altLang="en-US" dirty="0">
                <a:solidFill>
                  <a:srgbClr val="FF0066"/>
                </a:solidFill>
                <a:latin typeface="Times New Roman" panose="02020603050405020304" pitchFamily="18" charset="0"/>
                <a:ea typeface="宋体" panose="02010600030101010101" pitchFamily="2" charset="-122"/>
              </a:rPr>
              <a:t>示例</a:t>
            </a:r>
            <a:endParaRPr kumimoji="1"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78</a:t>
            </a:fld>
            <a:endParaRPr lang="zh-CN" altLang="en-US" sz="1200" dirty="0"/>
          </a:p>
        </p:txBody>
      </p:sp>
    </p:spTree>
    <p:extLst>
      <p:ext uri="{BB962C8B-B14F-4D97-AF65-F5344CB8AC3E}">
        <p14:creationId xmlns:p14="http://schemas.microsoft.com/office/powerpoint/2010/main" val="297416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endParaRPr kumimoji="1" lang="en-US" altLang="zh-CN" b="1"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3</a:t>
            </a:r>
            <a:r>
              <a:rPr kumimoji="1" lang="zh-CN" altLang="en-US" dirty="0"/>
              <a:t>）“非”逻辑关系和与门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b="1" dirty="0"/>
              <a:t>	·</a:t>
            </a:r>
            <a:r>
              <a:rPr kumimoji="1" lang="zh-CN" altLang="en-US" b="0" dirty="0"/>
              <a:t>概念：决定事件发生的条件只有一个，条件不具备时事件发生（成立），条件具备时事件不发生</a:t>
            </a:r>
            <a:endParaRPr kumimoji="1" lang="en-US" altLang="zh-CN" b="0"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b="0" dirty="0"/>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b="0" dirty="0"/>
              <a:t>电路图如图所示，写出真值表</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b="0" dirty="0"/>
              <a:t>看得出真值表的特点：</a:t>
            </a:r>
            <a:r>
              <a:rPr lang="en-US" altLang="zh-CN" b="1" dirty="0">
                <a:latin typeface="楷体_GB2312" pitchFamily="49" charset="-122"/>
                <a:ea typeface="楷体_GB2312" pitchFamily="49" charset="-122"/>
              </a:rPr>
              <a:t> </a:t>
            </a:r>
            <a:r>
              <a:rPr lang="en-US" altLang="zh-CN" b="0" dirty="0">
                <a:latin typeface="楷体_GB2312" pitchFamily="49" charset="-122"/>
                <a:ea typeface="楷体_GB2312" pitchFamily="49" charset="-122"/>
              </a:rPr>
              <a:t>1</a:t>
            </a:r>
            <a:r>
              <a:rPr lang="zh-CN" altLang="en-US" b="0" dirty="0">
                <a:latin typeface="楷体_GB2312" pitchFamily="49" charset="-122"/>
                <a:ea typeface="楷体_GB2312" pitchFamily="49" charset="-122"/>
              </a:rPr>
              <a:t>则</a:t>
            </a:r>
            <a:r>
              <a:rPr lang="en-US" altLang="zh-CN" b="0" dirty="0">
                <a:latin typeface="楷体_GB2312" pitchFamily="49" charset="-122"/>
                <a:ea typeface="楷体_GB2312" pitchFamily="49" charset="-122"/>
              </a:rPr>
              <a:t>0, 0</a:t>
            </a:r>
            <a:r>
              <a:rPr lang="zh-CN" altLang="en-US" b="0" dirty="0">
                <a:latin typeface="楷体_GB2312" pitchFamily="49" charset="-122"/>
                <a:ea typeface="楷体_GB2312" pitchFamily="49" charset="-122"/>
              </a:rPr>
              <a:t>则</a:t>
            </a:r>
            <a:r>
              <a:rPr lang="en-US" altLang="zh-CN" b="0" dirty="0">
                <a:latin typeface="楷体_GB2312" pitchFamily="49" charset="-122"/>
                <a:ea typeface="楷体_GB2312" pitchFamily="49" charset="-122"/>
              </a:rPr>
              <a:t>1</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b="0" dirty="0">
              <a:latin typeface="楷体_GB2312" pitchFamily="49" charset="-122"/>
              <a:ea typeface="楷体_GB2312"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b="0" dirty="0">
              <a:latin typeface="楷体_GB2312" pitchFamily="49" charset="-122"/>
              <a:ea typeface="楷体_GB2312"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zh-CN" altLang="en-US" b="0"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9</a:t>
            </a:fld>
            <a:endParaRPr lang="zh-CN" altLang="en-US" sz="1200" dirty="0"/>
          </a:p>
        </p:txBody>
      </p:sp>
    </p:spTree>
    <p:extLst>
      <p:ext uri="{BB962C8B-B14F-4D97-AF65-F5344CB8AC3E}">
        <p14:creationId xmlns:p14="http://schemas.microsoft.com/office/powerpoint/2010/main" val="409242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3</a:t>
                </a:r>
                <a:r>
                  <a:rPr kumimoji="1" lang="zh-CN" altLang="en-US" dirty="0"/>
                  <a:t>）“非”逻辑关系和与门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关系表达式：</a:t>
                </a:r>
                <a:r>
                  <a:rPr kumimoji="1" lang="en" altLang="zh-CN" dirty="0"/>
                  <a:t>Y</a:t>
                </a:r>
                <a:r>
                  <a:rPr kumimoji="1" lang="zh-CN" altLang="en" dirty="0"/>
                  <a:t>＝ </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A</m:t>
                        </m:r>
                      </m:e>
                    </m:acc>
                  </m:oMath>
                </a14:m>
                <a:endParaRPr kumimoji="1" lang="en"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运算规则：逻辑反</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非门符号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在工程应用中，非运算用非门电路（反相器）来实现</a:t>
                </a:r>
              </a:p>
            </p:txBody>
          </p:sp>
        </mc:Choice>
        <mc:Fallback xmlns="">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基本逻辑运算和逻辑函数</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、基本逻辑运算 </a:t>
                </a:r>
                <a:endParaRPr lang="en-US" altLang="zh-CN" dirty="0">
                  <a:latin typeface="Times New Roman" panose="02020603050405020304" pitchFamily="18" charset="0"/>
                  <a:ea typeface="宋体" panose="02010600030101010101" pitchFamily="2" charset="-122"/>
                </a:endParaRPr>
              </a:p>
              <a:p>
                <a:endParaRPr kumimoji="1" lang="en-US" altLang="zh-CN" dirty="0"/>
              </a:p>
              <a:p>
                <a:r>
                  <a:rPr kumimoji="1" lang="en-US" altLang="zh-CN" dirty="0"/>
                  <a:t>3</a:t>
                </a:r>
                <a:r>
                  <a:rPr kumimoji="1" lang="zh-CN" altLang="en-US" dirty="0"/>
                  <a:t>）“非”逻辑关系和与门</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关系表达式：</a:t>
                </a:r>
                <a:r>
                  <a:rPr kumimoji="1" lang="en" altLang="zh-CN" dirty="0"/>
                  <a:t>Y</a:t>
                </a:r>
                <a:r>
                  <a:rPr kumimoji="1" lang="zh-CN" altLang="en" dirty="0"/>
                  <a:t>＝ </a:t>
                </a:r>
                <a:r>
                  <a:rPr kumimoji="1" lang="en-US" altLang="zh-CN" i="0">
                    <a:latin typeface="Cambria Math" panose="02040503050406030204" pitchFamily="18" charset="0"/>
                  </a:rPr>
                  <a:t>A</a:t>
                </a:r>
                <a:r>
                  <a:rPr kumimoji="1" lang="zh-CN" altLang="en-US" i="0">
                    <a:latin typeface="Cambria Math" panose="02040503050406030204" pitchFamily="18" charset="0"/>
                  </a:rPr>
                  <a:t> ̅</a:t>
                </a:r>
                <a:endParaRPr kumimoji="1" lang="en"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运算规则：逻辑反</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dirty="0"/>
                  <a:t>	·</a:t>
                </a:r>
                <a:r>
                  <a:rPr kumimoji="1" lang="zh-CN" altLang="en-US" dirty="0"/>
                  <a:t>非门符号</a:t>
                </a:r>
                <a:endParaRPr kumimoji="1"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a:t>在工程应用中，非运算用非门电路（反相器）来实现</a:t>
                </a:r>
              </a:p>
            </p:txBody>
          </p:sp>
        </mc:Fallback>
      </mc:AlternateContent>
      <p:sp>
        <p:nvSpPr>
          <p:cNvPr id="4" name="灯片编号占位符 3"/>
          <p:cNvSpPr>
            <a:spLocks noGrp="1"/>
          </p:cNvSpPr>
          <p:nvPr>
            <p:ph type="sldNum" sz="quarter" idx="5"/>
          </p:nvPr>
        </p:nvSpPr>
        <p:spPr/>
        <p:txBody>
          <a:bodyPr/>
          <a:lstStyle/>
          <a:p>
            <a:pPr lvl="0" algn="r"/>
            <a:fld id="{9A0DB2DC-4C9A-4742-B13C-FB6460FD3503}" type="slidenum">
              <a:rPr lang="zh-CN" altLang="en-US" sz="1200" smtClean="0"/>
              <a:pPr lvl="0" algn="r"/>
              <a:t>10</a:t>
            </a:fld>
            <a:endParaRPr lang="zh-CN" altLang="en-US" sz="1200" dirty="0"/>
          </a:p>
        </p:txBody>
      </p:sp>
    </p:spTree>
    <p:extLst>
      <p:ext uri="{BB962C8B-B14F-4D97-AF65-F5344CB8AC3E}">
        <p14:creationId xmlns:p14="http://schemas.microsoft.com/office/powerpoint/2010/main" val="80166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endParaRPr lang="zh-CN" altLang="en-US" dirty="0">
              <a:latin typeface="Times New Roman" panose="02020603050405020304" pitchFamily="18" charset="0"/>
              <a:ea typeface="宋体" panose="02010600030101010101" pitchFamily="2" charset="-122"/>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ea typeface="宋体" panose="02010600030101010101" pitchFamily="2" charset="-122"/>
              </a:rPr>
              <a:pPr lvl="0"/>
              <a:t>‹#›</a:t>
            </a:fld>
            <a:endParaRPr lang="zh-CN" altLang="en-US"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3.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7.xml"/><Relationship Id="rId7" Type="http://schemas.openxmlformats.org/officeDocument/2006/relationships/image" Target="../media/image16.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8.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 Id="rId9" Type="http://schemas.openxmlformats.org/officeDocument/2006/relationships/image" Target="../media/image20.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21.wmf"/><Relationship Id="rId4"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6.wmf"/><Relationship Id="rId3" Type="http://schemas.openxmlformats.org/officeDocument/2006/relationships/notesSlide" Target="../notesSlides/notesSlide34.xml"/><Relationship Id="rId7" Type="http://schemas.openxmlformats.org/officeDocument/2006/relationships/image" Target="../media/image23.wmf"/><Relationship Id="rId12"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6.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4.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27.wmf"/><Relationship Id="rId4" Type="http://schemas.openxmlformats.org/officeDocument/2006/relationships/oleObject" Target="../embeddings/oleObject3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37.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29.wmf"/><Relationship Id="rId4" Type="http://schemas.openxmlformats.org/officeDocument/2006/relationships/oleObject" Target="../embeddings/oleObject32.bin"/><Relationship Id="rId9" Type="http://schemas.openxmlformats.org/officeDocument/2006/relationships/image" Target="../media/image31.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2.wmf"/><Relationship Id="rId4" Type="http://schemas.openxmlformats.org/officeDocument/2006/relationships/oleObject" Target="../embeddings/oleObject3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33.wmf"/><Relationship Id="rId4" Type="http://schemas.openxmlformats.org/officeDocument/2006/relationships/oleObject" Target="../embeddings/oleObject3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34.wmf"/><Relationship Id="rId4" Type="http://schemas.openxmlformats.org/officeDocument/2006/relationships/oleObject" Target="../embeddings/oleObject3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39.bin"/><Relationship Id="rId5" Type="http://schemas.openxmlformats.org/officeDocument/2006/relationships/image" Target="../media/image35.wmf"/><Relationship Id="rId4" Type="http://schemas.openxmlformats.org/officeDocument/2006/relationships/oleObject" Target="../embeddings/oleObject3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37.wmf"/><Relationship Id="rId4" Type="http://schemas.openxmlformats.org/officeDocument/2006/relationships/oleObject" Target="../embeddings/oleObject40.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2.wmf"/><Relationship Id="rId3" Type="http://schemas.openxmlformats.org/officeDocument/2006/relationships/notesSlide" Target="../notesSlides/notesSlide46.xml"/><Relationship Id="rId7" Type="http://schemas.openxmlformats.org/officeDocument/2006/relationships/image" Target="../media/image39.wmf"/><Relationship Id="rId12"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42.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0.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47.wmf"/><Relationship Id="rId3" Type="http://schemas.openxmlformats.org/officeDocument/2006/relationships/notesSlide" Target="../notesSlides/notesSlide47.xml"/><Relationship Id="rId7" Type="http://schemas.openxmlformats.org/officeDocument/2006/relationships/image" Target="../media/image44.wmf"/><Relationship Id="rId12"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47.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5.wmf"/><Relationship Id="rId14" Type="http://schemas.openxmlformats.org/officeDocument/2006/relationships/oleObject" Target="../embeddings/oleObject5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53.bin"/><Relationship Id="rId5" Type="http://schemas.openxmlformats.org/officeDocument/2006/relationships/image" Target="../media/image49.wmf"/><Relationship Id="rId4" Type="http://schemas.openxmlformats.org/officeDocument/2006/relationships/oleObject" Target="../embeddings/oleObject5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55.bin"/><Relationship Id="rId5" Type="http://schemas.openxmlformats.org/officeDocument/2006/relationships/image" Target="../media/image27.wmf"/><Relationship Id="rId4" Type="http://schemas.openxmlformats.org/officeDocument/2006/relationships/oleObject" Target="../embeddings/oleObject5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1.bin"/><Relationship Id="rId18" Type="http://schemas.openxmlformats.org/officeDocument/2006/relationships/image" Target="../media/image57.wmf"/><Relationship Id="rId3" Type="http://schemas.openxmlformats.org/officeDocument/2006/relationships/notesSlide" Target="../notesSlides/notesSlide52.xml"/><Relationship Id="rId21" Type="http://schemas.openxmlformats.org/officeDocument/2006/relationships/oleObject" Target="../embeddings/oleObject65.bin"/><Relationship Id="rId7" Type="http://schemas.openxmlformats.org/officeDocument/2006/relationships/oleObject" Target="../embeddings/oleObject58.bin"/><Relationship Id="rId12" Type="http://schemas.openxmlformats.org/officeDocument/2006/relationships/image" Target="../media/image54.wmf"/><Relationship Id="rId1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26.vml"/><Relationship Id="rId6" Type="http://schemas.openxmlformats.org/officeDocument/2006/relationships/oleObject" Target="../embeddings/oleObject57.bin"/><Relationship Id="rId11" Type="http://schemas.openxmlformats.org/officeDocument/2006/relationships/oleObject" Target="../embeddings/oleObject60.bin"/><Relationship Id="rId5" Type="http://schemas.openxmlformats.org/officeDocument/2006/relationships/image" Target="../media/image51.wmf"/><Relationship Id="rId15" Type="http://schemas.openxmlformats.org/officeDocument/2006/relationships/oleObject" Target="../embeddings/oleObject62.bin"/><Relationship Id="rId10" Type="http://schemas.openxmlformats.org/officeDocument/2006/relationships/image" Target="../media/image53.wmf"/><Relationship Id="rId19" Type="http://schemas.openxmlformats.org/officeDocument/2006/relationships/oleObject" Target="../embeddings/oleObject64.bin"/><Relationship Id="rId4" Type="http://schemas.openxmlformats.org/officeDocument/2006/relationships/oleObject" Target="../embeddings/oleObject56.bin"/><Relationship Id="rId9" Type="http://schemas.openxmlformats.org/officeDocument/2006/relationships/oleObject" Target="../embeddings/oleObject59.bin"/><Relationship Id="rId14" Type="http://schemas.openxmlformats.org/officeDocument/2006/relationships/image" Target="../media/image55.wmf"/><Relationship Id="rId22" Type="http://schemas.openxmlformats.org/officeDocument/2006/relationships/image" Target="../media/image59.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61.wmf"/><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67.bin"/><Relationship Id="rId5" Type="http://schemas.openxmlformats.org/officeDocument/2006/relationships/image" Target="../media/image60.wmf"/><Relationship Id="rId4" Type="http://schemas.openxmlformats.org/officeDocument/2006/relationships/oleObject" Target="../embeddings/oleObject66.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62.wmf"/><Relationship Id="rId4" Type="http://schemas.openxmlformats.org/officeDocument/2006/relationships/oleObject" Target="../embeddings/oleObject6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70.bin"/><Relationship Id="rId5" Type="http://schemas.openxmlformats.org/officeDocument/2006/relationships/image" Target="../media/image62.wmf"/><Relationship Id="rId4" Type="http://schemas.openxmlformats.org/officeDocument/2006/relationships/oleObject" Target="../embeddings/oleObject6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64.wmf"/><Relationship Id="rId4" Type="http://schemas.openxmlformats.org/officeDocument/2006/relationships/oleObject" Target="../embeddings/oleObject7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65.wmf"/><Relationship Id="rId4" Type="http://schemas.openxmlformats.org/officeDocument/2006/relationships/oleObject" Target="../embeddings/oleObject72.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74.bin"/><Relationship Id="rId5" Type="http://schemas.openxmlformats.org/officeDocument/2006/relationships/image" Target="../media/image66.wmf"/><Relationship Id="rId4" Type="http://schemas.openxmlformats.org/officeDocument/2006/relationships/oleObject" Target="../embeddings/oleObject73.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67.wmf"/><Relationship Id="rId4" Type="http://schemas.openxmlformats.org/officeDocument/2006/relationships/oleObject" Target="../embeddings/oleObject75.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notesSlide" Target="../notesSlides/notesSlide65.xml"/><Relationship Id="rId7" Type="http://schemas.openxmlformats.org/officeDocument/2006/relationships/image" Target="../media/image6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77.bin"/><Relationship Id="rId11" Type="http://schemas.openxmlformats.org/officeDocument/2006/relationships/image" Target="../media/image71.wmf"/><Relationship Id="rId5" Type="http://schemas.openxmlformats.org/officeDocument/2006/relationships/image" Target="../media/image68.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70.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81.bin"/><Relationship Id="rId5" Type="http://schemas.openxmlformats.org/officeDocument/2006/relationships/image" Target="../media/image72.wmf"/><Relationship Id="rId4" Type="http://schemas.openxmlformats.org/officeDocument/2006/relationships/oleObject" Target="../embeddings/oleObject80.bin"/></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67.xml"/><Relationship Id="rId7"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83.bin"/><Relationship Id="rId5" Type="http://schemas.openxmlformats.org/officeDocument/2006/relationships/image" Target="../media/image74.wmf"/><Relationship Id="rId4" Type="http://schemas.openxmlformats.org/officeDocument/2006/relationships/oleObject" Target="../embeddings/oleObject82.bin"/><Relationship Id="rId9" Type="http://schemas.openxmlformats.org/officeDocument/2006/relationships/image" Target="../media/image76.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68.xml"/><Relationship Id="rId7"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86.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7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81.wmf"/><Relationship Id="rId4" Type="http://schemas.openxmlformats.org/officeDocument/2006/relationships/oleObject" Target="../embeddings/oleObject8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vmlDrawing" Target="../drawings/vmlDrawing39.vml"/><Relationship Id="rId5" Type="http://schemas.openxmlformats.org/officeDocument/2006/relationships/image" Target="../media/image82.wmf"/><Relationship Id="rId4" Type="http://schemas.openxmlformats.org/officeDocument/2006/relationships/oleObject" Target="../embeddings/oleObject90.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92.bin"/><Relationship Id="rId5" Type="http://schemas.openxmlformats.org/officeDocument/2006/relationships/image" Target="../media/image1.wmf"/><Relationship Id="rId4" Type="http://schemas.openxmlformats.org/officeDocument/2006/relationships/oleObject" Target="../embeddings/oleObject91.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72.xml"/><Relationship Id="rId7"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oleObject" Target="../embeddings/oleObject94.bin"/><Relationship Id="rId11" Type="http://schemas.openxmlformats.org/officeDocument/2006/relationships/image" Target="../media/image85.wmf"/><Relationship Id="rId5" Type="http://schemas.openxmlformats.org/officeDocument/2006/relationships/image" Target="../media/image1.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84.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7" Type="http://schemas.openxmlformats.org/officeDocument/2006/relationships/image" Target="../media/image83.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98.bin"/><Relationship Id="rId5" Type="http://schemas.openxmlformats.org/officeDocument/2006/relationships/image" Target="../media/image1.wmf"/><Relationship Id="rId4" Type="http://schemas.openxmlformats.org/officeDocument/2006/relationships/oleObject" Target="../embeddings/oleObject9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87.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00.bin"/><Relationship Id="rId5" Type="http://schemas.openxmlformats.org/officeDocument/2006/relationships/image" Target="../media/image86.wmf"/><Relationship Id="rId4" Type="http://schemas.openxmlformats.org/officeDocument/2006/relationships/oleObject" Target="../embeddings/oleObject9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89.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02.bin"/><Relationship Id="rId5" Type="http://schemas.openxmlformats.org/officeDocument/2006/relationships/image" Target="../media/image88.wmf"/><Relationship Id="rId4" Type="http://schemas.openxmlformats.org/officeDocument/2006/relationships/oleObject" Target="../embeddings/oleObject101.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oleObject" Target="../embeddings/oleObject104.bin"/><Relationship Id="rId5" Type="http://schemas.openxmlformats.org/officeDocument/2006/relationships/image" Target="../media/image90.wmf"/><Relationship Id="rId4" Type="http://schemas.openxmlformats.org/officeDocument/2006/relationships/oleObject" Target="../embeddings/oleObject103.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91.wmf"/><Relationship Id="rId4" Type="http://schemas.openxmlformats.org/officeDocument/2006/relationships/oleObject" Target="../embeddings/oleObject105.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tileRect/>
        </a:gradFill>
        <a:effectLst/>
      </p:bgPr>
    </p:bg>
    <p:spTree>
      <p:nvGrpSpPr>
        <p:cNvPr id="1" name=""/>
        <p:cNvGrpSpPr/>
        <p:nvPr/>
      </p:nvGrpSpPr>
      <p:grpSpPr>
        <a:xfrm>
          <a:off x="0" y="0"/>
          <a:ext cx="0" cy="0"/>
          <a:chOff x="0" y="0"/>
          <a:chExt cx="0" cy="0"/>
        </a:xfrm>
      </p:grpSpPr>
      <p:sp>
        <p:nvSpPr>
          <p:cNvPr id="50178" name="云形标注 50177"/>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sz="2800" b="1">
              <a:latin typeface="Times New Roman" panose="02020603050405020304" pitchFamily="18" charset="0"/>
              <a:ea typeface="宋体" panose="02010600030101010101" pitchFamily="2" charset="-122"/>
            </a:endParaRPr>
          </a:p>
        </p:txBody>
      </p:sp>
      <p:sp>
        <p:nvSpPr>
          <p:cNvPr id="50179" name="任意多边形 50178"/>
          <p:cNvSpPr/>
          <p:nvPr/>
        </p:nvSpPr>
        <p:spPr>
          <a:xfrm>
            <a:off x="1846263" y="1235075"/>
            <a:ext cx="1641475" cy="304800"/>
          </a:xfrm>
          <a:custGeom>
            <a:avLst/>
            <a:gdLst/>
            <a:ahLst/>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ln>
        </p:spPr>
        <p:txBody>
          <a:bodyPr/>
          <a:lstStyle/>
          <a:p>
            <a:endParaRPr lang="zh-CN" altLang="en-US"/>
          </a:p>
        </p:txBody>
      </p:sp>
      <p:sp>
        <p:nvSpPr>
          <p:cNvPr id="50180" name="任意多边形 50179"/>
          <p:cNvSpPr/>
          <p:nvPr/>
        </p:nvSpPr>
        <p:spPr>
          <a:xfrm>
            <a:off x="19050" y="4857750"/>
            <a:ext cx="9201150" cy="1009650"/>
          </a:xfrm>
          <a:custGeom>
            <a:avLst/>
            <a:gdLst/>
            <a:ahLst/>
            <a:cxnLst/>
            <a:rect l="0" t="0" r="0" b="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cap="flat" cmpd="sng">
            <a:solidFill>
              <a:srgbClr val="339933"/>
            </a:solidFill>
            <a:prstDash val="solid"/>
            <a:headEnd type="none" w="med" len="med"/>
            <a:tailEnd type="none" w="med" len="med"/>
          </a:ln>
        </p:spPr>
        <p:txBody>
          <a:bodyPr/>
          <a:lstStyle/>
          <a:p>
            <a:endParaRPr lang="zh-CN" altLang="en-US"/>
          </a:p>
        </p:txBody>
      </p:sp>
      <p:grpSp>
        <p:nvGrpSpPr>
          <p:cNvPr id="50181" name="组合 50180"/>
          <p:cNvGrpSpPr/>
          <p:nvPr/>
        </p:nvGrpSpPr>
        <p:grpSpPr>
          <a:xfrm>
            <a:off x="2438400" y="6019800"/>
            <a:ext cx="685800" cy="533400"/>
            <a:chOff x="1536" y="3840"/>
            <a:chExt cx="386" cy="288"/>
          </a:xfrm>
        </p:grpSpPr>
        <p:sp>
          <p:nvSpPr>
            <p:cNvPr id="50182" name="任意多边形 50181"/>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3" name="任意多边形 50182"/>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grpSp>
        <p:nvGrpSpPr>
          <p:cNvPr id="50184" name="组合 50183"/>
          <p:cNvGrpSpPr/>
          <p:nvPr/>
        </p:nvGrpSpPr>
        <p:grpSpPr>
          <a:xfrm>
            <a:off x="6629400" y="5638800"/>
            <a:ext cx="457200" cy="304800"/>
            <a:chOff x="1536" y="3840"/>
            <a:chExt cx="386" cy="288"/>
          </a:xfrm>
        </p:grpSpPr>
        <p:sp>
          <p:nvSpPr>
            <p:cNvPr id="50185" name="任意多边形 50184"/>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6" name="任意多边形 50185"/>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grpSp>
        <p:nvGrpSpPr>
          <p:cNvPr id="50187" name="组合 50186"/>
          <p:cNvGrpSpPr/>
          <p:nvPr/>
        </p:nvGrpSpPr>
        <p:grpSpPr>
          <a:xfrm>
            <a:off x="3962400" y="5867400"/>
            <a:ext cx="612775" cy="381000"/>
            <a:chOff x="1536" y="3840"/>
            <a:chExt cx="386" cy="288"/>
          </a:xfrm>
        </p:grpSpPr>
        <p:sp>
          <p:nvSpPr>
            <p:cNvPr id="50188" name="任意多边形 50187"/>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89" name="任意多边形 50188"/>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sp>
        <p:nvSpPr>
          <p:cNvPr id="50190" name="标题 50189"/>
          <p:cNvSpPr>
            <a:spLocks noGrp="1"/>
          </p:cNvSpPr>
          <p:nvPr>
            <p:ph type="title"/>
          </p:nvPr>
        </p:nvSpPr>
        <p:spPr>
          <a:xfrm>
            <a:off x="2362200" y="685800"/>
            <a:ext cx="5334000" cy="609600"/>
          </a:xfrm>
        </p:spPr>
        <p:txBody>
          <a:bodyPr anchor="ctr"/>
          <a:lstStyle/>
          <a:p>
            <a:r>
              <a:rPr lang="zh-CN" altLang="en-US" sz="3200" b="1" dirty="0">
                <a:solidFill>
                  <a:srgbClr val="FFFF00"/>
                </a:solidFill>
              </a:rPr>
              <a:t>第</a:t>
            </a:r>
            <a:r>
              <a:rPr lang="en-US" altLang="zh-CN" sz="3200" b="1" dirty="0">
                <a:solidFill>
                  <a:srgbClr val="FFFF00"/>
                </a:solidFill>
              </a:rPr>
              <a:t>2</a:t>
            </a:r>
            <a:r>
              <a:rPr lang="zh-CN" altLang="en-US" sz="3200" b="1" dirty="0">
                <a:solidFill>
                  <a:srgbClr val="FFFF00"/>
                </a:solidFill>
              </a:rPr>
              <a:t>章  </a:t>
            </a:r>
            <a:r>
              <a:rPr lang="zh-CN" altLang="en-US" sz="3200" b="1" dirty="0">
                <a:solidFill>
                  <a:srgbClr val="FFFF66"/>
                </a:solidFill>
              </a:rPr>
              <a:t>逻辑代数</a:t>
            </a:r>
          </a:p>
        </p:txBody>
      </p:sp>
      <p:sp>
        <p:nvSpPr>
          <p:cNvPr id="50191" name="文本框 50190"/>
          <p:cNvSpPr txBox="1"/>
          <p:nvPr/>
        </p:nvSpPr>
        <p:spPr>
          <a:xfrm>
            <a:off x="1752600" y="1447800"/>
            <a:ext cx="6934200" cy="2774950"/>
          </a:xfrm>
          <a:prstGeom prst="rect">
            <a:avLst/>
          </a:prstGeom>
          <a:noFill/>
          <a:ln w="9525">
            <a:noFill/>
          </a:ln>
        </p:spPr>
        <p:txBody>
          <a:bodyPr>
            <a:spAutoFit/>
          </a:bodyPr>
          <a:lstStyle/>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.1   </a:t>
            </a:r>
            <a:r>
              <a:rPr lang="zh-CN" altLang="en-US" sz="3200" b="1" dirty="0">
                <a:solidFill>
                  <a:srgbClr val="FFFF00"/>
                </a:solidFill>
                <a:latin typeface="Times New Roman" panose="02020603050405020304" pitchFamily="18" charset="0"/>
                <a:ea typeface="隶书" panose="02010509060101010101" pitchFamily="49" charset="-122"/>
              </a:rPr>
              <a:t>逻辑代数与基本逻辑运算</a:t>
            </a:r>
          </a:p>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.2   </a:t>
            </a:r>
            <a:r>
              <a:rPr lang="zh-CN" altLang="en-US" sz="3200" b="1" dirty="0">
                <a:solidFill>
                  <a:srgbClr val="FFFF00"/>
                </a:solidFill>
                <a:latin typeface="Times New Roman" panose="02020603050405020304" pitchFamily="18" charset="0"/>
                <a:ea typeface="隶书" panose="02010509060101010101" pitchFamily="49" charset="-122"/>
              </a:rPr>
              <a:t>逻辑函数与变换</a:t>
            </a:r>
          </a:p>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.3  </a:t>
            </a:r>
            <a:r>
              <a:rPr lang="zh-CN" altLang="en-US" sz="3200" b="1" dirty="0">
                <a:solidFill>
                  <a:srgbClr val="FFFF00"/>
                </a:solidFill>
                <a:latin typeface="Times New Roman" panose="02020603050405020304" pitchFamily="18" charset="0"/>
                <a:ea typeface="隶书" panose="02010509060101010101" pitchFamily="49" charset="-122"/>
              </a:rPr>
              <a:t>逻辑函数的化简 </a:t>
            </a:r>
          </a:p>
          <a:p>
            <a:pPr>
              <a:spcBef>
                <a:spcPct val="50000"/>
              </a:spcBef>
            </a:pPr>
            <a:r>
              <a:rPr lang="en-US" altLang="zh-CN" sz="3200" b="1" dirty="0">
                <a:solidFill>
                  <a:srgbClr val="FFFF00"/>
                </a:solidFill>
                <a:ea typeface="隶书" panose="02010509060101010101" pitchFamily="49" charset="-122"/>
              </a:rPr>
              <a:t>2</a:t>
            </a:r>
            <a:r>
              <a:rPr lang="en-US" altLang="zh-CN" sz="3200" b="1" dirty="0">
                <a:solidFill>
                  <a:srgbClr val="FFFF00"/>
                </a:solidFill>
                <a:latin typeface="Times New Roman" panose="02020603050405020304" pitchFamily="18" charset="0"/>
                <a:ea typeface="隶书" panose="02010509060101010101" pitchFamily="49" charset="-122"/>
              </a:rPr>
              <a:t>.4   </a:t>
            </a:r>
            <a:r>
              <a:rPr lang="zh-CN" altLang="en-US" sz="3200" b="1" dirty="0">
                <a:solidFill>
                  <a:srgbClr val="FFFF00"/>
                </a:solidFill>
                <a:latin typeface="Times New Roman" panose="02020603050405020304" pitchFamily="18" charset="0"/>
                <a:ea typeface="隶书" panose="02010509060101010101" pitchFamily="49" charset="-122"/>
              </a:rPr>
              <a:t>逻辑函数化简中的几个特殊问题</a:t>
            </a:r>
          </a:p>
        </p:txBody>
      </p:sp>
      <p:grpSp>
        <p:nvGrpSpPr>
          <p:cNvPr id="50192" name="组合 50191"/>
          <p:cNvGrpSpPr/>
          <p:nvPr/>
        </p:nvGrpSpPr>
        <p:grpSpPr>
          <a:xfrm>
            <a:off x="533400" y="5715000"/>
            <a:ext cx="457200" cy="304800"/>
            <a:chOff x="1536" y="3840"/>
            <a:chExt cx="386" cy="288"/>
          </a:xfrm>
        </p:grpSpPr>
        <p:sp>
          <p:nvSpPr>
            <p:cNvPr id="50193" name="任意多边形 50192"/>
            <p:cNvSpPr/>
            <p:nvPr/>
          </p:nvSpPr>
          <p:spPr>
            <a:xfrm>
              <a:off x="1680" y="3840"/>
              <a:ext cx="108" cy="252"/>
            </a:xfrm>
            <a:custGeom>
              <a:avLst/>
              <a:gdLst/>
              <a:ahLst/>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50194" name="任意多边形 50193"/>
            <p:cNvSpPr/>
            <p:nvPr/>
          </p:nvSpPr>
          <p:spPr>
            <a:xfrm>
              <a:off x="1536" y="4056"/>
              <a:ext cx="386" cy="72"/>
            </a:xfrm>
            <a:custGeom>
              <a:avLst/>
              <a:gdLst/>
              <a:ahLst/>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2289"/>
          <p:cNvSpPr txBox="1"/>
          <p:nvPr/>
        </p:nvSpPr>
        <p:spPr>
          <a:xfrm>
            <a:off x="1066800" y="5562600"/>
            <a:ext cx="306705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非逻辑</a:t>
            </a:r>
            <a:r>
              <a:rPr lang="en-US" altLang="zh-CN" b="1" dirty="0">
                <a:latin typeface="Times New Roman" panose="02020603050405020304" pitchFamily="18" charset="0"/>
                <a:ea typeface="宋体" panose="02010600030101010101" pitchFamily="2" charset="-122"/>
              </a:rPr>
              <a:t>— </a:t>
            </a:r>
            <a:r>
              <a:rPr lang="zh-CN" altLang="en-US" b="1" dirty="0">
                <a:solidFill>
                  <a:srgbClr val="FF0000"/>
                </a:solidFill>
                <a:latin typeface="Times New Roman" panose="02020603050405020304" pitchFamily="18" charset="0"/>
                <a:ea typeface="宋体" panose="02010600030101010101" pitchFamily="2" charset="-122"/>
              </a:rPr>
              <a:t>逻辑反</a:t>
            </a:r>
            <a:endParaRPr lang="zh-CN" altLang="en-US">
              <a:latin typeface="Times New Roman" panose="02020603050405020304" pitchFamily="18" charset="0"/>
              <a:ea typeface="宋体" panose="02010600030101010101" pitchFamily="2" charset="-122"/>
            </a:endParaRPr>
          </a:p>
        </p:txBody>
      </p:sp>
      <p:grpSp>
        <p:nvGrpSpPr>
          <p:cNvPr id="12343" name="组合 12342"/>
          <p:cNvGrpSpPr/>
          <p:nvPr/>
        </p:nvGrpSpPr>
        <p:grpSpPr>
          <a:xfrm>
            <a:off x="2234565" y="2921635"/>
            <a:ext cx="1635125" cy="1014413"/>
            <a:chOff x="3434" y="1233"/>
            <a:chExt cx="1030" cy="639"/>
          </a:xfrm>
        </p:grpSpPr>
        <p:sp>
          <p:nvSpPr>
            <p:cNvPr id="12296" name="文本框 12295"/>
            <p:cNvSpPr txBox="1"/>
            <p:nvPr/>
          </p:nvSpPr>
          <p:spPr>
            <a:xfrm>
              <a:off x="3434" y="1233"/>
              <a:ext cx="1030" cy="639"/>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0</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a:t>
              </a:r>
            </a:p>
            <a:p>
              <a:pPr>
                <a:spcBef>
                  <a:spcPct val="50000"/>
                </a:spcBef>
              </a:pPr>
              <a:r>
                <a:rPr lang="en-US" altLang="zh-CN" b="1" dirty="0">
                  <a:latin typeface="Times New Roman" panose="02020603050405020304" pitchFamily="18" charset="0"/>
                  <a:ea typeface="宋体" panose="02010600030101010101" pitchFamily="2" charset="-122"/>
                </a:rPr>
                <a:t>      1</a:t>
              </a: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0   </a:t>
              </a:r>
            </a:p>
          </p:txBody>
        </p:sp>
        <p:sp>
          <p:nvSpPr>
            <p:cNvPr id="12297" name="直接连接符 12296"/>
            <p:cNvSpPr/>
            <p:nvPr/>
          </p:nvSpPr>
          <p:spPr>
            <a:xfrm>
              <a:off x="3744" y="1584"/>
              <a:ext cx="179" cy="0"/>
            </a:xfrm>
            <a:prstGeom prst="line">
              <a:avLst/>
            </a:prstGeom>
            <a:ln w="9525" cap="flat" cmpd="sng">
              <a:solidFill>
                <a:schemeClr val="tx1"/>
              </a:solidFill>
              <a:prstDash val="solid"/>
              <a:headEnd type="none" w="med" len="med"/>
              <a:tailEnd type="none" w="med" len="med"/>
            </a:ln>
          </p:spPr>
        </p:sp>
        <p:sp>
          <p:nvSpPr>
            <p:cNvPr id="12298" name="直接连接符 12297"/>
            <p:cNvSpPr/>
            <p:nvPr/>
          </p:nvSpPr>
          <p:spPr>
            <a:xfrm>
              <a:off x="3744" y="1248"/>
              <a:ext cx="179" cy="0"/>
            </a:xfrm>
            <a:prstGeom prst="line">
              <a:avLst/>
            </a:prstGeom>
            <a:ln w="9525" cap="flat" cmpd="sng">
              <a:solidFill>
                <a:schemeClr val="tx1"/>
              </a:solidFill>
              <a:prstDash val="solid"/>
              <a:headEnd type="none" w="med" len="med"/>
              <a:tailEnd type="none" w="med" len="med"/>
            </a:ln>
          </p:spPr>
        </p:sp>
      </p:grpSp>
      <p:sp>
        <p:nvSpPr>
          <p:cNvPr id="12302" name="文本框 12301"/>
          <p:cNvSpPr txBox="1"/>
          <p:nvPr/>
        </p:nvSpPr>
        <p:spPr>
          <a:xfrm>
            <a:off x="609600" y="673100"/>
            <a:ext cx="2552700" cy="460375"/>
          </a:xfrm>
          <a:prstGeom prst="rect">
            <a:avLst/>
          </a:prstGeom>
          <a:noFill/>
          <a:ln w="28575">
            <a:noFill/>
          </a:ln>
        </p:spPr>
        <p:txBody>
          <a:bodyPr>
            <a:spAutoFit/>
          </a:bodyPr>
          <a:lstStyle/>
          <a:p>
            <a:pPr>
              <a:spcBef>
                <a:spcPct val="50000"/>
              </a:spcBef>
            </a:pPr>
            <a:r>
              <a:rPr lang="zh-CN" altLang="en-US" b="1" dirty="0">
                <a:latin typeface="楷体_GB2312" pitchFamily="49" charset="-122"/>
                <a:ea typeface="楷体_GB2312" pitchFamily="49" charset="-122"/>
              </a:rPr>
              <a:t>关系表示式</a:t>
            </a:r>
            <a:r>
              <a:rPr lang="en-US" altLang="zh-CN" b="1" dirty="0">
                <a:latin typeface="楷体_GB2312" pitchFamily="49" charset="-122"/>
                <a:ea typeface="楷体_GB2312" pitchFamily="49" charset="-122"/>
              </a:rPr>
              <a:t>:</a:t>
            </a:r>
            <a:r>
              <a:rPr lang="en-US" altLang="zh-CN" b="1" dirty="0">
                <a:latin typeface="Times New Roman" panose="02020603050405020304" pitchFamily="18" charset="0"/>
                <a:ea typeface="宋体" panose="02010600030101010101" pitchFamily="2" charset="-122"/>
              </a:rPr>
              <a:t>     </a:t>
            </a:r>
            <a:endParaRPr lang="en-US" altLang="zh-CN" b="1">
              <a:solidFill>
                <a:srgbClr val="FF0000"/>
              </a:solidFill>
              <a:latin typeface="Times New Roman" panose="02020603050405020304" pitchFamily="18" charset="0"/>
              <a:ea typeface="宋体" panose="02010600030101010101" pitchFamily="2" charset="-122"/>
            </a:endParaRPr>
          </a:p>
        </p:txBody>
      </p:sp>
      <p:grpSp>
        <p:nvGrpSpPr>
          <p:cNvPr id="12323" name="组合 12322"/>
          <p:cNvGrpSpPr/>
          <p:nvPr/>
        </p:nvGrpSpPr>
        <p:grpSpPr>
          <a:xfrm>
            <a:off x="609600" y="4508500"/>
            <a:ext cx="4660900" cy="838200"/>
            <a:chOff x="384" y="2744"/>
            <a:chExt cx="2936" cy="528"/>
          </a:xfrm>
        </p:grpSpPr>
        <p:sp>
          <p:nvSpPr>
            <p:cNvPr id="12313" name="直接连接符 12312"/>
            <p:cNvSpPr/>
            <p:nvPr/>
          </p:nvSpPr>
          <p:spPr>
            <a:xfrm>
              <a:off x="2720" y="2984"/>
              <a:ext cx="240" cy="0"/>
            </a:xfrm>
            <a:prstGeom prst="line">
              <a:avLst/>
            </a:prstGeom>
            <a:ln w="38100" cap="flat" cmpd="sng">
              <a:solidFill>
                <a:schemeClr val="tx1"/>
              </a:solidFill>
              <a:prstDash val="solid"/>
              <a:headEnd type="none" w="med" len="med"/>
              <a:tailEnd type="none" w="med" len="med"/>
            </a:ln>
          </p:spPr>
        </p:sp>
        <p:sp>
          <p:nvSpPr>
            <p:cNvPr id="12314" name="矩形 12313"/>
            <p:cNvSpPr/>
            <p:nvPr/>
          </p:nvSpPr>
          <p:spPr>
            <a:xfrm>
              <a:off x="2240" y="2744"/>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2316" name="直接连接符 12315"/>
            <p:cNvSpPr/>
            <p:nvPr/>
          </p:nvSpPr>
          <p:spPr>
            <a:xfrm>
              <a:off x="2000" y="3024"/>
              <a:ext cx="240" cy="0"/>
            </a:xfrm>
            <a:prstGeom prst="line">
              <a:avLst/>
            </a:prstGeom>
            <a:ln w="38100" cap="flat" cmpd="sng">
              <a:solidFill>
                <a:schemeClr val="tx1"/>
              </a:solidFill>
              <a:prstDash val="solid"/>
              <a:headEnd type="none" w="med" len="med"/>
              <a:tailEnd type="none" w="med" len="med"/>
            </a:ln>
          </p:spPr>
        </p:sp>
        <p:sp>
          <p:nvSpPr>
            <p:cNvPr id="12317" name="文本框 12316"/>
            <p:cNvSpPr txBox="1"/>
            <p:nvPr/>
          </p:nvSpPr>
          <p:spPr>
            <a:xfrm>
              <a:off x="2336" y="2840"/>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2318" name="椭圆 12317"/>
            <p:cNvSpPr/>
            <p:nvPr/>
          </p:nvSpPr>
          <p:spPr>
            <a:xfrm>
              <a:off x="2624" y="2936"/>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2319" name="文本框 12318"/>
            <p:cNvSpPr txBox="1"/>
            <p:nvPr/>
          </p:nvSpPr>
          <p:spPr>
            <a:xfrm>
              <a:off x="1664" y="2841"/>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12321" name="文本框 12320"/>
            <p:cNvSpPr txBox="1"/>
            <p:nvPr/>
          </p:nvSpPr>
          <p:spPr>
            <a:xfrm>
              <a:off x="2992" y="2840"/>
              <a:ext cx="3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12322" name="文本框 12321"/>
            <p:cNvSpPr txBox="1"/>
            <p:nvPr/>
          </p:nvSpPr>
          <p:spPr>
            <a:xfrm>
              <a:off x="384" y="2841"/>
              <a:ext cx="1200" cy="29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ea typeface="楷体_GB2312" pitchFamily="49" charset="-122"/>
                </a:rPr>
                <a:t>符号：</a:t>
              </a:r>
              <a:endParaRPr lang="zh-CN" altLang="en-US" b="1">
                <a:latin typeface="Times New Roman" panose="02020603050405020304" pitchFamily="18" charset="0"/>
                <a:ea typeface="楷体_GB2312" pitchFamily="49" charset="-122"/>
              </a:endParaRPr>
            </a:p>
          </p:txBody>
        </p:sp>
      </p:grpSp>
      <p:grpSp>
        <p:nvGrpSpPr>
          <p:cNvPr id="12334" name="组合 12333"/>
          <p:cNvGrpSpPr/>
          <p:nvPr/>
        </p:nvGrpSpPr>
        <p:grpSpPr>
          <a:xfrm>
            <a:off x="5562600" y="4495800"/>
            <a:ext cx="2628900" cy="838200"/>
            <a:chOff x="1712" y="2696"/>
            <a:chExt cx="1656" cy="528"/>
          </a:xfrm>
        </p:grpSpPr>
        <p:sp>
          <p:nvSpPr>
            <p:cNvPr id="12326" name="直接连接符 12325"/>
            <p:cNvSpPr/>
            <p:nvPr/>
          </p:nvSpPr>
          <p:spPr>
            <a:xfrm>
              <a:off x="2768" y="2936"/>
              <a:ext cx="240" cy="0"/>
            </a:xfrm>
            <a:prstGeom prst="line">
              <a:avLst/>
            </a:prstGeom>
            <a:ln w="38100" cap="flat" cmpd="sng">
              <a:solidFill>
                <a:schemeClr val="tx1"/>
              </a:solidFill>
              <a:prstDash val="solid"/>
              <a:headEnd type="none" w="med" len="med"/>
              <a:tailEnd type="none" w="med" len="med"/>
            </a:ln>
          </p:spPr>
        </p:sp>
        <p:sp>
          <p:nvSpPr>
            <p:cNvPr id="12327" name="矩形 12326"/>
            <p:cNvSpPr/>
            <p:nvPr/>
          </p:nvSpPr>
          <p:spPr>
            <a:xfrm>
              <a:off x="2288" y="26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2328" name="直接连接符 12327"/>
            <p:cNvSpPr/>
            <p:nvPr/>
          </p:nvSpPr>
          <p:spPr>
            <a:xfrm>
              <a:off x="2048" y="2976"/>
              <a:ext cx="240" cy="0"/>
            </a:xfrm>
            <a:prstGeom prst="line">
              <a:avLst/>
            </a:prstGeom>
            <a:ln w="38100" cap="flat" cmpd="sng">
              <a:solidFill>
                <a:schemeClr val="tx1"/>
              </a:solidFill>
              <a:prstDash val="solid"/>
              <a:headEnd type="none" w="med" len="med"/>
              <a:tailEnd type="none" w="med" len="med"/>
            </a:ln>
          </p:spPr>
        </p:sp>
        <p:sp>
          <p:nvSpPr>
            <p:cNvPr id="12330" name="椭圆 12329"/>
            <p:cNvSpPr/>
            <p:nvPr/>
          </p:nvSpPr>
          <p:spPr>
            <a:xfrm>
              <a:off x="2672" y="28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2331" name="文本框 12330"/>
            <p:cNvSpPr txBox="1"/>
            <p:nvPr/>
          </p:nvSpPr>
          <p:spPr>
            <a:xfrm>
              <a:off x="1712" y="2793"/>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12332" name="文本框 12331"/>
            <p:cNvSpPr txBox="1"/>
            <p:nvPr/>
          </p:nvSpPr>
          <p:spPr>
            <a:xfrm>
              <a:off x="3040" y="2792"/>
              <a:ext cx="3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grpSp>
        <p:nvGrpSpPr>
          <p:cNvPr id="12341" name="组合 12340"/>
          <p:cNvGrpSpPr/>
          <p:nvPr/>
        </p:nvGrpSpPr>
        <p:grpSpPr>
          <a:xfrm>
            <a:off x="2921635" y="631825"/>
            <a:ext cx="1008063" cy="457200"/>
            <a:chOff x="2701" y="1750"/>
            <a:chExt cx="635" cy="288"/>
          </a:xfrm>
        </p:grpSpPr>
        <p:sp>
          <p:nvSpPr>
            <p:cNvPr id="12301" name="直接连接符 12300"/>
            <p:cNvSpPr/>
            <p:nvPr/>
          </p:nvSpPr>
          <p:spPr>
            <a:xfrm>
              <a:off x="3120" y="1776"/>
              <a:ext cx="144" cy="0"/>
            </a:xfrm>
            <a:prstGeom prst="line">
              <a:avLst/>
            </a:prstGeom>
            <a:ln w="9525" cap="flat" cmpd="sng">
              <a:solidFill>
                <a:srgbClr val="FF0000"/>
              </a:solidFill>
              <a:prstDash val="solid"/>
              <a:headEnd type="none" w="med" len="med"/>
              <a:tailEnd type="none" w="med" len="med"/>
            </a:ln>
          </p:spPr>
        </p:sp>
        <p:sp>
          <p:nvSpPr>
            <p:cNvPr id="12340" name="矩形 12339"/>
            <p:cNvSpPr/>
            <p:nvPr/>
          </p:nvSpPr>
          <p:spPr>
            <a:xfrm>
              <a:off x="2701" y="1750"/>
              <a:ext cx="635" cy="288"/>
            </a:xfrm>
            <a:prstGeom prst="rect">
              <a:avLst/>
            </a:prstGeom>
            <a:noFill/>
            <a:ln w="9525">
              <a:noFill/>
            </a:ln>
          </p:spPr>
          <p:txBody>
            <a:bodyPr wrap="none" anchor="t">
              <a:spAutoFit/>
            </a:bodyPr>
            <a:lstStyle/>
            <a:p>
              <a:pPr>
                <a:spcBef>
                  <a:spcPct val="50000"/>
                </a:spcBef>
              </a:pPr>
              <a:r>
                <a:rPr lang="en-US" altLang="zh-CN" b="1" dirty="0">
                  <a:solidFill>
                    <a:srgbClr val="FF0000"/>
                  </a:solidFill>
                  <a:latin typeface="Times New Roman" panose="02020603050405020304" pitchFamily="18" charset="0"/>
                  <a:ea typeface="宋体" panose="02010600030101010101" pitchFamily="2" charset="-122"/>
                </a:rPr>
                <a:t>Y</a:t>
              </a:r>
              <a:r>
                <a:rPr lang="zh-CN" altLang="en-US" b="1"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A</a:t>
              </a:r>
            </a:p>
          </p:txBody>
        </p:sp>
      </p:grpSp>
      <p:sp>
        <p:nvSpPr>
          <p:cNvPr id="12342" name="矩形 12341"/>
          <p:cNvSpPr/>
          <p:nvPr/>
        </p:nvSpPr>
        <p:spPr>
          <a:xfrm>
            <a:off x="705485" y="2118360"/>
            <a:ext cx="1713230" cy="460375"/>
          </a:xfrm>
          <a:prstGeom prst="rect">
            <a:avLst/>
          </a:prstGeom>
          <a:noFill/>
          <a:ln w="9525">
            <a:noFill/>
          </a:ln>
        </p:spPr>
        <p:txBody>
          <a:bodyPr wrap="none" anchor="t">
            <a:spAutoFit/>
          </a:bodyPr>
          <a:lstStyle/>
          <a:p>
            <a:r>
              <a:rPr lang="zh-CN" altLang="en-US" b="1" dirty="0">
                <a:latin typeface="楷体_GB2312" pitchFamily="49" charset="-122"/>
                <a:ea typeface="楷体_GB2312" pitchFamily="49" charset="-122"/>
              </a:rPr>
              <a:t>运算规则：</a:t>
            </a:r>
          </a:p>
        </p:txBody>
      </p:sp>
      <p:pic>
        <p:nvPicPr>
          <p:cNvPr id="2" name="图片 1"/>
          <p:cNvPicPr>
            <a:picLocks noChangeAspect="1"/>
          </p:cNvPicPr>
          <p:nvPr/>
        </p:nvPicPr>
        <p:blipFill>
          <a:blip r:embed="rId3"/>
          <a:stretch>
            <a:fillRect/>
          </a:stretch>
        </p:blipFill>
        <p:spPr>
          <a:xfrm>
            <a:off x="4749800" y="5562600"/>
            <a:ext cx="1371600" cy="9239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矩形 13313"/>
          <p:cNvSpPr/>
          <p:nvPr/>
        </p:nvSpPr>
        <p:spPr>
          <a:xfrm>
            <a:off x="330200" y="285750"/>
            <a:ext cx="4546600" cy="519113"/>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二、基本逻辑关系的扩展</a:t>
            </a:r>
            <a:endParaRPr lang="zh-CN" altLang="en-US" sz="3200" b="1" dirty="0">
              <a:solidFill>
                <a:schemeClr val="accent2"/>
              </a:solidFill>
              <a:latin typeface="楷体_GB2312" pitchFamily="49" charset="-122"/>
              <a:ea typeface="楷体_GB2312" pitchFamily="49" charset="-122"/>
            </a:endParaRPr>
          </a:p>
        </p:txBody>
      </p:sp>
      <p:sp>
        <p:nvSpPr>
          <p:cNvPr id="13315" name="矩形 13314"/>
          <p:cNvSpPr/>
          <p:nvPr/>
        </p:nvSpPr>
        <p:spPr>
          <a:xfrm>
            <a:off x="241300" y="882650"/>
            <a:ext cx="8597900" cy="822325"/>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将基本逻辑门加以组合，可构成“</a:t>
            </a:r>
            <a:r>
              <a:rPr lang="zh-CN" altLang="en-US" b="1" dirty="0">
                <a:solidFill>
                  <a:srgbClr val="FF0000"/>
                </a:solidFill>
                <a:latin typeface="楷体_GB2312" pitchFamily="49" charset="-122"/>
                <a:ea typeface="楷体_GB2312" pitchFamily="49" charset="-122"/>
              </a:rPr>
              <a:t>与非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或非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异或</a:t>
            </a:r>
            <a:r>
              <a:rPr lang="zh-CN" altLang="en-US" b="1" dirty="0">
                <a:latin typeface="楷体_GB2312" pitchFamily="49" charset="-122"/>
                <a:ea typeface="楷体_GB2312" pitchFamily="49" charset="-122"/>
              </a:rPr>
              <a:t>”等门电路。</a:t>
            </a:r>
          </a:p>
        </p:txBody>
      </p:sp>
      <p:sp>
        <p:nvSpPr>
          <p:cNvPr id="13316" name="文本框 13315"/>
          <p:cNvSpPr txBox="1"/>
          <p:nvPr/>
        </p:nvSpPr>
        <p:spPr>
          <a:xfrm>
            <a:off x="381000" y="1676400"/>
            <a:ext cx="2311400" cy="457200"/>
          </a:xfrm>
          <a:prstGeom prst="rect">
            <a:avLst/>
          </a:prstGeom>
          <a:noFill/>
          <a:ln w="9525">
            <a:noFill/>
          </a:ln>
        </p:spPr>
        <p:txBody>
          <a:bodyPr>
            <a:spAutoFit/>
          </a:bodyPr>
          <a:lstStyle/>
          <a:p>
            <a:pPr>
              <a:spcBef>
                <a:spcPct val="50000"/>
              </a:spcBef>
            </a:pPr>
            <a:r>
              <a:rPr lang="en-US" altLang="zh-CN" dirty="0">
                <a:solidFill>
                  <a:schemeClr val="accent2"/>
                </a:solidFill>
                <a:latin typeface="楷体_GB2312" pitchFamily="49" charset="-122"/>
                <a:ea typeface="楷体_GB2312" pitchFamily="49" charset="-122"/>
              </a:rPr>
              <a:t>1</a:t>
            </a:r>
            <a:r>
              <a:rPr lang="zh-CN" altLang="en-US" dirty="0">
                <a:solidFill>
                  <a:schemeClr val="accent2"/>
                </a:solidFill>
                <a:latin typeface="楷体_GB2312" pitchFamily="49" charset="-122"/>
                <a:ea typeface="楷体_GB2312" pitchFamily="49" charset="-122"/>
              </a:rPr>
              <a:t>、</a:t>
            </a:r>
            <a:r>
              <a:rPr lang="zh-CN" altLang="en-US" b="1" dirty="0">
                <a:solidFill>
                  <a:schemeClr val="accent2"/>
                </a:solidFill>
                <a:latin typeface="楷体_GB2312" pitchFamily="49" charset="-122"/>
                <a:ea typeface="楷体_GB2312" pitchFamily="49" charset="-122"/>
              </a:rPr>
              <a:t>与非门</a:t>
            </a:r>
          </a:p>
        </p:txBody>
      </p:sp>
      <p:grpSp>
        <p:nvGrpSpPr>
          <p:cNvPr id="13317" name="组合 13316"/>
          <p:cNvGrpSpPr/>
          <p:nvPr/>
        </p:nvGrpSpPr>
        <p:grpSpPr>
          <a:xfrm>
            <a:off x="838200" y="2133600"/>
            <a:ext cx="2952750" cy="528638"/>
            <a:chOff x="1784" y="1481"/>
            <a:chExt cx="1860" cy="333"/>
          </a:xfrm>
        </p:grpSpPr>
        <p:sp>
          <p:nvSpPr>
            <p:cNvPr id="13318" name="文本框 13317"/>
            <p:cNvSpPr txBox="1"/>
            <p:nvPr/>
          </p:nvSpPr>
          <p:spPr>
            <a:xfrm>
              <a:off x="1784" y="1481"/>
              <a:ext cx="1860"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Times New Roman" panose="02020603050405020304" pitchFamily="18" charset="0"/>
                  <a:ea typeface="宋体" panose="02010600030101010101" pitchFamily="2" charset="-122"/>
                </a:rPr>
                <a:t>Y =  AB</a:t>
              </a:r>
              <a:endParaRPr lang="en-US" altLang="zh-CN" sz="2800" dirty="0">
                <a:latin typeface="Times New Roman" panose="02020603050405020304" pitchFamily="18" charset="0"/>
                <a:ea typeface="宋体" panose="02010600030101010101" pitchFamily="2" charset="-122"/>
              </a:endParaRPr>
            </a:p>
          </p:txBody>
        </p:sp>
        <p:sp>
          <p:nvSpPr>
            <p:cNvPr id="13319" name="直接连接符 13318"/>
            <p:cNvSpPr/>
            <p:nvPr/>
          </p:nvSpPr>
          <p:spPr>
            <a:xfrm>
              <a:off x="2454" y="1481"/>
              <a:ext cx="446" cy="0"/>
            </a:xfrm>
            <a:prstGeom prst="line">
              <a:avLst/>
            </a:prstGeom>
            <a:ln w="9525" cap="flat" cmpd="sng">
              <a:solidFill>
                <a:schemeClr val="bg1"/>
              </a:solidFill>
              <a:prstDash val="solid"/>
              <a:headEnd type="none" w="med" len="med"/>
              <a:tailEnd type="none" w="med" len="med"/>
            </a:ln>
          </p:spPr>
        </p:sp>
        <p:sp>
          <p:nvSpPr>
            <p:cNvPr id="13320" name="直接连接符 13319"/>
            <p:cNvSpPr/>
            <p:nvPr/>
          </p:nvSpPr>
          <p:spPr>
            <a:xfrm>
              <a:off x="3171" y="1508"/>
              <a:ext cx="409" cy="8"/>
            </a:xfrm>
            <a:prstGeom prst="line">
              <a:avLst/>
            </a:prstGeom>
            <a:ln w="28575" cap="flat" cmpd="sng">
              <a:solidFill>
                <a:srgbClr val="FF0000"/>
              </a:solidFill>
              <a:prstDash val="solid"/>
              <a:headEnd type="none" w="med" len="med"/>
              <a:tailEnd type="none" w="med" len="med"/>
            </a:ln>
          </p:spPr>
        </p:sp>
      </p:grpSp>
      <p:grpSp>
        <p:nvGrpSpPr>
          <p:cNvPr id="13321" name="组合 13320"/>
          <p:cNvGrpSpPr/>
          <p:nvPr/>
        </p:nvGrpSpPr>
        <p:grpSpPr>
          <a:xfrm>
            <a:off x="5753100" y="2343150"/>
            <a:ext cx="3117850" cy="4076700"/>
            <a:chOff x="3636" y="1020"/>
            <a:chExt cx="1964" cy="2568"/>
          </a:xfrm>
        </p:grpSpPr>
        <p:sp>
          <p:nvSpPr>
            <p:cNvPr id="13322" name="矩形 13321"/>
            <p:cNvSpPr/>
            <p:nvPr/>
          </p:nvSpPr>
          <p:spPr>
            <a:xfrm>
              <a:off x="3636" y="1020"/>
              <a:ext cx="1944" cy="2568"/>
            </a:xfrm>
            <a:prstGeom prst="rect">
              <a:avLst/>
            </a:prstGeom>
            <a:solidFill>
              <a:srgbClr val="00FF99"/>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3323" name="组合 13322"/>
            <p:cNvGrpSpPr/>
            <p:nvPr/>
          </p:nvGrpSpPr>
          <p:grpSpPr>
            <a:xfrm>
              <a:off x="3680" y="1048"/>
              <a:ext cx="1920" cy="2385"/>
              <a:chOff x="2880" y="1152"/>
              <a:chExt cx="1920" cy="2385"/>
            </a:xfrm>
          </p:grpSpPr>
          <p:sp>
            <p:nvSpPr>
              <p:cNvPr id="13324" name="文本框 13323"/>
              <p:cNvSpPr txBox="1"/>
              <p:nvPr/>
            </p:nvSpPr>
            <p:spPr>
              <a:xfrm>
                <a:off x="2880" y="1152"/>
                <a:ext cx="1920"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3200" b="1" u="sng" dirty="0">
                    <a:latin typeface="Times New Roman" panose="02020603050405020304" pitchFamily="18" charset="0"/>
                    <a:ea typeface="楷体_GB2312" pitchFamily="49" charset="-122"/>
                  </a:rPr>
                  <a:t>真值表</a:t>
                </a: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    B    AB    Y</a:t>
                </a:r>
              </a:p>
              <a:p>
                <a:pPr>
                  <a:spcBef>
                    <a:spcPct val="50000"/>
                  </a:spcBef>
                </a:pPr>
                <a:r>
                  <a:rPr lang="en-US" altLang="zh-CN" sz="2800" b="1">
                    <a:latin typeface="Times New Roman" panose="02020603050405020304" pitchFamily="18" charset="0"/>
                    <a:ea typeface="宋体" panose="02010600030101010101" pitchFamily="2" charset="-122"/>
                  </a:rPr>
                  <a:t>   0    0       0      1</a:t>
                </a:r>
              </a:p>
              <a:p>
                <a:pPr>
                  <a:spcBef>
                    <a:spcPct val="50000"/>
                  </a:spcBef>
                </a:pPr>
                <a:r>
                  <a:rPr lang="en-US" altLang="zh-CN" sz="2800" b="1">
                    <a:latin typeface="Times New Roman" panose="02020603050405020304" pitchFamily="18" charset="0"/>
                    <a:ea typeface="宋体" panose="02010600030101010101" pitchFamily="2" charset="-122"/>
                  </a:rPr>
                  <a:t>   0     1      0      1</a:t>
                </a:r>
              </a:p>
              <a:p>
                <a:pPr>
                  <a:spcBef>
                    <a:spcPct val="50000"/>
                  </a:spcBef>
                </a:pPr>
                <a:r>
                  <a:rPr lang="en-US" altLang="zh-CN" sz="2800" b="1">
                    <a:latin typeface="Times New Roman" panose="02020603050405020304" pitchFamily="18" charset="0"/>
                    <a:ea typeface="宋体" panose="02010600030101010101" pitchFamily="2" charset="-122"/>
                  </a:rPr>
                  <a:t>   1     0      0      1</a:t>
                </a:r>
              </a:p>
              <a:p>
                <a:pPr>
                  <a:spcBef>
                    <a:spcPct val="50000"/>
                  </a:spcBef>
                </a:pPr>
                <a:r>
                  <a:rPr lang="en-US" altLang="zh-CN" sz="2800" b="1">
                    <a:latin typeface="Times New Roman" panose="02020603050405020304" pitchFamily="18" charset="0"/>
                    <a:ea typeface="宋体" panose="02010600030101010101" pitchFamily="2" charset="-122"/>
                  </a:rPr>
                  <a:t>   1     1      1      0</a:t>
                </a:r>
              </a:p>
            </p:txBody>
          </p:sp>
          <p:sp>
            <p:nvSpPr>
              <p:cNvPr id="13325" name="直接连接符 13324"/>
              <p:cNvSpPr/>
              <p:nvPr/>
            </p:nvSpPr>
            <p:spPr>
              <a:xfrm>
                <a:off x="2976" y="1920"/>
                <a:ext cx="1632" cy="0"/>
              </a:xfrm>
              <a:prstGeom prst="line">
                <a:avLst/>
              </a:prstGeom>
              <a:ln w="9525" cap="flat" cmpd="sng">
                <a:solidFill>
                  <a:srgbClr val="000000"/>
                </a:solidFill>
                <a:prstDash val="solid"/>
                <a:headEnd type="none" w="med" len="med"/>
                <a:tailEnd type="none" w="med" len="med"/>
              </a:ln>
            </p:spPr>
          </p:sp>
          <p:sp>
            <p:nvSpPr>
              <p:cNvPr id="13326" name="直接连接符 13325"/>
              <p:cNvSpPr/>
              <p:nvPr/>
            </p:nvSpPr>
            <p:spPr>
              <a:xfrm>
                <a:off x="3312" y="1632"/>
                <a:ext cx="0" cy="1824"/>
              </a:xfrm>
              <a:prstGeom prst="line">
                <a:avLst/>
              </a:prstGeom>
              <a:ln w="9525" cap="flat" cmpd="sng">
                <a:solidFill>
                  <a:srgbClr val="000000"/>
                </a:solidFill>
                <a:prstDash val="solid"/>
                <a:headEnd type="none" w="med" len="med"/>
                <a:tailEnd type="none" w="med" len="med"/>
              </a:ln>
            </p:spPr>
          </p:sp>
          <p:sp>
            <p:nvSpPr>
              <p:cNvPr id="13327" name="直接连接符 13326"/>
              <p:cNvSpPr/>
              <p:nvPr/>
            </p:nvSpPr>
            <p:spPr>
              <a:xfrm>
                <a:off x="3696" y="1632"/>
                <a:ext cx="0" cy="1824"/>
              </a:xfrm>
              <a:prstGeom prst="line">
                <a:avLst/>
              </a:prstGeom>
              <a:ln w="9525" cap="flat" cmpd="sng">
                <a:solidFill>
                  <a:srgbClr val="000000"/>
                </a:solidFill>
                <a:prstDash val="solid"/>
                <a:headEnd type="none" w="med" len="med"/>
                <a:tailEnd type="none" w="med" len="med"/>
              </a:ln>
            </p:spPr>
          </p:sp>
          <p:sp>
            <p:nvSpPr>
              <p:cNvPr id="13328" name="直接连接符 13327"/>
              <p:cNvSpPr/>
              <p:nvPr/>
            </p:nvSpPr>
            <p:spPr>
              <a:xfrm>
                <a:off x="4224" y="1632"/>
                <a:ext cx="0" cy="1824"/>
              </a:xfrm>
              <a:prstGeom prst="line">
                <a:avLst/>
              </a:prstGeom>
              <a:ln w="9525" cap="flat" cmpd="sng">
                <a:solidFill>
                  <a:srgbClr val="000000"/>
                </a:solidFill>
                <a:prstDash val="solid"/>
                <a:headEnd type="none" w="med" len="med"/>
                <a:tailEnd type="none" w="med" len="med"/>
              </a:ln>
            </p:spPr>
          </p:sp>
        </p:grpSp>
      </p:grpSp>
      <p:grpSp>
        <p:nvGrpSpPr>
          <p:cNvPr id="13329" name="组合 13328"/>
          <p:cNvGrpSpPr/>
          <p:nvPr/>
        </p:nvGrpSpPr>
        <p:grpSpPr>
          <a:xfrm>
            <a:off x="457200" y="5029200"/>
            <a:ext cx="5060950" cy="628650"/>
            <a:chOff x="192" y="3635"/>
            <a:chExt cx="3188" cy="396"/>
          </a:xfrm>
        </p:grpSpPr>
        <p:sp>
          <p:nvSpPr>
            <p:cNvPr id="13330" name="文本框 13329"/>
            <p:cNvSpPr txBox="1"/>
            <p:nvPr/>
          </p:nvSpPr>
          <p:spPr>
            <a:xfrm>
              <a:off x="2392" y="3704"/>
              <a:ext cx="988"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Y=AB C</a:t>
              </a:r>
            </a:p>
          </p:txBody>
        </p:sp>
        <p:sp>
          <p:nvSpPr>
            <p:cNvPr id="13331" name="直接连接符 13330"/>
            <p:cNvSpPr/>
            <p:nvPr/>
          </p:nvSpPr>
          <p:spPr>
            <a:xfrm flipV="1">
              <a:off x="2776" y="3720"/>
              <a:ext cx="472" cy="8"/>
            </a:xfrm>
            <a:prstGeom prst="line">
              <a:avLst/>
            </a:prstGeom>
            <a:ln w="28575" cap="flat" cmpd="sng">
              <a:solidFill>
                <a:srgbClr val="000000"/>
              </a:solidFill>
              <a:prstDash val="solid"/>
              <a:headEnd type="none" w="med" len="med"/>
              <a:tailEnd type="none" w="med" len="med"/>
            </a:ln>
          </p:spPr>
        </p:sp>
        <p:sp>
          <p:nvSpPr>
            <p:cNvPr id="13332" name="矩形 13331"/>
            <p:cNvSpPr/>
            <p:nvPr/>
          </p:nvSpPr>
          <p:spPr>
            <a:xfrm>
              <a:off x="192" y="3635"/>
              <a:ext cx="1820" cy="365"/>
            </a:xfrm>
            <a:prstGeom prst="rect">
              <a:avLst/>
            </a:prstGeom>
            <a:noFill/>
            <a:ln w="9525">
              <a:noFill/>
            </a:ln>
          </p:spPr>
          <p:txBody>
            <a:bodyPr wrap="none" anchor="t">
              <a:spAutoFit/>
            </a:bodyPr>
            <a:lstStyle/>
            <a:p>
              <a:pPr>
                <a:spcBef>
                  <a:spcPct val="50000"/>
                </a:spcBef>
              </a:pPr>
              <a:r>
                <a:rPr lang="zh-CN" altLang="en-US" sz="2800" b="1" dirty="0">
                  <a:latin typeface="楷体_GB2312" pitchFamily="49" charset="-122"/>
                  <a:ea typeface="楷体_GB2312" pitchFamily="49" charset="-122"/>
                </a:rPr>
                <a:t>多个逻辑变量时</a:t>
              </a:r>
              <a:r>
                <a:rPr lang="en-US" altLang="zh-CN" sz="3200" b="1" dirty="0">
                  <a:latin typeface="楷体_GB2312" pitchFamily="49" charset="-122"/>
                  <a:ea typeface="楷体_GB2312" pitchFamily="49" charset="-122"/>
                </a:rPr>
                <a:t>:</a:t>
              </a:r>
            </a:p>
          </p:txBody>
        </p:sp>
      </p:grpSp>
      <p:grpSp>
        <p:nvGrpSpPr>
          <p:cNvPr id="13333" name="组合 13332"/>
          <p:cNvGrpSpPr/>
          <p:nvPr/>
        </p:nvGrpSpPr>
        <p:grpSpPr>
          <a:xfrm>
            <a:off x="838200" y="2667000"/>
            <a:ext cx="4165600" cy="1052513"/>
            <a:chOff x="732" y="2456"/>
            <a:chExt cx="2624" cy="663"/>
          </a:xfrm>
        </p:grpSpPr>
        <p:grpSp>
          <p:nvGrpSpPr>
            <p:cNvPr id="13334" name="组合 13333"/>
            <p:cNvGrpSpPr/>
            <p:nvPr/>
          </p:nvGrpSpPr>
          <p:grpSpPr>
            <a:xfrm>
              <a:off x="1700" y="2456"/>
              <a:ext cx="1656" cy="663"/>
              <a:chOff x="1888" y="2800"/>
              <a:chExt cx="1656" cy="663"/>
            </a:xfrm>
          </p:grpSpPr>
          <p:sp>
            <p:nvSpPr>
              <p:cNvPr id="13335" name="直接连接符 13334"/>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3336" name="矩形 13335"/>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3337" name="直接连接符 13336"/>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3338" name="直接连接符 13337"/>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3339" name="文本框 13338"/>
              <p:cNvSpPr txBox="1"/>
              <p:nvPr/>
            </p:nvSpPr>
            <p:spPr>
              <a:xfrm>
                <a:off x="2560" y="2992"/>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&amp;</a:t>
                </a:r>
              </a:p>
            </p:txBody>
          </p:sp>
          <p:sp>
            <p:nvSpPr>
              <p:cNvPr id="13340" name="椭圆 13339"/>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3341" name="文本框 13340"/>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3342" name="文本框 13341"/>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3343" name="文本框 13342"/>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3344" name="文本框 13343"/>
            <p:cNvSpPr txBox="1"/>
            <p:nvPr/>
          </p:nvSpPr>
          <p:spPr>
            <a:xfrm>
              <a:off x="732" y="2544"/>
              <a:ext cx="636" cy="327"/>
            </a:xfrm>
            <a:prstGeom prst="rect">
              <a:avLst/>
            </a:prstGeom>
            <a:noFill/>
            <a:ln w="9525">
              <a:noFill/>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grpSp>
        <p:nvGrpSpPr>
          <p:cNvPr id="13346" name="组合 13345"/>
          <p:cNvGrpSpPr/>
          <p:nvPr/>
        </p:nvGrpSpPr>
        <p:grpSpPr>
          <a:xfrm>
            <a:off x="2362200" y="3733800"/>
            <a:ext cx="2628900" cy="1052513"/>
            <a:chOff x="1888" y="2800"/>
            <a:chExt cx="1656" cy="663"/>
          </a:xfrm>
        </p:grpSpPr>
        <p:sp>
          <p:nvSpPr>
            <p:cNvPr id="13347" name="直接连接符 13346"/>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3348" name="矩形 13347"/>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3349" name="直接连接符 13348"/>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3350" name="直接连接符 13349"/>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3351" name="文本框 13350"/>
            <p:cNvSpPr txBox="1"/>
            <p:nvPr/>
          </p:nvSpPr>
          <p:spPr>
            <a:xfrm>
              <a:off x="2560" y="2992"/>
              <a:ext cx="384" cy="288"/>
            </a:xfrm>
            <a:prstGeom prst="rect">
              <a:avLst/>
            </a:prstGeom>
            <a:noFill/>
            <a:ln w="9525">
              <a:noFill/>
            </a:ln>
          </p:spPr>
          <p:txBody>
            <a:bodyPr>
              <a:spAutoFit/>
            </a:bodyPr>
            <a:lstStyle/>
            <a:p>
              <a:pPr>
                <a:spcBef>
                  <a:spcPct val="50000"/>
                </a:spcBef>
              </a:pPr>
              <a:endParaRPr b="1">
                <a:latin typeface="楷体_GB2312" pitchFamily="49" charset="-122"/>
                <a:ea typeface="楷体_GB2312" pitchFamily="49" charset="-122"/>
              </a:endParaRPr>
            </a:p>
          </p:txBody>
        </p:sp>
        <p:sp>
          <p:nvSpPr>
            <p:cNvPr id="13352" name="椭圆 13351"/>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3353" name="文本框 13352"/>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3354" name="文本框 13353"/>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3355" name="文本框 13354"/>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53249"/>
          <p:cNvSpPr txBox="1"/>
          <p:nvPr/>
        </p:nvSpPr>
        <p:spPr>
          <a:xfrm>
            <a:off x="294005" y="533400"/>
            <a:ext cx="2070100" cy="457200"/>
          </a:xfrm>
          <a:prstGeom prst="rect">
            <a:avLst/>
          </a:prstGeom>
          <a:noFill/>
          <a:ln w="9525">
            <a:noFill/>
          </a:ln>
        </p:spPr>
        <p:txBody>
          <a:bodyPr>
            <a:spAutoFit/>
          </a:bodyPr>
          <a:lstStyle/>
          <a:p>
            <a:pPr>
              <a:spcBef>
                <a:spcPct val="50000"/>
              </a:spcBef>
            </a:pPr>
            <a:r>
              <a:rPr lang="en-US" altLang="zh-CN" b="1" dirty="0">
                <a:solidFill>
                  <a:schemeClr val="accent2"/>
                </a:solidFill>
                <a:latin typeface="楷体_GB2312" pitchFamily="49" charset="-122"/>
                <a:ea typeface="楷体_GB2312" pitchFamily="49" charset="-122"/>
              </a:rPr>
              <a:t>2</a:t>
            </a:r>
            <a:r>
              <a:rPr lang="zh-CN" altLang="en-US" b="1" dirty="0">
                <a:solidFill>
                  <a:schemeClr val="accent2"/>
                </a:solidFill>
                <a:latin typeface="楷体_GB2312" pitchFamily="49" charset="-122"/>
                <a:ea typeface="楷体_GB2312" pitchFamily="49" charset="-122"/>
              </a:rPr>
              <a:t>、或非门</a:t>
            </a:r>
            <a:endParaRPr lang="zh-CN" altLang="en-US" b="1">
              <a:solidFill>
                <a:schemeClr val="accent2"/>
              </a:solidFill>
              <a:latin typeface="楷体_GB2312" pitchFamily="49" charset="-122"/>
              <a:ea typeface="楷体_GB2312" pitchFamily="49" charset="-122"/>
            </a:endParaRPr>
          </a:p>
        </p:txBody>
      </p:sp>
      <p:grpSp>
        <p:nvGrpSpPr>
          <p:cNvPr id="53251" name="组合 53250"/>
          <p:cNvGrpSpPr/>
          <p:nvPr/>
        </p:nvGrpSpPr>
        <p:grpSpPr>
          <a:xfrm>
            <a:off x="1219200" y="1752600"/>
            <a:ext cx="3067050" cy="519113"/>
            <a:chOff x="744" y="656"/>
            <a:chExt cx="1932" cy="327"/>
          </a:xfrm>
        </p:grpSpPr>
        <p:sp>
          <p:nvSpPr>
            <p:cNvPr id="53252" name="文本框 53251"/>
            <p:cNvSpPr txBox="1"/>
            <p:nvPr/>
          </p:nvSpPr>
          <p:spPr>
            <a:xfrm>
              <a:off x="744" y="656"/>
              <a:ext cx="1932" cy="327"/>
            </a:xfrm>
            <a:prstGeom prst="rect">
              <a:avLst/>
            </a:prstGeom>
            <a:noFill/>
            <a:ln w="9525">
              <a:noFill/>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Times New Roman" panose="02020603050405020304" pitchFamily="18" charset="0"/>
                  <a:ea typeface="宋体" panose="02010600030101010101" pitchFamily="2" charset="-122"/>
                </a:rPr>
                <a:t> Y= A+B</a:t>
              </a:r>
            </a:p>
          </p:txBody>
        </p:sp>
        <p:sp>
          <p:nvSpPr>
            <p:cNvPr id="53253" name="直接连接符 53252"/>
            <p:cNvSpPr/>
            <p:nvPr/>
          </p:nvSpPr>
          <p:spPr>
            <a:xfrm>
              <a:off x="2087" y="704"/>
              <a:ext cx="467" cy="0"/>
            </a:xfrm>
            <a:prstGeom prst="line">
              <a:avLst/>
            </a:prstGeom>
            <a:ln w="28575" cap="flat" cmpd="sng">
              <a:solidFill>
                <a:srgbClr val="FF0000"/>
              </a:solidFill>
              <a:prstDash val="solid"/>
              <a:headEnd type="none" w="med" len="med"/>
              <a:tailEnd type="none" w="med" len="med"/>
            </a:ln>
          </p:spPr>
        </p:sp>
      </p:grpSp>
      <p:grpSp>
        <p:nvGrpSpPr>
          <p:cNvPr id="53254" name="组合 53253"/>
          <p:cNvGrpSpPr/>
          <p:nvPr/>
        </p:nvGrpSpPr>
        <p:grpSpPr>
          <a:xfrm>
            <a:off x="5543550" y="990600"/>
            <a:ext cx="3219450" cy="4191000"/>
            <a:chOff x="3492" y="456"/>
            <a:chExt cx="2028" cy="2640"/>
          </a:xfrm>
        </p:grpSpPr>
        <p:sp>
          <p:nvSpPr>
            <p:cNvPr id="53255" name="矩形 53254"/>
            <p:cNvSpPr/>
            <p:nvPr/>
          </p:nvSpPr>
          <p:spPr>
            <a:xfrm>
              <a:off x="3492" y="456"/>
              <a:ext cx="2028" cy="2640"/>
            </a:xfrm>
            <a:prstGeom prst="rect">
              <a:avLst/>
            </a:prstGeom>
            <a:solidFill>
              <a:srgbClr val="99FFCC"/>
            </a:solidFill>
            <a:ln w="9525" cap="flat" cmpd="sng">
              <a:solidFill>
                <a:srgbClr val="000000"/>
              </a:solidFill>
              <a:prstDash val="solid"/>
              <a:miter/>
              <a:headEnd type="none" w="med" len="med"/>
              <a:tailEnd type="none" w="med" len="med"/>
            </a:ln>
          </p:spPr>
          <p:txBody>
            <a:bodyPr/>
            <a:lstStyle/>
            <a:p>
              <a:endParaRPr lang="zh-CN" altLang="en-US"/>
            </a:p>
          </p:txBody>
        </p:sp>
        <p:sp>
          <p:nvSpPr>
            <p:cNvPr id="53256" name="文本框 53255"/>
            <p:cNvSpPr txBox="1"/>
            <p:nvPr/>
          </p:nvSpPr>
          <p:spPr>
            <a:xfrm>
              <a:off x="3600" y="564"/>
              <a:ext cx="1920"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zh-CN" altLang="en-US" sz="3200" b="1" u="sng" dirty="0">
                  <a:latin typeface="Times New Roman" panose="02020603050405020304" pitchFamily="18" charset="0"/>
                  <a:ea typeface="楷体_GB2312" pitchFamily="49" charset="-122"/>
                </a:rPr>
                <a:t>真值表</a:t>
              </a:r>
            </a:p>
            <a:p>
              <a:pPr>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    B    A+B    Y</a:t>
              </a:r>
            </a:p>
            <a:p>
              <a:pPr>
                <a:spcBef>
                  <a:spcPct val="50000"/>
                </a:spcBef>
              </a:pPr>
              <a:r>
                <a:rPr lang="en-US" altLang="zh-CN" sz="2800" b="1" dirty="0">
                  <a:latin typeface="Times New Roman" panose="02020603050405020304" pitchFamily="18" charset="0"/>
                  <a:ea typeface="宋体" panose="02010600030101010101" pitchFamily="2" charset="-122"/>
                </a:rPr>
                <a:t>   0    0       0      </a:t>
              </a:r>
              <a:r>
                <a:rPr lang="en-US" altLang="zh-CN" sz="2800" b="1">
                  <a:latin typeface="Times New Roman" panose="02020603050405020304" pitchFamily="18" charset="0"/>
                  <a:ea typeface="宋体" panose="02010600030101010101" pitchFamily="2" charset="-122"/>
                </a:rPr>
                <a:t> 1</a:t>
              </a:r>
            </a:p>
            <a:p>
              <a:pPr>
                <a:spcBef>
                  <a:spcPct val="50000"/>
                </a:spcBef>
              </a:pPr>
              <a:r>
                <a:rPr lang="en-US" altLang="zh-CN" sz="2800" b="1" dirty="0">
                  <a:latin typeface="Times New Roman" panose="02020603050405020304" pitchFamily="18" charset="0"/>
                  <a:ea typeface="宋体" panose="02010600030101010101" pitchFamily="2" charset="-122"/>
                </a:rPr>
                <a:t>   0     1      1     </a:t>
              </a:r>
              <a:r>
                <a:rPr lang="en-US" altLang="zh-CN" sz="2800" b="1">
                  <a:latin typeface="Times New Roman" panose="02020603050405020304" pitchFamily="18" charset="0"/>
                  <a:ea typeface="宋体" panose="02010600030101010101" pitchFamily="2" charset="-122"/>
                </a:rPr>
                <a:t>  0</a:t>
              </a:r>
            </a:p>
            <a:p>
              <a:pPr>
                <a:spcBef>
                  <a:spcPct val="50000"/>
                </a:spcBef>
              </a:pPr>
              <a:r>
                <a:rPr lang="en-US" altLang="zh-CN" sz="2800" b="1" dirty="0">
                  <a:latin typeface="Times New Roman" panose="02020603050405020304" pitchFamily="18" charset="0"/>
                  <a:ea typeface="宋体" panose="02010600030101010101" pitchFamily="2" charset="-122"/>
                </a:rPr>
                <a:t>   1     0      1      </a:t>
              </a:r>
              <a:r>
                <a:rPr lang="en-US" altLang="zh-CN" sz="2800" b="1">
                  <a:latin typeface="Times New Roman" panose="02020603050405020304" pitchFamily="18" charset="0"/>
                  <a:ea typeface="宋体" panose="02010600030101010101" pitchFamily="2" charset="-122"/>
                </a:rPr>
                <a:t> 0</a:t>
              </a:r>
            </a:p>
            <a:p>
              <a:pPr>
                <a:spcBef>
                  <a:spcPct val="50000"/>
                </a:spcBef>
              </a:pPr>
              <a:r>
                <a:rPr lang="en-US" altLang="zh-CN" sz="2800" b="1" dirty="0">
                  <a:latin typeface="Times New Roman" panose="02020603050405020304" pitchFamily="18" charset="0"/>
                  <a:ea typeface="宋体" panose="02010600030101010101" pitchFamily="2" charset="-122"/>
                </a:rPr>
                <a:t>   1     1      1      </a:t>
              </a:r>
              <a:r>
                <a:rPr lang="en-US" altLang="zh-CN" sz="2800" b="1">
                  <a:latin typeface="Times New Roman" panose="02020603050405020304" pitchFamily="18" charset="0"/>
                  <a:ea typeface="宋体" panose="02010600030101010101" pitchFamily="2" charset="-122"/>
                </a:rPr>
                <a:t> 0</a:t>
              </a:r>
            </a:p>
          </p:txBody>
        </p:sp>
        <p:sp>
          <p:nvSpPr>
            <p:cNvPr id="53257" name="直接连接符 53256"/>
            <p:cNvSpPr/>
            <p:nvPr/>
          </p:nvSpPr>
          <p:spPr>
            <a:xfrm>
              <a:off x="3724" y="1332"/>
              <a:ext cx="1632" cy="0"/>
            </a:xfrm>
            <a:prstGeom prst="line">
              <a:avLst/>
            </a:prstGeom>
            <a:ln w="9525" cap="flat" cmpd="sng">
              <a:solidFill>
                <a:srgbClr val="000000"/>
              </a:solidFill>
              <a:prstDash val="solid"/>
              <a:headEnd type="none" w="med" len="med"/>
              <a:tailEnd type="none" w="med" len="med"/>
            </a:ln>
          </p:spPr>
        </p:sp>
        <p:sp>
          <p:nvSpPr>
            <p:cNvPr id="53258" name="直接连接符 53257"/>
            <p:cNvSpPr/>
            <p:nvPr/>
          </p:nvSpPr>
          <p:spPr>
            <a:xfrm>
              <a:off x="4060" y="1044"/>
              <a:ext cx="0" cy="1824"/>
            </a:xfrm>
            <a:prstGeom prst="line">
              <a:avLst/>
            </a:prstGeom>
            <a:ln w="9525" cap="flat" cmpd="sng">
              <a:solidFill>
                <a:srgbClr val="000000"/>
              </a:solidFill>
              <a:prstDash val="solid"/>
              <a:headEnd type="none" w="med" len="med"/>
              <a:tailEnd type="none" w="med" len="med"/>
            </a:ln>
          </p:spPr>
        </p:sp>
        <p:sp>
          <p:nvSpPr>
            <p:cNvPr id="53259" name="直接连接符 53258"/>
            <p:cNvSpPr/>
            <p:nvPr/>
          </p:nvSpPr>
          <p:spPr>
            <a:xfrm>
              <a:off x="4444" y="1044"/>
              <a:ext cx="0" cy="1824"/>
            </a:xfrm>
            <a:prstGeom prst="line">
              <a:avLst/>
            </a:prstGeom>
            <a:ln w="9525" cap="flat" cmpd="sng">
              <a:solidFill>
                <a:srgbClr val="000000"/>
              </a:solidFill>
              <a:prstDash val="solid"/>
              <a:headEnd type="none" w="med" len="med"/>
              <a:tailEnd type="none" w="med" len="med"/>
            </a:ln>
          </p:spPr>
        </p:sp>
        <p:sp>
          <p:nvSpPr>
            <p:cNvPr id="53260" name="直接连接符 53259"/>
            <p:cNvSpPr/>
            <p:nvPr/>
          </p:nvSpPr>
          <p:spPr>
            <a:xfrm>
              <a:off x="5040" y="1044"/>
              <a:ext cx="0" cy="1824"/>
            </a:xfrm>
            <a:prstGeom prst="line">
              <a:avLst/>
            </a:prstGeom>
            <a:ln w="9525" cap="flat" cmpd="sng">
              <a:solidFill>
                <a:srgbClr val="000000"/>
              </a:solidFill>
              <a:prstDash val="solid"/>
              <a:headEnd type="none" w="med" len="med"/>
              <a:tailEnd type="none" w="med" len="med"/>
            </a:ln>
          </p:spPr>
        </p:sp>
      </p:grpSp>
      <p:grpSp>
        <p:nvGrpSpPr>
          <p:cNvPr id="53261" name="组合 53260"/>
          <p:cNvGrpSpPr/>
          <p:nvPr/>
        </p:nvGrpSpPr>
        <p:grpSpPr>
          <a:xfrm>
            <a:off x="1149350" y="5276850"/>
            <a:ext cx="5218113" cy="611188"/>
            <a:chOff x="144" y="1752"/>
            <a:chExt cx="3287" cy="385"/>
          </a:xfrm>
        </p:grpSpPr>
        <p:sp>
          <p:nvSpPr>
            <p:cNvPr id="53262" name="文本框 53261"/>
            <p:cNvSpPr txBox="1"/>
            <p:nvPr/>
          </p:nvSpPr>
          <p:spPr>
            <a:xfrm>
              <a:off x="144" y="1752"/>
              <a:ext cx="2136" cy="365"/>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多个逻辑变量时</a:t>
              </a:r>
              <a:r>
                <a:rPr lang="en-US" altLang="zh-CN" sz="3200" b="1" dirty="0">
                  <a:latin typeface="楷体_GB2312" pitchFamily="49" charset="-122"/>
                  <a:ea typeface="楷体_GB2312" pitchFamily="49" charset="-122"/>
                </a:rPr>
                <a:t>:</a:t>
              </a:r>
              <a:endParaRPr lang="en-US" altLang="zh-CN" sz="2800" dirty="0">
                <a:latin typeface="Times New Roman" panose="02020603050405020304" pitchFamily="18" charset="0"/>
                <a:ea typeface="宋体" panose="02010600030101010101" pitchFamily="2" charset="-122"/>
              </a:endParaRPr>
            </a:p>
          </p:txBody>
        </p:sp>
        <p:grpSp>
          <p:nvGrpSpPr>
            <p:cNvPr id="53263" name="组合 53262"/>
            <p:cNvGrpSpPr/>
            <p:nvPr/>
          </p:nvGrpSpPr>
          <p:grpSpPr>
            <a:xfrm>
              <a:off x="2240" y="1810"/>
              <a:ext cx="1191" cy="327"/>
              <a:chOff x="2824" y="3570"/>
              <a:chExt cx="1191" cy="327"/>
            </a:xfrm>
          </p:grpSpPr>
          <p:sp>
            <p:nvSpPr>
              <p:cNvPr id="53264" name="直接连接符 53263"/>
              <p:cNvSpPr/>
              <p:nvPr/>
            </p:nvSpPr>
            <p:spPr>
              <a:xfrm>
                <a:off x="3267" y="3600"/>
                <a:ext cx="653" cy="0"/>
              </a:xfrm>
              <a:prstGeom prst="line">
                <a:avLst/>
              </a:prstGeom>
              <a:ln w="28575" cap="flat" cmpd="sng">
                <a:solidFill>
                  <a:srgbClr val="000000"/>
                </a:solidFill>
                <a:prstDash val="solid"/>
                <a:headEnd type="none" w="med" len="med"/>
                <a:tailEnd type="none" w="med" len="med"/>
              </a:ln>
            </p:spPr>
          </p:sp>
          <p:sp>
            <p:nvSpPr>
              <p:cNvPr id="53265" name="矩形 53264"/>
              <p:cNvSpPr/>
              <p:nvPr/>
            </p:nvSpPr>
            <p:spPr>
              <a:xfrm>
                <a:off x="2824" y="3570"/>
                <a:ext cx="1191"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 A+B+C</a:t>
                </a:r>
              </a:p>
            </p:txBody>
          </p:sp>
        </p:grpSp>
      </p:grpSp>
      <p:grpSp>
        <p:nvGrpSpPr>
          <p:cNvPr id="53266" name="组合 53265"/>
          <p:cNvGrpSpPr/>
          <p:nvPr/>
        </p:nvGrpSpPr>
        <p:grpSpPr>
          <a:xfrm>
            <a:off x="1169988" y="2362200"/>
            <a:ext cx="3744912" cy="1052513"/>
            <a:chOff x="785" y="1180"/>
            <a:chExt cx="2359" cy="663"/>
          </a:xfrm>
        </p:grpSpPr>
        <p:grpSp>
          <p:nvGrpSpPr>
            <p:cNvPr id="53267" name="组合 53266"/>
            <p:cNvGrpSpPr/>
            <p:nvPr/>
          </p:nvGrpSpPr>
          <p:grpSpPr>
            <a:xfrm>
              <a:off x="1624" y="1180"/>
              <a:ext cx="1520" cy="663"/>
              <a:chOff x="2712" y="2984"/>
              <a:chExt cx="1520" cy="663"/>
            </a:xfrm>
          </p:grpSpPr>
          <p:sp>
            <p:nvSpPr>
              <p:cNvPr id="53268" name="文本框 53267"/>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53269" name="文本框 53268"/>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53270" name="文本框 53269"/>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53271" name="矩形 53270"/>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53272" name="直接连接符 53271"/>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53273" name="直接连接符 53272"/>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53274" name="直接连接符 53273"/>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53275" name="文本框 53274"/>
              <p:cNvSpPr txBox="1"/>
              <p:nvPr/>
            </p:nvSpPr>
            <p:spPr>
              <a:xfrm>
                <a:off x="3240" y="3158"/>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53276" name="椭圆 53275"/>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53277" name="文本框 53276"/>
            <p:cNvSpPr txBox="1"/>
            <p:nvPr/>
          </p:nvSpPr>
          <p:spPr>
            <a:xfrm>
              <a:off x="785" y="1330"/>
              <a:ext cx="794" cy="327"/>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endParaRPr lang="zh-CN" altLang="en-US" sz="2800" b="1">
                <a:latin typeface="Times New Roman" panose="02020603050405020304" pitchFamily="18" charset="0"/>
                <a:ea typeface="楷体_GB2312" pitchFamily="49" charset="-122"/>
              </a:endParaRPr>
            </a:p>
          </p:txBody>
        </p:sp>
      </p:grpSp>
      <p:grpSp>
        <p:nvGrpSpPr>
          <p:cNvPr id="53279" name="组合 53278"/>
          <p:cNvGrpSpPr/>
          <p:nvPr/>
        </p:nvGrpSpPr>
        <p:grpSpPr>
          <a:xfrm>
            <a:off x="2551113" y="3733800"/>
            <a:ext cx="2413000" cy="1052513"/>
            <a:chOff x="2712" y="2984"/>
            <a:chExt cx="1520" cy="663"/>
          </a:xfrm>
        </p:grpSpPr>
        <p:sp>
          <p:nvSpPr>
            <p:cNvPr id="53280" name="文本框 53279"/>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53281" name="文本框 53280"/>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53282" name="文本框 53281"/>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53283" name="矩形 53282"/>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53284" name="直接连接符 53283"/>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53285" name="直接连接符 53284"/>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53286" name="直接连接符 53285"/>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53287" name="文本框 53286"/>
            <p:cNvSpPr txBox="1"/>
            <p:nvPr/>
          </p:nvSpPr>
          <p:spPr>
            <a:xfrm>
              <a:off x="3240" y="3158"/>
              <a:ext cx="528" cy="365"/>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 +</a:t>
              </a:r>
              <a:endParaRPr lang="en-US" altLang="zh-CN" b="1">
                <a:latin typeface="楷体_GB2312" pitchFamily="49" charset="-122"/>
                <a:ea typeface="楷体_GB2312" pitchFamily="49" charset="-122"/>
              </a:endParaRPr>
            </a:p>
          </p:txBody>
        </p:sp>
        <p:sp>
          <p:nvSpPr>
            <p:cNvPr id="53288" name="椭圆 53287"/>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290830" y="436245"/>
            <a:ext cx="2641600" cy="457200"/>
          </a:xfrm>
          <a:prstGeom prst="rect">
            <a:avLst/>
          </a:prstGeom>
          <a:noFill/>
          <a:ln w="9525">
            <a:noFill/>
          </a:ln>
        </p:spPr>
        <p:txBody>
          <a:bodyPr>
            <a:spAutoFit/>
          </a:bodyPr>
          <a:lstStyle/>
          <a:p>
            <a:pPr>
              <a:spcBef>
                <a:spcPct val="50000"/>
              </a:spcBef>
            </a:pPr>
            <a:r>
              <a:rPr lang="en-US" altLang="zh-CN" b="1" dirty="0">
                <a:solidFill>
                  <a:schemeClr val="accent2"/>
                </a:solidFill>
                <a:latin typeface="楷体_GB2312" pitchFamily="49" charset="-122"/>
                <a:ea typeface="楷体_GB2312" pitchFamily="49" charset="-122"/>
              </a:rPr>
              <a:t>3</a:t>
            </a:r>
            <a:r>
              <a:rPr lang="zh-CN" altLang="en-US" b="1" dirty="0">
                <a:solidFill>
                  <a:schemeClr val="accent2"/>
                </a:solidFill>
                <a:latin typeface="楷体_GB2312" pitchFamily="49" charset="-122"/>
                <a:ea typeface="楷体_GB2312" pitchFamily="49" charset="-122"/>
              </a:rPr>
              <a:t>、与或非门</a:t>
            </a:r>
            <a:endParaRPr lang="zh-CN" altLang="en-US" b="1">
              <a:solidFill>
                <a:schemeClr val="accent2"/>
              </a:solidFill>
              <a:latin typeface="楷体_GB2312" pitchFamily="49" charset="-122"/>
              <a:ea typeface="楷体_GB2312" pitchFamily="49" charset="-122"/>
            </a:endParaRPr>
          </a:p>
        </p:txBody>
      </p:sp>
      <p:grpSp>
        <p:nvGrpSpPr>
          <p:cNvPr id="14368" name="组合 14367"/>
          <p:cNvGrpSpPr/>
          <p:nvPr/>
        </p:nvGrpSpPr>
        <p:grpSpPr>
          <a:xfrm>
            <a:off x="381000" y="2452688"/>
            <a:ext cx="3810000" cy="519112"/>
            <a:chOff x="240" y="816"/>
            <a:chExt cx="2400" cy="327"/>
          </a:xfrm>
        </p:grpSpPr>
        <p:sp>
          <p:nvSpPr>
            <p:cNvPr id="14340" name="文本框 14339"/>
            <p:cNvSpPr txBox="1"/>
            <p:nvPr/>
          </p:nvSpPr>
          <p:spPr>
            <a:xfrm>
              <a:off x="240" y="816"/>
              <a:ext cx="2400" cy="327"/>
            </a:xfrm>
            <a:prstGeom prst="rect">
              <a:avLst/>
            </a:prstGeom>
            <a:noFill/>
            <a:ln w="9525">
              <a:noFill/>
            </a:ln>
          </p:spPr>
          <p:txBody>
            <a:bodyPr>
              <a:spAutoFit/>
            </a:bodyPr>
            <a:lstStyle/>
            <a:p>
              <a:pP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r>
                <a:rPr lang="en-US" altLang="zh-CN" sz="2800" b="1" dirty="0">
                  <a:solidFill>
                    <a:srgbClr val="FF0000"/>
                  </a:solidFill>
                  <a:latin typeface="Times New Roman" panose="02020603050405020304" pitchFamily="18" charset="0"/>
                  <a:ea typeface="宋体" panose="02010600030101010101" pitchFamily="2" charset="-122"/>
                </a:rPr>
                <a:t> Y= AB +CD</a:t>
              </a:r>
            </a:p>
          </p:txBody>
        </p:sp>
        <p:sp>
          <p:nvSpPr>
            <p:cNvPr id="14341" name="直接连接符 14340"/>
            <p:cNvSpPr/>
            <p:nvPr/>
          </p:nvSpPr>
          <p:spPr>
            <a:xfrm>
              <a:off x="1584" y="816"/>
              <a:ext cx="808" cy="0"/>
            </a:xfrm>
            <a:prstGeom prst="line">
              <a:avLst/>
            </a:prstGeom>
            <a:ln w="28575" cap="flat" cmpd="sng">
              <a:solidFill>
                <a:srgbClr val="FF0000"/>
              </a:solidFill>
              <a:prstDash val="solid"/>
              <a:headEnd type="none" w="med" len="med"/>
              <a:tailEnd type="none" w="med" len="med"/>
            </a:ln>
          </p:spPr>
        </p:sp>
      </p:grpSp>
      <p:sp>
        <p:nvSpPr>
          <p:cNvPr id="14366" name="文本框 14365"/>
          <p:cNvSpPr txBox="1"/>
          <p:nvPr/>
        </p:nvSpPr>
        <p:spPr>
          <a:xfrm>
            <a:off x="458788" y="3376613"/>
            <a:ext cx="1255712" cy="519112"/>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p>
        </p:txBody>
      </p:sp>
      <p:grpSp>
        <p:nvGrpSpPr>
          <p:cNvPr id="14377" name="组合 14376"/>
          <p:cNvGrpSpPr/>
          <p:nvPr/>
        </p:nvGrpSpPr>
        <p:grpSpPr>
          <a:xfrm>
            <a:off x="990600" y="4052888"/>
            <a:ext cx="2906713" cy="1814512"/>
            <a:chOff x="816" y="1248"/>
            <a:chExt cx="1831" cy="1143"/>
          </a:xfrm>
        </p:grpSpPr>
        <p:sp>
          <p:nvSpPr>
            <p:cNvPr id="14357" name="文本框 14356"/>
            <p:cNvSpPr txBox="1"/>
            <p:nvPr/>
          </p:nvSpPr>
          <p:spPr>
            <a:xfrm>
              <a:off x="816" y="1785"/>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C</a:t>
              </a:r>
            </a:p>
          </p:txBody>
        </p:sp>
        <p:sp>
          <p:nvSpPr>
            <p:cNvPr id="14358" name="文本框 14357"/>
            <p:cNvSpPr txBox="1"/>
            <p:nvPr/>
          </p:nvSpPr>
          <p:spPr>
            <a:xfrm>
              <a:off x="816" y="2064"/>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D</a:t>
              </a:r>
            </a:p>
          </p:txBody>
        </p:sp>
        <p:sp>
          <p:nvSpPr>
            <p:cNvPr id="14359" name="文本框 14358"/>
            <p:cNvSpPr txBox="1"/>
            <p:nvPr/>
          </p:nvSpPr>
          <p:spPr>
            <a:xfrm>
              <a:off x="2359" y="168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4360" name="矩形 14359"/>
            <p:cNvSpPr/>
            <p:nvPr/>
          </p:nvSpPr>
          <p:spPr>
            <a:xfrm>
              <a:off x="1344" y="1326"/>
              <a:ext cx="695" cy="97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4361" name="直接连接符 14360"/>
            <p:cNvSpPr/>
            <p:nvPr/>
          </p:nvSpPr>
          <p:spPr>
            <a:xfrm>
              <a:off x="2135" y="1861"/>
              <a:ext cx="240" cy="0"/>
            </a:xfrm>
            <a:prstGeom prst="line">
              <a:avLst/>
            </a:prstGeom>
            <a:ln w="38100" cap="flat" cmpd="sng">
              <a:solidFill>
                <a:schemeClr val="tx1"/>
              </a:solidFill>
              <a:prstDash val="solid"/>
              <a:headEnd type="none" w="med" len="med"/>
              <a:tailEnd type="none" w="med" len="med"/>
            </a:ln>
          </p:spPr>
        </p:sp>
        <p:sp>
          <p:nvSpPr>
            <p:cNvPr id="14362" name="直接连接符 14361"/>
            <p:cNvSpPr/>
            <p:nvPr/>
          </p:nvSpPr>
          <p:spPr>
            <a:xfrm>
              <a:off x="1104" y="2238"/>
              <a:ext cx="240" cy="0"/>
            </a:xfrm>
            <a:prstGeom prst="line">
              <a:avLst/>
            </a:prstGeom>
            <a:ln w="38100" cap="flat" cmpd="sng">
              <a:solidFill>
                <a:schemeClr val="tx1"/>
              </a:solidFill>
              <a:prstDash val="solid"/>
              <a:headEnd type="none" w="med" len="med"/>
              <a:tailEnd type="none" w="med" len="med"/>
            </a:ln>
          </p:spPr>
        </p:sp>
        <p:sp>
          <p:nvSpPr>
            <p:cNvPr id="14363" name="直接连接符 14362"/>
            <p:cNvSpPr/>
            <p:nvPr/>
          </p:nvSpPr>
          <p:spPr>
            <a:xfrm>
              <a:off x="1104" y="1968"/>
              <a:ext cx="240" cy="0"/>
            </a:xfrm>
            <a:prstGeom prst="line">
              <a:avLst/>
            </a:prstGeom>
            <a:ln w="38100" cap="flat" cmpd="sng">
              <a:solidFill>
                <a:schemeClr val="tx1"/>
              </a:solidFill>
              <a:prstDash val="solid"/>
              <a:headEnd type="none" w="med" len="med"/>
              <a:tailEnd type="none" w="med" len="med"/>
            </a:ln>
          </p:spPr>
        </p:sp>
        <p:sp>
          <p:nvSpPr>
            <p:cNvPr id="14364" name="文本框 14363"/>
            <p:cNvSpPr txBox="1"/>
            <p:nvPr/>
          </p:nvSpPr>
          <p:spPr>
            <a:xfrm>
              <a:off x="1655" y="1422"/>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4365" name="椭圆 14364"/>
            <p:cNvSpPr/>
            <p:nvPr/>
          </p:nvSpPr>
          <p:spPr>
            <a:xfrm>
              <a:off x="2039" y="1823"/>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4369" name="直接连接符 14368"/>
            <p:cNvSpPr/>
            <p:nvPr/>
          </p:nvSpPr>
          <p:spPr>
            <a:xfrm>
              <a:off x="1728" y="1344"/>
              <a:ext cx="0" cy="960"/>
            </a:xfrm>
            <a:prstGeom prst="line">
              <a:avLst/>
            </a:prstGeom>
            <a:ln w="9525" cap="flat" cmpd="sng">
              <a:solidFill>
                <a:schemeClr val="tx1"/>
              </a:solidFill>
              <a:prstDash val="solid"/>
              <a:headEnd type="none" w="med" len="med"/>
              <a:tailEnd type="none" w="med" len="med"/>
            </a:ln>
          </p:spPr>
        </p:sp>
        <p:sp>
          <p:nvSpPr>
            <p:cNvPr id="14370" name="直接连接符 14369"/>
            <p:cNvSpPr/>
            <p:nvPr/>
          </p:nvSpPr>
          <p:spPr>
            <a:xfrm flipH="1">
              <a:off x="1344" y="1872"/>
              <a:ext cx="384" cy="0"/>
            </a:xfrm>
            <a:prstGeom prst="line">
              <a:avLst/>
            </a:prstGeom>
            <a:ln w="9525" cap="flat" cmpd="sng">
              <a:solidFill>
                <a:schemeClr val="tx1"/>
              </a:solidFill>
              <a:prstDash val="solid"/>
              <a:headEnd type="none" w="med" len="med"/>
              <a:tailEnd type="none" w="med" len="med"/>
            </a:ln>
          </p:spPr>
        </p:sp>
        <p:sp>
          <p:nvSpPr>
            <p:cNvPr id="14371" name="文本框 14370"/>
            <p:cNvSpPr txBox="1"/>
            <p:nvPr/>
          </p:nvSpPr>
          <p:spPr>
            <a:xfrm>
              <a:off x="816" y="1248"/>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4372" name="文本框 14371"/>
            <p:cNvSpPr txBox="1"/>
            <p:nvPr/>
          </p:nvSpPr>
          <p:spPr>
            <a:xfrm>
              <a:off x="816" y="1584"/>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4373" name="直接连接符 14372"/>
            <p:cNvSpPr/>
            <p:nvPr/>
          </p:nvSpPr>
          <p:spPr>
            <a:xfrm>
              <a:off x="1104" y="1758"/>
              <a:ext cx="240" cy="0"/>
            </a:xfrm>
            <a:prstGeom prst="line">
              <a:avLst/>
            </a:prstGeom>
            <a:ln w="38100" cap="flat" cmpd="sng">
              <a:solidFill>
                <a:schemeClr val="tx1"/>
              </a:solidFill>
              <a:prstDash val="solid"/>
              <a:headEnd type="none" w="med" len="med"/>
              <a:tailEnd type="none" w="med" len="med"/>
            </a:ln>
          </p:spPr>
        </p:sp>
        <p:sp>
          <p:nvSpPr>
            <p:cNvPr id="14374" name="直接连接符 14373"/>
            <p:cNvSpPr/>
            <p:nvPr/>
          </p:nvSpPr>
          <p:spPr>
            <a:xfrm>
              <a:off x="1104" y="1422"/>
              <a:ext cx="240" cy="0"/>
            </a:xfrm>
            <a:prstGeom prst="line">
              <a:avLst/>
            </a:prstGeom>
            <a:ln w="38100" cap="flat" cmpd="sng">
              <a:solidFill>
                <a:schemeClr val="tx1"/>
              </a:solidFill>
              <a:prstDash val="solid"/>
              <a:headEnd type="none" w="med" len="med"/>
              <a:tailEnd type="none" w="med" len="med"/>
            </a:ln>
          </p:spPr>
        </p:sp>
        <p:sp>
          <p:nvSpPr>
            <p:cNvPr id="14375" name="文本框 14374"/>
            <p:cNvSpPr txBox="1"/>
            <p:nvPr/>
          </p:nvSpPr>
          <p:spPr>
            <a:xfrm>
              <a:off x="1392" y="19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sp>
          <p:nvSpPr>
            <p:cNvPr id="14376" name="文本框 14375"/>
            <p:cNvSpPr txBox="1"/>
            <p:nvPr/>
          </p:nvSpPr>
          <p:spPr>
            <a:xfrm>
              <a:off x="1392" y="144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grpSp>
      <p:graphicFrame>
        <p:nvGraphicFramePr>
          <p:cNvPr id="14379" name="对象 14378"/>
          <p:cNvGraphicFramePr>
            <a:graphicFrameLocks noChangeAspect="1"/>
          </p:cNvGraphicFramePr>
          <p:nvPr/>
        </p:nvGraphicFramePr>
        <p:xfrm>
          <a:off x="5410200" y="152400"/>
          <a:ext cx="2590800" cy="6477000"/>
        </p:xfrm>
        <a:graphic>
          <a:graphicData uri="http://schemas.openxmlformats.org/presentationml/2006/ole">
            <mc:AlternateContent xmlns:mc="http://schemas.openxmlformats.org/markup-compatibility/2006">
              <mc:Choice xmlns:v="urn:schemas-microsoft-com:vml" Requires="v">
                <p:oleObj spid="_x0000_s4165" r:id="rId4" imgW="5629656" imgH="2814828" progId="">
                  <p:embed/>
                </p:oleObj>
              </mc:Choice>
              <mc:Fallback>
                <p:oleObj r:id="rId4" imgW="5629656" imgH="2814828" progId="">
                  <p:embed/>
                  <p:pic>
                    <p:nvPicPr>
                      <p:cNvPr id="0" name="Picture 55"/>
                      <p:cNvPicPr>
                        <a:picLocks noChangeAspect="1" noChangeArrowheads="1"/>
                      </p:cNvPicPr>
                      <p:nvPr/>
                    </p:nvPicPr>
                    <p:blipFill>
                      <a:blip r:embed="rId5">
                        <a:extLst>
                          <a:ext uri="{28A0092B-C50C-407E-A947-70E740481C1C}">
                            <a14:useLocalDpi xmlns:a14="http://schemas.microsoft.com/office/drawing/2010/main" val="0"/>
                          </a:ext>
                        </a:extLst>
                      </a:blip>
                      <a:srcRect l="2531" r="78479" b="5038"/>
                      <a:stretch>
                        <a:fillRect/>
                      </a:stretch>
                    </p:blipFill>
                    <p:spPr bwMode="auto">
                      <a:xfrm>
                        <a:off x="5410200" y="152400"/>
                        <a:ext cx="2590800" cy="6477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75" name="组合 15374"/>
          <p:cNvGrpSpPr/>
          <p:nvPr/>
        </p:nvGrpSpPr>
        <p:grpSpPr>
          <a:xfrm>
            <a:off x="278130" y="1211420"/>
            <a:ext cx="5111750" cy="541337"/>
            <a:chOff x="80" y="760"/>
            <a:chExt cx="3220" cy="341"/>
          </a:xfrm>
        </p:grpSpPr>
        <p:grpSp>
          <p:nvGrpSpPr>
            <p:cNvPr id="15376" name="组合 15375"/>
            <p:cNvGrpSpPr/>
            <p:nvPr/>
          </p:nvGrpSpPr>
          <p:grpSpPr>
            <a:xfrm>
              <a:off x="964" y="768"/>
              <a:ext cx="2336" cy="333"/>
              <a:chOff x="1832" y="2608"/>
              <a:chExt cx="2336" cy="333"/>
            </a:xfrm>
          </p:grpSpPr>
          <p:sp>
            <p:nvSpPr>
              <p:cNvPr id="15377" name="文本框 15376"/>
              <p:cNvSpPr txBox="1"/>
              <p:nvPr/>
            </p:nvSpPr>
            <p:spPr>
              <a:xfrm>
                <a:off x="1832" y="2608"/>
                <a:ext cx="2336"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Y=A </a:t>
                </a:r>
                <a:r>
                  <a:rPr lang="en-US"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dirty="0">
                    <a:solidFill>
                      <a:srgbClr val="FF0000"/>
                    </a:solidFill>
                    <a:latin typeface="Times New Roman" panose="02020603050405020304" pitchFamily="18" charset="0"/>
                    <a:ea typeface="宋体" panose="02010600030101010101" pitchFamily="2" charset="-122"/>
                  </a:rPr>
                  <a:t>B =AB + AB</a:t>
                </a:r>
                <a:endParaRPr lang="en-US" altLang="zh-CN" sz="2800" b="1" dirty="0">
                  <a:latin typeface="Times New Roman" panose="02020603050405020304" pitchFamily="18" charset="0"/>
                  <a:ea typeface="宋体" panose="02010600030101010101" pitchFamily="2" charset="-122"/>
                </a:endParaRPr>
              </a:p>
            </p:txBody>
          </p:sp>
          <p:sp>
            <p:nvSpPr>
              <p:cNvPr id="15378" name="直接连接符 15377"/>
              <p:cNvSpPr/>
              <p:nvPr/>
            </p:nvSpPr>
            <p:spPr>
              <a:xfrm>
                <a:off x="2969" y="2655"/>
                <a:ext cx="96" cy="0"/>
              </a:xfrm>
              <a:prstGeom prst="line">
                <a:avLst/>
              </a:prstGeom>
              <a:ln w="28575" cap="flat" cmpd="sng">
                <a:solidFill>
                  <a:srgbClr val="FF0000"/>
                </a:solidFill>
                <a:prstDash val="solid"/>
                <a:headEnd type="none" w="med" len="med"/>
                <a:tailEnd type="none" w="med" len="med"/>
              </a:ln>
            </p:spPr>
          </p:sp>
          <p:sp>
            <p:nvSpPr>
              <p:cNvPr id="15379" name="直接连接符 15378"/>
              <p:cNvSpPr/>
              <p:nvPr/>
            </p:nvSpPr>
            <p:spPr>
              <a:xfrm>
                <a:off x="3671" y="2655"/>
                <a:ext cx="96" cy="0"/>
              </a:xfrm>
              <a:prstGeom prst="line">
                <a:avLst/>
              </a:prstGeom>
              <a:ln w="28575" cap="flat" cmpd="sng">
                <a:solidFill>
                  <a:srgbClr val="FF0000"/>
                </a:solidFill>
                <a:prstDash val="solid"/>
                <a:headEnd type="none" w="med" len="med"/>
                <a:tailEnd type="none" w="med" len="med"/>
              </a:ln>
            </p:spPr>
          </p:sp>
        </p:grpSp>
        <p:sp>
          <p:nvSpPr>
            <p:cNvPr id="15380" name="文本框 15379"/>
            <p:cNvSpPr txBox="1"/>
            <p:nvPr/>
          </p:nvSpPr>
          <p:spPr>
            <a:xfrm>
              <a:off x="80" y="760"/>
              <a:ext cx="1016" cy="327"/>
            </a:xfrm>
            <a:prstGeom prst="rect">
              <a:avLst/>
            </a:prstGeom>
            <a:noFill/>
            <a:ln w="9525">
              <a:noFill/>
            </a:ln>
          </p:spPr>
          <p:txBody>
            <a:bodyPr wrap="none" anchor="ctr">
              <a:spAutoFit/>
            </a:bodyPr>
            <a:lstStyle/>
            <a:p>
              <a:pPr algn="ct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endParaRPr lang="en-US" altLang="zh-CN" sz="2800" b="1" dirty="0">
                <a:solidFill>
                  <a:srgbClr val="FF0000"/>
                </a:solidFill>
                <a:latin typeface="Times New Roman" panose="02020603050405020304" pitchFamily="18" charset="0"/>
                <a:ea typeface="宋体" panose="02010600030101010101" pitchFamily="2" charset="-122"/>
              </a:endParaRPr>
            </a:p>
          </p:txBody>
        </p:sp>
      </p:grpSp>
      <p:sp>
        <p:nvSpPr>
          <p:cNvPr id="15362" name="文本框 15361"/>
          <p:cNvSpPr txBox="1"/>
          <p:nvPr/>
        </p:nvSpPr>
        <p:spPr>
          <a:xfrm>
            <a:off x="914400" y="4316413"/>
            <a:ext cx="3917950" cy="1169987"/>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真值表特点</a:t>
            </a:r>
            <a:r>
              <a:rPr lang="en-US" altLang="zh-CN" sz="2800" b="1" dirty="0">
                <a:solidFill>
                  <a:schemeClr val="accent2"/>
                </a:solidFill>
                <a:latin typeface="楷体_GB2312" pitchFamily="49" charset="-122"/>
                <a:ea typeface="楷体_GB2312" pitchFamily="49" charset="-122"/>
              </a:rPr>
              <a:t>:</a:t>
            </a: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相同则</a:t>
            </a:r>
            <a:r>
              <a:rPr lang="en-US" altLang="zh-CN" sz="2800" b="1" dirty="0">
                <a:latin typeface="楷体_GB2312" pitchFamily="49" charset="-122"/>
                <a:ea typeface="楷体_GB2312" pitchFamily="49" charset="-122"/>
              </a:rPr>
              <a:t>0,</a:t>
            </a:r>
          </a:p>
          <a:p>
            <a:pPr>
              <a:spcBef>
                <a:spcPct val="50000"/>
              </a:spcBef>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不同则</a:t>
            </a:r>
            <a:r>
              <a:rPr lang="en-US" altLang="zh-CN" sz="2800" b="1" dirty="0">
                <a:latin typeface="楷体_GB2312" pitchFamily="49" charset="-122"/>
                <a:ea typeface="楷体_GB2312" pitchFamily="49" charset="-122"/>
              </a:rPr>
              <a:t>1</a:t>
            </a:r>
            <a:endParaRPr lang="en-US" altLang="zh-CN" sz="2800" b="1" dirty="0">
              <a:solidFill>
                <a:schemeClr val="accent2"/>
              </a:solidFill>
              <a:latin typeface="楷体_GB2312" pitchFamily="49" charset="-122"/>
              <a:ea typeface="楷体_GB2312" pitchFamily="49" charset="-122"/>
            </a:endParaRPr>
          </a:p>
        </p:txBody>
      </p:sp>
      <p:grpSp>
        <p:nvGrpSpPr>
          <p:cNvPr id="15363" name="组合 15362"/>
          <p:cNvGrpSpPr/>
          <p:nvPr/>
        </p:nvGrpSpPr>
        <p:grpSpPr>
          <a:xfrm>
            <a:off x="5257800" y="1028700"/>
            <a:ext cx="3657600" cy="3848100"/>
            <a:chOff x="3408" y="72"/>
            <a:chExt cx="2304" cy="2424"/>
          </a:xfrm>
        </p:grpSpPr>
        <p:sp>
          <p:nvSpPr>
            <p:cNvPr id="15364" name="矩形 15363"/>
            <p:cNvSpPr/>
            <p:nvPr/>
          </p:nvSpPr>
          <p:spPr>
            <a:xfrm>
              <a:off x="3456" y="72"/>
              <a:ext cx="2256" cy="2424"/>
            </a:xfrm>
            <a:prstGeom prst="rect">
              <a:avLst/>
            </a:prstGeom>
            <a:solidFill>
              <a:srgbClr val="CC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5365" name="组合 15364"/>
            <p:cNvGrpSpPr/>
            <p:nvPr/>
          </p:nvGrpSpPr>
          <p:grpSpPr>
            <a:xfrm>
              <a:off x="3408" y="88"/>
              <a:ext cx="2304" cy="2400"/>
              <a:chOff x="2600" y="416"/>
              <a:chExt cx="2304" cy="2400"/>
            </a:xfrm>
          </p:grpSpPr>
          <p:sp>
            <p:nvSpPr>
              <p:cNvPr id="15366" name="文本框 15365"/>
              <p:cNvSpPr txBox="1"/>
              <p:nvPr/>
            </p:nvSpPr>
            <p:spPr>
              <a:xfrm>
                <a:off x="2600" y="416"/>
                <a:ext cx="2304" cy="2385"/>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t>
                </a:r>
                <a:r>
                  <a:rPr lang="en-US" altLang="zh-CN" sz="3200" b="1" dirty="0">
                    <a:latin typeface="楷体_GB2312" pitchFamily="49" charset="-122"/>
                    <a:ea typeface="楷体_GB2312" pitchFamily="49" charset="-122"/>
                  </a:rPr>
                  <a:t>    </a:t>
                </a:r>
                <a:r>
                  <a:rPr lang="zh-CN" altLang="en-US" sz="3200" b="1" u="sng" dirty="0">
                    <a:latin typeface="楷体_GB2312" pitchFamily="49" charset="-122"/>
                    <a:ea typeface="楷体_GB2312" pitchFamily="49" charset="-122"/>
                  </a:rPr>
                  <a:t>真值表</a:t>
                </a:r>
                <a:endParaRPr lang="zh-CN" altLang="en-US" sz="2800" u="sng" dirty="0">
                  <a:latin typeface="Times New Roman" panose="02020603050405020304" pitchFamily="18" charset="0"/>
                  <a:ea typeface="宋体" panose="02010600030101010101" pitchFamily="2" charset="-122"/>
                </a:endParaRP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A    B    AB   </a:t>
                </a:r>
                <a:r>
                  <a:rPr lang="en-US" altLang="zh-CN" sz="2800" b="1" dirty="0" err="1">
                    <a:latin typeface="Times New Roman" panose="02020603050405020304" pitchFamily="18" charset="0"/>
                    <a:ea typeface="宋体" panose="02010600030101010101" pitchFamily="2" charset="-122"/>
                  </a:rPr>
                  <a:t>AB</a:t>
                </a:r>
                <a:r>
                  <a:rPr lang="en-US" altLang="zh-CN" sz="2800" b="1" dirty="0">
                    <a:latin typeface="Times New Roman" panose="02020603050405020304" pitchFamily="18" charset="0"/>
                    <a:ea typeface="宋体" panose="02010600030101010101" pitchFamily="2" charset="-122"/>
                  </a:rPr>
                  <a:t>    Y</a:t>
                </a:r>
              </a:p>
              <a:p>
                <a:pPr>
                  <a:spcBef>
                    <a:spcPct val="50000"/>
                  </a:spcBef>
                </a:pPr>
                <a:r>
                  <a:rPr lang="en-US" altLang="zh-CN" sz="2800" b="1" dirty="0">
                    <a:latin typeface="Times New Roman" panose="02020603050405020304" pitchFamily="18" charset="0"/>
                    <a:ea typeface="宋体" panose="02010600030101010101" pitchFamily="2" charset="-122"/>
                  </a:rPr>
                  <a:t>  0     0      0       0      0  </a:t>
                </a:r>
              </a:p>
              <a:p>
                <a:pPr>
                  <a:spcBef>
                    <a:spcPct val="50000"/>
                  </a:spcBef>
                </a:pPr>
                <a:r>
                  <a:rPr lang="en-US" altLang="zh-CN" sz="2800" b="1" dirty="0">
                    <a:latin typeface="Times New Roman" panose="02020603050405020304" pitchFamily="18" charset="0"/>
                    <a:ea typeface="宋体" panose="02010600030101010101" pitchFamily="2" charset="-122"/>
                  </a:rPr>
                  <a:t>  0     1      1       0      1</a:t>
                </a:r>
              </a:p>
              <a:p>
                <a:pPr>
                  <a:spcBef>
                    <a:spcPct val="50000"/>
                  </a:spcBef>
                </a:pPr>
                <a:r>
                  <a:rPr lang="en-US" altLang="zh-CN" sz="2800" b="1" dirty="0">
                    <a:latin typeface="Times New Roman" panose="02020603050405020304" pitchFamily="18" charset="0"/>
                    <a:ea typeface="宋体" panose="02010600030101010101" pitchFamily="2" charset="-122"/>
                  </a:rPr>
                  <a:t>  1     0      0       1      1</a:t>
                </a:r>
              </a:p>
              <a:p>
                <a:pPr>
                  <a:spcBef>
                    <a:spcPct val="50000"/>
                  </a:spcBef>
                </a:pPr>
                <a:r>
                  <a:rPr lang="en-US" altLang="zh-CN" sz="2800" b="1" dirty="0">
                    <a:latin typeface="Times New Roman" panose="02020603050405020304" pitchFamily="18" charset="0"/>
                    <a:ea typeface="宋体" panose="02010600030101010101" pitchFamily="2" charset="-122"/>
                  </a:rPr>
                  <a:t>  1     1      0       0      0</a:t>
                </a:r>
              </a:p>
            </p:txBody>
          </p:sp>
          <p:sp>
            <p:nvSpPr>
              <p:cNvPr id="15367" name="直接连接符 15366"/>
              <p:cNvSpPr/>
              <p:nvPr/>
            </p:nvSpPr>
            <p:spPr>
              <a:xfrm>
                <a:off x="2789" y="1136"/>
                <a:ext cx="2074" cy="0"/>
              </a:xfrm>
              <a:prstGeom prst="line">
                <a:avLst/>
              </a:prstGeom>
              <a:ln w="9525" cap="flat" cmpd="sng">
                <a:solidFill>
                  <a:srgbClr val="000000"/>
                </a:solidFill>
                <a:prstDash val="solid"/>
                <a:headEnd type="none" w="med" len="med"/>
                <a:tailEnd type="none" w="med" len="med"/>
              </a:ln>
            </p:spPr>
          </p:sp>
          <p:sp>
            <p:nvSpPr>
              <p:cNvPr id="15368" name="直接连接符 15367"/>
              <p:cNvSpPr/>
              <p:nvPr/>
            </p:nvSpPr>
            <p:spPr>
              <a:xfrm>
                <a:off x="3032" y="848"/>
                <a:ext cx="0" cy="1920"/>
              </a:xfrm>
              <a:prstGeom prst="line">
                <a:avLst/>
              </a:prstGeom>
              <a:ln w="9525" cap="flat" cmpd="sng">
                <a:solidFill>
                  <a:srgbClr val="000000"/>
                </a:solidFill>
                <a:prstDash val="solid"/>
                <a:headEnd type="none" w="med" len="med"/>
                <a:tailEnd type="none" w="med" len="med"/>
              </a:ln>
            </p:spPr>
          </p:sp>
          <p:sp>
            <p:nvSpPr>
              <p:cNvPr id="15369" name="直接连接符 15368"/>
              <p:cNvSpPr/>
              <p:nvPr/>
            </p:nvSpPr>
            <p:spPr>
              <a:xfrm>
                <a:off x="3416" y="848"/>
                <a:ext cx="0" cy="1920"/>
              </a:xfrm>
              <a:prstGeom prst="line">
                <a:avLst/>
              </a:prstGeom>
              <a:ln w="9525" cap="flat" cmpd="sng">
                <a:solidFill>
                  <a:srgbClr val="000000"/>
                </a:solidFill>
                <a:prstDash val="solid"/>
                <a:headEnd type="none" w="med" len="med"/>
                <a:tailEnd type="none" w="med" len="med"/>
              </a:ln>
            </p:spPr>
          </p:sp>
          <p:sp>
            <p:nvSpPr>
              <p:cNvPr id="15370" name="直接连接符 15369"/>
              <p:cNvSpPr/>
              <p:nvPr/>
            </p:nvSpPr>
            <p:spPr>
              <a:xfrm>
                <a:off x="3896" y="848"/>
                <a:ext cx="0" cy="1920"/>
              </a:xfrm>
              <a:prstGeom prst="line">
                <a:avLst/>
              </a:prstGeom>
              <a:ln w="9525" cap="flat" cmpd="sng">
                <a:solidFill>
                  <a:srgbClr val="000000"/>
                </a:solidFill>
                <a:prstDash val="solid"/>
                <a:headEnd type="none" w="med" len="med"/>
                <a:tailEnd type="none" w="med" len="med"/>
              </a:ln>
            </p:spPr>
          </p:sp>
          <p:sp>
            <p:nvSpPr>
              <p:cNvPr id="15371" name="直接连接符 15370"/>
              <p:cNvSpPr/>
              <p:nvPr/>
            </p:nvSpPr>
            <p:spPr>
              <a:xfrm>
                <a:off x="4424" y="896"/>
                <a:ext cx="0" cy="1920"/>
              </a:xfrm>
              <a:prstGeom prst="line">
                <a:avLst/>
              </a:prstGeom>
              <a:ln w="9525" cap="flat" cmpd="sng">
                <a:solidFill>
                  <a:srgbClr val="000000"/>
                </a:solidFill>
                <a:prstDash val="solid"/>
                <a:headEnd type="none" w="med" len="med"/>
                <a:tailEnd type="none" w="med" len="med"/>
              </a:ln>
            </p:spPr>
          </p:sp>
          <p:sp>
            <p:nvSpPr>
              <p:cNvPr id="15372" name="直接连接符 15371"/>
              <p:cNvSpPr/>
              <p:nvPr/>
            </p:nvSpPr>
            <p:spPr>
              <a:xfrm>
                <a:off x="4148" y="887"/>
                <a:ext cx="96" cy="0"/>
              </a:xfrm>
              <a:prstGeom prst="line">
                <a:avLst/>
              </a:prstGeom>
              <a:ln w="28575" cap="flat" cmpd="sng">
                <a:solidFill>
                  <a:srgbClr val="000000"/>
                </a:solidFill>
                <a:prstDash val="solid"/>
                <a:headEnd type="none" w="med" len="med"/>
                <a:tailEnd type="none" w="med" len="med"/>
              </a:ln>
            </p:spPr>
          </p:sp>
          <p:sp>
            <p:nvSpPr>
              <p:cNvPr id="15373" name="直接连接符 15372"/>
              <p:cNvSpPr/>
              <p:nvPr/>
            </p:nvSpPr>
            <p:spPr>
              <a:xfrm>
                <a:off x="3524" y="896"/>
                <a:ext cx="96" cy="0"/>
              </a:xfrm>
              <a:prstGeom prst="line">
                <a:avLst/>
              </a:prstGeom>
              <a:ln w="28575" cap="flat" cmpd="sng">
                <a:solidFill>
                  <a:srgbClr val="000000"/>
                </a:solidFill>
                <a:prstDash val="solid"/>
                <a:headEnd type="none" w="med" len="med"/>
                <a:tailEnd type="none" w="med" len="med"/>
              </a:ln>
            </p:spPr>
          </p:sp>
        </p:grpSp>
      </p:grpSp>
      <p:sp>
        <p:nvSpPr>
          <p:cNvPr id="15374" name="文本框 15373"/>
          <p:cNvSpPr txBox="1"/>
          <p:nvPr/>
        </p:nvSpPr>
        <p:spPr>
          <a:xfrm>
            <a:off x="278130" y="478790"/>
            <a:ext cx="2209800" cy="457200"/>
          </a:xfrm>
          <a:prstGeom prst="rect">
            <a:avLst/>
          </a:prstGeom>
          <a:noFill/>
          <a:ln w="9525">
            <a:noFill/>
          </a:ln>
        </p:spPr>
        <p:txBody>
          <a:bodyPr>
            <a:spAutoFit/>
          </a:bodyPr>
          <a:lstStyle/>
          <a:p>
            <a:pPr>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4</a:t>
            </a:r>
            <a:r>
              <a:rPr lang="zh-CN" altLang="en-US" b="1" dirty="0">
                <a:solidFill>
                  <a:schemeClr val="accent2"/>
                </a:solidFill>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楷体_GB2312" pitchFamily="49" charset="-122"/>
              </a:rPr>
              <a:t>异或</a:t>
            </a:r>
            <a:r>
              <a:rPr lang="zh-CN" altLang="en-US" b="1" dirty="0">
                <a:solidFill>
                  <a:schemeClr val="accent2"/>
                </a:solidFill>
                <a:latin typeface="楷体_GB2312" pitchFamily="49" charset="-122"/>
                <a:ea typeface="楷体_GB2312" pitchFamily="49" charset="-122"/>
              </a:rPr>
              <a:t>门</a:t>
            </a:r>
            <a:endParaRPr lang="zh-CN" altLang="en-US" b="1">
              <a:solidFill>
                <a:schemeClr val="accent2"/>
              </a:solidFill>
              <a:latin typeface="楷体_GB2312" pitchFamily="49" charset="-122"/>
              <a:ea typeface="楷体_GB2312" pitchFamily="49" charset="-122"/>
            </a:endParaRPr>
          </a:p>
        </p:txBody>
      </p:sp>
      <p:grpSp>
        <p:nvGrpSpPr>
          <p:cNvPr id="15381" name="组合 15380"/>
          <p:cNvGrpSpPr/>
          <p:nvPr/>
        </p:nvGrpSpPr>
        <p:grpSpPr>
          <a:xfrm>
            <a:off x="1052513" y="1959132"/>
            <a:ext cx="3946525" cy="1089025"/>
            <a:chOff x="354" y="2062"/>
            <a:chExt cx="2486" cy="686"/>
          </a:xfrm>
        </p:grpSpPr>
        <p:grpSp>
          <p:nvGrpSpPr>
            <p:cNvPr id="15382" name="组合 15381"/>
            <p:cNvGrpSpPr/>
            <p:nvPr/>
          </p:nvGrpSpPr>
          <p:grpSpPr>
            <a:xfrm>
              <a:off x="1192" y="2062"/>
              <a:ext cx="1648" cy="686"/>
              <a:chOff x="2632" y="3634"/>
              <a:chExt cx="1648" cy="686"/>
            </a:xfrm>
          </p:grpSpPr>
          <p:sp>
            <p:nvSpPr>
              <p:cNvPr id="15383" name="矩形 15382"/>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5384" name="直接连接符 15383"/>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5385" name="直接连接符 15384"/>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5386" name="直接连接符 15385"/>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5387" name="文本框 15386"/>
              <p:cNvSpPr txBox="1"/>
              <p:nvPr/>
            </p:nvSpPr>
            <p:spPr>
              <a:xfrm>
                <a:off x="3168" y="3801"/>
                <a:ext cx="528"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=1</a:t>
                </a:r>
                <a:endParaRPr lang="en-US" altLang="zh-CN" sz="1800" b="1">
                  <a:latin typeface="楷体_GB2312" pitchFamily="49" charset="-122"/>
                  <a:ea typeface="楷体_GB2312" pitchFamily="49" charset="-122"/>
                </a:endParaRPr>
              </a:p>
            </p:txBody>
          </p:sp>
          <p:sp>
            <p:nvSpPr>
              <p:cNvPr id="15388" name="文本框 15387"/>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5389" name="文本框 15388"/>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5390" name="文本框 15389"/>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5391" name="文本框 15390"/>
            <p:cNvSpPr txBox="1"/>
            <p:nvPr/>
          </p:nvSpPr>
          <p:spPr>
            <a:xfrm>
              <a:off x="354" y="2236"/>
              <a:ext cx="791" cy="327"/>
            </a:xfrm>
            <a:prstGeom prst="rect">
              <a:avLst/>
            </a:prstGeom>
            <a:noFill/>
            <a:ln w="9525">
              <a:noFill/>
            </a:ln>
          </p:spPr>
          <p:txBody>
            <a:bodyPr wrap="none" anchor="ctr">
              <a:spAutoFit/>
            </a:bodyPr>
            <a:lstStyle/>
            <a:p>
              <a:pPr algn="ctr">
                <a:spcBef>
                  <a:spcPct val="50000"/>
                </a:spcBef>
              </a:pPr>
              <a:r>
                <a:rPr lang="zh-CN" altLang="en-US" sz="2800" b="1" dirty="0">
                  <a:latin typeface="Times New Roman" panose="02020603050405020304" pitchFamily="18" charset="0"/>
                  <a:ea typeface="楷体_GB2312" pitchFamily="49" charset="-122"/>
                </a:rPr>
                <a:t>符号：</a:t>
              </a:r>
            </a:p>
          </p:txBody>
        </p:sp>
      </p:grpSp>
      <p:grpSp>
        <p:nvGrpSpPr>
          <p:cNvPr id="15395" name="组合 15394"/>
          <p:cNvGrpSpPr/>
          <p:nvPr/>
        </p:nvGrpSpPr>
        <p:grpSpPr>
          <a:xfrm>
            <a:off x="533400" y="5676900"/>
            <a:ext cx="7620000" cy="647700"/>
            <a:chOff x="336" y="3312"/>
            <a:chExt cx="4800" cy="408"/>
          </a:xfrm>
        </p:grpSpPr>
        <p:graphicFrame>
          <p:nvGraphicFramePr>
            <p:cNvPr id="15392" name="对象 15391"/>
            <p:cNvGraphicFramePr>
              <a:graphicFrameLocks noChangeAspect="1"/>
            </p:cNvGraphicFramePr>
            <p:nvPr/>
          </p:nvGraphicFramePr>
          <p:xfrm>
            <a:off x="336" y="3312"/>
            <a:ext cx="4800" cy="408"/>
          </p:xfrm>
          <a:graphic>
            <a:graphicData uri="http://schemas.openxmlformats.org/presentationml/2006/ole">
              <mc:AlternateContent xmlns:mc="http://schemas.openxmlformats.org/markup-compatibility/2006">
                <mc:Choice xmlns:v="urn:schemas-microsoft-com:vml" Requires="v">
                  <p:oleObj spid="_x0000_s5257" r:id="rId4" imgW="5477271" imgH="222134" progId="">
                    <p:embed/>
                  </p:oleObj>
                </mc:Choice>
                <mc:Fallback>
                  <p:oleObj r:id="rId4" imgW="5477271" imgH="222134" progId="">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r="52740"/>
                        <a:stretch>
                          <a:fillRect/>
                        </a:stretch>
                      </p:blipFill>
                      <p:spPr bwMode="auto">
                        <a:xfrm>
                          <a:off x="336" y="3312"/>
                          <a:ext cx="4800" cy="408"/>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393" name="直接连接符 15392"/>
            <p:cNvSpPr/>
            <p:nvPr/>
          </p:nvSpPr>
          <p:spPr>
            <a:xfrm>
              <a:off x="2928" y="3408"/>
              <a:ext cx="144" cy="0"/>
            </a:xfrm>
            <a:prstGeom prst="line">
              <a:avLst/>
            </a:prstGeom>
            <a:ln w="9525" cap="flat" cmpd="sng">
              <a:solidFill>
                <a:schemeClr val="tx1"/>
              </a:solidFill>
              <a:prstDash val="solid"/>
              <a:headEnd type="none" w="med" len="med"/>
              <a:tailEnd type="none" w="med" len="med"/>
            </a:ln>
          </p:spPr>
        </p:sp>
        <p:sp>
          <p:nvSpPr>
            <p:cNvPr id="15394" name="直接连接符 15393"/>
            <p:cNvSpPr/>
            <p:nvPr/>
          </p:nvSpPr>
          <p:spPr>
            <a:xfrm>
              <a:off x="3120" y="3408"/>
              <a:ext cx="144" cy="0"/>
            </a:xfrm>
            <a:prstGeom prst="line">
              <a:avLst/>
            </a:prstGeom>
            <a:ln w="9525" cap="flat" cmpd="sng">
              <a:solidFill>
                <a:schemeClr val="tx1"/>
              </a:solidFill>
              <a:prstDash val="solid"/>
              <a:headEnd type="none" w="med" len="med"/>
              <a:tailEnd type="none" w="med" len="med"/>
            </a:ln>
          </p:spPr>
        </p:sp>
      </p:grpSp>
      <p:grpSp>
        <p:nvGrpSpPr>
          <p:cNvPr id="15408" name="组合 15407"/>
          <p:cNvGrpSpPr/>
          <p:nvPr/>
        </p:nvGrpSpPr>
        <p:grpSpPr>
          <a:xfrm>
            <a:off x="2400301" y="3276601"/>
            <a:ext cx="2616200" cy="1089025"/>
            <a:chOff x="1175" y="1824"/>
            <a:chExt cx="1648" cy="686"/>
          </a:xfrm>
        </p:grpSpPr>
        <p:grpSp>
          <p:nvGrpSpPr>
            <p:cNvPr id="15397" name="组合 15396"/>
            <p:cNvGrpSpPr/>
            <p:nvPr/>
          </p:nvGrpSpPr>
          <p:grpSpPr>
            <a:xfrm>
              <a:off x="1175" y="1824"/>
              <a:ext cx="1648" cy="686"/>
              <a:chOff x="2632" y="3634"/>
              <a:chExt cx="1648" cy="686"/>
            </a:xfrm>
          </p:grpSpPr>
          <p:sp>
            <p:nvSpPr>
              <p:cNvPr id="15398" name="矩形 15397"/>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5399" name="直接连接符 15398"/>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5400" name="直接连接符 15399"/>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5401" name="直接连接符 15400"/>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5402" name="文本框 15401"/>
              <p:cNvSpPr txBox="1"/>
              <p:nvPr/>
            </p:nvSpPr>
            <p:spPr>
              <a:xfrm>
                <a:off x="3168" y="3801"/>
                <a:ext cx="528" cy="231"/>
              </a:xfrm>
              <a:prstGeom prst="rect">
                <a:avLst/>
              </a:prstGeom>
              <a:noFill/>
              <a:ln w="9525">
                <a:noFill/>
              </a:ln>
            </p:spPr>
            <p:txBody>
              <a:bodyPr>
                <a:spAutoFit/>
              </a:bodyPr>
              <a:lstStyle/>
              <a:p>
                <a:pPr>
                  <a:spcBef>
                    <a:spcPct val="50000"/>
                  </a:spcBef>
                </a:pPr>
                <a:endParaRPr sz="1800" b="1">
                  <a:latin typeface="楷体_GB2312" pitchFamily="49" charset="-122"/>
                  <a:ea typeface="楷体_GB2312" pitchFamily="49" charset="-122"/>
                </a:endParaRPr>
              </a:p>
            </p:txBody>
          </p:sp>
          <p:sp>
            <p:nvSpPr>
              <p:cNvPr id="15403" name="文本框 15402"/>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5404" name="文本框 15403"/>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5405" name="文本框 15404"/>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aphicFrame>
          <p:nvGraphicFramePr>
            <p:cNvPr id="15407" name="对象 15406"/>
            <p:cNvGraphicFramePr>
              <a:graphicFrameLocks noChangeAspect="1"/>
            </p:cNvGraphicFramePr>
            <p:nvPr/>
          </p:nvGraphicFramePr>
          <p:xfrm>
            <a:off x="1776" y="2016"/>
            <a:ext cx="275" cy="296"/>
          </p:xfrm>
          <a:graphic>
            <a:graphicData uri="http://schemas.openxmlformats.org/presentationml/2006/ole">
              <mc:AlternateContent xmlns:mc="http://schemas.openxmlformats.org/markup-compatibility/2006">
                <mc:Choice xmlns:v="urn:schemas-microsoft-com:vml" Requires="v">
                  <p:oleObj spid="_x0000_s5258" r:id="rId6" imgW="164814" imgH="177492" progId="">
                    <p:embed/>
                  </p:oleObj>
                </mc:Choice>
                <mc:Fallback>
                  <p:oleObj r:id="rId6" imgW="164814" imgH="177492" progId="">
                    <p:embed/>
                    <p:pic>
                      <p:nvPicPr>
                        <p:cNvPr id="0" name="Picture 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6" y="2016"/>
                          <a:ext cx="27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pic>
        <p:nvPicPr>
          <p:cNvPr id="2" name="图片 1"/>
          <p:cNvPicPr>
            <a:picLocks noChangeAspect="1"/>
          </p:cNvPicPr>
          <p:nvPr/>
        </p:nvPicPr>
        <p:blipFill>
          <a:blip r:embed="rId8"/>
          <a:stretch>
            <a:fillRect/>
          </a:stretch>
        </p:blipFill>
        <p:spPr>
          <a:xfrm>
            <a:off x="283484" y="2830784"/>
            <a:ext cx="1847850" cy="1390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组合 16386"/>
          <p:cNvGrpSpPr/>
          <p:nvPr/>
        </p:nvGrpSpPr>
        <p:grpSpPr>
          <a:xfrm>
            <a:off x="1276350" y="2774950"/>
            <a:ext cx="5456238" cy="3063875"/>
            <a:chOff x="72" y="2228"/>
            <a:chExt cx="3437" cy="1930"/>
          </a:xfrm>
        </p:grpSpPr>
        <p:sp>
          <p:nvSpPr>
            <p:cNvPr id="16388" name="矩形 16387"/>
            <p:cNvSpPr/>
            <p:nvPr/>
          </p:nvSpPr>
          <p:spPr>
            <a:xfrm>
              <a:off x="461" y="2228"/>
              <a:ext cx="2952" cy="1930"/>
            </a:xfrm>
            <a:prstGeom prst="rect">
              <a:avLst/>
            </a:prstGeom>
            <a:solidFill>
              <a:srgbClr val="FFFFFF"/>
            </a:solidFill>
            <a:ln w="28575" cap="flat" cmpd="sng">
              <a:solidFill>
                <a:schemeClr val="accent1"/>
              </a:solidFill>
              <a:prstDash val="solid"/>
              <a:miter/>
              <a:headEnd type="none" w="med" len="med"/>
              <a:tailEnd type="none" w="med" len="med"/>
            </a:ln>
          </p:spPr>
          <p:txBody>
            <a:bodyPr/>
            <a:lstStyle/>
            <a:p>
              <a:endParaRPr lang="zh-CN" altLang="en-US"/>
            </a:p>
          </p:txBody>
        </p:sp>
        <p:grpSp>
          <p:nvGrpSpPr>
            <p:cNvPr id="16389" name="组合 16388"/>
            <p:cNvGrpSpPr/>
            <p:nvPr/>
          </p:nvGrpSpPr>
          <p:grpSpPr>
            <a:xfrm>
              <a:off x="845" y="3366"/>
              <a:ext cx="960" cy="528"/>
              <a:chOff x="3984" y="1872"/>
              <a:chExt cx="960" cy="528"/>
            </a:xfrm>
          </p:grpSpPr>
          <p:sp>
            <p:nvSpPr>
              <p:cNvPr id="16390" name="矩形 16389"/>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391" name="直接连接符 16390"/>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6392" name="直接连接符 16391"/>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6393" name="椭圆 16392"/>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6394" name="文本框 16393"/>
            <p:cNvSpPr txBox="1"/>
            <p:nvPr/>
          </p:nvSpPr>
          <p:spPr>
            <a:xfrm>
              <a:off x="1181" y="3462"/>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grpSp>
          <p:nvGrpSpPr>
            <p:cNvPr id="16395" name="组合 16394"/>
            <p:cNvGrpSpPr/>
            <p:nvPr/>
          </p:nvGrpSpPr>
          <p:grpSpPr>
            <a:xfrm>
              <a:off x="844" y="2472"/>
              <a:ext cx="960" cy="528"/>
              <a:chOff x="3984" y="1872"/>
              <a:chExt cx="960" cy="528"/>
            </a:xfrm>
          </p:grpSpPr>
          <p:sp>
            <p:nvSpPr>
              <p:cNvPr id="16396" name="矩形 16395"/>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397" name="直接连接符 16396"/>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6398" name="直接连接符 16397"/>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6399" name="椭圆 16398"/>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6400" name="文本框 16399"/>
            <p:cNvSpPr txBox="1"/>
            <p:nvPr/>
          </p:nvSpPr>
          <p:spPr>
            <a:xfrm>
              <a:off x="1180" y="2568"/>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16401" name="直接连接符 16400"/>
            <p:cNvSpPr/>
            <p:nvPr/>
          </p:nvSpPr>
          <p:spPr>
            <a:xfrm>
              <a:off x="2426" y="3751"/>
              <a:ext cx="240" cy="0"/>
            </a:xfrm>
            <a:prstGeom prst="line">
              <a:avLst/>
            </a:prstGeom>
            <a:ln w="38100" cap="flat" cmpd="sng">
              <a:solidFill>
                <a:schemeClr val="tx1"/>
              </a:solidFill>
              <a:prstDash val="solid"/>
              <a:headEnd type="none" w="med" len="med"/>
              <a:tailEnd type="none" w="med" len="med"/>
            </a:ln>
          </p:spPr>
        </p:sp>
        <p:sp>
          <p:nvSpPr>
            <p:cNvPr id="16402" name="矩形 16401"/>
            <p:cNvSpPr/>
            <p:nvPr/>
          </p:nvSpPr>
          <p:spPr>
            <a:xfrm>
              <a:off x="2042" y="3511"/>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03" name="直接连接符 16402"/>
            <p:cNvSpPr/>
            <p:nvPr/>
          </p:nvSpPr>
          <p:spPr>
            <a:xfrm>
              <a:off x="1802" y="3895"/>
              <a:ext cx="240" cy="0"/>
            </a:xfrm>
            <a:prstGeom prst="line">
              <a:avLst/>
            </a:prstGeom>
            <a:ln w="38100" cap="flat" cmpd="sng">
              <a:solidFill>
                <a:schemeClr val="tx1"/>
              </a:solidFill>
              <a:prstDash val="solid"/>
              <a:headEnd type="none" w="med" len="med"/>
              <a:tailEnd type="none" w="med" len="med"/>
            </a:ln>
          </p:spPr>
        </p:sp>
        <p:sp>
          <p:nvSpPr>
            <p:cNvPr id="16404" name="直接连接符 16403"/>
            <p:cNvSpPr/>
            <p:nvPr/>
          </p:nvSpPr>
          <p:spPr>
            <a:xfrm>
              <a:off x="1802" y="3607"/>
              <a:ext cx="240" cy="0"/>
            </a:xfrm>
            <a:prstGeom prst="line">
              <a:avLst/>
            </a:prstGeom>
            <a:ln w="38100" cap="flat" cmpd="sng">
              <a:solidFill>
                <a:schemeClr val="tx1"/>
              </a:solidFill>
              <a:prstDash val="solid"/>
              <a:headEnd type="none" w="med" len="med"/>
              <a:tailEnd type="none" w="med" len="med"/>
            </a:ln>
          </p:spPr>
        </p:sp>
        <p:sp>
          <p:nvSpPr>
            <p:cNvPr id="16405" name="文本框 16404"/>
            <p:cNvSpPr txBox="1"/>
            <p:nvPr/>
          </p:nvSpPr>
          <p:spPr>
            <a:xfrm>
              <a:off x="2138" y="3607"/>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16406" name="直接连接符 16405"/>
            <p:cNvSpPr/>
            <p:nvPr/>
          </p:nvSpPr>
          <p:spPr>
            <a:xfrm>
              <a:off x="2424" y="2858"/>
              <a:ext cx="240" cy="0"/>
            </a:xfrm>
            <a:prstGeom prst="line">
              <a:avLst/>
            </a:prstGeom>
            <a:ln w="38100" cap="flat" cmpd="sng">
              <a:solidFill>
                <a:schemeClr val="tx1"/>
              </a:solidFill>
              <a:prstDash val="solid"/>
              <a:headEnd type="none" w="med" len="med"/>
              <a:tailEnd type="none" w="med" len="med"/>
            </a:ln>
          </p:spPr>
        </p:sp>
        <p:sp>
          <p:nvSpPr>
            <p:cNvPr id="16407" name="矩形 16406"/>
            <p:cNvSpPr/>
            <p:nvPr/>
          </p:nvSpPr>
          <p:spPr>
            <a:xfrm>
              <a:off x="2040" y="2618"/>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08" name="直接连接符 16407"/>
            <p:cNvSpPr/>
            <p:nvPr/>
          </p:nvSpPr>
          <p:spPr>
            <a:xfrm>
              <a:off x="1800" y="3002"/>
              <a:ext cx="240" cy="0"/>
            </a:xfrm>
            <a:prstGeom prst="line">
              <a:avLst/>
            </a:prstGeom>
            <a:ln w="38100" cap="flat" cmpd="sng">
              <a:solidFill>
                <a:schemeClr val="tx1"/>
              </a:solidFill>
              <a:prstDash val="solid"/>
              <a:headEnd type="none" w="med" len="med"/>
              <a:tailEnd type="none" w="med" len="med"/>
            </a:ln>
          </p:spPr>
        </p:sp>
        <p:sp>
          <p:nvSpPr>
            <p:cNvPr id="16409" name="直接连接符 16408"/>
            <p:cNvSpPr/>
            <p:nvPr/>
          </p:nvSpPr>
          <p:spPr>
            <a:xfrm>
              <a:off x="1800" y="2714"/>
              <a:ext cx="240" cy="0"/>
            </a:xfrm>
            <a:prstGeom prst="line">
              <a:avLst/>
            </a:prstGeom>
            <a:ln w="38100" cap="flat" cmpd="sng">
              <a:solidFill>
                <a:schemeClr val="tx1"/>
              </a:solidFill>
              <a:prstDash val="solid"/>
              <a:headEnd type="none" w="med" len="med"/>
              <a:tailEnd type="none" w="med" len="med"/>
            </a:ln>
          </p:spPr>
        </p:sp>
        <p:sp>
          <p:nvSpPr>
            <p:cNvPr id="16410" name="文本框 16409"/>
            <p:cNvSpPr txBox="1"/>
            <p:nvPr/>
          </p:nvSpPr>
          <p:spPr>
            <a:xfrm>
              <a:off x="2136" y="2714"/>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16411" name="矩形 16410"/>
            <p:cNvSpPr/>
            <p:nvPr/>
          </p:nvSpPr>
          <p:spPr>
            <a:xfrm>
              <a:off x="2885" y="3057"/>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6412" name="直接连接符 16411"/>
            <p:cNvSpPr/>
            <p:nvPr/>
          </p:nvSpPr>
          <p:spPr>
            <a:xfrm>
              <a:off x="3269" y="3297"/>
              <a:ext cx="240" cy="0"/>
            </a:xfrm>
            <a:prstGeom prst="line">
              <a:avLst/>
            </a:prstGeom>
            <a:ln w="38100" cap="flat" cmpd="sng">
              <a:solidFill>
                <a:schemeClr val="tx1"/>
              </a:solidFill>
              <a:prstDash val="solid"/>
              <a:headEnd type="none" w="med" len="med"/>
              <a:tailEnd type="none" w="med" len="med"/>
            </a:ln>
          </p:spPr>
        </p:sp>
        <p:sp>
          <p:nvSpPr>
            <p:cNvPr id="16413" name="直接连接符 16412"/>
            <p:cNvSpPr/>
            <p:nvPr/>
          </p:nvSpPr>
          <p:spPr>
            <a:xfrm>
              <a:off x="2645" y="3489"/>
              <a:ext cx="240" cy="0"/>
            </a:xfrm>
            <a:prstGeom prst="line">
              <a:avLst/>
            </a:prstGeom>
            <a:ln w="38100" cap="flat" cmpd="sng">
              <a:solidFill>
                <a:schemeClr val="tx1"/>
              </a:solidFill>
              <a:prstDash val="solid"/>
              <a:headEnd type="none" w="med" len="med"/>
              <a:tailEnd type="none" w="med" len="med"/>
            </a:ln>
          </p:spPr>
        </p:sp>
        <p:sp>
          <p:nvSpPr>
            <p:cNvPr id="16414" name="直接连接符 16413"/>
            <p:cNvSpPr/>
            <p:nvPr/>
          </p:nvSpPr>
          <p:spPr>
            <a:xfrm>
              <a:off x="2645" y="3153"/>
              <a:ext cx="240" cy="0"/>
            </a:xfrm>
            <a:prstGeom prst="line">
              <a:avLst/>
            </a:prstGeom>
            <a:ln w="38100" cap="flat" cmpd="sng">
              <a:solidFill>
                <a:schemeClr val="tx1"/>
              </a:solidFill>
              <a:prstDash val="solid"/>
              <a:headEnd type="none" w="med" len="med"/>
              <a:tailEnd type="none" w="med" len="med"/>
            </a:ln>
          </p:spPr>
        </p:sp>
        <p:sp>
          <p:nvSpPr>
            <p:cNvPr id="16415" name="文本框 16414"/>
            <p:cNvSpPr txBox="1"/>
            <p:nvPr/>
          </p:nvSpPr>
          <p:spPr>
            <a:xfrm>
              <a:off x="2885" y="3153"/>
              <a:ext cx="52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endParaRPr lang="en-US" altLang="zh-CN" sz="1800" b="1">
                <a:latin typeface="Times New Roman" panose="02020603050405020304" pitchFamily="18" charset="0"/>
                <a:ea typeface="宋体" panose="02010600030101010101" pitchFamily="2" charset="-122"/>
              </a:endParaRPr>
            </a:p>
          </p:txBody>
        </p:sp>
        <p:sp>
          <p:nvSpPr>
            <p:cNvPr id="16416" name="直接连接符 16415"/>
            <p:cNvSpPr/>
            <p:nvPr/>
          </p:nvSpPr>
          <p:spPr>
            <a:xfrm>
              <a:off x="380" y="2715"/>
              <a:ext cx="471" cy="0"/>
            </a:xfrm>
            <a:prstGeom prst="line">
              <a:avLst/>
            </a:prstGeom>
            <a:ln w="38100" cap="flat" cmpd="sng">
              <a:solidFill>
                <a:schemeClr val="tx1"/>
              </a:solidFill>
              <a:prstDash val="solid"/>
              <a:headEnd type="none" w="med" len="med"/>
              <a:tailEnd type="none" w="med" len="med"/>
            </a:ln>
          </p:spPr>
        </p:sp>
        <p:sp>
          <p:nvSpPr>
            <p:cNvPr id="16417" name="直接连接符 16416"/>
            <p:cNvSpPr/>
            <p:nvPr/>
          </p:nvSpPr>
          <p:spPr>
            <a:xfrm>
              <a:off x="363" y="3606"/>
              <a:ext cx="503" cy="0"/>
            </a:xfrm>
            <a:prstGeom prst="line">
              <a:avLst/>
            </a:prstGeom>
            <a:ln w="38100" cap="flat" cmpd="sng">
              <a:solidFill>
                <a:schemeClr val="tx1"/>
              </a:solidFill>
              <a:prstDash val="solid"/>
              <a:headEnd type="none" w="med" len="med"/>
              <a:tailEnd type="none" w="med" len="med"/>
            </a:ln>
          </p:spPr>
        </p:sp>
        <p:sp>
          <p:nvSpPr>
            <p:cNvPr id="16418" name="直接连接符 16417"/>
            <p:cNvSpPr/>
            <p:nvPr/>
          </p:nvSpPr>
          <p:spPr>
            <a:xfrm flipV="1">
              <a:off x="770" y="3153"/>
              <a:ext cx="0" cy="454"/>
            </a:xfrm>
            <a:prstGeom prst="line">
              <a:avLst/>
            </a:prstGeom>
            <a:ln w="38100" cap="flat" cmpd="sng">
              <a:solidFill>
                <a:schemeClr val="tx1"/>
              </a:solidFill>
              <a:prstDash val="solid"/>
              <a:headEnd type="none" w="med" len="med"/>
              <a:tailEnd type="none" w="med" len="med"/>
            </a:ln>
          </p:spPr>
        </p:sp>
        <p:sp>
          <p:nvSpPr>
            <p:cNvPr id="16419" name="直接连接符 16418"/>
            <p:cNvSpPr/>
            <p:nvPr/>
          </p:nvSpPr>
          <p:spPr>
            <a:xfrm flipV="1">
              <a:off x="770" y="3152"/>
              <a:ext cx="1053" cy="1"/>
            </a:xfrm>
            <a:prstGeom prst="line">
              <a:avLst/>
            </a:prstGeom>
            <a:ln w="38100" cap="flat" cmpd="sng">
              <a:solidFill>
                <a:schemeClr val="tx1"/>
              </a:solidFill>
              <a:prstDash val="solid"/>
              <a:headEnd type="none" w="med" len="med"/>
              <a:tailEnd type="none" w="med" len="med"/>
            </a:ln>
          </p:spPr>
        </p:sp>
        <p:sp>
          <p:nvSpPr>
            <p:cNvPr id="16420" name="直接连接符 16419"/>
            <p:cNvSpPr/>
            <p:nvPr/>
          </p:nvSpPr>
          <p:spPr>
            <a:xfrm>
              <a:off x="1808" y="3007"/>
              <a:ext cx="0" cy="146"/>
            </a:xfrm>
            <a:prstGeom prst="line">
              <a:avLst/>
            </a:prstGeom>
            <a:ln w="38100" cap="flat" cmpd="sng">
              <a:solidFill>
                <a:schemeClr val="tx1"/>
              </a:solidFill>
              <a:prstDash val="solid"/>
              <a:headEnd type="none" w="med" len="med"/>
              <a:tailEnd type="none" w="med" len="med"/>
            </a:ln>
          </p:spPr>
        </p:sp>
        <p:sp>
          <p:nvSpPr>
            <p:cNvPr id="16421" name="直接连接符 16420"/>
            <p:cNvSpPr/>
            <p:nvPr/>
          </p:nvSpPr>
          <p:spPr>
            <a:xfrm>
              <a:off x="608" y="2715"/>
              <a:ext cx="0" cy="1314"/>
            </a:xfrm>
            <a:prstGeom prst="line">
              <a:avLst/>
            </a:prstGeom>
            <a:ln w="38100" cap="flat" cmpd="sng">
              <a:solidFill>
                <a:schemeClr val="tx1"/>
              </a:solidFill>
              <a:prstDash val="solid"/>
              <a:headEnd type="none" w="med" len="med"/>
              <a:tailEnd type="none" w="med" len="med"/>
            </a:ln>
          </p:spPr>
        </p:sp>
        <p:sp>
          <p:nvSpPr>
            <p:cNvPr id="16422" name="直接连接符 16421"/>
            <p:cNvSpPr/>
            <p:nvPr/>
          </p:nvSpPr>
          <p:spPr>
            <a:xfrm>
              <a:off x="608" y="4029"/>
              <a:ext cx="1216" cy="0"/>
            </a:xfrm>
            <a:prstGeom prst="line">
              <a:avLst/>
            </a:prstGeom>
            <a:ln w="38100" cap="flat" cmpd="sng">
              <a:solidFill>
                <a:schemeClr val="tx1"/>
              </a:solidFill>
              <a:prstDash val="solid"/>
              <a:headEnd type="none" w="med" len="med"/>
              <a:tailEnd type="none" w="med" len="med"/>
            </a:ln>
          </p:spPr>
        </p:sp>
        <p:sp>
          <p:nvSpPr>
            <p:cNvPr id="16423" name="直接连接符 16422"/>
            <p:cNvSpPr/>
            <p:nvPr/>
          </p:nvSpPr>
          <p:spPr>
            <a:xfrm>
              <a:off x="1808" y="3899"/>
              <a:ext cx="0" cy="130"/>
            </a:xfrm>
            <a:prstGeom prst="line">
              <a:avLst/>
            </a:prstGeom>
            <a:ln w="38100" cap="flat" cmpd="sng">
              <a:solidFill>
                <a:schemeClr val="tx1"/>
              </a:solidFill>
              <a:prstDash val="solid"/>
              <a:headEnd type="none" w="med" len="med"/>
              <a:tailEnd type="none" w="med" len="med"/>
            </a:ln>
          </p:spPr>
        </p:sp>
        <p:sp>
          <p:nvSpPr>
            <p:cNvPr id="16424" name="直接连接符 16423"/>
            <p:cNvSpPr/>
            <p:nvPr/>
          </p:nvSpPr>
          <p:spPr>
            <a:xfrm>
              <a:off x="2651" y="2861"/>
              <a:ext cx="0" cy="292"/>
            </a:xfrm>
            <a:prstGeom prst="line">
              <a:avLst/>
            </a:prstGeom>
            <a:ln w="38100" cap="flat" cmpd="sng">
              <a:solidFill>
                <a:schemeClr val="tx1"/>
              </a:solidFill>
              <a:prstDash val="solid"/>
              <a:headEnd type="none" w="med" len="med"/>
              <a:tailEnd type="none" w="med" len="med"/>
            </a:ln>
          </p:spPr>
        </p:sp>
        <p:sp>
          <p:nvSpPr>
            <p:cNvPr id="16425" name="直接连接符 16424"/>
            <p:cNvSpPr/>
            <p:nvPr/>
          </p:nvSpPr>
          <p:spPr>
            <a:xfrm>
              <a:off x="2651" y="3493"/>
              <a:ext cx="0" cy="260"/>
            </a:xfrm>
            <a:prstGeom prst="line">
              <a:avLst/>
            </a:prstGeom>
            <a:ln w="38100" cap="flat" cmpd="sng">
              <a:solidFill>
                <a:schemeClr val="tx1"/>
              </a:solidFill>
              <a:prstDash val="solid"/>
              <a:headEnd type="none" w="med" len="med"/>
              <a:tailEnd type="none" w="med" len="med"/>
            </a:ln>
          </p:spPr>
        </p:sp>
        <p:sp>
          <p:nvSpPr>
            <p:cNvPr id="16426" name="文本框 16425"/>
            <p:cNvSpPr txBox="1"/>
            <p:nvPr/>
          </p:nvSpPr>
          <p:spPr>
            <a:xfrm>
              <a:off x="107" y="2536"/>
              <a:ext cx="341"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16427" name="文本框 16426"/>
            <p:cNvSpPr txBox="1"/>
            <p:nvPr/>
          </p:nvSpPr>
          <p:spPr>
            <a:xfrm>
              <a:off x="72" y="3428"/>
              <a:ext cx="357"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B</a:t>
              </a:r>
            </a:p>
          </p:txBody>
        </p:sp>
        <p:sp>
          <p:nvSpPr>
            <p:cNvPr id="16428" name="椭圆 16427"/>
            <p:cNvSpPr/>
            <p:nvPr/>
          </p:nvSpPr>
          <p:spPr>
            <a:xfrm>
              <a:off x="746" y="3586"/>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6429" name="椭圆 16428"/>
            <p:cNvSpPr/>
            <p:nvPr/>
          </p:nvSpPr>
          <p:spPr>
            <a:xfrm>
              <a:off x="599" y="269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grpSp>
      <p:grpSp>
        <p:nvGrpSpPr>
          <p:cNvPr id="16430" name="组合 16429"/>
          <p:cNvGrpSpPr/>
          <p:nvPr/>
        </p:nvGrpSpPr>
        <p:grpSpPr>
          <a:xfrm>
            <a:off x="508000" y="2125663"/>
            <a:ext cx="5111750" cy="541337"/>
            <a:chOff x="80" y="760"/>
            <a:chExt cx="3220" cy="341"/>
          </a:xfrm>
        </p:grpSpPr>
        <p:grpSp>
          <p:nvGrpSpPr>
            <p:cNvPr id="16431" name="组合 16430"/>
            <p:cNvGrpSpPr/>
            <p:nvPr/>
          </p:nvGrpSpPr>
          <p:grpSpPr>
            <a:xfrm>
              <a:off x="964" y="768"/>
              <a:ext cx="2336" cy="333"/>
              <a:chOff x="1832" y="2608"/>
              <a:chExt cx="2336" cy="333"/>
            </a:xfrm>
          </p:grpSpPr>
          <p:sp>
            <p:nvSpPr>
              <p:cNvPr id="16432" name="文本框 16431"/>
              <p:cNvSpPr txBox="1"/>
              <p:nvPr/>
            </p:nvSpPr>
            <p:spPr>
              <a:xfrm>
                <a:off x="1832" y="2608"/>
                <a:ext cx="2336"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 </a:t>
                </a:r>
                <a:r>
                  <a:rPr lang="en-US" altLang="zh-CN" sz="2800" b="1">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a:solidFill>
                      <a:srgbClr val="FF0000"/>
                    </a:solidFill>
                    <a:latin typeface="Times New Roman" panose="02020603050405020304" pitchFamily="18" charset="0"/>
                    <a:ea typeface="宋体" panose="02010600030101010101" pitchFamily="2" charset="-122"/>
                  </a:rPr>
                  <a:t>B =AB + AB</a:t>
                </a:r>
                <a:endParaRPr lang="en-US" altLang="zh-CN" sz="2800" b="1">
                  <a:latin typeface="Times New Roman" panose="02020603050405020304" pitchFamily="18" charset="0"/>
                  <a:ea typeface="宋体" panose="02010600030101010101" pitchFamily="2" charset="-122"/>
                </a:endParaRPr>
              </a:p>
            </p:txBody>
          </p:sp>
          <p:sp>
            <p:nvSpPr>
              <p:cNvPr id="16433" name="直接连接符 16432"/>
              <p:cNvSpPr/>
              <p:nvPr/>
            </p:nvSpPr>
            <p:spPr>
              <a:xfrm>
                <a:off x="2968" y="2672"/>
                <a:ext cx="96" cy="0"/>
              </a:xfrm>
              <a:prstGeom prst="line">
                <a:avLst/>
              </a:prstGeom>
              <a:ln w="28575" cap="flat" cmpd="sng">
                <a:solidFill>
                  <a:srgbClr val="FF0000"/>
                </a:solidFill>
                <a:prstDash val="solid"/>
                <a:headEnd type="none" w="med" len="med"/>
                <a:tailEnd type="none" w="med" len="med"/>
              </a:ln>
            </p:spPr>
          </p:sp>
          <p:sp>
            <p:nvSpPr>
              <p:cNvPr id="16434" name="直接连接符 16433"/>
              <p:cNvSpPr/>
              <p:nvPr/>
            </p:nvSpPr>
            <p:spPr>
              <a:xfrm>
                <a:off x="3687" y="2672"/>
                <a:ext cx="96" cy="0"/>
              </a:xfrm>
              <a:prstGeom prst="line">
                <a:avLst/>
              </a:prstGeom>
              <a:ln w="28575" cap="flat" cmpd="sng">
                <a:solidFill>
                  <a:srgbClr val="FF0000"/>
                </a:solidFill>
                <a:prstDash val="solid"/>
                <a:headEnd type="none" w="med" len="med"/>
                <a:tailEnd type="none" w="med" len="med"/>
              </a:ln>
            </p:spPr>
          </p:sp>
        </p:grpSp>
        <p:sp>
          <p:nvSpPr>
            <p:cNvPr id="16435" name="文本框 16434"/>
            <p:cNvSpPr txBox="1"/>
            <p:nvPr/>
          </p:nvSpPr>
          <p:spPr>
            <a:xfrm>
              <a:off x="80" y="760"/>
              <a:ext cx="1016" cy="327"/>
            </a:xfrm>
            <a:prstGeom prst="rect">
              <a:avLst/>
            </a:prstGeom>
            <a:noFill/>
            <a:ln w="9525">
              <a:noFill/>
            </a:ln>
          </p:spPr>
          <p:txBody>
            <a:bodyPr wrap="none" anchor="ctr">
              <a:spAutoFit/>
            </a:bodyPr>
            <a:lstStyle/>
            <a:p>
              <a:pPr algn="ctr">
                <a:spcBef>
                  <a:spcPct val="50000"/>
                </a:spcBef>
              </a:pPr>
              <a:r>
                <a:rPr lang="zh-CN" altLang="zh-CN" sz="2800" b="1" dirty="0">
                  <a:solidFill>
                    <a:srgbClr val="FF0000"/>
                  </a:solidFill>
                  <a:latin typeface="Times New Roman" panose="02020603050405020304" pitchFamily="18" charset="0"/>
                  <a:ea typeface="楷体_GB2312" pitchFamily="49" charset="-122"/>
                </a:rPr>
                <a:t>表示式</a:t>
              </a:r>
              <a:r>
                <a:rPr lang="zh-CN" altLang="zh-CN" sz="2800" b="1" dirty="0">
                  <a:solidFill>
                    <a:srgbClr val="FF0000"/>
                  </a:solidFill>
                  <a:latin typeface="Times New Roman" panose="02020603050405020304" pitchFamily="18" charset="0"/>
                  <a:ea typeface="宋体" panose="02010600030101010101" pitchFamily="2" charset="-122"/>
                </a:rPr>
                <a:t>：</a:t>
              </a:r>
              <a:endParaRPr lang="en-US" altLang="zh-CN" sz="2800" b="1">
                <a:solidFill>
                  <a:srgbClr val="FF0000"/>
                </a:solidFill>
                <a:latin typeface="Times New Roman" panose="02020603050405020304" pitchFamily="18" charset="0"/>
                <a:ea typeface="宋体" panose="02010600030101010101" pitchFamily="2" charset="-122"/>
              </a:endParaRPr>
            </a:p>
          </p:txBody>
        </p:sp>
      </p:grpSp>
      <p:grpSp>
        <p:nvGrpSpPr>
          <p:cNvPr id="16436" name="组合 16435"/>
          <p:cNvGrpSpPr/>
          <p:nvPr/>
        </p:nvGrpSpPr>
        <p:grpSpPr>
          <a:xfrm>
            <a:off x="3532188" y="3035300"/>
            <a:ext cx="692150" cy="2000250"/>
            <a:chOff x="1565" y="2356"/>
            <a:chExt cx="436" cy="1260"/>
          </a:xfrm>
        </p:grpSpPr>
        <p:grpSp>
          <p:nvGrpSpPr>
            <p:cNvPr id="16437" name="组合 16436"/>
            <p:cNvGrpSpPr/>
            <p:nvPr/>
          </p:nvGrpSpPr>
          <p:grpSpPr>
            <a:xfrm>
              <a:off x="1565" y="2356"/>
              <a:ext cx="341" cy="333"/>
              <a:chOff x="1565" y="2356"/>
              <a:chExt cx="341" cy="333"/>
            </a:xfrm>
          </p:grpSpPr>
          <p:sp>
            <p:nvSpPr>
              <p:cNvPr id="16438" name="文本框 16437"/>
              <p:cNvSpPr txBox="1"/>
              <p:nvPr/>
            </p:nvSpPr>
            <p:spPr>
              <a:xfrm>
                <a:off x="1565" y="2356"/>
                <a:ext cx="341"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a:t>
                </a:r>
                <a:endParaRPr lang="en-US" altLang="zh-CN" sz="2800" b="1">
                  <a:latin typeface="Times New Roman" panose="02020603050405020304" pitchFamily="18" charset="0"/>
                  <a:ea typeface="宋体" panose="02010600030101010101" pitchFamily="2" charset="-122"/>
                </a:endParaRPr>
              </a:p>
            </p:txBody>
          </p:sp>
          <p:sp>
            <p:nvSpPr>
              <p:cNvPr id="16439" name="直接连接符 16438"/>
              <p:cNvSpPr/>
              <p:nvPr/>
            </p:nvSpPr>
            <p:spPr>
              <a:xfrm>
                <a:off x="1597" y="2374"/>
                <a:ext cx="210" cy="0"/>
              </a:xfrm>
              <a:prstGeom prst="line">
                <a:avLst/>
              </a:prstGeom>
              <a:ln w="28575" cap="flat" cmpd="sng">
                <a:solidFill>
                  <a:srgbClr val="FF0000"/>
                </a:solidFill>
                <a:prstDash val="solid"/>
                <a:headEnd type="none" w="med" len="med"/>
                <a:tailEnd type="none" w="med" len="med"/>
              </a:ln>
            </p:spPr>
          </p:sp>
        </p:grpSp>
        <p:grpSp>
          <p:nvGrpSpPr>
            <p:cNvPr id="16440" name="组合 16439"/>
            <p:cNvGrpSpPr/>
            <p:nvPr/>
          </p:nvGrpSpPr>
          <p:grpSpPr>
            <a:xfrm>
              <a:off x="1644" y="3289"/>
              <a:ext cx="357" cy="327"/>
              <a:chOff x="1644" y="3289"/>
              <a:chExt cx="357" cy="327"/>
            </a:xfrm>
          </p:grpSpPr>
          <p:sp>
            <p:nvSpPr>
              <p:cNvPr id="16441" name="直接连接符 16440"/>
              <p:cNvSpPr/>
              <p:nvPr/>
            </p:nvSpPr>
            <p:spPr>
              <a:xfrm>
                <a:off x="1693" y="3313"/>
                <a:ext cx="210" cy="0"/>
              </a:xfrm>
              <a:prstGeom prst="line">
                <a:avLst/>
              </a:prstGeom>
              <a:ln w="28575" cap="flat" cmpd="sng">
                <a:solidFill>
                  <a:srgbClr val="FF0000"/>
                </a:solidFill>
                <a:prstDash val="solid"/>
                <a:headEnd type="none" w="med" len="med"/>
                <a:tailEnd type="none" w="med" len="med"/>
              </a:ln>
            </p:spPr>
          </p:sp>
          <p:sp>
            <p:nvSpPr>
              <p:cNvPr id="16442" name="文本框 16441"/>
              <p:cNvSpPr txBox="1"/>
              <p:nvPr/>
            </p:nvSpPr>
            <p:spPr>
              <a:xfrm>
                <a:off x="1644" y="3289"/>
                <a:ext cx="357"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B</a:t>
                </a:r>
                <a:endParaRPr lang="en-US" altLang="zh-CN" sz="2800" b="1">
                  <a:latin typeface="Times New Roman" panose="02020603050405020304" pitchFamily="18" charset="0"/>
                  <a:ea typeface="宋体" panose="02010600030101010101" pitchFamily="2" charset="-122"/>
                </a:endParaRPr>
              </a:p>
            </p:txBody>
          </p:sp>
        </p:grpSp>
      </p:grpSp>
      <p:grpSp>
        <p:nvGrpSpPr>
          <p:cNvPr id="16443" name="组合 16442"/>
          <p:cNvGrpSpPr/>
          <p:nvPr/>
        </p:nvGrpSpPr>
        <p:grpSpPr>
          <a:xfrm>
            <a:off x="5005388" y="3040063"/>
            <a:ext cx="1028700" cy="2733675"/>
            <a:chOff x="2505" y="2407"/>
            <a:chExt cx="648" cy="1722"/>
          </a:xfrm>
        </p:grpSpPr>
        <p:grpSp>
          <p:nvGrpSpPr>
            <p:cNvPr id="16444" name="组合 16443"/>
            <p:cNvGrpSpPr/>
            <p:nvPr/>
          </p:nvGrpSpPr>
          <p:grpSpPr>
            <a:xfrm>
              <a:off x="2537" y="2407"/>
              <a:ext cx="616" cy="327"/>
              <a:chOff x="2537" y="2407"/>
              <a:chExt cx="616" cy="327"/>
            </a:xfrm>
          </p:grpSpPr>
          <p:sp>
            <p:nvSpPr>
              <p:cNvPr id="16445" name="文本框 16444"/>
              <p:cNvSpPr txBox="1"/>
              <p:nvPr/>
            </p:nvSpPr>
            <p:spPr>
              <a:xfrm>
                <a:off x="2537" y="2407"/>
                <a:ext cx="616"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AB</a:t>
                </a:r>
                <a:endParaRPr lang="en-US" altLang="zh-CN" sz="2800" b="1">
                  <a:latin typeface="Times New Roman" panose="02020603050405020304" pitchFamily="18" charset="0"/>
                  <a:ea typeface="宋体" panose="02010600030101010101" pitchFamily="2" charset="-122"/>
                </a:endParaRPr>
              </a:p>
            </p:txBody>
          </p:sp>
          <p:sp>
            <p:nvSpPr>
              <p:cNvPr id="16446" name="直接连接符 16445"/>
              <p:cNvSpPr/>
              <p:nvPr/>
            </p:nvSpPr>
            <p:spPr>
              <a:xfrm flipV="1">
                <a:off x="2602" y="2455"/>
                <a:ext cx="131" cy="0"/>
              </a:xfrm>
              <a:prstGeom prst="line">
                <a:avLst/>
              </a:prstGeom>
              <a:ln w="28575" cap="flat" cmpd="sng">
                <a:solidFill>
                  <a:srgbClr val="FF0000"/>
                </a:solidFill>
                <a:prstDash val="solid"/>
                <a:headEnd type="none" w="med" len="med"/>
                <a:tailEnd type="none" w="med" len="med"/>
              </a:ln>
            </p:spPr>
          </p:sp>
        </p:grpSp>
        <p:grpSp>
          <p:nvGrpSpPr>
            <p:cNvPr id="16447" name="组合 16446"/>
            <p:cNvGrpSpPr/>
            <p:nvPr/>
          </p:nvGrpSpPr>
          <p:grpSpPr>
            <a:xfrm>
              <a:off x="2505" y="3802"/>
              <a:ext cx="438" cy="327"/>
              <a:chOff x="2505" y="3802"/>
              <a:chExt cx="438" cy="327"/>
            </a:xfrm>
          </p:grpSpPr>
          <p:sp>
            <p:nvSpPr>
              <p:cNvPr id="16448" name="文本框 16447"/>
              <p:cNvSpPr txBox="1"/>
              <p:nvPr/>
            </p:nvSpPr>
            <p:spPr>
              <a:xfrm>
                <a:off x="2505" y="3802"/>
                <a:ext cx="438" cy="327"/>
              </a:xfrm>
              <a:prstGeom prst="rect">
                <a:avLst/>
              </a:prstGeom>
              <a:noFill/>
              <a:ln w="9525">
                <a:noFill/>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AB</a:t>
                </a:r>
              </a:p>
            </p:txBody>
          </p:sp>
          <p:sp>
            <p:nvSpPr>
              <p:cNvPr id="16449" name="直接连接符 16448"/>
              <p:cNvSpPr/>
              <p:nvPr/>
            </p:nvSpPr>
            <p:spPr>
              <a:xfrm>
                <a:off x="2716" y="3834"/>
                <a:ext cx="194" cy="1"/>
              </a:xfrm>
              <a:prstGeom prst="line">
                <a:avLst/>
              </a:prstGeom>
              <a:ln w="28575" cap="flat" cmpd="sng">
                <a:solidFill>
                  <a:srgbClr val="FF0000"/>
                </a:solidFill>
                <a:prstDash val="solid"/>
                <a:headEnd type="none" w="med" len="med"/>
                <a:tailEnd type="none" w="med" len="med"/>
              </a:ln>
            </p:spPr>
          </p:sp>
        </p:grpSp>
      </p:grpSp>
      <p:grpSp>
        <p:nvGrpSpPr>
          <p:cNvPr id="16450" name="组合 16449"/>
          <p:cNvGrpSpPr/>
          <p:nvPr/>
        </p:nvGrpSpPr>
        <p:grpSpPr>
          <a:xfrm>
            <a:off x="6786563" y="4216400"/>
            <a:ext cx="2082800" cy="528638"/>
            <a:chOff x="3783" y="2940"/>
            <a:chExt cx="1312" cy="333"/>
          </a:xfrm>
        </p:grpSpPr>
        <p:sp>
          <p:nvSpPr>
            <p:cNvPr id="16451" name="文本框 16450"/>
            <p:cNvSpPr txBox="1"/>
            <p:nvPr/>
          </p:nvSpPr>
          <p:spPr>
            <a:xfrm>
              <a:off x="3783" y="2940"/>
              <a:ext cx="1312"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Y=AB + AB</a:t>
              </a:r>
              <a:endParaRPr lang="en-US" altLang="zh-CN" sz="2800" b="1">
                <a:latin typeface="Times New Roman" panose="02020603050405020304" pitchFamily="18" charset="0"/>
                <a:ea typeface="宋体" panose="02010600030101010101" pitchFamily="2" charset="-122"/>
              </a:endParaRPr>
            </a:p>
          </p:txBody>
        </p:sp>
        <p:sp>
          <p:nvSpPr>
            <p:cNvPr id="16452" name="直接连接符 16451"/>
            <p:cNvSpPr/>
            <p:nvPr/>
          </p:nvSpPr>
          <p:spPr>
            <a:xfrm>
              <a:off x="4136" y="2981"/>
              <a:ext cx="156" cy="0"/>
            </a:xfrm>
            <a:prstGeom prst="line">
              <a:avLst/>
            </a:prstGeom>
            <a:ln w="28575" cap="flat" cmpd="sng">
              <a:solidFill>
                <a:srgbClr val="FF0000"/>
              </a:solidFill>
              <a:prstDash val="solid"/>
              <a:headEnd type="none" w="med" len="med"/>
              <a:tailEnd type="none" w="med" len="med"/>
            </a:ln>
          </p:spPr>
        </p:sp>
        <p:sp>
          <p:nvSpPr>
            <p:cNvPr id="16453" name="直接连接符 16452"/>
            <p:cNvSpPr/>
            <p:nvPr/>
          </p:nvSpPr>
          <p:spPr>
            <a:xfrm>
              <a:off x="4828" y="2986"/>
              <a:ext cx="156" cy="0"/>
            </a:xfrm>
            <a:prstGeom prst="line">
              <a:avLst/>
            </a:prstGeom>
            <a:ln w="28575" cap="flat" cmpd="sng">
              <a:solidFill>
                <a:srgbClr val="FF0000"/>
              </a:solidFill>
              <a:prstDash val="solid"/>
              <a:headEnd type="none" w="med" len="med"/>
              <a:tailEnd type="none" w="med" len="med"/>
            </a:ln>
          </p:spPr>
        </p:sp>
      </p:grpSp>
      <p:sp>
        <p:nvSpPr>
          <p:cNvPr id="16455" name="文本框 16454"/>
          <p:cNvSpPr txBox="1"/>
          <p:nvPr/>
        </p:nvSpPr>
        <p:spPr>
          <a:xfrm>
            <a:off x="454660" y="501015"/>
            <a:ext cx="2209800" cy="457200"/>
          </a:xfrm>
          <a:prstGeom prst="rect">
            <a:avLst/>
          </a:prstGeom>
          <a:noFill/>
          <a:ln w="9525">
            <a:noFill/>
          </a:ln>
        </p:spPr>
        <p:txBody>
          <a:bodyPr>
            <a:spAutoFit/>
          </a:bodyPr>
          <a:lstStyle/>
          <a:p>
            <a:pPr>
              <a:spcBef>
                <a:spcPct val="50000"/>
              </a:spcBef>
            </a:pPr>
            <a:r>
              <a:rPr lang="en-US" altLang="zh-CN" b="1" dirty="0">
                <a:solidFill>
                  <a:schemeClr val="accent2"/>
                </a:solidFill>
                <a:latin typeface="Times New Roman" panose="02020603050405020304" pitchFamily="18" charset="0"/>
                <a:ea typeface="宋体" panose="02010600030101010101" pitchFamily="2" charset="-122"/>
              </a:rPr>
              <a:t>4</a:t>
            </a:r>
            <a:r>
              <a:rPr lang="zh-CN" altLang="en-US" b="1" dirty="0">
                <a:solidFill>
                  <a:schemeClr val="accent2"/>
                </a:solidFill>
                <a:latin typeface="Times New Roman" panose="02020603050405020304" pitchFamily="18" charset="0"/>
                <a:ea typeface="宋体" panose="02010600030101010101" pitchFamily="2" charset="-122"/>
              </a:rPr>
              <a:t>、 </a:t>
            </a:r>
            <a:r>
              <a:rPr lang="zh-CN" altLang="en-US" b="1" dirty="0">
                <a:solidFill>
                  <a:schemeClr val="accent2"/>
                </a:solidFill>
                <a:latin typeface="Times New Roman" panose="02020603050405020304" pitchFamily="18" charset="0"/>
                <a:ea typeface="楷体_GB2312" pitchFamily="49" charset="-122"/>
              </a:rPr>
              <a:t>异或</a:t>
            </a:r>
            <a:r>
              <a:rPr lang="zh-CN" altLang="en-US" b="1" dirty="0">
                <a:solidFill>
                  <a:schemeClr val="accent2"/>
                </a:solidFill>
                <a:latin typeface="楷体_GB2312" pitchFamily="49" charset="-122"/>
                <a:ea typeface="楷体_GB2312" pitchFamily="49" charset="-122"/>
              </a:rPr>
              <a:t>门</a:t>
            </a:r>
            <a:endParaRPr lang="zh-CN" altLang="en-US" b="1">
              <a:solidFill>
                <a:schemeClr val="accent2"/>
              </a:solidFill>
              <a:latin typeface="楷体_GB2312" pitchFamily="49" charset="-122"/>
              <a:ea typeface="楷体_GB2312" pitchFamily="49" charset="-122"/>
            </a:endParaRPr>
          </a:p>
        </p:txBody>
      </p:sp>
      <p:sp>
        <p:nvSpPr>
          <p:cNvPr id="16457" name="矩形 16456"/>
          <p:cNvSpPr/>
          <p:nvPr/>
        </p:nvSpPr>
        <p:spPr>
          <a:xfrm>
            <a:off x="457200" y="1524000"/>
            <a:ext cx="3554413" cy="457200"/>
          </a:xfrm>
          <a:prstGeom prst="rect">
            <a:avLst/>
          </a:prstGeom>
          <a:noFill/>
          <a:ln w="9525">
            <a:noFill/>
          </a:ln>
        </p:spPr>
        <p:txBody>
          <a:bodyPr wrap="none" anchor="t">
            <a:spAutoFit/>
          </a:bodyPr>
          <a:lstStyle/>
          <a:p>
            <a:r>
              <a:rPr lang="zh-CN" altLang="en-US" b="1" dirty="0">
                <a:latin typeface="Times New Roman" panose="02020603050405020304" pitchFamily="18" charset="0"/>
                <a:ea typeface="楷体_GB2312" pitchFamily="49" charset="-122"/>
              </a:rPr>
              <a:t>用基本逻辑门组成异或门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17409"/>
          <p:cNvGrpSpPr/>
          <p:nvPr/>
        </p:nvGrpSpPr>
        <p:grpSpPr>
          <a:xfrm>
            <a:off x="406400" y="1511300"/>
            <a:ext cx="7912100" cy="579438"/>
            <a:chOff x="256" y="952"/>
            <a:chExt cx="4984" cy="365"/>
          </a:xfrm>
        </p:grpSpPr>
        <p:sp>
          <p:nvSpPr>
            <p:cNvPr id="17411" name="文本框 17410"/>
            <p:cNvSpPr txBox="1"/>
            <p:nvPr/>
          </p:nvSpPr>
          <p:spPr>
            <a:xfrm>
              <a:off x="752" y="952"/>
              <a:ext cx="4488" cy="365"/>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门电路是实现一定逻辑关系的电路。</a:t>
              </a:r>
              <a:endParaRPr lang="zh-CN" altLang="en-US" sz="3200" b="1">
                <a:latin typeface="楷体_GB2312" pitchFamily="49" charset="-122"/>
                <a:ea typeface="楷体_GB2312" pitchFamily="49" charset="-122"/>
              </a:endParaRPr>
            </a:p>
          </p:txBody>
        </p:sp>
        <p:sp>
          <p:nvSpPr>
            <p:cNvPr id="17412" name="五边形 17411"/>
            <p:cNvSpPr/>
            <p:nvPr/>
          </p:nvSpPr>
          <p:spPr>
            <a:xfrm>
              <a:off x="256" y="1112"/>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13" name="组合 17412"/>
          <p:cNvGrpSpPr/>
          <p:nvPr/>
        </p:nvGrpSpPr>
        <p:grpSpPr>
          <a:xfrm>
            <a:off x="368300" y="5461000"/>
            <a:ext cx="8597900" cy="1066800"/>
            <a:chOff x="248" y="1368"/>
            <a:chExt cx="5416" cy="672"/>
          </a:xfrm>
        </p:grpSpPr>
        <p:sp>
          <p:nvSpPr>
            <p:cNvPr id="17414" name="文本框 17413"/>
            <p:cNvSpPr txBox="1"/>
            <p:nvPr/>
          </p:nvSpPr>
          <p:spPr>
            <a:xfrm>
              <a:off x="696" y="1368"/>
              <a:ext cx="4968" cy="672"/>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类型</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与门、或门、非门、与非门、或非门、  异或门 </a:t>
              </a:r>
              <a:r>
                <a:rPr lang="en-US" altLang="zh-CN" sz="3200" b="1" dirty="0">
                  <a:latin typeface="Times New Roman" panose="02020603050405020304" pitchFamily="18" charset="0"/>
                  <a:ea typeface="楷体_GB2312" pitchFamily="49" charset="-122"/>
                </a:rPr>
                <a:t>……</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a:t>
              </a:r>
              <a:endParaRPr lang="zh-CN" altLang="en-US" sz="3200">
                <a:latin typeface="楷体_GB2312" pitchFamily="49" charset="-122"/>
                <a:ea typeface="楷体_GB2312" pitchFamily="49" charset="-122"/>
              </a:endParaRPr>
            </a:p>
          </p:txBody>
        </p:sp>
        <p:sp>
          <p:nvSpPr>
            <p:cNvPr id="17415" name="五边形 17414"/>
            <p:cNvSpPr/>
            <p:nvPr/>
          </p:nvSpPr>
          <p:spPr>
            <a:xfrm>
              <a:off x="248" y="1544"/>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16" name="组合 17415"/>
          <p:cNvGrpSpPr/>
          <p:nvPr/>
        </p:nvGrpSpPr>
        <p:grpSpPr>
          <a:xfrm>
            <a:off x="368300" y="2354263"/>
            <a:ext cx="8440738" cy="2816225"/>
            <a:chOff x="240" y="2083"/>
            <a:chExt cx="5317" cy="1774"/>
          </a:xfrm>
        </p:grpSpPr>
        <p:sp>
          <p:nvSpPr>
            <p:cNvPr id="17417" name="文本框 17416"/>
            <p:cNvSpPr txBox="1"/>
            <p:nvPr/>
          </p:nvSpPr>
          <p:spPr>
            <a:xfrm>
              <a:off x="2031" y="2109"/>
              <a:ext cx="3526" cy="1748"/>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1</a:t>
              </a:r>
              <a:r>
                <a:rPr lang="zh-CN" altLang="en-US" sz="3200" b="1" dirty="0">
                  <a:latin typeface="楷体_GB2312" pitchFamily="49" charset="-122"/>
                  <a:ea typeface="楷体_GB2312" pitchFamily="49" charset="-122"/>
                </a:rPr>
                <a:t>、用二极管、三极管实现</a:t>
              </a:r>
            </a:p>
            <a:p>
              <a:pPr>
                <a:spcBef>
                  <a:spcPct val="50000"/>
                </a:spcBef>
              </a:pPr>
              <a:r>
                <a:rPr lang="en-US" altLang="zh-CN" sz="3200" b="1" dirty="0">
                  <a:latin typeface="楷体_GB2312" pitchFamily="49" charset="-122"/>
                  <a:ea typeface="楷体_GB2312" pitchFamily="49" charset="-122"/>
                </a:rPr>
                <a:t>2</a:t>
              </a:r>
              <a:r>
                <a:rPr lang="zh-CN" altLang="en-US" sz="3200" b="1" dirty="0">
                  <a:latin typeface="楷体_GB2312" pitchFamily="49" charset="-122"/>
                  <a:ea typeface="楷体_GB2312" pitchFamily="49" charset="-122"/>
                </a:rPr>
                <a:t>、数字集成电路</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大量使用</a:t>
              </a:r>
              <a:r>
                <a:rPr lang="en-US" altLang="zh-CN" sz="3200" b="1" dirty="0">
                  <a:latin typeface="楷体_GB2312" pitchFamily="49" charset="-122"/>
                  <a:ea typeface="楷体_GB2312" pitchFamily="49" charset="-122"/>
                </a:rPr>
                <a:t>)</a:t>
              </a:r>
            </a:p>
            <a:p>
              <a:pPr>
                <a:spcBef>
                  <a:spcPct val="50000"/>
                </a:spcBef>
              </a:pPr>
              <a:r>
                <a:rPr lang="en-US" altLang="zh-CN" sz="3200" b="1" dirty="0">
                  <a:latin typeface="楷体_GB2312" pitchFamily="49" charset="-122"/>
                  <a:ea typeface="楷体_GB2312" pitchFamily="49" charset="-122"/>
                </a:rPr>
                <a:t>   1) TTL</a:t>
              </a:r>
              <a:r>
                <a:rPr lang="zh-CN" altLang="en-US" sz="3200" b="1" dirty="0">
                  <a:latin typeface="楷体_GB2312" pitchFamily="49" charset="-122"/>
                  <a:ea typeface="楷体_GB2312" pitchFamily="49" charset="-122"/>
                </a:rPr>
                <a:t>集成门电路</a:t>
              </a:r>
            </a:p>
            <a:p>
              <a:pPr>
                <a:spcBef>
                  <a:spcPct val="50000"/>
                </a:spcBef>
              </a:pPr>
              <a:r>
                <a:rPr lang="zh-CN" altLang="en-US" sz="3200" b="1" dirty="0">
                  <a:latin typeface="楷体_GB2312" pitchFamily="49" charset="-122"/>
                  <a:ea typeface="楷体_GB2312" pitchFamily="49" charset="-122"/>
                </a:rPr>
                <a:t>   </a:t>
              </a:r>
              <a:r>
                <a:rPr lang="en-US" altLang="zh-CN" sz="3200" b="1" dirty="0">
                  <a:latin typeface="楷体_GB2312" pitchFamily="49" charset="-122"/>
                  <a:ea typeface="楷体_GB2312" pitchFamily="49" charset="-122"/>
                </a:rPr>
                <a:t>2) MOS</a:t>
              </a:r>
              <a:r>
                <a:rPr lang="zh-CN" altLang="en-US" sz="3200" b="1" dirty="0">
                  <a:latin typeface="楷体_GB2312" pitchFamily="49" charset="-122"/>
                  <a:ea typeface="楷体_GB2312" pitchFamily="49" charset="-122"/>
                </a:rPr>
                <a:t>集成门电路          </a:t>
              </a:r>
              <a:endParaRPr lang="zh-CN" altLang="en-US" sz="3200" b="1">
                <a:latin typeface="楷体_GB2312" pitchFamily="49" charset="-122"/>
                <a:ea typeface="楷体_GB2312" pitchFamily="49" charset="-122"/>
              </a:endParaRPr>
            </a:p>
          </p:txBody>
        </p:sp>
        <p:sp>
          <p:nvSpPr>
            <p:cNvPr id="17418" name="矩形 17417"/>
            <p:cNvSpPr/>
            <p:nvPr/>
          </p:nvSpPr>
          <p:spPr>
            <a:xfrm>
              <a:off x="688" y="2083"/>
              <a:ext cx="1266" cy="3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实现方法</a:t>
              </a:r>
              <a:r>
                <a:rPr lang="en-US" altLang="zh-CN" sz="3200" b="1" dirty="0">
                  <a:latin typeface="楷体_GB2312" pitchFamily="49" charset="-122"/>
                  <a:ea typeface="楷体_GB2312" pitchFamily="49" charset="-122"/>
                </a:rPr>
                <a:t>:</a:t>
              </a:r>
              <a:endParaRPr lang="en-US" altLang="zh-CN" sz="3200" b="1" u="sng" dirty="0">
                <a:latin typeface="楷体_GB2312" pitchFamily="49" charset="-122"/>
                <a:ea typeface="楷体_GB2312" pitchFamily="49" charset="-122"/>
              </a:endParaRPr>
            </a:p>
          </p:txBody>
        </p:sp>
        <p:sp>
          <p:nvSpPr>
            <p:cNvPr id="17419" name="五边形 17418"/>
            <p:cNvSpPr/>
            <p:nvPr/>
          </p:nvSpPr>
          <p:spPr>
            <a:xfrm>
              <a:off x="240" y="2240"/>
              <a:ext cx="416" cy="80"/>
            </a:xfrm>
            <a:prstGeom prst="homePlate">
              <a:avLst>
                <a:gd name="adj" fmla="val 130000"/>
              </a:avLst>
            </a:prstGeom>
            <a:solidFill>
              <a:srgbClr val="CCFFFF"/>
            </a:solidFill>
            <a:ln w="28575" cap="flat" cmpd="sng">
              <a:solidFill>
                <a:schemeClr val="accent1"/>
              </a:solidFill>
              <a:prstDash val="solid"/>
              <a:miter/>
              <a:headEnd type="none" w="med" len="med"/>
              <a:tailEnd type="none" w="med" len="med"/>
            </a:ln>
          </p:spPr>
          <p:txBody>
            <a:bodyPr/>
            <a:lstStyle/>
            <a:p>
              <a:endParaRPr lang="zh-CN" altLang="en-US"/>
            </a:p>
          </p:txBody>
        </p:sp>
      </p:grpSp>
      <p:grpSp>
        <p:nvGrpSpPr>
          <p:cNvPr id="17420" name="组合 17419"/>
          <p:cNvGrpSpPr/>
          <p:nvPr/>
        </p:nvGrpSpPr>
        <p:grpSpPr>
          <a:xfrm>
            <a:off x="434975" y="266700"/>
            <a:ext cx="2916238" cy="865188"/>
            <a:chOff x="306" y="112"/>
            <a:chExt cx="1837" cy="545"/>
          </a:xfrm>
        </p:grpSpPr>
        <p:sp>
          <p:nvSpPr>
            <p:cNvPr id="17421" name="文本框 17420"/>
            <p:cNvSpPr txBox="1"/>
            <p:nvPr/>
          </p:nvSpPr>
          <p:spPr>
            <a:xfrm>
              <a:off x="747" y="149"/>
              <a:ext cx="1396" cy="365"/>
            </a:xfrm>
            <a:prstGeom prst="rect">
              <a:avLst/>
            </a:prstGeom>
            <a:noFill/>
            <a:ln w="9525">
              <a:noFill/>
            </a:ln>
          </p:spPr>
          <p:txBody>
            <a:bodyPr wrap="none" anchor="ctr">
              <a:spAutoFit/>
            </a:bodyPr>
            <a:lstStyle/>
            <a:p>
              <a:pPr algn="ctr">
                <a:spcBef>
                  <a:spcPct val="50000"/>
                </a:spcBef>
              </a:pPr>
              <a:r>
                <a:rPr lang="zh-CN" altLang="en-US" sz="3200" b="1" u="sng" dirty="0">
                  <a:solidFill>
                    <a:srgbClr val="FF0000"/>
                  </a:solidFill>
                  <a:latin typeface="Times New Roman" panose="02020603050405020304" pitchFamily="18" charset="0"/>
                  <a:ea typeface="楷体_GB2312" pitchFamily="49" charset="-122"/>
                </a:rPr>
                <a:t>门电路小结</a:t>
              </a:r>
              <a:endParaRPr lang="zh-CN" altLang="en-US" sz="3200" b="1" u="sng">
                <a:solidFill>
                  <a:srgbClr val="FF0000"/>
                </a:solidFill>
                <a:latin typeface="Times New Roman" panose="02020603050405020304" pitchFamily="18" charset="0"/>
                <a:ea typeface="楷体_GB2312" pitchFamily="49" charset="-122"/>
              </a:endParaRPr>
            </a:p>
          </p:txBody>
        </p:sp>
        <p:graphicFrame>
          <p:nvGraphicFramePr>
            <p:cNvPr id="17422" name="对象 17421"/>
            <p:cNvGraphicFramePr>
              <a:graphicFrameLocks noChangeAspect="1"/>
            </p:cNvGraphicFramePr>
            <p:nvPr/>
          </p:nvGraphicFramePr>
          <p:xfrm>
            <a:off x="306" y="112"/>
            <a:ext cx="386" cy="545"/>
          </p:xfrm>
          <a:graphic>
            <a:graphicData uri="http://schemas.openxmlformats.org/presentationml/2006/ole">
              <mc:AlternateContent xmlns:mc="http://schemas.openxmlformats.org/markup-compatibility/2006">
                <mc:Choice xmlns:v="urn:schemas-microsoft-com:vml" Requires="v">
                  <p:oleObj spid="_x0000_s6211" r:id="rId4" imgW="630022" imgH="643738" progId="">
                    <p:embed/>
                  </p:oleObj>
                </mc:Choice>
                <mc:Fallback>
                  <p:oleObj r:id="rId4" imgW="630022" imgH="643738" progId="">
                    <p:embed/>
                    <p:pic>
                      <p:nvPicPr>
                        <p:cNvPr id="0" name="Picture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 y="112"/>
                          <a:ext cx="386"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8433"/>
          <p:cNvSpPr txBox="1"/>
          <p:nvPr/>
        </p:nvSpPr>
        <p:spPr>
          <a:xfrm>
            <a:off x="165100" y="1538288"/>
            <a:ext cx="1431925" cy="1076325"/>
          </a:xfrm>
          <a:prstGeom prst="rect">
            <a:avLst/>
          </a:prstGeom>
          <a:noFill/>
          <a:ln w="9525" cap="flat" cmpd="sng">
            <a:solidFill>
              <a:schemeClr val="accent1"/>
            </a:solidFill>
            <a:prstDash val="solid"/>
            <a:miter/>
            <a:headEnd type="none" w="med" len="med"/>
            <a:tailEnd type="none" w="med" len="med"/>
          </a:ln>
        </p:spPr>
        <p:txBody>
          <a:bodyPr anchor="ctr">
            <a:spAutoFit/>
          </a:bodyPr>
          <a:lstStyle/>
          <a:p>
            <a:pPr algn="ctr">
              <a:spcBef>
                <a:spcPct val="50000"/>
              </a:spcBef>
            </a:pPr>
            <a:r>
              <a:rPr lang="zh-CN" altLang="en-US" sz="3200" b="1" dirty="0">
                <a:solidFill>
                  <a:schemeClr val="accent2"/>
                </a:solidFill>
                <a:latin typeface="Times New Roman" panose="02020603050405020304" pitchFamily="18" charset="0"/>
                <a:ea typeface="楷体_GB2312" pitchFamily="49" charset="-122"/>
              </a:rPr>
              <a:t>门电路小结</a:t>
            </a:r>
            <a:endParaRPr lang="zh-CN" altLang="en-US" sz="3200" b="1" u="sng">
              <a:solidFill>
                <a:srgbClr val="FF0000"/>
              </a:solidFill>
              <a:latin typeface="Times New Roman" panose="02020603050405020304" pitchFamily="18" charset="0"/>
              <a:ea typeface="楷体_GB2312" pitchFamily="49" charset="-122"/>
            </a:endParaRPr>
          </a:p>
        </p:txBody>
      </p:sp>
      <p:graphicFrame>
        <p:nvGraphicFramePr>
          <p:cNvPr id="18435" name="对象 18434"/>
          <p:cNvGraphicFramePr>
            <a:graphicFrameLocks noChangeAspect="1"/>
          </p:cNvGraphicFramePr>
          <p:nvPr/>
        </p:nvGraphicFramePr>
        <p:xfrm>
          <a:off x="257175" y="508000"/>
          <a:ext cx="612775" cy="865188"/>
        </p:xfrm>
        <a:graphic>
          <a:graphicData uri="http://schemas.openxmlformats.org/presentationml/2006/ole">
            <mc:AlternateContent xmlns:mc="http://schemas.openxmlformats.org/markup-compatibility/2006">
              <mc:Choice xmlns:v="urn:schemas-microsoft-com:vml" Requires="v">
                <p:oleObj spid="_x0000_s7234" r:id="rId4" imgW="630022" imgH="643738" progId="">
                  <p:embed/>
                </p:oleObj>
              </mc:Choice>
              <mc:Fallback>
                <p:oleObj r:id="rId4" imgW="630022" imgH="643738"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 y="508000"/>
                        <a:ext cx="6127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36" name="组合 18435"/>
          <p:cNvGrpSpPr/>
          <p:nvPr/>
        </p:nvGrpSpPr>
        <p:grpSpPr>
          <a:xfrm>
            <a:off x="1955800" y="254000"/>
            <a:ext cx="6908800" cy="6464300"/>
            <a:chOff x="1232" y="208"/>
            <a:chExt cx="4352" cy="4072"/>
          </a:xfrm>
        </p:grpSpPr>
        <p:sp>
          <p:nvSpPr>
            <p:cNvPr id="18437" name="文本框 18436"/>
            <p:cNvSpPr txBox="1"/>
            <p:nvPr/>
          </p:nvSpPr>
          <p:spPr>
            <a:xfrm>
              <a:off x="1280" y="208"/>
              <a:ext cx="3940" cy="327"/>
            </a:xfrm>
            <a:prstGeom prst="rect">
              <a:avLst/>
            </a:prstGeom>
            <a:noFill/>
            <a:ln w="9525">
              <a:noFill/>
            </a:ln>
          </p:spPr>
          <p:txBody>
            <a:bodyPr wrap="none" anchor="ctr">
              <a:spAutoFit/>
            </a:bodyPr>
            <a:lstStyle/>
            <a:p>
              <a:pPr>
                <a:spcBef>
                  <a:spcPct val="50000"/>
                </a:spcBef>
              </a:pPr>
              <a:r>
                <a:rPr lang="zh-CN" altLang="en-US" sz="2800" b="1" dirty="0">
                  <a:latin typeface="楷体_GB2312" pitchFamily="49" charset="-122"/>
                  <a:ea typeface="楷体_GB2312" pitchFamily="49" charset="-122"/>
                </a:rPr>
                <a:t>门电路    符号              表示式</a:t>
              </a:r>
            </a:p>
          </p:txBody>
        </p:sp>
        <p:sp>
          <p:nvSpPr>
            <p:cNvPr id="18438" name="文本框 18437"/>
            <p:cNvSpPr txBox="1"/>
            <p:nvPr/>
          </p:nvSpPr>
          <p:spPr>
            <a:xfrm>
              <a:off x="1272" y="729"/>
              <a:ext cx="720"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与门</a:t>
              </a:r>
            </a:p>
          </p:txBody>
        </p:sp>
        <p:grpSp>
          <p:nvGrpSpPr>
            <p:cNvPr id="18439" name="组合 18438"/>
            <p:cNvGrpSpPr/>
            <p:nvPr/>
          </p:nvGrpSpPr>
          <p:grpSpPr>
            <a:xfrm>
              <a:off x="2456" y="537"/>
              <a:ext cx="1584" cy="663"/>
              <a:chOff x="1896" y="993"/>
              <a:chExt cx="1584" cy="663"/>
            </a:xfrm>
          </p:grpSpPr>
          <p:sp>
            <p:nvSpPr>
              <p:cNvPr id="18440" name="直接连接符 18439"/>
              <p:cNvSpPr/>
              <p:nvPr/>
            </p:nvSpPr>
            <p:spPr>
              <a:xfrm>
                <a:off x="2856" y="1329"/>
                <a:ext cx="240" cy="0"/>
              </a:xfrm>
              <a:prstGeom prst="line">
                <a:avLst/>
              </a:prstGeom>
              <a:ln w="38100" cap="flat" cmpd="sng">
                <a:solidFill>
                  <a:schemeClr val="tx1"/>
                </a:solidFill>
                <a:prstDash val="solid"/>
                <a:headEnd type="none" w="med" len="med"/>
                <a:tailEnd type="none" w="med" len="med"/>
              </a:ln>
            </p:spPr>
          </p:sp>
          <p:sp>
            <p:nvSpPr>
              <p:cNvPr id="18441" name="矩形 18440"/>
              <p:cNvSpPr/>
              <p:nvPr/>
            </p:nvSpPr>
            <p:spPr>
              <a:xfrm>
                <a:off x="2472" y="1089"/>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42" name="直接连接符 18441"/>
              <p:cNvSpPr/>
              <p:nvPr/>
            </p:nvSpPr>
            <p:spPr>
              <a:xfrm>
                <a:off x="2232" y="1473"/>
                <a:ext cx="240" cy="0"/>
              </a:xfrm>
              <a:prstGeom prst="line">
                <a:avLst/>
              </a:prstGeom>
              <a:ln w="38100" cap="flat" cmpd="sng">
                <a:solidFill>
                  <a:schemeClr val="tx1"/>
                </a:solidFill>
                <a:prstDash val="solid"/>
                <a:headEnd type="none" w="med" len="med"/>
                <a:tailEnd type="none" w="med" len="med"/>
              </a:ln>
            </p:spPr>
          </p:sp>
          <p:sp>
            <p:nvSpPr>
              <p:cNvPr id="18443" name="直接连接符 18442"/>
              <p:cNvSpPr/>
              <p:nvPr/>
            </p:nvSpPr>
            <p:spPr>
              <a:xfrm>
                <a:off x="2232" y="1185"/>
                <a:ext cx="240" cy="0"/>
              </a:xfrm>
              <a:prstGeom prst="line">
                <a:avLst/>
              </a:prstGeom>
              <a:ln w="38100" cap="flat" cmpd="sng">
                <a:solidFill>
                  <a:schemeClr val="tx1"/>
                </a:solidFill>
                <a:prstDash val="solid"/>
                <a:headEnd type="none" w="med" len="med"/>
                <a:tailEnd type="none" w="med" len="med"/>
              </a:ln>
            </p:spPr>
          </p:sp>
          <p:sp>
            <p:nvSpPr>
              <p:cNvPr id="18444" name="文本框 18443"/>
              <p:cNvSpPr txBox="1"/>
              <p:nvPr/>
            </p:nvSpPr>
            <p:spPr>
              <a:xfrm>
                <a:off x="2568" y="1185"/>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&amp;</a:t>
                </a:r>
              </a:p>
            </p:txBody>
          </p:sp>
          <p:sp>
            <p:nvSpPr>
              <p:cNvPr id="18445" name="文本框 18444"/>
              <p:cNvSpPr txBox="1"/>
              <p:nvPr/>
            </p:nvSpPr>
            <p:spPr>
              <a:xfrm>
                <a:off x="1896" y="993"/>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46" name="文本框 18445"/>
              <p:cNvSpPr txBox="1"/>
              <p:nvPr/>
            </p:nvSpPr>
            <p:spPr>
              <a:xfrm>
                <a:off x="1896" y="1329"/>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47" name="文本框 18446"/>
              <p:cNvSpPr txBox="1"/>
              <p:nvPr/>
            </p:nvSpPr>
            <p:spPr>
              <a:xfrm>
                <a:off x="3192" y="1137"/>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pSp>
          <p:nvGrpSpPr>
            <p:cNvPr id="18448" name="组合 18447"/>
            <p:cNvGrpSpPr/>
            <p:nvPr/>
          </p:nvGrpSpPr>
          <p:grpSpPr>
            <a:xfrm>
              <a:off x="2504" y="1145"/>
              <a:ext cx="1536" cy="663"/>
              <a:chOff x="1928" y="1705"/>
              <a:chExt cx="1536" cy="663"/>
            </a:xfrm>
          </p:grpSpPr>
          <p:sp>
            <p:nvSpPr>
              <p:cNvPr id="18449" name="文本框 18448"/>
              <p:cNvSpPr txBox="1"/>
              <p:nvPr/>
            </p:nvSpPr>
            <p:spPr>
              <a:xfrm>
                <a:off x="1928" y="1705"/>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50" name="文本框 18449"/>
              <p:cNvSpPr txBox="1"/>
              <p:nvPr/>
            </p:nvSpPr>
            <p:spPr>
              <a:xfrm>
                <a:off x="1928" y="204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51" name="文本框 18450"/>
              <p:cNvSpPr txBox="1"/>
              <p:nvPr/>
            </p:nvSpPr>
            <p:spPr>
              <a:xfrm>
                <a:off x="3176" y="1849"/>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8452" name="矩形 18451"/>
              <p:cNvSpPr/>
              <p:nvPr/>
            </p:nvSpPr>
            <p:spPr>
              <a:xfrm>
                <a:off x="2456" y="1791"/>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53" name="直接连接符 18452"/>
              <p:cNvSpPr/>
              <p:nvPr/>
            </p:nvSpPr>
            <p:spPr>
              <a:xfrm>
                <a:off x="2840" y="2031"/>
                <a:ext cx="240" cy="0"/>
              </a:xfrm>
              <a:prstGeom prst="line">
                <a:avLst/>
              </a:prstGeom>
              <a:ln w="38100" cap="flat" cmpd="sng">
                <a:solidFill>
                  <a:schemeClr val="tx1"/>
                </a:solidFill>
                <a:prstDash val="solid"/>
                <a:headEnd type="none" w="med" len="med"/>
                <a:tailEnd type="none" w="med" len="med"/>
              </a:ln>
            </p:spPr>
          </p:sp>
          <p:sp>
            <p:nvSpPr>
              <p:cNvPr id="18454" name="直接连接符 18453"/>
              <p:cNvSpPr/>
              <p:nvPr/>
            </p:nvSpPr>
            <p:spPr>
              <a:xfrm>
                <a:off x="2216" y="2223"/>
                <a:ext cx="240" cy="0"/>
              </a:xfrm>
              <a:prstGeom prst="line">
                <a:avLst/>
              </a:prstGeom>
              <a:ln w="38100" cap="flat" cmpd="sng">
                <a:solidFill>
                  <a:schemeClr val="tx1"/>
                </a:solidFill>
                <a:prstDash val="solid"/>
                <a:headEnd type="none" w="med" len="med"/>
                <a:tailEnd type="none" w="med" len="med"/>
              </a:ln>
            </p:spPr>
          </p:sp>
          <p:sp>
            <p:nvSpPr>
              <p:cNvPr id="18455" name="直接连接符 18454"/>
              <p:cNvSpPr/>
              <p:nvPr/>
            </p:nvSpPr>
            <p:spPr>
              <a:xfrm>
                <a:off x="2216" y="1887"/>
                <a:ext cx="240" cy="0"/>
              </a:xfrm>
              <a:prstGeom prst="line">
                <a:avLst/>
              </a:prstGeom>
              <a:ln w="38100" cap="flat" cmpd="sng">
                <a:solidFill>
                  <a:schemeClr val="tx1"/>
                </a:solidFill>
                <a:prstDash val="solid"/>
                <a:headEnd type="none" w="med" len="med"/>
                <a:tailEnd type="none" w="med" len="med"/>
              </a:ln>
            </p:spPr>
          </p:sp>
          <p:sp>
            <p:nvSpPr>
              <p:cNvPr id="18456" name="文本框 18455"/>
              <p:cNvSpPr txBox="1"/>
              <p:nvPr/>
            </p:nvSpPr>
            <p:spPr>
              <a:xfrm>
                <a:off x="2456" y="1887"/>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grpSp>
        <p:sp>
          <p:nvSpPr>
            <p:cNvPr id="18457" name="文本框 18456"/>
            <p:cNvSpPr txBox="1"/>
            <p:nvPr/>
          </p:nvSpPr>
          <p:spPr>
            <a:xfrm>
              <a:off x="1294" y="1297"/>
              <a:ext cx="568" cy="327"/>
            </a:xfrm>
            <a:prstGeom prst="rect">
              <a:avLst/>
            </a:prstGeom>
            <a:noFill/>
            <a:ln w="9525">
              <a:noFill/>
            </a:ln>
          </p:spPr>
          <p:txBody>
            <a:bodyPr wrap="none" anchor="ctr">
              <a:spAutoFit/>
            </a:bodyPr>
            <a:lstStyle/>
            <a:p>
              <a:pPr algn="ctr">
                <a:spcBef>
                  <a:spcPct val="50000"/>
                </a:spcBef>
              </a:pPr>
              <a:r>
                <a:rPr lang="zh-CN" altLang="en-US" sz="2800" b="1" dirty="0">
                  <a:latin typeface="楷体_GB2312" pitchFamily="49" charset="-122"/>
                  <a:ea typeface="楷体_GB2312" pitchFamily="49" charset="-122"/>
                </a:rPr>
                <a:t>或门</a:t>
              </a:r>
              <a:endParaRPr lang="zh-CN" altLang="en-US" sz="2800" b="1">
                <a:latin typeface="楷体_GB2312" pitchFamily="49" charset="-122"/>
                <a:ea typeface="楷体_GB2312" pitchFamily="49" charset="-122"/>
              </a:endParaRPr>
            </a:p>
          </p:txBody>
        </p:sp>
        <p:sp>
          <p:nvSpPr>
            <p:cNvPr id="18458" name="文本框 18457"/>
            <p:cNvSpPr txBox="1"/>
            <p:nvPr/>
          </p:nvSpPr>
          <p:spPr>
            <a:xfrm>
              <a:off x="1278" y="1904"/>
              <a:ext cx="568" cy="327"/>
            </a:xfrm>
            <a:prstGeom prst="rect">
              <a:avLst/>
            </a:prstGeom>
            <a:noFill/>
            <a:ln w="9525">
              <a:noFill/>
            </a:ln>
          </p:spPr>
          <p:txBody>
            <a:bodyPr wrap="none" anchor="ctr">
              <a:spAutoFit/>
            </a:bodyPr>
            <a:lstStyle/>
            <a:p>
              <a:pPr algn="ctr">
                <a:spcBef>
                  <a:spcPct val="50000"/>
                </a:spcBef>
              </a:pPr>
              <a:r>
                <a:rPr lang="zh-CN" altLang="en-US" sz="2800" b="1" dirty="0">
                  <a:latin typeface="楷体_GB2312" pitchFamily="49" charset="-122"/>
                  <a:ea typeface="楷体_GB2312" pitchFamily="49" charset="-122"/>
                </a:rPr>
                <a:t>非门</a:t>
              </a:r>
              <a:endParaRPr lang="zh-CN" altLang="en-US" sz="2800" b="1">
                <a:latin typeface="楷体_GB2312" pitchFamily="49" charset="-122"/>
                <a:ea typeface="楷体_GB2312" pitchFamily="49" charset="-122"/>
              </a:endParaRPr>
            </a:p>
          </p:txBody>
        </p:sp>
        <p:grpSp>
          <p:nvGrpSpPr>
            <p:cNvPr id="18459" name="组合 18458"/>
            <p:cNvGrpSpPr/>
            <p:nvPr/>
          </p:nvGrpSpPr>
          <p:grpSpPr>
            <a:xfrm>
              <a:off x="2465" y="1840"/>
              <a:ext cx="1572" cy="528"/>
              <a:chOff x="1905" y="2392"/>
              <a:chExt cx="1572" cy="528"/>
            </a:xfrm>
          </p:grpSpPr>
          <p:grpSp>
            <p:nvGrpSpPr>
              <p:cNvPr id="18460" name="组合 18459"/>
              <p:cNvGrpSpPr/>
              <p:nvPr/>
            </p:nvGrpSpPr>
            <p:grpSpPr>
              <a:xfrm>
                <a:off x="2216" y="2392"/>
                <a:ext cx="960" cy="528"/>
                <a:chOff x="3984" y="1872"/>
                <a:chExt cx="960" cy="528"/>
              </a:xfrm>
            </p:grpSpPr>
            <p:sp>
              <p:nvSpPr>
                <p:cNvPr id="18461" name="矩形 18460"/>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62" name="直接连接符 18461"/>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8463" name="直接连接符 18462"/>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8464" name="椭圆 18463"/>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8465" name="文本框 18464"/>
              <p:cNvSpPr txBox="1"/>
              <p:nvPr/>
            </p:nvSpPr>
            <p:spPr>
              <a:xfrm>
                <a:off x="2552" y="2488"/>
                <a:ext cx="19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1</a:t>
                </a:r>
              </a:p>
            </p:txBody>
          </p:sp>
          <p:sp>
            <p:nvSpPr>
              <p:cNvPr id="18466" name="文本框 18465"/>
              <p:cNvSpPr txBox="1"/>
              <p:nvPr/>
            </p:nvSpPr>
            <p:spPr>
              <a:xfrm>
                <a:off x="3249" y="2488"/>
                <a:ext cx="228" cy="327"/>
              </a:xfrm>
              <a:prstGeom prst="rect">
                <a:avLst/>
              </a:prstGeom>
              <a:noFill/>
              <a:ln w="9525">
                <a:noFill/>
              </a:ln>
            </p:spPr>
            <p:txBody>
              <a:bodyPr wrap="none" anchor="ctr">
                <a:spAutoFit/>
              </a:bodyPr>
              <a:lstStyle/>
              <a:p>
                <a:pPr algn="ctr">
                  <a:spcBef>
                    <a:spcPct val="50000"/>
                  </a:spcBef>
                </a:pPr>
                <a:r>
                  <a:rPr lang="en-US" altLang="zh-CN" sz="2800" b="1">
                    <a:latin typeface="楷体_GB2312" pitchFamily="49" charset="-122"/>
                    <a:ea typeface="楷体_GB2312" pitchFamily="49" charset="-122"/>
                  </a:rPr>
                  <a:t>Y</a:t>
                </a:r>
              </a:p>
            </p:txBody>
          </p:sp>
          <p:sp>
            <p:nvSpPr>
              <p:cNvPr id="18467" name="文本框 18466"/>
              <p:cNvSpPr txBox="1"/>
              <p:nvPr/>
            </p:nvSpPr>
            <p:spPr>
              <a:xfrm>
                <a:off x="1905" y="2488"/>
                <a:ext cx="228" cy="327"/>
              </a:xfrm>
              <a:prstGeom prst="rect">
                <a:avLst/>
              </a:prstGeom>
              <a:noFill/>
              <a:ln w="9525">
                <a:noFill/>
              </a:ln>
            </p:spPr>
            <p:txBody>
              <a:bodyPr wrap="none" anchor="ctr">
                <a:spAutoFit/>
              </a:bodyPr>
              <a:lstStyle/>
              <a:p>
                <a:pPr algn="ctr">
                  <a:spcBef>
                    <a:spcPct val="50000"/>
                  </a:spcBef>
                </a:pPr>
                <a:r>
                  <a:rPr lang="en-US" altLang="zh-CN" sz="2800" b="1">
                    <a:latin typeface="楷体_GB2312" pitchFamily="49" charset="-122"/>
                    <a:ea typeface="楷体_GB2312" pitchFamily="49" charset="-122"/>
                  </a:rPr>
                  <a:t>A</a:t>
                </a:r>
              </a:p>
            </p:txBody>
          </p:sp>
        </p:grpSp>
        <p:sp>
          <p:nvSpPr>
            <p:cNvPr id="18468" name="文本框 18467"/>
            <p:cNvSpPr txBox="1"/>
            <p:nvPr/>
          </p:nvSpPr>
          <p:spPr>
            <a:xfrm>
              <a:off x="4464" y="760"/>
              <a:ext cx="70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Y=AB</a:t>
              </a:r>
            </a:p>
          </p:txBody>
        </p:sp>
        <p:sp>
          <p:nvSpPr>
            <p:cNvPr id="18469" name="文本框 18468"/>
            <p:cNvSpPr txBox="1"/>
            <p:nvPr/>
          </p:nvSpPr>
          <p:spPr>
            <a:xfrm>
              <a:off x="4448" y="1361"/>
              <a:ext cx="76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Y=A+B</a:t>
              </a:r>
            </a:p>
          </p:txBody>
        </p:sp>
        <p:grpSp>
          <p:nvGrpSpPr>
            <p:cNvPr id="18470" name="组合 18469"/>
            <p:cNvGrpSpPr/>
            <p:nvPr/>
          </p:nvGrpSpPr>
          <p:grpSpPr>
            <a:xfrm>
              <a:off x="4472" y="2033"/>
              <a:ext cx="640" cy="327"/>
              <a:chOff x="3904" y="2417"/>
              <a:chExt cx="640" cy="327"/>
            </a:xfrm>
          </p:grpSpPr>
          <p:sp>
            <p:nvSpPr>
              <p:cNvPr id="18471" name="文本框 18470"/>
              <p:cNvSpPr txBox="1"/>
              <p:nvPr/>
            </p:nvSpPr>
            <p:spPr>
              <a:xfrm>
                <a:off x="3904" y="2417"/>
                <a:ext cx="640"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 A</a:t>
                </a:r>
              </a:p>
            </p:txBody>
          </p:sp>
          <p:sp>
            <p:nvSpPr>
              <p:cNvPr id="18472" name="直接连接符 18471"/>
              <p:cNvSpPr/>
              <p:nvPr/>
            </p:nvSpPr>
            <p:spPr>
              <a:xfrm>
                <a:off x="4256" y="2465"/>
                <a:ext cx="192" cy="0"/>
              </a:xfrm>
              <a:prstGeom prst="line">
                <a:avLst/>
              </a:prstGeom>
              <a:ln w="28575" cap="flat" cmpd="sng">
                <a:solidFill>
                  <a:srgbClr val="000000"/>
                </a:solidFill>
                <a:prstDash val="solid"/>
                <a:headEnd type="none" w="med" len="med"/>
                <a:tailEnd type="none" w="med" len="med"/>
              </a:ln>
            </p:spPr>
          </p:sp>
        </p:grpSp>
        <p:sp>
          <p:nvSpPr>
            <p:cNvPr id="18473" name="直接连接符 18472"/>
            <p:cNvSpPr/>
            <p:nvPr/>
          </p:nvSpPr>
          <p:spPr>
            <a:xfrm>
              <a:off x="1272" y="552"/>
              <a:ext cx="4312" cy="0"/>
            </a:xfrm>
            <a:prstGeom prst="line">
              <a:avLst/>
            </a:prstGeom>
            <a:ln w="38100" cap="flat" cmpd="sng">
              <a:solidFill>
                <a:schemeClr val="accent1"/>
              </a:solidFill>
              <a:prstDash val="solid"/>
              <a:headEnd type="none" w="med" len="med"/>
              <a:tailEnd type="none" w="med" len="med"/>
            </a:ln>
          </p:spPr>
        </p:sp>
        <p:sp>
          <p:nvSpPr>
            <p:cNvPr id="18474" name="直接连接符 18473"/>
            <p:cNvSpPr/>
            <p:nvPr/>
          </p:nvSpPr>
          <p:spPr>
            <a:xfrm flipH="1">
              <a:off x="2272" y="312"/>
              <a:ext cx="0" cy="3888"/>
            </a:xfrm>
            <a:prstGeom prst="line">
              <a:avLst/>
            </a:prstGeom>
            <a:ln w="38100" cap="flat" cmpd="sng">
              <a:solidFill>
                <a:schemeClr val="accent1"/>
              </a:solidFill>
              <a:prstDash val="solid"/>
              <a:headEnd type="none" w="med" len="med"/>
              <a:tailEnd type="none" w="med" len="med"/>
            </a:ln>
          </p:spPr>
        </p:sp>
        <p:sp>
          <p:nvSpPr>
            <p:cNvPr id="18475" name="直接连接符 18474"/>
            <p:cNvSpPr/>
            <p:nvPr/>
          </p:nvSpPr>
          <p:spPr>
            <a:xfrm>
              <a:off x="4288" y="280"/>
              <a:ext cx="0" cy="3896"/>
            </a:xfrm>
            <a:prstGeom prst="line">
              <a:avLst/>
            </a:prstGeom>
            <a:ln w="38100" cap="flat" cmpd="sng">
              <a:solidFill>
                <a:schemeClr val="accent1"/>
              </a:solidFill>
              <a:prstDash val="solid"/>
              <a:headEnd type="none" w="med" len="med"/>
              <a:tailEnd type="none" w="med" len="med"/>
            </a:ln>
          </p:spPr>
        </p:sp>
        <p:sp>
          <p:nvSpPr>
            <p:cNvPr id="18476" name="文本框 18475"/>
            <p:cNvSpPr txBox="1"/>
            <p:nvPr/>
          </p:nvSpPr>
          <p:spPr>
            <a:xfrm>
              <a:off x="1232" y="2496"/>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与非门</a:t>
              </a:r>
              <a:endParaRPr lang="zh-CN" altLang="en-US" sz="2800" b="1">
                <a:latin typeface="楷体_GB2312" pitchFamily="49" charset="-122"/>
                <a:ea typeface="楷体_GB2312" pitchFamily="49" charset="-122"/>
              </a:endParaRPr>
            </a:p>
          </p:txBody>
        </p:sp>
        <p:grpSp>
          <p:nvGrpSpPr>
            <p:cNvPr id="18477" name="组合 18476"/>
            <p:cNvGrpSpPr/>
            <p:nvPr/>
          </p:nvGrpSpPr>
          <p:grpSpPr>
            <a:xfrm>
              <a:off x="2440" y="2336"/>
              <a:ext cx="1656" cy="663"/>
              <a:chOff x="1888" y="2800"/>
              <a:chExt cx="1656" cy="663"/>
            </a:xfrm>
          </p:grpSpPr>
          <p:sp>
            <p:nvSpPr>
              <p:cNvPr id="18478" name="直接连接符 18477"/>
              <p:cNvSpPr/>
              <p:nvPr/>
            </p:nvSpPr>
            <p:spPr>
              <a:xfrm>
                <a:off x="2944" y="3136"/>
                <a:ext cx="240" cy="0"/>
              </a:xfrm>
              <a:prstGeom prst="line">
                <a:avLst/>
              </a:prstGeom>
              <a:ln w="38100" cap="flat" cmpd="sng">
                <a:solidFill>
                  <a:schemeClr val="tx1"/>
                </a:solidFill>
                <a:prstDash val="solid"/>
                <a:headEnd type="none" w="med" len="med"/>
                <a:tailEnd type="none" w="med" len="med"/>
              </a:ln>
            </p:spPr>
          </p:sp>
          <p:sp>
            <p:nvSpPr>
              <p:cNvPr id="18479" name="矩形 18478"/>
              <p:cNvSpPr/>
              <p:nvPr/>
            </p:nvSpPr>
            <p:spPr>
              <a:xfrm>
                <a:off x="2464" y="2896"/>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80" name="直接连接符 18479"/>
              <p:cNvSpPr/>
              <p:nvPr/>
            </p:nvSpPr>
            <p:spPr>
              <a:xfrm>
                <a:off x="2224" y="3280"/>
                <a:ext cx="240" cy="0"/>
              </a:xfrm>
              <a:prstGeom prst="line">
                <a:avLst/>
              </a:prstGeom>
              <a:ln w="38100" cap="flat" cmpd="sng">
                <a:solidFill>
                  <a:schemeClr val="tx1"/>
                </a:solidFill>
                <a:prstDash val="solid"/>
                <a:headEnd type="none" w="med" len="med"/>
                <a:tailEnd type="none" w="med" len="med"/>
              </a:ln>
            </p:spPr>
          </p:sp>
          <p:sp>
            <p:nvSpPr>
              <p:cNvPr id="18481" name="直接连接符 18480"/>
              <p:cNvSpPr/>
              <p:nvPr/>
            </p:nvSpPr>
            <p:spPr>
              <a:xfrm>
                <a:off x="2224" y="2992"/>
                <a:ext cx="240" cy="0"/>
              </a:xfrm>
              <a:prstGeom prst="line">
                <a:avLst/>
              </a:prstGeom>
              <a:ln w="38100" cap="flat" cmpd="sng">
                <a:solidFill>
                  <a:schemeClr val="tx1"/>
                </a:solidFill>
                <a:prstDash val="solid"/>
                <a:headEnd type="none" w="med" len="med"/>
                <a:tailEnd type="none" w="med" len="med"/>
              </a:ln>
            </p:spPr>
          </p:sp>
          <p:sp>
            <p:nvSpPr>
              <p:cNvPr id="18482" name="文本框 18481"/>
              <p:cNvSpPr txBox="1"/>
              <p:nvPr/>
            </p:nvSpPr>
            <p:spPr>
              <a:xfrm>
                <a:off x="2560" y="2992"/>
                <a:ext cx="38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&amp;</a:t>
                </a:r>
              </a:p>
            </p:txBody>
          </p:sp>
          <p:sp>
            <p:nvSpPr>
              <p:cNvPr id="18483" name="椭圆 18482"/>
              <p:cNvSpPr/>
              <p:nvPr/>
            </p:nvSpPr>
            <p:spPr>
              <a:xfrm>
                <a:off x="2848" y="3088"/>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8484" name="文本框 18483"/>
              <p:cNvSpPr txBox="1"/>
              <p:nvPr/>
            </p:nvSpPr>
            <p:spPr>
              <a:xfrm>
                <a:off x="1888" y="2800"/>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85" name="文本框 18484"/>
              <p:cNvSpPr txBox="1"/>
              <p:nvPr/>
            </p:nvSpPr>
            <p:spPr>
              <a:xfrm>
                <a:off x="1888" y="3136"/>
                <a:ext cx="33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86" name="文本框 18485"/>
              <p:cNvSpPr txBox="1"/>
              <p:nvPr/>
            </p:nvSpPr>
            <p:spPr>
              <a:xfrm>
                <a:off x="3216" y="2992"/>
                <a:ext cx="32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grpSp>
          <p:nvGrpSpPr>
            <p:cNvPr id="18487" name="组合 18486"/>
            <p:cNvGrpSpPr/>
            <p:nvPr/>
          </p:nvGrpSpPr>
          <p:grpSpPr>
            <a:xfrm>
              <a:off x="4448" y="2633"/>
              <a:ext cx="816" cy="327"/>
              <a:chOff x="4712" y="2577"/>
              <a:chExt cx="816" cy="327"/>
            </a:xfrm>
          </p:grpSpPr>
          <p:sp>
            <p:nvSpPr>
              <p:cNvPr id="18488" name="文本框 18487"/>
              <p:cNvSpPr txBox="1"/>
              <p:nvPr/>
            </p:nvSpPr>
            <p:spPr>
              <a:xfrm>
                <a:off x="4712" y="2577"/>
                <a:ext cx="816"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 AB</a:t>
                </a:r>
              </a:p>
            </p:txBody>
          </p:sp>
          <p:sp>
            <p:nvSpPr>
              <p:cNvPr id="18489" name="直接连接符 18488"/>
              <p:cNvSpPr/>
              <p:nvPr/>
            </p:nvSpPr>
            <p:spPr>
              <a:xfrm>
                <a:off x="5080" y="2633"/>
                <a:ext cx="288" cy="0"/>
              </a:xfrm>
              <a:prstGeom prst="line">
                <a:avLst/>
              </a:prstGeom>
              <a:ln w="28575" cap="flat" cmpd="sng">
                <a:solidFill>
                  <a:srgbClr val="000000"/>
                </a:solidFill>
                <a:prstDash val="solid"/>
                <a:headEnd type="none" w="med" len="med"/>
                <a:tailEnd type="none" w="med" len="med"/>
              </a:ln>
            </p:spPr>
          </p:sp>
        </p:grpSp>
        <p:sp>
          <p:nvSpPr>
            <p:cNvPr id="18490" name="文本框 18489"/>
            <p:cNvSpPr txBox="1"/>
            <p:nvPr/>
          </p:nvSpPr>
          <p:spPr>
            <a:xfrm>
              <a:off x="1256" y="3113"/>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或非门</a:t>
              </a:r>
              <a:endParaRPr lang="zh-CN" altLang="en-US" sz="2800" b="1">
                <a:latin typeface="楷体_GB2312" pitchFamily="49" charset="-122"/>
                <a:ea typeface="楷体_GB2312" pitchFamily="49" charset="-122"/>
              </a:endParaRPr>
            </a:p>
          </p:txBody>
        </p:sp>
        <p:grpSp>
          <p:nvGrpSpPr>
            <p:cNvPr id="18491" name="组合 18490"/>
            <p:cNvGrpSpPr/>
            <p:nvPr/>
          </p:nvGrpSpPr>
          <p:grpSpPr>
            <a:xfrm>
              <a:off x="2488" y="2968"/>
              <a:ext cx="1520" cy="663"/>
              <a:chOff x="2712" y="2984"/>
              <a:chExt cx="1520" cy="663"/>
            </a:xfrm>
          </p:grpSpPr>
          <p:sp>
            <p:nvSpPr>
              <p:cNvPr id="18492" name="文本框 18491"/>
              <p:cNvSpPr txBox="1"/>
              <p:nvPr/>
            </p:nvSpPr>
            <p:spPr>
              <a:xfrm>
                <a:off x="2712" y="298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493" name="文本框 18492"/>
              <p:cNvSpPr txBox="1"/>
              <p:nvPr/>
            </p:nvSpPr>
            <p:spPr>
              <a:xfrm>
                <a:off x="2712" y="3320"/>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494" name="文本框 18493"/>
              <p:cNvSpPr txBox="1"/>
              <p:nvPr/>
            </p:nvSpPr>
            <p:spPr>
              <a:xfrm>
                <a:off x="3944" y="3121"/>
                <a:ext cx="28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sp>
            <p:nvSpPr>
              <p:cNvPr id="18495" name="矩形 18494"/>
              <p:cNvSpPr/>
              <p:nvPr/>
            </p:nvSpPr>
            <p:spPr>
              <a:xfrm>
                <a:off x="3240" y="306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496" name="直接连接符 18495"/>
              <p:cNvSpPr/>
              <p:nvPr/>
            </p:nvSpPr>
            <p:spPr>
              <a:xfrm>
                <a:off x="3720" y="3302"/>
                <a:ext cx="240" cy="0"/>
              </a:xfrm>
              <a:prstGeom prst="line">
                <a:avLst/>
              </a:prstGeom>
              <a:ln w="38100" cap="flat" cmpd="sng">
                <a:solidFill>
                  <a:schemeClr val="tx1"/>
                </a:solidFill>
                <a:prstDash val="solid"/>
                <a:headEnd type="none" w="med" len="med"/>
                <a:tailEnd type="none" w="med" len="med"/>
              </a:ln>
            </p:spPr>
          </p:sp>
          <p:sp>
            <p:nvSpPr>
              <p:cNvPr id="18497" name="直接连接符 18496"/>
              <p:cNvSpPr/>
              <p:nvPr/>
            </p:nvSpPr>
            <p:spPr>
              <a:xfrm>
                <a:off x="3000" y="3494"/>
                <a:ext cx="240" cy="0"/>
              </a:xfrm>
              <a:prstGeom prst="line">
                <a:avLst/>
              </a:prstGeom>
              <a:ln w="38100" cap="flat" cmpd="sng">
                <a:solidFill>
                  <a:schemeClr val="tx1"/>
                </a:solidFill>
                <a:prstDash val="solid"/>
                <a:headEnd type="none" w="med" len="med"/>
                <a:tailEnd type="none" w="med" len="med"/>
              </a:ln>
            </p:spPr>
          </p:sp>
          <p:sp>
            <p:nvSpPr>
              <p:cNvPr id="18498" name="直接连接符 18497"/>
              <p:cNvSpPr/>
              <p:nvPr/>
            </p:nvSpPr>
            <p:spPr>
              <a:xfrm>
                <a:off x="3000" y="3158"/>
                <a:ext cx="240" cy="0"/>
              </a:xfrm>
              <a:prstGeom prst="line">
                <a:avLst/>
              </a:prstGeom>
              <a:ln w="38100" cap="flat" cmpd="sng">
                <a:solidFill>
                  <a:schemeClr val="tx1"/>
                </a:solidFill>
                <a:prstDash val="solid"/>
                <a:headEnd type="none" w="med" len="med"/>
                <a:tailEnd type="none" w="med" len="med"/>
              </a:ln>
            </p:spPr>
          </p:sp>
          <p:sp>
            <p:nvSpPr>
              <p:cNvPr id="18499" name="文本框 18498"/>
              <p:cNvSpPr txBox="1"/>
              <p:nvPr/>
            </p:nvSpPr>
            <p:spPr>
              <a:xfrm>
                <a:off x="3240" y="3158"/>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sp>
            <p:nvSpPr>
              <p:cNvPr id="18500" name="椭圆 18499"/>
              <p:cNvSpPr/>
              <p:nvPr/>
            </p:nvSpPr>
            <p:spPr>
              <a:xfrm>
                <a:off x="3624" y="32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grpSp>
          <p:nvGrpSpPr>
            <p:cNvPr id="18501" name="组合 18500"/>
            <p:cNvGrpSpPr/>
            <p:nvPr/>
          </p:nvGrpSpPr>
          <p:grpSpPr>
            <a:xfrm>
              <a:off x="4432" y="3209"/>
              <a:ext cx="912" cy="327"/>
              <a:chOff x="4680" y="3105"/>
              <a:chExt cx="912" cy="327"/>
            </a:xfrm>
          </p:grpSpPr>
          <p:sp>
            <p:nvSpPr>
              <p:cNvPr id="18502" name="文本框 18501"/>
              <p:cNvSpPr txBox="1"/>
              <p:nvPr/>
            </p:nvSpPr>
            <p:spPr>
              <a:xfrm>
                <a:off x="4680" y="3105"/>
                <a:ext cx="91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 A+B</a:t>
                </a:r>
              </a:p>
            </p:txBody>
          </p:sp>
          <p:sp>
            <p:nvSpPr>
              <p:cNvPr id="18503" name="直接连接符 18502"/>
              <p:cNvSpPr/>
              <p:nvPr/>
            </p:nvSpPr>
            <p:spPr>
              <a:xfrm>
                <a:off x="5064" y="3153"/>
                <a:ext cx="336" cy="0"/>
              </a:xfrm>
              <a:prstGeom prst="line">
                <a:avLst/>
              </a:prstGeom>
              <a:ln w="28575" cap="flat" cmpd="sng">
                <a:solidFill>
                  <a:srgbClr val="000000"/>
                </a:solidFill>
                <a:prstDash val="solid"/>
                <a:headEnd type="none" w="med" len="med"/>
                <a:tailEnd type="none" w="med" len="med"/>
              </a:ln>
            </p:spPr>
          </p:sp>
        </p:grpSp>
        <p:sp>
          <p:nvSpPr>
            <p:cNvPr id="18504" name="文本框 18503"/>
            <p:cNvSpPr txBox="1"/>
            <p:nvPr/>
          </p:nvSpPr>
          <p:spPr>
            <a:xfrm>
              <a:off x="1240" y="3673"/>
              <a:ext cx="864" cy="327"/>
            </a:xfrm>
            <a:prstGeom prst="rect">
              <a:avLst/>
            </a:prstGeom>
            <a:noFill/>
            <a:ln w="9525">
              <a:noFill/>
            </a:ln>
          </p:spPr>
          <p:txBody>
            <a:bodyPr>
              <a:spAutoFit/>
            </a:bodyPr>
            <a:lstStyle/>
            <a:p>
              <a:pPr>
                <a:spcBef>
                  <a:spcPct val="50000"/>
                </a:spcBef>
              </a:pPr>
              <a:r>
                <a:rPr lang="zh-CN" altLang="en-US" sz="2800" b="1" dirty="0">
                  <a:latin typeface="楷体_GB2312" pitchFamily="49" charset="-122"/>
                  <a:ea typeface="楷体_GB2312" pitchFamily="49" charset="-122"/>
                </a:rPr>
                <a:t>异或门</a:t>
              </a:r>
              <a:endParaRPr lang="zh-CN" altLang="en-US" sz="2800" b="1">
                <a:latin typeface="楷体_GB2312" pitchFamily="49" charset="-122"/>
                <a:ea typeface="楷体_GB2312" pitchFamily="49" charset="-122"/>
              </a:endParaRPr>
            </a:p>
          </p:txBody>
        </p:sp>
        <p:grpSp>
          <p:nvGrpSpPr>
            <p:cNvPr id="18505" name="组合 18504"/>
            <p:cNvGrpSpPr/>
            <p:nvPr/>
          </p:nvGrpSpPr>
          <p:grpSpPr>
            <a:xfrm>
              <a:off x="2496" y="3594"/>
              <a:ext cx="1648" cy="686"/>
              <a:chOff x="2632" y="3634"/>
              <a:chExt cx="1648" cy="686"/>
            </a:xfrm>
          </p:grpSpPr>
          <p:sp>
            <p:nvSpPr>
              <p:cNvPr id="18506" name="矩形 18505"/>
              <p:cNvSpPr/>
              <p:nvPr/>
            </p:nvSpPr>
            <p:spPr>
              <a:xfrm>
                <a:off x="3168" y="370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8507" name="直接连接符 18506"/>
              <p:cNvSpPr/>
              <p:nvPr/>
            </p:nvSpPr>
            <p:spPr>
              <a:xfrm>
                <a:off x="3552" y="3945"/>
                <a:ext cx="240" cy="0"/>
              </a:xfrm>
              <a:prstGeom prst="line">
                <a:avLst/>
              </a:prstGeom>
              <a:ln w="38100" cap="flat" cmpd="sng">
                <a:solidFill>
                  <a:schemeClr val="tx1"/>
                </a:solidFill>
                <a:prstDash val="solid"/>
                <a:headEnd type="none" w="med" len="med"/>
                <a:tailEnd type="none" w="med" len="med"/>
              </a:ln>
            </p:spPr>
          </p:sp>
          <p:sp>
            <p:nvSpPr>
              <p:cNvPr id="18508" name="直接连接符 18507"/>
              <p:cNvSpPr/>
              <p:nvPr/>
            </p:nvSpPr>
            <p:spPr>
              <a:xfrm>
                <a:off x="2928" y="4137"/>
                <a:ext cx="240" cy="0"/>
              </a:xfrm>
              <a:prstGeom prst="line">
                <a:avLst/>
              </a:prstGeom>
              <a:ln w="38100" cap="flat" cmpd="sng">
                <a:solidFill>
                  <a:schemeClr val="tx1"/>
                </a:solidFill>
                <a:prstDash val="solid"/>
                <a:headEnd type="none" w="med" len="med"/>
                <a:tailEnd type="none" w="med" len="med"/>
              </a:ln>
            </p:spPr>
          </p:sp>
          <p:sp>
            <p:nvSpPr>
              <p:cNvPr id="18509" name="直接连接符 18508"/>
              <p:cNvSpPr/>
              <p:nvPr/>
            </p:nvSpPr>
            <p:spPr>
              <a:xfrm>
                <a:off x="2928" y="3801"/>
                <a:ext cx="240" cy="0"/>
              </a:xfrm>
              <a:prstGeom prst="line">
                <a:avLst/>
              </a:prstGeom>
              <a:ln w="38100" cap="flat" cmpd="sng">
                <a:solidFill>
                  <a:schemeClr val="tx1"/>
                </a:solidFill>
                <a:prstDash val="solid"/>
                <a:headEnd type="none" w="med" len="med"/>
                <a:tailEnd type="none" w="med" len="med"/>
              </a:ln>
            </p:spPr>
          </p:sp>
          <p:sp>
            <p:nvSpPr>
              <p:cNvPr id="18510" name="文本框 18509"/>
              <p:cNvSpPr txBox="1"/>
              <p:nvPr/>
            </p:nvSpPr>
            <p:spPr>
              <a:xfrm>
                <a:off x="3168" y="3801"/>
                <a:ext cx="528" cy="288"/>
              </a:xfrm>
              <a:prstGeom prst="rect">
                <a:avLst/>
              </a:prstGeom>
              <a:noFill/>
              <a:ln w="9525">
                <a:noFill/>
              </a:ln>
            </p:spPr>
            <p:txBody>
              <a:bodyPr>
                <a:spAutoFit/>
              </a:bodyPr>
              <a:lstStyle/>
              <a:p>
                <a:pPr>
                  <a:spcBef>
                    <a:spcPct val="50000"/>
                  </a:spcBef>
                </a:pPr>
                <a:r>
                  <a:rPr lang="en-US" altLang="zh-CN" b="1" dirty="0">
                    <a:latin typeface="楷体_GB2312" pitchFamily="49" charset="-122"/>
                    <a:ea typeface="楷体_GB2312" pitchFamily="49" charset="-122"/>
                  </a:rPr>
                  <a:t>=1</a:t>
                </a:r>
                <a:endParaRPr lang="en-US" altLang="zh-CN" sz="1800" b="1">
                  <a:latin typeface="楷体_GB2312" pitchFamily="49" charset="-122"/>
                  <a:ea typeface="楷体_GB2312" pitchFamily="49" charset="-122"/>
                </a:endParaRPr>
              </a:p>
            </p:txBody>
          </p:sp>
          <p:sp>
            <p:nvSpPr>
              <p:cNvPr id="18511" name="文本框 18510"/>
              <p:cNvSpPr txBox="1"/>
              <p:nvPr/>
            </p:nvSpPr>
            <p:spPr>
              <a:xfrm>
                <a:off x="2632" y="3634"/>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A</a:t>
                </a:r>
              </a:p>
            </p:txBody>
          </p:sp>
          <p:sp>
            <p:nvSpPr>
              <p:cNvPr id="18512" name="文本框 18511"/>
              <p:cNvSpPr txBox="1"/>
              <p:nvPr/>
            </p:nvSpPr>
            <p:spPr>
              <a:xfrm>
                <a:off x="2640" y="3993"/>
                <a:ext cx="38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B</a:t>
                </a:r>
              </a:p>
            </p:txBody>
          </p:sp>
          <p:sp>
            <p:nvSpPr>
              <p:cNvPr id="18513" name="文本框 18512"/>
              <p:cNvSpPr txBox="1"/>
              <p:nvPr/>
            </p:nvSpPr>
            <p:spPr>
              <a:xfrm>
                <a:off x="3848" y="3777"/>
                <a:ext cx="432"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Y</a:t>
                </a:r>
              </a:p>
            </p:txBody>
          </p:sp>
        </p:grpSp>
        <p:sp>
          <p:nvSpPr>
            <p:cNvPr id="18514" name="矩形 18513"/>
            <p:cNvSpPr/>
            <p:nvPr/>
          </p:nvSpPr>
          <p:spPr>
            <a:xfrm>
              <a:off x="4393" y="3762"/>
              <a:ext cx="848" cy="327"/>
            </a:xfrm>
            <a:prstGeom prst="rect">
              <a:avLst/>
            </a:prstGeom>
            <a:no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Y= A</a:t>
              </a:r>
              <a:r>
                <a:rPr lang="en-US" altLang="zh-CN" sz="2800" b="1">
                  <a:latin typeface="楷体_GB2312" pitchFamily="49" charset="-122"/>
                  <a:ea typeface="楷体_GB2312" pitchFamily="49" charset="-122"/>
                  <a:sym typeface="Symbol" panose="05050102010706020507" pitchFamily="18" charset="2"/>
                </a:rPr>
                <a:t></a:t>
              </a:r>
              <a:r>
                <a:rPr lang="en-US" altLang="zh-CN" sz="2800" b="1">
                  <a:latin typeface="楷体_GB2312" pitchFamily="49" charset="-122"/>
                  <a:ea typeface="楷体_GB2312" pitchFamily="49" charset="-122"/>
                </a:rPr>
                <a:t>B</a:t>
              </a:r>
              <a:endParaRPr lang="en-US" altLang="zh-CN" sz="2800" b="1">
                <a:solidFill>
                  <a:srgbClr val="FF0000"/>
                </a:solidFill>
                <a:latin typeface="楷体_GB2312" pitchFamily="49" charset="-122"/>
                <a:ea typeface="楷体_GB2312" pitchFamily="49"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55297"/>
          <p:cNvSpPr/>
          <p:nvPr/>
        </p:nvSpPr>
        <p:spPr>
          <a:xfrm>
            <a:off x="330200" y="285750"/>
            <a:ext cx="3381375" cy="519113"/>
          </a:xfrm>
          <a:prstGeom prst="rect">
            <a:avLst/>
          </a:prstGeom>
          <a:noFill/>
          <a:ln w="9525">
            <a:noFill/>
          </a:ln>
        </p:spPr>
        <p:txBody>
          <a:bodyPr wrap="none" anchor="t">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三、逻辑函数的相等</a:t>
            </a:r>
            <a:endParaRPr lang="zh-CN" altLang="en-US" b="1" dirty="0">
              <a:latin typeface="Times New Roman" panose="02020603050405020304" pitchFamily="18" charset="0"/>
              <a:ea typeface="宋体" panose="02010600030101010101" pitchFamily="2" charset="-122"/>
            </a:endParaRPr>
          </a:p>
        </p:txBody>
      </p:sp>
      <p:sp>
        <p:nvSpPr>
          <p:cNvPr id="55299" name="矩形 55298"/>
          <p:cNvSpPr/>
          <p:nvPr/>
        </p:nvSpPr>
        <p:spPr>
          <a:xfrm>
            <a:off x="274223" y="1052736"/>
            <a:ext cx="8521700" cy="2677656"/>
          </a:xfrm>
          <a:prstGeom prst="rect">
            <a:avLst/>
          </a:prstGeom>
          <a:noFill/>
          <a:ln w="9525" cap="flat" cmpd="sng">
            <a:solidFill>
              <a:schemeClr val="hlink"/>
            </a:solidFill>
            <a:prstDash val="solid"/>
            <a:miter/>
            <a:headEnd type="none" w="med" len="med"/>
            <a:tailEnd type="none" w="med" len="med"/>
          </a:ln>
        </p:spPr>
        <p:txBody>
          <a:bodyPr>
            <a:spAutoFit/>
          </a:bodyPr>
          <a:lstStyle/>
          <a:p>
            <a:pPr>
              <a:spcBef>
                <a:spcPct val="50000"/>
              </a:spcBef>
            </a:pPr>
            <a:r>
              <a:rPr lang="zh-CN" altLang="en-US" sz="2800" dirty="0">
                <a:solidFill>
                  <a:schemeClr val="accent2"/>
                </a:solidFill>
                <a:latin typeface="黑体" panose="02010609060101010101" pitchFamily="2" charset="-122"/>
                <a:ea typeface="黑体" panose="02010609060101010101" pitchFamily="2" charset="-122"/>
              </a:rPr>
              <a:t>1、定义：设有两个逻辑函数</a:t>
            </a:r>
          </a:p>
          <a:p>
            <a:pPr>
              <a:spcBef>
                <a:spcPct val="50000"/>
              </a:spcBef>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F=f(x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      G=g(x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en-US" altLang="zh-CN" sz="2800" dirty="0">
                <a:latin typeface="Times New Roman" panose="02020603050405020304" pitchFamily="18" charset="0"/>
                <a:ea typeface="宋体" panose="02010600030101010101" pitchFamily="2" charset="-122"/>
              </a:rPr>
              <a:t>)</a:t>
            </a:r>
          </a:p>
          <a:p>
            <a:pPr>
              <a:spcBef>
                <a:spcPct val="50000"/>
              </a:spcBef>
            </a:pPr>
            <a:r>
              <a:rPr lang="zh-CN" altLang="en-US" sz="2800" dirty="0">
                <a:latin typeface="Times New Roman" panose="02020603050405020304" pitchFamily="18" charset="0"/>
                <a:ea typeface="宋体" panose="02010600030101010101" pitchFamily="2" charset="-122"/>
              </a:rPr>
              <a:t>其变量都为</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，如果对应于变量</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1</a:t>
            </a:r>
            <a:r>
              <a:rPr lang="en-US" altLang="zh-CN" sz="2800" dirty="0">
                <a:latin typeface="Times New Roman" panose="02020603050405020304" pitchFamily="18" charset="0"/>
                <a:ea typeface="宋体" panose="02010600030101010101" pitchFamily="2" charset="-122"/>
              </a:rPr>
              <a:t>,x</a:t>
            </a:r>
            <a:r>
              <a:rPr lang="en-US" altLang="zh-CN" sz="2800" baseline="-25000" dirty="0">
                <a:latin typeface="Times New Roman" panose="02020603050405020304" pitchFamily="18" charset="0"/>
                <a:ea typeface="宋体" panose="02010600030101010101" pitchFamily="2" charset="-122"/>
              </a:rPr>
              <a:t>2</a:t>
            </a:r>
            <a:r>
              <a:rPr lang="en-US" altLang="zh-CN" sz="2800" dirty="0">
                <a:latin typeface="Times New Roman" panose="02020603050405020304" pitchFamily="18" charset="0"/>
                <a:ea typeface="宋体" panose="02010600030101010101" pitchFamily="2" charset="-122"/>
              </a:rPr>
              <a:t>,…</a:t>
            </a:r>
            <a:r>
              <a:rPr lang="en-US" altLang="zh-CN" sz="2800" dirty="0" err="1">
                <a:latin typeface="Times New Roman" panose="02020603050405020304" pitchFamily="18" charset="0"/>
                <a:ea typeface="宋体" panose="02010600030101010101" pitchFamily="2" charset="-122"/>
              </a:rPr>
              <a:t>x</a:t>
            </a:r>
            <a:r>
              <a:rPr lang="en-US" altLang="zh-CN" sz="2800" baseline="-25000" dirty="0" err="1">
                <a:latin typeface="Times New Roman" panose="02020603050405020304" pitchFamily="18" charset="0"/>
                <a:ea typeface="宋体" panose="02010600030101010101" pitchFamily="2" charset="-122"/>
              </a:rPr>
              <a:t>n</a:t>
            </a:r>
            <a:r>
              <a:rPr lang="zh-CN" altLang="en-US" sz="2800" dirty="0">
                <a:latin typeface="Times New Roman" panose="02020603050405020304" pitchFamily="18" charset="0"/>
                <a:ea typeface="宋体" panose="02010600030101010101" pitchFamily="2" charset="-122"/>
              </a:rPr>
              <a:t>的任何一组变量取值，</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的值都相等，则称这两个函数相等，记为</a:t>
            </a:r>
            <a:r>
              <a:rPr lang="en-US" altLang="zh-CN" sz="2800" dirty="0">
                <a:latin typeface="Times New Roman" panose="02020603050405020304" pitchFamily="18" charset="0"/>
                <a:ea typeface="宋体" panose="02010600030101010101" pitchFamily="2" charset="-122"/>
              </a:rPr>
              <a:t>F=G</a:t>
            </a:r>
            <a:r>
              <a:rPr lang="zh-CN" altLang="en-US" sz="2800" dirty="0">
                <a:latin typeface="Times New Roman" panose="02020603050405020304" pitchFamily="18" charset="0"/>
                <a:ea typeface="宋体" panose="02010600030101010101" pitchFamily="2" charset="-122"/>
              </a:rPr>
              <a:t>。</a:t>
            </a:r>
          </a:p>
        </p:txBody>
      </p:sp>
      <p:sp>
        <p:nvSpPr>
          <p:cNvPr id="4" name="矩形 3"/>
          <p:cNvSpPr/>
          <p:nvPr/>
        </p:nvSpPr>
        <p:spPr>
          <a:xfrm>
            <a:off x="259771" y="4509120"/>
            <a:ext cx="8521700" cy="1815882"/>
          </a:xfrm>
          <a:prstGeom prst="rect">
            <a:avLst/>
          </a:prstGeom>
          <a:noFill/>
          <a:ln w="9525" cap="flat" cmpd="sng">
            <a:solidFill>
              <a:schemeClr val="hlink"/>
            </a:solidFill>
            <a:prstDash val="solid"/>
            <a:miter/>
            <a:headEnd type="none" w="med" len="med"/>
            <a:tailEnd type="none" w="med" len="med"/>
          </a:ln>
        </p:spPr>
        <p:txBody>
          <a:bodyPr>
            <a:spAutoFit/>
          </a:bodyPr>
          <a:lstStyle/>
          <a:p>
            <a:pPr algn="l">
              <a:spcBef>
                <a:spcPct val="50000"/>
              </a:spcBef>
            </a:pPr>
            <a:r>
              <a:rPr lang="zh-CN" altLang="en-US" sz="2800" dirty="0">
                <a:solidFill>
                  <a:schemeClr val="accent2"/>
                </a:solidFill>
                <a:latin typeface="黑体" panose="02010609060101010101" pitchFamily="2" charset="-122"/>
                <a:ea typeface="黑体" panose="02010609060101010101" pitchFamily="2" charset="-122"/>
              </a:rPr>
              <a:t>2、判断逻辑函数是否相等的方法</a:t>
            </a:r>
          </a:p>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1</a:t>
            </a:r>
            <a:r>
              <a:rPr lang="zh-CN" altLang="en-US" sz="2800" dirty="0">
                <a:latin typeface="Times New Roman" panose="02020603050405020304" pitchFamily="18" charset="0"/>
                <a:ea typeface="宋体" panose="02010600030101010101" pitchFamily="2" charset="-122"/>
              </a:rPr>
              <a:t>）真值表法</a:t>
            </a:r>
            <a:endParaRPr lang="en-US" altLang="zh-CN" sz="2800" dirty="0">
              <a:latin typeface="Times New Roman" panose="02020603050405020304" pitchFamily="18" charset="0"/>
              <a:ea typeface="宋体" panose="02010600030101010101" pitchFamily="2" charset="-122"/>
            </a:endParaRPr>
          </a:p>
          <a:p>
            <a:pPr>
              <a:spcBef>
                <a:spcPct val="50000"/>
              </a:spcBef>
            </a:pP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）利用逻辑代数的定理、定律和规则进行证明。</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矩形 54274"/>
          <p:cNvSpPr/>
          <p:nvPr/>
        </p:nvSpPr>
        <p:spPr>
          <a:xfrm>
            <a:off x="622300" y="3048000"/>
            <a:ext cx="6997700" cy="528638"/>
          </a:xfrm>
          <a:prstGeom prst="rect">
            <a:avLst/>
          </a:prstGeom>
          <a:noFill/>
          <a:ln w="9525" cap="flat" cmpd="sng">
            <a:solidFill>
              <a:schemeClr val="bg1"/>
            </a:solidFill>
            <a:prstDash val="solid"/>
            <a:miter/>
            <a:headEnd type="none" w="med" len="med"/>
            <a:tailEnd type="none" w="med" len="med"/>
          </a:ln>
        </p:spPr>
        <p:txBody>
          <a:bodyPr>
            <a:spAutoFit/>
          </a:bodyPr>
          <a:lstStyle/>
          <a:p>
            <a:pPr algn="just"/>
            <a:r>
              <a:rPr lang="zh-CN" altLang="en-US" sz="2800" dirty="0">
                <a:latin typeface="Times New Roman" panose="02020603050405020304" pitchFamily="18" charset="0"/>
                <a:ea typeface="宋体" panose="02010600030101010101" pitchFamily="2" charset="-122"/>
              </a:rPr>
              <a:t>它们的真值表完全相同，故</a:t>
            </a:r>
            <a:r>
              <a:rPr lang="en-US" altLang="zh-CN" sz="2800" dirty="0">
                <a:latin typeface="Times New Roman" panose="02020603050405020304" pitchFamily="18" charset="0"/>
                <a:ea typeface="宋体" panose="02010600030101010101" pitchFamily="2" charset="-122"/>
              </a:rPr>
              <a:t>F</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G</a:t>
            </a:r>
            <a:r>
              <a:rPr lang="zh-CN" altLang="en-US" sz="2800" dirty="0">
                <a:latin typeface="Times New Roman" panose="02020603050405020304" pitchFamily="18" charset="0"/>
                <a:ea typeface="宋体" panose="02010600030101010101" pitchFamily="2" charset="-122"/>
              </a:rPr>
              <a:t>是相等的。</a:t>
            </a:r>
            <a:endParaRPr lang="zh-CN" altLang="en-US" dirty="0">
              <a:latin typeface="Times New Roman" panose="02020603050405020304" pitchFamily="18" charset="0"/>
              <a:ea typeface="宋体" panose="02010600030101010101" pitchFamily="2" charset="-122"/>
            </a:endParaRPr>
          </a:p>
        </p:txBody>
      </p:sp>
      <p:graphicFrame>
        <p:nvGraphicFramePr>
          <p:cNvPr id="54305" name="对象 54304"/>
          <p:cNvGraphicFramePr>
            <a:graphicFrameLocks noChangeAspect="1"/>
          </p:cNvGraphicFramePr>
          <p:nvPr/>
        </p:nvGraphicFramePr>
        <p:xfrm>
          <a:off x="330200" y="307975"/>
          <a:ext cx="6629400" cy="627063"/>
        </p:xfrm>
        <a:graphic>
          <a:graphicData uri="http://schemas.openxmlformats.org/presentationml/2006/ole">
            <mc:AlternateContent xmlns:mc="http://schemas.openxmlformats.org/markup-compatibility/2006">
              <mc:Choice xmlns:v="urn:schemas-microsoft-com:vml" Requires="v">
                <p:oleObj spid="_x0000_s8385" r:id="rId4" imgW="5486400" imgH="240792" progId="">
                  <p:embed/>
                </p:oleObj>
              </mc:Choice>
              <mc:Fallback>
                <p:oleObj r:id="rId4" imgW="5486400" imgH="240792" progId="">
                  <p:embed/>
                  <p:pic>
                    <p:nvPicPr>
                      <p:cNvPr id="0" name="Picture 151"/>
                      <p:cNvPicPr>
                        <a:picLocks noChangeAspect="1" noChangeArrowheads="1"/>
                      </p:cNvPicPr>
                      <p:nvPr/>
                    </p:nvPicPr>
                    <p:blipFill>
                      <a:blip r:embed="rId5">
                        <a:extLst>
                          <a:ext uri="{28A0092B-C50C-407E-A947-70E740481C1C}">
                            <a14:useLocalDpi xmlns:a14="http://schemas.microsoft.com/office/drawing/2010/main" val="0"/>
                          </a:ext>
                        </a:extLst>
                      </a:blip>
                      <a:srcRect l="4337" r="49515"/>
                      <a:stretch>
                        <a:fillRect/>
                      </a:stretch>
                    </p:blipFill>
                    <p:spPr bwMode="auto">
                      <a:xfrm>
                        <a:off x="330200" y="307975"/>
                        <a:ext cx="66294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306" name="对象 54305"/>
          <p:cNvGraphicFramePr>
            <a:graphicFrameLocks noChangeAspect="1"/>
          </p:cNvGraphicFramePr>
          <p:nvPr/>
        </p:nvGraphicFramePr>
        <p:xfrm>
          <a:off x="152400" y="1219200"/>
          <a:ext cx="8763000" cy="1692275"/>
        </p:xfrm>
        <a:graphic>
          <a:graphicData uri="http://schemas.openxmlformats.org/presentationml/2006/ole">
            <mc:AlternateContent xmlns:mc="http://schemas.openxmlformats.org/markup-compatibility/2006">
              <mc:Choice xmlns:v="urn:schemas-microsoft-com:vml" Requires="v">
                <p:oleObj spid="_x0000_s8386" r:id="rId6" imgW="5629656" imgH="1051560" progId="">
                  <p:embed/>
                </p:oleObj>
              </mc:Choice>
              <mc:Fallback>
                <p:oleObj r:id="rId6" imgW="5629656" imgH="1051560" progId="">
                  <p:embed/>
                  <p:pic>
                    <p:nvPicPr>
                      <p:cNvPr id="0" name="Picture 152"/>
                      <p:cNvPicPr>
                        <a:picLocks noChangeAspect="1" noChangeArrowheads="1"/>
                      </p:cNvPicPr>
                      <p:nvPr/>
                    </p:nvPicPr>
                    <p:blipFill>
                      <a:blip r:embed="rId7">
                        <a:extLst>
                          <a:ext uri="{28A0092B-C50C-407E-A947-70E740481C1C}">
                            <a14:useLocalDpi xmlns:a14="http://schemas.microsoft.com/office/drawing/2010/main" val="0"/>
                          </a:ext>
                        </a:extLst>
                      </a:blip>
                      <a:srcRect l="12473" r="29568" b="13710"/>
                      <a:stretch>
                        <a:fillRect/>
                      </a:stretch>
                    </p:blipFill>
                    <p:spPr bwMode="auto">
                      <a:xfrm>
                        <a:off x="152400" y="1219200"/>
                        <a:ext cx="8763000" cy="1692275"/>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307" name="矩形 54306"/>
          <p:cNvSpPr/>
          <p:nvPr/>
        </p:nvSpPr>
        <p:spPr>
          <a:xfrm>
            <a:off x="330200" y="3810000"/>
            <a:ext cx="4113213" cy="519113"/>
          </a:xfrm>
          <a:prstGeom prst="rect">
            <a:avLst/>
          </a:prstGeom>
          <a:noFill/>
          <a:ln w="9525">
            <a:noFill/>
          </a:ln>
        </p:spPr>
        <p:txBody>
          <a:bodyPr wrap="none" anchor="t">
            <a:spAutoFit/>
          </a:bodyPr>
          <a:lstStyle/>
          <a:p>
            <a:pPr>
              <a:spcBef>
                <a:spcPct val="50000"/>
              </a:spcBef>
            </a:pPr>
            <a:r>
              <a:rPr lang="zh-CN" altLang="en-US" sz="2800" b="1" dirty="0">
                <a:latin typeface="Times New Roman" panose="02020603050405020304" pitchFamily="18" charset="0"/>
                <a:ea typeface="黑体" panose="02010609060101010101" pitchFamily="2" charset="-122"/>
              </a:rPr>
              <a:t>四、关于逻辑函数的书写</a:t>
            </a:r>
            <a:endParaRPr lang="zh-CN" altLang="en-US" b="1" dirty="0">
              <a:latin typeface="Times New Roman" panose="02020603050405020304" pitchFamily="18" charset="0"/>
              <a:ea typeface="宋体" panose="02010600030101010101" pitchFamily="2" charset="-122"/>
            </a:endParaRPr>
          </a:p>
        </p:txBody>
      </p:sp>
      <p:graphicFrame>
        <p:nvGraphicFramePr>
          <p:cNvPr id="54308" name="对象 54307"/>
          <p:cNvGraphicFramePr>
            <a:graphicFrameLocks noChangeAspect="1"/>
          </p:cNvGraphicFramePr>
          <p:nvPr>
            <p:extLst>
              <p:ext uri="{D42A27DB-BD31-4B8C-83A1-F6EECF244321}">
                <p14:modId xmlns:p14="http://schemas.microsoft.com/office/powerpoint/2010/main" val="2926783053"/>
              </p:ext>
            </p:extLst>
          </p:nvPr>
        </p:nvGraphicFramePr>
        <p:xfrm>
          <a:off x="88425" y="4452817"/>
          <a:ext cx="8912731" cy="2000520"/>
        </p:xfrm>
        <a:graphic>
          <a:graphicData uri="http://schemas.openxmlformats.org/presentationml/2006/ole">
            <mc:AlternateContent xmlns:mc="http://schemas.openxmlformats.org/markup-compatibility/2006">
              <mc:Choice xmlns:v="urn:schemas-microsoft-com:vml" Requires="v">
                <p:oleObj spid="_x0000_s8387" r:id="rId8" imgW="5486400" imgH="1231392" progId="">
                  <p:embed/>
                </p:oleObj>
              </mc:Choice>
              <mc:Fallback>
                <p:oleObj r:id="rId8" imgW="5486400" imgH="1231392" progId="">
                  <p:embed/>
                  <p:pic>
                    <p:nvPicPr>
                      <p:cNvPr id="0" name="Picture 1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25" y="4452817"/>
                        <a:ext cx="8912731" cy="2000520"/>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p:nvPr>
        </p:nvSpPr>
        <p:spPr>
          <a:xfrm>
            <a:off x="533400" y="76200"/>
            <a:ext cx="7772400" cy="685800"/>
          </a:xfrm>
        </p:spPr>
        <p:txBody>
          <a:bodyPr anchor="ctr"/>
          <a:lstStyle/>
          <a:p>
            <a:pPr defTabSz="914400">
              <a:buSzPct val="100000"/>
            </a:pPr>
            <a:r>
              <a:rPr lang="en-US" altLang="zh-CN" sz="3600" b="1" dirty="0">
                <a:solidFill>
                  <a:srgbClr val="FF0000"/>
                </a:solidFill>
                <a:latin typeface="Times New Roman" panose="02020603050405020304" pitchFamily="18" charset="0"/>
                <a:ea typeface="隶书" panose="02010509060101010101" pitchFamily="49" charset="-122"/>
              </a:rPr>
              <a:t>2</a:t>
            </a:r>
            <a:r>
              <a:rPr lang="en-US" altLang="zh-CN" sz="3600" b="1" kern="1200" baseline="0" dirty="0">
                <a:solidFill>
                  <a:srgbClr val="FF0000"/>
                </a:solidFill>
                <a:latin typeface="Times New Roman" panose="02020603050405020304" pitchFamily="18" charset="0"/>
                <a:ea typeface="隶书" panose="02010509060101010101" pitchFamily="49" charset="-122"/>
              </a:rPr>
              <a:t>.1   </a:t>
            </a:r>
            <a:r>
              <a:rPr lang="zh-CN" altLang="en-US" sz="3600" b="1" kern="1200" baseline="0" dirty="0">
                <a:solidFill>
                  <a:srgbClr val="FF0000"/>
                </a:solidFill>
                <a:latin typeface="Times New Roman" panose="02020603050405020304" pitchFamily="18" charset="0"/>
                <a:ea typeface="隶书" panose="02010509060101010101" pitchFamily="49" charset="-122"/>
              </a:rPr>
              <a:t>逻辑代数与基本逻辑运算</a:t>
            </a:r>
            <a:endParaRPr lang="zh-CN" altLang="en-US" sz="5400" b="1" kern="1200" baseline="0" dirty="0">
              <a:solidFill>
                <a:srgbClr val="FFFF00"/>
              </a:solidFill>
              <a:latin typeface="Times New Roman" panose="02020603050405020304" pitchFamily="18" charset="0"/>
              <a:ea typeface="隶书" panose="02010509060101010101" pitchFamily="49" charset="-122"/>
            </a:endParaRPr>
          </a:p>
        </p:txBody>
      </p:sp>
      <p:sp>
        <p:nvSpPr>
          <p:cNvPr id="2053" name="矩形 2052"/>
          <p:cNvSpPr/>
          <p:nvPr/>
        </p:nvSpPr>
        <p:spPr>
          <a:xfrm>
            <a:off x="381000" y="685800"/>
            <a:ext cx="5486400" cy="6096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lgn="l"/>
            <a:r>
              <a:rPr lang="zh-CN" altLang="en-US" sz="2800" b="1" dirty="0">
                <a:solidFill>
                  <a:schemeClr val="tx1"/>
                </a:solidFill>
                <a:ea typeface="黑体" panose="02010609060101010101" pitchFamily="2" charset="-122"/>
              </a:rPr>
              <a:t>一、基本逻辑运算和逻辑函数</a:t>
            </a:r>
            <a:endParaRPr lang="zh-CN" altLang="en-US" b="1" dirty="0">
              <a:solidFill>
                <a:schemeClr val="tx1"/>
              </a:solidFill>
            </a:endParaRPr>
          </a:p>
        </p:txBody>
      </p:sp>
      <p:sp>
        <p:nvSpPr>
          <p:cNvPr id="2054" name="文本框 2053"/>
          <p:cNvSpPr txBox="1"/>
          <p:nvPr/>
        </p:nvSpPr>
        <p:spPr>
          <a:xfrm>
            <a:off x="381000" y="1266825"/>
            <a:ext cx="8382000" cy="954107"/>
          </a:xfrm>
          <a:prstGeom prst="rect">
            <a:avLst/>
          </a:prstGeom>
          <a:noFill/>
          <a:ln w="9525">
            <a:noFill/>
          </a:ln>
        </p:spPr>
        <p:txBody>
          <a:bodyPr>
            <a:spAutoFit/>
          </a:bodyPr>
          <a:lstStyle/>
          <a:p>
            <a:pPr>
              <a:spcBef>
                <a:spcPct val="50000"/>
              </a:spcBef>
            </a:pPr>
            <a:r>
              <a:rPr lang="en-US" altLang="zh-CN" sz="2800" dirty="0">
                <a:solidFill>
                  <a:schemeClr val="accent2"/>
                </a:solidFill>
                <a:latin typeface="黑体" panose="02010609060101010101" pitchFamily="2" charset="-122"/>
                <a:ea typeface="黑体" panose="02010609060101010101" pitchFamily="2" charset="-122"/>
              </a:rPr>
              <a:t>1</a:t>
            </a:r>
            <a:r>
              <a:rPr lang="zh-CN" altLang="en-US" sz="2800" dirty="0">
                <a:solidFill>
                  <a:schemeClr val="accent2"/>
                </a:solidFill>
                <a:latin typeface="黑体" panose="02010609060101010101" pitchFamily="2" charset="-122"/>
                <a:ea typeface="黑体" panose="02010609060101010101" pitchFamily="2" charset="-122"/>
              </a:rPr>
              <a:t>、逻辑</a:t>
            </a:r>
            <a:endParaRPr lang="en-US" altLang="zh-CN" sz="2800" dirty="0">
              <a:solidFill>
                <a:schemeClr val="accent2"/>
              </a:solidFill>
              <a:latin typeface="黑体" panose="02010609060101010101" pitchFamily="2" charset="-122"/>
              <a:ea typeface="黑体" panose="0201060906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zh-CN" altLang="en-US" sz="2800" dirty="0"/>
              <a:t>所谓“逻辑”是指“条件”与“结果”的关系。</a:t>
            </a:r>
          </a:p>
        </p:txBody>
      </p:sp>
      <p:graphicFrame>
        <p:nvGraphicFramePr>
          <p:cNvPr id="2057" name="对象 2056"/>
          <p:cNvGraphicFramePr>
            <a:graphicFrameLocks noChangeAspect="1"/>
          </p:cNvGraphicFramePr>
          <p:nvPr>
            <p:extLst>
              <p:ext uri="{D42A27DB-BD31-4B8C-83A1-F6EECF244321}">
                <p14:modId xmlns:p14="http://schemas.microsoft.com/office/powerpoint/2010/main" val="112043886"/>
              </p:ext>
            </p:extLst>
          </p:nvPr>
        </p:nvGraphicFramePr>
        <p:xfrm>
          <a:off x="2411760" y="2348880"/>
          <a:ext cx="3581400" cy="3198813"/>
        </p:xfrm>
        <a:graphic>
          <a:graphicData uri="http://schemas.openxmlformats.org/presentationml/2006/ole">
            <mc:AlternateContent xmlns:mc="http://schemas.openxmlformats.org/markup-compatibility/2006">
              <mc:Choice xmlns:v="urn:schemas-microsoft-com:vml" Requires="v">
                <p:oleObj spid="_x0000_s3225" r:id="rId4" imgW="5632704" imgH="1719072" progId="">
                  <p:embed/>
                </p:oleObj>
              </mc:Choice>
              <mc:Fallback>
                <p:oleObj r:id="rId4" imgW="5632704" imgH="1719072" progId="">
                  <p:embed/>
                  <p:pic>
                    <p:nvPicPr>
                      <p:cNvPr id="0" name="Picture 125"/>
                      <p:cNvPicPr>
                        <a:picLocks noChangeAspect="1" noChangeArrowheads="1"/>
                      </p:cNvPicPr>
                      <p:nvPr/>
                    </p:nvPicPr>
                    <p:blipFill>
                      <a:blip r:embed="rId5">
                        <a:extLst>
                          <a:ext uri="{28A0092B-C50C-407E-A947-70E740481C1C}">
                            <a14:useLocalDpi xmlns:a14="http://schemas.microsoft.com/office/drawing/2010/main" val="0"/>
                          </a:ext>
                        </a:extLst>
                      </a:blip>
                      <a:srcRect l="13525" r="54691" b="6926"/>
                      <a:stretch>
                        <a:fillRect/>
                      </a:stretch>
                    </p:blipFill>
                    <p:spPr bwMode="auto">
                      <a:xfrm>
                        <a:off x="2411760" y="2348880"/>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Object 1"/>
          <p:cNvGraphicFramePr>
            <a:graphicFrameLocks noChangeAspect="1"/>
          </p:cNvGraphicFramePr>
          <p:nvPr>
            <p:extLst>
              <p:ext uri="{D42A27DB-BD31-4B8C-83A1-F6EECF244321}">
                <p14:modId xmlns:p14="http://schemas.microsoft.com/office/powerpoint/2010/main" val="3740405263"/>
              </p:ext>
            </p:extLst>
          </p:nvPr>
        </p:nvGraphicFramePr>
        <p:xfrm>
          <a:off x="381000" y="5900146"/>
          <a:ext cx="8686800" cy="850900"/>
        </p:xfrm>
        <a:graphic>
          <a:graphicData uri="http://schemas.openxmlformats.org/presentationml/2006/ole">
            <mc:AlternateContent xmlns:mc="http://schemas.openxmlformats.org/markup-compatibility/2006">
              <mc:Choice xmlns:v="urn:schemas-microsoft-com:vml" Requires="v">
                <p:oleObj spid="_x0000_s3226" r:id="rId6" imgW="5629656" imgH="568452" progId="">
                  <p:embed/>
                </p:oleObj>
              </mc:Choice>
              <mc:Fallback>
                <p:oleObj r:id="rId6" imgW="5629656" imgH="568452" progId="">
                  <p:embed/>
                  <p:pic>
                    <p:nvPicPr>
                      <p:cNvPr id="0" name="Picture 126"/>
                      <p:cNvPicPr>
                        <a:picLocks noChangeAspect="1" noChangeArrowheads="1"/>
                      </p:cNvPicPr>
                      <p:nvPr/>
                    </p:nvPicPr>
                    <p:blipFill>
                      <a:blip r:embed="rId7">
                        <a:extLst>
                          <a:ext uri="{28A0092B-C50C-407E-A947-70E740481C1C}">
                            <a14:useLocalDpi xmlns:a14="http://schemas.microsoft.com/office/drawing/2010/main" val="0"/>
                          </a:ext>
                        </a:extLst>
                      </a:blip>
                      <a:srcRect l="2501" r="12500" b="17526"/>
                      <a:stretch>
                        <a:fillRect/>
                      </a:stretch>
                    </p:blipFill>
                    <p:spPr bwMode="auto">
                      <a:xfrm>
                        <a:off x="381000" y="5900146"/>
                        <a:ext cx="86868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0481"/>
          <p:cNvSpPr/>
          <p:nvPr/>
        </p:nvSpPr>
        <p:spPr>
          <a:xfrm>
            <a:off x="38100" y="3190875"/>
            <a:ext cx="24574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乘运算规则</a:t>
            </a:r>
            <a:r>
              <a:rPr lang="en-US" altLang="zh-CN" sz="3200" b="1" dirty="0">
                <a:solidFill>
                  <a:schemeClr val="accent2"/>
                </a:solidFill>
                <a:latin typeface="楷体_GB2312" pitchFamily="49" charset="-122"/>
                <a:ea typeface="楷体_GB2312" pitchFamily="49" charset="-122"/>
              </a:rPr>
              <a:t>:</a:t>
            </a:r>
          </a:p>
        </p:txBody>
      </p:sp>
      <p:sp>
        <p:nvSpPr>
          <p:cNvPr id="20483" name="矩形 20482"/>
          <p:cNvSpPr/>
          <p:nvPr/>
        </p:nvSpPr>
        <p:spPr>
          <a:xfrm>
            <a:off x="88900" y="1590675"/>
            <a:ext cx="24574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加运算规则</a:t>
            </a:r>
            <a:r>
              <a:rPr lang="en-US" altLang="zh-CN" sz="3200" b="1" dirty="0">
                <a:solidFill>
                  <a:schemeClr val="accent2"/>
                </a:solidFill>
                <a:latin typeface="楷体_GB2312" pitchFamily="49" charset="-122"/>
                <a:ea typeface="楷体_GB2312" pitchFamily="49" charset="-122"/>
              </a:rPr>
              <a:t>:</a:t>
            </a:r>
          </a:p>
        </p:txBody>
      </p:sp>
      <p:sp>
        <p:nvSpPr>
          <p:cNvPr id="20484" name="矩形 20483"/>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五、逻辑代数的基本定律</a:t>
            </a:r>
            <a:endParaRPr lang="zh-CN" altLang="en-US" sz="3200" b="1" dirty="0">
              <a:latin typeface="楷体_GB2312" pitchFamily="49" charset="-122"/>
              <a:ea typeface="楷体_GB2312" pitchFamily="49" charset="-122"/>
            </a:endParaRPr>
          </a:p>
        </p:txBody>
      </p:sp>
      <p:sp>
        <p:nvSpPr>
          <p:cNvPr id="20485" name="矩形 20484"/>
          <p:cNvSpPr/>
          <p:nvPr/>
        </p:nvSpPr>
        <p:spPr>
          <a:xfrm>
            <a:off x="76200" y="4902200"/>
            <a:ext cx="2660650" cy="579438"/>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非运算规则</a:t>
            </a:r>
            <a:r>
              <a:rPr lang="en-US" altLang="zh-CN" sz="3200" b="1" dirty="0">
                <a:solidFill>
                  <a:schemeClr val="accent2"/>
                </a:solidFill>
                <a:latin typeface="楷体_GB2312" pitchFamily="49" charset="-122"/>
                <a:ea typeface="楷体_GB2312" pitchFamily="49" charset="-122"/>
              </a:rPr>
              <a:t>:</a:t>
            </a:r>
          </a:p>
        </p:txBody>
      </p:sp>
      <p:sp>
        <p:nvSpPr>
          <p:cNvPr id="20486" name="文本框 20485"/>
          <p:cNvSpPr txBox="1"/>
          <p:nvPr/>
        </p:nvSpPr>
        <p:spPr>
          <a:xfrm>
            <a:off x="2533650" y="1579563"/>
            <a:ext cx="6324600" cy="579437"/>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ea typeface="楷体_GB2312" pitchFamily="49" charset="-122"/>
              </a:rPr>
              <a:t>0+0=0  </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0+1=1 </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1+0=1</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1+1=1</a:t>
            </a:r>
            <a:endParaRPr lang="en-US" altLang="zh-CN" sz="3200" b="1">
              <a:latin typeface="Times New Roman" panose="02020603050405020304" pitchFamily="18" charset="0"/>
              <a:ea typeface="楷体_GB2312" pitchFamily="49" charset="-122"/>
            </a:endParaRPr>
          </a:p>
        </p:txBody>
      </p:sp>
      <p:sp>
        <p:nvSpPr>
          <p:cNvPr id="20487" name="文本框 20486"/>
          <p:cNvSpPr txBox="1"/>
          <p:nvPr/>
        </p:nvSpPr>
        <p:spPr>
          <a:xfrm>
            <a:off x="2438400" y="3294063"/>
            <a:ext cx="6172200" cy="579437"/>
          </a:xfrm>
          <a:prstGeom prst="rect">
            <a:avLst/>
          </a:prstGeom>
          <a:noFill/>
          <a:ln w="9525">
            <a:noFill/>
          </a:ln>
        </p:spPr>
        <p:txBody>
          <a:bodyPr>
            <a:spAutoFit/>
          </a:bodyPr>
          <a:lstStyle/>
          <a:p>
            <a:pPr>
              <a:spcBef>
                <a:spcPct val="50000"/>
              </a:spcBef>
            </a:pPr>
            <a:r>
              <a:rPr lang="en-US" altLang="zh-CN" sz="3200" b="1">
                <a:latin typeface="Times New Roman" panose="02020603050405020304" pitchFamily="18" charset="0"/>
                <a:ea typeface="楷体_GB2312" pitchFamily="49" charset="-122"/>
              </a:rPr>
              <a:t>0•</a:t>
            </a:r>
            <a:r>
              <a:rPr lang="en-US" altLang="zh-CN" sz="3200" b="1" dirty="0">
                <a:latin typeface="Times New Roman" panose="02020603050405020304" pitchFamily="18" charset="0"/>
                <a:ea typeface="楷体_GB2312" pitchFamily="49" charset="-122"/>
              </a:rPr>
              <a:t>0=0      </a:t>
            </a:r>
            <a:r>
              <a:rPr lang="en-US" altLang="zh-CN" sz="3200" b="1">
                <a:latin typeface="Times New Roman" panose="02020603050405020304" pitchFamily="18" charset="0"/>
                <a:ea typeface="楷体_GB2312" pitchFamily="49" charset="-122"/>
              </a:rPr>
              <a:t> 0•</a:t>
            </a:r>
            <a:r>
              <a:rPr lang="en-US" altLang="zh-CN" sz="3200" b="1" dirty="0">
                <a:latin typeface="Times New Roman" panose="02020603050405020304" pitchFamily="18" charset="0"/>
                <a:ea typeface="楷体_GB2312" pitchFamily="49" charset="-122"/>
              </a:rPr>
              <a:t>1=0     </a:t>
            </a:r>
            <a:r>
              <a:rPr lang="en-US" altLang="zh-CN" sz="3200" b="1">
                <a:latin typeface="Times New Roman" panose="02020603050405020304" pitchFamily="18" charset="0"/>
                <a:ea typeface="楷体_GB2312" pitchFamily="49" charset="-122"/>
              </a:rPr>
              <a:t> 1•</a:t>
            </a:r>
            <a:r>
              <a:rPr lang="en-US" altLang="zh-CN" sz="3200" b="1" dirty="0">
                <a:latin typeface="Times New Roman" panose="02020603050405020304" pitchFamily="18" charset="0"/>
                <a:ea typeface="楷体_GB2312" pitchFamily="49" charset="-122"/>
              </a:rPr>
              <a:t>0=0     </a:t>
            </a:r>
            <a:r>
              <a:rPr lang="en-US" altLang="zh-CN" sz="3200" b="1">
                <a:latin typeface="Times New Roman" panose="02020603050405020304" pitchFamily="18" charset="0"/>
                <a:ea typeface="楷体_GB2312" pitchFamily="49" charset="-122"/>
              </a:rPr>
              <a:t> 1•1=1</a:t>
            </a:r>
          </a:p>
        </p:txBody>
      </p:sp>
      <p:grpSp>
        <p:nvGrpSpPr>
          <p:cNvPr id="20488" name="组合 20487"/>
          <p:cNvGrpSpPr/>
          <p:nvPr/>
        </p:nvGrpSpPr>
        <p:grpSpPr>
          <a:xfrm>
            <a:off x="2628900" y="5802313"/>
            <a:ext cx="1235075" cy="522287"/>
            <a:chOff x="1656" y="3704"/>
            <a:chExt cx="778" cy="329"/>
          </a:xfrm>
        </p:grpSpPr>
        <p:sp>
          <p:nvSpPr>
            <p:cNvPr id="20489" name="矩形 20488"/>
            <p:cNvSpPr/>
            <p:nvPr/>
          </p:nvSpPr>
          <p:spPr>
            <a:xfrm>
              <a:off x="1656" y="3706"/>
              <a:ext cx="778" cy="327"/>
            </a:xfrm>
            <a:prstGeom prst="rect">
              <a:avLst/>
            </a:prstGeom>
            <a:noFill/>
            <a:ln w="9525">
              <a:noFill/>
            </a:ln>
          </p:spPr>
          <p:txBody>
            <a:bodyPr wrap="none" anchor="t">
              <a:spAutoFit/>
            </a:bodyPr>
            <a:lstStyle/>
            <a:p>
              <a:pPr>
                <a:spcBef>
                  <a:spcPct val="50000"/>
                </a:spcBef>
              </a:pPr>
              <a:r>
                <a:rPr lang="en-US" altLang="zh-CN" sz="2800" b="1">
                  <a:solidFill>
                    <a:srgbClr val="FF0000"/>
                  </a:solidFill>
                  <a:latin typeface="Times New Roman" panose="02020603050405020304" pitchFamily="18" charset="0"/>
                  <a:ea typeface="宋体" panose="02010600030101010101" pitchFamily="2" charset="-122"/>
                </a:rPr>
                <a:t>A </a:t>
              </a:r>
              <a:r>
                <a:rPr lang="zh-CN" altLang="en-US" sz="2800" b="1">
                  <a:solidFill>
                    <a:srgbClr val="FF0000"/>
                  </a:solidFill>
                  <a:latin typeface="Times New Roman" panose="02020603050405020304" pitchFamily="18" charset="0"/>
                  <a:ea typeface="宋体" panose="02010600030101010101" pitchFamily="2" charset="-122"/>
                </a:rPr>
                <a:t>＝ </a:t>
              </a:r>
              <a:r>
                <a:rPr lang="en-US" altLang="zh-CN" sz="2800" b="1">
                  <a:solidFill>
                    <a:srgbClr val="FF0000"/>
                  </a:solidFill>
                  <a:latin typeface="Times New Roman" panose="02020603050405020304" pitchFamily="18" charset="0"/>
                  <a:ea typeface="宋体" panose="02010600030101010101" pitchFamily="2" charset="-122"/>
                </a:rPr>
                <a:t>A</a:t>
              </a:r>
            </a:p>
          </p:txBody>
        </p:sp>
        <p:sp>
          <p:nvSpPr>
            <p:cNvPr id="20490" name="直接连接符 20489"/>
            <p:cNvSpPr/>
            <p:nvPr/>
          </p:nvSpPr>
          <p:spPr>
            <a:xfrm>
              <a:off x="1704" y="3760"/>
              <a:ext cx="216" cy="0"/>
            </a:xfrm>
            <a:prstGeom prst="line">
              <a:avLst/>
            </a:prstGeom>
            <a:ln w="28575" cap="flat" cmpd="sng">
              <a:solidFill>
                <a:srgbClr val="FF0000"/>
              </a:solidFill>
              <a:prstDash val="solid"/>
              <a:headEnd type="none" w="med" len="med"/>
              <a:tailEnd type="none" w="med" len="med"/>
            </a:ln>
          </p:spPr>
        </p:sp>
        <p:sp>
          <p:nvSpPr>
            <p:cNvPr id="20491" name="直接连接符 20490"/>
            <p:cNvSpPr/>
            <p:nvPr/>
          </p:nvSpPr>
          <p:spPr>
            <a:xfrm>
              <a:off x="1704" y="3704"/>
              <a:ext cx="216" cy="0"/>
            </a:xfrm>
            <a:prstGeom prst="line">
              <a:avLst/>
            </a:prstGeom>
            <a:ln w="28575" cap="flat" cmpd="sng">
              <a:solidFill>
                <a:srgbClr val="FF0000"/>
              </a:solidFill>
              <a:prstDash val="solid"/>
              <a:headEnd type="none" w="med" len="med"/>
              <a:tailEnd type="none" w="med" len="med"/>
            </a:ln>
          </p:spPr>
        </p:sp>
      </p:grpSp>
      <p:grpSp>
        <p:nvGrpSpPr>
          <p:cNvPr id="20492" name="组合 20491"/>
          <p:cNvGrpSpPr/>
          <p:nvPr/>
        </p:nvGrpSpPr>
        <p:grpSpPr>
          <a:xfrm>
            <a:off x="2149475" y="4106863"/>
            <a:ext cx="6734175" cy="579437"/>
            <a:chOff x="1354" y="2636"/>
            <a:chExt cx="4242" cy="365"/>
          </a:xfrm>
        </p:grpSpPr>
        <p:sp>
          <p:nvSpPr>
            <p:cNvPr id="20493" name="矩形 20492"/>
            <p:cNvSpPr/>
            <p:nvPr/>
          </p:nvSpPr>
          <p:spPr>
            <a:xfrm>
              <a:off x="1354" y="2636"/>
              <a:ext cx="3242"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 A•</a:t>
              </a:r>
              <a:r>
                <a:rPr lang="en-US" altLang="zh-CN" sz="3200" b="1" dirty="0">
                  <a:solidFill>
                    <a:srgbClr val="FF0000"/>
                  </a:solidFill>
                  <a:latin typeface="Times New Roman" panose="02020603050405020304" pitchFamily="18" charset="0"/>
                  <a:ea typeface="楷体_GB2312" pitchFamily="49" charset="-122"/>
                </a:rPr>
                <a:t>0 =0    </a:t>
              </a:r>
              <a:r>
                <a:rPr lang="en-US" altLang="zh-CN" sz="3200" b="1">
                  <a:solidFill>
                    <a:srgbClr val="FF0000"/>
                  </a:solidFill>
                  <a:latin typeface="Times New Roman" panose="02020603050405020304" pitchFamily="18" charset="0"/>
                  <a:ea typeface="楷体_GB2312" pitchFamily="49" charset="-122"/>
                </a:rPr>
                <a:t> A•1 =A    A•A =A</a:t>
              </a:r>
            </a:p>
          </p:txBody>
        </p:sp>
        <p:sp>
          <p:nvSpPr>
            <p:cNvPr id="20494" name="矩形 20493"/>
            <p:cNvSpPr/>
            <p:nvPr/>
          </p:nvSpPr>
          <p:spPr>
            <a:xfrm>
              <a:off x="4682" y="2636"/>
              <a:ext cx="914" cy="365"/>
            </a:xfrm>
            <a:prstGeom prst="rect">
              <a:avLst/>
            </a:prstGeom>
            <a:noFill/>
            <a:ln w="9525">
              <a:noFill/>
            </a:ln>
          </p:spPr>
          <p:txBody>
            <a:bodyPr wrap="none" anchor="t">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A•A =0</a:t>
              </a:r>
            </a:p>
          </p:txBody>
        </p:sp>
        <p:sp>
          <p:nvSpPr>
            <p:cNvPr id="20495" name="直接连接符 20494"/>
            <p:cNvSpPr/>
            <p:nvPr/>
          </p:nvSpPr>
          <p:spPr>
            <a:xfrm>
              <a:off x="5042" y="2688"/>
              <a:ext cx="144" cy="0"/>
            </a:xfrm>
            <a:prstGeom prst="line">
              <a:avLst/>
            </a:prstGeom>
            <a:ln w="28575" cap="flat" cmpd="sng">
              <a:solidFill>
                <a:srgbClr val="FF0000"/>
              </a:solidFill>
              <a:prstDash val="solid"/>
              <a:headEnd type="none" w="med" len="med"/>
              <a:tailEnd type="none" w="med" len="med"/>
            </a:ln>
          </p:spPr>
        </p:sp>
      </p:grpSp>
      <p:grpSp>
        <p:nvGrpSpPr>
          <p:cNvPr id="20496" name="组合 20495"/>
          <p:cNvGrpSpPr/>
          <p:nvPr/>
        </p:nvGrpSpPr>
        <p:grpSpPr>
          <a:xfrm>
            <a:off x="2514600" y="4970463"/>
            <a:ext cx="2019300" cy="519112"/>
            <a:chOff x="1560" y="3144"/>
            <a:chExt cx="1272" cy="327"/>
          </a:xfrm>
        </p:grpSpPr>
        <p:sp>
          <p:nvSpPr>
            <p:cNvPr id="20497" name="文本框 20496"/>
            <p:cNvSpPr txBox="1"/>
            <p:nvPr/>
          </p:nvSpPr>
          <p:spPr>
            <a:xfrm>
              <a:off x="1560" y="3144"/>
              <a:ext cx="1272" cy="327"/>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0=1       1=0</a:t>
              </a:r>
              <a:endParaRPr lang="en-US" altLang="zh-CN" sz="2800" b="1">
                <a:latin typeface="Times New Roman" panose="02020603050405020304" pitchFamily="18" charset="0"/>
                <a:ea typeface="宋体" panose="02010600030101010101" pitchFamily="2" charset="-122"/>
              </a:endParaRPr>
            </a:p>
          </p:txBody>
        </p:sp>
        <p:sp>
          <p:nvSpPr>
            <p:cNvPr id="20498" name="直接连接符 20497"/>
            <p:cNvSpPr/>
            <p:nvPr/>
          </p:nvSpPr>
          <p:spPr>
            <a:xfrm>
              <a:off x="1608" y="3192"/>
              <a:ext cx="156" cy="0"/>
            </a:xfrm>
            <a:prstGeom prst="line">
              <a:avLst/>
            </a:prstGeom>
            <a:ln w="28575" cap="flat" cmpd="sng">
              <a:solidFill>
                <a:srgbClr val="000000"/>
              </a:solidFill>
              <a:prstDash val="solid"/>
              <a:headEnd type="none" w="med" len="med"/>
              <a:tailEnd type="none" w="med" len="med"/>
            </a:ln>
          </p:spPr>
        </p:sp>
        <p:sp>
          <p:nvSpPr>
            <p:cNvPr id="20499" name="直接连接符 20498"/>
            <p:cNvSpPr/>
            <p:nvPr/>
          </p:nvSpPr>
          <p:spPr>
            <a:xfrm>
              <a:off x="2364" y="3204"/>
              <a:ext cx="156" cy="0"/>
            </a:xfrm>
            <a:prstGeom prst="line">
              <a:avLst/>
            </a:prstGeom>
            <a:ln w="28575" cap="flat" cmpd="sng">
              <a:solidFill>
                <a:srgbClr val="000000"/>
              </a:solidFill>
              <a:prstDash val="solid"/>
              <a:headEnd type="none" w="med" len="med"/>
              <a:tailEnd type="none" w="med" len="med"/>
            </a:ln>
          </p:spPr>
        </p:sp>
      </p:grpSp>
      <p:grpSp>
        <p:nvGrpSpPr>
          <p:cNvPr id="20500" name="组合 20499"/>
          <p:cNvGrpSpPr/>
          <p:nvPr/>
        </p:nvGrpSpPr>
        <p:grpSpPr>
          <a:xfrm>
            <a:off x="2387600" y="2170113"/>
            <a:ext cx="6927850" cy="587375"/>
            <a:chOff x="1504" y="1595"/>
            <a:chExt cx="4364" cy="370"/>
          </a:xfrm>
        </p:grpSpPr>
        <p:sp>
          <p:nvSpPr>
            <p:cNvPr id="20501" name="矩形 20500"/>
            <p:cNvSpPr/>
            <p:nvPr/>
          </p:nvSpPr>
          <p:spPr>
            <a:xfrm>
              <a:off x="1504" y="1595"/>
              <a:ext cx="3280"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A+0 =A</a:t>
              </a:r>
              <a:r>
                <a:rPr lang="zh-CN" altLang="en-US" sz="3200" b="1">
                  <a:solidFill>
                    <a:srgbClr val="FF0000"/>
                  </a:solidFill>
                  <a:latin typeface="Times New Roman" panose="02020603050405020304" pitchFamily="18" charset="0"/>
                  <a:ea typeface="楷体_GB2312" pitchFamily="49" charset="-122"/>
                </a:rPr>
                <a:t>，</a:t>
              </a:r>
              <a:r>
                <a:rPr lang="en-US" altLang="zh-CN" sz="3200" b="1">
                  <a:solidFill>
                    <a:srgbClr val="FF0000"/>
                  </a:solidFill>
                  <a:latin typeface="Times New Roman" panose="02020603050405020304" pitchFamily="18" charset="0"/>
                  <a:ea typeface="楷体_GB2312" pitchFamily="49" charset="-122"/>
                </a:rPr>
                <a:t>A+1 =1</a:t>
              </a:r>
              <a:r>
                <a:rPr lang="zh-CN" altLang="en-US" sz="3200" b="1">
                  <a:solidFill>
                    <a:srgbClr val="FF0000"/>
                  </a:solidFill>
                  <a:latin typeface="Times New Roman" panose="02020603050405020304" pitchFamily="18" charset="0"/>
                  <a:ea typeface="楷体_GB2312" pitchFamily="49" charset="-122"/>
                </a:rPr>
                <a:t>，</a:t>
              </a:r>
              <a:r>
                <a:rPr lang="en-US" altLang="zh-CN" sz="3200" b="1">
                  <a:solidFill>
                    <a:srgbClr val="FF0000"/>
                  </a:solidFill>
                  <a:latin typeface="Times New Roman" panose="02020603050405020304" pitchFamily="18" charset="0"/>
                  <a:ea typeface="楷体_GB2312" pitchFamily="49" charset="-122"/>
                </a:rPr>
                <a:t>A+A =A</a:t>
              </a:r>
              <a:r>
                <a:rPr lang="zh-CN" altLang="en-US" sz="3200" b="1">
                  <a:solidFill>
                    <a:srgbClr val="FF0000"/>
                  </a:solidFill>
                  <a:latin typeface="Times New Roman" panose="02020603050405020304" pitchFamily="18" charset="0"/>
                  <a:ea typeface="楷体_GB2312" pitchFamily="49" charset="-122"/>
                </a:rPr>
                <a:t>，</a:t>
              </a:r>
            </a:p>
          </p:txBody>
        </p:sp>
        <p:grpSp>
          <p:nvGrpSpPr>
            <p:cNvPr id="20502" name="组合 20501"/>
            <p:cNvGrpSpPr/>
            <p:nvPr/>
          </p:nvGrpSpPr>
          <p:grpSpPr>
            <a:xfrm>
              <a:off x="4756" y="1600"/>
              <a:ext cx="1112" cy="365"/>
              <a:chOff x="4300" y="3472"/>
              <a:chExt cx="1112" cy="365"/>
            </a:xfrm>
          </p:grpSpPr>
          <p:sp>
            <p:nvSpPr>
              <p:cNvPr id="20503" name="矩形 20502"/>
              <p:cNvSpPr/>
              <p:nvPr/>
            </p:nvSpPr>
            <p:spPr>
              <a:xfrm>
                <a:off x="4300" y="3472"/>
                <a:ext cx="1112" cy="365"/>
              </a:xfrm>
              <a:prstGeom prst="rect">
                <a:avLst/>
              </a:prstGeom>
              <a:noFill/>
              <a:ln w="9525">
                <a:noFill/>
              </a:ln>
            </p:spPr>
            <p:txBody>
              <a:bodyPr>
                <a:spAutoFit/>
              </a:bodyPr>
              <a:lstStyle/>
              <a:p>
                <a:pPr>
                  <a:spcBef>
                    <a:spcPct val="50000"/>
                  </a:spcBef>
                </a:pPr>
                <a:r>
                  <a:rPr lang="en-US" altLang="zh-CN" sz="3200" b="1">
                    <a:solidFill>
                      <a:srgbClr val="FF0000"/>
                    </a:solidFill>
                    <a:latin typeface="Times New Roman" panose="02020603050405020304" pitchFamily="18" charset="0"/>
                    <a:ea typeface="楷体_GB2312" pitchFamily="49" charset="-122"/>
                  </a:rPr>
                  <a:t>A+A =1</a:t>
                </a:r>
              </a:p>
            </p:txBody>
          </p:sp>
          <p:sp>
            <p:nvSpPr>
              <p:cNvPr id="20504" name="直接连接符 20503"/>
              <p:cNvSpPr/>
              <p:nvPr/>
            </p:nvSpPr>
            <p:spPr>
              <a:xfrm>
                <a:off x="4704" y="3528"/>
                <a:ext cx="168" cy="0"/>
              </a:xfrm>
              <a:prstGeom prst="line">
                <a:avLst/>
              </a:prstGeom>
              <a:ln w="28575" cap="flat" cmpd="sng">
                <a:solidFill>
                  <a:srgbClr val="FF0000"/>
                </a:solidFill>
                <a:prstDash val="solid"/>
                <a:headEnd type="none" w="med" len="med"/>
                <a:tailEnd type="none" w="med" len="med"/>
              </a:ln>
            </p:spPr>
          </p:sp>
        </p:grpSp>
      </p:grpSp>
      <p:sp>
        <p:nvSpPr>
          <p:cNvPr id="20505" name="文本框 20504"/>
          <p:cNvSpPr txBox="1"/>
          <p:nvPr/>
        </p:nvSpPr>
        <p:spPr>
          <a:xfrm>
            <a:off x="381000" y="838200"/>
            <a:ext cx="4419600" cy="583565"/>
          </a:xfrm>
          <a:prstGeom prst="rect">
            <a:avLst/>
          </a:prstGeom>
          <a:noFill/>
          <a:ln w="9525">
            <a:noFill/>
          </a:ln>
        </p:spPr>
        <p:txBody>
          <a:bodyPr>
            <a:spAutoFit/>
          </a:bodyPr>
          <a:lstStyle/>
          <a:p>
            <a:pPr>
              <a:spcBef>
                <a:spcPct val="50000"/>
              </a:spcBef>
            </a:pP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a:t>
            </a:r>
            <a:r>
              <a:rPr lang="zh-CN" altLang="en-US" sz="3200" b="1" dirty="0">
                <a:solidFill>
                  <a:schemeClr val="tx2"/>
                </a:solidFill>
                <a:latin typeface="楷体_GB2312" pitchFamily="49" charset="-122"/>
                <a:ea typeface="楷体_GB2312" pitchFamily="49" charset="-122"/>
              </a:rPr>
              <a:t>基本关系</a:t>
            </a:r>
            <a:endParaRPr lang="zh-CN" altLang="en-US" sz="32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框 21506"/>
          <p:cNvSpPr txBox="1"/>
          <p:nvPr/>
        </p:nvSpPr>
        <p:spPr>
          <a:xfrm>
            <a:off x="504825" y="2082800"/>
            <a:ext cx="4841875" cy="131127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交换律</a:t>
            </a:r>
            <a:r>
              <a:rPr lang="en-US" altLang="zh-CN" sz="3200" b="1" dirty="0">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 = B+A</a:t>
            </a:r>
            <a:endParaRPr lang="en-US" altLang="zh-CN" sz="3200" b="1">
              <a:latin typeface="楷体_GB2312" pitchFamily="49" charset="-122"/>
              <a:ea typeface="楷体_GB2312" pitchFamily="49" charset="-122"/>
            </a:endParaRPr>
          </a:p>
          <a:p>
            <a:pPr>
              <a:spcBef>
                <a:spcPct val="50000"/>
              </a:spcBef>
            </a:pPr>
            <a:r>
              <a:rPr lang="en-US" altLang="zh-CN" sz="3200" b="1">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AB=BA</a:t>
            </a:r>
            <a:endParaRPr lang="en-US" altLang="zh-CN" sz="3200" b="1">
              <a:latin typeface="楷体_GB2312" pitchFamily="49" charset="-122"/>
              <a:ea typeface="楷体_GB2312" pitchFamily="49" charset="-122"/>
            </a:endParaRPr>
          </a:p>
        </p:txBody>
      </p:sp>
      <p:sp>
        <p:nvSpPr>
          <p:cNvPr id="21508" name="矩形 21507"/>
          <p:cNvSpPr/>
          <p:nvPr/>
        </p:nvSpPr>
        <p:spPr>
          <a:xfrm>
            <a:off x="495300" y="4094163"/>
            <a:ext cx="7316788" cy="131127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结合律</a:t>
            </a:r>
            <a:r>
              <a:rPr lang="en-US" altLang="zh-CN" sz="3200" b="1" dirty="0">
                <a:solidFill>
                  <a:schemeClr val="accent2"/>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A+B+C=(A+B)+C=A+(B+C)</a:t>
            </a:r>
            <a:endParaRPr lang="en-US" altLang="zh-CN" sz="3200" b="1">
              <a:latin typeface="楷体_GB2312" pitchFamily="49" charset="-122"/>
              <a:ea typeface="楷体_GB2312" pitchFamily="49" charset="-122"/>
            </a:endParaRPr>
          </a:p>
          <a:p>
            <a:pPr>
              <a:spcBef>
                <a:spcPct val="50000"/>
              </a:spcBef>
            </a:pPr>
            <a:r>
              <a:rPr lang="en-US" altLang="zh-CN" sz="3200" b="1">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ABC=(AB)C=A(BC)</a:t>
            </a:r>
            <a:endParaRPr lang="en-US" altLang="zh-CN" sz="3200" b="1">
              <a:latin typeface="楷体_GB2312" pitchFamily="49" charset="-122"/>
              <a:ea typeface="楷体_GB2312" pitchFamily="49" charset="-122"/>
            </a:endParaRPr>
          </a:p>
        </p:txBody>
      </p:sp>
      <p:sp>
        <p:nvSpPr>
          <p:cNvPr id="21511" name="矩形 21510"/>
          <p:cNvSpPr/>
          <p:nvPr/>
        </p:nvSpPr>
        <p:spPr>
          <a:xfrm>
            <a:off x="336550" y="399415"/>
            <a:ext cx="3738880" cy="583565"/>
          </a:xfrm>
          <a:prstGeom prst="rect">
            <a:avLst/>
          </a:prstGeom>
          <a:noFill/>
          <a:ln w="9525">
            <a:noFill/>
          </a:ln>
        </p:spPr>
        <p:txBody>
          <a:bodyPr wrap="none" anchor="t">
            <a:spAutoFit/>
          </a:bodyPr>
          <a:lstStyle/>
          <a:p>
            <a:pPr algn="l"/>
            <a:r>
              <a:rPr lang="en-US" altLang="zh-CN" sz="3200" dirty="0"/>
              <a:t>2.逻辑代数</a:t>
            </a:r>
            <a:r>
              <a:rPr lang="en-US" altLang="zh-CN" sz="3200" dirty="0">
                <a:sym typeface="+mn-ea"/>
              </a:rPr>
              <a:t>基本定律</a:t>
            </a:r>
            <a:endParaRPr lang="zh-CN" altLang="en-US" sz="3200" b="1" dirty="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框 22530"/>
          <p:cNvSpPr txBox="1"/>
          <p:nvPr/>
        </p:nvSpPr>
        <p:spPr>
          <a:xfrm>
            <a:off x="260350" y="891115"/>
            <a:ext cx="8674100" cy="1323439"/>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分配律</a:t>
            </a:r>
            <a:r>
              <a:rPr lang="en-US" altLang="zh-CN" sz="3200" b="1" dirty="0">
                <a:latin typeface="楷体_GB2312" pitchFamily="49" charset="-122"/>
                <a:ea typeface="楷体_GB2312" pitchFamily="49" charset="-122"/>
              </a:rPr>
              <a:t>:  </a:t>
            </a:r>
            <a:r>
              <a:rPr lang="en-US" altLang="zh-CN" sz="3200" b="1" dirty="0">
                <a:solidFill>
                  <a:srgbClr val="FF0000"/>
                </a:solidFill>
                <a:latin typeface="楷体_GB2312" pitchFamily="49" charset="-122"/>
                <a:ea typeface="楷体_GB2312" pitchFamily="49" charset="-122"/>
              </a:rPr>
              <a:t>A(B+C)=AB+AC     </a:t>
            </a:r>
            <a:endParaRPr lang="en-US" altLang="zh-CN" sz="3200" b="1" dirty="0" smtClean="0">
              <a:solidFill>
                <a:srgbClr val="FF0000"/>
              </a:solidFill>
              <a:latin typeface="楷体_GB2312" pitchFamily="49" charset="-122"/>
              <a:ea typeface="楷体_GB2312" pitchFamily="49" charset="-122"/>
            </a:endParaRPr>
          </a:p>
          <a:p>
            <a:pPr>
              <a:spcBef>
                <a:spcPct val="50000"/>
              </a:spcBef>
            </a:pPr>
            <a:r>
              <a:rPr lang="en-US" altLang="zh-CN" sz="3200" b="1" dirty="0" smtClean="0">
                <a:solidFill>
                  <a:srgbClr val="FF0000"/>
                </a:solidFill>
                <a:latin typeface="楷体_GB2312" pitchFamily="49" charset="-122"/>
                <a:ea typeface="楷体_GB2312" pitchFamily="49" charset="-122"/>
              </a:rPr>
              <a:t>         A+BC</a:t>
            </a:r>
            <a:r>
              <a:rPr lang="en-US" altLang="zh-CN" sz="3200" b="1" dirty="0">
                <a:solidFill>
                  <a:srgbClr val="FF0000"/>
                </a:solidFill>
                <a:latin typeface="楷体_GB2312" pitchFamily="49" charset="-122"/>
                <a:ea typeface="楷体_GB2312" pitchFamily="49" charset="-122"/>
              </a:rPr>
              <a:t>=(A+B)(A+C)</a:t>
            </a:r>
            <a:endParaRPr lang="en-US" altLang="zh-CN" sz="3200" b="1" dirty="0">
              <a:latin typeface="楷体_GB2312" pitchFamily="49" charset="-122"/>
              <a:ea typeface="楷体_GB2312" pitchFamily="49" charset="-122"/>
            </a:endParaRPr>
          </a:p>
        </p:txBody>
      </p:sp>
      <p:sp>
        <p:nvSpPr>
          <p:cNvPr id="22533" name="文本框 22532"/>
          <p:cNvSpPr txBox="1"/>
          <p:nvPr/>
        </p:nvSpPr>
        <p:spPr>
          <a:xfrm>
            <a:off x="260350" y="2459038"/>
            <a:ext cx="1244600" cy="579437"/>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p>
        </p:txBody>
      </p:sp>
      <p:sp>
        <p:nvSpPr>
          <p:cNvPr id="22534" name="矩形 22533"/>
          <p:cNvSpPr/>
          <p:nvPr/>
        </p:nvSpPr>
        <p:spPr>
          <a:xfrm>
            <a:off x="1587500" y="2525713"/>
            <a:ext cx="3441700" cy="579437"/>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右边 </a:t>
            </a:r>
            <a:r>
              <a:rPr lang="en-US" altLang="zh-CN" sz="3200" b="1" dirty="0">
                <a:latin typeface="楷体_GB2312" pitchFamily="49" charset="-122"/>
                <a:ea typeface="楷体_GB2312" pitchFamily="49" charset="-122"/>
              </a:rPr>
              <a:t>=(A+B)(A+C)</a:t>
            </a:r>
          </a:p>
        </p:txBody>
      </p:sp>
      <p:sp>
        <p:nvSpPr>
          <p:cNvPr id="22535" name="矩形 22534"/>
          <p:cNvSpPr/>
          <p:nvPr/>
        </p:nvSpPr>
        <p:spPr>
          <a:xfrm>
            <a:off x="2616200" y="3135313"/>
            <a:ext cx="5273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=AA+AB+AC+BC     ; </a:t>
            </a:r>
            <a:r>
              <a:rPr lang="zh-CN" altLang="en-US" sz="3200" b="1" dirty="0">
                <a:latin typeface="楷体_GB2312" pitchFamily="49" charset="-122"/>
                <a:ea typeface="楷体_GB2312" pitchFamily="49" charset="-122"/>
              </a:rPr>
              <a:t>分配律</a:t>
            </a:r>
          </a:p>
        </p:txBody>
      </p:sp>
      <p:sp>
        <p:nvSpPr>
          <p:cNvPr id="22536" name="矩形 22535"/>
          <p:cNvSpPr/>
          <p:nvPr/>
        </p:nvSpPr>
        <p:spPr>
          <a:xfrm>
            <a:off x="2625725" y="3719513"/>
            <a:ext cx="6289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 +A(B+C)+BC    ; </a:t>
            </a:r>
            <a:r>
              <a:rPr lang="zh-CN" altLang="en-US" sz="3200" b="1" dirty="0">
                <a:latin typeface="楷体_GB2312" pitchFamily="49" charset="-122"/>
                <a:ea typeface="楷体_GB2312" pitchFamily="49" charset="-122"/>
              </a:rPr>
              <a:t>结合律</a:t>
            </a:r>
            <a:r>
              <a:rPr lang="en-US" altLang="zh-CN" sz="3200" b="1" dirty="0">
                <a:latin typeface="楷体_GB2312" pitchFamily="49" charset="-122"/>
                <a:ea typeface="楷体_GB2312" pitchFamily="49" charset="-122"/>
              </a:rPr>
              <a:t>,AA=A</a:t>
            </a:r>
          </a:p>
        </p:txBody>
      </p:sp>
      <p:sp>
        <p:nvSpPr>
          <p:cNvPr id="22537" name="矩形 22536"/>
          <p:cNvSpPr/>
          <p:nvPr/>
        </p:nvSpPr>
        <p:spPr>
          <a:xfrm>
            <a:off x="2616200" y="4291013"/>
            <a:ext cx="5273675" cy="579437"/>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=A(1+B+C)+BC     ; </a:t>
            </a:r>
            <a:r>
              <a:rPr lang="zh-CN" altLang="en-US" sz="3200" b="1" dirty="0">
                <a:latin typeface="楷体_GB2312" pitchFamily="49" charset="-122"/>
                <a:ea typeface="楷体_GB2312" pitchFamily="49" charset="-122"/>
              </a:rPr>
              <a:t>结合律</a:t>
            </a:r>
          </a:p>
        </p:txBody>
      </p:sp>
      <p:sp>
        <p:nvSpPr>
          <p:cNvPr id="22538" name="矩形 22537"/>
          <p:cNvSpPr/>
          <p:nvPr/>
        </p:nvSpPr>
        <p:spPr>
          <a:xfrm>
            <a:off x="2628900" y="4889500"/>
            <a:ext cx="5699125" cy="579438"/>
          </a:xfrm>
          <a:prstGeom prst="rect">
            <a:avLst/>
          </a:prstGeom>
          <a:noFill/>
          <a:ln w="9525">
            <a:noFill/>
          </a:ln>
        </p:spPr>
        <p:txBody>
          <a:bodyPr>
            <a:spAutoFit/>
          </a:bodyPr>
          <a:lstStyle/>
          <a:p>
            <a:pPr>
              <a:spcBef>
                <a:spcPct val="50000"/>
              </a:spcBef>
            </a:pPr>
            <a:r>
              <a:rPr lang="en-US" altLang="zh-CN" sz="3200" b="1" dirty="0">
                <a:latin typeface="楷体_GB2312" pitchFamily="49" charset="-122"/>
                <a:ea typeface="楷体_GB2312" pitchFamily="49" charset="-122"/>
              </a:rPr>
              <a:t>=A </a:t>
            </a:r>
            <a:r>
              <a:rPr lang="en-US" altLang="zh-CN" sz="3200" b="1" dirty="0">
                <a:latin typeface="Times New Roman" panose="02020603050405020304" pitchFamily="18" charset="0"/>
                <a:ea typeface="楷体_GB2312" pitchFamily="49" charset="-122"/>
              </a:rPr>
              <a:t>•</a:t>
            </a:r>
            <a:r>
              <a:rPr lang="en-US" altLang="zh-CN" sz="3200" b="1" dirty="0">
                <a:latin typeface="楷体_GB2312" pitchFamily="49" charset="-122"/>
                <a:ea typeface="楷体_GB2312" pitchFamily="49" charset="-122"/>
              </a:rPr>
              <a:t> 1+BC        ; 1+B+C=1</a:t>
            </a:r>
          </a:p>
        </p:txBody>
      </p:sp>
      <p:sp>
        <p:nvSpPr>
          <p:cNvPr id="22539" name="矩形 22538"/>
          <p:cNvSpPr/>
          <p:nvPr/>
        </p:nvSpPr>
        <p:spPr>
          <a:xfrm>
            <a:off x="2616200" y="5448300"/>
            <a:ext cx="5407025" cy="579438"/>
          </a:xfrm>
          <a:prstGeom prst="rect">
            <a:avLst/>
          </a:prstGeom>
          <a:noFill/>
          <a:ln w="9525">
            <a:noFill/>
          </a:ln>
        </p:spPr>
        <p:txBody>
          <a:bodyPr wrap="none" anchor="t">
            <a:spAutoFit/>
          </a:bodyPr>
          <a:lstStyle/>
          <a:p>
            <a:pPr>
              <a:spcBef>
                <a:spcPct val="50000"/>
              </a:spcBef>
            </a:pPr>
            <a:r>
              <a:rPr lang="en-US" altLang="zh-CN" sz="3200" b="1" dirty="0">
                <a:latin typeface="楷体_GB2312" pitchFamily="49" charset="-122"/>
                <a:ea typeface="楷体_GB2312" pitchFamily="49" charset="-122"/>
              </a:rPr>
              <a:t>=A+BC            ; A </a:t>
            </a:r>
            <a:r>
              <a:rPr lang="en-US" altLang="zh-CN" sz="3200" b="1" dirty="0">
                <a:latin typeface="Times New Roman" panose="02020603050405020304" pitchFamily="18" charset="0"/>
                <a:ea typeface="楷体_GB2312" pitchFamily="49" charset="-122"/>
              </a:rPr>
              <a:t>•</a:t>
            </a:r>
            <a:r>
              <a:rPr lang="en-US" altLang="zh-CN" sz="3200" b="1" dirty="0">
                <a:latin typeface="楷体_GB2312" pitchFamily="49" charset="-122"/>
                <a:ea typeface="楷体_GB2312" pitchFamily="49" charset="-122"/>
              </a:rPr>
              <a:t> 1=1</a:t>
            </a:r>
          </a:p>
        </p:txBody>
      </p:sp>
      <p:sp>
        <p:nvSpPr>
          <p:cNvPr id="22540" name="矩形 22539"/>
          <p:cNvSpPr/>
          <p:nvPr/>
        </p:nvSpPr>
        <p:spPr>
          <a:xfrm>
            <a:off x="2590800" y="5916613"/>
            <a:ext cx="1206500" cy="579437"/>
          </a:xfrm>
          <a:prstGeom prst="rect">
            <a:avLst/>
          </a:prstGeom>
          <a:noFill/>
          <a:ln w="9525">
            <a:noFill/>
          </a:ln>
        </p:spPr>
        <p:txBody>
          <a:bodyPr wrap="none" anchor="t">
            <a:spAutoFit/>
          </a:bodyPr>
          <a:lstStyle/>
          <a:p>
            <a:pPr>
              <a:spcBef>
                <a:spcPct val="50000"/>
              </a:spcBef>
            </a:pP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左边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34" grpId="0"/>
      <p:bldP spid="22535" grpId="0"/>
      <p:bldP spid="22536" grpId="0"/>
      <p:bldP spid="22537" grpId="0"/>
      <p:bldP spid="22538" grpId="0"/>
      <p:bldP spid="22539" grpId="0"/>
      <p:bldP spid="225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23553"/>
          <p:cNvSpPr txBox="1"/>
          <p:nvPr/>
        </p:nvSpPr>
        <p:spPr>
          <a:xfrm>
            <a:off x="615950" y="307023"/>
            <a:ext cx="1909763"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吸收律</a:t>
            </a:r>
            <a:endParaRPr lang="zh-CN" altLang="en-US" sz="3200" b="1">
              <a:solidFill>
                <a:schemeClr val="accent2"/>
              </a:solidFill>
              <a:latin typeface="楷体_GB2312" pitchFamily="49" charset="-122"/>
              <a:ea typeface="楷体_GB2312" pitchFamily="49" charset="-122"/>
            </a:endParaRPr>
          </a:p>
        </p:txBody>
      </p:sp>
      <p:sp>
        <p:nvSpPr>
          <p:cNvPr id="23555" name="文本框 23554"/>
          <p:cNvSpPr txBox="1"/>
          <p:nvPr/>
        </p:nvSpPr>
        <p:spPr>
          <a:xfrm>
            <a:off x="541338" y="1316990"/>
            <a:ext cx="3273425" cy="579438"/>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原变量吸收规则</a:t>
            </a:r>
            <a:r>
              <a:rPr lang="en-US" altLang="zh-CN" sz="3200" b="1" dirty="0">
                <a:latin typeface="楷体_GB2312" pitchFamily="49" charset="-122"/>
                <a:ea typeface="楷体_GB2312" pitchFamily="49" charset="-122"/>
              </a:rPr>
              <a:t>:</a:t>
            </a:r>
          </a:p>
        </p:txBody>
      </p:sp>
      <p:sp>
        <p:nvSpPr>
          <p:cNvPr id="23556" name="文本框 23555"/>
          <p:cNvSpPr txBox="1"/>
          <p:nvPr/>
        </p:nvSpPr>
        <p:spPr>
          <a:xfrm>
            <a:off x="541338" y="2243138"/>
            <a:ext cx="3324225" cy="579437"/>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反变量吸收规则</a:t>
            </a:r>
            <a:r>
              <a:rPr lang="en-US" altLang="zh-CN" sz="3200" b="1" dirty="0">
                <a:latin typeface="楷体_GB2312" pitchFamily="49" charset="-122"/>
                <a:ea typeface="楷体_GB2312" pitchFamily="49" charset="-122"/>
              </a:rPr>
              <a:t>:</a:t>
            </a:r>
          </a:p>
        </p:txBody>
      </p:sp>
      <p:grpSp>
        <p:nvGrpSpPr>
          <p:cNvPr id="23557" name="组合 23556"/>
          <p:cNvGrpSpPr/>
          <p:nvPr/>
        </p:nvGrpSpPr>
        <p:grpSpPr>
          <a:xfrm>
            <a:off x="3884613" y="2319655"/>
            <a:ext cx="2547937" cy="588963"/>
            <a:chOff x="2197" y="1265"/>
            <a:chExt cx="1605" cy="371"/>
          </a:xfrm>
        </p:grpSpPr>
        <p:sp>
          <p:nvSpPr>
            <p:cNvPr id="23558" name="文本框 23557"/>
            <p:cNvSpPr txBox="1"/>
            <p:nvPr/>
          </p:nvSpPr>
          <p:spPr>
            <a:xfrm>
              <a:off x="2197" y="1265"/>
              <a:ext cx="1605" cy="371"/>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a:t>
              </a:r>
              <a:r>
                <a:rPr lang="en-US" altLang="zh-CN" sz="3200" b="1" dirty="0">
                  <a:solidFill>
                    <a:srgbClr val="FF0000"/>
                  </a:solidFill>
                  <a:latin typeface="Times New Roman" panose="02020603050405020304" pitchFamily="18" charset="0"/>
                  <a:ea typeface="宋体" panose="02010600030101010101" pitchFamily="2" charset="-122"/>
                </a:rPr>
                <a:t>A</a:t>
              </a:r>
              <a:r>
                <a:rPr lang="en-US" altLang="zh-CN" sz="3200" b="1" dirty="0">
                  <a:latin typeface="Times New Roman" panose="02020603050405020304" pitchFamily="18" charset="0"/>
                  <a:ea typeface="宋体" panose="02010600030101010101" pitchFamily="2" charset="-122"/>
                </a:rPr>
                <a:t>B=A+B</a:t>
              </a:r>
            </a:p>
          </p:txBody>
        </p:sp>
        <p:sp>
          <p:nvSpPr>
            <p:cNvPr id="23559" name="直接连接符 23558"/>
            <p:cNvSpPr/>
            <p:nvPr/>
          </p:nvSpPr>
          <p:spPr>
            <a:xfrm>
              <a:off x="2574" y="1298"/>
              <a:ext cx="227" cy="0"/>
            </a:xfrm>
            <a:prstGeom prst="line">
              <a:avLst/>
            </a:prstGeom>
            <a:ln w="28575" cap="flat" cmpd="sng">
              <a:solidFill>
                <a:srgbClr val="FF0000"/>
              </a:solidFill>
              <a:prstDash val="solid"/>
              <a:headEnd type="none" w="med" len="med"/>
              <a:tailEnd type="none" w="med" len="med"/>
            </a:ln>
          </p:spPr>
        </p:sp>
      </p:grpSp>
      <p:grpSp>
        <p:nvGrpSpPr>
          <p:cNvPr id="23560" name="组合 23559"/>
          <p:cNvGrpSpPr/>
          <p:nvPr/>
        </p:nvGrpSpPr>
        <p:grpSpPr>
          <a:xfrm>
            <a:off x="3988118" y="3241993"/>
            <a:ext cx="2652712" cy="588962"/>
            <a:chOff x="2213" y="1698"/>
            <a:chExt cx="1671" cy="371"/>
          </a:xfrm>
        </p:grpSpPr>
        <p:sp>
          <p:nvSpPr>
            <p:cNvPr id="23561" name="文本框 23560"/>
            <p:cNvSpPr txBox="1"/>
            <p:nvPr/>
          </p:nvSpPr>
          <p:spPr>
            <a:xfrm>
              <a:off x="2213" y="1698"/>
              <a:ext cx="1671" cy="371"/>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a:t>
              </a:r>
              <a:r>
                <a:rPr lang="en-US" altLang="zh-CN" sz="3200" b="1" dirty="0">
                  <a:solidFill>
                    <a:srgbClr val="FF0000"/>
                  </a:solidFill>
                  <a:latin typeface="Times New Roman" panose="02020603050405020304" pitchFamily="18" charset="0"/>
                  <a:ea typeface="宋体" panose="02010600030101010101" pitchFamily="2" charset="-122"/>
                </a:rPr>
                <a:t>A</a:t>
              </a:r>
              <a:r>
                <a:rPr lang="en-US" altLang="zh-CN" sz="3200" b="1" dirty="0">
                  <a:latin typeface="Times New Roman" panose="02020603050405020304" pitchFamily="18" charset="0"/>
                  <a:ea typeface="宋体" panose="02010600030101010101" pitchFamily="2" charset="-122"/>
                </a:rPr>
                <a:t>B=A+B</a:t>
              </a:r>
              <a:endParaRPr lang="en-US" altLang="zh-CN" sz="2800" b="1" dirty="0">
                <a:latin typeface="Times New Roman" panose="02020603050405020304" pitchFamily="18" charset="0"/>
                <a:ea typeface="宋体" panose="02010600030101010101" pitchFamily="2" charset="-122"/>
              </a:endParaRPr>
            </a:p>
          </p:txBody>
        </p:sp>
        <p:sp>
          <p:nvSpPr>
            <p:cNvPr id="23562" name="直接连接符 23561"/>
            <p:cNvSpPr/>
            <p:nvPr/>
          </p:nvSpPr>
          <p:spPr>
            <a:xfrm>
              <a:off x="2274" y="1746"/>
              <a:ext cx="202" cy="0"/>
            </a:xfrm>
            <a:prstGeom prst="line">
              <a:avLst/>
            </a:prstGeom>
            <a:ln w="28575" cap="flat" cmpd="sng">
              <a:solidFill>
                <a:schemeClr val="tx1"/>
              </a:solidFill>
              <a:prstDash val="solid"/>
              <a:headEnd type="none" w="med" len="med"/>
              <a:tailEnd type="none" w="med" len="med"/>
            </a:ln>
          </p:spPr>
        </p:sp>
        <p:sp>
          <p:nvSpPr>
            <p:cNvPr id="23563" name="直接连接符 23562"/>
            <p:cNvSpPr/>
            <p:nvPr/>
          </p:nvSpPr>
          <p:spPr>
            <a:xfrm>
              <a:off x="3104" y="1746"/>
              <a:ext cx="181" cy="0"/>
            </a:xfrm>
            <a:prstGeom prst="line">
              <a:avLst/>
            </a:prstGeom>
            <a:ln w="28575" cap="flat" cmpd="sng">
              <a:solidFill>
                <a:schemeClr val="tx1"/>
              </a:solidFill>
              <a:prstDash val="solid"/>
              <a:headEnd type="none" w="med" len="med"/>
              <a:tailEnd type="none" w="med" len="med"/>
            </a:ln>
          </p:spPr>
        </p:sp>
      </p:grpSp>
      <p:sp>
        <p:nvSpPr>
          <p:cNvPr id="23564" name="文本框 23563"/>
          <p:cNvSpPr txBox="1"/>
          <p:nvPr/>
        </p:nvSpPr>
        <p:spPr>
          <a:xfrm>
            <a:off x="6222683" y="1166813"/>
            <a:ext cx="2552700" cy="10763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注</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红色变量被吸收掉！</a:t>
            </a:r>
          </a:p>
        </p:txBody>
      </p:sp>
      <p:grpSp>
        <p:nvGrpSpPr>
          <p:cNvPr id="23565" name="组合 23564"/>
          <p:cNvGrpSpPr/>
          <p:nvPr/>
        </p:nvGrpSpPr>
        <p:grpSpPr>
          <a:xfrm>
            <a:off x="2381250" y="4112578"/>
            <a:ext cx="5688013" cy="2443162"/>
            <a:chOff x="1492" y="2442"/>
            <a:chExt cx="3583" cy="1539"/>
          </a:xfrm>
        </p:grpSpPr>
        <p:sp>
          <p:nvSpPr>
            <p:cNvPr id="23566" name="文本框 23565"/>
            <p:cNvSpPr txBox="1"/>
            <p:nvPr/>
          </p:nvSpPr>
          <p:spPr>
            <a:xfrm>
              <a:off x="1492" y="2442"/>
              <a:ext cx="3583" cy="1539"/>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A+</a:t>
              </a:r>
              <a:r>
                <a:rPr lang="en-US" altLang="zh-CN" sz="2800" b="1" dirty="0">
                  <a:solidFill>
                    <a:srgbClr val="FF0000"/>
                  </a:solidFill>
                  <a:latin typeface="Times New Roman" panose="02020603050405020304" pitchFamily="18" charset="0"/>
                  <a:ea typeface="宋体" panose="02010600030101010101" pitchFamily="2" charset="-122"/>
                </a:rPr>
                <a:t>A</a:t>
              </a:r>
              <a:r>
                <a:rPr lang="en-US" altLang="zh-CN" sz="2800" b="1" dirty="0">
                  <a:latin typeface="Times New Roman" panose="02020603050405020304" pitchFamily="18" charset="0"/>
                  <a:ea typeface="宋体" panose="02010600030101010101" pitchFamily="2" charset="-122"/>
                </a:rPr>
                <a:t>B =A+AB+</a:t>
              </a:r>
              <a:r>
                <a:rPr lang="en-US" altLang="zh-CN" sz="2800" b="1" dirty="0">
                  <a:solidFill>
                    <a:srgbClr val="FF0000"/>
                  </a:solidFill>
                  <a:latin typeface="Times New Roman" panose="02020603050405020304" pitchFamily="18" charset="0"/>
                  <a:ea typeface="宋体" panose="02010600030101010101" pitchFamily="2" charset="-122"/>
                </a:rPr>
                <a:t>A</a:t>
              </a:r>
              <a:r>
                <a:rPr lang="en-US" altLang="zh-CN" sz="2800" b="1" dirty="0">
                  <a:latin typeface="Times New Roman" panose="02020603050405020304" pitchFamily="18" charset="0"/>
                  <a:ea typeface="宋体" panose="02010600030101010101" pitchFamily="2" charset="-122"/>
                </a:rPr>
                <a:t>B</a:t>
              </a:r>
            </a:p>
            <a:p>
              <a:pPr>
                <a:spcBef>
                  <a:spcPct val="50000"/>
                </a:spcBef>
              </a:pPr>
              <a:r>
                <a:rPr lang="en-US" altLang="zh-CN" sz="2800" b="1" dirty="0">
                  <a:latin typeface="Times New Roman" panose="02020603050405020304" pitchFamily="18" charset="0"/>
                  <a:ea typeface="宋体" panose="02010600030101010101" pitchFamily="2" charset="-122"/>
                </a:rPr>
                <a:t>           =A+(A+</a:t>
              </a:r>
              <a:r>
                <a:rPr lang="en-US" altLang="zh-CN" sz="2800" b="1" dirty="0">
                  <a:solidFill>
                    <a:srgbClr val="FF0000"/>
                  </a:solidFill>
                  <a:latin typeface="Times New Roman" panose="02020603050405020304" pitchFamily="18" charset="0"/>
                  <a:ea typeface="宋体" panose="02010600030101010101" pitchFamily="2" charset="-122"/>
                </a:rPr>
                <a:t>A</a:t>
              </a:r>
              <a:r>
                <a:rPr lang="en-US" altLang="zh-CN" sz="2800" b="1" dirty="0">
                  <a:latin typeface="Times New Roman" panose="02020603050405020304" pitchFamily="18" charset="0"/>
                  <a:ea typeface="宋体" panose="02010600030101010101" pitchFamily="2" charset="-122"/>
                </a:rPr>
                <a:t>)B</a:t>
              </a:r>
            </a:p>
            <a:p>
              <a:pPr>
                <a:spcBef>
                  <a:spcPct val="50000"/>
                </a:spcBef>
              </a:pPr>
              <a:r>
                <a:rPr lang="en-US" altLang="zh-CN" sz="2800" b="1" dirty="0">
                  <a:latin typeface="Times New Roman" panose="02020603050405020304" pitchFamily="18" charset="0"/>
                  <a:ea typeface="宋体" panose="02010600030101010101" pitchFamily="2" charset="-122"/>
                </a:rPr>
                <a:t>           =A+ 1•B               ; A+A=1</a:t>
              </a:r>
            </a:p>
            <a:p>
              <a:pPr>
                <a:spcBef>
                  <a:spcPct val="50000"/>
                </a:spcBef>
              </a:pPr>
              <a:r>
                <a:rPr lang="en-US" altLang="zh-CN" sz="2800" b="1" dirty="0">
                  <a:latin typeface="Times New Roman" panose="02020603050405020304" pitchFamily="18" charset="0"/>
                  <a:ea typeface="宋体" panose="02010600030101010101" pitchFamily="2" charset="-122"/>
                </a:rPr>
                <a:t>           =A+B</a:t>
              </a:r>
            </a:p>
          </p:txBody>
        </p:sp>
        <p:sp>
          <p:nvSpPr>
            <p:cNvPr id="23567" name="直接连接符 23566"/>
            <p:cNvSpPr/>
            <p:nvPr/>
          </p:nvSpPr>
          <p:spPr>
            <a:xfrm flipV="1">
              <a:off x="1849" y="2490"/>
              <a:ext cx="162" cy="1"/>
            </a:xfrm>
            <a:prstGeom prst="line">
              <a:avLst/>
            </a:prstGeom>
            <a:ln w="28575" cap="flat" cmpd="sng">
              <a:solidFill>
                <a:srgbClr val="FF0000"/>
              </a:solidFill>
              <a:prstDash val="solid"/>
              <a:headEnd type="none" w="med" len="med"/>
              <a:tailEnd type="none" w="med" len="med"/>
            </a:ln>
          </p:spPr>
        </p:sp>
        <p:sp>
          <p:nvSpPr>
            <p:cNvPr id="23568" name="直接连接符 23567"/>
            <p:cNvSpPr/>
            <p:nvPr/>
          </p:nvSpPr>
          <p:spPr>
            <a:xfrm flipV="1">
              <a:off x="3073" y="2482"/>
              <a:ext cx="162" cy="1"/>
            </a:xfrm>
            <a:prstGeom prst="line">
              <a:avLst/>
            </a:prstGeom>
            <a:ln w="28575" cap="flat" cmpd="sng">
              <a:solidFill>
                <a:srgbClr val="FF0000"/>
              </a:solidFill>
              <a:prstDash val="solid"/>
              <a:headEnd type="none" w="med" len="med"/>
              <a:tailEnd type="none" w="med" len="med"/>
            </a:ln>
          </p:spPr>
        </p:sp>
        <p:sp>
          <p:nvSpPr>
            <p:cNvPr id="23569" name="直接连接符 23568"/>
            <p:cNvSpPr/>
            <p:nvPr/>
          </p:nvSpPr>
          <p:spPr>
            <a:xfrm>
              <a:off x="1508" y="2767"/>
              <a:ext cx="276" cy="0"/>
            </a:xfrm>
            <a:prstGeom prst="line">
              <a:avLst/>
            </a:prstGeom>
            <a:ln w="38100" cap="flat" cmpd="sng">
              <a:solidFill>
                <a:schemeClr val="accent1"/>
              </a:solidFill>
              <a:prstDash val="solid"/>
              <a:headEnd type="none" w="med" len="med"/>
              <a:tailEnd type="none" w="med" len="med"/>
            </a:ln>
          </p:spPr>
        </p:sp>
        <p:sp>
          <p:nvSpPr>
            <p:cNvPr id="23570" name="直接连接符 23569"/>
            <p:cNvSpPr/>
            <p:nvPr/>
          </p:nvSpPr>
          <p:spPr>
            <a:xfrm>
              <a:off x="2303" y="2751"/>
              <a:ext cx="568" cy="0"/>
            </a:xfrm>
            <a:prstGeom prst="line">
              <a:avLst/>
            </a:prstGeom>
            <a:ln w="38100" cap="flat" cmpd="sng">
              <a:solidFill>
                <a:schemeClr val="accent1"/>
              </a:solidFill>
              <a:prstDash val="solid"/>
              <a:headEnd type="none" w="med" len="med"/>
              <a:tailEnd type="none" w="med" len="med"/>
            </a:ln>
          </p:spPr>
        </p:sp>
        <p:sp>
          <p:nvSpPr>
            <p:cNvPr id="23571" name="直接连接符 23570"/>
            <p:cNvSpPr/>
            <p:nvPr/>
          </p:nvSpPr>
          <p:spPr>
            <a:xfrm flipV="1">
              <a:off x="4254" y="3293"/>
              <a:ext cx="162" cy="1"/>
            </a:xfrm>
            <a:prstGeom prst="line">
              <a:avLst/>
            </a:prstGeom>
            <a:ln w="28575" cap="flat" cmpd="sng">
              <a:solidFill>
                <a:schemeClr val="tx1"/>
              </a:solidFill>
              <a:prstDash val="solid"/>
              <a:headEnd type="none" w="med" len="med"/>
              <a:tailEnd type="none" w="med" len="med"/>
            </a:ln>
          </p:spPr>
        </p:sp>
        <p:sp>
          <p:nvSpPr>
            <p:cNvPr id="23572" name="直接连接符 23571"/>
            <p:cNvSpPr/>
            <p:nvPr/>
          </p:nvSpPr>
          <p:spPr>
            <a:xfrm flipV="1">
              <a:off x="2950" y="2879"/>
              <a:ext cx="162" cy="1"/>
            </a:xfrm>
            <a:prstGeom prst="line">
              <a:avLst/>
            </a:prstGeom>
            <a:ln w="28575" cap="flat" cmpd="sng">
              <a:solidFill>
                <a:srgbClr val="FF0000"/>
              </a:solidFill>
              <a:prstDash val="solid"/>
              <a:headEnd type="none" w="med" len="med"/>
              <a:tailEnd type="none" w="med" len="med"/>
            </a:ln>
          </p:spPr>
        </p:sp>
      </p:grpSp>
      <p:sp>
        <p:nvSpPr>
          <p:cNvPr id="23573" name="文本框 23572"/>
          <p:cNvSpPr txBox="1"/>
          <p:nvPr/>
        </p:nvSpPr>
        <p:spPr>
          <a:xfrm>
            <a:off x="6178550" y="1535113"/>
            <a:ext cx="2471738" cy="519112"/>
          </a:xfrm>
          <a:prstGeom prst="rect">
            <a:avLst/>
          </a:prstGeom>
          <a:noFill/>
          <a:ln w="9525">
            <a:noFill/>
          </a:ln>
        </p:spPr>
        <p:txBody>
          <a:bodyPr>
            <a:spAutoFit/>
          </a:bodyPr>
          <a:lstStyle/>
          <a:p>
            <a:pPr>
              <a:spcBef>
                <a:spcPct val="50000"/>
              </a:spcBef>
            </a:pPr>
            <a:endParaRPr sz="2800" b="1">
              <a:latin typeface="Times New Roman" panose="02020603050405020304" pitchFamily="18" charset="0"/>
              <a:ea typeface="宋体" panose="02010600030101010101" pitchFamily="2" charset="-122"/>
            </a:endParaRPr>
          </a:p>
        </p:txBody>
      </p:sp>
      <p:sp>
        <p:nvSpPr>
          <p:cNvPr id="23574" name="文本框 23573"/>
          <p:cNvSpPr txBox="1"/>
          <p:nvPr/>
        </p:nvSpPr>
        <p:spPr>
          <a:xfrm>
            <a:off x="3884613" y="1317308"/>
            <a:ext cx="1906587" cy="579437"/>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A+A</a:t>
            </a:r>
            <a:r>
              <a:rPr lang="en-US" altLang="zh-CN" sz="3200" b="1" dirty="0">
                <a:solidFill>
                  <a:srgbClr val="FF0000"/>
                </a:solidFill>
                <a:latin typeface="Times New Roman" panose="02020603050405020304" pitchFamily="18" charset="0"/>
                <a:ea typeface="宋体" panose="02010600030101010101" pitchFamily="2" charset="-122"/>
              </a:rPr>
              <a:t>B </a:t>
            </a:r>
            <a:r>
              <a:rPr lang="en-US" altLang="zh-CN" sz="3200" b="1" dirty="0">
                <a:latin typeface="Times New Roman" panose="02020603050405020304" pitchFamily="18" charset="0"/>
                <a:ea typeface="宋体" panose="02010600030101010101" pitchFamily="2" charset="-122"/>
              </a:rPr>
              <a:t>=A</a:t>
            </a:r>
          </a:p>
        </p:txBody>
      </p:sp>
      <p:sp>
        <p:nvSpPr>
          <p:cNvPr id="23575" name="矩形 23574"/>
          <p:cNvSpPr/>
          <p:nvPr/>
        </p:nvSpPr>
        <p:spPr>
          <a:xfrm>
            <a:off x="684530" y="4112895"/>
            <a:ext cx="1206500"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endParaRPr lang="en-US" altLang="zh-CN" sz="3200" b="1" dirty="0">
              <a:solidFill>
                <a:schemeClr val="accent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animBg="1"/>
      <p:bldP spid="235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4577"/>
          <p:cNvSpPr txBox="1"/>
          <p:nvPr/>
        </p:nvSpPr>
        <p:spPr>
          <a:xfrm>
            <a:off x="5715000" y="0"/>
            <a:ext cx="3038475" cy="519113"/>
          </a:xfrm>
          <a:prstGeom prst="rect">
            <a:avLst/>
          </a:prstGeom>
          <a:noFill/>
          <a:ln w="9525">
            <a:noFill/>
          </a:ln>
        </p:spPr>
        <p:txBody>
          <a:bodyPr>
            <a:spAutoFit/>
          </a:bodyPr>
          <a:lstStyle/>
          <a:p>
            <a:pPr>
              <a:spcBef>
                <a:spcPct val="50000"/>
              </a:spcBef>
            </a:pPr>
            <a:endParaRPr sz="2800">
              <a:latin typeface="Times New Roman" panose="02020603050405020304" pitchFamily="18" charset="0"/>
              <a:ea typeface="宋体" panose="02010600030101010101" pitchFamily="2" charset="-122"/>
            </a:endParaRPr>
          </a:p>
        </p:txBody>
      </p:sp>
      <p:sp>
        <p:nvSpPr>
          <p:cNvPr id="24579" name="文本框 24578"/>
          <p:cNvSpPr txBox="1"/>
          <p:nvPr/>
        </p:nvSpPr>
        <p:spPr>
          <a:xfrm>
            <a:off x="367983" y="519113"/>
            <a:ext cx="3792537" cy="579437"/>
          </a:xfrm>
          <a:prstGeom prst="rect">
            <a:avLst/>
          </a:prstGeom>
          <a:noFill/>
          <a:ln w="9525">
            <a:noFill/>
          </a:ln>
        </p:spPr>
        <p:txBody>
          <a:bodyPr>
            <a:spAutoFit/>
          </a:bodyPr>
          <a:lstStyle/>
          <a:p>
            <a:pPr>
              <a:spcBef>
                <a:spcPct val="50000"/>
              </a:spcBef>
            </a:pPr>
            <a:r>
              <a:rPr lang="zh-CN" altLang="en-US" sz="3200" b="1" dirty="0">
                <a:solidFill>
                  <a:srgbClr val="0000FF"/>
                </a:solidFill>
                <a:latin typeface="楷体_GB2312" pitchFamily="49" charset="-122"/>
                <a:ea typeface="楷体_GB2312" pitchFamily="49" charset="-122"/>
              </a:rPr>
              <a:t>混合变量吸收规则</a:t>
            </a:r>
            <a:r>
              <a:rPr lang="en-US" altLang="zh-CN" sz="3200" b="1" dirty="0">
                <a:solidFill>
                  <a:srgbClr val="0000FF"/>
                </a:solidFill>
                <a:latin typeface="楷体_GB2312" pitchFamily="49" charset="-122"/>
                <a:ea typeface="楷体_GB2312" pitchFamily="49" charset="-122"/>
              </a:rPr>
              <a:t>:</a:t>
            </a:r>
            <a:endParaRPr lang="en-US" altLang="zh-CN" sz="3200" b="1" dirty="0">
              <a:solidFill>
                <a:srgbClr val="0000CC"/>
              </a:solidFill>
              <a:latin typeface="楷体_GB2312" pitchFamily="49" charset="-122"/>
              <a:ea typeface="楷体_GB2312" pitchFamily="49" charset="-122"/>
            </a:endParaRPr>
          </a:p>
        </p:txBody>
      </p:sp>
      <p:grpSp>
        <p:nvGrpSpPr>
          <p:cNvPr id="24580" name="组合 24579"/>
          <p:cNvGrpSpPr/>
          <p:nvPr/>
        </p:nvGrpSpPr>
        <p:grpSpPr>
          <a:xfrm>
            <a:off x="1907858" y="3142615"/>
            <a:ext cx="6507162" cy="2876550"/>
            <a:chOff x="1199" y="1995"/>
            <a:chExt cx="4099" cy="1812"/>
          </a:xfrm>
        </p:grpSpPr>
        <p:sp>
          <p:nvSpPr>
            <p:cNvPr id="24581" name="文本框 24580"/>
            <p:cNvSpPr txBox="1"/>
            <p:nvPr/>
          </p:nvSpPr>
          <p:spPr>
            <a:xfrm>
              <a:off x="1249" y="1995"/>
              <a:ext cx="3260" cy="327"/>
            </a:xfrm>
            <a:prstGeom prst="rect">
              <a:avLst/>
            </a:prstGeom>
            <a:noFill/>
            <a:ln w="9525">
              <a:noFill/>
            </a:ln>
          </p:spPr>
          <p:txBody>
            <a:bodyPr>
              <a:spAutoFit/>
            </a:bodyPr>
            <a:lstStyle/>
            <a:p>
              <a:pPr>
                <a:spcBef>
                  <a:spcPct val="50000"/>
                </a:spcBef>
              </a:pPr>
              <a:endParaRPr sz="2800" b="1">
                <a:latin typeface="Times New Roman" panose="02020603050405020304" pitchFamily="18" charset="0"/>
                <a:ea typeface="宋体" panose="02010600030101010101" pitchFamily="2" charset="-122"/>
              </a:endParaRPr>
            </a:p>
          </p:txBody>
        </p:sp>
        <p:sp>
          <p:nvSpPr>
            <p:cNvPr id="24582" name="文本框 24581"/>
            <p:cNvSpPr txBox="1"/>
            <p:nvPr/>
          </p:nvSpPr>
          <p:spPr>
            <a:xfrm>
              <a:off x="1199" y="2059"/>
              <a:ext cx="4099" cy="1748"/>
            </a:xfrm>
            <a:prstGeom prst="rect">
              <a:avLst/>
            </a:prstGeom>
            <a:noFill/>
            <a:ln w="9525">
              <a:noFill/>
            </a:ln>
          </p:spPr>
          <p:txBody>
            <a:bodyPr>
              <a:spAutoFit/>
            </a:bodyPr>
            <a:lstStyle/>
            <a:p>
              <a:pPr>
                <a:spcBef>
                  <a:spcPct val="50000"/>
                </a:spcBef>
              </a:pPr>
              <a:r>
                <a:rPr lang="en-US" altLang="zh-CN" sz="3200" b="1" dirty="0">
                  <a:latin typeface="Times New Roman" panose="02020603050405020304" pitchFamily="18" charset="0"/>
                  <a:ea typeface="宋体" panose="02010600030101010101" pitchFamily="2" charset="-122"/>
                </a:rPr>
                <a:t>AB+AC+BC=AB+AC+</a:t>
              </a:r>
              <a:r>
                <a:rPr lang="en-US" altLang="zh-CN" sz="3200" b="1" dirty="0">
                  <a:solidFill>
                    <a:srgbClr val="FF0000"/>
                  </a:solidFill>
                  <a:latin typeface="Times New Roman" panose="02020603050405020304" pitchFamily="18" charset="0"/>
                  <a:ea typeface="宋体" panose="02010600030101010101" pitchFamily="2" charset="-122"/>
                </a:rPr>
                <a:t>(A+A)</a:t>
              </a:r>
              <a:r>
                <a:rPr lang="en-US" altLang="zh-CN" sz="3200" b="1" dirty="0">
                  <a:latin typeface="Times New Roman" panose="02020603050405020304" pitchFamily="18" charset="0"/>
                  <a:ea typeface="宋体" panose="02010600030101010101" pitchFamily="2" charset="-122"/>
                </a:rPr>
                <a:t>BC</a:t>
              </a:r>
            </a:p>
            <a:p>
              <a:pPr>
                <a:spcBef>
                  <a:spcPct val="50000"/>
                </a:spcBef>
              </a:pPr>
              <a:r>
                <a:rPr lang="en-US" altLang="zh-CN" sz="3200" b="1" dirty="0">
                  <a:latin typeface="Times New Roman" panose="02020603050405020304" pitchFamily="18" charset="0"/>
                  <a:ea typeface="宋体" panose="02010600030101010101" pitchFamily="2" charset="-122"/>
                </a:rPr>
                <a:t>                      =AB+AC+ABC+ABC</a:t>
              </a:r>
            </a:p>
            <a:p>
              <a:pPr>
                <a:spcBef>
                  <a:spcPct val="50000"/>
                </a:spcBef>
              </a:pPr>
              <a:r>
                <a:rPr lang="en-US" altLang="zh-CN" sz="3200" b="1" dirty="0">
                  <a:latin typeface="Times New Roman" panose="02020603050405020304" pitchFamily="18" charset="0"/>
                  <a:ea typeface="宋体" panose="02010600030101010101" pitchFamily="2" charset="-122"/>
                </a:rPr>
                <a:t>                      =AB(1+C) +AC(1+B)</a:t>
              </a:r>
            </a:p>
            <a:p>
              <a:pPr>
                <a:spcBef>
                  <a:spcPct val="50000"/>
                </a:spcBef>
              </a:pPr>
              <a:r>
                <a:rPr lang="en-US" altLang="zh-CN" sz="3200" b="1" dirty="0">
                  <a:latin typeface="Times New Roman" panose="02020603050405020304" pitchFamily="18" charset="0"/>
                  <a:ea typeface="宋体" panose="02010600030101010101" pitchFamily="2" charset="-122"/>
                </a:rPr>
                <a:t>                      =AB +AC</a:t>
              </a:r>
              <a:endParaRPr lang="en-US" altLang="zh-CN" sz="2800" b="1" dirty="0">
                <a:latin typeface="Times New Roman" panose="02020603050405020304" pitchFamily="18" charset="0"/>
                <a:ea typeface="宋体" panose="02010600030101010101" pitchFamily="2" charset="-122"/>
              </a:endParaRPr>
            </a:p>
          </p:txBody>
        </p:sp>
        <p:sp>
          <p:nvSpPr>
            <p:cNvPr id="24583" name="直接连接符 24582"/>
            <p:cNvSpPr/>
            <p:nvPr/>
          </p:nvSpPr>
          <p:spPr>
            <a:xfrm>
              <a:off x="1784" y="2109"/>
              <a:ext cx="146" cy="0"/>
            </a:xfrm>
            <a:prstGeom prst="line">
              <a:avLst/>
            </a:prstGeom>
            <a:ln w="28575" cap="flat" cmpd="sng">
              <a:solidFill>
                <a:schemeClr val="tx1"/>
              </a:solidFill>
              <a:prstDash val="solid"/>
              <a:headEnd type="none" w="med" len="med"/>
              <a:tailEnd type="none" w="med" len="med"/>
            </a:ln>
          </p:spPr>
        </p:sp>
        <p:sp>
          <p:nvSpPr>
            <p:cNvPr id="24584" name="直接连接符 24583"/>
            <p:cNvSpPr/>
            <p:nvPr/>
          </p:nvSpPr>
          <p:spPr>
            <a:xfrm>
              <a:off x="3308" y="2109"/>
              <a:ext cx="114" cy="0"/>
            </a:xfrm>
            <a:prstGeom prst="line">
              <a:avLst/>
            </a:prstGeom>
            <a:ln w="28575" cap="flat" cmpd="sng">
              <a:solidFill>
                <a:schemeClr val="tx1"/>
              </a:solidFill>
              <a:prstDash val="solid"/>
              <a:headEnd type="none" w="med" len="med"/>
              <a:tailEnd type="none" w="med" len="med"/>
            </a:ln>
          </p:spPr>
        </p:sp>
        <p:sp>
          <p:nvSpPr>
            <p:cNvPr id="24585" name="直接连接符 24584"/>
            <p:cNvSpPr/>
            <p:nvPr/>
          </p:nvSpPr>
          <p:spPr>
            <a:xfrm>
              <a:off x="4217" y="2125"/>
              <a:ext cx="146" cy="0"/>
            </a:xfrm>
            <a:prstGeom prst="line">
              <a:avLst/>
            </a:prstGeom>
            <a:ln w="28575" cap="flat" cmpd="sng">
              <a:solidFill>
                <a:schemeClr val="tx1"/>
              </a:solidFill>
              <a:prstDash val="solid"/>
              <a:headEnd type="none" w="med" len="med"/>
              <a:tailEnd type="none" w="med" len="med"/>
            </a:ln>
          </p:spPr>
        </p:sp>
        <p:sp>
          <p:nvSpPr>
            <p:cNvPr id="24586" name="直接连接符 24585"/>
            <p:cNvSpPr/>
            <p:nvPr/>
          </p:nvSpPr>
          <p:spPr>
            <a:xfrm flipV="1">
              <a:off x="3357" y="2578"/>
              <a:ext cx="113" cy="1"/>
            </a:xfrm>
            <a:prstGeom prst="line">
              <a:avLst/>
            </a:prstGeom>
            <a:ln w="28575" cap="flat" cmpd="sng">
              <a:solidFill>
                <a:schemeClr val="tx1"/>
              </a:solidFill>
              <a:prstDash val="solid"/>
              <a:headEnd type="none" w="med" len="med"/>
              <a:tailEnd type="none" w="med" len="med"/>
            </a:ln>
          </p:spPr>
        </p:sp>
        <p:sp>
          <p:nvSpPr>
            <p:cNvPr id="24587" name="直接连接符 24586"/>
            <p:cNvSpPr/>
            <p:nvPr/>
          </p:nvSpPr>
          <p:spPr>
            <a:xfrm>
              <a:off x="4541" y="2563"/>
              <a:ext cx="146" cy="0"/>
            </a:xfrm>
            <a:prstGeom prst="line">
              <a:avLst/>
            </a:prstGeom>
            <a:ln w="28575" cap="flat" cmpd="sng">
              <a:solidFill>
                <a:schemeClr val="tx1"/>
              </a:solidFill>
              <a:prstDash val="solid"/>
              <a:headEnd type="none" w="med" len="med"/>
              <a:tailEnd type="none" w="med" len="med"/>
            </a:ln>
          </p:spPr>
        </p:sp>
        <p:sp>
          <p:nvSpPr>
            <p:cNvPr id="24588" name="直接连接符 24587"/>
            <p:cNvSpPr/>
            <p:nvPr/>
          </p:nvSpPr>
          <p:spPr>
            <a:xfrm>
              <a:off x="2822" y="2856"/>
              <a:ext cx="373" cy="0"/>
            </a:xfrm>
            <a:prstGeom prst="line">
              <a:avLst/>
            </a:prstGeom>
            <a:ln w="38100" cap="flat" cmpd="sng">
              <a:solidFill>
                <a:srgbClr val="0000FF"/>
              </a:solidFill>
              <a:prstDash val="solid"/>
              <a:headEnd type="none" w="med" len="med"/>
              <a:tailEnd type="none" w="med" len="med"/>
            </a:ln>
          </p:spPr>
        </p:sp>
        <p:sp>
          <p:nvSpPr>
            <p:cNvPr id="24589" name="直接连接符 24588"/>
            <p:cNvSpPr/>
            <p:nvPr/>
          </p:nvSpPr>
          <p:spPr>
            <a:xfrm>
              <a:off x="3860" y="2871"/>
              <a:ext cx="486" cy="0"/>
            </a:xfrm>
            <a:prstGeom prst="line">
              <a:avLst/>
            </a:prstGeom>
            <a:ln w="38100" cap="flat" cmpd="sng">
              <a:solidFill>
                <a:srgbClr val="0000FF"/>
              </a:solidFill>
              <a:prstDash val="solid"/>
              <a:headEnd type="none" w="med" len="med"/>
              <a:tailEnd type="none" w="med" len="med"/>
            </a:ln>
          </p:spPr>
        </p:sp>
        <p:sp>
          <p:nvSpPr>
            <p:cNvPr id="24590" name="直接连接符 24589"/>
            <p:cNvSpPr/>
            <p:nvPr/>
          </p:nvSpPr>
          <p:spPr>
            <a:xfrm flipV="1">
              <a:off x="3341" y="2870"/>
              <a:ext cx="374" cy="1"/>
            </a:xfrm>
            <a:prstGeom prst="line">
              <a:avLst/>
            </a:prstGeom>
            <a:ln w="38100" cap="flat" cmpd="sng">
              <a:solidFill>
                <a:srgbClr val="FF0000"/>
              </a:solidFill>
              <a:prstDash val="solid"/>
              <a:headEnd type="none" w="med" len="med"/>
              <a:tailEnd type="none" w="med" len="med"/>
            </a:ln>
          </p:spPr>
        </p:sp>
        <p:sp>
          <p:nvSpPr>
            <p:cNvPr id="24591" name="直接连接符 24590"/>
            <p:cNvSpPr/>
            <p:nvPr/>
          </p:nvSpPr>
          <p:spPr>
            <a:xfrm>
              <a:off x="4541" y="2871"/>
              <a:ext cx="535" cy="0"/>
            </a:xfrm>
            <a:prstGeom prst="line">
              <a:avLst/>
            </a:prstGeom>
            <a:ln w="38100" cap="flat" cmpd="sng">
              <a:solidFill>
                <a:srgbClr val="FF0000"/>
              </a:solidFill>
              <a:prstDash val="solid"/>
              <a:headEnd type="none" w="med" len="med"/>
              <a:tailEnd type="none" w="med" len="med"/>
            </a:ln>
          </p:spPr>
        </p:sp>
        <p:sp>
          <p:nvSpPr>
            <p:cNvPr id="24592" name="直接连接符 24591"/>
            <p:cNvSpPr/>
            <p:nvPr/>
          </p:nvSpPr>
          <p:spPr>
            <a:xfrm>
              <a:off x="4054" y="3049"/>
              <a:ext cx="114" cy="0"/>
            </a:xfrm>
            <a:prstGeom prst="line">
              <a:avLst/>
            </a:prstGeom>
            <a:ln w="28575" cap="flat" cmpd="sng">
              <a:solidFill>
                <a:schemeClr val="tx1"/>
              </a:solidFill>
              <a:prstDash val="solid"/>
              <a:headEnd type="none" w="med" len="med"/>
              <a:tailEnd type="none" w="med" len="med"/>
            </a:ln>
          </p:spPr>
        </p:sp>
        <p:sp>
          <p:nvSpPr>
            <p:cNvPr id="24593" name="直接连接符 24592"/>
            <p:cNvSpPr/>
            <p:nvPr/>
          </p:nvSpPr>
          <p:spPr>
            <a:xfrm flipV="1">
              <a:off x="3390" y="3486"/>
              <a:ext cx="161" cy="1"/>
            </a:xfrm>
            <a:prstGeom prst="line">
              <a:avLst/>
            </a:prstGeom>
            <a:ln w="28575" cap="flat" cmpd="sng">
              <a:solidFill>
                <a:schemeClr val="tx1"/>
              </a:solidFill>
              <a:prstDash val="solid"/>
              <a:headEnd type="none" w="med" len="med"/>
              <a:tailEnd type="none" w="med" len="med"/>
            </a:ln>
          </p:spPr>
        </p:sp>
      </p:grpSp>
      <p:grpSp>
        <p:nvGrpSpPr>
          <p:cNvPr id="24594" name="组合 24593"/>
          <p:cNvGrpSpPr/>
          <p:nvPr/>
        </p:nvGrpSpPr>
        <p:grpSpPr>
          <a:xfrm>
            <a:off x="4046219" y="1084264"/>
            <a:ext cx="2754313" cy="849312"/>
            <a:chOff x="876" y="665"/>
            <a:chExt cx="1735" cy="535"/>
          </a:xfrm>
        </p:grpSpPr>
        <p:sp>
          <p:nvSpPr>
            <p:cNvPr id="24595" name="文本框 24594"/>
            <p:cNvSpPr txBox="1"/>
            <p:nvPr/>
          </p:nvSpPr>
          <p:spPr>
            <a:xfrm>
              <a:off x="1054" y="746"/>
              <a:ext cx="1476" cy="365"/>
            </a:xfrm>
            <a:prstGeom prst="rect">
              <a:avLst/>
            </a:prstGeom>
            <a:noFill/>
            <a:ln w="9525">
              <a:noFill/>
            </a:ln>
          </p:spPr>
          <p:txBody>
            <a:bodyPr>
              <a:spAutoFit/>
            </a:bodyPr>
            <a:lstStyle/>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AB+AB =A</a:t>
              </a:r>
              <a:endParaRPr lang="en-US" altLang="zh-CN" sz="2800" b="1" dirty="0">
                <a:latin typeface="Times New Roman" panose="02020603050405020304" pitchFamily="18" charset="0"/>
                <a:ea typeface="宋体" panose="02010600030101010101" pitchFamily="2" charset="-122"/>
              </a:endParaRPr>
            </a:p>
          </p:txBody>
        </p:sp>
        <p:sp>
          <p:nvSpPr>
            <p:cNvPr id="24596" name="直接连接符 24595"/>
            <p:cNvSpPr/>
            <p:nvPr/>
          </p:nvSpPr>
          <p:spPr>
            <a:xfrm>
              <a:off x="1815" y="762"/>
              <a:ext cx="130" cy="0"/>
            </a:xfrm>
            <a:prstGeom prst="line">
              <a:avLst/>
            </a:prstGeom>
            <a:ln w="28575" cap="flat" cmpd="sng">
              <a:solidFill>
                <a:schemeClr val="tx1"/>
              </a:solidFill>
              <a:prstDash val="solid"/>
              <a:headEnd type="none" w="med" len="med"/>
              <a:tailEnd type="none" w="med" len="med"/>
            </a:ln>
          </p:spPr>
        </p:sp>
        <p:sp>
          <p:nvSpPr>
            <p:cNvPr id="24597" name="矩形 24596"/>
            <p:cNvSpPr/>
            <p:nvPr/>
          </p:nvSpPr>
          <p:spPr>
            <a:xfrm>
              <a:off x="876" y="665"/>
              <a:ext cx="1735" cy="535"/>
            </a:xfrm>
            <a:prstGeom prst="rect">
              <a:avLst/>
            </a:prstGeom>
            <a:noFill/>
            <a:ln w="9525">
              <a:noFill/>
            </a:ln>
          </p:spPr>
          <p:txBody>
            <a:bodyPr/>
            <a:lstStyle/>
            <a:p>
              <a:endParaRPr lang="zh-CN" altLang="en-US"/>
            </a:p>
          </p:txBody>
        </p:sp>
      </p:grpSp>
      <p:grpSp>
        <p:nvGrpSpPr>
          <p:cNvPr id="24598" name="组合 24597"/>
          <p:cNvGrpSpPr/>
          <p:nvPr/>
        </p:nvGrpSpPr>
        <p:grpSpPr>
          <a:xfrm>
            <a:off x="3733165" y="2146300"/>
            <a:ext cx="4762500" cy="823913"/>
            <a:chOff x="876" y="1346"/>
            <a:chExt cx="3000" cy="519"/>
          </a:xfrm>
        </p:grpSpPr>
        <p:sp>
          <p:nvSpPr>
            <p:cNvPr id="24599" name="文本框 24598"/>
            <p:cNvSpPr txBox="1"/>
            <p:nvPr/>
          </p:nvSpPr>
          <p:spPr>
            <a:xfrm>
              <a:off x="1103" y="1395"/>
              <a:ext cx="2707" cy="365"/>
            </a:xfrm>
            <a:prstGeom prst="rect">
              <a:avLst/>
            </a:prstGeom>
            <a:noFill/>
            <a:ln w="9525">
              <a:noFill/>
            </a:ln>
          </p:spPr>
          <p:txBody>
            <a:bodyPr>
              <a:spAutoFit/>
            </a:bodyPr>
            <a:lstStyle/>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AB+AC+BC =AB+AC</a:t>
              </a:r>
              <a:endParaRPr lang="en-US" altLang="zh-CN" sz="2800" b="1" dirty="0">
                <a:latin typeface="Times New Roman" panose="02020603050405020304" pitchFamily="18" charset="0"/>
                <a:ea typeface="宋体" panose="02010600030101010101" pitchFamily="2" charset="-122"/>
              </a:endParaRPr>
            </a:p>
          </p:txBody>
        </p:sp>
        <p:sp>
          <p:nvSpPr>
            <p:cNvPr id="24600" name="直接连接符 24599"/>
            <p:cNvSpPr/>
            <p:nvPr/>
          </p:nvSpPr>
          <p:spPr>
            <a:xfrm>
              <a:off x="1678" y="1435"/>
              <a:ext cx="195" cy="1"/>
            </a:xfrm>
            <a:prstGeom prst="line">
              <a:avLst/>
            </a:prstGeom>
            <a:ln w="28575" cap="flat" cmpd="sng">
              <a:solidFill>
                <a:schemeClr val="tx1"/>
              </a:solidFill>
              <a:prstDash val="solid"/>
              <a:headEnd type="none" w="med" len="med"/>
              <a:tailEnd type="none" w="med" len="med"/>
            </a:ln>
          </p:spPr>
        </p:sp>
        <p:sp>
          <p:nvSpPr>
            <p:cNvPr id="24601" name="直接连接符 24600"/>
            <p:cNvSpPr/>
            <p:nvPr/>
          </p:nvSpPr>
          <p:spPr>
            <a:xfrm>
              <a:off x="3275" y="1459"/>
              <a:ext cx="162" cy="0"/>
            </a:xfrm>
            <a:prstGeom prst="line">
              <a:avLst/>
            </a:prstGeom>
            <a:ln w="28575" cap="flat" cmpd="sng">
              <a:solidFill>
                <a:schemeClr val="tx1"/>
              </a:solidFill>
              <a:prstDash val="solid"/>
              <a:headEnd type="none" w="med" len="med"/>
              <a:tailEnd type="none" w="med" len="med"/>
            </a:ln>
          </p:spPr>
        </p:sp>
        <p:sp>
          <p:nvSpPr>
            <p:cNvPr id="24602" name="矩形 24601"/>
            <p:cNvSpPr/>
            <p:nvPr/>
          </p:nvSpPr>
          <p:spPr>
            <a:xfrm>
              <a:off x="876" y="1346"/>
              <a:ext cx="3000" cy="519"/>
            </a:xfrm>
            <a:prstGeom prst="rect">
              <a:avLst/>
            </a:prstGeom>
            <a:noFill/>
            <a:ln w="9525">
              <a:noFill/>
            </a:ln>
          </p:spPr>
          <p:txBody>
            <a:bodyPr/>
            <a:lstStyle/>
            <a:p>
              <a:endParaRPr lang="zh-CN" altLang="en-US"/>
            </a:p>
          </p:txBody>
        </p:sp>
      </p:grpSp>
      <p:sp>
        <p:nvSpPr>
          <p:cNvPr id="24603" name="矩形 24602"/>
          <p:cNvSpPr/>
          <p:nvPr/>
        </p:nvSpPr>
        <p:spPr>
          <a:xfrm>
            <a:off x="368300" y="2715260"/>
            <a:ext cx="1206500"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证明</a:t>
            </a:r>
            <a:r>
              <a:rPr lang="en-US" altLang="zh-CN" sz="3200" b="1" dirty="0">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25601"/>
          <p:cNvSpPr txBox="1"/>
          <p:nvPr/>
        </p:nvSpPr>
        <p:spPr>
          <a:xfrm>
            <a:off x="355600" y="330518"/>
            <a:ext cx="4776788"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sym typeface="+mn-ea"/>
              </a:rPr>
              <a:t>摩根</a:t>
            </a:r>
            <a:r>
              <a:rPr lang="zh-CN" altLang="en-US" sz="3200" b="1" dirty="0">
                <a:solidFill>
                  <a:schemeClr val="accent2"/>
                </a:solidFill>
                <a:latin typeface="楷体_GB2312" pitchFamily="49" charset="-122"/>
                <a:ea typeface="楷体_GB2312" pitchFamily="49" charset="-122"/>
              </a:rPr>
              <a:t>定理（</a:t>
            </a:r>
            <a:r>
              <a:rPr lang="zh-CN" altLang="en-US" sz="3200" b="1" dirty="0">
                <a:solidFill>
                  <a:schemeClr val="accent2"/>
                </a:solidFill>
                <a:latin typeface="楷体_GB2312" pitchFamily="49" charset="-122"/>
                <a:ea typeface="楷体_GB2312" pitchFamily="49" charset="-122"/>
                <a:sym typeface="+mn-ea"/>
              </a:rPr>
              <a:t>反演</a:t>
            </a:r>
            <a:r>
              <a:rPr lang="zh-CN" altLang="en-US" sz="3200" b="1" dirty="0">
                <a:solidFill>
                  <a:schemeClr val="accent2"/>
                </a:solidFill>
                <a:latin typeface="楷体_GB2312" pitchFamily="49" charset="-122"/>
                <a:ea typeface="楷体_GB2312" pitchFamily="49" charset="-122"/>
              </a:rPr>
              <a:t>定理）</a:t>
            </a:r>
            <a:endParaRPr lang="zh-CN" altLang="en-US" sz="3200" b="1">
              <a:solidFill>
                <a:schemeClr val="accent2"/>
              </a:solidFill>
              <a:latin typeface="楷体_GB2312" pitchFamily="49" charset="-122"/>
              <a:ea typeface="楷体_GB2312" pitchFamily="49" charset="-122"/>
            </a:endParaRPr>
          </a:p>
        </p:txBody>
      </p:sp>
      <p:grpSp>
        <p:nvGrpSpPr>
          <p:cNvPr id="25603" name="组合 25602"/>
          <p:cNvGrpSpPr/>
          <p:nvPr/>
        </p:nvGrpSpPr>
        <p:grpSpPr>
          <a:xfrm>
            <a:off x="1334770" y="1127760"/>
            <a:ext cx="2247900" cy="800100"/>
            <a:chOff x="792" y="964"/>
            <a:chExt cx="1416" cy="504"/>
          </a:xfrm>
        </p:grpSpPr>
        <p:sp>
          <p:nvSpPr>
            <p:cNvPr id="25604" name="矩形 25603"/>
            <p:cNvSpPr/>
            <p:nvPr/>
          </p:nvSpPr>
          <p:spPr>
            <a:xfrm>
              <a:off x="792" y="964"/>
              <a:ext cx="1416" cy="504"/>
            </a:xfrm>
            <a:prstGeom prst="rect">
              <a:avLst/>
            </a:prstGeom>
            <a:solidFill>
              <a:srgbClr val="FFFFFF"/>
            </a:solidFill>
            <a:ln w="9525">
              <a:noFill/>
            </a:ln>
          </p:spPr>
          <p:txBody>
            <a:bodyPr/>
            <a:lstStyle/>
            <a:p>
              <a:endParaRPr lang="zh-CN" altLang="en-US"/>
            </a:p>
          </p:txBody>
        </p:sp>
        <p:sp>
          <p:nvSpPr>
            <p:cNvPr id="25605" name="文本框 25604"/>
            <p:cNvSpPr txBox="1"/>
            <p:nvPr/>
          </p:nvSpPr>
          <p:spPr>
            <a:xfrm>
              <a:off x="873" y="1045"/>
              <a:ext cx="1311" cy="365"/>
            </a:xfrm>
            <a:prstGeom prst="rect">
              <a:avLst/>
            </a:prstGeom>
            <a:noFill/>
            <a:ln w="9525">
              <a:noFill/>
            </a:ln>
          </p:spPr>
          <p:txBody>
            <a:bodyPr>
              <a:spAutoFit/>
            </a:bodyPr>
            <a:lstStyle/>
            <a:p>
              <a:pPr>
                <a:spcBef>
                  <a:spcPct val="50000"/>
                </a:spcBef>
              </a:pPr>
              <a:r>
                <a:rPr lang="en-US" altLang="zh-CN" sz="3200" b="1" dirty="0">
                  <a:solidFill>
                    <a:srgbClr val="FF0000"/>
                  </a:solidFill>
                  <a:latin typeface="Times New Roman" panose="02020603050405020304" pitchFamily="18" charset="0"/>
                  <a:ea typeface="宋体" panose="02010600030101010101" pitchFamily="2" charset="-122"/>
                </a:rPr>
                <a:t>A•B =A+B</a:t>
              </a:r>
              <a:endParaRPr lang="en-US" altLang="zh-CN" sz="3200" b="1" dirty="0">
                <a:latin typeface="Times New Roman" panose="02020603050405020304" pitchFamily="18" charset="0"/>
                <a:ea typeface="宋体" panose="02010600030101010101" pitchFamily="2" charset="-122"/>
              </a:endParaRPr>
            </a:p>
          </p:txBody>
        </p:sp>
        <p:sp>
          <p:nvSpPr>
            <p:cNvPr id="25606" name="直接连接符 25605"/>
            <p:cNvSpPr/>
            <p:nvPr/>
          </p:nvSpPr>
          <p:spPr>
            <a:xfrm>
              <a:off x="1937" y="1103"/>
              <a:ext cx="128" cy="0"/>
            </a:xfrm>
            <a:prstGeom prst="line">
              <a:avLst/>
            </a:prstGeom>
            <a:ln w="28575" cap="flat" cmpd="sng">
              <a:solidFill>
                <a:srgbClr val="FF0000"/>
              </a:solidFill>
              <a:prstDash val="solid"/>
              <a:headEnd type="none" w="med" len="med"/>
              <a:tailEnd type="none" w="med" len="med"/>
            </a:ln>
          </p:spPr>
        </p:sp>
        <p:sp>
          <p:nvSpPr>
            <p:cNvPr id="25607" name="直接连接符 25606"/>
            <p:cNvSpPr/>
            <p:nvPr/>
          </p:nvSpPr>
          <p:spPr>
            <a:xfrm>
              <a:off x="964" y="1106"/>
              <a:ext cx="408" cy="0"/>
            </a:xfrm>
            <a:prstGeom prst="line">
              <a:avLst/>
            </a:prstGeom>
            <a:ln w="28575" cap="flat" cmpd="sng">
              <a:solidFill>
                <a:srgbClr val="FF0000"/>
              </a:solidFill>
              <a:prstDash val="solid"/>
              <a:headEnd type="none" w="med" len="med"/>
              <a:tailEnd type="none" w="med" len="med"/>
            </a:ln>
          </p:spPr>
        </p:sp>
        <p:sp>
          <p:nvSpPr>
            <p:cNvPr id="25608" name="直接连接符 25607"/>
            <p:cNvSpPr/>
            <p:nvPr/>
          </p:nvSpPr>
          <p:spPr>
            <a:xfrm>
              <a:off x="1613" y="1103"/>
              <a:ext cx="128" cy="0"/>
            </a:xfrm>
            <a:prstGeom prst="line">
              <a:avLst/>
            </a:prstGeom>
            <a:ln w="28575" cap="flat" cmpd="sng">
              <a:solidFill>
                <a:srgbClr val="FF0000"/>
              </a:solidFill>
              <a:prstDash val="solid"/>
              <a:headEnd type="none" w="med" len="med"/>
              <a:tailEnd type="none" w="med" len="med"/>
            </a:ln>
          </p:spPr>
        </p:sp>
      </p:grpSp>
      <p:grpSp>
        <p:nvGrpSpPr>
          <p:cNvPr id="25609" name="组合 25608"/>
          <p:cNvGrpSpPr/>
          <p:nvPr/>
        </p:nvGrpSpPr>
        <p:grpSpPr>
          <a:xfrm>
            <a:off x="4565650" y="1256665"/>
            <a:ext cx="2228850" cy="579438"/>
            <a:chOff x="2848" y="1052"/>
            <a:chExt cx="1404" cy="365"/>
          </a:xfrm>
        </p:grpSpPr>
        <p:sp>
          <p:nvSpPr>
            <p:cNvPr id="25610" name="文本框 25609"/>
            <p:cNvSpPr txBox="1"/>
            <p:nvPr/>
          </p:nvSpPr>
          <p:spPr>
            <a:xfrm>
              <a:off x="2848" y="1052"/>
              <a:ext cx="1404" cy="365"/>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a:t>
              </a:r>
              <a:r>
                <a:rPr lang="en-US" altLang="zh-CN" sz="3200" b="1" dirty="0">
                  <a:solidFill>
                    <a:srgbClr val="FF0000"/>
                  </a:solidFill>
                  <a:latin typeface="Times New Roman" panose="02020603050405020304" pitchFamily="18" charset="0"/>
                  <a:ea typeface="宋体" panose="02010600030101010101" pitchFamily="2" charset="-122"/>
                </a:rPr>
                <a:t>A+B = A•B</a:t>
              </a:r>
              <a:endParaRPr lang="en-US" altLang="zh-CN" sz="3200" b="1" dirty="0">
                <a:latin typeface="Times New Roman" panose="02020603050405020304" pitchFamily="18" charset="0"/>
                <a:ea typeface="宋体" panose="02010600030101010101" pitchFamily="2" charset="-122"/>
              </a:endParaRPr>
            </a:p>
          </p:txBody>
        </p:sp>
        <p:sp>
          <p:nvSpPr>
            <p:cNvPr id="25611" name="直接连接符 25610"/>
            <p:cNvSpPr/>
            <p:nvPr/>
          </p:nvSpPr>
          <p:spPr>
            <a:xfrm>
              <a:off x="2968" y="1112"/>
              <a:ext cx="468" cy="0"/>
            </a:xfrm>
            <a:prstGeom prst="line">
              <a:avLst/>
            </a:prstGeom>
            <a:ln w="28575" cap="flat" cmpd="sng">
              <a:solidFill>
                <a:srgbClr val="FF0000"/>
              </a:solidFill>
              <a:prstDash val="solid"/>
              <a:headEnd type="none" w="med" len="med"/>
              <a:tailEnd type="none" w="med" len="med"/>
            </a:ln>
          </p:spPr>
        </p:sp>
        <p:sp>
          <p:nvSpPr>
            <p:cNvPr id="25612" name="直接连接符 25611"/>
            <p:cNvSpPr/>
            <p:nvPr/>
          </p:nvSpPr>
          <p:spPr>
            <a:xfrm>
              <a:off x="3716" y="1106"/>
              <a:ext cx="192" cy="0"/>
            </a:xfrm>
            <a:prstGeom prst="line">
              <a:avLst/>
            </a:prstGeom>
            <a:ln w="28575" cap="flat" cmpd="sng">
              <a:solidFill>
                <a:srgbClr val="FF0000"/>
              </a:solidFill>
              <a:prstDash val="solid"/>
              <a:headEnd type="none" w="med" len="med"/>
              <a:tailEnd type="none" w="med" len="med"/>
            </a:ln>
          </p:spPr>
        </p:sp>
        <p:sp>
          <p:nvSpPr>
            <p:cNvPr id="25613" name="直接连接符 25612"/>
            <p:cNvSpPr/>
            <p:nvPr/>
          </p:nvSpPr>
          <p:spPr>
            <a:xfrm>
              <a:off x="3986" y="1106"/>
              <a:ext cx="192" cy="0"/>
            </a:xfrm>
            <a:prstGeom prst="line">
              <a:avLst/>
            </a:prstGeom>
            <a:ln w="28575" cap="flat" cmpd="sng">
              <a:solidFill>
                <a:srgbClr val="FF0000"/>
              </a:solidFill>
              <a:prstDash val="solid"/>
              <a:headEnd type="none" w="med" len="med"/>
              <a:tailEnd type="none" w="med" len="med"/>
            </a:ln>
          </p:spPr>
        </p:sp>
      </p:grpSp>
      <p:sp>
        <p:nvSpPr>
          <p:cNvPr id="25614" name="文本框 25613"/>
          <p:cNvSpPr txBox="1"/>
          <p:nvPr/>
        </p:nvSpPr>
        <p:spPr>
          <a:xfrm>
            <a:off x="1581150" y="2774950"/>
            <a:ext cx="2749550" cy="579438"/>
          </a:xfrm>
          <a:prstGeom prst="rect">
            <a:avLst/>
          </a:prstGeom>
          <a:noFill/>
          <a:ln w="9525">
            <a:noFill/>
          </a:ln>
        </p:spPr>
        <p:txBody>
          <a:bodyPr>
            <a:spAutoFit/>
          </a:bodyPr>
          <a:lstStyle/>
          <a:p>
            <a:pPr>
              <a:spcBef>
                <a:spcPct val="50000"/>
              </a:spcBef>
            </a:pPr>
            <a:r>
              <a:rPr lang="zh-CN" altLang="en-US" sz="3200" b="1" u="sng" dirty="0">
                <a:latin typeface="楷体_GB2312" pitchFamily="49" charset="-122"/>
                <a:ea typeface="楷体_GB2312" pitchFamily="49" charset="-122"/>
              </a:rPr>
              <a:t>用真值表证明</a:t>
            </a:r>
            <a:endParaRPr lang="zh-CN" altLang="en-US" sz="3200" b="1" dirty="0">
              <a:latin typeface="楷体_GB2312" pitchFamily="49" charset="-122"/>
              <a:ea typeface="楷体_GB2312" pitchFamily="49" charset="-122"/>
            </a:endParaRPr>
          </a:p>
        </p:txBody>
      </p:sp>
      <p:grpSp>
        <p:nvGrpSpPr>
          <p:cNvPr id="25615" name="组合 25614"/>
          <p:cNvGrpSpPr/>
          <p:nvPr/>
        </p:nvGrpSpPr>
        <p:grpSpPr>
          <a:xfrm>
            <a:off x="4692650" y="3187700"/>
            <a:ext cx="3321050" cy="3168650"/>
            <a:chOff x="2956" y="2008"/>
            <a:chExt cx="2092" cy="1996"/>
          </a:xfrm>
        </p:grpSpPr>
        <p:grpSp>
          <p:nvGrpSpPr>
            <p:cNvPr id="25616" name="组合 25615"/>
            <p:cNvGrpSpPr/>
            <p:nvPr/>
          </p:nvGrpSpPr>
          <p:grpSpPr>
            <a:xfrm>
              <a:off x="2956" y="2008"/>
              <a:ext cx="2092" cy="1996"/>
              <a:chOff x="2956" y="2008"/>
              <a:chExt cx="2092" cy="1996"/>
            </a:xfrm>
          </p:grpSpPr>
          <p:sp>
            <p:nvSpPr>
              <p:cNvPr id="25617" name="矩形 25616"/>
              <p:cNvSpPr/>
              <p:nvPr/>
            </p:nvSpPr>
            <p:spPr>
              <a:xfrm>
                <a:off x="2960" y="2016"/>
                <a:ext cx="2088" cy="1968"/>
              </a:xfrm>
              <a:prstGeom prst="rect">
                <a:avLst/>
              </a:prstGeom>
              <a:solidFill>
                <a:srgbClr val="FFFFFF"/>
              </a:solidFill>
              <a:ln w="28575" cap="flat" cmpd="sng">
                <a:solidFill>
                  <a:schemeClr val="accent1"/>
                </a:solidFill>
                <a:prstDash val="solid"/>
                <a:miter/>
                <a:headEnd type="none" w="med" len="med"/>
                <a:tailEnd type="none" w="med" len="med"/>
              </a:ln>
            </p:spPr>
            <p:txBody>
              <a:bodyPr/>
              <a:lstStyle/>
              <a:p>
                <a:endParaRPr lang="zh-CN" altLang="en-US"/>
              </a:p>
            </p:txBody>
          </p:sp>
          <p:sp>
            <p:nvSpPr>
              <p:cNvPr id="25618" name="直接连接符 25617"/>
              <p:cNvSpPr/>
              <p:nvPr/>
            </p:nvSpPr>
            <p:spPr>
              <a:xfrm>
                <a:off x="2956" y="2412"/>
                <a:ext cx="2064" cy="0"/>
              </a:xfrm>
              <a:prstGeom prst="line">
                <a:avLst/>
              </a:prstGeom>
              <a:ln w="28575" cap="flat" cmpd="sng">
                <a:solidFill>
                  <a:schemeClr val="accent1"/>
                </a:solidFill>
                <a:prstDash val="solid"/>
                <a:headEnd type="none" w="med" len="med"/>
                <a:tailEnd type="none" w="med" len="med"/>
              </a:ln>
            </p:spPr>
          </p:sp>
          <p:sp>
            <p:nvSpPr>
              <p:cNvPr id="25619" name="直接连接符 25618"/>
              <p:cNvSpPr/>
              <p:nvPr/>
            </p:nvSpPr>
            <p:spPr>
              <a:xfrm>
                <a:off x="3764" y="2020"/>
                <a:ext cx="8" cy="1956"/>
              </a:xfrm>
              <a:prstGeom prst="line">
                <a:avLst/>
              </a:prstGeom>
              <a:ln w="28575" cap="flat" cmpd="sng">
                <a:solidFill>
                  <a:schemeClr val="accent1"/>
                </a:solidFill>
                <a:prstDash val="solid"/>
                <a:headEnd type="none" w="med" len="med"/>
                <a:tailEnd type="none" w="med" len="med"/>
              </a:ln>
            </p:spPr>
          </p:sp>
          <p:sp>
            <p:nvSpPr>
              <p:cNvPr id="25620" name="直接连接符 25619"/>
              <p:cNvSpPr/>
              <p:nvPr/>
            </p:nvSpPr>
            <p:spPr>
              <a:xfrm>
                <a:off x="4404" y="2008"/>
                <a:ext cx="8" cy="1996"/>
              </a:xfrm>
              <a:prstGeom prst="line">
                <a:avLst/>
              </a:prstGeom>
              <a:ln w="28575" cap="flat" cmpd="sng">
                <a:solidFill>
                  <a:schemeClr val="accent1"/>
                </a:solidFill>
                <a:prstDash val="solid"/>
                <a:headEnd type="none" w="med" len="med"/>
                <a:tailEnd type="none" w="med" len="med"/>
              </a:ln>
            </p:spPr>
          </p:sp>
        </p:grpSp>
        <p:sp>
          <p:nvSpPr>
            <p:cNvPr id="25621" name="文本框 25620"/>
            <p:cNvSpPr txBox="1"/>
            <p:nvPr/>
          </p:nvSpPr>
          <p:spPr>
            <a:xfrm>
              <a:off x="3020" y="2016"/>
              <a:ext cx="2000" cy="327"/>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A    B     A•B    A+B</a:t>
              </a:r>
            </a:p>
          </p:txBody>
        </p:sp>
        <p:sp>
          <p:nvSpPr>
            <p:cNvPr id="25622" name="直接连接符 25621"/>
            <p:cNvSpPr/>
            <p:nvPr/>
          </p:nvSpPr>
          <p:spPr>
            <a:xfrm>
              <a:off x="4520" y="2088"/>
              <a:ext cx="120" cy="0"/>
            </a:xfrm>
            <a:prstGeom prst="line">
              <a:avLst/>
            </a:prstGeom>
            <a:ln w="28575" cap="flat" cmpd="sng">
              <a:solidFill>
                <a:srgbClr val="000000"/>
              </a:solidFill>
              <a:prstDash val="solid"/>
              <a:headEnd type="none" w="med" len="med"/>
              <a:tailEnd type="none" w="med" len="med"/>
            </a:ln>
          </p:spPr>
        </p:sp>
        <p:sp>
          <p:nvSpPr>
            <p:cNvPr id="25623" name="直接连接符 25622"/>
            <p:cNvSpPr/>
            <p:nvPr/>
          </p:nvSpPr>
          <p:spPr>
            <a:xfrm>
              <a:off x="4784" y="2076"/>
              <a:ext cx="120" cy="0"/>
            </a:xfrm>
            <a:prstGeom prst="line">
              <a:avLst/>
            </a:prstGeom>
            <a:ln w="28575" cap="flat" cmpd="sng">
              <a:solidFill>
                <a:srgbClr val="000000"/>
              </a:solidFill>
              <a:prstDash val="solid"/>
              <a:headEnd type="none" w="med" len="med"/>
              <a:tailEnd type="none" w="med" len="med"/>
            </a:ln>
          </p:spPr>
        </p:sp>
        <p:sp>
          <p:nvSpPr>
            <p:cNvPr id="25624" name="直接连接符 25623"/>
            <p:cNvSpPr/>
            <p:nvPr/>
          </p:nvSpPr>
          <p:spPr>
            <a:xfrm flipV="1">
              <a:off x="3932" y="2088"/>
              <a:ext cx="348" cy="0"/>
            </a:xfrm>
            <a:prstGeom prst="line">
              <a:avLst/>
            </a:prstGeom>
            <a:ln w="28575" cap="flat" cmpd="sng">
              <a:solidFill>
                <a:srgbClr val="000000"/>
              </a:solidFill>
              <a:prstDash val="solid"/>
              <a:headEnd type="none" w="med" len="med"/>
              <a:tailEnd type="none" w="med" len="med"/>
            </a:ln>
          </p:spPr>
        </p:sp>
      </p:grpSp>
      <p:sp>
        <p:nvSpPr>
          <p:cNvPr id="25625" name="矩形 25624"/>
          <p:cNvSpPr/>
          <p:nvPr/>
        </p:nvSpPr>
        <p:spPr>
          <a:xfrm>
            <a:off x="6273800" y="3851275"/>
            <a:ext cx="476250" cy="244316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0     </a:t>
            </a:r>
          </a:p>
        </p:txBody>
      </p:sp>
      <p:sp>
        <p:nvSpPr>
          <p:cNvPr id="25626" name="矩形 25625"/>
          <p:cNvSpPr/>
          <p:nvPr/>
        </p:nvSpPr>
        <p:spPr>
          <a:xfrm>
            <a:off x="4813300" y="3851275"/>
            <a:ext cx="1098550" cy="244316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0     0       </a:t>
            </a:r>
          </a:p>
          <a:p>
            <a:pPr>
              <a:spcBef>
                <a:spcPct val="50000"/>
              </a:spcBef>
            </a:pPr>
            <a:r>
              <a:rPr lang="en-US" altLang="zh-CN" sz="2800" b="1" dirty="0">
                <a:latin typeface="Times New Roman" panose="02020603050405020304" pitchFamily="18" charset="0"/>
                <a:ea typeface="宋体" panose="02010600030101010101" pitchFamily="2" charset="-122"/>
              </a:rPr>
              <a:t>0     1        </a:t>
            </a:r>
          </a:p>
          <a:p>
            <a:pPr>
              <a:spcBef>
                <a:spcPct val="50000"/>
              </a:spcBef>
            </a:pPr>
            <a:r>
              <a:rPr lang="en-US" altLang="zh-CN" sz="2800" b="1" dirty="0">
                <a:latin typeface="Times New Roman" panose="02020603050405020304" pitchFamily="18" charset="0"/>
                <a:ea typeface="宋体" panose="02010600030101010101" pitchFamily="2" charset="-122"/>
              </a:rPr>
              <a:t>1     0       </a:t>
            </a:r>
          </a:p>
          <a:p>
            <a:pPr>
              <a:spcBef>
                <a:spcPct val="50000"/>
              </a:spcBef>
            </a:pPr>
            <a:r>
              <a:rPr lang="en-US" altLang="zh-CN" sz="2800" b="1" dirty="0">
                <a:latin typeface="Times New Roman" panose="02020603050405020304" pitchFamily="18" charset="0"/>
                <a:ea typeface="宋体" panose="02010600030101010101" pitchFamily="2" charset="-122"/>
              </a:rPr>
              <a:t>1     1       </a:t>
            </a:r>
          </a:p>
        </p:txBody>
      </p:sp>
      <p:sp>
        <p:nvSpPr>
          <p:cNvPr id="25627" name="矩形 25626"/>
          <p:cNvSpPr/>
          <p:nvPr/>
        </p:nvSpPr>
        <p:spPr>
          <a:xfrm>
            <a:off x="7277100" y="3851275"/>
            <a:ext cx="476250" cy="244316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1    </a:t>
            </a:r>
          </a:p>
          <a:p>
            <a:pPr>
              <a:spcBef>
                <a:spcPct val="50000"/>
              </a:spcBef>
            </a:pPr>
            <a:r>
              <a:rPr lang="en-US" altLang="zh-CN" sz="2800" b="1" dirty="0">
                <a:latin typeface="Times New Roman" panose="02020603050405020304" pitchFamily="18" charset="0"/>
                <a:ea typeface="宋体" panose="02010600030101010101" pitchFamily="2" charset="-122"/>
              </a:rPr>
              <a:t> 0     </a:t>
            </a:r>
          </a:p>
        </p:txBody>
      </p:sp>
      <p:sp>
        <p:nvSpPr>
          <p:cNvPr id="25628" name="矩形 25627"/>
          <p:cNvSpPr/>
          <p:nvPr/>
        </p:nvSpPr>
        <p:spPr>
          <a:xfrm>
            <a:off x="355600" y="2115503"/>
            <a:ext cx="1206500" cy="579437"/>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证明</a:t>
            </a:r>
            <a:r>
              <a:rPr lang="en-US" altLang="zh-CN" sz="3200" b="1" dirty="0">
                <a:solidFill>
                  <a:schemeClr val="accent2"/>
                </a:solidFill>
                <a:latin typeface="楷体_GB2312" pitchFamily="49" charset="-122"/>
                <a:ea typeface="楷体_GB2312" pitchFamily="49" charset="-12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文本框 57352"/>
          <p:cNvSpPr txBox="1"/>
          <p:nvPr/>
        </p:nvSpPr>
        <p:spPr>
          <a:xfrm>
            <a:off x="323528" y="980729"/>
            <a:ext cx="8443686" cy="1815882"/>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1.代入规则</a:t>
            </a:r>
          </a:p>
          <a:p>
            <a:pPr algn="just"/>
            <a:r>
              <a:rPr lang="zh-CN" altLang="en-US"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对逻辑等式中的任意变量</a:t>
            </a: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，若将所有出现</a:t>
            </a:r>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的位置都代之以同一个逻辑函数，则等式仍然成立。</a:t>
            </a:r>
          </a:p>
          <a:p>
            <a:pPr algn="just"/>
            <a:r>
              <a:rPr lang="zh-CN" altLang="en-US" dirty="0">
                <a:latin typeface="Times New Roman" panose="02020603050405020304" pitchFamily="18" charset="0"/>
                <a:ea typeface="宋体" panose="02010600030101010101" pitchFamily="2" charset="-122"/>
              </a:rPr>
              <a:t>	</a:t>
            </a:r>
          </a:p>
        </p:txBody>
      </p:sp>
      <p:sp>
        <p:nvSpPr>
          <p:cNvPr id="57358" name="矩形 57357"/>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六、逻辑代数的基本规则</a:t>
            </a:r>
            <a:endParaRPr lang="zh-CN" altLang="en-US" sz="3200" b="1" dirty="0">
              <a:latin typeface="楷体_GB2312" pitchFamily="49" charset="-122"/>
              <a:ea typeface="楷体_GB2312" pitchFamily="49" charset="-122"/>
            </a:endParaRPr>
          </a:p>
        </p:txBody>
      </p:sp>
      <p:sp>
        <p:nvSpPr>
          <p:cNvPr id="8" name="文本框 7"/>
          <p:cNvSpPr txBox="1"/>
          <p:nvPr/>
        </p:nvSpPr>
        <p:spPr>
          <a:xfrm>
            <a:off x="266700" y="5232342"/>
            <a:ext cx="8443686" cy="1384995"/>
          </a:xfrm>
          <a:prstGeom prst="rect">
            <a:avLst/>
          </a:prstGeom>
          <a:noFill/>
          <a:ln w="9525">
            <a:noFill/>
          </a:ln>
        </p:spPr>
        <p:txBody>
          <a:bodyPr wrap="square">
            <a:spAutoFit/>
          </a:bodyPr>
          <a:lstStyle/>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意义：利用这条规则和现有的等式，可以推出更多的等式，而无需证明。</a:t>
            </a:r>
          </a:p>
          <a:p>
            <a:pPr>
              <a:spcBef>
                <a:spcPct val="50000"/>
              </a:spcBef>
            </a:pPr>
            <a:endParaRPr lang="zh-CN" altLang="en-US" dirty="0">
              <a:latin typeface="Times New Roman" panose="02020603050405020304" pitchFamily="18" charset="0"/>
              <a:ea typeface="宋体" panose="02010600030101010101" pitchFamily="2" charset="-122"/>
            </a:endParaRPr>
          </a:p>
        </p:txBody>
      </p:sp>
      <p:sp>
        <p:nvSpPr>
          <p:cNvPr id="9" name="文本框 8"/>
          <p:cNvSpPr txBox="1"/>
          <p:nvPr/>
        </p:nvSpPr>
        <p:spPr>
          <a:xfrm>
            <a:off x="296899" y="2568230"/>
            <a:ext cx="8496944" cy="584775"/>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例：若：</a:t>
            </a:r>
            <a:r>
              <a:rPr lang="en-US" altLang="zh-CN" sz="3200" dirty="0">
                <a:latin typeface="Times New Roman" panose="02020603050405020304" pitchFamily="18" charset="0"/>
                <a:ea typeface="宋体" panose="02010600030101010101" pitchFamily="2" charset="-122"/>
              </a:rPr>
              <a:t>A(B+C)=AB+AC                    </a:t>
            </a:r>
            <a:endParaRPr lang="zh-CN" altLang="en-US" sz="3200" dirty="0">
              <a:latin typeface="Times New Roman" panose="02020603050405020304" pitchFamily="18" charset="0"/>
              <a:ea typeface="宋体" panose="02010600030101010101" pitchFamily="2" charset="-122"/>
            </a:endParaRPr>
          </a:p>
        </p:txBody>
      </p:sp>
      <p:sp>
        <p:nvSpPr>
          <p:cNvPr id="10" name="文本框 9"/>
          <p:cNvSpPr txBox="1"/>
          <p:nvPr/>
        </p:nvSpPr>
        <p:spPr>
          <a:xfrm>
            <a:off x="3131840" y="3179082"/>
            <a:ext cx="2304256" cy="584775"/>
          </a:xfrm>
          <a:prstGeom prst="rect">
            <a:avLst/>
          </a:prstGeom>
          <a:noFill/>
          <a:ln w="9525">
            <a:noFill/>
          </a:ln>
        </p:spPr>
        <p:txBody>
          <a:bodyPr wrap="square">
            <a:spAutoFit/>
          </a:bodyPr>
          <a:lstStyle/>
          <a:p>
            <a:pPr algn="just"/>
            <a:r>
              <a:rPr lang="en-US" altLang="zh-CN" sz="3200" dirty="0">
                <a:latin typeface="Times New Roman" panose="02020603050405020304" pitchFamily="18" charset="0"/>
                <a:ea typeface="宋体" panose="02010600030101010101" pitchFamily="2" charset="-122"/>
              </a:rPr>
              <a:t>C→C+D</a:t>
            </a:r>
          </a:p>
        </p:txBody>
      </p:sp>
      <p:sp>
        <p:nvSpPr>
          <p:cNvPr id="11" name="文本框 10"/>
          <p:cNvSpPr txBox="1"/>
          <p:nvPr/>
        </p:nvSpPr>
        <p:spPr>
          <a:xfrm>
            <a:off x="1763688" y="3900286"/>
            <a:ext cx="6164916" cy="584775"/>
          </a:xfrm>
          <a:prstGeom prst="rect">
            <a:avLst/>
          </a:prstGeom>
          <a:noFill/>
          <a:ln w="9525">
            <a:noFill/>
          </a:ln>
        </p:spPr>
        <p:txBody>
          <a:bodyPr wrap="square">
            <a:spAutoFit/>
          </a:bodyPr>
          <a:lstStyle/>
          <a:p>
            <a:pPr algn="just"/>
            <a:r>
              <a:rPr lang="zh-CN" altLang="en-US" sz="3200" dirty="0">
                <a:latin typeface="Times New Roman" panose="02020603050405020304" pitchFamily="18" charset="0"/>
                <a:ea typeface="宋体" panose="02010600030101010101" pitchFamily="2" charset="-122"/>
              </a:rPr>
              <a:t>则：</a:t>
            </a:r>
            <a:r>
              <a:rPr lang="en-US" altLang="zh-CN" sz="3200" dirty="0">
                <a:latin typeface="Times New Roman" panose="02020603050405020304" pitchFamily="18" charset="0"/>
                <a:ea typeface="宋体" panose="02010600030101010101" pitchFamily="2" charset="-122"/>
              </a:rPr>
              <a:t>A[B+(C+D)]=AB+A(C+D)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8" name="矩形 57357"/>
          <p:cNvSpPr/>
          <p:nvPr/>
        </p:nvSpPr>
        <p:spPr>
          <a:xfrm>
            <a:off x="266700" y="319088"/>
            <a:ext cx="4115435" cy="521970"/>
          </a:xfrm>
          <a:prstGeom prst="rect">
            <a:avLst/>
          </a:prstGeom>
          <a:noFill/>
          <a:ln w="9525">
            <a:noFill/>
          </a:ln>
        </p:spPr>
        <p:txBody>
          <a:bodyPr wrap="none" anchor="t">
            <a:spAutoFit/>
          </a:bodyPr>
          <a:lstStyle/>
          <a:p>
            <a:pPr>
              <a:spcBef>
                <a:spcPct val="50000"/>
              </a:spcBef>
            </a:pPr>
            <a:r>
              <a:rPr lang="zh-CN" altLang="en-US" sz="2800" b="1" dirty="0">
                <a:solidFill>
                  <a:schemeClr val="tx2"/>
                </a:solidFill>
                <a:latin typeface="黑体" panose="02010609060101010101" pitchFamily="2" charset="-122"/>
                <a:ea typeface="黑体" panose="02010609060101010101" pitchFamily="2" charset="-122"/>
              </a:rPr>
              <a:t>六、逻辑代数的基本规则</a:t>
            </a:r>
            <a:endParaRPr lang="zh-CN" altLang="en-US" sz="3200" b="1" dirty="0">
              <a:latin typeface="楷体_GB2312" pitchFamily="49" charset="-122"/>
              <a:ea typeface="楷体_GB2312" pitchFamily="49" charset="-122"/>
            </a:endParaRPr>
          </a:p>
        </p:txBody>
      </p:sp>
      <p:sp>
        <p:nvSpPr>
          <p:cNvPr id="7" name="文本框 6"/>
          <p:cNvSpPr txBox="1"/>
          <p:nvPr/>
        </p:nvSpPr>
        <p:spPr>
          <a:xfrm>
            <a:off x="266700" y="1052736"/>
            <a:ext cx="8443686" cy="1692771"/>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2.反演规则</a:t>
            </a:r>
            <a:endParaRPr lang="zh-CN" altLang="en-US" sz="3200" dirty="0">
              <a:solidFill>
                <a:schemeClr val="accent2"/>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互换，原变量和反变量互换，并保持运算优先顺序不变，则可得到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的反函数。</a:t>
            </a:r>
          </a:p>
        </p:txBody>
      </p:sp>
      <p:grpSp>
        <p:nvGrpSpPr>
          <p:cNvPr id="8" name="组合 7"/>
          <p:cNvGrpSpPr/>
          <p:nvPr/>
        </p:nvGrpSpPr>
        <p:grpSpPr>
          <a:xfrm>
            <a:off x="827584" y="2745507"/>
            <a:ext cx="6586011" cy="1072454"/>
            <a:chOff x="626" y="3045"/>
            <a:chExt cx="4128" cy="629"/>
          </a:xfrm>
        </p:grpSpPr>
        <p:graphicFrame>
          <p:nvGraphicFramePr>
            <p:cNvPr id="9" name="对象 8"/>
            <p:cNvGraphicFramePr>
              <a:graphicFrameLocks noChangeAspect="1"/>
            </p:cNvGraphicFramePr>
            <p:nvPr>
              <p:extLst>
                <p:ext uri="{D42A27DB-BD31-4B8C-83A1-F6EECF244321}">
                  <p14:modId xmlns:p14="http://schemas.microsoft.com/office/powerpoint/2010/main" val="3465512218"/>
                </p:ext>
              </p:extLst>
            </p:nvPr>
          </p:nvGraphicFramePr>
          <p:xfrm>
            <a:off x="626" y="3045"/>
            <a:ext cx="4128" cy="629"/>
          </p:xfrm>
          <a:graphic>
            <a:graphicData uri="http://schemas.openxmlformats.org/presentationml/2006/ole">
              <mc:AlternateContent xmlns:mc="http://schemas.openxmlformats.org/markup-compatibility/2006">
                <mc:Choice xmlns:v="urn:schemas-microsoft-com:vml" Requires="v">
                  <p:oleObj spid="_x0000_s71725" r:id="rId4" imgW="5486400" imgH="483108" progId="">
                    <p:embed/>
                  </p:oleObj>
                </mc:Choice>
                <mc:Fallback>
                  <p:oleObj r:id="rId4" imgW="5486400" imgH="483108" progId="">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r="42290"/>
                        <a:stretch>
                          <a:fillRect/>
                        </a:stretch>
                      </p:blipFill>
                      <p:spPr bwMode="auto">
                        <a:xfrm>
                          <a:off x="626" y="3045"/>
                          <a:ext cx="4128"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直接连接符 9"/>
            <p:cNvSpPr/>
            <p:nvPr/>
          </p:nvSpPr>
          <p:spPr>
            <a:xfrm>
              <a:off x="3072" y="3456"/>
              <a:ext cx="144" cy="0"/>
            </a:xfrm>
            <a:prstGeom prst="line">
              <a:avLst/>
            </a:prstGeom>
            <a:ln w="9525" cap="flat" cmpd="sng">
              <a:solidFill>
                <a:schemeClr val="tx1"/>
              </a:solidFill>
              <a:prstDash val="solid"/>
              <a:headEnd type="none" w="med" len="med"/>
              <a:tailEnd type="none" w="med" len="med"/>
            </a:ln>
          </p:spPr>
        </p:sp>
      </p:grpSp>
      <p:sp>
        <p:nvSpPr>
          <p:cNvPr id="11" name="文本框 10"/>
          <p:cNvSpPr txBox="1"/>
          <p:nvPr/>
        </p:nvSpPr>
        <p:spPr>
          <a:xfrm>
            <a:off x="533400" y="4174453"/>
            <a:ext cx="8610600" cy="1938020"/>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注意：</a:t>
            </a:r>
          </a:p>
          <a:p>
            <a:pPr algn="just"/>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反演规则的意义在于利用它求一个函数的反函数。</a:t>
            </a:r>
          </a:p>
          <a:p>
            <a:pPr algn="just"/>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运用反演规则时，不是一个变量上的反号应该保留。</a:t>
            </a:r>
          </a:p>
          <a:p>
            <a:pPr algn="just"/>
            <a:r>
              <a:rPr lang="en-US" altLang="zh-CN" dirty="0">
                <a:latin typeface="Times New Roman" panose="02020603050405020304" pitchFamily="18" charset="0"/>
                <a:ea typeface="宋体" panose="02010600030101010101" pitchFamily="2" charset="-122"/>
              </a:rPr>
              <a:t>③</a:t>
            </a:r>
            <a:r>
              <a:rPr lang="zh-CN" altLang="en-US" dirty="0">
                <a:latin typeface="Times New Roman" panose="02020603050405020304" pitchFamily="18" charset="0"/>
                <a:ea typeface="宋体" panose="02010600030101010101" pitchFamily="2" charset="-122"/>
              </a:rPr>
              <a:t>变换时，应注意先“与”后“或”，先括号内后括号外的顺序。</a:t>
            </a:r>
          </a:p>
        </p:txBody>
      </p:sp>
    </p:spTree>
    <p:extLst>
      <p:ext uri="{BB962C8B-B14F-4D97-AF65-F5344CB8AC3E}">
        <p14:creationId xmlns:p14="http://schemas.microsoft.com/office/powerpoint/2010/main" val="23099191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4" name="文本框 59403"/>
          <p:cNvSpPr txBox="1"/>
          <p:nvPr/>
        </p:nvSpPr>
        <p:spPr>
          <a:xfrm>
            <a:off x="251520" y="188640"/>
            <a:ext cx="8610600" cy="1691640"/>
          </a:xfrm>
          <a:prstGeom prst="rect">
            <a:avLst/>
          </a:prstGeom>
          <a:noFill/>
          <a:ln w="9525">
            <a:noFill/>
          </a:ln>
        </p:spPr>
        <p:txBody>
          <a:bodyPr wrap="square">
            <a:spAutoFit/>
          </a:bodyPr>
          <a:lstStyle/>
          <a:p>
            <a:pPr algn="just"/>
            <a:r>
              <a:rPr lang="zh-CN" altLang="en-US" sz="3200" b="1" dirty="0">
                <a:solidFill>
                  <a:srgbClr val="0000FF"/>
                </a:solidFill>
                <a:latin typeface="楷体_GB2312" pitchFamily="49" charset="-122"/>
                <a:ea typeface="楷体_GB2312" pitchFamily="49" charset="-122"/>
              </a:rPr>
              <a:t>3.对偶规则</a:t>
            </a:r>
            <a:endParaRPr lang="zh-CN" altLang="en-US" sz="3200" dirty="0">
              <a:solidFill>
                <a:schemeClr val="accent2"/>
              </a:solidFill>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对于任何一个逻辑函数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，若将</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表达式中所有的“</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互换，“</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互换，并保持运算优先顺序不变，则所得到新的函数称为函数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的对偶函数</a:t>
            </a:r>
            <a:r>
              <a:rPr lang="en-US" altLang="zh-CN" dirty="0">
                <a:latin typeface="Times New Roman" panose="02020603050405020304" pitchFamily="18" charset="0"/>
                <a:ea typeface="宋体" panose="02010600030101010101" pitchFamily="2" charset="-122"/>
              </a:rPr>
              <a:t>F'</a:t>
            </a:r>
            <a:r>
              <a:rPr lang="zh-CN" altLang="en-US" dirty="0">
                <a:latin typeface="Times New Roman" panose="02020603050405020304" pitchFamily="18" charset="0"/>
                <a:ea typeface="宋体" panose="02010600030101010101" pitchFamily="2" charset="-122"/>
              </a:rPr>
              <a:t>。</a:t>
            </a:r>
          </a:p>
        </p:txBody>
      </p:sp>
      <p:sp>
        <p:nvSpPr>
          <p:cNvPr id="59405" name="文本框 59404"/>
          <p:cNvSpPr txBox="1"/>
          <p:nvPr/>
        </p:nvSpPr>
        <p:spPr>
          <a:xfrm>
            <a:off x="685800" y="2108880"/>
            <a:ext cx="6858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例：</a:t>
            </a:r>
          </a:p>
        </p:txBody>
      </p:sp>
      <p:graphicFrame>
        <p:nvGraphicFramePr>
          <p:cNvPr id="59406" name="对象 59405"/>
          <p:cNvGraphicFramePr>
            <a:graphicFrameLocks noChangeAspect="1"/>
          </p:cNvGraphicFramePr>
          <p:nvPr>
            <p:extLst>
              <p:ext uri="{D42A27DB-BD31-4B8C-83A1-F6EECF244321}">
                <p14:modId xmlns:p14="http://schemas.microsoft.com/office/powerpoint/2010/main" val="3812435978"/>
              </p:ext>
            </p:extLst>
          </p:nvPr>
        </p:nvGraphicFramePr>
        <p:xfrm>
          <a:off x="1547663" y="2155062"/>
          <a:ext cx="5954687" cy="555818"/>
        </p:xfrm>
        <a:graphic>
          <a:graphicData uri="http://schemas.openxmlformats.org/presentationml/2006/ole">
            <mc:AlternateContent xmlns:mc="http://schemas.openxmlformats.org/markup-compatibility/2006">
              <mc:Choice xmlns:v="urn:schemas-microsoft-com:vml" Requires="v">
                <p:oleObj spid="_x0000_s10436" r:id="rId4" imgW="2451100" imgH="228600" progId="">
                  <p:embed/>
                </p:oleObj>
              </mc:Choice>
              <mc:Fallback>
                <p:oleObj r:id="rId4" imgW="2451100" imgH="228600" progId="">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3" y="2155062"/>
                        <a:ext cx="5954687" cy="55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7" name="对象 59406"/>
          <p:cNvGraphicFramePr>
            <a:graphicFrameLocks noChangeAspect="1"/>
          </p:cNvGraphicFramePr>
          <p:nvPr>
            <p:extLst>
              <p:ext uri="{D42A27DB-BD31-4B8C-83A1-F6EECF244321}">
                <p14:modId xmlns:p14="http://schemas.microsoft.com/office/powerpoint/2010/main" val="4080084779"/>
              </p:ext>
            </p:extLst>
          </p:nvPr>
        </p:nvGraphicFramePr>
        <p:xfrm>
          <a:off x="1547664" y="3056782"/>
          <a:ext cx="5403212" cy="660249"/>
        </p:xfrm>
        <a:graphic>
          <a:graphicData uri="http://schemas.openxmlformats.org/presentationml/2006/ole">
            <mc:AlternateContent xmlns:mc="http://schemas.openxmlformats.org/markup-compatibility/2006">
              <mc:Choice xmlns:v="urn:schemas-microsoft-com:vml" Requires="v">
                <p:oleObj spid="_x0000_s10437" r:id="rId6" imgW="1866900" imgH="228600" progId="">
                  <p:embed/>
                </p:oleObj>
              </mc:Choice>
              <mc:Fallback>
                <p:oleObj r:id="rId6" imgW="1866900" imgH="228600" progId="">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3056782"/>
                        <a:ext cx="5403212" cy="660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8" name="对象 59407"/>
          <p:cNvGraphicFramePr>
            <a:graphicFrameLocks noChangeAspect="1"/>
          </p:cNvGraphicFramePr>
          <p:nvPr>
            <p:extLst>
              <p:ext uri="{D42A27DB-BD31-4B8C-83A1-F6EECF244321}">
                <p14:modId xmlns:p14="http://schemas.microsoft.com/office/powerpoint/2010/main" val="1007279590"/>
              </p:ext>
            </p:extLst>
          </p:nvPr>
        </p:nvGraphicFramePr>
        <p:xfrm>
          <a:off x="1259633" y="4221088"/>
          <a:ext cx="6336703" cy="832708"/>
        </p:xfrm>
        <a:graphic>
          <a:graphicData uri="http://schemas.openxmlformats.org/presentationml/2006/ole">
            <mc:AlternateContent xmlns:mc="http://schemas.openxmlformats.org/markup-compatibility/2006">
              <mc:Choice xmlns:v="urn:schemas-microsoft-com:vml" Requires="v">
                <p:oleObj spid="_x0000_s10438" r:id="rId8" imgW="1928726" imgH="253780" progId="">
                  <p:embed/>
                </p:oleObj>
              </mc:Choice>
              <mc:Fallback>
                <p:oleObj r:id="rId8" imgW="1928726" imgH="253780" progId="">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633" y="4221088"/>
                        <a:ext cx="6336703" cy="8327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4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4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33" name="组合 60432"/>
          <p:cNvGrpSpPr/>
          <p:nvPr/>
        </p:nvGrpSpPr>
        <p:grpSpPr>
          <a:xfrm>
            <a:off x="552450" y="692785"/>
            <a:ext cx="6781800" cy="457200"/>
            <a:chOff x="432" y="2208"/>
            <a:chExt cx="4272" cy="288"/>
          </a:xfrm>
        </p:grpSpPr>
        <p:sp>
          <p:nvSpPr>
            <p:cNvPr id="60431" name="文本框 60430"/>
            <p:cNvSpPr txBox="1"/>
            <p:nvPr/>
          </p:nvSpPr>
          <p:spPr>
            <a:xfrm>
              <a:off x="432" y="2208"/>
              <a:ext cx="4272" cy="288"/>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若                           称函数为自对偶函数</a:t>
              </a:r>
            </a:p>
          </p:txBody>
        </p:sp>
        <p:graphicFrame>
          <p:nvGraphicFramePr>
            <p:cNvPr id="60432" name="对象 60431"/>
            <p:cNvGraphicFramePr>
              <a:graphicFrameLocks noChangeAspect="1"/>
            </p:cNvGraphicFramePr>
            <p:nvPr/>
          </p:nvGraphicFramePr>
          <p:xfrm>
            <a:off x="720" y="2208"/>
            <a:ext cx="720" cy="260"/>
          </p:xfrm>
          <a:graphic>
            <a:graphicData uri="http://schemas.openxmlformats.org/presentationml/2006/ole">
              <mc:AlternateContent xmlns:mc="http://schemas.openxmlformats.org/markup-compatibility/2006">
                <mc:Choice xmlns:v="urn:schemas-microsoft-com:vml" Requires="v">
                  <p:oleObj spid="_x0000_s11454" r:id="rId4" imgW="456605" imgH="164885" progId="">
                    <p:embed/>
                  </p:oleObj>
                </mc:Choice>
                <mc:Fallback>
                  <p:oleObj r:id="rId4" imgW="456605" imgH="164885" progId="">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208"/>
                          <a:ext cx="7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0434" name="文本框 60433"/>
          <p:cNvSpPr txBox="1"/>
          <p:nvPr/>
        </p:nvSpPr>
        <p:spPr>
          <a:xfrm>
            <a:off x="552450" y="1535748"/>
            <a:ext cx="6858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例：</a:t>
            </a:r>
          </a:p>
        </p:txBody>
      </p:sp>
      <p:graphicFrame>
        <p:nvGraphicFramePr>
          <p:cNvPr id="60435" name="对象 60434"/>
          <p:cNvGraphicFramePr>
            <a:graphicFrameLocks noChangeAspect="1"/>
          </p:cNvGraphicFramePr>
          <p:nvPr>
            <p:extLst>
              <p:ext uri="{D42A27DB-BD31-4B8C-83A1-F6EECF244321}">
                <p14:modId xmlns:p14="http://schemas.microsoft.com/office/powerpoint/2010/main" val="1203644500"/>
              </p:ext>
            </p:extLst>
          </p:nvPr>
        </p:nvGraphicFramePr>
        <p:xfrm>
          <a:off x="1835695" y="1564004"/>
          <a:ext cx="4520815" cy="640859"/>
        </p:xfrm>
        <a:graphic>
          <a:graphicData uri="http://schemas.openxmlformats.org/presentationml/2006/ole">
            <mc:AlternateContent xmlns:mc="http://schemas.openxmlformats.org/markup-compatibility/2006">
              <mc:Choice xmlns:v="urn:schemas-microsoft-com:vml" Requires="v">
                <p:oleObj spid="_x0000_s11455" r:id="rId6" imgW="1612900" imgH="228600" progId="">
                  <p:embed/>
                </p:oleObj>
              </mc:Choice>
              <mc:Fallback>
                <p:oleObj r:id="rId6" imgW="1612900" imgH="228600" progId="">
                  <p:embed/>
                  <p:pic>
                    <p:nvPicPr>
                      <p:cNvPr id="0" name="Picture 1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5" y="1564004"/>
                        <a:ext cx="4520815" cy="6408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6" name="对象 60435"/>
          <p:cNvGraphicFramePr>
            <a:graphicFrameLocks noChangeAspect="1"/>
          </p:cNvGraphicFramePr>
          <p:nvPr>
            <p:extLst>
              <p:ext uri="{D42A27DB-BD31-4B8C-83A1-F6EECF244321}">
                <p14:modId xmlns:p14="http://schemas.microsoft.com/office/powerpoint/2010/main" val="1959605019"/>
              </p:ext>
            </p:extLst>
          </p:nvPr>
        </p:nvGraphicFramePr>
        <p:xfrm>
          <a:off x="531050" y="2451244"/>
          <a:ext cx="8410386" cy="2300145"/>
        </p:xfrm>
        <a:graphic>
          <a:graphicData uri="http://schemas.openxmlformats.org/presentationml/2006/ole">
            <mc:AlternateContent xmlns:mc="http://schemas.openxmlformats.org/markup-compatibility/2006">
              <mc:Choice xmlns:v="urn:schemas-microsoft-com:vml" Requires="v">
                <p:oleObj spid="_x0000_s11456" r:id="rId8" imgW="3530600" imgH="965200" progId="">
                  <p:embed/>
                </p:oleObj>
              </mc:Choice>
              <mc:Fallback>
                <p:oleObj r:id="rId8" imgW="3530600" imgH="965200" progId="">
                  <p:embed/>
                  <p:pic>
                    <p:nvPicPr>
                      <p:cNvPr id="0" name="Picture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050" y="2451244"/>
                        <a:ext cx="8410386" cy="2300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8" name="矩形 60437"/>
          <p:cNvSpPr/>
          <p:nvPr/>
        </p:nvSpPr>
        <p:spPr>
          <a:xfrm>
            <a:off x="552450" y="4935220"/>
            <a:ext cx="8039100" cy="457200"/>
          </a:xfrm>
          <a:prstGeom prst="rect">
            <a:avLst/>
          </a:prstGeom>
          <a:noFill/>
          <a:ln w="9525">
            <a:noFill/>
          </a:ln>
        </p:spPr>
        <p:txBody>
          <a:bodyPr wrap="none" anchor="t">
            <a:spAutoFit/>
          </a:bodyPr>
          <a:lstStyle/>
          <a:p>
            <a:r>
              <a:rPr lang="zh-CN" altLang="en-US" dirty="0">
                <a:latin typeface="Times New Roman" panose="02020603050405020304" pitchFamily="18" charset="0"/>
                <a:ea typeface="宋体" panose="02010600030101010101" pitchFamily="2" charset="-122"/>
              </a:rPr>
              <a:t>注意：转换时应先“与”后“或”，先括号内后括号外的顺序。</a:t>
            </a:r>
          </a:p>
        </p:txBody>
      </p:sp>
      <p:sp>
        <p:nvSpPr>
          <p:cNvPr id="60439" name="文本框 60438"/>
          <p:cNvSpPr txBox="1"/>
          <p:nvPr/>
        </p:nvSpPr>
        <p:spPr>
          <a:xfrm>
            <a:off x="179512" y="5638801"/>
            <a:ext cx="8621588" cy="830997"/>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对偶规则：当某个逻辑恒等式成立时，其对偶式的等式也成立。</a:t>
            </a:r>
          </a:p>
          <a:p>
            <a:pPr algn="just"/>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4" grpId="0"/>
      <p:bldP spid="60438" grpId="0"/>
      <p:bldP spid="604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3075"/>
          <p:cNvSpPr txBox="1"/>
          <p:nvPr/>
        </p:nvSpPr>
        <p:spPr>
          <a:xfrm>
            <a:off x="611559" y="361315"/>
            <a:ext cx="8150805" cy="1261884"/>
          </a:xfrm>
          <a:prstGeom prst="rect">
            <a:avLst/>
          </a:prstGeom>
          <a:noFill/>
          <a:ln w="9525">
            <a:noFill/>
          </a:ln>
        </p:spPr>
        <p:txBody>
          <a:bodyPr wrap="square">
            <a:spAutoFit/>
          </a:bodyPr>
          <a:lstStyle/>
          <a:p>
            <a:pPr>
              <a:spcBef>
                <a:spcPct val="50000"/>
              </a:spcBef>
            </a:pPr>
            <a:r>
              <a:rPr lang="en-US" altLang="zh-CN" sz="2800" dirty="0">
                <a:solidFill>
                  <a:schemeClr val="accent2"/>
                </a:solidFill>
                <a:latin typeface="黑体" panose="02010609060101010101" pitchFamily="2" charset="-122"/>
                <a:ea typeface="黑体" panose="02010609060101010101" pitchFamily="2" charset="-122"/>
              </a:rPr>
              <a:t>2</a:t>
            </a:r>
            <a:r>
              <a:rPr lang="zh-CN" altLang="en-US" sz="2800" dirty="0">
                <a:solidFill>
                  <a:schemeClr val="accent2"/>
                </a:solidFill>
                <a:latin typeface="黑体" panose="02010609060101010101" pitchFamily="2" charset="-122"/>
                <a:ea typeface="黑体" panose="02010609060101010101" pitchFamily="2" charset="-122"/>
              </a:rPr>
              <a:t>、逻辑变量</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逻辑代数中的变量（逻辑变量）只能取两个值</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，而没有中间值。</a:t>
            </a:r>
            <a:endParaRPr lang="en-US" altLang="zh-CN" sz="2800" dirty="0">
              <a:solidFill>
                <a:schemeClr val="accent2"/>
              </a:solidFill>
              <a:latin typeface="黑体" panose="02010609060101010101" pitchFamily="2" charset="-122"/>
              <a:ea typeface="黑体" panose="0201060906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75953113"/>
              </p:ext>
            </p:extLst>
          </p:nvPr>
        </p:nvGraphicFramePr>
        <p:xfrm>
          <a:off x="755576" y="2060848"/>
          <a:ext cx="3581400" cy="3198813"/>
        </p:xfrm>
        <a:graphic>
          <a:graphicData uri="http://schemas.openxmlformats.org/presentationml/2006/ole">
            <mc:AlternateContent xmlns:mc="http://schemas.openxmlformats.org/markup-compatibility/2006">
              <mc:Choice xmlns:v="urn:schemas-microsoft-com:vml" Requires="v">
                <p:oleObj spid="_x0000_s70787" r:id="rId4" imgW="5632704" imgH="1719072" progId="">
                  <p:embed/>
                </p:oleObj>
              </mc:Choice>
              <mc:Fallback>
                <p:oleObj r:id="rId4" imgW="5632704" imgH="1719072" progId="">
                  <p:embed/>
                  <p:pic>
                    <p:nvPicPr>
                      <p:cNvPr id="0" name="Picture 103"/>
                      <p:cNvPicPr>
                        <a:picLocks noChangeAspect="1" noChangeArrowheads="1"/>
                      </p:cNvPicPr>
                      <p:nvPr/>
                    </p:nvPicPr>
                    <p:blipFill>
                      <a:blip r:embed="rId5">
                        <a:extLst>
                          <a:ext uri="{28A0092B-C50C-407E-A947-70E740481C1C}">
                            <a14:useLocalDpi xmlns:a14="http://schemas.microsoft.com/office/drawing/2010/main" val="0"/>
                          </a:ext>
                        </a:extLst>
                      </a:blip>
                      <a:srcRect l="13525" r="54691" b="6926"/>
                      <a:stretch>
                        <a:fillRect/>
                      </a:stretch>
                    </p:blipFill>
                    <p:spPr bwMode="auto">
                      <a:xfrm>
                        <a:off x="755576" y="2060848"/>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0605654"/>
              </p:ext>
            </p:extLst>
          </p:nvPr>
        </p:nvGraphicFramePr>
        <p:xfrm>
          <a:off x="4932040" y="2249837"/>
          <a:ext cx="3352800" cy="2895600"/>
        </p:xfrm>
        <a:graphic>
          <a:graphicData uri="http://schemas.openxmlformats.org/presentationml/2006/ole">
            <mc:AlternateContent xmlns:mc="http://schemas.openxmlformats.org/markup-compatibility/2006">
              <mc:Choice xmlns:v="urn:schemas-microsoft-com:vml" Requires="v">
                <p:oleObj spid="_x0000_s70788" r:id="rId6" imgW="5632704" imgH="1719072" progId="">
                  <p:embed/>
                </p:oleObj>
              </mc:Choice>
              <mc:Fallback>
                <p:oleObj r:id="rId6" imgW="5632704" imgH="1719072" progId="">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4932040" y="2249837"/>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72033"/>
          <p:cNvSpPr>
            <a:spLocks noGrp="1"/>
          </p:cNvSpPr>
          <p:nvPr>
            <p:ph type="ctrTitle"/>
          </p:nvPr>
        </p:nvSpPr>
        <p:spPr>
          <a:xfrm>
            <a:off x="1143000" y="304800"/>
            <a:ext cx="6858000" cy="457200"/>
          </a:xfrm>
        </p:spPr>
        <p:txBody>
          <a:bodyPr anchor="ctr"/>
          <a:lstStyle/>
          <a:p>
            <a:pPr defTabSz="914400">
              <a:buSzPct val="100000"/>
            </a:pPr>
            <a:r>
              <a:rPr lang="en-US" altLang="zh-CN" sz="3600" b="1" dirty="0">
                <a:solidFill>
                  <a:srgbClr val="FF0000"/>
                </a:solidFill>
                <a:latin typeface="Times New Roman" panose="02020603050405020304" pitchFamily="18" charset="0"/>
                <a:ea typeface="隶书" panose="02010509060101010101" pitchFamily="49" charset="-122"/>
              </a:rPr>
              <a:t>2</a:t>
            </a:r>
            <a:r>
              <a:rPr lang="en-US" altLang="zh-CN" sz="3600" b="1" kern="1200" baseline="0" dirty="0">
                <a:solidFill>
                  <a:srgbClr val="FF0000"/>
                </a:solidFill>
                <a:latin typeface="Times New Roman" panose="02020603050405020304" pitchFamily="18" charset="0"/>
                <a:ea typeface="隶书" panose="02010509060101010101" pitchFamily="49" charset="-122"/>
              </a:rPr>
              <a:t>.2  </a:t>
            </a:r>
            <a:r>
              <a:rPr lang="zh-CN" altLang="en-US" sz="3600" b="1" kern="1200" baseline="0" dirty="0">
                <a:solidFill>
                  <a:srgbClr val="FF0000"/>
                </a:solidFill>
                <a:latin typeface="Times New Roman" panose="02020603050405020304" pitchFamily="18" charset="0"/>
                <a:ea typeface="隶书" panose="02010509060101010101" pitchFamily="49" charset="-122"/>
              </a:rPr>
              <a:t>逻辑函数的表示与变换</a:t>
            </a:r>
          </a:p>
        </p:txBody>
      </p:sp>
      <p:sp>
        <p:nvSpPr>
          <p:cNvPr id="172036" name="矩形 172035"/>
          <p:cNvSpPr/>
          <p:nvPr/>
        </p:nvSpPr>
        <p:spPr>
          <a:xfrm>
            <a:off x="241300" y="950913"/>
            <a:ext cx="46894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一、逻辑函数的表示方法</a:t>
            </a:r>
          </a:p>
        </p:txBody>
      </p:sp>
      <p:sp>
        <p:nvSpPr>
          <p:cNvPr id="172037" name="左大括号 172036"/>
          <p:cNvSpPr/>
          <p:nvPr/>
        </p:nvSpPr>
        <p:spPr>
          <a:xfrm>
            <a:off x="850900" y="1968500"/>
            <a:ext cx="292100" cy="4432300"/>
          </a:xfrm>
          <a:prstGeom prst="leftBrace">
            <a:avLst>
              <a:gd name="adj1" fmla="val 126449"/>
              <a:gd name="adj2" fmla="val 50000"/>
            </a:avLst>
          </a:prstGeom>
          <a:noFill/>
          <a:ln w="38100" cap="flat" cmpd="sng">
            <a:solidFill>
              <a:schemeClr val="accent1"/>
            </a:solidFill>
            <a:prstDash val="solid"/>
            <a:headEnd type="none" w="med" len="med"/>
            <a:tailEnd type="none" w="med" len="med"/>
          </a:ln>
        </p:spPr>
        <p:txBody>
          <a:bodyPr/>
          <a:lstStyle/>
          <a:p>
            <a:endParaRPr lang="zh-CN" altLang="en-US"/>
          </a:p>
        </p:txBody>
      </p:sp>
      <p:sp>
        <p:nvSpPr>
          <p:cNvPr id="172038" name="文本框 172037"/>
          <p:cNvSpPr txBox="1"/>
          <p:nvPr/>
        </p:nvSpPr>
        <p:spPr>
          <a:xfrm>
            <a:off x="198438" y="2743200"/>
            <a:ext cx="671512" cy="2686050"/>
          </a:xfrm>
          <a:prstGeom prst="rect">
            <a:avLst/>
          </a:prstGeom>
          <a:noFill/>
          <a:ln w="9525">
            <a:noFill/>
          </a:ln>
        </p:spPr>
        <p:txBody>
          <a:bodyPr vert="eaVert"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四种</a:t>
            </a:r>
            <a:r>
              <a:rPr lang="zh-CN" altLang="en-US" sz="3200" b="1" dirty="0">
                <a:solidFill>
                  <a:srgbClr val="0000FF"/>
                </a:solidFill>
                <a:latin typeface="楷体_GB2312" pitchFamily="49" charset="-122"/>
                <a:ea typeface="楷体_GB2312" pitchFamily="49" charset="-122"/>
              </a:rPr>
              <a:t>表示方法</a:t>
            </a:r>
            <a:endParaRPr lang="zh-CN" altLang="en-US" sz="3200" b="1">
              <a:latin typeface="楷体_GB2312" pitchFamily="49" charset="-122"/>
              <a:ea typeface="楷体_GB2312" pitchFamily="49" charset="-122"/>
            </a:endParaRPr>
          </a:p>
        </p:txBody>
      </p:sp>
      <p:grpSp>
        <p:nvGrpSpPr>
          <p:cNvPr id="172039" name="组合 172038"/>
          <p:cNvGrpSpPr/>
          <p:nvPr/>
        </p:nvGrpSpPr>
        <p:grpSpPr>
          <a:xfrm>
            <a:off x="1179513" y="2957513"/>
            <a:ext cx="7381875" cy="1196975"/>
            <a:chOff x="743" y="1695"/>
            <a:chExt cx="4650" cy="754"/>
          </a:xfrm>
        </p:grpSpPr>
        <p:grpSp>
          <p:nvGrpSpPr>
            <p:cNvPr id="172040" name="组合 172039"/>
            <p:cNvGrpSpPr/>
            <p:nvPr/>
          </p:nvGrpSpPr>
          <p:grpSpPr>
            <a:xfrm>
              <a:off x="2135" y="2116"/>
              <a:ext cx="1312" cy="333"/>
              <a:chOff x="3639" y="3148"/>
              <a:chExt cx="1312" cy="333"/>
            </a:xfrm>
          </p:grpSpPr>
          <p:sp>
            <p:nvSpPr>
              <p:cNvPr id="172041" name="文本框 172040"/>
              <p:cNvSpPr txBox="1"/>
              <p:nvPr/>
            </p:nvSpPr>
            <p:spPr>
              <a:xfrm>
                <a:off x="3639" y="3148"/>
                <a:ext cx="1312" cy="333"/>
              </a:xfrm>
              <a:prstGeom prst="rect">
                <a:avLst/>
              </a:prstGeom>
              <a:noFill/>
              <a:ln w="9525" cap="flat" cmpd="sng">
                <a:solidFill>
                  <a:schemeClr val="bg1"/>
                </a:solidFill>
                <a:prstDash val="solid"/>
                <a:miter/>
                <a:headEnd type="none" w="med" len="med"/>
                <a:tailEnd type="none" w="med" len="med"/>
              </a:ln>
            </p:spPr>
            <p:txBody>
              <a:bodyPr>
                <a:spAutoFit/>
              </a:bodyPr>
              <a:lstStyle/>
              <a:p>
                <a:pPr>
                  <a:spcBef>
                    <a:spcPct val="50000"/>
                  </a:spcBef>
                </a:pPr>
                <a:r>
                  <a:rPr lang="en-US" altLang="zh-CN" sz="2800" b="1">
                    <a:solidFill>
                      <a:srgbClr val="FF0000"/>
                    </a:solidFill>
                    <a:latin typeface="楷体_GB2312" pitchFamily="49" charset="-122"/>
                    <a:ea typeface="楷体_GB2312" pitchFamily="49" charset="-122"/>
                  </a:rPr>
                  <a:t>Y=AB + AB</a:t>
                </a:r>
                <a:endParaRPr lang="en-US" altLang="zh-CN" sz="2800" b="1">
                  <a:latin typeface="楷体_GB2312" pitchFamily="49" charset="-122"/>
                  <a:ea typeface="楷体_GB2312" pitchFamily="49" charset="-122"/>
                </a:endParaRPr>
              </a:p>
            </p:txBody>
          </p:sp>
          <p:sp>
            <p:nvSpPr>
              <p:cNvPr id="172042" name="直接连接符 172041"/>
              <p:cNvSpPr/>
              <p:nvPr/>
            </p:nvSpPr>
            <p:spPr>
              <a:xfrm>
                <a:off x="3944" y="3205"/>
                <a:ext cx="100" cy="0"/>
              </a:xfrm>
              <a:prstGeom prst="line">
                <a:avLst/>
              </a:prstGeom>
              <a:ln w="28575" cap="flat" cmpd="sng">
                <a:solidFill>
                  <a:srgbClr val="FF0000"/>
                </a:solidFill>
                <a:prstDash val="solid"/>
                <a:headEnd type="none" w="med" len="med"/>
                <a:tailEnd type="none" w="med" len="med"/>
              </a:ln>
            </p:spPr>
          </p:sp>
          <p:sp>
            <p:nvSpPr>
              <p:cNvPr id="172043" name="直接连接符 172042"/>
              <p:cNvSpPr/>
              <p:nvPr/>
            </p:nvSpPr>
            <p:spPr>
              <a:xfrm>
                <a:off x="4604" y="3210"/>
                <a:ext cx="116" cy="0"/>
              </a:xfrm>
              <a:prstGeom prst="line">
                <a:avLst/>
              </a:prstGeom>
              <a:ln w="28575" cap="flat" cmpd="sng">
                <a:solidFill>
                  <a:srgbClr val="FF0000"/>
                </a:solidFill>
                <a:prstDash val="solid"/>
                <a:headEnd type="none" w="med" len="med"/>
                <a:tailEnd type="none" w="med" len="med"/>
              </a:ln>
            </p:spPr>
          </p:sp>
        </p:grpSp>
        <p:sp>
          <p:nvSpPr>
            <p:cNvPr id="172044" name="文本框 172043"/>
            <p:cNvSpPr txBox="1"/>
            <p:nvPr/>
          </p:nvSpPr>
          <p:spPr>
            <a:xfrm>
              <a:off x="743" y="1695"/>
              <a:ext cx="4650" cy="365"/>
            </a:xfrm>
            <a:prstGeom prst="rect">
              <a:avLst/>
            </a:prstGeom>
            <a:noFill/>
            <a:ln w="9525">
              <a:noFill/>
            </a:ln>
          </p:spPr>
          <p:txBody>
            <a:bodyPr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逻辑代数式</a:t>
              </a:r>
              <a:r>
                <a:rPr lang="en-US" altLang="zh-CN" sz="3200" b="1" dirty="0">
                  <a:latin typeface="楷体_GB2312" pitchFamily="49" charset="-122"/>
                  <a:ea typeface="楷体_GB2312" pitchFamily="49" charset="-122"/>
                </a:rPr>
                <a:t>(</a:t>
              </a:r>
              <a:r>
                <a:rPr lang="zh-CN" altLang="en-US" sz="3200" b="1" dirty="0">
                  <a:latin typeface="楷体_GB2312" pitchFamily="49" charset="-122"/>
                  <a:ea typeface="楷体_GB2312" pitchFamily="49" charset="-122"/>
                </a:rPr>
                <a:t>逻辑表示式</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逻辑函数式</a:t>
              </a:r>
              <a:r>
                <a:rPr lang="en-US" altLang="zh-CN" sz="3200" b="1" dirty="0">
                  <a:latin typeface="楷体_GB2312" pitchFamily="49" charset="-122"/>
                  <a:ea typeface="楷体_GB2312" pitchFamily="49" charset="-122"/>
                </a:rPr>
                <a:t>)</a:t>
              </a:r>
            </a:p>
          </p:txBody>
        </p:sp>
      </p:grpSp>
      <p:grpSp>
        <p:nvGrpSpPr>
          <p:cNvPr id="172045" name="组合 172044"/>
          <p:cNvGrpSpPr/>
          <p:nvPr/>
        </p:nvGrpSpPr>
        <p:grpSpPr>
          <a:xfrm>
            <a:off x="1052513" y="1601788"/>
            <a:ext cx="6592887" cy="1279525"/>
            <a:chOff x="663" y="793"/>
            <a:chExt cx="4153" cy="806"/>
          </a:xfrm>
        </p:grpSpPr>
        <p:grpSp>
          <p:nvGrpSpPr>
            <p:cNvPr id="172046" name="组合 172045"/>
            <p:cNvGrpSpPr/>
            <p:nvPr/>
          </p:nvGrpSpPr>
          <p:grpSpPr>
            <a:xfrm>
              <a:off x="2760" y="793"/>
              <a:ext cx="2056" cy="806"/>
              <a:chOff x="728" y="2913"/>
              <a:chExt cx="2056" cy="806"/>
            </a:xfrm>
          </p:grpSpPr>
          <p:grpSp>
            <p:nvGrpSpPr>
              <p:cNvPr id="172047" name="组合 172046"/>
              <p:cNvGrpSpPr/>
              <p:nvPr/>
            </p:nvGrpSpPr>
            <p:grpSpPr>
              <a:xfrm>
                <a:off x="1168" y="3376"/>
                <a:ext cx="545" cy="269"/>
                <a:chOff x="3984" y="1872"/>
                <a:chExt cx="960" cy="528"/>
              </a:xfrm>
            </p:grpSpPr>
            <p:sp>
              <p:nvSpPr>
                <p:cNvPr id="172048" name="矩形 172047"/>
                <p:cNvSpPr/>
                <p:nvPr/>
              </p:nvSpPr>
              <p:spPr>
                <a:xfrm>
                  <a:off x="4224" y="187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49" name="直接连接符 172048"/>
                <p:cNvSpPr/>
                <p:nvPr/>
              </p:nvSpPr>
              <p:spPr>
                <a:xfrm>
                  <a:off x="3984" y="2112"/>
                  <a:ext cx="240" cy="0"/>
                </a:xfrm>
                <a:prstGeom prst="line">
                  <a:avLst/>
                </a:prstGeom>
                <a:ln w="38100" cap="flat" cmpd="sng">
                  <a:solidFill>
                    <a:schemeClr val="tx1"/>
                  </a:solidFill>
                  <a:prstDash val="solid"/>
                  <a:headEnd type="none" w="med" len="med"/>
                  <a:tailEnd type="none" w="med" len="med"/>
                </a:ln>
              </p:spPr>
            </p:sp>
            <p:sp>
              <p:nvSpPr>
                <p:cNvPr id="172050" name="直接连接符 172049"/>
                <p:cNvSpPr/>
                <p:nvPr/>
              </p:nvSpPr>
              <p:spPr>
                <a:xfrm>
                  <a:off x="4704" y="2112"/>
                  <a:ext cx="240" cy="0"/>
                </a:xfrm>
                <a:prstGeom prst="line">
                  <a:avLst/>
                </a:prstGeom>
                <a:ln w="38100" cap="flat" cmpd="sng">
                  <a:solidFill>
                    <a:schemeClr val="tx1"/>
                  </a:solidFill>
                  <a:prstDash val="solid"/>
                  <a:headEnd type="none" w="med" len="med"/>
                  <a:tailEnd type="none" w="med" len="med"/>
                </a:ln>
              </p:spPr>
            </p:sp>
            <p:sp>
              <p:nvSpPr>
                <p:cNvPr id="172051" name="椭圆 172050"/>
                <p:cNvSpPr/>
                <p:nvPr/>
              </p:nvSpPr>
              <p:spPr>
                <a:xfrm>
                  <a:off x="4608" y="2064"/>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grpSp>
          <p:sp>
            <p:nvSpPr>
              <p:cNvPr id="172052" name="文本框 172051"/>
              <p:cNvSpPr txBox="1"/>
              <p:nvPr/>
            </p:nvSpPr>
            <p:spPr>
              <a:xfrm>
                <a:off x="1339" y="3369"/>
                <a:ext cx="116"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53" name="矩形 172052"/>
              <p:cNvSpPr/>
              <p:nvPr/>
            </p:nvSpPr>
            <p:spPr>
              <a:xfrm>
                <a:off x="1304" y="2920"/>
                <a:ext cx="218" cy="269"/>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54" name="直接连接符 172053"/>
              <p:cNvSpPr/>
              <p:nvPr/>
            </p:nvSpPr>
            <p:spPr>
              <a:xfrm>
                <a:off x="927" y="3034"/>
                <a:ext cx="377" cy="8"/>
              </a:xfrm>
              <a:prstGeom prst="line">
                <a:avLst/>
              </a:prstGeom>
              <a:ln w="38100" cap="flat" cmpd="sng">
                <a:solidFill>
                  <a:schemeClr val="tx1"/>
                </a:solidFill>
                <a:prstDash val="solid"/>
                <a:headEnd type="none" w="med" len="med"/>
                <a:tailEnd type="none" w="med" len="med"/>
              </a:ln>
            </p:spPr>
          </p:sp>
          <p:sp>
            <p:nvSpPr>
              <p:cNvPr id="172055" name="直接连接符 172054"/>
              <p:cNvSpPr/>
              <p:nvPr/>
            </p:nvSpPr>
            <p:spPr>
              <a:xfrm>
                <a:off x="1577" y="3042"/>
                <a:ext cx="136" cy="0"/>
              </a:xfrm>
              <a:prstGeom prst="line">
                <a:avLst/>
              </a:prstGeom>
              <a:ln w="38100" cap="flat" cmpd="sng">
                <a:solidFill>
                  <a:schemeClr val="tx1"/>
                </a:solidFill>
                <a:prstDash val="solid"/>
                <a:headEnd type="none" w="med" len="med"/>
                <a:tailEnd type="none" w="med" len="med"/>
              </a:ln>
            </p:spPr>
          </p:sp>
          <p:sp>
            <p:nvSpPr>
              <p:cNvPr id="172056" name="椭圆 172055"/>
              <p:cNvSpPr/>
              <p:nvPr/>
            </p:nvSpPr>
            <p:spPr>
              <a:xfrm>
                <a:off x="1522" y="3018"/>
                <a:ext cx="55" cy="49"/>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172057" name="文本框 172056"/>
              <p:cNvSpPr txBox="1"/>
              <p:nvPr/>
            </p:nvSpPr>
            <p:spPr>
              <a:xfrm>
                <a:off x="1338" y="2913"/>
                <a:ext cx="116"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58" name="直接连接符 172057"/>
              <p:cNvSpPr/>
              <p:nvPr/>
            </p:nvSpPr>
            <p:spPr>
              <a:xfrm>
                <a:off x="2066" y="3572"/>
                <a:ext cx="137" cy="0"/>
              </a:xfrm>
              <a:prstGeom prst="line">
                <a:avLst/>
              </a:prstGeom>
              <a:ln w="38100" cap="flat" cmpd="sng">
                <a:solidFill>
                  <a:schemeClr val="tx1"/>
                </a:solidFill>
                <a:prstDash val="solid"/>
                <a:headEnd type="none" w="med" len="med"/>
                <a:tailEnd type="none" w="med" len="med"/>
              </a:ln>
            </p:spPr>
          </p:sp>
          <p:sp>
            <p:nvSpPr>
              <p:cNvPr id="172059" name="矩形 172058"/>
              <p:cNvSpPr/>
              <p:nvPr/>
            </p:nvSpPr>
            <p:spPr>
              <a:xfrm>
                <a:off x="1848" y="3450"/>
                <a:ext cx="218" cy="269"/>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0" name="直接连接符 172059"/>
              <p:cNvSpPr/>
              <p:nvPr/>
            </p:nvSpPr>
            <p:spPr>
              <a:xfrm>
                <a:off x="1712" y="3646"/>
                <a:ext cx="136" cy="0"/>
              </a:xfrm>
              <a:prstGeom prst="line">
                <a:avLst/>
              </a:prstGeom>
              <a:ln w="38100" cap="flat" cmpd="sng">
                <a:solidFill>
                  <a:schemeClr val="tx1"/>
                </a:solidFill>
                <a:prstDash val="solid"/>
                <a:headEnd type="none" w="med" len="med"/>
                <a:tailEnd type="none" w="med" len="med"/>
              </a:ln>
            </p:spPr>
          </p:sp>
          <p:sp>
            <p:nvSpPr>
              <p:cNvPr id="172061" name="直接连接符 172060"/>
              <p:cNvSpPr/>
              <p:nvPr/>
            </p:nvSpPr>
            <p:spPr>
              <a:xfrm>
                <a:off x="1712" y="3499"/>
                <a:ext cx="136" cy="0"/>
              </a:xfrm>
              <a:prstGeom prst="line">
                <a:avLst/>
              </a:prstGeom>
              <a:ln w="38100" cap="flat" cmpd="sng">
                <a:solidFill>
                  <a:schemeClr val="tx1"/>
                </a:solidFill>
                <a:prstDash val="solid"/>
                <a:headEnd type="none" w="med" len="med"/>
                <a:tailEnd type="none" w="med" len="med"/>
              </a:ln>
            </p:spPr>
          </p:sp>
          <p:sp>
            <p:nvSpPr>
              <p:cNvPr id="172062" name="文本框 172061"/>
              <p:cNvSpPr txBox="1"/>
              <p:nvPr/>
            </p:nvSpPr>
            <p:spPr>
              <a:xfrm>
                <a:off x="1903" y="3427"/>
                <a:ext cx="219"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&amp;</a:t>
                </a:r>
              </a:p>
            </p:txBody>
          </p:sp>
          <p:sp>
            <p:nvSpPr>
              <p:cNvPr id="172063" name="直接连接符 172062"/>
              <p:cNvSpPr/>
              <p:nvPr/>
            </p:nvSpPr>
            <p:spPr>
              <a:xfrm>
                <a:off x="2065" y="3117"/>
                <a:ext cx="137" cy="0"/>
              </a:xfrm>
              <a:prstGeom prst="line">
                <a:avLst/>
              </a:prstGeom>
              <a:ln w="38100" cap="flat" cmpd="sng">
                <a:solidFill>
                  <a:schemeClr val="tx1"/>
                </a:solidFill>
                <a:prstDash val="solid"/>
                <a:headEnd type="none" w="med" len="med"/>
                <a:tailEnd type="none" w="med" len="med"/>
              </a:ln>
            </p:spPr>
          </p:sp>
          <p:sp>
            <p:nvSpPr>
              <p:cNvPr id="172064" name="矩形 172063"/>
              <p:cNvSpPr/>
              <p:nvPr/>
            </p:nvSpPr>
            <p:spPr>
              <a:xfrm>
                <a:off x="1847" y="2994"/>
                <a:ext cx="218" cy="270"/>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5" name="直接连接符 172064"/>
              <p:cNvSpPr/>
              <p:nvPr/>
            </p:nvSpPr>
            <p:spPr>
              <a:xfrm>
                <a:off x="1711" y="3190"/>
                <a:ext cx="136" cy="0"/>
              </a:xfrm>
              <a:prstGeom prst="line">
                <a:avLst/>
              </a:prstGeom>
              <a:ln w="38100" cap="flat" cmpd="sng">
                <a:solidFill>
                  <a:schemeClr val="tx1"/>
                </a:solidFill>
                <a:prstDash val="solid"/>
                <a:headEnd type="none" w="med" len="med"/>
                <a:tailEnd type="none" w="med" len="med"/>
              </a:ln>
            </p:spPr>
          </p:sp>
          <p:sp>
            <p:nvSpPr>
              <p:cNvPr id="172066" name="直接连接符 172065"/>
              <p:cNvSpPr/>
              <p:nvPr/>
            </p:nvSpPr>
            <p:spPr>
              <a:xfrm>
                <a:off x="1711" y="3043"/>
                <a:ext cx="136" cy="0"/>
              </a:xfrm>
              <a:prstGeom prst="line">
                <a:avLst/>
              </a:prstGeom>
              <a:ln w="38100" cap="flat" cmpd="sng">
                <a:solidFill>
                  <a:schemeClr val="tx1"/>
                </a:solidFill>
                <a:prstDash val="solid"/>
                <a:headEnd type="none" w="med" len="med"/>
                <a:tailEnd type="none" w="med" len="med"/>
              </a:ln>
            </p:spPr>
          </p:sp>
          <p:sp>
            <p:nvSpPr>
              <p:cNvPr id="172067" name="文本框 172066"/>
              <p:cNvSpPr txBox="1"/>
              <p:nvPr/>
            </p:nvSpPr>
            <p:spPr>
              <a:xfrm>
                <a:off x="1902" y="2971"/>
                <a:ext cx="218"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&amp;</a:t>
                </a:r>
              </a:p>
            </p:txBody>
          </p:sp>
          <p:sp>
            <p:nvSpPr>
              <p:cNvPr id="172068" name="矩形 172067"/>
              <p:cNvSpPr/>
              <p:nvPr/>
            </p:nvSpPr>
            <p:spPr>
              <a:xfrm>
                <a:off x="2327" y="3218"/>
                <a:ext cx="219" cy="270"/>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172069" name="直接连接符 172068"/>
              <p:cNvSpPr/>
              <p:nvPr/>
            </p:nvSpPr>
            <p:spPr>
              <a:xfrm>
                <a:off x="2546" y="3341"/>
                <a:ext cx="136" cy="0"/>
              </a:xfrm>
              <a:prstGeom prst="line">
                <a:avLst/>
              </a:prstGeom>
              <a:ln w="38100" cap="flat" cmpd="sng">
                <a:solidFill>
                  <a:schemeClr val="tx1"/>
                </a:solidFill>
                <a:prstDash val="solid"/>
                <a:headEnd type="none" w="med" len="med"/>
                <a:tailEnd type="none" w="med" len="med"/>
              </a:ln>
            </p:spPr>
          </p:sp>
          <p:sp>
            <p:nvSpPr>
              <p:cNvPr id="172070" name="直接连接符 172069"/>
              <p:cNvSpPr/>
              <p:nvPr/>
            </p:nvSpPr>
            <p:spPr>
              <a:xfrm>
                <a:off x="2191" y="3439"/>
                <a:ext cx="136" cy="0"/>
              </a:xfrm>
              <a:prstGeom prst="line">
                <a:avLst/>
              </a:prstGeom>
              <a:ln w="38100" cap="flat" cmpd="sng">
                <a:solidFill>
                  <a:schemeClr val="tx1"/>
                </a:solidFill>
                <a:prstDash val="solid"/>
                <a:headEnd type="none" w="med" len="med"/>
                <a:tailEnd type="none" w="med" len="med"/>
              </a:ln>
            </p:spPr>
          </p:sp>
          <p:sp>
            <p:nvSpPr>
              <p:cNvPr id="172071" name="直接连接符 172070"/>
              <p:cNvSpPr/>
              <p:nvPr/>
            </p:nvSpPr>
            <p:spPr>
              <a:xfrm>
                <a:off x="2191" y="3267"/>
                <a:ext cx="136" cy="0"/>
              </a:xfrm>
              <a:prstGeom prst="line">
                <a:avLst/>
              </a:prstGeom>
              <a:ln w="38100" cap="flat" cmpd="sng">
                <a:solidFill>
                  <a:schemeClr val="tx1"/>
                </a:solidFill>
                <a:prstDash val="solid"/>
                <a:headEnd type="none" w="med" len="med"/>
                <a:tailEnd type="none" w="med" len="med"/>
              </a:ln>
            </p:spPr>
          </p:sp>
          <p:sp>
            <p:nvSpPr>
              <p:cNvPr id="172072" name="文本框 172071"/>
              <p:cNvSpPr txBox="1"/>
              <p:nvPr/>
            </p:nvSpPr>
            <p:spPr>
              <a:xfrm>
                <a:off x="2271" y="3219"/>
                <a:ext cx="381"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≥1</a:t>
                </a:r>
              </a:p>
            </p:txBody>
          </p:sp>
          <p:sp>
            <p:nvSpPr>
              <p:cNvPr id="172073" name="直接连接符 172072"/>
              <p:cNvSpPr/>
              <p:nvPr/>
            </p:nvSpPr>
            <p:spPr>
              <a:xfrm>
                <a:off x="893" y="3498"/>
                <a:ext cx="286" cy="0"/>
              </a:xfrm>
              <a:prstGeom prst="line">
                <a:avLst/>
              </a:prstGeom>
              <a:ln w="38100" cap="flat" cmpd="sng">
                <a:solidFill>
                  <a:schemeClr val="tx1"/>
                </a:solidFill>
                <a:prstDash val="solid"/>
                <a:headEnd type="none" w="med" len="med"/>
                <a:tailEnd type="none" w="med" len="med"/>
              </a:ln>
            </p:spPr>
          </p:sp>
          <p:sp>
            <p:nvSpPr>
              <p:cNvPr id="172074" name="直接连接符 172073"/>
              <p:cNvSpPr/>
              <p:nvPr/>
            </p:nvSpPr>
            <p:spPr>
              <a:xfrm flipV="1">
                <a:off x="1125" y="3267"/>
                <a:ext cx="0" cy="232"/>
              </a:xfrm>
              <a:prstGeom prst="line">
                <a:avLst/>
              </a:prstGeom>
              <a:ln w="38100" cap="flat" cmpd="sng">
                <a:solidFill>
                  <a:schemeClr val="tx1"/>
                </a:solidFill>
                <a:prstDash val="solid"/>
                <a:headEnd type="none" w="med" len="med"/>
                <a:tailEnd type="none" w="med" len="med"/>
              </a:ln>
            </p:spPr>
          </p:sp>
          <p:sp>
            <p:nvSpPr>
              <p:cNvPr id="172075" name="直接连接符 172074"/>
              <p:cNvSpPr/>
              <p:nvPr/>
            </p:nvSpPr>
            <p:spPr>
              <a:xfrm flipV="1">
                <a:off x="1125" y="3267"/>
                <a:ext cx="599" cy="0"/>
              </a:xfrm>
              <a:prstGeom prst="line">
                <a:avLst/>
              </a:prstGeom>
              <a:ln w="38100" cap="flat" cmpd="sng">
                <a:solidFill>
                  <a:schemeClr val="tx1"/>
                </a:solidFill>
                <a:prstDash val="solid"/>
                <a:headEnd type="none" w="med" len="med"/>
                <a:tailEnd type="none" w="med" len="med"/>
              </a:ln>
            </p:spPr>
          </p:sp>
          <p:sp>
            <p:nvSpPr>
              <p:cNvPr id="172076" name="直接连接符 172075"/>
              <p:cNvSpPr/>
              <p:nvPr/>
            </p:nvSpPr>
            <p:spPr>
              <a:xfrm>
                <a:off x="1715" y="3193"/>
                <a:ext cx="0" cy="74"/>
              </a:xfrm>
              <a:prstGeom prst="line">
                <a:avLst/>
              </a:prstGeom>
              <a:ln w="38100" cap="flat" cmpd="sng">
                <a:solidFill>
                  <a:schemeClr val="tx1"/>
                </a:solidFill>
                <a:prstDash val="solid"/>
                <a:headEnd type="none" w="med" len="med"/>
                <a:tailEnd type="none" w="med" len="med"/>
              </a:ln>
            </p:spPr>
          </p:sp>
          <p:sp>
            <p:nvSpPr>
              <p:cNvPr id="172077" name="直接连接符 172076"/>
              <p:cNvSpPr/>
              <p:nvPr/>
            </p:nvSpPr>
            <p:spPr>
              <a:xfrm>
                <a:off x="1033" y="3044"/>
                <a:ext cx="0" cy="670"/>
              </a:xfrm>
              <a:prstGeom prst="line">
                <a:avLst/>
              </a:prstGeom>
              <a:ln w="38100" cap="flat" cmpd="sng">
                <a:solidFill>
                  <a:schemeClr val="tx1"/>
                </a:solidFill>
                <a:prstDash val="solid"/>
                <a:headEnd type="none" w="med" len="med"/>
                <a:tailEnd type="none" w="med" len="med"/>
              </a:ln>
            </p:spPr>
          </p:sp>
          <p:sp>
            <p:nvSpPr>
              <p:cNvPr id="172078" name="直接连接符 172077"/>
              <p:cNvSpPr/>
              <p:nvPr/>
            </p:nvSpPr>
            <p:spPr>
              <a:xfrm>
                <a:off x="1033" y="3714"/>
                <a:ext cx="691" cy="0"/>
              </a:xfrm>
              <a:prstGeom prst="line">
                <a:avLst/>
              </a:prstGeom>
              <a:ln w="38100" cap="flat" cmpd="sng">
                <a:solidFill>
                  <a:schemeClr val="tx1"/>
                </a:solidFill>
                <a:prstDash val="solid"/>
                <a:headEnd type="none" w="med" len="med"/>
                <a:tailEnd type="none" w="med" len="med"/>
              </a:ln>
            </p:spPr>
          </p:sp>
          <p:sp>
            <p:nvSpPr>
              <p:cNvPr id="172079" name="直接连接符 172078"/>
              <p:cNvSpPr/>
              <p:nvPr/>
            </p:nvSpPr>
            <p:spPr>
              <a:xfrm>
                <a:off x="1715" y="3648"/>
                <a:ext cx="0" cy="66"/>
              </a:xfrm>
              <a:prstGeom prst="line">
                <a:avLst/>
              </a:prstGeom>
              <a:ln w="38100" cap="flat" cmpd="sng">
                <a:solidFill>
                  <a:schemeClr val="tx1"/>
                </a:solidFill>
                <a:prstDash val="solid"/>
                <a:headEnd type="none" w="med" len="med"/>
                <a:tailEnd type="none" w="med" len="med"/>
              </a:ln>
            </p:spPr>
          </p:sp>
          <p:sp>
            <p:nvSpPr>
              <p:cNvPr id="172080" name="直接连接符 172079"/>
              <p:cNvSpPr/>
              <p:nvPr/>
            </p:nvSpPr>
            <p:spPr>
              <a:xfrm>
                <a:off x="2194" y="3118"/>
                <a:ext cx="0" cy="149"/>
              </a:xfrm>
              <a:prstGeom prst="line">
                <a:avLst/>
              </a:prstGeom>
              <a:ln w="38100" cap="flat" cmpd="sng">
                <a:solidFill>
                  <a:schemeClr val="tx1"/>
                </a:solidFill>
                <a:prstDash val="solid"/>
                <a:headEnd type="none" w="med" len="med"/>
                <a:tailEnd type="none" w="med" len="med"/>
              </a:ln>
            </p:spPr>
          </p:sp>
          <p:sp>
            <p:nvSpPr>
              <p:cNvPr id="172081" name="直接连接符 172080"/>
              <p:cNvSpPr/>
              <p:nvPr/>
            </p:nvSpPr>
            <p:spPr>
              <a:xfrm>
                <a:off x="2194" y="3441"/>
                <a:ext cx="0" cy="132"/>
              </a:xfrm>
              <a:prstGeom prst="line">
                <a:avLst/>
              </a:prstGeom>
              <a:ln w="38100" cap="flat" cmpd="sng">
                <a:solidFill>
                  <a:schemeClr val="tx1"/>
                </a:solidFill>
                <a:prstDash val="solid"/>
                <a:headEnd type="none" w="med" len="med"/>
                <a:tailEnd type="none" w="med" len="med"/>
              </a:ln>
            </p:spPr>
          </p:sp>
          <p:sp>
            <p:nvSpPr>
              <p:cNvPr id="172082" name="文本框 172081"/>
              <p:cNvSpPr txBox="1"/>
              <p:nvPr/>
            </p:nvSpPr>
            <p:spPr>
              <a:xfrm>
                <a:off x="748" y="2921"/>
                <a:ext cx="194"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A</a:t>
                </a:r>
              </a:p>
            </p:txBody>
          </p:sp>
          <p:sp>
            <p:nvSpPr>
              <p:cNvPr id="172083" name="文本框 172082"/>
              <p:cNvSpPr txBox="1"/>
              <p:nvPr/>
            </p:nvSpPr>
            <p:spPr>
              <a:xfrm>
                <a:off x="728" y="3383"/>
                <a:ext cx="203"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B</a:t>
                </a:r>
              </a:p>
            </p:txBody>
          </p:sp>
          <p:sp>
            <p:nvSpPr>
              <p:cNvPr id="172084" name="椭圆 172083"/>
              <p:cNvSpPr/>
              <p:nvPr/>
            </p:nvSpPr>
            <p:spPr>
              <a:xfrm>
                <a:off x="1111" y="3488"/>
                <a:ext cx="28" cy="25"/>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72085" name="椭圆 172084"/>
              <p:cNvSpPr/>
              <p:nvPr/>
            </p:nvSpPr>
            <p:spPr>
              <a:xfrm>
                <a:off x="1028" y="3032"/>
                <a:ext cx="27" cy="25"/>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72086" name="文本框 172085"/>
              <p:cNvSpPr txBox="1"/>
              <p:nvPr/>
            </p:nvSpPr>
            <p:spPr>
              <a:xfrm>
                <a:off x="2590" y="3124"/>
                <a:ext cx="194" cy="231"/>
              </a:xfrm>
              <a:prstGeom prst="rect">
                <a:avLst/>
              </a:prstGeom>
              <a:noFill/>
              <a:ln w="9525">
                <a:noFill/>
              </a:ln>
            </p:spPr>
            <p:txBody>
              <a:bodyPr>
                <a:spAutoFit/>
              </a:bodyPr>
              <a:lstStyle/>
              <a:p>
                <a:pPr>
                  <a:spcBef>
                    <a:spcPct val="50000"/>
                  </a:spcBef>
                </a:pPr>
                <a:r>
                  <a:rPr lang="en-US" altLang="zh-CN" sz="1800" b="1">
                    <a:latin typeface="楷体_GB2312" pitchFamily="49" charset="-122"/>
                    <a:ea typeface="楷体_GB2312" pitchFamily="49" charset="-122"/>
                  </a:rPr>
                  <a:t>Y</a:t>
                </a:r>
              </a:p>
            </p:txBody>
          </p:sp>
        </p:grpSp>
        <p:sp>
          <p:nvSpPr>
            <p:cNvPr id="172087" name="文本框 172086"/>
            <p:cNvSpPr txBox="1"/>
            <p:nvPr/>
          </p:nvSpPr>
          <p:spPr>
            <a:xfrm>
              <a:off x="663" y="937"/>
              <a:ext cx="1662" cy="365"/>
            </a:xfrm>
            <a:prstGeom prst="rect">
              <a:avLst/>
            </a:prstGeom>
            <a:noFill/>
            <a:ln w="9525">
              <a:noFill/>
            </a:ln>
          </p:spPr>
          <p:txBody>
            <a:bodyPr wrap="none" anchor="ctr">
              <a:spAutoFit/>
            </a:bodyPr>
            <a:lstStyle/>
            <a:p>
              <a:pPr>
                <a:spcBef>
                  <a:spcPct val="50000"/>
                </a:spcBef>
              </a:pPr>
              <a:r>
                <a:rPr lang="en-US" altLang="zh-CN" sz="3200" b="1" dirty="0">
                  <a:latin typeface="楷体_GB2312" pitchFamily="49" charset="-122"/>
                  <a:ea typeface="楷体_GB2312" pitchFamily="49" charset="-122"/>
                </a:rPr>
                <a:t> </a:t>
              </a:r>
              <a:r>
                <a:rPr lang="zh-CN" altLang="en-US" sz="3200" b="1" dirty="0">
                  <a:solidFill>
                    <a:schemeClr val="accent2"/>
                  </a:solidFill>
                  <a:latin typeface="楷体_GB2312" pitchFamily="49" charset="-122"/>
                  <a:ea typeface="楷体_GB2312" pitchFamily="49" charset="-122"/>
                </a:rPr>
                <a:t>逻辑电路图</a:t>
              </a:r>
              <a:r>
                <a:rPr lang="en-US" altLang="zh-CN" sz="3200" b="1" dirty="0">
                  <a:latin typeface="楷体_GB2312" pitchFamily="49" charset="-122"/>
                  <a:ea typeface="楷体_GB2312" pitchFamily="49" charset="-122"/>
                </a:rPr>
                <a:t>:</a:t>
              </a:r>
            </a:p>
          </p:txBody>
        </p:sp>
      </p:grpSp>
      <p:sp>
        <p:nvSpPr>
          <p:cNvPr id="172088" name="文本框 172087"/>
          <p:cNvSpPr txBox="1"/>
          <p:nvPr/>
        </p:nvSpPr>
        <p:spPr>
          <a:xfrm>
            <a:off x="1227138" y="6019800"/>
            <a:ext cx="1412875" cy="579438"/>
          </a:xfrm>
          <a:prstGeom prst="rect">
            <a:avLst/>
          </a:prstGeom>
          <a:noFill/>
          <a:ln w="9525">
            <a:noFill/>
          </a:ln>
        </p:spPr>
        <p:txBody>
          <a:bodyPr wrap="none" anchor="ctr">
            <a:spAutoFit/>
          </a:bodyPr>
          <a:lstStyle/>
          <a:p>
            <a:pPr algn="ctr">
              <a:spcBef>
                <a:spcPct val="50000"/>
              </a:spcBef>
            </a:pPr>
            <a:r>
              <a:rPr lang="zh-CN" altLang="en-US" sz="3200" b="1" dirty="0">
                <a:solidFill>
                  <a:schemeClr val="accent2"/>
                </a:solidFill>
                <a:latin typeface="楷体_GB2312" pitchFamily="49" charset="-122"/>
                <a:ea typeface="楷体_GB2312" pitchFamily="49" charset="-122"/>
              </a:rPr>
              <a:t>卡诺图</a:t>
            </a:r>
            <a:endParaRPr lang="zh-CN" altLang="en-US" sz="3200" b="1" dirty="0">
              <a:latin typeface="楷体_GB2312" pitchFamily="49" charset="-122"/>
              <a:ea typeface="楷体_GB2312" pitchFamily="49" charset="-122"/>
            </a:endParaRPr>
          </a:p>
        </p:txBody>
      </p:sp>
      <p:grpSp>
        <p:nvGrpSpPr>
          <p:cNvPr id="172089" name="组合 172088"/>
          <p:cNvGrpSpPr/>
          <p:nvPr/>
        </p:nvGrpSpPr>
        <p:grpSpPr>
          <a:xfrm>
            <a:off x="1130300" y="4056064"/>
            <a:ext cx="7848600" cy="1960563"/>
            <a:chOff x="712" y="2423"/>
            <a:chExt cx="4944" cy="1235"/>
          </a:xfrm>
        </p:grpSpPr>
        <p:sp>
          <p:nvSpPr>
            <p:cNvPr id="172090" name="文本框 172089"/>
            <p:cNvSpPr txBox="1"/>
            <p:nvPr/>
          </p:nvSpPr>
          <p:spPr>
            <a:xfrm>
              <a:off x="760" y="2424"/>
              <a:ext cx="4896" cy="903"/>
            </a:xfrm>
            <a:prstGeom prst="rect">
              <a:avLst/>
            </a:prstGeom>
            <a:noFill/>
            <a:ln w="9525">
              <a:noFill/>
            </a:ln>
          </p:spPr>
          <p:txBody>
            <a:bodyPr anchor="ctr">
              <a:spAutoFit/>
            </a:bodyPr>
            <a:lstStyle/>
            <a:p>
              <a:pPr>
                <a:spcBef>
                  <a:spcPct val="50000"/>
                </a:spcBef>
              </a:pPr>
              <a:r>
                <a:rPr lang="en-US" altLang="zh-CN" sz="32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将逻辑函数输入变量取值的不同组合与所对应的输出变量值用列表的方式一一对应列出的表格。</a:t>
              </a:r>
            </a:p>
          </p:txBody>
        </p:sp>
        <p:grpSp>
          <p:nvGrpSpPr>
            <p:cNvPr id="172091" name="组合 172090"/>
            <p:cNvGrpSpPr/>
            <p:nvPr/>
          </p:nvGrpSpPr>
          <p:grpSpPr>
            <a:xfrm>
              <a:off x="1312" y="3308"/>
              <a:ext cx="3642" cy="350"/>
              <a:chOff x="952" y="3308"/>
              <a:chExt cx="3642" cy="350"/>
            </a:xfrm>
          </p:grpSpPr>
          <p:graphicFrame>
            <p:nvGraphicFramePr>
              <p:cNvPr id="172092" name="对象 172091"/>
              <p:cNvGraphicFramePr>
                <a:graphicFrameLocks noChangeAspect="1"/>
              </p:cNvGraphicFramePr>
              <p:nvPr/>
            </p:nvGraphicFramePr>
            <p:xfrm>
              <a:off x="3246" y="3326"/>
              <a:ext cx="355" cy="332"/>
            </p:xfrm>
            <a:graphic>
              <a:graphicData uri="http://schemas.openxmlformats.org/presentationml/2006/ole">
                <mc:AlternateContent xmlns:mc="http://schemas.openxmlformats.org/markup-compatibility/2006">
                  <mc:Choice xmlns:v="urn:schemas-microsoft-com:vml" Requires="v">
                    <p:oleObj spid="_x0000_s12351" r:id="rId4" imgW="177492" imgH="190170" progId="">
                      <p:embed/>
                    </p:oleObj>
                  </mc:Choice>
                  <mc:Fallback>
                    <p:oleObj r:id="rId4" imgW="177492" imgH="190170"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6" y="3326"/>
                            <a:ext cx="355"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2093" name="矩形 172092"/>
              <p:cNvSpPr/>
              <p:nvPr/>
            </p:nvSpPr>
            <p:spPr>
              <a:xfrm>
                <a:off x="952" y="3308"/>
                <a:ext cx="3642" cy="330"/>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个输入变量            </a:t>
                </a:r>
                <a:r>
                  <a:rPr lang="zh-CN" altLang="en-US" sz="2800" b="1" dirty="0" smtClean="0">
                    <a:latin typeface="楷体_GB2312" pitchFamily="49" charset="-122"/>
                    <a:ea typeface="楷体_GB2312" pitchFamily="49" charset="-122"/>
                  </a:rPr>
                  <a:t>种组合</a:t>
                </a:r>
                <a:endParaRPr lang="zh-CN" altLang="en-US" sz="3200" b="1" dirty="0">
                  <a:latin typeface="楷体_GB2312" pitchFamily="49" charset="-122"/>
                  <a:ea typeface="楷体_GB2312" pitchFamily="49" charset="-122"/>
                </a:endParaRPr>
              </a:p>
            </p:txBody>
          </p:sp>
          <p:sp>
            <p:nvSpPr>
              <p:cNvPr id="172094" name="直接连接符 172093"/>
              <p:cNvSpPr/>
              <p:nvPr/>
            </p:nvSpPr>
            <p:spPr>
              <a:xfrm>
                <a:off x="2464" y="3512"/>
                <a:ext cx="752" cy="0"/>
              </a:xfrm>
              <a:prstGeom prst="line">
                <a:avLst/>
              </a:prstGeom>
              <a:ln w="38100" cap="flat" cmpd="sng">
                <a:solidFill>
                  <a:schemeClr val="accent1"/>
                </a:solidFill>
                <a:prstDash val="solid"/>
                <a:headEnd type="none" w="med" len="med"/>
                <a:tailEnd type="triangle" w="med" len="med"/>
              </a:ln>
            </p:spPr>
          </p:sp>
        </p:grpSp>
        <p:sp>
          <p:nvSpPr>
            <p:cNvPr id="172095" name="矩形 172094"/>
            <p:cNvSpPr/>
            <p:nvPr/>
          </p:nvSpPr>
          <p:spPr>
            <a:xfrm>
              <a:off x="712" y="2423"/>
              <a:ext cx="1148" cy="365"/>
            </a:xfrm>
            <a:prstGeom prst="rect">
              <a:avLst/>
            </a:prstGeom>
            <a:noFill/>
            <a:ln w="9525">
              <a:noFill/>
            </a:ln>
          </p:spPr>
          <p:txBody>
            <a:bodyPr wrap="none" anchor="t">
              <a:spAutoFit/>
            </a:bodyPr>
            <a:lstStyle/>
            <a:p>
              <a:pPr>
                <a:spcBef>
                  <a:spcPct val="50000"/>
                </a:spcBef>
              </a:pPr>
              <a:r>
                <a:rPr lang="zh-CN" altLang="en-US" sz="3200" b="1" dirty="0">
                  <a:solidFill>
                    <a:schemeClr val="accent2"/>
                  </a:solidFill>
                  <a:latin typeface="楷体_GB2312" pitchFamily="49" charset="-122"/>
                  <a:ea typeface="楷体_GB2312" pitchFamily="49" charset="-122"/>
                </a:rPr>
                <a:t>真值表：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0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0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2" name="组合 27651"/>
          <p:cNvGrpSpPr/>
          <p:nvPr/>
        </p:nvGrpSpPr>
        <p:grpSpPr>
          <a:xfrm>
            <a:off x="539750" y="3416300"/>
            <a:ext cx="2330450" cy="3200400"/>
            <a:chOff x="340" y="2152"/>
            <a:chExt cx="1468" cy="2016"/>
          </a:xfrm>
        </p:grpSpPr>
        <p:sp>
          <p:nvSpPr>
            <p:cNvPr id="27653" name="矩形 27652"/>
            <p:cNvSpPr/>
            <p:nvPr/>
          </p:nvSpPr>
          <p:spPr>
            <a:xfrm>
              <a:off x="340" y="2152"/>
              <a:ext cx="1468" cy="2016"/>
            </a:xfrm>
            <a:prstGeom prst="rect">
              <a:avLst/>
            </a:prstGeom>
            <a:solidFill>
              <a:srgbClr val="CCFFFF"/>
            </a:solidFill>
            <a:ln w="28575" cap="flat" cmpd="sng">
              <a:solidFill>
                <a:schemeClr val="tx1"/>
              </a:solidFill>
              <a:prstDash val="solid"/>
              <a:miter/>
              <a:headEnd type="none" w="med" len="med"/>
              <a:tailEnd type="none" w="med" len="med"/>
            </a:ln>
          </p:spPr>
          <p:txBody>
            <a:bodyPr/>
            <a:lstStyle/>
            <a:p>
              <a:endParaRPr lang="zh-CN" altLang="en-US"/>
            </a:p>
          </p:txBody>
        </p:sp>
        <p:sp>
          <p:nvSpPr>
            <p:cNvPr id="27654" name="文本框 27653"/>
            <p:cNvSpPr txBox="1"/>
            <p:nvPr/>
          </p:nvSpPr>
          <p:spPr>
            <a:xfrm>
              <a:off x="380" y="2192"/>
              <a:ext cx="1308" cy="1943"/>
            </a:xfrm>
            <a:prstGeom prst="rect">
              <a:avLst/>
            </a:prstGeom>
            <a:solidFill>
              <a:srgbClr val="CCFFFF"/>
            </a:solidFill>
            <a:ln w="28575">
              <a:noFill/>
            </a:ln>
          </p:spPr>
          <p:txBody>
            <a:bodyPr>
              <a:spAutoFit/>
            </a:bodyPr>
            <a:lstStyle/>
            <a:p>
              <a:pPr>
                <a:spcBef>
                  <a:spcPct val="50000"/>
                </a:spcBef>
              </a:pPr>
              <a:r>
                <a:rPr lang="en-US" altLang="zh-CN" sz="2800" dirty="0">
                  <a:latin typeface="Times New Roman" panose="02020603050405020304" pitchFamily="18" charset="0"/>
                  <a:ea typeface="宋体" panose="02010600030101010101" pitchFamily="2" charset="-122"/>
                </a:rPr>
                <a:t>  A     B     Y</a:t>
              </a:r>
            </a:p>
            <a:p>
              <a:pPr>
                <a:spcBef>
                  <a:spcPct val="50000"/>
                </a:spcBef>
              </a:pPr>
              <a:r>
                <a:rPr lang="en-US" altLang="zh-CN" sz="2800" dirty="0">
                  <a:latin typeface="Times New Roman" panose="02020603050405020304" pitchFamily="18" charset="0"/>
                  <a:ea typeface="宋体" panose="02010600030101010101" pitchFamily="2" charset="-122"/>
                </a:rPr>
                <a:t>   0     0      1</a:t>
              </a:r>
            </a:p>
            <a:p>
              <a:pPr>
                <a:spcBef>
                  <a:spcPct val="50000"/>
                </a:spcBef>
              </a:pPr>
              <a:r>
                <a:rPr lang="en-US" altLang="zh-CN" sz="2800" dirty="0">
                  <a:latin typeface="Times New Roman" panose="02020603050405020304" pitchFamily="18" charset="0"/>
                  <a:ea typeface="宋体" panose="02010600030101010101" pitchFamily="2" charset="-122"/>
                </a:rPr>
                <a:t>   0     1      1</a:t>
              </a:r>
            </a:p>
            <a:p>
              <a:pPr>
                <a:spcBef>
                  <a:spcPct val="50000"/>
                </a:spcBef>
              </a:pPr>
              <a:r>
                <a:rPr lang="en-US" altLang="zh-CN" sz="2800" dirty="0">
                  <a:latin typeface="Times New Roman" panose="02020603050405020304" pitchFamily="18" charset="0"/>
                  <a:ea typeface="宋体" panose="02010600030101010101" pitchFamily="2" charset="-122"/>
                </a:rPr>
                <a:t>   1     0      1</a:t>
              </a:r>
            </a:p>
            <a:p>
              <a:pPr>
                <a:spcBef>
                  <a:spcPct val="50000"/>
                </a:spcBef>
              </a:pPr>
              <a:r>
                <a:rPr lang="en-US" altLang="zh-CN" sz="2800" dirty="0">
                  <a:latin typeface="Times New Roman" panose="02020603050405020304" pitchFamily="18" charset="0"/>
                  <a:ea typeface="宋体" panose="02010600030101010101" pitchFamily="2" charset="-122"/>
                </a:rPr>
                <a:t>   1     1     0</a:t>
              </a:r>
            </a:p>
          </p:txBody>
        </p:sp>
        <p:sp>
          <p:nvSpPr>
            <p:cNvPr id="27655" name="直接连接符 27654"/>
            <p:cNvSpPr/>
            <p:nvPr/>
          </p:nvSpPr>
          <p:spPr>
            <a:xfrm>
              <a:off x="344" y="2624"/>
              <a:ext cx="1464" cy="0"/>
            </a:xfrm>
            <a:prstGeom prst="line">
              <a:avLst/>
            </a:prstGeom>
            <a:ln w="28575" cap="flat" cmpd="sng">
              <a:solidFill>
                <a:schemeClr val="tx1"/>
              </a:solidFill>
              <a:prstDash val="solid"/>
              <a:headEnd type="none" w="med" len="med"/>
              <a:tailEnd type="none" w="med" len="med"/>
            </a:ln>
          </p:spPr>
        </p:sp>
        <p:sp>
          <p:nvSpPr>
            <p:cNvPr id="27656" name="直接连接符 27655"/>
            <p:cNvSpPr/>
            <p:nvPr/>
          </p:nvSpPr>
          <p:spPr>
            <a:xfrm>
              <a:off x="1292" y="2156"/>
              <a:ext cx="0" cy="2008"/>
            </a:xfrm>
            <a:prstGeom prst="line">
              <a:avLst/>
            </a:prstGeom>
            <a:ln w="28575" cap="flat" cmpd="sng">
              <a:solidFill>
                <a:schemeClr val="tx1"/>
              </a:solidFill>
              <a:prstDash val="solid"/>
              <a:headEnd type="none" w="med" len="med"/>
              <a:tailEnd type="none" w="med" len="med"/>
            </a:ln>
          </p:spPr>
        </p:sp>
      </p:grpSp>
      <p:grpSp>
        <p:nvGrpSpPr>
          <p:cNvPr id="27657" name="组合 27656"/>
          <p:cNvGrpSpPr/>
          <p:nvPr/>
        </p:nvGrpSpPr>
        <p:grpSpPr>
          <a:xfrm>
            <a:off x="5124450" y="933450"/>
            <a:ext cx="2076450" cy="5678488"/>
            <a:chOff x="3396" y="588"/>
            <a:chExt cx="1308" cy="3577"/>
          </a:xfrm>
        </p:grpSpPr>
        <p:sp>
          <p:nvSpPr>
            <p:cNvPr id="27658" name="文本框 27657"/>
            <p:cNvSpPr txBox="1"/>
            <p:nvPr/>
          </p:nvSpPr>
          <p:spPr>
            <a:xfrm>
              <a:off x="3396" y="588"/>
              <a:ext cx="1308" cy="3577"/>
            </a:xfrm>
            <a:prstGeom prst="rect">
              <a:avLst/>
            </a:prstGeom>
            <a:solidFill>
              <a:srgbClr val="FFFF99"/>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A   B   C   Y</a:t>
              </a:r>
            </a:p>
            <a:p>
              <a:pPr>
                <a:spcBef>
                  <a:spcPct val="50000"/>
                </a:spcBef>
              </a:pPr>
              <a:r>
                <a:rPr lang="en-US" altLang="zh-CN" sz="2800">
                  <a:latin typeface="Times New Roman" panose="02020603050405020304" pitchFamily="18" charset="0"/>
                  <a:ea typeface="宋体" panose="02010600030101010101" pitchFamily="2" charset="-122"/>
                </a:rPr>
                <a:t>0    0    0   0    </a:t>
              </a:r>
            </a:p>
            <a:p>
              <a:pPr>
                <a:spcBef>
                  <a:spcPct val="50000"/>
                </a:spcBef>
              </a:pPr>
              <a:r>
                <a:rPr lang="en-US" altLang="zh-CN" sz="2800">
                  <a:latin typeface="Times New Roman" panose="02020603050405020304" pitchFamily="18" charset="0"/>
                  <a:ea typeface="宋体" panose="02010600030101010101" pitchFamily="2" charset="-122"/>
                </a:rPr>
                <a:t>0    0    1   0</a:t>
              </a:r>
            </a:p>
            <a:p>
              <a:pPr>
                <a:spcBef>
                  <a:spcPct val="50000"/>
                </a:spcBef>
              </a:pPr>
              <a:r>
                <a:rPr lang="en-US" altLang="zh-CN" sz="2800">
                  <a:latin typeface="Times New Roman" panose="02020603050405020304" pitchFamily="18" charset="0"/>
                  <a:ea typeface="宋体" panose="02010600030101010101" pitchFamily="2" charset="-122"/>
                </a:rPr>
                <a:t>0    1    0   0</a:t>
              </a:r>
            </a:p>
            <a:p>
              <a:pPr>
                <a:spcBef>
                  <a:spcPct val="50000"/>
                </a:spcBef>
              </a:pPr>
              <a:r>
                <a:rPr lang="en-US" altLang="zh-CN" sz="2800">
                  <a:latin typeface="Times New Roman" panose="02020603050405020304" pitchFamily="18" charset="0"/>
                  <a:ea typeface="宋体" panose="02010600030101010101" pitchFamily="2" charset="-122"/>
                </a:rPr>
                <a:t>0    1    1   0</a:t>
              </a:r>
            </a:p>
            <a:p>
              <a:pPr>
                <a:spcBef>
                  <a:spcPct val="50000"/>
                </a:spcBef>
              </a:pPr>
              <a:r>
                <a:rPr lang="en-US" altLang="zh-CN" sz="2800">
                  <a:latin typeface="Times New Roman" panose="02020603050405020304" pitchFamily="18" charset="0"/>
                  <a:ea typeface="宋体" panose="02010600030101010101" pitchFamily="2" charset="-122"/>
                </a:rPr>
                <a:t>1    0    0   0</a:t>
              </a:r>
            </a:p>
            <a:p>
              <a:pPr>
                <a:spcBef>
                  <a:spcPct val="50000"/>
                </a:spcBef>
              </a:pPr>
              <a:r>
                <a:rPr lang="en-US" altLang="zh-CN" sz="2800">
                  <a:latin typeface="Times New Roman" panose="02020603050405020304" pitchFamily="18" charset="0"/>
                  <a:ea typeface="宋体" panose="02010600030101010101" pitchFamily="2" charset="-122"/>
                </a:rPr>
                <a:t>1    0    1   1</a:t>
              </a:r>
            </a:p>
            <a:p>
              <a:pPr>
                <a:spcBef>
                  <a:spcPct val="50000"/>
                </a:spcBef>
              </a:pPr>
              <a:r>
                <a:rPr lang="en-US" altLang="zh-CN" sz="2800">
                  <a:latin typeface="Times New Roman" panose="02020603050405020304" pitchFamily="18" charset="0"/>
                  <a:ea typeface="宋体" panose="02010600030101010101" pitchFamily="2" charset="-122"/>
                </a:rPr>
                <a:t>1    1    0   1</a:t>
              </a:r>
            </a:p>
            <a:p>
              <a:pPr>
                <a:spcBef>
                  <a:spcPct val="50000"/>
                </a:spcBef>
              </a:pPr>
              <a:r>
                <a:rPr lang="en-US" altLang="zh-CN" sz="2800">
                  <a:latin typeface="Times New Roman" panose="02020603050405020304" pitchFamily="18" charset="0"/>
                  <a:ea typeface="宋体" panose="02010600030101010101" pitchFamily="2" charset="-122"/>
                </a:rPr>
                <a:t>1    1    1   1</a:t>
              </a:r>
            </a:p>
          </p:txBody>
        </p:sp>
        <p:sp>
          <p:nvSpPr>
            <p:cNvPr id="27659" name="直接连接符 27658"/>
            <p:cNvSpPr/>
            <p:nvPr/>
          </p:nvSpPr>
          <p:spPr>
            <a:xfrm>
              <a:off x="3396" y="948"/>
              <a:ext cx="1308" cy="0"/>
            </a:xfrm>
            <a:prstGeom prst="line">
              <a:avLst/>
            </a:prstGeom>
            <a:ln w="28575" cap="flat" cmpd="sng">
              <a:solidFill>
                <a:srgbClr val="000000"/>
              </a:solidFill>
              <a:prstDash val="solid"/>
              <a:headEnd type="none" w="med" len="med"/>
              <a:tailEnd type="none" w="med" len="med"/>
            </a:ln>
          </p:spPr>
        </p:sp>
        <p:sp>
          <p:nvSpPr>
            <p:cNvPr id="27660" name="直接连接符 27659"/>
            <p:cNvSpPr/>
            <p:nvPr/>
          </p:nvSpPr>
          <p:spPr>
            <a:xfrm>
              <a:off x="4332" y="600"/>
              <a:ext cx="0" cy="3564"/>
            </a:xfrm>
            <a:prstGeom prst="line">
              <a:avLst/>
            </a:prstGeom>
            <a:ln w="28575" cap="flat" cmpd="sng">
              <a:solidFill>
                <a:srgbClr val="000000"/>
              </a:solidFill>
              <a:prstDash val="solid"/>
              <a:headEnd type="none" w="med" len="med"/>
              <a:tailEnd type="none" w="med" len="med"/>
            </a:ln>
          </p:spPr>
        </p:sp>
      </p:grpSp>
      <p:grpSp>
        <p:nvGrpSpPr>
          <p:cNvPr id="27661" name="组合 27660"/>
          <p:cNvGrpSpPr/>
          <p:nvPr/>
        </p:nvGrpSpPr>
        <p:grpSpPr>
          <a:xfrm>
            <a:off x="628650" y="1352550"/>
            <a:ext cx="2133600" cy="1924050"/>
            <a:chOff x="876" y="732"/>
            <a:chExt cx="1344" cy="1212"/>
          </a:xfrm>
        </p:grpSpPr>
        <p:sp>
          <p:nvSpPr>
            <p:cNvPr id="27662" name="矩形 27661"/>
            <p:cNvSpPr/>
            <p:nvPr/>
          </p:nvSpPr>
          <p:spPr>
            <a:xfrm>
              <a:off x="876" y="732"/>
              <a:ext cx="1344" cy="1212"/>
            </a:xfrm>
            <a:prstGeom prst="rect">
              <a:avLst/>
            </a:prstGeom>
            <a:solidFill>
              <a:srgbClr val="00FF99"/>
            </a:solidFill>
            <a:ln w="28575" cap="flat" cmpd="sng">
              <a:solidFill>
                <a:srgbClr val="000000"/>
              </a:solidFill>
              <a:prstDash val="solid"/>
              <a:miter/>
              <a:headEnd type="none" w="med" len="med"/>
              <a:tailEnd type="none" w="med" len="med"/>
            </a:ln>
          </p:spPr>
          <p:txBody>
            <a:bodyPr/>
            <a:lstStyle/>
            <a:p>
              <a:endParaRPr lang="zh-CN" altLang="en-US"/>
            </a:p>
          </p:txBody>
        </p:sp>
        <p:sp>
          <p:nvSpPr>
            <p:cNvPr id="27663" name="文本框 27662"/>
            <p:cNvSpPr txBox="1"/>
            <p:nvPr/>
          </p:nvSpPr>
          <p:spPr>
            <a:xfrm>
              <a:off x="1071" y="1136"/>
              <a:ext cx="1032" cy="731"/>
            </a:xfrm>
            <a:prstGeom prst="rect">
              <a:avLst/>
            </a:prstGeom>
            <a:solidFill>
              <a:srgbClr val="00FF99"/>
            </a:solidFill>
            <a:ln w="9525">
              <a:noFill/>
            </a:ln>
          </p:spPr>
          <p:txBody>
            <a:bodyPr>
              <a:spAutoFit/>
            </a:bodyPr>
            <a:lstStyle/>
            <a:p>
              <a:pPr>
                <a:spcBef>
                  <a:spcPct val="50000"/>
                </a:spcBef>
              </a:pPr>
              <a:r>
                <a:rPr lang="en-US" altLang="zh-CN" sz="2800" b="1">
                  <a:latin typeface="宋体" panose="02010600030101010101" pitchFamily="2" charset="-122"/>
                  <a:ea typeface="宋体" panose="02010600030101010101" pitchFamily="2" charset="-122"/>
                </a:rPr>
                <a:t>0     1</a:t>
              </a:r>
            </a:p>
            <a:p>
              <a:pPr>
                <a:spcBef>
                  <a:spcPct val="50000"/>
                </a:spcBef>
              </a:pPr>
              <a:r>
                <a:rPr lang="en-US" altLang="zh-CN" sz="2800" b="1">
                  <a:latin typeface="宋体" panose="02010600030101010101" pitchFamily="2" charset="-122"/>
                  <a:ea typeface="宋体" panose="02010600030101010101" pitchFamily="2" charset="-122"/>
                </a:rPr>
                <a:t>1     0</a:t>
              </a:r>
            </a:p>
          </p:txBody>
        </p:sp>
        <p:sp>
          <p:nvSpPr>
            <p:cNvPr id="27664" name="矩形 27663"/>
            <p:cNvSpPr/>
            <p:nvPr/>
          </p:nvSpPr>
          <p:spPr>
            <a:xfrm>
              <a:off x="1085" y="780"/>
              <a:ext cx="900" cy="327"/>
            </a:xfrm>
            <a:prstGeom prst="rect">
              <a:avLst/>
            </a:prstGeom>
            <a:solidFill>
              <a:srgbClr val="00FF99"/>
            </a:solid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A     Y</a:t>
              </a:r>
            </a:p>
          </p:txBody>
        </p:sp>
        <p:sp>
          <p:nvSpPr>
            <p:cNvPr id="27665" name="直接连接符 27664"/>
            <p:cNvSpPr/>
            <p:nvPr/>
          </p:nvSpPr>
          <p:spPr>
            <a:xfrm>
              <a:off x="1524" y="744"/>
              <a:ext cx="0" cy="1200"/>
            </a:xfrm>
            <a:prstGeom prst="line">
              <a:avLst/>
            </a:prstGeom>
            <a:ln w="28575" cap="flat" cmpd="sng">
              <a:solidFill>
                <a:srgbClr val="000000"/>
              </a:solidFill>
              <a:prstDash val="solid"/>
              <a:headEnd type="none" w="med" len="med"/>
              <a:tailEnd type="none" w="med" len="med"/>
            </a:ln>
          </p:spPr>
        </p:sp>
        <p:sp>
          <p:nvSpPr>
            <p:cNvPr id="27666" name="直接连接符 27665"/>
            <p:cNvSpPr/>
            <p:nvPr/>
          </p:nvSpPr>
          <p:spPr>
            <a:xfrm>
              <a:off x="888" y="1092"/>
              <a:ext cx="1320" cy="0"/>
            </a:xfrm>
            <a:prstGeom prst="line">
              <a:avLst/>
            </a:prstGeom>
            <a:ln w="28575" cap="flat" cmpd="sng">
              <a:solidFill>
                <a:srgbClr val="000000"/>
              </a:solidFill>
              <a:prstDash val="solid"/>
              <a:headEnd type="none" w="med" len="med"/>
              <a:tailEnd type="none" w="med" len="med"/>
            </a:ln>
          </p:spPr>
        </p:sp>
      </p:grpSp>
      <p:sp>
        <p:nvSpPr>
          <p:cNvPr id="27667" name="文本框 27666"/>
          <p:cNvSpPr txBox="1"/>
          <p:nvPr/>
        </p:nvSpPr>
        <p:spPr>
          <a:xfrm>
            <a:off x="3124200" y="165735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一输入变量，二种组合</a:t>
            </a:r>
          </a:p>
        </p:txBody>
      </p:sp>
      <p:sp>
        <p:nvSpPr>
          <p:cNvPr id="27668" name="文本框 27667"/>
          <p:cNvSpPr txBox="1"/>
          <p:nvPr/>
        </p:nvSpPr>
        <p:spPr>
          <a:xfrm>
            <a:off x="3143250" y="438150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二输入变量，四种组合</a:t>
            </a:r>
            <a:endParaRPr lang="zh-CN" altLang="en-US" sz="2800" b="1">
              <a:latin typeface="Times New Roman" panose="02020603050405020304" pitchFamily="18" charset="0"/>
              <a:ea typeface="楷体_GB2312" pitchFamily="49" charset="-122"/>
            </a:endParaRPr>
          </a:p>
        </p:txBody>
      </p:sp>
      <p:sp>
        <p:nvSpPr>
          <p:cNvPr id="27669" name="文本框 27668"/>
          <p:cNvSpPr txBox="1"/>
          <p:nvPr/>
        </p:nvSpPr>
        <p:spPr>
          <a:xfrm>
            <a:off x="7391400" y="240030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三输入变量，八种组合</a:t>
            </a:r>
          </a:p>
        </p:txBody>
      </p:sp>
      <p:sp>
        <p:nvSpPr>
          <p:cNvPr id="27672" name="矩形 27671"/>
          <p:cNvSpPr/>
          <p:nvPr/>
        </p:nvSpPr>
        <p:spPr>
          <a:xfrm>
            <a:off x="368300" y="349885"/>
            <a:ext cx="1407795" cy="583565"/>
          </a:xfrm>
          <a:prstGeom prst="rect">
            <a:avLst/>
          </a:prstGeom>
          <a:noFill/>
          <a:ln w="9525">
            <a:noFill/>
          </a:ln>
        </p:spPr>
        <p:txBody>
          <a:bodyPr wrap="none" anchor="t">
            <a:spAutoFit/>
          </a:bodyPr>
          <a:lstStyle/>
          <a:p>
            <a:r>
              <a:rPr lang="zh-CN" altLang="en-US" sz="3200" b="1" dirty="0">
                <a:solidFill>
                  <a:schemeClr val="accent2"/>
                </a:solidFill>
                <a:latin typeface="楷体_GB2312" pitchFamily="49" charset="-122"/>
                <a:ea typeface="楷体_GB2312" pitchFamily="49" charset="-122"/>
              </a:rPr>
              <a:t>真值表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7" grpId="0" animBg="1"/>
      <p:bldP spid="27668" grpId="0" animBg="1"/>
      <p:bldP spid="276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组合 28675"/>
          <p:cNvGrpSpPr/>
          <p:nvPr/>
        </p:nvGrpSpPr>
        <p:grpSpPr>
          <a:xfrm>
            <a:off x="781050" y="1504950"/>
            <a:ext cx="2552700" cy="4867275"/>
            <a:chOff x="852" y="684"/>
            <a:chExt cx="1608" cy="3066"/>
          </a:xfrm>
        </p:grpSpPr>
        <p:sp>
          <p:nvSpPr>
            <p:cNvPr id="28677" name="文本框 28676"/>
            <p:cNvSpPr txBox="1"/>
            <p:nvPr/>
          </p:nvSpPr>
          <p:spPr>
            <a:xfrm>
              <a:off x="852" y="684"/>
              <a:ext cx="1608" cy="3066"/>
            </a:xfrm>
            <a:prstGeom prst="rect">
              <a:avLst/>
            </a:prstGeom>
            <a:solidFill>
              <a:srgbClr val="99FFCC"/>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   B   C   D    Y</a:t>
              </a:r>
            </a:p>
            <a:p>
              <a:pPr>
                <a:spcBef>
                  <a:spcPct val="50000"/>
                </a:spcBef>
              </a:pPr>
              <a:r>
                <a:rPr lang="en-US" altLang="zh-CN">
                  <a:latin typeface="Times New Roman" panose="02020603050405020304" pitchFamily="18" charset="0"/>
                  <a:ea typeface="宋体" panose="02010600030101010101" pitchFamily="2" charset="-122"/>
                </a:rPr>
                <a:t>0    0    0   0     1            </a:t>
              </a:r>
            </a:p>
            <a:p>
              <a:pPr>
                <a:spcBef>
                  <a:spcPct val="50000"/>
                </a:spcBef>
              </a:pPr>
              <a:r>
                <a:rPr lang="en-US" altLang="zh-CN">
                  <a:latin typeface="Times New Roman" panose="02020603050405020304" pitchFamily="18" charset="0"/>
                  <a:ea typeface="宋体" panose="02010600030101010101" pitchFamily="2" charset="-122"/>
                </a:rPr>
                <a:t>0    0    0   1     0</a:t>
              </a:r>
            </a:p>
            <a:p>
              <a:pPr>
                <a:spcBef>
                  <a:spcPct val="50000"/>
                </a:spcBef>
              </a:pPr>
              <a:r>
                <a:rPr lang="en-US" altLang="zh-CN">
                  <a:latin typeface="Times New Roman" panose="02020603050405020304" pitchFamily="18" charset="0"/>
                  <a:ea typeface="宋体" panose="02010600030101010101" pitchFamily="2" charset="-122"/>
                </a:rPr>
                <a:t>0    0    1   0     1</a:t>
              </a:r>
            </a:p>
            <a:p>
              <a:pPr>
                <a:spcBef>
                  <a:spcPct val="50000"/>
                </a:spcBef>
              </a:pPr>
              <a:r>
                <a:rPr lang="en-US" altLang="zh-CN">
                  <a:latin typeface="Times New Roman" panose="02020603050405020304" pitchFamily="18" charset="0"/>
                  <a:ea typeface="宋体" panose="02010600030101010101" pitchFamily="2" charset="-122"/>
                </a:rPr>
                <a:t>0    0    1   1     1</a:t>
              </a:r>
            </a:p>
            <a:p>
              <a:pPr>
                <a:spcBef>
                  <a:spcPct val="50000"/>
                </a:spcBef>
              </a:pPr>
              <a:r>
                <a:rPr lang="en-US" altLang="zh-CN">
                  <a:latin typeface="Times New Roman" panose="02020603050405020304" pitchFamily="18" charset="0"/>
                  <a:ea typeface="宋体" panose="02010600030101010101" pitchFamily="2" charset="-122"/>
                </a:rPr>
                <a:t>0    1    0   0     0</a:t>
              </a:r>
            </a:p>
            <a:p>
              <a:pPr>
                <a:spcBef>
                  <a:spcPct val="50000"/>
                </a:spcBef>
              </a:pPr>
              <a:r>
                <a:rPr lang="en-US" altLang="zh-CN">
                  <a:latin typeface="Times New Roman" panose="02020603050405020304" pitchFamily="18" charset="0"/>
                  <a:ea typeface="宋体" panose="02010600030101010101" pitchFamily="2" charset="-122"/>
                </a:rPr>
                <a:t>0    1    0   1     1</a:t>
              </a:r>
            </a:p>
            <a:p>
              <a:pPr>
                <a:spcBef>
                  <a:spcPct val="50000"/>
                </a:spcBef>
              </a:pPr>
              <a:r>
                <a:rPr lang="en-US" altLang="zh-CN">
                  <a:latin typeface="Times New Roman" panose="02020603050405020304" pitchFamily="18" charset="0"/>
                  <a:ea typeface="宋体" panose="02010600030101010101" pitchFamily="2" charset="-122"/>
                </a:rPr>
                <a:t>0    1    1   0     0</a:t>
              </a:r>
            </a:p>
            <a:p>
              <a:pPr>
                <a:spcBef>
                  <a:spcPct val="50000"/>
                </a:spcBef>
              </a:pPr>
              <a:r>
                <a:rPr lang="en-US" altLang="zh-CN">
                  <a:latin typeface="Times New Roman" panose="02020603050405020304" pitchFamily="18" charset="0"/>
                  <a:ea typeface="宋体" panose="02010600030101010101" pitchFamily="2" charset="-122"/>
                </a:rPr>
                <a:t>0    1    1   1     1</a:t>
              </a:r>
            </a:p>
          </p:txBody>
        </p:sp>
        <p:sp>
          <p:nvSpPr>
            <p:cNvPr id="28678" name="直接连接符 28677"/>
            <p:cNvSpPr/>
            <p:nvPr/>
          </p:nvSpPr>
          <p:spPr>
            <a:xfrm>
              <a:off x="852" y="1020"/>
              <a:ext cx="1608" cy="0"/>
            </a:xfrm>
            <a:prstGeom prst="line">
              <a:avLst/>
            </a:prstGeom>
            <a:ln w="28575" cap="flat" cmpd="sng">
              <a:solidFill>
                <a:srgbClr val="000000"/>
              </a:solidFill>
              <a:prstDash val="solid"/>
              <a:headEnd type="none" w="med" len="med"/>
              <a:tailEnd type="none" w="med" len="med"/>
            </a:ln>
          </p:spPr>
        </p:sp>
        <p:sp>
          <p:nvSpPr>
            <p:cNvPr id="28679" name="直接连接符 28678"/>
            <p:cNvSpPr/>
            <p:nvPr/>
          </p:nvSpPr>
          <p:spPr>
            <a:xfrm>
              <a:off x="1992" y="696"/>
              <a:ext cx="0" cy="3048"/>
            </a:xfrm>
            <a:prstGeom prst="line">
              <a:avLst/>
            </a:prstGeom>
            <a:ln w="28575" cap="flat" cmpd="sng">
              <a:solidFill>
                <a:srgbClr val="000000"/>
              </a:solidFill>
              <a:prstDash val="solid"/>
              <a:headEnd type="none" w="med" len="med"/>
              <a:tailEnd type="none" w="med" len="med"/>
            </a:ln>
          </p:spPr>
        </p:sp>
      </p:grpSp>
      <p:grpSp>
        <p:nvGrpSpPr>
          <p:cNvPr id="28680" name="组合 28679"/>
          <p:cNvGrpSpPr/>
          <p:nvPr/>
        </p:nvGrpSpPr>
        <p:grpSpPr>
          <a:xfrm>
            <a:off x="3848100" y="1524000"/>
            <a:ext cx="2571750" cy="4867275"/>
            <a:chOff x="2940" y="708"/>
            <a:chExt cx="1620" cy="3066"/>
          </a:xfrm>
        </p:grpSpPr>
        <p:sp>
          <p:nvSpPr>
            <p:cNvPr id="28681" name="文本框 28680"/>
            <p:cNvSpPr txBox="1"/>
            <p:nvPr/>
          </p:nvSpPr>
          <p:spPr>
            <a:xfrm>
              <a:off x="2940" y="708"/>
              <a:ext cx="1608" cy="3066"/>
            </a:xfrm>
            <a:prstGeom prst="rect">
              <a:avLst/>
            </a:prstGeom>
            <a:solidFill>
              <a:srgbClr val="99FFCC"/>
            </a:solidFill>
            <a:ln w="28575" cap="flat" cmpd="sng">
              <a:solidFill>
                <a:schemeClr val="tx1"/>
              </a:solidFill>
              <a:prstDash val="solid"/>
              <a:miter/>
              <a:headEnd type="none" w="med" len="med"/>
              <a:tailEnd type="none" w="med" len="med"/>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   B   C   D    Y</a:t>
              </a:r>
            </a:p>
            <a:p>
              <a:pPr>
                <a:spcBef>
                  <a:spcPct val="50000"/>
                </a:spcBef>
              </a:pPr>
              <a:r>
                <a:rPr lang="en-US" altLang="zh-CN">
                  <a:latin typeface="Times New Roman" panose="02020603050405020304" pitchFamily="18" charset="0"/>
                  <a:ea typeface="宋体" panose="02010600030101010101" pitchFamily="2" charset="-122"/>
                </a:rPr>
                <a:t>1    0    0   0     1    </a:t>
              </a:r>
            </a:p>
            <a:p>
              <a:pPr>
                <a:spcBef>
                  <a:spcPct val="50000"/>
                </a:spcBef>
              </a:pPr>
              <a:r>
                <a:rPr lang="en-US" altLang="zh-CN">
                  <a:latin typeface="Times New Roman" panose="02020603050405020304" pitchFamily="18" charset="0"/>
                  <a:ea typeface="宋体" panose="02010600030101010101" pitchFamily="2" charset="-122"/>
                </a:rPr>
                <a:t>1    0    0   1     1</a:t>
              </a:r>
            </a:p>
            <a:p>
              <a:pPr>
                <a:spcBef>
                  <a:spcPct val="50000"/>
                </a:spcBef>
              </a:pPr>
              <a:r>
                <a:rPr lang="en-US" altLang="zh-CN">
                  <a:latin typeface="Times New Roman" panose="02020603050405020304" pitchFamily="18" charset="0"/>
                  <a:ea typeface="宋体" panose="02010600030101010101" pitchFamily="2" charset="-122"/>
                </a:rPr>
                <a:t>1    0    1   0     1</a:t>
              </a:r>
            </a:p>
            <a:p>
              <a:pPr>
                <a:spcBef>
                  <a:spcPct val="50000"/>
                </a:spcBef>
              </a:pPr>
              <a:r>
                <a:rPr lang="en-US" altLang="zh-CN">
                  <a:latin typeface="Times New Roman" panose="02020603050405020304" pitchFamily="18" charset="0"/>
                  <a:ea typeface="宋体" panose="02010600030101010101" pitchFamily="2" charset="-122"/>
                </a:rPr>
                <a:t>1    0    1   1     1</a:t>
              </a:r>
            </a:p>
            <a:p>
              <a:pPr>
                <a:spcBef>
                  <a:spcPct val="50000"/>
                </a:spcBef>
              </a:pPr>
              <a:r>
                <a:rPr lang="en-US" altLang="zh-CN">
                  <a:latin typeface="Times New Roman" panose="02020603050405020304" pitchFamily="18" charset="0"/>
                  <a:ea typeface="宋体" panose="02010600030101010101" pitchFamily="2" charset="-122"/>
                </a:rPr>
                <a:t>1    1    0   0     1</a:t>
              </a:r>
            </a:p>
            <a:p>
              <a:pPr>
                <a:spcBef>
                  <a:spcPct val="50000"/>
                </a:spcBef>
              </a:pPr>
              <a:r>
                <a:rPr lang="en-US" altLang="zh-CN">
                  <a:latin typeface="Times New Roman" panose="02020603050405020304" pitchFamily="18" charset="0"/>
                  <a:ea typeface="宋体" panose="02010600030101010101" pitchFamily="2" charset="-122"/>
                </a:rPr>
                <a:t>1    1    0   1     1</a:t>
              </a:r>
            </a:p>
            <a:p>
              <a:pPr>
                <a:spcBef>
                  <a:spcPct val="50000"/>
                </a:spcBef>
              </a:pPr>
              <a:r>
                <a:rPr lang="en-US" altLang="zh-CN">
                  <a:latin typeface="Times New Roman" panose="02020603050405020304" pitchFamily="18" charset="0"/>
                  <a:ea typeface="宋体" panose="02010600030101010101" pitchFamily="2" charset="-122"/>
                </a:rPr>
                <a:t>1    1    1   0     1</a:t>
              </a:r>
            </a:p>
            <a:p>
              <a:pPr>
                <a:spcBef>
                  <a:spcPct val="50000"/>
                </a:spcBef>
              </a:pPr>
              <a:r>
                <a:rPr lang="en-US" altLang="zh-CN">
                  <a:latin typeface="Times New Roman" panose="02020603050405020304" pitchFamily="18" charset="0"/>
                  <a:ea typeface="宋体" panose="02010600030101010101" pitchFamily="2" charset="-122"/>
                </a:rPr>
                <a:t>1    1    1   1     1</a:t>
              </a:r>
            </a:p>
          </p:txBody>
        </p:sp>
        <p:sp>
          <p:nvSpPr>
            <p:cNvPr id="28682" name="直接连接符 28681"/>
            <p:cNvSpPr/>
            <p:nvPr/>
          </p:nvSpPr>
          <p:spPr>
            <a:xfrm>
              <a:off x="2952" y="1032"/>
              <a:ext cx="1608" cy="0"/>
            </a:xfrm>
            <a:prstGeom prst="line">
              <a:avLst/>
            </a:prstGeom>
            <a:ln w="28575" cap="flat" cmpd="sng">
              <a:solidFill>
                <a:srgbClr val="000000"/>
              </a:solidFill>
              <a:prstDash val="solid"/>
              <a:headEnd type="none" w="med" len="med"/>
              <a:tailEnd type="none" w="med" len="med"/>
            </a:ln>
          </p:spPr>
        </p:sp>
        <p:sp>
          <p:nvSpPr>
            <p:cNvPr id="28683" name="直接连接符 28682"/>
            <p:cNvSpPr/>
            <p:nvPr/>
          </p:nvSpPr>
          <p:spPr>
            <a:xfrm>
              <a:off x="4104" y="720"/>
              <a:ext cx="0" cy="3048"/>
            </a:xfrm>
            <a:prstGeom prst="line">
              <a:avLst/>
            </a:prstGeom>
            <a:ln w="28575" cap="flat" cmpd="sng">
              <a:solidFill>
                <a:srgbClr val="000000"/>
              </a:solidFill>
              <a:prstDash val="solid"/>
              <a:headEnd type="none" w="med" len="med"/>
              <a:tailEnd type="none" w="med" len="med"/>
            </a:ln>
          </p:spPr>
        </p:sp>
      </p:grpSp>
      <p:sp>
        <p:nvSpPr>
          <p:cNvPr id="28684" name="文本框 28683"/>
          <p:cNvSpPr txBox="1"/>
          <p:nvPr/>
        </p:nvSpPr>
        <p:spPr>
          <a:xfrm>
            <a:off x="6819900" y="2724150"/>
            <a:ext cx="1676400" cy="1382713"/>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800" b="1" dirty="0">
                <a:latin typeface="Times New Roman" panose="02020603050405020304" pitchFamily="18" charset="0"/>
                <a:ea typeface="楷体_GB2312" pitchFamily="49" charset="-122"/>
              </a:rPr>
              <a:t>四输入变量，</a:t>
            </a:r>
            <a:r>
              <a:rPr lang="en-US" altLang="zh-CN" sz="2800" b="1" dirty="0">
                <a:latin typeface="Times New Roman" panose="02020603050405020304" pitchFamily="18" charset="0"/>
                <a:ea typeface="楷体_GB2312" pitchFamily="49" charset="-122"/>
              </a:rPr>
              <a:t>16</a:t>
            </a:r>
            <a:r>
              <a:rPr lang="zh-CN" altLang="en-US" sz="2800" b="1" dirty="0">
                <a:latin typeface="Times New Roman" panose="02020603050405020304" pitchFamily="18" charset="0"/>
                <a:ea typeface="楷体_GB2312" pitchFamily="49" charset="-122"/>
              </a:rPr>
              <a:t>种组合</a:t>
            </a:r>
            <a:endParaRPr lang="zh-CN" altLang="en-US" sz="2800" b="1">
              <a:latin typeface="Times New Roman" panose="02020603050405020304" pitchFamily="18" charset="0"/>
              <a:ea typeface="楷体_GB2312" pitchFamily="49" charset="-122"/>
            </a:endParaRPr>
          </a:p>
        </p:txBody>
      </p:sp>
      <p:sp>
        <p:nvSpPr>
          <p:cNvPr id="28690" name="矩形 28689"/>
          <p:cNvSpPr/>
          <p:nvPr/>
        </p:nvSpPr>
        <p:spPr>
          <a:xfrm>
            <a:off x="2057400" y="685800"/>
            <a:ext cx="2684463" cy="519113"/>
          </a:xfrm>
          <a:prstGeom prst="rect">
            <a:avLst/>
          </a:prstGeom>
          <a:noFill/>
          <a:ln w="9525">
            <a:noFill/>
          </a:ln>
        </p:spPr>
        <p:txBody>
          <a:bodyPr wrap="none" anchor="t">
            <a:spAutoFit/>
          </a:bodyPr>
          <a:lstStyle/>
          <a:p>
            <a:r>
              <a:rPr lang="zh-CN" altLang="en-US" sz="2800" b="1" dirty="0">
                <a:latin typeface="楷体_GB2312" pitchFamily="49" charset="-122"/>
                <a:ea typeface="楷体_GB2312" pitchFamily="49" charset="-122"/>
              </a:rPr>
              <a:t>（四输入变量）</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63489"/>
          <p:cNvSpPr/>
          <p:nvPr/>
        </p:nvSpPr>
        <p:spPr>
          <a:xfrm>
            <a:off x="206375" y="258763"/>
            <a:ext cx="550862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二、各种表示方法之间的转换</a:t>
            </a:r>
          </a:p>
        </p:txBody>
      </p:sp>
      <p:sp>
        <p:nvSpPr>
          <p:cNvPr id="63541" name="文本框 63540"/>
          <p:cNvSpPr txBox="1"/>
          <p:nvPr/>
        </p:nvSpPr>
        <p:spPr>
          <a:xfrm>
            <a:off x="152400" y="794336"/>
            <a:ext cx="8763000" cy="2800767"/>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、由真值表求逻辑表达式</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）把真值表中逻辑函数值为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的变量组合挑出来；</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）若输入变量为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，则写成原变量，若输入变量为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，则写成反变量；</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）把每个组合中各个变量相乘，得到一个乘积项；</a:t>
            </a: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）将各乘积项相加，就得到相应的逻辑表达式。</a:t>
            </a:r>
            <a:endParaRPr lang="zh-CN" altLang="en-US" sz="2800" dirty="0">
              <a:latin typeface="Times New Roman" panose="02020603050405020304" pitchFamily="18" charset="0"/>
              <a:ea typeface="宋体" panose="02010600030101010101" pitchFamily="2" charset="-122"/>
            </a:endParaRPr>
          </a:p>
          <a:p>
            <a:r>
              <a:rPr lang="zh-CN" altLang="en-US" b="1" dirty="0">
                <a:solidFill>
                  <a:srgbClr val="FF0066"/>
                </a:solidFill>
                <a:latin typeface="Times New Roman" panose="02020603050405020304" pitchFamily="18" charset="0"/>
                <a:ea typeface="宋体" panose="02010600030101010101" pitchFamily="2" charset="-122"/>
              </a:rPr>
              <a:t>例：试设计一个三人表决器</a:t>
            </a:r>
            <a:endParaRPr lang="zh-CN" altLang="en-US" b="1" dirty="0">
              <a:latin typeface="Times New Roman" panose="02020603050405020304" pitchFamily="18" charset="0"/>
              <a:ea typeface="宋体" panose="02010600030101010101" pitchFamily="2" charset="-122"/>
            </a:endParaRPr>
          </a:p>
        </p:txBody>
      </p:sp>
      <p:graphicFrame>
        <p:nvGraphicFramePr>
          <p:cNvPr id="63551" name="对象 63550"/>
          <p:cNvGraphicFramePr>
            <a:graphicFrameLocks noChangeAspect="1"/>
          </p:cNvGraphicFramePr>
          <p:nvPr/>
        </p:nvGraphicFramePr>
        <p:xfrm>
          <a:off x="609600" y="3581400"/>
          <a:ext cx="3657600" cy="3048000"/>
        </p:xfrm>
        <a:graphic>
          <a:graphicData uri="http://schemas.openxmlformats.org/presentationml/2006/ole">
            <mc:AlternateContent xmlns:mc="http://schemas.openxmlformats.org/markup-compatibility/2006">
              <mc:Choice xmlns:v="urn:schemas-microsoft-com:vml" Requires="v">
                <p:oleObj spid="_x0000_s13435" r:id="rId4" imgW="5629656" imgH="1639824" progId="">
                  <p:embed/>
                </p:oleObj>
              </mc:Choice>
              <mc:Fallback>
                <p:oleObj r:id="rId4" imgW="5629656" imgH="1639824" progId="">
                  <p:embed/>
                  <p:pic>
                    <p:nvPicPr>
                      <p:cNvPr id="0" name="Picture 95"/>
                      <p:cNvPicPr>
                        <a:picLocks noChangeAspect="1" noChangeArrowheads="1"/>
                      </p:cNvPicPr>
                      <p:nvPr/>
                    </p:nvPicPr>
                    <p:blipFill>
                      <a:blip r:embed="rId5">
                        <a:extLst>
                          <a:ext uri="{28A0092B-C50C-407E-A947-70E740481C1C}">
                            <a14:useLocalDpi xmlns:a14="http://schemas.microsoft.com/office/drawing/2010/main" val="0"/>
                          </a:ext>
                        </a:extLst>
                      </a:blip>
                      <a:srcRect l="5319" r="62766" b="8606"/>
                      <a:stretch>
                        <a:fillRect/>
                      </a:stretch>
                    </p:blipFill>
                    <p:spPr bwMode="auto">
                      <a:xfrm>
                        <a:off x="609600" y="3581400"/>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3552" name="对象 63551"/>
          <p:cNvGraphicFramePr>
            <a:graphicFrameLocks noChangeAspect="1"/>
          </p:cNvGraphicFramePr>
          <p:nvPr/>
        </p:nvGraphicFramePr>
        <p:xfrm>
          <a:off x="4273550" y="3581400"/>
          <a:ext cx="4565650" cy="468313"/>
        </p:xfrm>
        <a:graphic>
          <a:graphicData uri="http://schemas.openxmlformats.org/presentationml/2006/ole">
            <mc:AlternateContent xmlns:mc="http://schemas.openxmlformats.org/markup-compatibility/2006">
              <mc:Choice xmlns:v="urn:schemas-microsoft-com:vml" Requires="v">
                <p:oleObj spid="_x0000_s13436" r:id="rId6" imgW="1966793" imgH="203024" progId="">
                  <p:embed/>
                </p:oleObj>
              </mc:Choice>
              <mc:Fallback>
                <p:oleObj r:id="rId6" imgW="1966793" imgH="203024" progId="">
                  <p:embed/>
                  <p:pic>
                    <p:nvPicPr>
                      <p:cNvPr id="0" name="Picture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3550" y="3581400"/>
                        <a:ext cx="45656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3604" name="组合 63603"/>
          <p:cNvGrpSpPr/>
          <p:nvPr/>
        </p:nvGrpSpPr>
        <p:grpSpPr>
          <a:xfrm>
            <a:off x="3124200" y="4038600"/>
            <a:ext cx="5257800" cy="2362200"/>
            <a:chOff x="1968" y="2544"/>
            <a:chExt cx="3312" cy="1488"/>
          </a:xfrm>
        </p:grpSpPr>
        <p:sp>
          <p:nvSpPr>
            <p:cNvPr id="63596" name="直接连接符 63595"/>
            <p:cNvSpPr/>
            <p:nvPr/>
          </p:nvSpPr>
          <p:spPr>
            <a:xfrm>
              <a:off x="2016" y="3264"/>
              <a:ext cx="1296" cy="0"/>
            </a:xfrm>
            <a:prstGeom prst="line">
              <a:avLst/>
            </a:prstGeom>
            <a:ln w="9525" cap="flat" cmpd="sng">
              <a:solidFill>
                <a:schemeClr val="tx1"/>
              </a:solidFill>
              <a:prstDash val="solid"/>
              <a:headEnd type="none" w="med" len="med"/>
              <a:tailEnd type="none" w="med" len="med"/>
            </a:ln>
          </p:spPr>
        </p:sp>
        <p:sp>
          <p:nvSpPr>
            <p:cNvPr id="63597" name="直接连接符 63596"/>
            <p:cNvSpPr/>
            <p:nvPr/>
          </p:nvSpPr>
          <p:spPr>
            <a:xfrm flipV="1">
              <a:off x="3312" y="2592"/>
              <a:ext cx="0" cy="672"/>
            </a:xfrm>
            <a:prstGeom prst="line">
              <a:avLst/>
            </a:prstGeom>
            <a:ln w="9525" cap="flat" cmpd="sng">
              <a:solidFill>
                <a:schemeClr val="tx1"/>
              </a:solidFill>
              <a:prstDash val="solid"/>
              <a:headEnd type="none" w="med" len="med"/>
              <a:tailEnd type="triangle" w="lg" len="lg"/>
            </a:ln>
          </p:spPr>
        </p:sp>
        <p:sp>
          <p:nvSpPr>
            <p:cNvPr id="63598" name="直接连接符 63597"/>
            <p:cNvSpPr/>
            <p:nvPr/>
          </p:nvSpPr>
          <p:spPr>
            <a:xfrm>
              <a:off x="1968" y="3648"/>
              <a:ext cx="2016" cy="0"/>
            </a:xfrm>
            <a:prstGeom prst="line">
              <a:avLst/>
            </a:prstGeom>
            <a:ln w="9525" cap="flat" cmpd="sng">
              <a:solidFill>
                <a:schemeClr val="tx1"/>
              </a:solidFill>
              <a:prstDash val="solid"/>
              <a:headEnd type="none" w="med" len="med"/>
              <a:tailEnd type="none" w="med" len="med"/>
            </a:ln>
          </p:spPr>
        </p:sp>
        <p:sp>
          <p:nvSpPr>
            <p:cNvPr id="63599" name="直接连接符 63598"/>
            <p:cNvSpPr/>
            <p:nvPr/>
          </p:nvSpPr>
          <p:spPr>
            <a:xfrm flipV="1">
              <a:off x="3984" y="2592"/>
              <a:ext cx="0" cy="1056"/>
            </a:xfrm>
            <a:prstGeom prst="line">
              <a:avLst/>
            </a:prstGeom>
            <a:ln w="9525" cap="flat" cmpd="sng">
              <a:solidFill>
                <a:schemeClr val="tx1"/>
              </a:solidFill>
              <a:prstDash val="solid"/>
              <a:headEnd type="none" w="med" len="med"/>
              <a:tailEnd type="triangle" w="lg" len="lg"/>
            </a:ln>
          </p:spPr>
        </p:sp>
        <p:sp>
          <p:nvSpPr>
            <p:cNvPr id="63600" name="直接连接符 63599"/>
            <p:cNvSpPr/>
            <p:nvPr/>
          </p:nvSpPr>
          <p:spPr>
            <a:xfrm>
              <a:off x="1968" y="3840"/>
              <a:ext cx="2688" cy="0"/>
            </a:xfrm>
            <a:prstGeom prst="line">
              <a:avLst/>
            </a:prstGeom>
            <a:ln w="9525" cap="flat" cmpd="sng">
              <a:solidFill>
                <a:schemeClr val="tx1"/>
              </a:solidFill>
              <a:prstDash val="solid"/>
              <a:headEnd type="none" w="med" len="med"/>
              <a:tailEnd type="none" w="med" len="med"/>
            </a:ln>
          </p:spPr>
        </p:sp>
        <p:sp>
          <p:nvSpPr>
            <p:cNvPr id="63601" name="直接连接符 63600"/>
            <p:cNvSpPr/>
            <p:nvPr/>
          </p:nvSpPr>
          <p:spPr>
            <a:xfrm flipV="1">
              <a:off x="4656" y="2544"/>
              <a:ext cx="0" cy="1296"/>
            </a:xfrm>
            <a:prstGeom prst="line">
              <a:avLst/>
            </a:prstGeom>
            <a:ln w="9525" cap="flat" cmpd="sng">
              <a:solidFill>
                <a:schemeClr val="tx1"/>
              </a:solidFill>
              <a:prstDash val="solid"/>
              <a:headEnd type="none" w="med" len="med"/>
              <a:tailEnd type="triangle" w="lg" len="lg"/>
            </a:ln>
          </p:spPr>
        </p:sp>
        <p:sp>
          <p:nvSpPr>
            <p:cNvPr id="63602" name="直接连接符 63601"/>
            <p:cNvSpPr/>
            <p:nvPr/>
          </p:nvSpPr>
          <p:spPr>
            <a:xfrm>
              <a:off x="1968" y="4032"/>
              <a:ext cx="3312" cy="0"/>
            </a:xfrm>
            <a:prstGeom prst="line">
              <a:avLst/>
            </a:prstGeom>
            <a:ln w="9525" cap="flat" cmpd="sng">
              <a:solidFill>
                <a:schemeClr val="tx1"/>
              </a:solidFill>
              <a:prstDash val="solid"/>
              <a:headEnd type="none" w="med" len="med"/>
              <a:tailEnd type="none" w="med" len="med"/>
            </a:ln>
          </p:spPr>
        </p:sp>
        <p:sp>
          <p:nvSpPr>
            <p:cNvPr id="63603" name="直接连接符 63602"/>
            <p:cNvSpPr/>
            <p:nvPr/>
          </p:nvSpPr>
          <p:spPr>
            <a:xfrm flipV="1">
              <a:off x="5280" y="2544"/>
              <a:ext cx="0" cy="1488"/>
            </a:xfrm>
            <a:prstGeom prst="line">
              <a:avLst/>
            </a:prstGeom>
            <a:ln w="9525" cap="flat" cmpd="sng">
              <a:solidFill>
                <a:schemeClr val="tx1"/>
              </a:solidFill>
              <a:prstDash val="solid"/>
              <a:headEnd type="none" w="med" len="med"/>
              <a:tailEnd type="triangl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文本框 64514"/>
          <p:cNvSpPr txBox="1"/>
          <p:nvPr/>
        </p:nvSpPr>
        <p:spPr>
          <a:xfrm>
            <a:off x="185420" y="174308"/>
            <a:ext cx="8773160" cy="1322070"/>
          </a:xfrm>
          <a:prstGeom prst="rect">
            <a:avLst/>
          </a:prstGeom>
          <a:noFill/>
          <a:ln w="9525">
            <a:noFill/>
          </a:ln>
        </p:spPr>
        <p:txBody>
          <a:bodyPr wrap="square"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、由逻辑表达式列出真值表</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	按照逻辑表达式，对逻辑变量的各种取值进行计算，求出相应的函数值，再把变量取值和函数值一一对应列成表格。</a:t>
            </a:r>
          </a:p>
        </p:txBody>
      </p:sp>
      <p:graphicFrame>
        <p:nvGraphicFramePr>
          <p:cNvPr id="64517" name="对象 64516"/>
          <p:cNvGraphicFramePr>
            <a:graphicFrameLocks noChangeAspect="1"/>
          </p:cNvGraphicFramePr>
          <p:nvPr/>
        </p:nvGraphicFramePr>
        <p:xfrm>
          <a:off x="609600" y="2924810"/>
          <a:ext cx="3657600" cy="3048000"/>
        </p:xfrm>
        <a:graphic>
          <a:graphicData uri="http://schemas.openxmlformats.org/presentationml/2006/ole">
            <mc:AlternateContent xmlns:mc="http://schemas.openxmlformats.org/markup-compatibility/2006">
              <mc:Choice xmlns:v="urn:schemas-microsoft-com:vml" Requires="v">
                <p:oleObj spid="_x0000_s14455" r:id="rId4" imgW="5629656" imgH="1639824" progId="">
                  <p:embed/>
                </p:oleObj>
              </mc:Choice>
              <mc:Fallback>
                <p:oleObj r:id="rId4" imgW="5629656" imgH="1639824" progId="">
                  <p:embed/>
                  <p:pic>
                    <p:nvPicPr>
                      <p:cNvPr id="0" name="Picture 91"/>
                      <p:cNvPicPr>
                        <a:picLocks noChangeAspect="1" noChangeArrowheads="1"/>
                      </p:cNvPicPr>
                      <p:nvPr/>
                    </p:nvPicPr>
                    <p:blipFill>
                      <a:blip r:embed="rId5">
                        <a:extLst>
                          <a:ext uri="{28A0092B-C50C-407E-A947-70E740481C1C}">
                            <a14:useLocalDpi xmlns:a14="http://schemas.microsoft.com/office/drawing/2010/main" val="0"/>
                          </a:ext>
                        </a:extLst>
                      </a:blip>
                      <a:srcRect l="5319" r="62766" b="8606"/>
                      <a:stretch>
                        <a:fillRect/>
                      </a:stretch>
                    </p:blipFill>
                    <p:spPr bwMode="auto">
                      <a:xfrm>
                        <a:off x="609600" y="2924810"/>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89" name="对象 64588"/>
          <p:cNvGraphicFramePr>
            <a:graphicFrameLocks noChangeAspect="1"/>
          </p:cNvGraphicFramePr>
          <p:nvPr/>
        </p:nvGraphicFramePr>
        <p:xfrm>
          <a:off x="609600" y="1894523"/>
          <a:ext cx="4565650" cy="468312"/>
        </p:xfrm>
        <a:graphic>
          <a:graphicData uri="http://schemas.openxmlformats.org/presentationml/2006/ole">
            <mc:AlternateContent xmlns:mc="http://schemas.openxmlformats.org/markup-compatibility/2006">
              <mc:Choice xmlns:v="urn:schemas-microsoft-com:vml" Requires="v">
                <p:oleObj spid="_x0000_s14456" r:id="rId6" imgW="1966793" imgH="203024" progId="">
                  <p:embed/>
                </p:oleObj>
              </mc:Choice>
              <mc:Fallback>
                <p:oleObj r:id="rId6" imgW="1966793" imgH="203024" progId="">
                  <p:embed/>
                  <p:pic>
                    <p:nvPicPr>
                      <p:cNvPr id="0" name="Picture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894523"/>
                        <a:ext cx="45656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文本框 65538"/>
          <p:cNvSpPr txBox="1"/>
          <p:nvPr/>
        </p:nvSpPr>
        <p:spPr>
          <a:xfrm>
            <a:off x="190500" y="240665"/>
            <a:ext cx="8763000" cy="2039938"/>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、由逻辑函数式求逻辑电路</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）画出所有的逻辑变量；</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）用“非门”对变量中有“非”的变量取“非”；</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）用“与门”对有关变量的乘积项，实现逻辑乘；</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）用“或门”对有关的乘积项，实现逻辑加；</a:t>
            </a:r>
          </a:p>
        </p:txBody>
      </p:sp>
      <p:graphicFrame>
        <p:nvGraphicFramePr>
          <p:cNvPr id="65541" name="对象 65540"/>
          <p:cNvGraphicFramePr>
            <a:graphicFrameLocks noChangeAspect="1"/>
          </p:cNvGraphicFramePr>
          <p:nvPr>
            <p:extLst>
              <p:ext uri="{D42A27DB-BD31-4B8C-83A1-F6EECF244321}">
                <p14:modId xmlns:p14="http://schemas.microsoft.com/office/powerpoint/2010/main" val="3894832483"/>
              </p:ext>
            </p:extLst>
          </p:nvPr>
        </p:nvGraphicFramePr>
        <p:xfrm>
          <a:off x="5004048" y="3354053"/>
          <a:ext cx="3657600" cy="3048000"/>
        </p:xfrm>
        <a:graphic>
          <a:graphicData uri="http://schemas.openxmlformats.org/presentationml/2006/ole">
            <mc:AlternateContent xmlns:mc="http://schemas.openxmlformats.org/markup-compatibility/2006">
              <mc:Choice xmlns:v="urn:schemas-microsoft-com:vml" Requires="v">
                <p:oleObj spid="_x0000_s15656" r:id="rId4" imgW="5629656" imgH="1639824" progId="">
                  <p:embed/>
                </p:oleObj>
              </mc:Choice>
              <mc:Fallback>
                <p:oleObj r:id="rId4" imgW="5629656" imgH="1639824" progId="">
                  <p:embed/>
                  <p:pic>
                    <p:nvPicPr>
                      <p:cNvPr id="0" name="Picture 226"/>
                      <p:cNvPicPr>
                        <a:picLocks noChangeAspect="1" noChangeArrowheads="1"/>
                      </p:cNvPicPr>
                      <p:nvPr/>
                    </p:nvPicPr>
                    <p:blipFill>
                      <a:blip r:embed="rId5">
                        <a:extLst>
                          <a:ext uri="{28A0092B-C50C-407E-A947-70E740481C1C}">
                            <a14:useLocalDpi xmlns:a14="http://schemas.microsoft.com/office/drawing/2010/main" val="0"/>
                          </a:ext>
                        </a:extLst>
                      </a:blip>
                      <a:srcRect l="5319" r="62766" b="8606"/>
                      <a:stretch>
                        <a:fillRect/>
                      </a:stretch>
                    </p:blipFill>
                    <p:spPr bwMode="auto">
                      <a:xfrm>
                        <a:off x="5004048" y="3354053"/>
                        <a:ext cx="3657600" cy="3048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2" name="对象 65541"/>
          <p:cNvGraphicFramePr>
            <a:graphicFrameLocks noChangeAspect="1"/>
          </p:cNvGraphicFramePr>
          <p:nvPr>
            <p:extLst>
              <p:ext uri="{D42A27DB-BD31-4B8C-83A1-F6EECF244321}">
                <p14:modId xmlns:p14="http://schemas.microsoft.com/office/powerpoint/2010/main" val="46211034"/>
              </p:ext>
            </p:extLst>
          </p:nvPr>
        </p:nvGraphicFramePr>
        <p:xfrm>
          <a:off x="491038" y="2492896"/>
          <a:ext cx="4565650" cy="468312"/>
        </p:xfrm>
        <a:graphic>
          <a:graphicData uri="http://schemas.openxmlformats.org/presentationml/2006/ole">
            <mc:AlternateContent xmlns:mc="http://schemas.openxmlformats.org/markup-compatibility/2006">
              <mc:Choice xmlns:v="urn:schemas-microsoft-com:vml" Requires="v">
                <p:oleObj spid="_x0000_s15657" r:id="rId6" imgW="1966793" imgH="203024" progId="">
                  <p:embed/>
                </p:oleObj>
              </mc:Choice>
              <mc:Fallback>
                <p:oleObj r:id="rId6" imgW="1966793" imgH="203024" progId="">
                  <p:embed/>
                  <p:pic>
                    <p:nvPicPr>
                      <p:cNvPr id="0" name="Picture 2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038" y="2492896"/>
                        <a:ext cx="45656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5591" name="组合 65590"/>
          <p:cNvGrpSpPr/>
          <p:nvPr/>
        </p:nvGrpSpPr>
        <p:grpSpPr>
          <a:xfrm>
            <a:off x="694837" y="3127267"/>
            <a:ext cx="3886200" cy="3276600"/>
            <a:chOff x="3120" y="2256"/>
            <a:chExt cx="2448" cy="2064"/>
          </a:xfrm>
        </p:grpSpPr>
        <p:grpSp>
          <p:nvGrpSpPr>
            <p:cNvPr id="65543" name="组合 65542"/>
            <p:cNvGrpSpPr/>
            <p:nvPr/>
          </p:nvGrpSpPr>
          <p:grpSpPr>
            <a:xfrm>
              <a:off x="3312" y="2304"/>
              <a:ext cx="2064" cy="1920"/>
              <a:chOff x="3312" y="2544"/>
              <a:chExt cx="2064" cy="1680"/>
            </a:xfrm>
          </p:grpSpPr>
          <p:sp>
            <p:nvSpPr>
              <p:cNvPr id="65544" name="矩形 65543"/>
              <p:cNvSpPr/>
              <p:nvPr/>
            </p:nvSpPr>
            <p:spPr>
              <a:xfrm>
                <a:off x="3634" y="2544"/>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45" name="直接连接符 65544"/>
              <p:cNvSpPr/>
              <p:nvPr/>
            </p:nvSpPr>
            <p:spPr>
              <a:xfrm flipH="1">
                <a:off x="3312" y="2610"/>
                <a:ext cx="322" cy="0"/>
              </a:xfrm>
              <a:prstGeom prst="line">
                <a:avLst/>
              </a:prstGeom>
              <a:ln w="9525" cap="flat" cmpd="sng">
                <a:solidFill>
                  <a:srgbClr val="000000"/>
                </a:solidFill>
                <a:prstDash val="solid"/>
                <a:headEnd type="none" w="med" len="med"/>
                <a:tailEnd type="none" w="med" len="med"/>
              </a:ln>
            </p:spPr>
          </p:sp>
          <p:sp>
            <p:nvSpPr>
              <p:cNvPr id="65546" name="直接连接符 65545"/>
              <p:cNvSpPr/>
              <p:nvPr/>
            </p:nvSpPr>
            <p:spPr>
              <a:xfrm flipH="1">
                <a:off x="3312" y="2742"/>
                <a:ext cx="322" cy="0"/>
              </a:xfrm>
              <a:prstGeom prst="line">
                <a:avLst/>
              </a:prstGeom>
              <a:ln w="9525" cap="flat" cmpd="sng">
                <a:solidFill>
                  <a:srgbClr val="000000"/>
                </a:solidFill>
                <a:prstDash val="solid"/>
                <a:headEnd type="none" w="med" len="med"/>
                <a:tailEnd type="none" w="med" len="med"/>
              </a:ln>
            </p:spPr>
          </p:sp>
          <p:sp>
            <p:nvSpPr>
              <p:cNvPr id="65547" name="直接连接符 65546"/>
              <p:cNvSpPr/>
              <p:nvPr/>
            </p:nvSpPr>
            <p:spPr>
              <a:xfrm flipH="1">
                <a:off x="3312" y="2874"/>
                <a:ext cx="322" cy="0"/>
              </a:xfrm>
              <a:prstGeom prst="line">
                <a:avLst/>
              </a:prstGeom>
              <a:ln w="9525" cap="flat" cmpd="sng">
                <a:solidFill>
                  <a:srgbClr val="000000"/>
                </a:solidFill>
                <a:prstDash val="solid"/>
                <a:headEnd type="none" w="med" len="med"/>
                <a:tailEnd type="none" w="med" len="med"/>
              </a:ln>
            </p:spPr>
          </p:sp>
          <p:sp>
            <p:nvSpPr>
              <p:cNvPr id="65548" name="直接连接符 65547"/>
              <p:cNvSpPr/>
              <p:nvPr/>
            </p:nvSpPr>
            <p:spPr>
              <a:xfrm flipH="1">
                <a:off x="3880" y="2742"/>
                <a:ext cx="322" cy="0"/>
              </a:xfrm>
              <a:prstGeom prst="line">
                <a:avLst/>
              </a:prstGeom>
              <a:ln w="9525" cap="flat" cmpd="sng">
                <a:solidFill>
                  <a:srgbClr val="000000"/>
                </a:solidFill>
                <a:prstDash val="solid"/>
                <a:headEnd type="none" w="med" len="med"/>
                <a:tailEnd type="none" w="med" len="med"/>
              </a:ln>
            </p:spPr>
          </p:sp>
          <p:sp>
            <p:nvSpPr>
              <p:cNvPr id="65549" name="矩形 65548"/>
              <p:cNvSpPr/>
              <p:nvPr/>
            </p:nvSpPr>
            <p:spPr>
              <a:xfrm>
                <a:off x="4789" y="3219"/>
                <a:ext cx="265" cy="396"/>
              </a:xfrm>
              <a:prstGeom prst="rect">
                <a:avLst/>
              </a:prstGeom>
              <a:solidFill>
                <a:srgbClr val="FFFFFF"/>
              </a:solidFill>
              <a:ln w="9525" cap="flat" cmpd="sng">
                <a:solidFill>
                  <a:srgbClr val="000000"/>
                </a:solidFill>
                <a:prstDash val="solid"/>
                <a:miter/>
                <a:headEnd type="none" w="med" len="med"/>
                <a:tailEnd type="none" w="med" len="med"/>
              </a:ln>
            </p:spPr>
            <p:txBody>
              <a:bodyPr lIns="0" rIns="0"/>
              <a:lstStyle/>
              <a:p>
                <a:pPr algn="just"/>
                <a:r>
                  <a:rPr lang="en-US" altLang="zh-CN" sz="7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65550" name="直接连接符 65549"/>
              <p:cNvSpPr/>
              <p:nvPr/>
            </p:nvSpPr>
            <p:spPr>
              <a:xfrm flipH="1">
                <a:off x="4486" y="3269"/>
                <a:ext cx="322" cy="0"/>
              </a:xfrm>
              <a:prstGeom prst="line">
                <a:avLst/>
              </a:prstGeom>
              <a:ln w="9525" cap="flat" cmpd="sng">
                <a:solidFill>
                  <a:srgbClr val="000000"/>
                </a:solidFill>
                <a:prstDash val="solid"/>
                <a:headEnd type="none" w="med" len="med"/>
                <a:tailEnd type="none" w="med" len="med"/>
              </a:ln>
            </p:spPr>
          </p:sp>
          <p:sp>
            <p:nvSpPr>
              <p:cNvPr id="65551" name="直接连接符 65550"/>
              <p:cNvSpPr/>
              <p:nvPr/>
            </p:nvSpPr>
            <p:spPr>
              <a:xfrm flipH="1">
                <a:off x="4467" y="3368"/>
                <a:ext cx="322" cy="0"/>
              </a:xfrm>
              <a:prstGeom prst="line">
                <a:avLst/>
              </a:prstGeom>
              <a:ln w="9525" cap="flat" cmpd="sng">
                <a:solidFill>
                  <a:srgbClr val="000000"/>
                </a:solidFill>
                <a:prstDash val="solid"/>
                <a:headEnd type="none" w="med" len="med"/>
                <a:tailEnd type="none" w="med" len="med"/>
              </a:ln>
            </p:spPr>
          </p:sp>
          <p:sp>
            <p:nvSpPr>
              <p:cNvPr id="65552" name="直接连接符 65551"/>
              <p:cNvSpPr/>
              <p:nvPr/>
            </p:nvSpPr>
            <p:spPr>
              <a:xfrm flipH="1">
                <a:off x="4467" y="3467"/>
                <a:ext cx="322" cy="0"/>
              </a:xfrm>
              <a:prstGeom prst="line">
                <a:avLst/>
              </a:prstGeom>
              <a:ln w="9525" cap="flat" cmpd="sng">
                <a:solidFill>
                  <a:srgbClr val="000000"/>
                </a:solidFill>
                <a:prstDash val="solid"/>
                <a:headEnd type="none" w="med" len="med"/>
                <a:tailEnd type="none" w="med" len="med"/>
              </a:ln>
            </p:spPr>
          </p:sp>
          <p:sp>
            <p:nvSpPr>
              <p:cNvPr id="65553" name="直接连接符 65552"/>
              <p:cNvSpPr/>
              <p:nvPr/>
            </p:nvSpPr>
            <p:spPr>
              <a:xfrm flipH="1">
                <a:off x="4467" y="3566"/>
                <a:ext cx="322" cy="0"/>
              </a:xfrm>
              <a:prstGeom prst="line">
                <a:avLst/>
              </a:prstGeom>
              <a:ln w="9525" cap="flat" cmpd="sng">
                <a:solidFill>
                  <a:srgbClr val="000000"/>
                </a:solidFill>
                <a:prstDash val="solid"/>
                <a:headEnd type="none" w="med" len="med"/>
                <a:tailEnd type="none" w="med" len="med"/>
              </a:ln>
            </p:spPr>
          </p:sp>
          <p:sp>
            <p:nvSpPr>
              <p:cNvPr id="65554" name="直接连接符 65553"/>
              <p:cNvSpPr/>
              <p:nvPr/>
            </p:nvSpPr>
            <p:spPr>
              <a:xfrm flipH="1">
                <a:off x="5054" y="3417"/>
                <a:ext cx="322" cy="0"/>
              </a:xfrm>
              <a:prstGeom prst="line">
                <a:avLst/>
              </a:prstGeom>
              <a:ln w="9525" cap="flat" cmpd="sng">
                <a:solidFill>
                  <a:srgbClr val="000000"/>
                </a:solidFill>
                <a:prstDash val="solid"/>
                <a:headEnd type="none" w="med" len="med"/>
                <a:tailEnd type="none" w="med" len="med"/>
              </a:ln>
            </p:spPr>
          </p:sp>
          <p:sp>
            <p:nvSpPr>
              <p:cNvPr id="65555" name="矩形 65554"/>
              <p:cNvSpPr/>
              <p:nvPr/>
            </p:nvSpPr>
            <p:spPr>
              <a:xfrm>
                <a:off x="3634" y="2989"/>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56" name="直接连接符 65555"/>
              <p:cNvSpPr/>
              <p:nvPr/>
            </p:nvSpPr>
            <p:spPr>
              <a:xfrm flipH="1">
                <a:off x="3312" y="3055"/>
                <a:ext cx="322" cy="0"/>
              </a:xfrm>
              <a:prstGeom prst="line">
                <a:avLst/>
              </a:prstGeom>
              <a:ln w="9525" cap="flat" cmpd="sng">
                <a:solidFill>
                  <a:srgbClr val="000000"/>
                </a:solidFill>
                <a:prstDash val="solid"/>
                <a:headEnd type="none" w="med" len="med"/>
                <a:tailEnd type="none" w="med" len="med"/>
              </a:ln>
            </p:spPr>
          </p:sp>
          <p:sp>
            <p:nvSpPr>
              <p:cNvPr id="65557" name="直接连接符 65556"/>
              <p:cNvSpPr/>
              <p:nvPr/>
            </p:nvSpPr>
            <p:spPr>
              <a:xfrm flipH="1">
                <a:off x="3312" y="3187"/>
                <a:ext cx="322" cy="0"/>
              </a:xfrm>
              <a:prstGeom prst="line">
                <a:avLst/>
              </a:prstGeom>
              <a:ln w="9525" cap="flat" cmpd="sng">
                <a:solidFill>
                  <a:srgbClr val="000000"/>
                </a:solidFill>
                <a:prstDash val="solid"/>
                <a:headEnd type="none" w="med" len="med"/>
                <a:tailEnd type="none" w="med" len="med"/>
              </a:ln>
            </p:spPr>
          </p:sp>
          <p:sp>
            <p:nvSpPr>
              <p:cNvPr id="65558" name="直接连接符 65557"/>
              <p:cNvSpPr/>
              <p:nvPr/>
            </p:nvSpPr>
            <p:spPr>
              <a:xfrm flipH="1">
                <a:off x="3312" y="3319"/>
                <a:ext cx="322" cy="0"/>
              </a:xfrm>
              <a:prstGeom prst="line">
                <a:avLst/>
              </a:prstGeom>
              <a:ln w="9525" cap="flat" cmpd="sng">
                <a:solidFill>
                  <a:srgbClr val="000000"/>
                </a:solidFill>
                <a:prstDash val="solid"/>
                <a:headEnd type="none" w="med" len="med"/>
                <a:tailEnd type="none" w="med" len="med"/>
              </a:ln>
            </p:spPr>
          </p:sp>
          <p:sp>
            <p:nvSpPr>
              <p:cNvPr id="65559" name="直接连接符 65558"/>
              <p:cNvSpPr/>
              <p:nvPr/>
            </p:nvSpPr>
            <p:spPr>
              <a:xfrm flipH="1">
                <a:off x="3880" y="3187"/>
                <a:ext cx="322" cy="0"/>
              </a:xfrm>
              <a:prstGeom prst="line">
                <a:avLst/>
              </a:prstGeom>
              <a:ln w="9525" cap="flat" cmpd="sng">
                <a:solidFill>
                  <a:srgbClr val="000000"/>
                </a:solidFill>
                <a:prstDash val="solid"/>
                <a:headEnd type="none" w="med" len="med"/>
                <a:tailEnd type="none" w="med" len="med"/>
              </a:ln>
            </p:spPr>
          </p:sp>
          <p:sp>
            <p:nvSpPr>
              <p:cNvPr id="65560" name="矩形 65559"/>
              <p:cNvSpPr/>
              <p:nvPr/>
            </p:nvSpPr>
            <p:spPr>
              <a:xfrm>
                <a:off x="3634" y="3845"/>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61" name="直接连接符 65560"/>
              <p:cNvSpPr/>
              <p:nvPr/>
            </p:nvSpPr>
            <p:spPr>
              <a:xfrm flipH="1">
                <a:off x="3312" y="3911"/>
                <a:ext cx="322" cy="0"/>
              </a:xfrm>
              <a:prstGeom prst="line">
                <a:avLst/>
              </a:prstGeom>
              <a:ln w="9525" cap="flat" cmpd="sng">
                <a:solidFill>
                  <a:srgbClr val="000000"/>
                </a:solidFill>
                <a:prstDash val="solid"/>
                <a:headEnd type="none" w="med" len="med"/>
                <a:tailEnd type="none" w="med" len="med"/>
              </a:ln>
            </p:spPr>
          </p:sp>
          <p:sp>
            <p:nvSpPr>
              <p:cNvPr id="65562" name="直接连接符 65561"/>
              <p:cNvSpPr/>
              <p:nvPr/>
            </p:nvSpPr>
            <p:spPr>
              <a:xfrm flipH="1">
                <a:off x="3312" y="4043"/>
                <a:ext cx="322" cy="0"/>
              </a:xfrm>
              <a:prstGeom prst="line">
                <a:avLst/>
              </a:prstGeom>
              <a:ln w="9525" cap="flat" cmpd="sng">
                <a:solidFill>
                  <a:srgbClr val="000000"/>
                </a:solidFill>
                <a:prstDash val="solid"/>
                <a:headEnd type="none" w="med" len="med"/>
                <a:tailEnd type="none" w="med" len="med"/>
              </a:ln>
            </p:spPr>
          </p:sp>
          <p:sp>
            <p:nvSpPr>
              <p:cNvPr id="65563" name="直接连接符 65562"/>
              <p:cNvSpPr/>
              <p:nvPr/>
            </p:nvSpPr>
            <p:spPr>
              <a:xfrm flipH="1">
                <a:off x="3312" y="4175"/>
                <a:ext cx="322" cy="0"/>
              </a:xfrm>
              <a:prstGeom prst="line">
                <a:avLst/>
              </a:prstGeom>
              <a:ln w="9525" cap="flat" cmpd="sng">
                <a:solidFill>
                  <a:srgbClr val="000000"/>
                </a:solidFill>
                <a:prstDash val="solid"/>
                <a:headEnd type="none" w="med" len="med"/>
                <a:tailEnd type="none" w="med" len="med"/>
              </a:ln>
            </p:spPr>
          </p:sp>
          <p:sp>
            <p:nvSpPr>
              <p:cNvPr id="65564" name="直接连接符 65563"/>
              <p:cNvSpPr/>
              <p:nvPr/>
            </p:nvSpPr>
            <p:spPr>
              <a:xfrm flipH="1">
                <a:off x="3880" y="4043"/>
                <a:ext cx="322" cy="0"/>
              </a:xfrm>
              <a:prstGeom prst="line">
                <a:avLst/>
              </a:prstGeom>
              <a:ln w="9525" cap="flat" cmpd="sng">
                <a:solidFill>
                  <a:srgbClr val="000000"/>
                </a:solidFill>
                <a:prstDash val="solid"/>
                <a:headEnd type="none" w="med" len="med"/>
                <a:tailEnd type="none" w="med" len="med"/>
              </a:ln>
            </p:spPr>
          </p:sp>
          <p:sp>
            <p:nvSpPr>
              <p:cNvPr id="65565" name="矩形 65564"/>
              <p:cNvSpPr/>
              <p:nvPr/>
            </p:nvSpPr>
            <p:spPr>
              <a:xfrm>
                <a:off x="3634" y="3417"/>
                <a:ext cx="246" cy="379"/>
              </a:xfrm>
              <a:prstGeom prst="rect">
                <a:avLst/>
              </a:prstGeom>
              <a:solidFill>
                <a:srgbClr val="FFFFFF"/>
              </a:solidFill>
              <a:ln w="9525" cap="flat" cmpd="sng">
                <a:solidFill>
                  <a:srgbClr val="000000"/>
                </a:solidFill>
                <a:prstDash val="solid"/>
                <a:miter/>
                <a:headEnd type="none" w="med" len="med"/>
                <a:tailEnd type="none" w="med" len="med"/>
              </a:ln>
            </p:spPr>
            <p:txBody>
              <a:bodyPr/>
              <a:lstStyle/>
              <a:p>
                <a:r>
                  <a:rPr lang="en-US" altLang="zh-CN">
                    <a:latin typeface="Times New Roman" panose="02020603050405020304" pitchFamily="18" charset="0"/>
                    <a:ea typeface="宋体" panose="02010600030101010101" pitchFamily="2" charset="-122"/>
                  </a:rPr>
                  <a:t>&amp;</a:t>
                </a:r>
              </a:p>
            </p:txBody>
          </p:sp>
          <p:sp>
            <p:nvSpPr>
              <p:cNvPr id="65566" name="直接连接符 65565"/>
              <p:cNvSpPr/>
              <p:nvPr/>
            </p:nvSpPr>
            <p:spPr>
              <a:xfrm flipH="1">
                <a:off x="3312" y="3483"/>
                <a:ext cx="322" cy="0"/>
              </a:xfrm>
              <a:prstGeom prst="line">
                <a:avLst/>
              </a:prstGeom>
              <a:ln w="9525" cap="flat" cmpd="sng">
                <a:solidFill>
                  <a:srgbClr val="000000"/>
                </a:solidFill>
                <a:prstDash val="solid"/>
                <a:headEnd type="none" w="med" len="med"/>
                <a:tailEnd type="none" w="med" len="med"/>
              </a:ln>
            </p:spPr>
          </p:sp>
          <p:sp>
            <p:nvSpPr>
              <p:cNvPr id="65567" name="直接连接符 65566"/>
              <p:cNvSpPr/>
              <p:nvPr/>
            </p:nvSpPr>
            <p:spPr>
              <a:xfrm flipH="1">
                <a:off x="3312" y="3615"/>
                <a:ext cx="322" cy="0"/>
              </a:xfrm>
              <a:prstGeom prst="line">
                <a:avLst/>
              </a:prstGeom>
              <a:ln w="9525" cap="flat" cmpd="sng">
                <a:solidFill>
                  <a:srgbClr val="000000"/>
                </a:solidFill>
                <a:prstDash val="solid"/>
                <a:headEnd type="none" w="med" len="med"/>
                <a:tailEnd type="none" w="med" len="med"/>
              </a:ln>
            </p:spPr>
          </p:sp>
          <p:sp>
            <p:nvSpPr>
              <p:cNvPr id="65568" name="直接连接符 65567"/>
              <p:cNvSpPr/>
              <p:nvPr/>
            </p:nvSpPr>
            <p:spPr>
              <a:xfrm flipH="1">
                <a:off x="3312" y="3747"/>
                <a:ext cx="322" cy="0"/>
              </a:xfrm>
              <a:prstGeom prst="line">
                <a:avLst/>
              </a:prstGeom>
              <a:ln w="9525" cap="flat" cmpd="sng">
                <a:solidFill>
                  <a:srgbClr val="000000"/>
                </a:solidFill>
                <a:prstDash val="solid"/>
                <a:headEnd type="none" w="med" len="med"/>
                <a:tailEnd type="none" w="med" len="med"/>
              </a:ln>
            </p:spPr>
          </p:sp>
          <p:sp>
            <p:nvSpPr>
              <p:cNvPr id="65569" name="直接连接符 65568"/>
              <p:cNvSpPr/>
              <p:nvPr/>
            </p:nvSpPr>
            <p:spPr>
              <a:xfrm flipH="1">
                <a:off x="3880" y="3615"/>
                <a:ext cx="322" cy="0"/>
              </a:xfrm>
              <a:prstGeom prst="line">
                <a:avLst/>
              </a:prstGeom>
              <a:ln w="9525" cap="flat" cmpd="sng">
                <a:solidFill>
                  <a:srgbClr val="000000"/>
                </a:solidFill>
                <a:prstDash val="solid"/>
                <a:headEnd type="none" w="med" len="med"/>
                <a:tailEnd type="none" w="med" len="med"/>
              </a:ln>
            </p:spPr>
          </p:sp>
          <p:sp>
            <p:nvSpPr>
              <p:cNvPr id="65570" name="直接连接符 65569"/>
              <p:cNvSpPr/>
              <p:nvPr/>
            </p:nvSpPr>
            <p:spPr>
              <a:xfrm flipV="1">
                <a:off x="4486" y="2725"/>
                <a:ext cx="0" cy="544"/>
              </a:xfrm>
              <a:prstGeom prst="line">
                <a:avLst/>
              </a:prstGeom>
              <a:ln w="9525" cap="flat" cmpd="sng">
                <a:solidFill>
                  <a:srgbClr val="000000"/>
                </a:solidFill>
                <a:prstDash val="solid"/>
                <a:headEnd type="none" w="med" len="med"/>
                <a:tailEnd type="none" w="med" len="med"/>
              </a:ln>
            </p:spPr>
          </p:sp>
          <p:sp>
            <p:nvSpPr>
              <p:cNvPr id="65571" name="直接连接符 65570"/>
              <p:cNvSpPr/>
              <p:nvPr/>
            </p:nvSpPr>
            <p:spPr>
              <a:xfrm>
                <a:off x="4202" y="2742"/>
                <a:ext cx="284" cy="0"/>
              </a:xfrm>
              <a:prstGeom prst="line">
                <a:avLst/>
              </a:prstGeom>
              <a:ln w="9525" cap="flat" cmpd="sng">
                <a:solidFill>
                  <a:srgbClr val="000000"/>
                </a:solidFill>
                <a:prstDash val="solid"/>
                <a:headEnd type="none" w="med" len="med"/>
                <a:tailEnd type="none" w="med" len="med"/>
              </a:ln>
            </p:spPr>
          </p:sp>
          <p:sp>
            <p:nvSpPr>
              <p:cNvPr id="65572" name="直接连接符 65571"/>
              <p:cNvSpPr/>
              <p:nvPr/>
            </p:nvSpPr>
            <p:spPr>
              <a:xfrm>
                <a:off x="4202" y="3186"/>
                <a:ext cx="0" cy="182"/>
              </a:xfrm>
              <a:prstGeom prst="line">
                <a:avLst/>
              </a:prstGeom>
              <a:ln w="9525" cap="flat" cmpd="sng">
                <a:solidFill>
                  <a:srgbClr val="000000"/>
                </a:solidFill>
                <a:prstDash val="solid"/>
                <a:headEnd type="none" w="med" len="med"/>
                <a:tailEnd type="none" w="med" len="med"/>
              </a:ln>
            </p:spPr>
          </p:sp>
          <p:sp>
            <p:nvSpPr>
              <p:cNvPr id="65573" name="直接连接符 65572"/>
              <p:cNvSpPr/>
              <p:nvPr/>
            </p:nvSpPr>
            <p:spPr>
              <a:xfrm>
                <a:off x="4202" y="3368"/>
                <a:ext cx="284" cy="0"/>
              </a:xfrm>
              <a:prstGeom prst="line">
                <a:avLst/>
              </a:prstGeom>
              <a:ln w="9525" cap="flat" cmpd="sng">
                <a:solidFill>
                  <a:srgbClr val="000000"/>
                </a:solidFill>
                <a:prstDash val="solid"/>
                <a:headEnd type="none" w="med" len="med"/>
                <a:tailEnd type="none" w="med" len="med"/>
              </a:ln>
            </p:spPr>
          </p:sp>
          <p:sp>
            <p:nvSpPr>
              <p:cNvPr id="65574" name="直接连接符 65573"/>
              <p:cNvSpPr/>
              <p:nvPr/>
            </p:nvSpPr>
            <p:spPr>
              <a:xfrm flipH="1">
                <a:off x="4202" y="3466"/>
                <a:ext cx="303" cy="0"/>
              </a:xfrm>
              <a:prstGeom prst="line">
                <a:avLst/>
              </a:prstGeom>
              <a:ln w="9525" cap="flat" cmpd="sng">
                <a:solidFill>
                  <a:srgbClr val="000000"/>
                </a:solidFill>
                <a:prstDash val="solid"/>
                <a:headEnd type="none" w="med" len="med"/>
                <a:tailEnd type="none" w="med" len="med"/>
              </a:ln>
            </p:spPr>
          </p:sp>
          <p:sp>
            <p:nvSpPr>
              <p:cNvPr id="65575" name="直接连接符 65574"/>
              <p:cNvSpPr/>
              <p:nvPr/>
            </p:nvSpPr>
            <p:spPr>
              <a:xfrm>
                <a:off x="4202" y="3483"/>
                <a:ext cx="0" cy="148"/>
              </a:xfrm>
              <a:prstGeom prst="line">
                <a:avLst/>
              </a:prstGeom>
              <a:ln w="9525" cap="flat" cmpd="sng">
                <a:solidFill>
                  <a:srgbClr val="000000"/>
                </a:solidFill>
                <a:prstDash val="solid"/>
                <a:headEnd type="none" w="med" len="med"/>
                <a:tailEnd type="none" w="med" len="med"/>
              </a:ln>
            </p:spPr>
          </p:sp>
          <p:sp>
            <p:nvSpPr>
              <p:cNvPr id="65576" name="直接连接符 65575"/>
              <p:cNvSpPr/>
              <p:nvPr/>
            </p:nvSpPr>
            <p:spPr>
              <a:xfrm>
                <a:off x="4486" y="3565"/>
                <a:ext cx="0" cy="478"/>
              </a:xfrm>
              <a:prstGeom prst="line">
                <a:avLst/>
              </a:prstGeom>
              <a:ln w="9525" cap="flat" cmpd="sng">
                <a:solidFill>
                  <a:srgbClr val="000000"/>
                </a:solidFill>
                <a:prstDash val="solid"/>
                <a:headEnd type="none" w="med" len="med"/>
                <a:tailEnd type="none" w="med" len="med"/>
              </a:ln>
            </p:spPr>
          </p:sp>
          <p:sp>
            <p:nvSpPr>
              <p:cNvPr id="65577" name="直接连接符 65576"/>
              <p:cNvSpPr/>
              <p:nvPr/>
            </p:nvSpPr>
            <p:spPr>
              <a:xfrm>
                <a:off x="4145" y="4043"/>
                <a:ext cx="341" cy="0"/>
              </a:xfrm>
              <a:prstGeom prst="line">
                <a:avLst/>
              </a:prstGeom>
              <a:ln w="9525" cap="flat" cmpd="sng">
                <a:solidFill>
                  <a:srgbClr val="000000"/>
                </a:solidFill>
                <a:prstDash val="solid"/>
                <a:headEnd type="none" w="med" len="med"/>
                <a:tailEnd type="none" w="med" len="med"/>
              </a:ln>
            </p:spPr>
          </p:sp>
        </p:grpSp>
        <p:sp>
          <p:nvSpPr>
            <p:cNvPr id="65578" name="文本框 65577"/>
            <p:cNvSpPr txBox="1"/>
            <p:nvPr/>
          </p:nvSpPr>
          <p:spPr>
            <a:xfrm>
              <a:off x="3120" y="4032"/>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65579" name="文本框 65578"/>
            <p:cNvSpPr txBox="1"/>
            <p:nvPr/>
          </p:nvSpPr>
          <p:spPr>
            <a:xfrm>
              <a:off x="3120" y="3744"/>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0" name="文本框 65579"/>
            <p:cNvSpPr txBox="1"/>
            <p:nvPr/>
          </p:nvSpPr>
          <p:spPr>
            <a:xfrm>
              <a:off x="3120" y="3216"/>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1" name="文本框 65580"/>
            <p:cNvSpPr txBox="1"/>
            <p:nvPr/>
          </p:nvSpPr>
          <p:spPr>
            <a:xfrm>
              <a:off x="3120" y="2736"/>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65582" name="文本框 65581"/>
            <p:cNvSpPr txBox="1"/>
            <p:nvPr/>
          </p:nvSpPr>
          <p:spPr>
            <a:xfrm>
              <a:off x="3120" y="388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3" name="文本框 65582"/>
            <p:cNvSpPr txBox="1"/>
            <p:nvPr/>
          </p:nvSpPr>
          <p:spPr>
            <a:xfrm>
              <a:off x="3120" y="340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4" name="文本框 65583"/>
            <p:cNvSpPr txBox="1"/>
            <p:nvPr/>
          </p:nvSpPr>
          <p:spPr>
            <a:xfrm>
              <a:off x="3120" y="2400"/>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65585" name="文本框 65584"/>
            <p:cNvSpPr txBox="1"/>
            <p:nvPr/>
          </p:nvSpPr>
          <p:spPr>
            <a:xfrm>
              <a:off x="3120" y="3072"/>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65586" name="文本框 65585"/>
            <p:cNvSpPr txBox="1"/>
            <p:nvPr/>
          </p:nvSpPr>
          <p:spPr>
            <a:xfrm>
              <a:off x="3120" y="2544"/>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graphicFrame>
          <p:nvGraphicFramePr>
            <p:cNvPr id="65587" name="对象 65586"/>
            <p:cNvGraphicFramePr>
              <a:graphicFrameLocks noChangeAspect="1"/>
            </p:cNvGraphicFramePr>
            <p:nvPr/>
          </p:nvGraphicFramePr>
          <p:xfrm>
            <a:off x="3120" y="2256"/>
            <a:ext cx="218" cy="252"/>
          </p:xfrm>
          <a:graphic>
            <a:graphicData uri="http://schemas.openxmlformats.org/presentationml/2006/ole">
              <mc:AlternateContent xmlns:mc="http://schemas.openxmlformats.org/markup-compatibility/2006">
                <mc:Choice xmlns:v="urn:schemas-microsoft-com:vml" Requires="v">
                  <p:oleObj spid="_x0000_s15658" r:id="rId8" imgW="164885" imgH="190252" progId="">
                    <p:embed/>
                  </p:oleObj>
                </mc:Choice>
                <mc:Fallback>
                  <p:oleObj r:id="rId8" imgW="164885" imgH="190252" progId="">
                    <p:embed/>
                    <p:pic>
                      <p:nvPicPr>
                        <p:cNvPr id="0" name="Picture 2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2256"/>
                          <a:ext cx="2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88" name="对象 65587"/>
            <p:cNvGraphicFramePr>
              <a:graphicFrameLocks noChangeAspect="1"/>
            </p:cNvGraphicFramePr>
            <p:nvPr/>
          </p:nvGraphicFramePr>
          <p:xfrm>
            <a:off x="3128" y="2928"/>
            <a:ext cx="201" cy="252"/>
          </p:xfrm>
          <a:graphic>
            <a:graphicData uri="http://schemas.openxmlformats.org/presentationml/2006/ole">
              <mc:AlternateContent xmlns:mc="http://schemas.openxmlformats.org/markup-compatibility/2006">
                <mc:Choice xmlns:v="urn:schemas-microsoft-com:vml" Requires="v">
                  <p:oleObj spid="_x0000_s15659" r:id="rId10" imgW="152268" imgH="190335" progId="">
                    <p:embed/>
                  </p:oleObj>
                </mc:Choice>
                <mc:Fallback>
                  <p:oleObj r:id="rId10" imgW="152268" imgH="190335" progId="">
                    <p:embed/>
                    <p:pic>
                      <p:nvPicPr>
                        <p:cNvPr id="0" name="Picture 2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8" y="2928"/>
                          <a:ext cx="2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89" name="对象 65588"/>
            <p:cNvGraphicFramePr>
              <a:graphicFrameLocks noChangeAspect="1"/>
            </p:cNvGraphicFramePr>
            <p:nvPr/>
          </p:nvGraphicFramePr>
          <p:xfrm>
            <a:off x="3120" y="3600"/>
            <a:ext cx="218" cy="268"/>
          </p:xfrm>
          <a:graphic>
            <a:graphicData uri="http://schemas.openxmlformats.org/presentationml/2006/ole">
              <mc:AlternateContent xmlns:mc="http://schemas.openxmlformats.org/markup-compatibility/2006">
                <mc:Choice xmlns:v="urn:schemas-microsoft-com:vml" Requires="v">
                  <p:oleObj spid="_x0000_s15660" r:id="rId12" imgW="164885" imgH="202936" progId="">
                    <p:embed/>
                  </p:oleObj>
                </mc:Choice>
                <mc:Fallback>
                  <p:oleObj r:id="rId12" imgW="164885" imgH="202936" progId="">
                    <p:embed/>
                    <p:pic>
                      <p:nvPicPr>
                        <p:cNvPr id="0" name="Picture 2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0" y="3600"/>
                          <a:ext cx="218"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90" name="文本框 65589"/>
            <p:cNvSpPr txBox="1"/>
            <p:nvPr/>
          </p:nvSpPr>
          <p:spPr>
            <a:xfrm>
              <a:off x="5328" y="3168"/>
              <a:ext cx="240" cy="288"/>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20" name="组合 34819"/>
          <p:cNvGrpSpPr/>
          <p:nvPr/>
        </p:nvGrpSpPr>
        <p:grpSpPr>
          <a:xfrm>
            <a:off x="2835275" y="4032250"/>
            <a:ext cx="644525" cy="519113"/>
            <a:chOff x="1786" y="2444"/>
            <a:chExt cx="406" cy="327"/>
          </a:xfrm>
        </p:grpSpPr>
        <p:sp>
          <p:nvSpPr>
            <p:cNvPr id="34821" name="文本框 34820"/>
            <p:cNvSpPr txBox="1"/>
            <p:nvPr/>
          </p:nvSpPr>
          <p:spPr>
            <a:xfrm>
              <a:off x="1786" y="2444"/>
              <a:ext cx="406" cy="327"/>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B</a:t>
              </a:r>
            </a:p>
          </p:txBody>
        </p:sp>
        <p:sp>
          <p:nvSpPr>
            <p:cNvPr id="34822" name="直接连接符 34821"/>
            <p:cNvSpPr/>
            <p:nvPr/>
          </p:nvSpPr>
          <p:spPr>
            <a:xfrm flipV="1">
              <a:off x="1851" y="2476"/>
              <a:ext cx="162" cy="1"/>
            </a:xfrm>
            <a:prstGeom prst="line">
              <a:avLst/>
            </a:prstGeom>
            <a:ln w="28575" cap="flat" cmpd="sng">
              <a:solidFill>
                <a:srgbClr val="FF0000"/>
              </a:solidFill>
              <a:prstDash val="solid"/>
              <a:headEnd type="none" w="med" len="med"/>
              <a:tailEnd type="none" w="med" len="med"/>
            </a:ln>
          </p:spPr>
        </p:sp>
      </p:grpSp>
      <p:sp>
        <p:nvSpPr>
          <p:cNvPr id="34823" name="文本框 34822"/>
          <p:cNvSpPr txBox="1"/>
          <p:nvPr/>
        </p:nvSpPr>
        <p:spPr>
          <a:xfrm>
            <a:off x="4862513" y="5511800"/>
            <a:ext cx="746125" cy="519113"/>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AB</a:t>
            </a:r>
            <a:endParaRPr lang="en-US" altLang="zh-CN" sz="2800" b="1" dirty="0">
              <a:latin typeface="Times New Roman" panose="02020603050405020304" pitchFamily="18" charset="0"/>
              <a:ea typeface="宋体" panose="02010600030101010101" pitchFamily="2" charset="-122"/>
            </a:endParaRPr>
          </a:p>
        </p:txBody>
      </p:sp>
      <p:grpSp>
        <p:nvGrpSpPr>
          <p:cNvPr id="34824" name="组合 34823"/>
          <p:cNvGrpSpPr/>
          <p:nvPr/>
        </p:nvGrpSpPr>
        <p:grpSpPr>
          <a:xfrm>
            <a:off x="6697663" y="4205288"/>
            <a:ext cx="2166937" cy="519112"/>
            <a:chOff x="4059" y="2498"/>
            <a:chExt cx="1365" cy="327"/>
          </a:xfrm>
        </p:grpSpPr>
        <p:sp>
          <p:nvSpPr>
            <p:cNvPr id="34825" name="文本框 34824"/>
            <p:cNvSpPr txBox="1"/>
            <p:nvPr/>
          </p:nvSpPr>
          <p:spPr>
            <a:xfrm>
              <a:off x="4059" y="2498"/>
              <a:ext cx="1365" cy="327"/>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Y=A B+AB</a:t>
              </a:r>
              <a:endParaRPr lang="en-US" altLang="zh-CN" sz="2800" b="1" dirty="0">
                <a:latin typeface="Times New Roman" panose="02020603050405020304" pitchFamily="18" charset="0"/>
                <a:ea typeface="宋体" panose="02010600030101010101" pitchFamily="2" charset="-122"/>
              </a:endParaRPr>
            </a:p>
          </p:txBody>
        </p:sp>
        <p:sp>
          <p:nvSpPr>
            <p:cNvPr id="34826" name="直接连接符 34825"/>
            <p:cNvSpPr/>
            <p:nvPr/>
          </p:nvSpPr>
          <p:spPr>
            <a:xfrm flipV="1">
              <a:off x="4400" y="2545"/>
              <a:ext cx="146" cy="1"/>
            </a:xfrm>
            <a:prstGeom prst="line">
              <a:avLst/>
            </a:prstGeom>
            <a:ln w="28575" cap="flat" cmpd="sng">
              <a:solidFill>
                <a:srgbClr val="FF0000"/>
              </a:solidFill>
              <a:prstDash val="solid"/>
              <a:headEnd type="none" w="med" len="med"/>
              <a:tailEnd type="none" w="med" len="med"/>
            </a:ln>
          </p:spPr>
        </p:sp>
        <p:sp>
          <p:nvSpPr>
            <p:cNvPr id="34827" name="直接连接符 34826"/>
            <p:cNvSpPr/>
            <p:nvPr/>
          </p:nvSpPr>
          <p:spPr>
            <a:xfrm flipV="1">
              <a:off x="4593" y="2543"/>
              <a:ext cx="146" cy="1"/>
            </a:xfrm>
            <a:prstGeom prst="line">
              <a:avLst/>
            </a:prstGeom>
            <a:ln w="28575" cap="flat" cmpd="sng">
              <a:solidFill>
                <a:srgbClr val="FF0000"/>
              </a:solidFill>
              <a:prstDash val="solid"/>
              <a:headEnd type="none" w="med" len="med"/>
              <a:tailEnd type="none" w="med" len="med"/>
            </a:ln>
          </p:spPr>
        </p:sp>
        <p:sp>
          <p:nvSpPr>
            <p:cNvPr id="34828" name="直接连接符 34827"/>
            <p:cNvSpPr/>
            <p:nvPr/>
          </p:nvSpPr>
          <p:spPr>
            <a:xfrm>
              <a:off x="4416" y="2498"/>
              <a:ext cx="730" cy="0"/>
            </a:xfrm>
            <a:prstGeom prst="line">
              <a:avLst/>
            </a:prstGeom>
            <a:ln w="28575" cap="flat" cmpd="sng">
              <a:solidFill>
                <a:srgbClr val="FF0000"/>
              </a:solidFill>
              <a:prstDash val="solid"/>
              <a:headEnd type="none" w="med" len="med"/>
              <a:tailEnd type="none" w="med" len="med"/>
            </a:ln>
          </p:spPr>
        </p:sp>
      </p:grpSp>
      <p:grpSp>
        <p:nvGrpSpPr>
          <p:cNvPr id="34829" name="组合 34828"/>
          <p:cNvGrpSpPr/>
          <p:nvPr/>
        </p:nvGrpSpPr>
        <p:grpSpPr>
          <a:xfrm>
            <a:off x="4551363" y="2392363"/>
            <a:ext cx="823912" cy="519112"/>
            <a:chOff x="2867" y="1411"/>
            <a:chExt cx="519" cy="327"/>
          </a:xfrm>
        </p:grpSpPr>
        <p:sp>
          <p:nvSpPr>
            <p:cNvPr id="34830" name="文本框 34829"/>
            <p:cNvSpPr txBox="1"/>
            <p:nvPr/>
          </p:nvSpPr>
          <p:spPr>
            <a:xfrm>
              <a:off x="2867" y="1411"/>
              <a:ext cx="519" cy="327"/>
            </a:xfrm>
            <a:prstGeom prst="rect">
              <a:avLst/>
            </a:prstGeom>
            <a:noFill/>
            <a:ln w="9525">
              <a:noFill/>
            </a:ln>
          </p:spPr>
          <p:txBody>
            <a:bodyPr>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A B</a:t>
              </a:r>
              <a:endParaRPr lang="en-US" altLang="zh-CN" sz="2800" b="1" dirty="0">
                <a:latin typeface="Times New Roman" panose="02020603050405020304" pitchFamily="18" charset="0"/>
                <a:ea typeface="宋体" panose="02010600030101010101" pitchFamily="2" charset="-122"/>
              </a:endParaRPr>
            </a:p>
          </p:txBody>
        </p:sp>
        <p:sp>
          <p:nvSpPr>
            <p:cNvPr id="34831" name="直接连接符 34830"/>
            <p:cNvSpPr/>
            <p:nvPr/>
          </p:nvSpPr>
          <p:spPr>
            <a:xfrm>
              <a:off x="3128" y="1444"/>
              <a:ext cx="178" cy="0"/>
            </a:xfrm>
            <a:prstGeom prst="line">
              <a:avLst/>
            </a:prstGeom>
            <a:ln w="28575" cap="flat" cmpd="sng">
              <a:solidFill>
                <a:srgbClr val="FF0000"/>
              </a:solidFill>
              <a:prstDash val="solid"/>
              <a:headEnd type="none" w="med" len="med"/>
              <a:tailEnd type="none" w="med" len="med"/>
            </a:ln>
          </p:spPr>
        </p:sp>
        <p:sp>
          <p:nvSpPr>
            <p:cNvPr id="34832" name="直接连接符 34831"/>
            <p:cNvSpPr/>
            <p:nvPr/>
          </p:nvSpPr>
          <p:spPr>
            <a:xfrm>
              <a:off x="2912" y="1450"/>
              <a:ext cx="178" cy="0"/>
            </a:xfrm>
            <a:prstGeom prst="line">
              <a:avLst/>
            </a:prstGeom>
            <a:ln w="28575" cap="flat" cmpd="sng">
              <a:solidFill>
                <a:srgbClr val="FF0000"/>
              </a:solidFill>
              <a:prstDash val="solid"/>
              <a:headEnd type="none" w="med" len="med"/>
              <a:tailEnd type="none" w="med" len="med"/>
            </a:ln>
          </p:spPr>
        </p:sp>
      </p:grpSp>
      <p:grpSp>
        <p:nvGrpSpPr>
          <p:cNvPr id="34833" name="组合 34832"/>
          <p:cNvGrpSpPr/>
          <p:nvPr/>
        </p:nvGrpSpPr>
        <p:grpSpPr>
          <a:xfrm>
            <a:off x="2935290" y="2082800"/>
            <a:ext cx="627063" cy="519113"/>
            <a:chOff x="1849" y="1216"/>
            <a:chExt cx="395" cy="327"/>
          </a:xfrm>
        </p:grpSpPr>
        <p:sp>
          <p:nvSpPr>
            <p:cNvPr id="34834" name="文本框 34833"/>
            <p:cNvSpPr txBox="1"/>
            <p:nvPr/>
          </p:nvSpPr>
          <p:spPr>
            <a:xfrm>
              <a:off x="1849" y="1216"/>
              <a:ext cx="395" cy="327"/>
            </a:xfrm>
            <a:prstGeom prst="rect">
              <a:avLst/>
            </a:prstGeom>
            <a:noFill/>
            <a:ln w="9525">
              <a:noFill/>
            </a:ln>
          </p:spPr>
          <p:txBody>
            <a:bodyPr wrap="square">
              <a:spAutoFit/>
            </a:bodyPr>
            <a:lstStyle/>
            <a:p>
              <a:pPr>
                <a:spcBef>
                  <a:spcPct val="50000"/>
                </a:spcBef>
              </a:pPr>
              <a:r>
                <a:rPr lang="en-US" altLang="zh-CN" sz="2800" b="1" dirty="0">
                  <a:solidFill>
                    <a:srgbClr val="FF0000"/>
                  </a:solidFill>
                  <a:latin typeface="Times New Roman" panose="02020603050405020304" pitchFamily="18" charset="0"/>
                  <a:ea typeface="宋体" panose="02010600030101010101" pitchFamily="2" charset="-122"/>
                </a:rPr>
                <a:t>A</a:t>
              </a:r>
            </a:p>
          </p:txBody>
        </p:sp>
        <p:sp>
          <p:nvSpPr>
            <p:cNvPr id="34835" name="直接连接符 34834"/>
            <p:cNvSpPr/>
            <p:nvPr/>
          </p:nvSpPr>
          <p:spPr>
            <a:xfrm flipV="1">
              <a:off x="1914" y="1248"/>
              <a:ext cx="162" cy="1"/>
            </a:xfrm>
            <a:prstGeom prst="line">
              <a:avLst/>
            </a:prstGeom>
            <a:ln w="28575" cap="flat" cmpd="sng">
              <a:solidFill>
                <a:srgbClr val="FF0000"/>
              </a:solidFill>
              <a:prstDash val="solid"/>
              <a:headEnd type="none" w="med" len="med"/>
              <a:tailEnd type="none" w="med" len="med"/>
            </a:ln>
          </p:spPr>
        </p:sp>
      </p:grpSp>
      <p:grpSp>
        <p:nvGrpSpPr>
          <p:cNvPr id="34836" name="组合 34835"/>
          <p:cNvGrpSpPr/>
          <p:nvPr/>
        </p:nvGrpSpPr>
        <p:grpSpPr>
          <a:xfrm>
            <a:off x="793750" y="2417763"/>
            <a:ext cx="5635625" cy="3983037"/>
            <a:chOff x="500" y="1393"/>
            <a:chExt cx="3550" cy="2509"/>
          </a:xfrm>
        </p:grpSpPr>
        <p:sp>
          <p:nvSpPr>
            <p:cNvPr id="34837" name="直接连接符 34836"/>
            <p:cNvSpPr/>
            <p:nvPr/>
          </p:nvSpPr>
          <p:spPr>
            <a:xfrm>
              <a:off x="2748" y="1782"/>
              <a:ext cx="240" cy="0"/>
            </a:xfrm>
            <a:prstGeom prst="line">
              <a:avLst/>
            </a:prstGeom>
            <a:ln w="38100" cap="flat" cmpd="sng">
              <a:solidFill>
                <a:schemeClr val="tx1"/>
              </a:solidFill>
              <a:prstDash val="solid"/>
              <a:headEnd type="none" w="med" len="med"/>
              <a:tailEnd type="none" w="med" len="med"/>
            </a:ln>
          </p:spPr>
        </p:sp>
        <p:grpSp>
          <p:nvGrpSpPr>
            <p:cNvPr id="34838" name="组合 34837"/>
            <p:cNvGrpSpPr/>
            <p:nvPr/>
          </p:nvGrpSpPr>
          <p:grpSpPr>
            <a:xfrm>
              <a:off x="500" y="1393"/>
              <a:ext cx="3550" cy="2509"/>
              <a:chOff x="500" y="1393"/>
              <a:chExt cx="3550" cy="2509"/>
            </a:xfrm>
          </p:grpSpPr>
          <p:sp>
            <p:nvSpPr>
              <p:cNvPr id="34839" name="直接连接符 34838"/>
              <p:cNvSpPr/>
              <p:nvPr/>
            </p:nvSpPr>
            <p:spPr>
              <a:xfrm>
                <a:off x="2122" y="1924"/>
                <a:ext cx="0" cy="912"/>
              </a:xfrm>
              <a:prstGeom prst="line">
                <a:avLst/>
              </a:prstGeom>
              <a:ln w="38100" cap="flat" cmpd="sng">
                <a:solidFill>
                  <a:srgbClr val="000000"/>
                </a:solidFill>
                <a:prstDash val="solid"/>
                <a:headEnd type="none" w="med" len="med"/>
                <a:tailEnd type="none" w="med" len="med"/>
              </a:ln>
            </p:spPr>
          </p:sp>
          <p:grpSp>
            <p:nvGrpSpPr>
              <p:cNvPr id="34840" name="组合 34839"/>
              <p:cNvGrpSpPr/>
              <p:nvPr/>
            </p:nvGrpSpPr>
            <p:grpSpPr>
              <a:xfrm>
                <a:off x="500" y="1393"/>
                <a:ext cx="3550" cy="2509"/>
                <a:chOff x="500" y="1393"/>
                <a:chExt cx="3550" cy="2509"/>
              </a:xfrm>
            </p:grpSpPr>
            <p:sp>
              <p:nvSpPr>
                <p:cNvPr id="34841" name="矩形 34840"/>
                <p:cNvSpPr/>
                <p:nvPr/>
              </p:nvSpPr>
              <p:spPr>
                <a:xfrm>
                  <a:off x="1406" y="2595"/>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42" name="直接连接符 34841"/>
                <p:cNvSpPr/>
                <p:nvPr/>
              </p:nvSpPr>
              <p:spPr>
                <a:xfrm>
                  <a:off x="1886" y="2835"/>
                  <a:ext cx="240" cy="0"/>
                </a:xfrm>
                <a:prstGeom prst="line">
                  <a:avLst/>
                </a:prstGeom>
                <a:ln w="38100" cap="flat" cmpd="sng">
                  <a:solidFill>
                    <a:schemeClr val="tx1"/>
                  </a:solidFill>
                  <a:prstDash val="solid"/>
                  <a:headEnd type="none" w="med" len="med"/>
                  <a:tailEnd type="none" w="med" len="med"/>
                </a:ln>
              </p:spPr>
            </p:sp>
            <p:sp>
              <p:nvSpPr>
                <p:cNvPr id="34843" name="椭圆 34842"/>
                <p:cNvSpPr/>
                <p:nvPr/>
              </p:nvSpPr>
              <p:spPr>
                <a:xfrm>
                  <a:off x="1790" y="2787"/>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44" name="文本框 34843"/>
                <p:cNvSpPr txBox="1"/>
                <p:nvPr/>
              </p:nvSpPr>
              <p:spPr>
                <a:xfrm>
                  <a:off x="1502" y="2691"/>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34845" name="矩形 34844"/>
                <p:cNvSpPr/>
                <p:nvPr/>
              </p:nvSpPr>
              <p:spPr>
                <a:xfrm>
                  <a:off x="2364" y="1542"/>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46" name="直接连接符 34845"/>
                <p:cNvSpPr/>
                <p:nvPr/>
              </p:nvSpPr>
              <p:spPr>
                <a:xfrm>
                  <a:off x="2124" y="1926"/>
                  <a:ext cx="240" cy="0"/>
                </a:xfrm>
                <a:prstGeom prst="line">
                  <a:avLst/>
                </a:prstGeom>
                <a:ln w="38100" cap="flat" cmpd="sng">
                  <a:solidFill>
                    <a:schemeClr val="tx1"/>
                  </a:solidFill>
                  <a:prstDash val="solid"/>
                  <a:headEnd type="none" w="med" len="med"/>
                  <a:tailEnd type="none" w="med" len="med"/>
                </a:ln>
              </p:spPr>
            </p:sp>
            <p:sp>
              <p:nvSpPr>
                <p:cNvPr id="34847" name="文本框 34846"/>
                <p:cNvSpPr txBox="1"/>
                <p:nvPr/>
              </p:nvSpPr>
              <p:spPr>
                <a:xfrm>
                  <a:off x="2460" y="1638"/>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34848" name="文本框 34847"/>
                <p:cNvSpPr txBox="1"/>
                <p:nvPr/>
              </p:nvSpPr>
              <p:spPr>
                <a:xfrm>
                  <a:off x="500" y="1460"/>
                  <a:ext cx="341"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34849" name="文本框 34848"/>
                <p:cNvSpPr txBox="1"/>
                <p:nvPr/>
              </p:nvSpPr>
              <p:spPr>
                <a:xfrm>
                  <a:off x="512" y="2677"/>
                  <a:ext cx="357"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B</a:t>
                  </a:r>
                </a:p>
              </p:txBody>
            </p:sp>
            <p:sp>
              <p:nvSpPr>
                <p:cNvPr id="34850" name="直接连接符 34849"/>
                <p:cNvSpPr/>
                <p:nvPr/>
              </p:nvSpPr>
              <p:spPr>
                <a:xfrm>
                  <a:off x="810" y="1625"/>
                  <a:ext cx="604" cy="8"/>
                </a:xfrm>
                <a:prstGeom prst="line">
                  <a:avLst/>
                </a:prstGeom>
                <a:ln w="38100" cap="flat" cmpd="sng">
                  <a:solidFill>
                    <a:schemeClr val="tx1"/>
                  </a:solidFill>
                  <a:prstDash val="solid"/>
                  <a:headEnd type="none" w="med" len="med"/>
                  <a:tailEnd type="none" w="med" len="med"/>
                </a:ln>
              </p:spPr>
            </p:sp>
            <p:sp>
              <p:nvSpPr>
                <p:cNvPr id="34851" name="直接连接符 34850"/>
                <p:cNvSpPr/>
                <p:nvPr/>
              </p:nvSpPr>
              <p:spPr>
                <a:xfrm flipV="1">
                  <a:off x="781" y="2838"/>
                  <a:ext cx="627" cy="1"/>
                </a:xfrm>
                <a:prstGeom prst="line">
                  <a:avLst/>
                </a:prstGeom>
                <a:ln w="38100" cap="flat" cmpd="sng">
                  <a:solidFill>
                    <a:schemeClr val="tx1"/>
                  </a:solidFill>
                  <a:prstDash val="solid"/>
                  <a:headEnd type="none" w="med" len="med"/>
                  <a:tailEnd type="none" w="med" len="med"/>
                </a:ln>
              </p:spPr>
            </p:sp>
            <p:sp>
              <p:nvSpPr>
                <p:cNvPr id="34852" name="椭圆 34851"/>
                <p:cNvSpPr/>
                <p:nvPr/>
              </p:nvSpPr>
              <p:spPr>
                <a:xfrm>
                  <a:off x="1216" y="162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34853" name="椭圆 34852"/>
                <p:cNvSpPr/>
                <p:nvPr/>
              </p:nvSpPr>
              <p:spPr>
                <a:xfrm>
                  <a:off x="1069" y="2817"/>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34854" name="直接连接符 34853"/>
                <p:cNvSpPr/>
                <p:nvPr/>
              </p:nvSpPr>
              <p:spPr>
                <a:xfrm>
                  <a:off x="2752" y="3614"/>
                  <a:ext cx="240" cy="0"/>
                </a:xfrm>
                <a:prstGeom prst="line">
                  <a:avLst/>
                </a:prstGeom>
                <a:ln w="38100" cap="flat" cmpd="sng">
                  <a:solidFill>
                    <a:schemeClr val="tx1"/>
                  </a:solidFill>
                  <a:prstDash val="solid"/>
                  <a:headEnd type="none" w="med" len="med"/>
                  <a:tailEnd type="none" w="med" len="med"/>
                </a:ln>
              </p:spPr>
            </p:sp>
            <p:sp>
              <p:nvSpPr>
                <p:cNvPr id="34855" name="矩形 34854"/>
                <p:cNvSpPr/>
                <p:nvPr/>
              </p:nvSpPr>
              <p:spPr>
                <a:xfrm>
                  <a:off x="2368" y="3374"/>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56" name="直接连接符 34855"/>
                <p:cNvSpPr/>
                <p:nvPr/>
              </p:nvSpPr>
              <p:spPr>
                <a:xfrm>
                  <a:off x="2128" y="3758"/>
                  <a:ext cx="240" cy="0"/>
                </a:xfrm>
                <a:prstGeom prst="line">
                  <a:avLst/>
                </a:prstGeom>
                <a:ln w="38100" cap="flat" cmpd="sng">
                  <a:solidFill>
                    <a:schemeClr val="tx1"/>
                  </a:solidFill>
                  <a:prstDash val="solid"/>
                  <a:headEnd type="none" w="med" len="med"/>
                  <a:tailEnd type="none" w="med" len="med"/>
                </a:ln>
              </p:spPr>
            </p:sp>
            <p:sp>
              <p:nvSpPr>
                <p:cNvPr id="34857" name="直接连接符 34856"/>
                <p:cNvSpPr/>
                <p:nvPr/>
              </p:nvSpPr>
              <p:spPr>
                <a:xfrm>
                  <a:off x="2128" y="3470"/>
                  <a:ext cx="240" cy="0"/>
                </a:xfrm>
                <a:prstGeom prst="line">
                  <a:avLst/>
                </a:prstGeom>
                <a:ln w="38100" cap="flat" cmpd="sng">
                  <a:solidFill>
                    <a:schemeClr val="tx1"/>
                  </a:solidFill>
                  <a:prstDash val="solid"/>
                  <a:headEnd type="none" w="med" len="med"/>
                  <a:tailEnd type="none" w="med" len="med"/>
                </a:ln>
              </p:spPr>
            </p:sp>
            <p:sp>
              <p:nvSpPr>
                <p:cNvPr id="34858" name="文本框 34857"/>
                <p:cNvSpPr txBox="1"/>
                <p:nvPr/>
              </p:nvSpPr>
              <p:spPr>
                <a:xfrm>
                  <a:off x="2464" y="3470"/>
                  <a:ext cx="384"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&amp;</a:t>
                  </a:r>
                </a:p>
              </p:txBody>
            </p:sp>
            <p:sp>
              <p:nvSpPr>
                <p:cNvPr id="34859" name="矩形 34858"/>
                <p:cNvSpPr/>
                <p:nvPr/>
              </p:nvSpPr>
              <p:spPr>
                <a:xfrm>
                  <a:off x="1405" y="1393"/>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60" name="直接连接符 34859"/>
                <p:cNvSpPr/>
                <p:nvPr/>
              </p:nvSpPr>
              <p:spPr>
                <a:xfrm flipV="1">
                  <a:off x="1885" y="1625"/>
                  <a:ext cx="472" cy="8"/>
                </a:xfrm>
                <a:prstGeom prst="line">
                  <a:avLst/>
                </a:prstGeom>
                <a:ln w="38100" cap="flat" cmpd="sng">
                  <a:solidFill>
                    <a:schemeClr val="tx1"/>
                  </a:solidFill>
                  <a:prstDash val="solid"/>
                  <a:headEnd type="none" w="med" len="med"/>
                  <a:tailEnd type="none" w="med" len="med"/>
                </a:ln>
              </p:spPr>
            </p:sp>
            <p:sp>
              <p:nvSpPr>
                <p:cNvPr id="34861" name="椭圆 34860"/>
                <p:cNvSpPr/>
                <p:nvPr/>
              </p:nvSpPr>
              <p:spPr>
                <a:xfrm>
                  <a:off x="1789" y="1585"/>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62" name="文本框 34861"/>
                <p:cNvSpPr txBox="1"/>
                <p:nvPr/>
              </p:nvSpPr>
              <p:spPr>
                <a:xfrm>
                  <a:off x="1501" y="1489"/>
                  <a:ext cx="19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sp>
              <p:nvSpPr>
                <p:cNvPr id="34863" name="直接连接符 34862"/>
                <p:cNvSpPr/>
                <p:nvPr/>
              </p:nvSpPr>
              <p:spPr>
                <a:xfrm>
                  <a:off x="1238" y="1638"/>
                  <a:ext cx="0" cy="1849"/>
                </a:xfrm>
                <a:prstGeom prst="line">
                  <a:avLst/>
                </a:prstGeom>
                <a:ln w="38100" cap="flat" cmpd="sng">
                  <a:solidFill>
                    <a:schemeClr val="tx1"/>
                  </a:solidFill>
                  <a:prstDash val="solid"/>
                  <a:headEnd type="none" w="med" len="med"/>
                  <a:tailEnd type="none" w="med" len="med"/>
                </a:ln>
              </p:spPr>
            </p:sp>
            <p:sp>
              <p:nvSpPr>
                <p:cNvPr id="34864" name="直接连接符 34863"/>
                <p:cNvSpPr/>
                <p:nvPr/>
              </p:nvSpPr>
              <p:spPr>
                <a:xfrm>
                  <a:off x="1239" y="3470"/>
                  <a:ext cx="924" cy="0"/>
                </a:xfrm>
                <a:prstGeom prst="line">
                  <a:avLst/>
                </a:prstGeom>
                <a:ln w="38100" cap="flat" cmpd="sng">
                  <a:solidFill>
                    <a:schemeClr val="tx1"/>
                  </a:solidFill>
                  <a:prstDash val="solid"/>
                  <a:headEnd type="none" w="med" len="med"/>
                  <a:tailEnd type="none" w="med" len="med"/>
                </a:ln>
              </p:spPr>
            </p:sp>
            <p:sp>
              <p:nvSpPr>
                <p:cNvPr id="34865" name="直接连接符 34864"/>
                <p:cNvSpPr/>
                <p:nvPr/>
              </p:nvSpPr>
              <p:spPr>
                <a:xfrm>
                  <a:off x="1093" y="3762"/>
                  <a:ext cx="1070" cy="0"/>
                </a:xfrm>
                <a:prstGeom prst="line">
                  <a:avLst/>
                </a:prstGeom>
                <a:ln w="38100" cap="flat" cmpd="sng">
                  <a:solidFill>
                    <a:schemeClr val="tx1"/>
                  </a:solidFill>
                  <a:prstDash val="solid"/>
                  <a:headEnd type="none" w="med" len="med"/>
                  <a:tailEnd type="none" w="med" len="med"/>
                </a:ln>
              </p:spPr>
            </p:sp>
            <p:sp>
              <p:nvSpPr>
                <p:cNvPr id="34866" name="直接连接符 34865"/>
                <p:cNvSpPr/>
                <p:nvPr/>
              </p:nvSpPr>
              <p:spPr>
                <a:xfrm>
                  <a:off x="2990" y="1772"/>
                  <a:ext cx="0" cy="748"/>
                </a:xfrm>
                <a:prstGeom prst="line">
                  <a:avLst/>
                </a:prstGeom>
                <a:ln w="38100" cap="flat" cmpd="sng">
                  <a:solidFill>
                    <a:schemeClr val="tx1"/>
                  </a:solidFill>
                  <a:prstDash val="solid"/>
                  <a:headEnd type="none" w="med" len="med"/>
                  <a:tailEnd type="none" w="med" len="med"/>
                </a:ln>
              </p:spPr>
            </p:sp>
            <p:sp>
              <p:nvSpPr>
                <p:cNvPr id="34867" name="直接连接符 34866"/>
                <p:cNvSpPr/>
                <p:nvPr/>
              </p:nvSpPr>
              <p:spPr>
                <a:xfrm>
                  <a:off x="2991" y="2850"/>
                  <a:ext cx="0" cy="777"/>
                </a:xfrm>
                <a:prstGeom prst="line">
                  <a:avLst/>
                </a:prstGeom>
                <a:ln w="38100" cap="flat" cmpd="sng">
                  <a:solidFill>
                    <a:schemeClr val="tx1"/>
                  </a:solidFill>
                  <a:prstDash val="solid"/>
                  <a:headEnd type="none" w="med" len="med"/>
                  <a:tailEnd type="none" w="med" len="med"/>
                </a:ln>
              </p:spPr>
            </p:sp>
            <p:sp>
              <p:nvSpPr>
                <p:cNvPr id="34868" name="矩形 34867"/>
                <p:cNvSpPr/>
                <p:nvPr/>
              </p:nvSpPr>
              <p:spPr>
                <a:xfrm>
                  <a:off x="3226" y="2413"/>
                  <a:ext cx="384" cy="528"/>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sp>
              <p:nvSpPr>
                <p:cNvPr id="34869" name="直接连接符 34868"/>
                <p:cNvSpPr/>
                <p:nvPr/>
              </p:nvSpPr>
              <p:spPr>
                <a:xfrm>
                  <a:off x="3706" y="2653"/>
                  <a:ext cx="344" cy="8"/>
                </a:xfrm>
                <a:prstGeom prst="line">
                  <a:avLst/>
                </a:prstGeom>
                <a:ln w="38100" cap="flat" cmpd="sng">
                  <a:solidFill>
                    <a:schemeClr val="tx1"/>
                  </a:solidFill>
                  <a:prstDash val="solid"/>
                  <a:headEnd type="none" w="med" len="med"/>
                  <a:tailEnd type="none" w="med" len="med"/>
                </a:ln>
              </p:spPr>
            </p:sp>
            <p:sp>
              <p:nvSpPr>
                <p:cNvPr id="34870" name="直接连接符 34869"/>
                <p:cNvSpPr/>
                <p:nvPr/>
              </p:nvSpPr>
              <p:spPr>
                <a:xfrm>
                  <a:off x="2986" y="2845"/>
                  <a:ext cx="240" cy="0"/>
                </a:xfrm>
                <a:prstGeom prst="line">
                  <a:avLst/>
                </a:prstGeom>
                <a:ln w="38100" cap="flat" cmpd="sng">
                  <a:solidFill>
                    <a:schemeClr val="tx1"/>
                  </a:solidFill>
                  <a:prstDash val="solid"/>
                  <a:headEnd type="none" w="med" len="med"/>
                  <a:tailEnd type="none" w="med" len="med"/>
                </a:ln>
              </p:spPr>
            </p:sp>
            <p:sp>
              <p:nvSpPr>
                <p:cNvPr id="34871" name="直接连接符 34870"/>
                <p:cNvSpPr/>
                <p:nvPr/>
              </p:nvSpPr>
              <p:spPr>
                <a:xfrm>
                  <a:off x="2986" y="2509"/>
                  <a:ext cx="240" cy="0"/>
                </a:xfrm>
                <a:prstGeom prst="line">
                  <a:avLst/>
                </a:prstGeom>
                <a:ln w="38100" cap="flat" cmpd="sng">
                  <a:solidFill>
                    <a:schemeClr val="tx1"/>
                  </a:solidFill>
                  <a:prstDash val="solid"/>
                  <a:headEnd type="none" w="med" len="med"/>
                  <a:tailEnd type="none" w="med" len="med"/>
                </a:ln>
              </p:spPr>
            </p:sp>
            <p:sp>
              <p:nvSpPr>
                <p:cNvPr id="34872" name="文本框 34871"/>
                <p:cNvSpPr txBox="1"/>
                <p:nvPr/>
              </p:nvSpPr>
              <p:spPr>
                <a:xfrm>
                  <a:off x="3226" y="2509"/>
                  <a:ext cx="52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≥1</a:t>
                  </a:r>
                  <a:endParaRPr lang="en-US" altLang="zh-CN" sz="1800" b="1">
                    <a:latin typeface="Times New Roman" panose="02020603050405020304" pitchFamily="18" charset="0"/>
                    <a:ea typeface="宋体" panose="02010600030101010101" pitchFamily="2" charset="-122"/>
                  </a:endParaRPr>
                </a:p>
              </p:txBody>
            </p:sp>
            <p:sp>
              <p:nvSpPr>
                <p:cNvPr id="34873" name="椭圆 34872"/>
                <p:cNvSpPr/>
                <p:nvPr/>
              </p:nvSpPr>
              <p:spPr>
                <a:xfrm>
                  <a:off x="3610" y="2615"/>
                  <a:ext cx="96" cy="96"/>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34874" name="直接连接符 34873"/>
                <p:cNvSpPr/>
                <p:nvPr/>
              </p:nvSpPr>
              <p:spPr>
                <a:xfrm>
                  <a:off x="1096" y="2842"/>
                  <a:ext cx="0" cy="918"/>
                </a:xfrm>
                <a:prstGeom prst="line">
                  <a:avLst/>
                </a:prstGeom>
                <a:ln w="38100" cap="flat" cmpd="sng">
                  <a:solidFill>
                    <a:srgbClr val="000000"/>
                  </a:solidFill>
                  <a:prstDash val="solid"/>
                  <a:headEnd type="none" w="med" len="med"/>
                  <a:tailEnd type="none" w="med" len="med"/>
                </a:ln>
              </p:spPr>
            </p:sp>
          </p:grpSp>
        </p:grpSp>
      </p:grpSp>
      <p:sp>
        <p:nvSpPr>
          <p:cNvPr id="34878" name="文本框 34877"/>
          <p:cNvSpPr txBox="1"/>
          <p:nvPr/>
        </p:nvSpPr>
        <p:spPr>
          <a:xfrm>
            <a:off x="101600" y="172720"/>
            <a:ext cx="8763000" cy="1309688"/>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、由逻辑图求逻辑表达式</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由输入到输出，按照每个门的符号写出每个门的逻辑函数，直到最后得到整个逻辑电路的表达式。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206375" y="258763"/>
            <a:ext cx="4674235" cy="5835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三、逻辑函数的标准形式</a:t>
            </a:r>
            <a:endParaRPr lang="zh-CN" altLang="en-US" b="1" dirty="0">
              <a:latin typeface="Times New Roman" panose="02020603050405020304" pitchFamily="18" charset="0"/>
              <a:ea typeface="宋体" panose="02010600030101010101" pitchFamily="2" charset="-122"/>
            </a:endParaRPr>
          </a:p>
        </p:txBody>
      </p:sp>
      <p:sp>
        <p:nvSpPr>
          <p:cNvPr id="68611" name="文本框 68610"/>
          <p:cNvSpPr txBox="1"/>
          <p:nvPr/>
        </p:nvSpPr>
        <p:spPr>
          <a:xfrm>
            <a:off x="152400" y="782796"/>
            <a:ext cx="8763000" cy="2430145"/>
          </a:xfrm>
          <a:prstGeom prst="rect">
            <a:avLst/>
          </a:prstGeom>
          <a:noFill/>
          <a:ln w="9525">
            <a:noFill/>
          </a:ln>
        </p:spPr>
        <p:txBody>
          <a:bodyPr anchor="ct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、最小项</a:t>
            </a:r>
            <a:endParaRPr lang="zh-CN" altLang="en-US" dirty="0">
              <a:latin typeface="Times New Roman" panose="02020603050405020304" pitchFamily="18" charset="0"/>
              <a:ea typeface="宋体" panose="02010600030101010101" pitchFamily="2" charset="-122"/>
            </a:endParaRPr>
          </a:p>
          <a:p>
            <a:pPr algn="just"/>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）定义：若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p>
          <a:p>
            <a:pPr algn="just"/>
            <a:r>
              <a:rPr lang="zh-CN" altLang="en-US" dirty="0">
                <a:latin typeface="Times New Roman" panose="02020603050405020304" pitchFamily="18" charset="0"/>
                <a:ea typeface="宋体" panose="02010600030101010101" pitchFamily="2" charset="-122"/>
              </a:rPr>
              <a:t>例：设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是三个逻辑变量，其最小项为</a:t>
            </a:r>
          </a:p>
        </p:txBody>
      </p:sp>
      <p:sp>
        <p:nvSpPr>
          <p:cNvPr id="68614" name="文本框 68613"/>
          <p:cNvSpPr txBox="1"/>
          <p:nvPr/>
        </p:nvSpPr>
        <p:spPr>
          <a:xfrm>
            <a:off x="228600" y="3581400"/>
            <a:ext cx="8763000" cy="155257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不是最小项的与项：</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A(B+C)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p>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）最小项的编号：</a:t>
            </a:r>
          </a:p>
          <a:p>
            <a:pPr algn="just"/>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p:txBody>
      </p:sp>
      <p:graphicFrame>
        <p:nvGraphicFramePr>
          <p:cNvPr id="68617" name="对象 68616"/>
          <p:cNvGraphicFramePr>
            <a:graphicFrameLocks noChangeAspect="1"/>
          </p:cNvGraphicFramePr>
          <p:nvPr/>
        </p:nvGraphicFramePr>
        <p:xfrm>
          <a:off x="457200" y="3200400"/>
          <a:ext cx="8153400" cy="473075"/>
        </p:xfrm>
        <a:graphic>
          <a:graphicData uri="http://schemas.openxmlformats.org/presentationml/2006/ole">
            <mc:AlternateContent xmlns:mc="http://schemas.openxmlformats.org/markup-compatibility/2006">
              <mc:Choice xmlns:v="urn:schemas-microsoft-com:vml" Requires="v">
                <p:oleObj spid="_x0000_s16505" r:id="rId4" imgW="3937000" imgH="228600" progId="">
                  <p:embed/>
                </p:oleObj>
              </mc:Choice>
              <mc:Fallback>
                <p:oleObj r:id="rId4" imgW="3937000" imgH="228600" progId="">
                  <p:embed/>
                  <p:pic>
                    <p:nvPicPr>
                      <p:cNvPr id="0" name="Picture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200400"/>
                        <a:ext cx="815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2" name="组合 68621"/>
          <p:cNvGrpSpPr/>
          <p:nvPr/>
        </p:nvGrpSpPr>
        <p:grpSpPr>
          <a:xfrm>
            <a:off x="2057400" y="5181600"/>
            <a:ext cx="2601913" cy="1143000"/>
            <a:chOff x="1145" y="3400"/>
            <a:chExt cx="1639" cy="720"/>
          </a:xfrm>
        </p:grpSpPr>
        <p:graphicFrame>
          <p:nvGraphicFramePr>
            <p:cNvPr id="68618" name="对象 68617"/>
            <p:cNvGraphicFramePr>
              <a:graphicFrameLocks noChangeAspect="1"/>
            </p:cNvGraphicFramePr>
            <p:nvPr/>
          </p:nvGraphicFramePr>
          <p:xfrm>
            <a:off x="1145" y="3400"/>
            <a:ext cx="1639" cy="720"/>
          </p:xfrm>
          <a:graphic>
            <a:graphicData uri="http://schemas.openxmlformats.org/presentationml/2006/ole">
              <mc:AlternateContent xmlns:mc="http://schemas.openxmlformats.org/markup-compatibility/2006">
                <mc:Choice xmlns:v="urn:schemas-microsoft-com:vml" Requires="v">
                  <p:oleObj spid="_x0000_s16506" r:id="rId6" imgW="10591800" imgH="723900" progId="">
                    <p:embed/>
                  </p:oleObj>
                </mc:Choice>
                <mc:Fallback>
                  <p:oleObj r:id="rId6" imgW="10591800" imgH="723900" progId="">
                    <p:embed/>
                    <p:pic>
                      <p:nvPicPr>
                        <p:cNvPr id="0" name="Picture 94"/>
                        <p:cNvPicPr>
                          <a:picLocks noChangeAspect="1" noChangeArrowheads="1"/>
                        </p:cNvPicPr>
                        <p:nvPr/>
                      </p:nvPicPr>
                      <p:blipFill>
                        <a:blip r:embed="rId7">
                          <a:extLst>
                            <a:ext uri="{28A0092B-C50C-407E-A947-70E740481C1C}">
                              <a14:useLocalDpi xmlns:a14="http://schemas.microsoft.com/office/drawing/2010/main" val="0"/>
                            </a:ext>
                          </a:extLst>
                        </a:blip>
                        <a:srcRect r="91200" b="43326"/>
                        <a:stretch>
                          <a:fillRect/>
                        </a:stretch>
                      </p:blipFill>
                      <p:spPr bwMode="auto">
                        <a:xfrm>
                          <a:off x="1145" y="3400"/>
                          <a:ext cx="1639" cy="72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1" name="组合 68620"/>
            <p:cNvGrpSpPr/>
            <p:nvPr/>
          </p:nvGrpSpPr>
          <p:grpSpPr>
            <a:xfrm>
              <a:off x="2160" y="3792"/>
              <a:ext cx="432" cy="96"/>
              <a:chOff x="2160" y="3840"/>
              <a:chExt cx="432" cy="96"/>
            </a:xfrm>
          </p:grpSpPr>
          <p:sp>
            <p:nvSpPr>
              <p:cNvPr id="68619" name="直接连接符 68618"/>
              <p:cNvSpPr/>
              <p:nvPr/>
            </p:nvSpPr>
            <p:spPr>
              <a:xfrm>
                <a:off x="2160" y="3936"/>
                <a:ext cx="432" cy="0"/>
              </a:xfrm>
              <a:prstGeom prst="line">
                <a:avLst/>
              </a:prstGeom>
              <a:ln w="9525" cap="flat" cmpd="sng">
                <a:solidFill>
                  <a:schemeClr val="tx1"/>
                </a:solidFill>
                <a:prstDash val="solid"/>
                <a:headEnd type="none" w="med" len="med"/>
                <a:tailEnd type="none" w="med" len="med"/>
              </a:ln>
            </p:spPr>
          </p:sp>
          <p:sp>
            <p:nvSpPr>
              <p:cNvPr id="68620" name="直接连接符 68619"/>
              <p:cNvSpPr/>
              <p:nvPr/>
            </p:nvSpPr>
            <p:spPr>
              <a:xfrm flipV="1">
                <a:off x="2592" y="3840"/>
                <a:ext cx="0" cy="96"/>
              </a:xfrm>
              <a:prstGeom prst="line">
                <a:avLst/>
              </a:prstGeom>
              <a:ln w="9525" cap="flat" cmpd="sng">
                <a:solidFill>
                  <a:schemeClr val="tx1"/>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文本框 73732"/>
          <p:cNvSpPr txBox="1"/>
          <p:nvPr/>
        </p:nvSpPr>
        <p:spPr>
          <a:xfrm>
            <a:off x="544507" y="4181484"/>
            <a:ext cx="8305800" cy="830997"/>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）任何一个逻辑函数都可表示成为标准</a:t>
            </a:r>
            <a:r>
              <a:rPr lang="zh-CN" altLang="en-US" dirty="0" smtClean="0">
                <a:latin typeface="Times New Roman" panose="02020603050405020304" pitchFamily="18" charset="0"/>
                <a:ea typeface="宋体" panose="02010600030101010101" pitchFamily="2" charset="-122"/>
              </a:rPr>
              <a:t>“与</a:t>
            </a:r>
            <a:r>
              <a:rPr lang="en-US" altLang="zh-CN" dirty="0"/>
              <a:t>-</a:t>
            </a:r>
            <a:r>
              <a:rPr lang="zh-CN" altLang="en-US" dirty="0" smtClean="0">
                <a:latin typeface="Times New Roman" panose="02020603050405020304" pitchFamily="18" charset="0"/>
                <a:ea typeface="宋体" panose="02010600030101010101" pitchFamily="2" charset="-122"/>
              </a:rPr>
              <a:t>或”式</a:t>
            </a:r>
            <a:r>
              <a:rPr lang="zh-CN" altLang="en-US" dirty="0">
                <a:latin typeface="Times New Roman" panose="02020603050405020304" pitchFamily="18" charset="0"/>
                <a:ea typeface="宋体" panose="02010600030101010101" pitchFamily="2" charset="-122"/>
              </a:rPr>
              <a:t>。其方法如下：</a:t>
            </a:r>
          </a:p>
        </p:txBody>
      </p:sp>
      <p:sp>
        <p:nvSpPr>
          <p:cNvPr id="73734" name="文本框 73733"/>
          <p:cNvSpPr txBox="1"/>
          <p:nvPr/>
        </p:nvSpPr>
        <p:spPr>
          <a:xfrm>
            <a:off x="323528" y="394335"/>
            <a:ext cx="8763000" cy="954107"/>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、标准</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与</a:t>
            </a:r>
            <a:r>
              <a:rPr lang="en-US" altLang="zh-CN" sz="3200" b="1" dirty="0" smtClean="0">
                <a:solidFill>
                  <a:schemeClr val="accent2"/>
                </a:solidFill>
                <a:latin typeface="楷体_GB2312" pitchFamily="49" charset="-122"/>
                <a:ea typeface="楷体_GB2312" pitchFamily="49" charset="-122"/>
              </a:rPr>
              <a:t>-</a:t>
            </a:r>
            <a:r>
              <a:rPr lang="zh-CN" altLang="en-US" sz="3200" b="1" dirty="0" smtClean="0">
                <a:solidFill>
                  <a:schemeClr val="accent2"/>
                </a:solidFill>
                <a:latin typeface="楷体_GB2312" pitchFamily="49" charset="-122"/>
                <a:ea typeface="楷体_GB2312" pitchFamily="49" charset="-122"/>
              </a:rPr>
              <a:t>或</a:t>
            </a:r>
            <a:r>
              <a:rPr lang="en-US" altLang="zh-CN" sz="3200" b="1" dirty="0">
                <a:solidFill>
                  <a:schemeClr val="accent2"/>
                </a:solidFill>
                <a:latin typeface="楷体_GB2312" pitchFamily="49" charset="-122"/>
                <a:ea typeface="楷体_GB2312" pitchFamily="49" charset="-122"/>
              </a:rPr>
              <a:t>”</a:t>
            </a:r>
            <a:r>
              <a:rPr lang="zh-CN" altLang="en-US" sz="3200" b="1" dirty="0">
                <a:solidFill>
                  <a:schemeClr val="accent2"/>
                </a:solidFill>
                <a:latin typeface="楷体_GB2312" pitchFamily="49" charset="-122"/>
                <a:ea typeface="楷体_GB2312" pitchFamily="49" charset="-122"/>
              </a:rPr>
              <a:t>式</a:t>
            </a:r>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）由最小项相“或”构成的逻辑表达式，称为标准</a:t>
            </a:r>
            <a:r>
              <a:rPr lang="zh-CN" altLang="en-US" dirty="0" smtClean="0">
                <a:latin typeface="Times New Roman" panose="02020603050405020304" pitchFamily="18" charset="0"/>
                <a:ea typeface="宋体" panose="02010600030101010101" pitchFamily="2" charset="-122"/>
              </a:rPr>
              <a:t>“与</a:t>
            </a:r>
            <a:r>
              <a:rPr lang="en-US" altLang="zh-CN" dirty="0"/>
              <a:t>-</a:t>
            </a:r>
            <a:r>
              <a:rPr lang="zh-CN" altLang="en-US" dirty="0" smtClean="0">
                <a:latin typeface="Times New Roman" panose="02020603050405020304" pitchFamily="18" charset="0"/>
                <a:ea typeface="宋体" panose="02010600030101010101" pitchFamily="2" charset="-122"/>
              </a:rPr>
              <a:t>或”式</a:t>
            </a:r>
            <a:endParaRPr lang="zh-CN" altLang="en-US" dirty="0">
              <a:latin typeface="Times New Roman" panose="02020603050405020304" pitchFamily="18" charset="0"/>
              <a:ea typeface="宋体" panose="02010600030101010101" pitchFamily="2" charset="-122"/>
            </a:endParaRPr>
          </a:p>
        </p:txBody>
      </p:sp>
      <p:graphicFrame>
        <p:nvGraphicFramePr>
          <p:cNvPr id="73738" name="对象 73737"/>
          <p:cNvGraphicFramePr>
            <a:graphicFrameLocks noChangeAspect="1"/>
          </p:cNvGraphicFramePr>
          <p:nvPr/>
        </p:nvGraphicFramePr>
        <p:xfrm>
          <a:off x="454025" y="1981200"/>
          <a:ext cx="8537575" cy="544513"/>
        </p:xfrm>
        <a:graphic>
          <a:graphicData uri="http://schemas.openxmlformats.org/presentationml/2006/ole">
            <mc:AlternateContent xmlns:mc="http://schemas.openxmlformats.org/markup-compatibility/2006">
              <mc:Choice xmlns:v="urn:schemas-microsoft-com:vml" Requires="v">
                <p:oleObj spid="_x0000_s17586" r:id="rId4" imgW="3958963" imgH="253780" progId="">
                  <p:embed/>
                </p:oleObj>
              </mc:Choice>
              <mc:Fallback>
                <p:oleObj r:id="rId4" imgW="3958963" imgH="253780" progId="">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025" y="1981200"/>
                        <a:ext cx="853757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3742" name="组合 73741"/>
          <p:cNvGrpSpPr/>
          <p:nvPr/>
        </p:nvGrpSpPr>
        <p:grpSpPr>
          <a:xfrm>
            <a:off x="1712113" y="5697537"/>
            <a:ext cx="7086600" cy="822325"/>
            <a:chOff x="1008" y="2496"/>
            <a:chExt cx="4464" cy="518"/>
          </a:xfrm>
        </p:grpSpPr>
        <p:sp>
          <p:nvSpPr>
            <p:cNvPr id="73731" name="文本框 73730"/>
            <p:cNvSpPr txBox="1"/>
            <p:nvPr/>
          </p:nvSpPr>
          <p:spPr>
            <a:xfrm>
              <a:off x="1008" y="2496"/>
              <a:ext cx="4464" cy="518"/>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② </a:t>
              </a:r>
              <a:r>
                <a:rPr lang="zh-CN" altLang="en-US" dirty="0">
                  <a:latin typeface="Times New Roman" panose="02020603050405020304" pitchFamily="18" charset="0"/>
                  <a:ea typeface="宋体" panose="02010600030101010101" pitchFamily="2" charset="-122"/>
                </a:rPr>
                <a:t>反复利用</a:t>
              </a:r>
              <a:r>
                <a:rPr lang="en-US" altLang="zh-CN" dirty="0">
                  <a:latin typeface="Times New Roman" panose="02020603050405020304" pitchFamily="18" charset="0"/>
                  <a:ea typeface="宋体" panose="02010600030101010101" pitchFamily="2" charset="-122"/>
                </a:rPr>
                <a:t>X=X(Y+   )</a:t>
              </a:r>
              <a:r>
                <a:rPr lang="zh-CN" altLang="en-US" dirty="0">
                  <a:latin typeface="Times New Roman" panose="02020603050405020304" pitchFamily="18" charset="0"/>
                  <a:ea typeface="宋体" panose="02010600030101010101" pitchFamily="2" charset="-122"/>
                </a:rPr>
                <a:t>，将表达式中所有非最小项的“与”项扩展成为最小项。</a:t>
              </a:r>
            </a:p>
          </p:txBody>
        </p:sp>
        <p:graphicFrame>
          <p:nvGraphicFramePr>
            <p:cNvPr id="73741" name="对象 73740"/>
            <p:cNvGraphicFramePr>
              <a:graphicFrameLocks noChangeAspect="1"/>
            </p:cNvGraphicFramePr>
            <p:nvPr/>
          </p:nvGraphicFramePr>
          <p:xfrm>
            <a:off x="2801" y="2532"/>
            <a:ext cx="175" cy="204"/>
          </p:xfrm>
          <a:graphic>
            <a:graphicData uri="http://schemas.openxmlformats.org/presentationml/2006/ole">
              <mc:AlternateContent xmlns:mc="http://schemas.openxmlformats.org/markup-compatibility/2006">
                <mc:Choice xmlns:v="urn:schemas-microsoft-com:vml" Requires="v">
                  <p:oleObj spid="_x0000_s17587" r:id="rId6" imgW="164885" imgH="190252" progId="">
                    <p:embed/>
                  </p:oleObj>
                </mc:Choice>
                <mc:Fallback>
                  <p:oleObj r:id="rId6" imgW="164885" imgH="190252" progId="">
                    <p:embed/>
                    <p:pic>
                      <p:nvPicPr>
                        <p:cNvPr id="0" name="Picture 1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1" y="2532"/>
                          <a:ext cx="1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3743" name="对象 73742"/>
          <p:cNvGraphicFramePr>
            <a:graphicFrameLocks noChangeAspect="1"/>
          </p:cNvGraphicFramePr>
          <p:nvPr/>
        </p:nvGraphicFramePr>
        <p:xfrm>
          <a:off x="1524000" y="2514600"/>
          <a:ext cx="4514850" cy="544513"/>
        </p:xfrm>
        <a:graphic>
          <a:graphicData uri="http://schemas.openxmlformats.org/presentationml/2006/ole">
            <mc:AlternateContent xmlns:mc="http://schemas.openxmlformats.org/markup-compatibility/2006">
              <mc:Choice xmlns:v="urn:schemas-microsoft-com:vml" Requires="v">
                <p:oleObj spid="_x0000_s17588" r:id="rId8" imgW="2093683" imgH="253780" progId="">
                  <p:embed/>
                </p:oleObj>
              </mc:Choice>
              <mc:Fallback>
                <p:oleObj r:id="rId8" imgW="2093683" imgH="253780" progId="">
                  <p:embed/>
                  <p:pic>
                    <p:nvPicPr>
                      <p:cNvPr id="0" name="Picture 1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2514600"/>
                        <a:ext cx="4514850" cy="54451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文本框 8"/>
          <p:cNvSpPr txBox="1"/>
          <p:nvPr/>
        </p:nvSpPr>
        <p:spPr>
          <a:xfrm>
            <a:off x="544507" y="3278494"/>
            <a:ext cx="8305800" cy="461665"/>
          </a:xfrm>
          <a:prstGeom prst="rect">
            <a:avLst/>
          </a:prstGeom>
          <a:noFill/>
          <a:ln w="9525">
            <a:noFill/>
          </a:ln>
        </p:spPr>
        <p:txBody>
          <a:bodyPr anchor="ctr">
            <a:spAutoFit/>
          </a:bodyPr>
          <a:lstStyle/>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）一个逻辑函数的标准</a:t>
            </a:r>
            <a:r>
              <a:rPr lang="zh-CN" altLang="en-US" dirty="0" smtClean="0">
                <a:latin typeface="Times New Roman" panose="02020603050405020304" pitchFamily="18" charset="0"/>
                <a:ea typeface="宋体" panose="02010600030101010101" pitchFamily="2" charset="-122"/>
              </a:rPr>
              <a:t>“与</a:t>
            </a:r>
            <a:r>
              <a:rPr lang="en-US" altLang="zh-CN" dirty="0"/>
              <a:t>-</a:t>
            </a:r>
            <a:r>
              <a:rPr lang="zh-CN" altLang="en-US" dirty="0" smtClean="0">
                <a:latin typeface="Times New Roman" panose="02020603050405020304" pitchFamily="18" charset="0"/>
                <a:ea typeface="宋体" panose="02010600030101010101" pitchFamily="2" charset="-122"/>
              </a:rPr>
              <a:t>或”式</a:t>
            </a:r>
            <a:r>
              <a:rPr lang="zh-CN" altLang="en-US" dirty="0">
                <a:latin typeface="Times New Roman" panose="02020603050405020304" pitchFamily="18" charset="0"/>
                <a:ea typeface="宋体" panose="02010600030101010101" pitchFamily="2" charset="-122"/>
              </a:rPr>
              <a:t>是唯一的。</a:t>
            </a:r>
          </a:p>
        </p:txBody>
      </p:sp>
      <p:sp>
        <p:nvSpPr>
          <p:cNvPr id="10" name="文本框 9"/>
          <p:cNvSpPr txBox="1"/>
          <p:nvPr/>
        </p:nvSpPr>
        <p:spPr>
          <a:xfrm>
            <a:off x="492913" y="5086945"/>
            <a:ext cx="8305800" cy="46166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代数法：</a:t>
            </a:r>
            <a:r>
              <a:rPr lang="en-US" altLang="zh-CN" dirty="0">
                <a:latin typeface="Times New Roman" panose="02020603050405020304" pitchFamily="18" charset="0"/>
                <a:ea typeface="宋体" panose="02010600030101010101" pitchFamily="2" charset="-122"/>
              </a:rPr>
              <a:t>① </a:t>
            </a:r>
            <a:r>
              <a:rPr lang="zh-CN" altLang="en-US" dirty="0">
                <a:latin typeface="Times New Roman" panose="02020603050405020304" pitchFamily="18" charset="0"/>
                <a:ea typeface="宋体" panose="02010600030101010101" pitchFamily="2" charset="-122"/>
              </a:rPr>
              <a:t>将函数表示成为一般的</a:t>
            </a:r>
            <a:r>
              <a:rPr lang="zh-CN" altLang="en-US" dirty="0" smtClean="0">
                <a:latin typeface="Times New Roman" panose="02020603050405020304" pitchFamily="18" charset="0"/>
                <a:ea typeface="宋体" panose="02010600030101010101" pitchFamily="2" charset="-122"/>
              </a:rPr>
              <a:t>“与</a:t>
            </a:r>
            <a:r>
              <a:rPr lang="en-US" altLang="zh-CN" dirty="0"/>
              <a:t>-</a:t>
            </a:r>
            <a:r>
              <a:rPr lang="zh-CN" altLang="en-US" dirty="0" smtClean="0">
                <a:latin typeface="Times New Roman" panose="02020603050405020304" pitchFamily="18" charset="0"/>
                <a:ea typeface="宋体" panose="02010600030101010101" pitchFamily="2" charset="-122"/>
              </a:rPr>
              <a:t>或”式</a:t>
            </a:r>
            <a:r>
              <a:rPr lang="zh-CN" altLang="en-US" dirty="0">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62" name="对象 74761"/>
          <p:cNvGraphicFramePr>
            <a:graphicFrameLocks noChangeAspect="1"/>
          </p:cNvGraphicFramePr>
          <p:nvPr>
            <p:extLst>
              <p:ext uri="{D42A27DB-BD31-4B8C-83A1-F6EECF244321}">
                <p14:modId xmlns:p14="http://schemas.microsoft.com/office/powerpoint/2010/main" val="836285244"/>
              </p:ext>
            </p:extLst>
          </p:nvPr>
        </p:nvGraphicFramePr>
        <p:xfrm>
          <a:off x="179512" y="620688"/>
          <a:ext cx="8893432" cy="3096344"/>
        </p:xfrm>
        <a:graphic>
          <a:graphicData uri="http://schemas.openxmlformats.org/presentationml/2006/ole">
            <mc:AlternateContent xmlns:mc="http://schemas.openxmlformats.org/markup-compatibility/2006">
              <mc:Choice xmlns:v="urn:schemas-microsoft-com:vml" Requires="v">
                <p:oleObj spid="_x0000_s18490" r:id="rId4" imgW="5486400" imgH="1536192" progId="">
                  <p:embed/>
                </p:oleObj>
              </mc:Choice>
              <mc:Fallback>
                <p:oleObj r:id="rId4" imgW="5486400" imgH="1536192"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l="2899" r="16663"/>
                      <a:stretch>
                        <a:fillRect/>
                      </a:stretch>
                    </p:blipFill>
                    <p:spPr bwMode="auto">
                      <a:xfrm>
                        <a:off x="179512" y="620688"/>
                        <a:ext cx="8893432" cy="3096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文本框 3075"/>
          <p:cNvSpPr txBox="1"/>
          <p:nvPr/>
        </p:nvSpPr>
        <p:spPr>
          <a:xfrm>
            <a:off x="314325" y="361315"/>
            <a:ext cx="8448040" cy="523220"/>
          </a:xfrm>
          <a:prstGeom prst="rect">
            <a:avLst/>
          </a:prstGeom>
          <a:noFill/>
          <a:ln w="9525">
            <a:noFill/>
          </a:ln>
        </p:spPr>
        <p:txBody>
          <a:bodyPr wrap="square">
            <a:spAutoFit/>
          </a:bodyPr>
          <a:lstStyle/>
          <a:p>
            <a:pPr algn="just"/>
            <a:r>
              <a:rPr lang="en-US" altLang="zh-CN" sz="2800" dirty="0">
                <a:solidFill>
                  <a:schemeClr val="accent2"/>
                </a:solidFill>
                <a:latin typeface="黑体" panose="02010609060101010101" pitchFamily="2" charset="-122"/>
                <a:ea typeface="黑体" panose="02010609060101010101" pitchFamily="2" charset="-122"/>
              </a:rPr>
              <a:t>3</a:t>
            </a:r>
            <a:r>
              <a:rPr lang="zh-CN" altLang="en-US" sz="2800" dirty="0">
                <a:solidFill>
                  <a:schemeClr val="accent2"/>
                </a:solidFill>
                <a:latin typeface="黑体" panose="02010609060101010101" pitchFamily="2" charset="-122"/>
                <a:ea typeface="黑体" panose="02010609060101010101" pitchFamily="2" charset="-122"/>
              </a:rPr>
              <a:t>、逻辑函数</a:t>
            </a:r>
            <a:endParaRPr lang="zh-CN" altLang="en-US" dirty="0">
              <a:latin typeface="Times New Roman" panose="02020603050405020304" pitchFamily="18" charset="0"/>
              <a:ea typeface="宋体" panose="02010600030101010101" pitchFamily="2" charset="-122"/>
            </a:endParaRPr>
          </a:p>
        </p:txBody>
      </p:sp>
      <p:sp>
        <p:nvSpPr>
          <p:cNvPr id="3079" name="文本框 3078"/>
          <p:cNvSpPr txBox="1"/>
          <p:nvPr/>
        </p:nvSpPr>
        <p:spPr>
          <a:xfrm>
            <a:off x="1475656" y="5157192"/>
            <a:ext cx="5105400" cy="519113"/>
          </a:xfrm>
          <a:prstGeom prst="rect">
            <a:avLst/>
          </a:prstGeom>
          <a:solidFill>
            <a:srgbClr val="66FFFF"/>
          </a:solidFill>
          <a:ln w="9525">
            <a:noFill/>
          </a:ln>
        </p:spPr>
        <p:txBody>
          <a:bodyPr>
            <a:spAutoFit/>
          </a:bodyPr>
          <a:lstStyle/>
          <a:p>
            <a:pPr>
              <a:spcBef>
                <a:spcPct val="50000"/>
              </a:spcBef>
            </a:pPr>
            <a:r>
              <a:rPr lang="zh-CN" altLang="en-US" sz="2800" b="1" dirty="0">
                <a:latin typeface="Times New Roman" panose="02020603050405020304" pitchFamily="18" charset="0"/>
                <a:ea typeface="宋体" panose="02010600030101010101" pitchFamily="2" charset="-122"/>
              </a:rPr>
              <a:t>与</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 and ) </a:t>
            </a:r>
            <a:r>
              <a:rPr lang="zh-CN" altLang="en-US" sz="2800"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或</a:t>
            </a: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(or ) </a:t>
            </a:r>
            <a:r>
              <a:rPr lang="zh-CN" altLang="en-US" sz="2800"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 非 </a:t>
            </a:r>
            <a:r>
              <a:rPr lang="en-US" altLang="zh-CN" sz="2800" dirty="0">
                <a:latin typeface="Times New Roman" panose="02020603050405020304" pitchFamily="18" charset="0"/>
                <a:ea typeface="宋体" panose="02010600030101010101" pitchFamily="2" charset="-122"/>
              </a:rPr>
              <a:t>( not )</a:t>
            </a:r>
            <a:endParaRPr lang="en-US" altLang="zh-CN" sz="2800" b="1" dirty="0">
              <a:latin typeface="Times New Roman" panose="02020603050405020304" pitchFamily="18" charset="0"/>
              <a:ea typeface="宋体" panose="02010600030101010101" pitchFamily="2" charset="-122"/>
            </a:endParaRPr>
          </a:p>
        </p:txBody>
      </p:sp>
      <p:sp>
        <p:nvSpPr>
          <p:cNvPr id="5" name="文本框 4"/>
          <p:cNvSpPr txBox="1"/>
          <p:nvPr/>
        </p:nvSpPr>
        <p:spPr>
          <a:xfrm>
            <a:off x="251520" y="1052736"/>
            <a:ext cx="8448040" cy="830997"/>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）概念：</a:t>
            </a:r>
            <a:r>
              <a:rPr lang="en-US" altLang="zh-CN" dirty="0">
                <a:latin typeface="Times New Roman" panose="02020603050405020304" pitchFamily="18" charset="0"/>
                <a:ea typeface="宋体" panose="02010600030101010101" pitchFamily="2" charset="-122"/>
              </a:rPr>
              <a:t>Z=F</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）逻辑即是“条件”与“结果”的关系。</a:t>
            </a:r>
          </a:p>
        </p:txBody>
      </p:sp>
      <p:sp>
        <p:nvSpPr>
          <p:cNvPr id="6" name="文本框 5"/>
          <p:cNvSpPr txBox="1"/>
          <p:nvPr/>
        </p:nvSpPr>
        <p:spPr>
          <a:xfrm>
            <a:off x="235185" y="2204864"/>
            <a:ext cx="8448040" cy="1569660"/>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）特点：</a:t>
            </a:r>
          </a:p>
          <a:p>
            <a:pPr algn="just"/>
            <a:r>
              <a:rPr lang="en-US" altLang="zh-CN" dirty="0">
                <a:latin typeface="Times New Roman" panose="02020603050405020304" pitchFamily="18" charset="0"/>
                <a:ea typeface="宋体" panose="02010600030101010101" pitchFamily="2" charset="-122"/>
              </a:rPr>
              <a:t>       A</a:t>
            </a:r>
            <a:r>
              <a:rPr lang="zh-CN" altLang="en-US" dirty="0">
                <a:latin typeface="Times New Roman" panose="02020603050405020304" pitchFamily="18" charset="0"/>
                <a:ea typeface="宋体" panose="02010600030101010101" pitchFamily="2" charset="-122"/>
              </a:rPr>
              <a:t>、逻辑函数与自变量的关系由有限个基本逻辑运算（与、或、非）决定。</a:t>
            </a:r>
          </a:p>
          <a:p>
            <a:pPr algn="just"/>
            <a:r>
              <a:rPr lang="en-US" altLang="zh-CN" dirty="0">
                <a:latin typeface="Times New Roman" panose="02020603050405020304" pitchFamily="18" charset="0"/>
                <a:ea typeface="宋体" panose="02010600030101010101" pitchFamily="2" charset="-122"/>
              </a:rPr>
              <a:t>       B</a:t>
            </a:r>
            <a:r>
              <a:rPr lang="zh-CN" altLang="en-US" dirty="0">
                <a:latin typeface="Times New Roman" panose="02020603050405020304" pitchFamily="18" charset="0"/>
                <a:ea typeface="宋体" panose="02010600030101010101" pitchFamily="2" charset="-122"/>
              </a:rPr>
              <a:t>、自变量和函数的值都只能取</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zh-CN" altLang="en-US" sz="2800" dirty="0">
              <a:solidFill>
                <a:schemeClr val="accent2"/>
              </a:solidFill>
              <a:latin typeface="黑体" panose="02010609060101010101" pitchFamily="2" charset="-122"/>
              <a:ea typeface="黑体" panose="02010609060101010101" pitchFamily="2" charset="-122"/>
            </a:endParaRPr>
          </a:p>
        </p:txBody>
      </p:sp>
      <p:sp>
        <p:nvSpPr>
          <p:cNvPr id="7" name="文本框 6"/>
          <p:cNvSpPr txBox="1"/>
          <p:nvPr/>
        </p:nvSpPr>
        <p:spPr>
          <a:xfrm>
            <a:off x="314325" y="4005064"/>
            <a:ext cx="8448040" cy="523220"/>
          </a:xfrm>
          <a:prstGeom prst="rect">
            <a:avLst/>
          </a:prstGeom>
          <a:noFill/>
          <a:ln w="9525">
            <a:noFill/>
          </a:ln>
        </p:spPr>
        <p:txBody>
          <a:bodyPr wrap="square">
            <a:spAutoFit/>
          </a:bodyPr>
          <a:lstStyle/>
          <a:p>
            <a:pPr algn="just"/>
            <a:r>
              <a:rPr lang="en-US" altLang="zh-CN" sz="2800" dirty="0">
                <a:solidFill>
                  <a:schemeClr val="accent2"/>
                </a:solidFill>
                <a:latin typeface="黑体" panose="02010609060101010101" pitchFamily="2" charset="-122"/>
                <a:ea typeface="黑体" panose="02010609060101010101" pitchFamily="2" charset="-122"/>
              </a:rPr>
              <a:t>4</a:t>
            </a:r>
            <a:r>
              <a:rPr lang="zh-CN" altLang="en-US" sz="2800" dirty="0">
                <a:solidFill>
                  <a:schemeClr val="accent2"/>
                </a:solidFill>
                <a:latin typeface="黑体" panose="02010609060101010101" pitchFamily="2" charset="-122"/>
                <a:ea typeface="黑体" panose="02010609060101010101" pitchFamily="2" charset="-122"/>
              </a:rPr>
              <a:t>、基本逻辑运算</a:t>
            </a:r>
            <a:r>
              <a:rPr lang="en-US" altLang="zh-CN" sz="2800" dirty="0">
                <a:solidFill>
                  <a:schemeClr val="accent2"/>
                </a:solidFill>
                <a:latin typeface="黑体" panose="02010609060101010101" pitchFamily="2" charset="-122"/>
                <a:ea typeface="黑体" panose="02010609060101010101" pitchFamily="2" charset="-122"/>
              </a:rPr>
              <a:t>----</a:t>
            </a:r>
            <a:r>
              <a:rPr lang="zh-CN" altLang="en-US" sz="2800" dirty="0">
                <a:solidFill>
                  <a:schemeClr val="accent2"/>
                </a:solidFill>
                <a:latin typeface="黑体" panose="02010609060101010101" pitchFamily="2" charset="-122"/>
                <a:ea typeface="黑体" panose="02010609060101010101" pitchFamily="2" charset="-122"/>
              </a:rPr>
              <a:t>三种</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8773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3079" grpId="0" animBg="1"/>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82" name="对象 75781"/>
          <p:cNvGraphicFramePr>
            <a:graphicFrameLocks noChangeAspect="1"/>
          </p:cNvGraphicFramePr>
          <p:nvPr>
            <p:extLst>
              <p:ext uri="{D42A27DB-BD31-4B8C-83A1-F6EECF244321}">
                <p14:modId xmlns:p14="http://schemas.microsoft.com/office/powerpoint/2010/main" val="3484341207"/>
              </p:ext>
            </p:extLst>
          </p:nvPr>
        </p:nvGraphicFramePr>
        <p:xfrm>
          <a:off x="-27709" y="1196752"/>
          <a:ext cx="9203692" cy="2880320"/>
        </p:xfrm>
        <a:graphic>
          <a:graphicData uri="http://schemas.openxmlformats.org/presentationml/2006/ole">
            <mc:AlternateContent xmlns:mc="http://schemas.openxmlformats.org/markup-compatibility/2006">
              <mc:Choice xmlns:v="urn:schemas-microsoft-com:vml" Requires="v">
                <p:oleObj spid="_x0000_s19508" r:id="rId4" imgW="5486400" imgH="946404" progId="">
                  <p:embed/>
                </p:oleObj>
              </mc:Choice>
              <mc:Fallback>
                <p:oleObj r:id="rId4" imgW="5486400" imgH="946404"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l="10135" r="29158"/>
                      <a:stretch>
                        <a:fillRect/>
                      </a:stretch>
                    </p:blipFill>
                    <p:spPr bwMode="auto">
                      <a:xfrm>
                        <a:off x="-27709" y="1196752"/>
                        <a:ext cx="9203692" cy="2880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文本框 78853"/>
          <p:cNvSpPr txBox="1"/>
          <p:nvPr/>
        </p:nvSpPr>
        <p:spPr>
          <a:xfrm>
            <a:off x="342900" y="730885"/>
            <a:ext cx="8077200" cy="830997"/>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真值表法：将在真值表中，输出为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所对应的最小项相加，即为标准</a:t>
            </a:r>
            <a:r>
              <a:rPr lang="zh-CN" altLang="en-US" dirty="0" smtClean="0">
                <a:latin typeface="Times New Roman" panose="02020603050405020304" pitchFamily="18" charset="0"/>
                <a:ea typeface="宋体" panose="02010600030101010101" pitchFamily="2" charset="-122"/>
              </a:rPr>
              <a:t>“与</a:t>
            </a:r>
            <a:r>
              <a:rPr lang="en-US" altLang="zh-CN" dirty="0"/>
              <a:t>-</a:t>
            </a:r>
            <a:r>
              <a:rPr lang="zh-CN" altLang="en-US" dirty="0" smtClean="0">
                <a:latin typeface="Times New Roman" panose="02020603050405020304" pitchFamily="18" charset="0"/>
                <a:ea typeface="宋体" panose="02010600030101010101" pitchFamily="2" charset="-122"/>
              </a:rPr>
              <a:t>或”式</a:t>
            </a:r>
            <a:endParaRPr lang="zh-CN" altLang="en-US" dirty="0">
              <a:latin typeface="Times New Roman" panose="02020603050405020304" pitchFamily="18" charset="0"/>
              <a:ea typeface="宋体" panose="02010600030101010101" pitchFamily="2" charset="-122"/>
            </a:endParaRPr>
          </a:p>
        </p:txBody>
      </p:sp>
      <p:graphicFrame>
        <p:nvGraphicFramePr>
          <p:cNvPr id="78855" name="对象 78854"/>
          <p:cNvGraphicFramePr>
            <a:graphicFrameLocks noChangeAspect="1"/>
          </p:cNvGraphicFramePr>
          <p:nvPr/>
        </p:nvGraphicFramePr>
        <p:xfrm>
          <a:off x="838200" y="2012315"/>
          <a:ext cx="7086600" cy="3841750"/>
        </p:xfrm>
        <a:graphic>
          <a:graphicData uri="http://schemas.openxmlformats.org/presentationml/2006/ole">
            <mc:AlternateContent xmlns:mc="http://schemas.openxmlformats.org/markup-compatibility/2006">
              <mc:Choice xmlns:v="urn:schemas-microsoft-com:vml" Requires="v">
                <p:oleObj spid="_x0000_s20532" r:id="rId4" imgW="5629656" imgH="1970532" progId="">
                  <p:embed/>
                </p:oleObj>
              </mc:Choice>
              <mc:Fallback>
                <p:oleObj r:id="rId4" imgW="5629656" imgH="1970532"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l="4004" r="33746" b="3622"/>
                      <a:stretch>
                        <a:fillRect/>
                      </a:stretch>
                    </p:blipFill>
                    <p:spPr bwMode="auto">
                      <a:xfrm>
                        <a:off x="838200" y="2012315"/>
                        <a:ext cx="7086600" cy="384175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8856" name="组合 78855"/>
          <p:cNvGrpSpPr/>
          <p:nvPr/>
        </p:nvGrpSpPr>
        <p:grpSpPr>
          <a:xfrm>
            <a:off x="3298016" y="2484530"/>
            <a:ext cx="4191000" cy="2667000"/>
            <a:chOff x="3865" y="2872"/>
            <a:chExt cx="3060" cy="1920"/>
          </a:xfrm>
        </p:grpSpPr>
        <p:sp>
          <p:nvSpPr>
            <p:cNvPr id="78857" name="直接连接符 78856"/>
            <p:cNvSpPr/>
            <p:nvPr/>
          </p:nvSpPr>
          <p:spPr>
            <a:xfrm>
              <a:off x="3885" y="3792"/>
              <a:ext cx="2420" cy="0"/>
            </a:xfrm>
            <a:prstGeom prst="line">
              <a:avLst/>
            </a:prstGeom>
            <a:ln w="9525" cap="flat" cmpd="sng">
              <a:solidFill>
                <a:srgbClr val="000000"/>
              </a:solidFill>
              <a:prstDash val="solid"/>
              <a:headEnd type="none" w="med" len="med"/>
              <a:tailEnd type="none" w="med" len="med"/>
            </a:ln>
          </p:spPr>
        </p:sp>
        <p:sp>
          <p:nvSpPr>
            <p:cNvPr id="78858" name="直接连接符 78857"/>
            <p:cNvSpPr/>
            <p:nvPr/>
          </p:nvSpPr>
          <p:spPr>
            <a:xfrm>
              <a:off x="3905" y="4512"/>
              <a:ext cx="2680" cy="0"/>
            </a:xfrm>
            <a:prstGeom prst="line">
              <a:avLst/>
            </a:prstGeom>
            <a:ln w="9525" cap="flat" cmpd="sng">
              <a:solidFill>
                <a:srgbClr val="000000"/>
              </a:solidFill>
              <a:prstDash val="solid"/>
              <a:headEnd type="none" w="med" len="med"/>
              <a:tailEnd type="none" w="med" len="med"/>
            </a:ln>
          </p:spPr>
        </p:sp>
        <p:sp>
          <p:nvSpPr>
            <p:cNvPr id="78859" name="直接连接符 78858"/>
            <p:cNvSpPr/>
            <p:nvPr/>
          </p:nvSpPr>
          <p:spPr>
            <a:xfrm>
              <a:off x="3865" y="4792"/>
              <a:ext cx="3060" cy="0"/>
            </a:xfrm>
            <a:prstGeom prst="line">
              <a:avLst/>
            </a:prstGeom>
            <a:ln w="9525" cap="flat" cmpd="sng">
              <a:solidFill>
                <a:srgbClr val="000000"/>
              </a:solidFill>
              <a:prstDash val="solid"/>
              <a:headEnd type="none" w="med" len="med"/>
              <a:tailEnd type="none" w="med" len="med"/>
            </a:ln>
          </p:spPr>
        </p:sp>
        <p:sp>
          <p:nvSpPr>
            <p:cNvPr id="78860" name="直接连接符 78859"/>
            <p:cNvSpPr/>
            <p:nvPr/>
          </p:nvSpPr>
          <p:spPr>
            <a:xfrm flipV="1">
              <a:off x="6265" y="2872"/>
              <a:ext cx="0" cy="920"/>
            </a:xfrm>
            <a:prstGeom prst="line">
              <a:avLst/>
            </a:prstGeom>
            <a:ln w="9525" cap="flat" cmpd="sng">
              <a:solidFill>
                <a:srgbClr val="000000"/>
              </a:solidFill>
              <a:prstDash val="solid"/>
              <a:headEnd type="none" w="med" len="med"/>
              <a:tailEnd type="triangle" w="med" len="med"/>
            </a:ln>
          </p:spPr>
        </p:sp>
        <p:sp>
          <p:nvSpPr>
            <p:cNvPr id="78861" name="直接连接符 78860"/>
            <p:cNvSpPr/>
            <p:nvPr/>
          </p:nvSpPr>
          <p:spPr>
            <a:xfrm flipV="1">
              <a:off x="6565" y="2872"/>
              <a:ext cx="0" cy="1640"/>
            </a:xfrm>
            <a:prstGeom prst="line">
              <a:avLst/>
            </a:prstGeom>
            <a:ln w="9525" cap="flat" cmpd="sng">
              <a:solidFill>
                <a:srgbClr val="000000"/>
              </a:solidFill>
              <a:prstDash val="solid"/>
              <a:headEnd type="none" w="med" len="med"/>
              <a:tailEnd type="triangle" w="med" len="med"/>
            </a:ln>
          </p:spPr>
        </p:sp>
        <p:sp>
          <p:nvSpPr>
            <p:cNvPr id="78862" name="直接连接符 78861"/>
            <p:cNvSpPr/>
            <p:nvPr/>
          </p:nvSpPr>
          <p:spPr>
            <a:xfrm flipV="1">
              <a:off x="6905" y="2912"/>
              <a:ext cx="0" cy="1880"/>
            </a:xfrm>
            <a:prstGeom prst="line">
              <a:avLst/>
            </a:prstGeom>
            <a:ln w="9525" cap="flat" cmpd="sng">
              <a:solidFill>
                <a:srgbClr val="000000"/>
              </a:solidFill>
              <a:prstDash val="solid"/>
              <a:headEnd type="none" w="med" len="med"/>
              <a:tailEnd type="triangle" w="med" len="med"/>
            </a:ln>
          </p:spPr>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26" name="标题 170025"/>
          <p:cNvSpPr>
            <a:spLocks noGrp="1"/>
          </p:cNvSpPr>
          <p:nvPr>
            <p:ph type="title"/>
          </p:nvPr>
        </p:nvSpPr>
        <p:spPr>
          <a:xfrm>
            <a:off x="2057400" y="152400"/>
            <a:ext cx="4800600" cy="685800"/>
          </a:xfrm>
          <a:ln>
            <a:solidFill>
              <a:srgbClr val="FF0066"/>
            </a:solidFill>
            <a:miter/>
          </a:ln>
        </p:spPr>
        <p:txBody>
          <a:bodyPr anchor="ctr"/>
          <a:lstStyle/>
          <a:p>
            <a:r>
              <a:rPr lang="en-US" altLang="zh-CN" sz="3600" b="1" dirty="0">
                <a:solidFill>
                  <a:srgbClr val="FF0066"/>
                </a:solidFill>
                <a:ea typeface="隶书" panose="02010509060101010101" pitchFamily="49" charset="-122"/>
              </a:rPr>
              <a:t>2.3   </a:t>
            </a:r>
            <a:r>
              <a:rPr lang="zh-CN" altLang="en-US" sz="3600" b="1" dirty="0">
                <a:solidFill>
                  <a:srgbClr val="FF0066"/>
                </a:solidFill>
                <a:ea typeface="隶书" panose="02010509060101010101" pitchFamily="49" charset="-122"/>
              </a:rPr>
              <a:t>逻辑函数的化简</a:t>
            </a:r>
          </a:p>
        </p:txBody>
      </p:sp>
      <p:sp>
        <p:nvSpPr>
          <p:cNvPr id="170028" name="矩形 170027"/>
          <p:cNvSpPr/>
          <p:nvPr/>
        </p:nvSpPr>
        <p:spPr>
          <a:xfrm>
            <a:off x="609600" y="1752600"/>
            <a:ext cx="7772400" cy="1143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Times New Roman" panose="02020603050405020304" pitchFamily="18" charset="0"/>
                <a:ea typeface="宋体" panose="02010600030101010101" pitchFamily="2" charset="-122"/>
              </a:defRPr>
            </a:lvl1pPr>
          </a:lstStyle>
          <a:p>
            <a:pPr lvl="0"/>
            <a:endParaRPr b="1">
              <a:solidFill>
                <a:schemeClr val="tx1"/>
              </a:solidFill>
              <a:latin typeface="黑体" panose="02010609060101010101" pitchFamily="2" charset="-122"/>
              <a:ea typeface="黑体" panose="02010609060101010101" pitchFamily="2" charset="-122"/>
            </a:endParaRPr>
          </a:p>
        </p:txBody>
      </p:sp>
      <p:sp>
        <p:nvSpPr>
          <p:cNvPr id="170029" name="矩形 170028"/>
          <p:cNvSpPr/>
          <p:nvPr/>
        </p:nvSpPr>
        <p:spPr>
          <a:xfrm>
            <a:off x="206375" y="944563"/>
            <a:ext cx="5487988"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一、化简的意义和最简的概念</a:t>
            </a:r>
            <a:endParaRPr lang="zh-CN" altLang="en-US" b="1" dirty="0">
              <a:latin typeface="Times New Roman" panose="02020603050405020304" pitchFamily="18" charset="0"/>
              <a:ea typeface="宋体" panose="02010600030101010101" pitchFamily="2" charset="-122"/>
            </a:endParaRPr>
          </a:p>
        </p:txBody>
      </p:sp>
      <p:sp>
        <p:nvSpPr>
          <p:cNvPr id="170030" name="文本框 170029"/>
          <p:cNvSpPr txBox="1"/>
          <p:nvPr/>
        </p:nvSpPr>
        <p:spPr>
          <a:xfrm>
            <a:off x="152400" y="1479550"/>
            <a:ext cx="8763000" cy="460375"/>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例：</a:t>
            </a:r>
            <a:r>
              <a:rPr lang="zh-CN" altLang="en-US" dirty="0">
                <a:sym typeface="+mn-ea"/>
              </a:rPr>
              <a:t>试证明下面两式具有相同的逻辑功能，并比较它们的逻辑图。</a:t>
            </a:r>
            <a:endParaRPr lang="zh-CN" altLang="en-US" dirty="0">
              <a:latin typeface="Times New Roman" panose="02020603050405020304" pitchFamily="18" charset="0"/>
              <a:ea typeface="宋体" panose="02010600030101010101" pitchFamily="2" charset="-122"/>
            </a:endParaRPr>
          </a:p>
        </p:txBody>
      </p:sp>
      <p:graphicFrame>
        <p:nvGraphicFramePr>
          <p:cNvPr id="170032" name="对象 170031"/>
          <p:cNvGraphicFramePr>
            <a:graphicFrameLocks noChangeAspect="1"/>
          </p:cNvGraphicFramePr>
          <p:nvPr/>
        </p:nvGraphicFramePr>
        <p:xfrm>
          <a:off x="642910" y="2143116"/>
          <a:ext cx="7162800" cy="531495"/>
        </p:xfrm>
        <a:graphic>
          <a:graphicData uri="http://schemas.openxmlformats.org/presentationml/2006/ole">
            <mc:AlternateContent xmlns:mc="http://schemas.openxmlformats.org/markup-compatibility/2006">
              <mc:Choice xmlns:v="urn:schemas-microsoft-com:vml" Requires="v">
                <p:oleObj spid="_x0000_s21617" r:id="rId4" imgW="3086100" imgH="228600" progId="">
                  <p:embed/>
                </p:oleObj>
              </mc:Choice>
              <mc:Fallback>
                <p:oleObj r:id="rId4" imgW="3086100" imgH="228600"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2143116"/>
                        <a:ext cx="7162800" cy="531495"/>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0033" name="对象 170032"/>
          <p:cNvGraphicFramePr>
            <a:graphicFrameLocks noChangeAspect="1"/>
          </p:cNvGraphicFramePr>
          <p:nvPr/>
        </p:nvGraphicFramePr>
        <p:xfrm>
          <a:off x="609600" y="5439410"/>
          <a:ext cx="4494213" cy="1238250"/>
        </p:xfrm>
        <a:graphic>
          <a:graphicData uri="http://schemas.openxmlformats.org/presentationml/2006/ole">
            <mc:AlternateContent xmlns:mc="http://schemas.openxmlformats.org/markup-compatibility/2006">
              <mc:Choice xmlns:v="urn:schemas-microsoft-com:vml" Requires="v">
                <p:oleObj spid="_x0000_s21618" r:id="rId6" imgW="2069202" imgH="571252" progId="">
                  <p:embed/>
                </p:oleObj>
              </mc:Choice>
              <mc:Fallback>
                <p:oleObj r:id="rId6" imgW="2069202" imgH="571252" progId="">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439410"/>
                        <a:ext cx="4494213" cy="123825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0086" name="文本框 170085"/>
          <p:cNvSpPr txBox="1"/>
          <p:nvPr/>
        </p:nvSpPr>
        <p:spPr>
          <a:xfrm>
            <a:off x="4940976" y="5829935"/>
            <a:ext cx="4203024" cy="461665"/>
          </a:xfrm>
          <a:prstGeom prst="rect">
            <a:avLst/>
          </a:prstGeom>
          <a:noFill/>
          <a:ln w="9525">
            <a:noFill/>
          </a:ln>
        </p:spPr>
        <p:txBody>
          <a:bodyPr wrap="square">
            <a:spAutoFit/>
          </a:bodyPr>
          <a:lstStyle/>
          <a:p>
            <a:pPr>
              <a:spcBef>
                <a:spcPct val="50000"/>
              </a:spcBef>
            </a:pPr>
            <a:r>
              <a:rPr lang="zh-CN" altLang="en-US" b="1" dirty="0">
                <a:solidFill>
                  <a:srgbClr val="FF0066"/>
                </a:solidFill>
                <a:latin typeface="Times New Roman" panose="02020603050405020304" pitchFamily="18" charset="0"/>
                <a:ea typeface="宋体" panose="02010600030101010101" pitchFamily="2" charset="-122"/>
              </a:rPr>
              <a:t>即</a:t>
            </a:r>
            <a:r>
              <a:rPr lang="en-US" altLang="zh-CN" b="1" dirty="0">
                <a:solidFill>
                  <a:srgbClr val="FF0066"/>
                </a:solidFill>
                <a:latin typeface="Times New Roman" panose="02020603050405020304" pitchFamily="18" charset="0"/>
                <a:ea typeface="宋体" panose="02010600030101010101" pitchFamily="2" charset="-122"/>
              </a:rPr>
              <a:t>Z</a:t>
            </a:r>
            <a:r>
              <a:rPr lang="en-US" altLang="zh-CN" b="1" baseline="-25000" dirty="0">
                <a:solidFill>
                  <a:srgbClr val="FF0066"/>
                </a:solidFill>
                <a:latin typeface="Times New Roman" panose="02020603050405020304" pitchFamily="18" charset="0"/>
                <a:ea typeface="宋体" panose="02010600030101010101" pitchFamily="2" charset="-122"/>
              </a:rPr>
              <a:t>1</a:t>
            </a:r>
            <a:r>
              <a:rPr lang="zh-CN" altLang="en-US" b="1" dirty="0">
                <a:solidFill>
                  <a:srgbClr val="FF0066"/>
                </a:solidFill>
                <a:latin typeface="Times New Roman" panose="02020603050405020304" pitchFamily="18" charset="0"/>
                <a:ea typeface="宋体" panose="02010600030101010101" pitchFamily="2" charset="-122"/>
              </a:rPr>
              <a:t>、</a:t>
            </a:r>
            <a:r>
              <a:rPr lang="en-US" altLang="zh-CN" b="1" dirty="0">
                <a:solidFill>
                  <a:srgbClr val="FF0066"/>
                </a:solidFill>
                <a:latin typeface="Times New Roman" panose="02020603050405020304" pitchFamily="18" charset="0"/>
                <a:ea typeface="宋体" panose="02010600030101010101" pitchFamily="2" charset="-122"/>
              </a:rPr>
              <a:t>Z</a:t>
            </a:r>
            <a:r>
              <a:rPr lang="en-US" altLang="zh-CN" b="1" baseline="-25000" dirty="0">
                <a:solidFill>
                  <a:srgbClr val="FF0066"/>
                </a:solidFill>
                <a:latin typeface="Times New Roman" panose="02020603050405020304" pitchFamily="18" charset="0"/>
                <a:ea typeface="宋体" panose="02010600030101010101" pitchFamily="2" charset="-122"/>
              </a:rPr>
              <a:t>2</a:t>
            </a:r>
            <a:r>
              <a:rPr lang="zh-CN" altLang="en-US" b="1" dirty="0">
                <a:solidFill>
                  <a:srgbClr val="FF0066"/>
                </a:solidFill>
                <a:latin typeface="Times New Roman" panose="02020603050405020304" pitchFamily="18" charset="0"/>
                <a:ea typeface="宋体" panose="02010600030101010101" pitchFamily="2" charset="-122"/>
              </a:rPr>
              <a:t>具有相同的逻辑功能</a:t>
            </a:r>
            <a:endParaRPr lang="zh-CN" altLang="en-US" b="1" dirty="0">
              <a:latin typeface="Times New Roman" panose="02020603050405020304" pitchFamily="18" charset="0"/>
              <a:ea typeface="宋体" panose="02010600030101010101" pitchFamily="2" charset="-122"/>
            </a:endParaRPr>
          </a:p>
        </p:txBody>
      </p:sp>
      <p:grpSp>
        <p:nvGrpSpPr>
          <p:cNvPr id="109" name="组合 108"/>
          <p:cNvGrpSpPr/>
          <p:nvPr/>
        </p:nvGrpSpPr>
        <p:grpSpPr>
          <a:xfrm>
            <a:off x="1643042" y="2675466"/>
            <a:ext cx="4699177" cy="2786128"/>
            <a:chOff x="1643042" y="2675466"/>
            <a:chExt cx="4699177" cy="2786128"/>
          </a:xfrm>
        </p:grpSpPr>
        <p:grpSp>
          <p:nvGrpSpPr>
            <p:cNvPr id="170034" name="组合 170033"/>
            <p:cNvGrpSpPr/>
            <p:nvPr/>
          </p:nvGrpSpPr>
          <p:grpSpPr>
            <a:xfrm>
              <a:off x="4462780" y="3603308"/>
              <a:ext cx="1463675" cy="1371600"/>
              <a:chOff x="4598" y="2761"/>
              <a:chExt cx="922" cy="864"/>
            </a:xfrm>
          </p:grpSpPr>
          <p:grpSp>
            <p:nvGrpSpPr>
              <p:cNvPr id="170035" name="组合 170034"/>
              <p:cNvGrpSpPr/>
              <p:nvPr/>
            </p:nvGrpSpPr>
            <p:grpSpPr>
              <a:xfrm>
                <a:off x="4598" y="2761"/>
                <a:ext cx="922" cy="864"/>
                <a:chOff x="6545" y="8532"/>
                <a:chExt cx="1720" cy="1100"/>
              </a:xfrm>
            </p:grpSpPr>
            <p:sp>
              <p:nvSpPr>
                <p:cNvPr id="170036" name="矩形 170035"/>
                <p:cNvSpPr/>
                <p:nvPr/>
              </p:nvSpPr>
              <p:spPr>
                <a:xfrm>
                  <a:off x="6845" y="853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37" name="直接连接符 170036"/>
                <p:cNvSpPr/>
                <p:nvPr/>
              </p:nvSpPr>
              <p:spPr>
                <a:xfrm flipH="1">
                  <a:off x="6545" y="8592"/>
                  <a:ext cx="300" cy="0"/>
                </a:xfrm>
                <a:prstGeom prst="line">
                  <a:avLst/>
                </a:prstGeom>
                <a:ln w="9525" cap="flat" cmpd="sng">
                  <a:solidFill>
                    <a:srgbClr val="000000"/>
                  </a:solidFill>
                  <a:prstDash val="solid"/>
                  <a:headEnd type="none" w="med" len="med"/>
                  <a:tailEnd type="none" w="med" len="med"/>
                </a:ln>
              </p:spPr>
            </p:sp>
            <p:sp>
              <p:nvSpPr>
                <p:cNvPr id="170038" name="直接连接符 170037"/>
                <p:cNvSpPr/>
                <p:nvPr/>
              </p:nvSpPr>
              <p:spPr>
                <a:xfrm flipH="1">
                  <a:off x="6545" y="8952"/>
                  <a:ext cx="300" cy="0"/>
                </a:xfrm>
                <a:prstGeom prst="line">
                  <a:avLst/>
                </a:prstGeom>
                <a:ln w="9525" cap="flat" cmpd="sng">
                  <a:solidFill>
                    <a:srgbClr val="000000"/>
                  </a:solidFill>
                  <a:prstDash val="solid"/>
                  <a:headEnd type="none" w="med" len="med"/>
                  <a:tailEnd type="none" w="med" len="med"/>
                </a:ln>
              </p:spPr>
            </p:sp>
            <p:sp>
              <p:nvSpPr>
                <p:cNvPr id="170039" name="直接连接符 170038"/>
                <p:cNvSpPr/>
                <p:nvPr/>
              </p:nvSpPr>
              <p:spPr>
                <a:xfrm flipH="1">
                  <a:off x="7125" y="8752"/>
                  <a:ext cx="260" cy="0"/>
                </a:xfrm>
                <a:prstGeom prst="line">
                  <a:avLst/>
                </a:prstGeom>
                <a:ln w="9525" cap="flat" cmpd="sng">
                  <a:solidFill>
                    <a:srgbClr val="000000"/>
                  </a:solidFill>
                  <a:prstDash val="solid"/>
                  <a:headEnd type="none" w="med" len="med"/>
                  <a:tailEnd type="none" w="med" len="med"/>
                </a:ln>
              </p:spPr>
            </p:sp>
            <p:sp>
              <p:nvSpPr>
                <p:cNvPr id="170040" name="矩形 170039"/>
                <p:cNvSpPr/>
                <p:nvPr/>
              </p:nvSpPr>
              <p:spPr>
                <a:xfrm>
                  <a:off x="7685" y="885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41" name="直接连接符 170040"/>
                <p:cNvSpPr/>
                <p:nvPr/>
              </p:nvSpPr>
              <p:spPr>
                <a:xfrm flipH="1">
                  <a:off x="7385" y="8912"/>
                  <a:ext cx="300" cy="0"/>
                </a:xfrm>
                <a:prstGeom prst="line">
                  <a:avLst/>
                </a:prstGeom>
                <a:ln w="9525" cap="flat" cmpd="sng">
                  <a:solidFill>
                    <a:srgbClr val="000000"/>
                  </a:solidFill>
                  <a:prstDash val="solid"/>
                  <a:headEnd type="none" w="med" len="med"/>
                  <a:tailEnd type="none" w="med" len="med"/>
                </a:ln>
              </p:spPr>
            </p:sp>
            <p:sp>
              <p:nvSpPr>
                <p:cNvPr id="170042" name="直接连接符 170041"/>
                <p:cNvSpPr/>
                <p:nvPr/>
              </p:nvSpPr>
              <p:spPr>
                <a:xfrm flipH="1">
                  <a:off x="7385" y="9272"/>
                  <a:ext cx="300" cy="0"/>
                </a:xfrm>
                <a:prstGeom prst="line">
                  <a:avLst/>
                </a:prstGeom>
                <a:ln w="9525" cap="flat" cmpd="sng">
                  <a:solidFill>
                    <a:srgbClr val="000000"/>
                  </a:solidFill>
                  <a:prstDash val="solid"/>
                  <a:headEnd type="none" w="med" len="med"/>
                  <a:tailEnd type="none" w="med" len="med"/>
                </a:ln>
              </p:spPr>
            </p:sp>
            <p:sp>
              <p:nvSpPr>
                <p:cNvPr id="170043" name="直接连接符 170042"/>
                <p:cNvSpPr/>
                <p:nvPr/>
              </p:nvSpPr>
              <p:spPr>
                <a:xfrm flipH="1">
                  <a:off x="7965" y="9072"/>
                  <a:ext cx="300" cy="0"/>
                </a:xfrm>
                <a:prstGeom prst="line">
                  <a:avLst/>
                </a:prstGeom>
                <a:ln w="9525" cap="flat" cmpd="sng">
                  <a:solidFill>
                    <a:srgbClr val="000000"/>
                  </a:solidFill>
                  <a:prstDash val="solid"/>
                  <a:headEnd type="none" w="med" len="med"/>
                  <a:tailEnd type="none" w="med" len="med"/>
                </a:ln>
              </p:spPr>
            </p:sp>
            <p:sp>
              <p:nvSpPr>
                <p:cNvPr id="170044" name="矩形 170043"/>
                <p:cNvSpPr/>
                <p:nvPr/>
              </p:nvSpPr>
              <p:spPr>
                <a:xfrm>
                  <a:off x="6845" y="915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45" name="直接连接符 170044"/>
                <p:cNvSpPr/>
                <p:nvPr/>
              </p:nvSpPr>
              <p:spPr>
                <a:xfrm flipH="1">
                  <a:off x="6545" y="9212"/>
                  <a:ext cx="300" cy="0"/>
                </a:xfrm>
                <a:prstGeom prst="line">
                  <a:avLst/>
                </a:prstGeom>
                <a:ln w="9525" cap="flat" cmpd="sng">
                  <a:solidFill>
                    <a:srgbClr val="000000"/>
                  </a:solidFill>
                  <a:prstDash val="solid"/>
                  <a:headEnd type="none" w="med" len="med"/>
                  <a:tailEnd type="none" w="med" len="med"/>
                </a:ln>
              </p:spPr>
            </p:sp>
            <p:sp>
              <p:nvSpPr>
                <p:cNvPr id="170046" name="直接连接符 170045"/>
                <p:cNvSpPr/>
                <p:nvPr/>
              </p:nvSpPr>
              <p:spPr>
                <a:xfrm flipH="1">
                  <a:off x="6545" y="9572"/>
                  <a:ext cx="300" cy="0"/>
                </a:xfrm>
                <a:prstGeom prst="line">
                  <a:avLst/>
                </a:prstGeom>
                <a:ln w="9525" cap="flat" cmpd="sng">
                  <a:solidFill>
                    <a:srgbClr val="000000"/>
                  </a:solidFill>
                  <a:prstDash val="solid"/>
                  <a:headEnd type="none" w="med" len="med"/>
                  <a:tailEnd type="none" w="med" len="med"/>
                </a:ln>
              </p:spPr>
            </p:sp>
            <p:sp>
              <p:nvSpPr>
                <p:cNvPr id="170047" name="直接连接符 170046"/>
                <p:cNvSpPr/>
                <p:nvPr/>
              </p:nvSpPr>
              <p:spPr>
                <a:xfrm flipH="1">
                  <a:off x="7125" y="9372"/>
                  <a:ext cx="300" cy="0"/>
                </a:xfrm>
                <a:prstGeom prst="line">
                  <a:avLst/>
                </a:prstGeom>
                <a:ln w="9525" cap="flat" cmpd="sng">
                  <a:solidFill>
                    <a:srgbClr val="000000"/>
                  </a:solidFill>
                  <a:prstDash val="solid"/>
                  <a:headEnd type="none" w="med" len="med"/>
                  <a:tailEnd type="none" w="med" len="med"/>
                </a:ln>
              </p:spPr>
            </p:sp>
            <p:sp>
              <p:nvSpPr>
                <p:cNvPr id="170048" name="直接连接符 170047"/>
                <p:cNvSpPr/>
                <p:nvPr/>
              </p:nvSpPr>
              <p:spPr>
                <a:xfrm flipV="1">
                  <a:off x="7405" y="9272"/>
                  <a:ext cx="0" cy="100"/>
                </a:xfrm>
                <a:prstGeom prst="line">
                  <a:avLst/>
                </a:prstGeom>
                <a:ln w="9525" cap="flat" cmpd="sng">
                  <a:solidFill>
                    <a:srgbClr val="000000"/>
                  </a:solidFill>
                  <a:prstDash val="solid"/>
                  <a:headEnd type="none" w="med" len="med"/>
                  <a:tailEnd type="none" w="med" len="med"/>
                </a:ln>
              </p:spPr>
            </p:sp>
            <p:sp>
              <p:nvSpPr>
                <p:cNvPr id="170049" name="直接连接符 170048"/>
                <p:cNvSpPr/>
                <p:nvPr/>
              </p:nvSpPr>
              <p:spPr>
                <a:xfrm flipV="1">
                  <a:off x="7385" y="8752"/>
                  <a:ext cx="0" cy="140"/>
                </a:xfrm>
                <a:prstGeom prst="line">
                  <a:avLst/>
                </a:prstGeom>
                <a:ln w="9525" cap="flat" cmpd="sng">
                  <a:solidFill>
                    <a:srgbClr val="000000"/>
                  </a:solidFill>
                  <a:prstDash val="solid"/>
                  <a:headEnd type="none" w="med" len="med"/>
                  <a:tailEnd type="none" w="med" len="med"/>
                </a:ln>
              </p:spPr>
            </p:sp>
          </p:grpSp>
          <p:sp>
            <p:nvSpPr>
              <p:cNvPr id="170050" name="矩形 170049"/>
              <p:cNvSpPr/>
              <p:nvPr/>
            </p:nvSpPr>
            <p:spPr>
              <a:xfrm>
                <a:off x="5177" y="3044"/>
                <a:ext cx="289" cy="345"/>
              </a:xfrm>
              <a:prstGeom prst="rect">
                <a:avLst/>
              </a:prstGeom>
              <a:noFill/>
              <a:ln w="9525">
                <a:noFill/>
              </a:ln>
            </p:spPr>
            <p:txBody>
              <a:bodyPr/>
              <a:lstStyle/>
              <a:p>
                <a:pPr algn="just"/>
                <a:r>
                  <a:rPr lang="en-US" altLang="zh-CN" sz="1800" dirty="0">
                    <a:latin typeface="Times New Roman" panose="02020603050405020304" pitchFamily="18" charset="0"/>
                    <a:ea typeface="宋体" panose="02010600030101010101" pitchFamily="2" charset="-122"/>
                  </a:rPr>
                  <a:t>+</a:t>
                </a:r>
                <a:endParaRPr lang="en-US" altLang="zh-CN" sz="1000" dirty="0">
                  <a:latin typeface="Times New Roman" panose="02020603050405020304" pitchFamily="18" charset="0"/>
                  <a:ea typeface="宋体" panose="02010600030101010101" pitchFamily="2" charset="-122"/>
                </a:endParaRPr>
              </a:p>
            </p:txBody>
          </p:sp>
        </p:grpSp>
        <p:grpSp>
          <p:nvGrpSpPr>
            <p:cNvPr id="170051" name="组合 170050"/>
            <p:cNvGrpSpPr/>
            <p:nvPr/>
          </p:nvGrpSpPr>
          <p:grpSpPr>
            <a:xfrm>
              <a:off x="1905000" y="2778760"/>
              <a:ext cx="1684338" cy="2590800"/>
              <a:chOff x="3825" y="8012"/>
              <a:chExt cx="1980" cy="2080"/>
            </a:xfrm>
          </p:grpSpPr>
          <p:grpSp>
            <p:nvGrpSpPr>
              <p:cNvPr id="170052" name="组合 170051"/>
              <p:cNvGrpSpPr/>
              <p:nvPr/>
            </p:nvGrpSpPr>
            <p:grpSpPr>
              <a:xfrm>
                <a:off x="3825" y="8012"/>
                <a:ext cx="1980" cy="2080"/>
                <a:chOff x="3825" y="8012"/>
                <a:chExt cx="1980" cy="2080"/>
              </a:xfrm>
            </p:grpSpPr>
            <p:sp>
              <p:nvSpPr>
                <p:cNvPr id="170053" name="矩形 170052"/>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54" name="直接连接符 170053"/>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55" name="直接连接符 170054"/>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56" name="直接连接符 170055"/>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57" name="直接连接符 170056"/>
                <p:cNvSpPr/>
                <p:nvPr/>
              </p:nvSpPr>
              <p:spPr>
                <a:xfrm flipH="1">
                  <a:off x="4405" y="8232"/>
                  <a:ext cx="540" cy="0"/>
                </a:xfrm>
                <a:prstGeom prst="line">
                  <a:avLst/>
                </a:prstGeom>
                <a:ln w="9525" cap="flat" cmpd="sng">
                  <a:solidFill>
                    <a:srgbClr val="000000"/>
                  </a:solidFill>
                  <a:prstDash val="solid"/>
                  <a:headEnd type="none" w="med" len="med"/>
                  <a:tailEnd type="none" w="med" len="med"/>
                </a:ln>
              </p:spPr>
            </p:sp>
            <p:grpSp>
              <p:nvGrpSpPr>
                <p:cNvPr id="170058" name="组合 170057"/>
                <p:cNvGrpSpPr/>
                <p:nvPr/>
              </p:nvGrpSpPr>
              <p:grpSpPr>
                <a:xfrm>
                  <a:off x="3825" y="8532"/>
                  <a:ext cx="880" cy="480"/>
                  <a:chOff x="3825" y="8012"/>
                  <a:chExt cx="880" cy="480"/>
                </a:xfrm>
              </p:grpSpPr>
              <p:sp>
                <p:nvSpPr>
                  <p:cNvPr id="170059" name="矩形 170058"/>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60" name="直接连接符 170059"/>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61" name="直接连接符 170060"/>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62" name="直接连接符 170061"/>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63" name="直接连接符 170062"/>
                  <p:cNvSpPr/>
                  <p:nvPr/>
                </p:nvSpPr>
                <p:spPr>
                  <a:xfrm flipH="1">
                    <a:off x="4405" y="8232"/>
                    <a:ext cx="300" cy="0"/>
                  </a:xfrm>
                  <a:prstGeom prst="line">
                    <a:avLst/>
                  </a:prstGeom>
                  <a:ln w="9525" cap="flat" cmpd="sng">
                    <a:solidFill>
                      <a:srgbClr val="000000"/>
                    </a:solidFill>
                    <a:prstDash val="solid"/>
                    <a:headEnd type="none" w="med" len="med"/>
                    <a:tailEnd type="none" w="med" len="med"/>
                  </a:ln>
                </p:spPr>
              </p:sp>
            </p:grpSp>
            <p:grpSp>
              <p:nvGrpSpPr>
                <p:cNvPr id="170064" name="组合 170063"/>
                <p:cNvGrpSpPr/>
                <p:nvPr/>
              </p:nvGrpSpPr>
              <p:grpSpPr>
                <a:xfrm>
                  <a:off x="3845" y="9072"/>
                  <a:ext cx="880" cy="480"/>
                  <a:chOff x="3825" y="8012"/>
                  <a:chExt cx="880" cy="480"/>
                </a:xfrm>
              </p:grpSpPr>
              <p:sp>
                <p:nvSpPr>
                  <p:cNvPr id="170065" name="矩形 170064"/>
                  <p:cNvSpPr/>
                  <p:nvPr/>
                </p:nvSpPr>
                <p:spPr>
                  <a:xfrm>
                    <a:off x="4125" y="80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66" name="直接连接符 170065"/>
                  <p:cNvSpPr/>
                  <p:nvPr/>
                </p:nvSpPr>
                <p:spPr>
                  <a:xfrm flipH="1">
                    <a:off x="3825" y="8072"/>
                    <a:ext cx="300" cy="0"/>
                  </a:xfrm>
                  <a:prstGeom prst="line">
                    <a:avLst/>
                  </a:prstGeom>
                  <a:ln w="9525" cap="flat" cmpd="sng">
                    <a:solidFill>
                      <a:srgbClr val="000000"/>
                    </a:solidFill>
                    <a:prstDash val="solid"/>
                    <a:headEnd type="none" w="med" len="med"/>
                    <a:tailEnd type="none" w="med" len="med"/>
                  </a:ln>
                </p:spPr>
              </p:sp>
              <p:sp>
                <p:nvSpPr>
                  <p:cNvPr id="170067" name="直接连接符 170066"/>
                  <p:cNvSpPr/>
                  <p:nvPr/>
                </p:nvSpPr>
                <p:spPr>
                  <a:xfrm flipH="1">
                    <a:off x="3825" y="8252"/>
                    <a:ext cx="300" cy="0"/>
                  </a:xfrm>
                  <a:prstGeom prst="line">
                    <a:avLst/>
                  </a:prstGeom>
                  <a:ln w="9525" cap="flat" cmpd="sng">
                    <a:solidFill>
                      <a:srgbClr val="000000"/>
                    </a:solidFill>
                    <a:prstDash val="solid"/>
                    <a:headEnd type="none" w="med" len="med"/>
                    <a:tailEnd type="none" w="med" len="med"/>
                  </a:ln>
                </p:spPr>
              </p:sp>
              <p:sp>
                <p:nvSpPr>
                  <p:cNvPr id="170068" name="直接连接符 170067"/>
                  <p:cNvSpPr/>
                  <p:nvPr/>
                </p:nvSpPr>
                <p:spPr>
                  <a:xfrm flipH="1">
                    <a:off x="3825" y="8432"/>
                    <a:ext cx="300" cy="0"/>
                  </a:xfrm>
                  <a:prstGeom prst="line">
                    <a:avLst/>
                  </a:prstGeom>
                  <a:ln w="9525" cap="flat" cmpd="sng">
                    <a:solidFill>
                      <a:srgbClr val="000000"/>
                    </a:solidFill>
                    <a:prstDash val="solid"/>
                    <a:headEnd type="none" w="med" len="med"/>
                    <a:tailEnd type="none" w="med" len="med"/>
                  </a:ln>
                </p:spPr>
              </p:sp>
              <p:sp>
                <p:nvSpPr>
                  <p:cNvPr id="170069" name="直接连接符 170068"/>
                  <p:cNvSpPr/>
                  <p:nvPr/>
                </p:nvSpPr>
                <p:spPr>
                  <a:xfrm flipH="1">
                    <a:off x="4405" y="8232"/>
                    <a:ext cx="300" cy="0"/>
                  </a:xfrm>
                  <a:prstGeom prst="line">
                    <a:avLst/>
                  </a:prstGeom>
                  <a:ln w="9525" cap="flat" cmpd="sng">
                    <a:solidFill>
                      <a:srgbClr val="000000"/>
                    </a:solidFill>
                    <a:prstDash val="solid"/>
                    <a:headEnd type="none" w="med" len="med"/>
                    <a:tailEnd type="none" w="med" len="med"/>
                  </a:ln>
                </p:spPr>
              </p:sp>
            </p:grpSp>
            <p:sp>
              <p:nvSpPr>
                <p:cNvPr id="170070" name="矩形 170069"/>
                <p:cNvSpPr/>
                <p:nvPr/>
              </p:nvSpPr>
              <p:spPr>
                <a:xfrm>
                  <a:off x="4145" y="961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71" name="直接连接符 170070"/>
                <p:cNvSpPr/>
                <p:nvPr/>
              </p:nvSpPr>
              <p:spPr>
                <a:xfrm flipH="1">
                  <a:off x="3845" y="9672"/>
                  <a:ext cx="300" cy="0"/>
                </a:xfrm>
                <a:prstGeom prst="line">
                  <a:avLst/>
                </a:prstGeom>
                <a:ln w="9525" cap="flat" cmpd="sng">
                  <a:solidFill>
                    <a:srgbClr val="000000"/>
                  </a:solidFill>
                  <a:prstDash val="solid"/>
                  <a:headEnd type="none" w="med" len="med"/>
                  <a:tailEnd type="none" w="med" len="med"/>
                </a:ln>
              </p:spPr>
            </p:sp>
            <p:sp>
              <p:nvSpPr>
                <p:cNvPr id="170072" name="直接连接符 170071"/>
                <p:cNvSpPr/>
                <p:nvPr/>
              </p:nvSpPr>
              <p:spPr>
                <a:xfrm flipH="1">
                  <a:off x="3845" y="9852"/>
                  <a:ext cx="300" cy="0"/>
                </a:xfrm>
                <a:prstGeom prst="line">
                  <a:avLst/>
                </a:prstGeom>
                <a:ln w="9525" cap="flat" cmpd="sng">
                  <a:solidFill>
                    <a:srgbClr val="000000"/>
                  </a:solidFill>
                  <a:prstDash val="solid"/>
                  <a:headEnd type="none" w="med" len="med"/>
                  <a:tailEnd type="none" w="med" len="med"/>
                </a:ln>
              </p:spPr>
            </p:sp>
            <p:sp>
              <p:nvSpPr>
                <p:cNvPr id="170073" name="直接连接符 170072"/>
                <p:cNvSpPr/>
                <p:nvPr/>
              </p:nvSpPr>
              <p:spPr>
                <a:xfrm flipH="1">
                  <a:off x="3845" y="10032"/>
                  <a:ext cx="300" cy="0"/>
                </a:xfrm>
                <a:prstGeom prst="line">
                  <a:avLst/>
                </a:prstGeom>
                <a:ln w="9525" cap="flat" cmpd="sng">
                  <a:solidFill>
                    <a:srgbClr val="000000"/>
                  </a:solidFill>
                  <a:prstDash val="solid"/>
                  <a:headEnd type="none" w="med" len="med"/>
                  <a:tailEnd type="none" w="med" len="med"/>
                </a:ln>
              </p:spPr>
            </p:sp>
            <p:sp>
              <p:nvSpPr>
                <p:cNvPr id="170074" name="直接连接符 170073"/>
                <p:cNvSpPr/>
                <p:nvPr/>
              </p:nvSpPr>
              <p:spPr>
                <a:xfrm flipH="1">
                  <a:off x="4425" y="9832"/>
                  <a:ext cx="540" cy="0"/>
                </a:xfrm>
                <a:prstGeom prst="line">
                  <a:avLst/>
                </a:prstGeom>
                <a:ln w="9525" cap="flat" cmpd="sng">
                  <a:solidFill>
                    <a:srgbClr val="000000"/>
                  </a:solidFill>
                  <a:prstDash val="solid"/>
                  <a:headEnd type="none" w="med" len="med"/>
                  <a:tailEnd type="none" w="med" len="med"/>
                </a:ln>
              </p:spPr>
            </p:sp>
            <p:sp>
              <p:nvSpPr>
                <p:cNvPr id="170075" name="矩形 170074"/>
                <p:cNvSpPr/>
                <p:nvPr/>
              </p:nvSpPr>
              <p:spPr>
                <a:xfrm>
                  <a:off x="5225" y="8772"/>
                  <a:ext cx="280" cy="480"/>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sp>
              <p:nvSpPr>
                <p:cNvPr id="170076" name="直接连接符 170075"/>
                <p:cNvSpPr/>
                <p:nvPr/>
              </p:nvSpPr>
              <p:spPr>
                <a:xfrm flipH="1">
                  <a:off x="4925" y="8832"/>
                  <a:ext cx="300" cy="0"/>
                </a:xfrm>
                <a:prstGeom prst="line">
                  <a:avLst/>
                </a:prstGeom>
                <a:ln w="9525" cap="flat" cmpd="sng">
                  <a:solidFill>
                    <a:srgbClr val="000000"/>
                  </a:solidFill>
                  <a:prstDash val="solid"/>
                  <a:headEnd type="none" w="med" len="med"/>
                  <a:tailEnd type="none" w="med" len="med"/>
                </a:ln>
              </p:spPr>
            </p:sp>
            <p:sp>
              <p:nvSpPr>
                <p:cNvPr id="170077" name="直接连接符 170076"/>
                <p:cNvSpPr/>
                <p:nvPr/>
              </p:nvSpPr>
              <p:spPr>
                <a:xfrm flipH="1">
                  <a:off x="4705" y="8972"/>
                  <a:ext cx="520" cy="0"/>
                </a:xfrm>
                <a:prstGeom prst="line">
                  <a:avLst/>
                </a:prstGeom>
                <a:ln w="9525" cap="flat" cmpd="sng">
                  <a:solidFill>
                    <a:srgbClr val="000000"/>
                  </a:solidFill>
                  <a:prstDash val="solid"/>
                  <a:headEnd type="none" w="med" len="med"/>
                  <a:tailEnd type="none" w="med" len="med"/>
                </a:ln>
              </p:spPr>
            </p:sp>
            <p:sp>
              <p:nvSpPr>
                <p:cNvPr id="170078" name="直接连接符 170077"/>
                <p:cNvSpPr/>
                <p:nvPr/>
              </p:nvSpPr>
              <p:spPr>
                <a:xfrm flipH="1">
                  <a:off x="4925" y="9192"/>
                  <a:ext cx="300" cy="0"/>
                </a:xfrm>
                <a:prstGeom prst="line">
                  <a:avLst/>
                </a:prstGeom>
                <a:ln w="9525" cap="flat" cmpd="sng">
                  <a:solidFill>
                    <a:srgbClr val="000000"/>
                  </a:solidFill>
                  <a:prstDash val="solid"/>
                  <a:headEnd type="none" w="med" len="med"/>
                  <a:tailEnd type="none" w="med" len="med"/>
                </a:ln>
              </p:spPr>
            </p:sp>
            <p:sp>
              <p:nvSpPr>
                <p:cNvPr id="170079" name="直接连接符 170078"/>
                <p:cNvSpPr/>
                <p:nvPr/>
              </p:nvSpPr>
              <p:spPr>
                <a:xfrm flipH="1">
                  <a:off x="5505" y="8992"/>
                  <a:ext cx="300" cy="0"/>
                </a:xfrm>
                <a:prstGeom prst="line">
                  <a:avLst/>
                </a:prstGeom>
                <a:ln w="9525" cap="flat" cmpd="sng">
                  <a:solidFill>
                    <a:srgbClr val="000000"/>
                  </a:solidFill>
                  <a:prstDash val="solid"/>
                  <a:headEnd type="none" w="med" len="med"/>
                  <a:tailEnd type="none" w="med" len="med"/>
                </a:ln>
              </p:spPr>
            </p:sp>
            <p:sp>
              <p:nvSpPr>
                <p:cNvPr id="170080" name="直接连接符 170079"/>
                <p:cNvSpPr/>
                <p:nvPr/>
              </p:nvSpPr>
              <p:spPr>
                <a:xfrm flipH="1">
                  <a:off x="4725" y="9092"/>
                  <a:ext cx="500" cy="0"/>
                </a:xfrm>
                <a:prstGeom prst="line">
                  <a:avLst/>
                </a:prstGeom>
                <a:ln w="9525" cap="flat" cmpd="sng">
                  <a:solidFill>
                    <a:srgbClr val="000000"/>
                  </a:solidFill>
                  <a:prstDash val="solid"/>
                  <a:headEnd type="none" w="med" len="med"/>
                  <a:tailEnd type="none" w="med" len="med"/>
                </a:ln>
              </p:spPr>
            </p:sp>
            <p:sp>
              <p:nvSpPr>
                <p:cNvPr id="170081" name="直接连接符 170080"/>
                <p:cNvSpPr/>
                <p:nvPr/>
              </p:nvSpPr>
              <p:spPr>
                <a:xfrm flipV="1">
                  <a:off x="4945" y="8252"/>
                  <a:ext cx="0" cy="580"/>
                </a:xfrm>
                <a:prstGeom prst="line">
                  <a:avLst/>
                </a:prstGeom>
                <a:ln w="9525" cap="flat" cmpd="sng">
                  <a:solidFill>
                    <a:srgbClr val="000000"/>
                  </a:solidFill>
                  <a:prstDash val="solid"/>
                  <a:headEnd type="none" w="med" len="med"/>
                  <a:tailEnd type="none" w="med" len="med"/>
                </a:ln>
              </p:spPr>
            </p:sp>
            <p:sp>
              <p:nvSpPr>
                <p:cNvPr id="170082" name="直接连接符 170081"/>
                <p:cNvSpPr/>
                <p:nvPr/>
              </p:nvSpPr>
              <p:spPr>
                <a:xfrm>
                  <a:off x="4945" y="9192"/>
                  <a:ext cx="0" cy="640"/>
                </a:xfrm>
                <a:prstGeom prst="line">
                  <a:avLst/>
                </a:prstGeom>
                <a:ln w="9525" cap="flat" cmpd="sng">
                  <a:solidFill>
                    <a:srgbClr val="000000"/>
                  </a:solidFill>
                  <a:prstDash val="solid"/>
                  <a:headEnd type="none" w="med" len="med"/>
                  <a:tailEnd type="none" w="med" len="med"/>
                </a:ln>
              </p:spPr>
            </p:sp>
            <p:sp>
              <p:nvSpPr>
                <p:cNvPr id="170083" name="直接连接符 170082"/>
                <p:cNvSpPr/>
                <p:nvPr/>
              </p:nvSpPr>
              <p:spPr>
                <a:xfrm>
                  <a:off x="4705" y="9092"/>
                  <a:ext cx="0" cy="200"/>
                </a:xfrm>
                <a:prstGeom prst="line">
                  <a:avLst/>
                </a:prstGeom>
                <a:ln w="9525" cap="flat" cmpd="sng">
                  <a:solidFill>
                    <a:srgbClr val="000000"/>
                  </a:solidFill>
                  <a:prstDash val="solid"/>
                  <a:headEnd type="none" w="med" len="med"/>
                  <a:tailEnd type="none" w="med" len="med"/>
                </a:ln>
              </p:spPr>
            </p:sp>
            <p:sp>
              <p:nvSpPr>
                <p:cNvPr id="170084" name="直接连接符 170083"/>
                <p:cNvSpPr/>
                <p:nvPr/>
              </p:nvSpPr>
              <p:spPr>
                <a:xfrm flipV="1">
                  <a:off x="4705" y="8752"/>
                  <a:ext cx="0" cy="220"/>
                </a:xfrm>
                <a:prstGeom prst="line">
                  <a:avLst/>
                </a:prstGeom>
                <a:ln w="9525" cap="flat" cmpd="sng">
                  <a:solidFill>
                    <a:srgbClr val="000000"/>
                  </a:solidFill>
                  <a:prstDash val="solid"/>
                  <a:headEnd type="none" w="med" len="med"/>
                  <a:tailEnd type="none" w="med" len="med"/>
                </a:ln>
              </p:spPr>
            </p:sp>
          </p:grpSp>
          <p:sp>
            <p:nvSpPr>
              <p:cNvPr id="170085" name="矩形 170084"/>
              <p:cNvSpPr/>
              <p:nvPr/>
            </p:nvSpPr>
            <p:spPr>
              <a:xfrm>
                <a:off x="5285" y="8875"/>
                <a:ext cx="200" cy="280"/>
              </a:xfrm>
              <a:prstGeom prst="rect">
                <a:avLst/>
              </a:prstGeom>
              <a:noFill/>
              <a:ln w="9525">
                <a:noFill/>
              </a:ln>
            </p:spPr>
            <p:txBody>
              <a:bodyPr lIns="0" tIns="0" rIns="0" bIns="0"/>
              <a:lstStyle/>
              <a:p>
                <a:pPr algn="just"/>
                <a:r>
                  <a:rPr lang="en-US" altLang="zh-CN" sz="1800" dirty="0">
                    <a:latin typeface="Times New Roman" panose="02020603050405020304" pitchFamily="18" charset="0"/>
                    <a:ea typeface="宋体" panose="02010600030101010101" pitchFamily="2" charset="-122"/>
                  </a:rPr>
                  <a:t>+</a:t>
                </a:r>
              </a:p>
            </p:txBody>
          </p:sp>
        </p:grpSp>
        <p:sp>
          <p:nvSpPr>
            <p:cNvPr id="62" name="TextBox 61"/>
            <p:cNvSpPr txBox="1"/>
            <p:nvPr/>
          </p:nvSpPr>
          <p:spPr>
            <a:xfrm>
              <a:off x="1656690" y="2908462"/>
              <a:ext cx="357190" cy="338554"/>
            </a:xfrm>
            <a:prstGeom prst="rect">
              <a:avLst/>
            </a:prstGeom>
            <a:noFill/>
          </p:spPr>
          <p:txBody>
            <a:bodyPr wrap="square" rtlCol="0">
              <a:spAutoFit/>
            </a:bodyPr>
            <a:lstStyle/>
            <a:p>
              <a:r>
                <a:rPr lang="en-US" altLang="zh-CN" sz="1600" dirty="0" smtClean="0"/>
                <a:t>B</a:t>
              </a:r>
              <a:endParaRPr lang="zh-CN" altLang="en-US" sz="1600" dirty="0"/>
            </a:p>
          </p:txBody>
        </p:sp>
        <p:sp>
          <p:nvSpPr>
            <p:cNvPr id="63" name="TextBox 62"/>
            <p:cNvSpPr txBox="1"/>
            <p:nvPr/>
          </p:nvSpPr>
          <p:spPr>
            <a:xfrm>
              <a:off x="1649866" y="3129600"/>
              <a:ext cx="357190" cy="338554"/>
            </a:xfrm>
            <a:prstGeom prst="rect">
              <a:avLst/>
            </a:prstGeom>
            <a:noFill/>
          </p:spPr>
          <p:txBody>
            <a:bodyPr wrap="square" rtlCol="0">
              <a:spAutoFit/>
            </a:bodyPr>
            <a:lstStyle/>
            <a:p>
              <a:r>
                <a:rPr lang="en-US" altLang="zh-CN" sz="1600" dirty="0" smtClean="0"/>
                <a:t>C</a:t>
              </a:r>
              <a:endParaRPr lang="zh-CN" altLang="en-US" sz="1600" dirty="0"/>
            </a:p>
          </p:txBody>
        </p:sp>
        <p:sp>
          <p:nvSpPr>
            <p:cNvPr id="64" name="TextBox 63"/>
            <p:cNvSpPr txBox="1"/>
            <p:nvPr/>
          </p:nvSpPr>
          <p:spPr>
            <a:xfrm>
              <a:off x="1643042" y="2675466"/>
              <a:ext cx="357190" cy="338554"/>
            </a:xfrm>
            <a:prstGeom prst="rect">
              <a:avLst/>
            </a:prstGeom>
            <a:noFill/>
          </p:spPr>
          <p:txBody>
            <a:bodyPr wrap="square" rtlCol="0">
              <a:spAutoFit/>
            </a:bodyPr>
            <a:lstStyle/>
            <a:p>
              <a:r>
                <a:rPr lang="en-US" altLang="zh-CN" sz="1600" dirty="0" smtClean="0"/>
                <a:t>A</a:t>
              </a:r>
              <a:endParaRPr lang="zh-CN" altLang="en-US" sz="1600" dirty="0"/>
            </a:p>
          </p:txBody>
        </p:sp>
        <p:grpSp>
          <p:nvGrpSpPr>
            <p:cNvPr id="88" name="组合 87"/>
            <p:cNvGrpSpPr/>
            <p:nvPr/>
          </p:nvGrpSpPr>
          <p:grpSpPr>
            <a:xfrm>
              <a:off x="1643042" y="4000504"/>
              <a:ext cx="357190" cy="338554"/>
              <a:chOff x="6500826" y="3286124"/>
              <a:chExt cx="357190" cy="338554"/>
            </a:xfrm>
          </p:grpSpPr>
          <p:sp>
            <p:nvSpPr>
              <p:cNvPr id="61" name="TextBox 60"/>
              <p:cNvSpPr txBox="1"/>
              <p:nvPr/>
            </p:nvSpPr>
            <p:spPr>
              <a:xfrm>
                <a:off x="6500826" y="3286124"/>
                <a:ext cx="357190" cy="338554"/>
              </a:xfrm>
              <a:prstGeom prst="rect">
                <a:avLst/>
              </a:prstGeom>
              <a:noFill/>
            </p:spPr>
            <p:txBody>
              <a:bodyPr wrap="square" rtlCol="0">
                <a:spAutoFit/>
              </a:bodyPr>
              <a:lstStyle/>
              <a:p>
                <a:r>
                  <a:rPr lang="en-US" altLang="zh-CN" sz="1600" dirty="0" smtClean="0"/>
                  <a:t>A</a:t>
                </a:r>
                <a:endParaRPr lang="zh-CN" altLang="en-US" sz="1600" dirty="0"/>
              </a:p>
            </p:txBody>
          </p:sp>
          <p:cxnSp>
            <p:nvCxnSpPr>
              <p:cNvPr id="66" name="直接连接符 65"/>
              <p:cNvCxnSpPr/>
              <p:nvPr/>
            </p:nvCxnSpPr>
            <p:spPr>
              <a:xfrm rot="10800000">
                <a:off x="6572264" y="335756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1670338" y="4922374"/>
              <a:ext cx="357190" cy="338554"/>
              <a:chOff x="6286512" y="4500570"/>
              <a:chExt cx="357190" cy="338554"/>
            </a:xfrm>
          </p:grpSpPr>
          <p:cxnSp>
            <p:nvCxnSpPr>
              <p:cNvPr id="86" name="直接连接符 85"/>
              <p:cNvCxnSpPr/>
              <p:nvPr/>
            </p:nvCxnSpPr>
            <p:spPr>
              <a:xfrm rot="10800000">
                <a:off x="6320632" y="4558360"/>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286512" y="4500570"/>
                <a:ext cx="357190" cy="338554"/>
              </a:xfrm>
              <a:prstGeom prst="rect">
                <a:avLst/>
              </a:prstGeom>
              <a:noFill/>
            </p:spPr>
            <p:txBody>
              <a:bodyPr wrap="square" rtlCol="0">
                <a:spAutoFit/>
              </a:bodyPr>
              <a:lstStyle/>
              <a:p>
                <a:r>
                  <a:rPr lang="en-US" altLang="zh-CN" sz="1600" dirty="0" smtClean="0"/>
                  <a:t>B</a:t>
                </a:r>
                <a:endParaRPr lang="zh-CN" altLang="en-US" sz="1600" dirty="0"/>
              </a:p>
            </p:txBody>
          </p:sp>
        </p:grpSp>
        <p:grpSp>
          <p:nvGrpSpPr>
            <p:cNvPr id="92" name="组合 91"/>
            <p:cNvGrpSpPr/>
            <p:nvPr/>
          </p:nvGrpSpPr>
          <p:grpSpPr>
            <a:xfrm>
              <a:off x="1656690" y="3789388"/>
              <a:ext cx="357190" cy="338554"/>
              <a:chOff x="6980420" y="4333596"/>
              <a:chExt cx="357190" cy="338554"/>
            </a:xfrm>
          </p:grpSpPr>
          <p:cxnSp>
            <p:nvCxnSpPr>
              <p:cNvPr id="87" name="直接连接符 86"/>
              <p:cNvCxnSpPr/>
              <p:nvPr/>
            </p:nvCxnSpPr>
            <p:spPr>
              <a:xfrm rot="10800000">
                <a:off x="7019940" y="437674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980420" y="4333596"/>
                <a:ext cx="357190" cy="338554"/>
              </a:xfrm>
              <a:prstGeom prst="rect">
                <a:avLst/>
              </a:prstGeom>
              <a:noFill/>
            </p:spPr>
            <p:txBody>
              <a:bodyPr wrap="square" rtlCol="0">
                <a:spAutoFit/>
              </a:bodyPr>
              <a:lstStyle/>
              <a:p>
                <a:r>
                  <a:rPr lang="en-US" altLang="zh-CN" sz="1600" dirty="0" smtClean="0"/>
                  <a:t>C</a:t>
                </a:r>
                <a:endParaRPr lang="zh-CN" altLang="en-US" sz="1600" dirty="0"/>
              </a:p>
            </p:txBody>
          </p:sp>
        </p:grpSp>
        <p:sp>
          <p:nvSpPr>
            <p:cNvPr id="93" name="TextBox 92"/>
            <p:cNvSpPr txBox="1"/>
            <p:nvPr/>
          </p:nvSpPr>
          <p:spPr>
            <a:xfrm>
              <a:off x="1656690" y="3560064"/>
              <a:ext cx="357190" cy="338554"/>
            </a:xfrm>
            <a:prstGeom prst="rect">
              <a:avLst/>
            </a:prstGeom>
            <a:noFill/>
          </p:spPr>
          <p:txBody>
            <a:bodyPr wrap="square" rtlCol="0">
              <a:spAutoFit/>
            </a:bodyPr>
            <a:lstStyle/>
            <a:p>
              <a:r>
                <a:rPr lang="en-US" altLang="zh-CN" sz="1600" dirty="0" smtClean="0"/>
                <a:t>B</a:t>
              </a:r>
              <a:endParaRPr lang="zh-CN" altLang="en-US" sz="1600" dirty="0"/>
            </a:p>
          </p:txBody>
        </p:sp>
        <p:sp>
          <p:nvSpPr>
            <p:cNvPr id="94" name="TextBox 93"/>
            <p:cNvSpPr txBox="1"/>
            <p:nvPr/>
          </p:nvSpPr>
          <p:spPr>
            <a:xfrm>
              <a:off x="1643042" y="3327068"/>
              <a:ext cx="357190" cy="338554"/>
            </a:xfrm>
            <a:prstGeom prst="rect">
              <a:avLst/>
            </a:prstGeom>
            <a:noFill/>
          </p:spPr>
          <p:txBody>
            <a:bodyPr wrap="square" rtlCol="0">
              <a:spAutoFit/>
            </a:bodyPr>
            <a:lstStyle/>
            <a:p>
              <a:r>
                <a:rPr lang="en-US" altLang="zh-CN" sz="1600" dirty="0" smtClean="0"/>
                <a:t>A</a:t>
              </a:r>
              <a:endParaRPr lang="zh-CN" altLang="en-US" sz="1600" dirty="0"/>
            </a:p>
          </p:txBody>
        </p:sp>
        <p:sp>
          <p:nvSpPr>
            <p:cNvPr id="95" name="TextBox 94"/>
            <p:cNvSpPr txBox="1"/>
            <p:nvPr/>
          </p:nvSpPr>
          <p:spPr>
            <a:xfrm>
              <a:off x="1663514" y="4219806"/>
              <a:ext cx="357190" cy="338554"/>
            </a:xfrm>
            <a:prstGeom prst="rect">
              <a:avLst/>
            </a:prstGeom>
            <a:noFill/>
          </p:spPr>
          <p:txBody>
            <a:bodyPr wrap="square" rtlCol="0">
              <a:spAutoFit/>
            </a:bodyPr>
            <a:lstStyle/>
            <a:p>
              <a:r>
                <a:rPr lang="en-US" altLang="zh-CN" sz="1600" dirty="0" smtClean="0"/>
                <a:t>B</a:t>
              </a:r>
              <a:endParaRPr lang="zh-CN" altLang="en-US" sz="1600" dirty="0"/>
            </a:p>
          </p:txBody>
        </p:sp>
        <p:sp>
          <p:nvSpPr>
            <p:cNvPr id="96" name="TextBox 95"/>
            <p:cNvSpPr txBox="1"/>
            <p:nvPr/>
          </p:nvSpPr>
          <p:spPr>
            <a:xfrm>
              <a:off x="1656690" y="4440944"/>
              <a:ext cx="357190" cy="338554"/>
            </a:xfrm>
            <a:prstGeom prst="rect">
              <a:avLst/>
            </a:prstGeom>
            <a:noFill/>
          </p:spPr>
          <p:txBody>
            <a:bodyPr wrap="square" rtlCol="0">
              <a:spAutoFit/>
            </a:bodyPr>
            <a:lstStyle/>
            <a:p>
              <a:r>
                <a:rPr lang="en-US" altLang="zh-CN" sz="1600" dirty="0" smtClean="0"/>
                <a:t>C</a:t>
              </a:r>
              <a:endParaRPr lang="zh-CN" altLang="en-US" sz="1600" dirty="0"/>
            </a:p>
          </p:txBody>
        </p:sp>
        <p:grpSp>
          <p:nvGrpSpPr>
            <p:cNvPr id="97" name="组合 96"/>
            <p:cNvGrpSpPr/>
            <p:nvPr/>
          </p:nvGrpSpPr>
          <p:grpSpPr>
            <a:xfrm>
              <a:off x="1649866" y="4675730"/>
              <a:ext cx="357190" cy="338554"/>
              <a:chOff x="6500826" y="3286124"/>
              <a:chExt cx="357190" cy="338554"/>
            </a:xfrm>
          </p:grpSpPr>
          <p:sp>
            <p:nvSpPr>
              <p:cNvPr id="98" name="TextBox 97"/>
              <p:cNvSpPr txBox="1"/>
              <p:nvPr/>
            </p:nvSpPr>
            <p:spPr>
              <a:xfrm>
                <a:off x="6500826" y="3286124"/>
                <a:ext cx="357190" cy="338554"/>
              </a:xfrm>
              <a:prstGeom prst="rect">
                <a:avLst/>
              </a:prstGeom>
              <a:noFill/>
            </p:spPr>
            <p:txBody>
              <a:bodyPr wrap="square" rtlCol="0">
                <a:spAutoFit/>
              </a:bodyPr>
              <a:lstStyle/>
              <a:p>
                <a:r>
                  <a:rPr lang="en-US" altLang="zh-CN" sz="1600" dirty="0" smtClean="0"/>
                  <a:t>A</a:t>
                </a:r>
                <a:endParaRPr lang="zh-CN" altLang="en-US" sz="1600" dirty="0"/>
              </a:p>
            </p:txBody>
          </p:sp>
          <p:cxnSp>
            <p:nvCxnSpPr>
              <p:cNvPr id="99" name="直接连接符 98"/>
              <p:cNvCxnSpPr/>
              <p:nvPr/>
            </p:nvCxnSpPr>
            <p:spPr>
              <a:xfrm rot="10800000">
                <a:off x="6572264" y="335756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p:cNvSpPr txBox="1"/>
            <p:nvPr/>
          </p:nvSpPr>
          <p:spPr>
            <a:xfrm>
              <a:off x="1670338" y="5123040"/>
              <a:ext cx="357190" cy="338554"/>
            </a:xfrm>
            <a:prstGeom prst="rect">
              <a:avLst/>
            </a:prstGeom>
            <a:noFill/>
          </p:spPr>
          <p:txBody>
            <a:bodyPr wrap="square" rtlCol="0">
              <a:spAutoFit/>
            </a:bodyPr>
            <a:lstStyle/>
            <a:p>
              <a:r>
                <a:rPr lang="en-US" altLang="zh-CN" sz="1600" dirty="0" smtClean="0"/>
                <a:t>C</a:t>
              </a:r>
              <a:endParaRPr lang="zh-CN" altLang="en-US" sz="1600" dirty="0"/>
            </a:p>
          </p:txBody>
        </p:sp>
        <p:sp>
          <p:nvSpPr>
            <p:cNvPr id="101" name="TextBox 100"/>
            <p:cNvSpPr txBox="1"/>
            <p:nvPr/>
          </p:nvSpPr>
          <p:spPr>
            <a:xfrm>
              <a:off x="4201590" y="3958152"/>
              <a:ext cx="357190" cy="338554"/>
            </a:xfrm>
            <a:prstGeom prst="rect">
              <a:avLst/>
            </a:prstGeom>
            <a:noFill/>
          </p:spPr>
          <p:txBody>
            <a:bodyPr wrap="square" rtlCol="0">
              <a:spAutoFit/>
            </a:bodyPr>
            <a:lstStyle/>
            <a:p>
              <a:r>
                <a:rPr lang="en-US" altLang="zh-CN" sz="1600" dirty="0" smtClean="0"/>
                <a:t>B</a:t>
              </a:r>
              <a:endParaRPr lang="zh-CN" altLang="en-US" sz="1600" dirty="0"/>
            </a:p>
          </p:txBody>
        </p:sp>
        <p:sp>
          <p:nvSpPr>
            <p:cNvPr id="102" name="TextBox 101"/>
            <p:cNvSpPr txBox="1"/>
            <p:nvPr/>
          </p:nvSpPr>
          <p:spPr>
            <a:xfrm>
              <a:off x="4170668" y="3505854"/>
              <a:ext cx="357190" cy="338554"/>
            </a:xfrm>
            <a:prstGeom prst="rect">
              <a:avLst/>
            </a:prstGeom>
            <a:noFill/>
          </p:spPr>
          <p:txBody>
            <a:bodyPr wrap="square" rtlCol="0">
              <a:spAutoFit/>
            </a:bodyPr>
            <a:lstStyle/>
            <a:p>
              <a:r>
                <a:rPr lang="en-US" altLang="zh-CN" sz="1600" dirty="0" smtClean="0"/>
                <a:t>A</a:t>
              </a:r>
              <a:endParaRPr lang="zh-CN" altLang="en-US" sz="1600" dirty="0"/>
            </a:p>
          </p:txBody>
        </p:sp>
        <p:grpSp>
          <p:nvGrpSpPr>
            <p:cNvPr id="103" name="组合 102"/>
            <p:cNvGrpSpPr/>
            <p:nvPr/>
          </p:nvGrpSpPr>
          <p:grpSpPr>
            <a:xfrm>
              <a:off x="4214810" y="4286256"/>
              <a:ext cx="357190" cy="338554"/>
              <a:chOff x="6500826" y="3286124"/>
              <a:chExt cx="357190" cy="338554"/>
            </a:xfrm>
          </p:grpSpPr>
          <p:sp>
            <p:nvSpPr>
              <p:cNvPr id="104" name="TextBox 103"/>
              <p:cNvSpPr txBox="1"/>
              <p:nvPr/>
            </p:nvSpPr>
            <p:spPr>
              <a:xfrm>
                <a:off x="6500826" y="3286124"/>
                <a:ext cx="357190" cy="338554"/>
              </a:xfrm>
              <a:prstGeom prst="rect">
                <a:avLst/>
              </a:prstGeom>
              <a:noFill/>
            </p:spPr>
            <p:txBody>
              <a:bodyPr wrap="square" rtlCol="0">
                <a:spAutoFit/>
              </a:bodyPr>
              <a:lstStyle/>
              <a:p>
                <a:r>
                  <a:rPr lang="en-US" altLang="zh-CN" sz="1600" dirty="0" smtClean="0"/>
                  <a:t>A</a:t>
                </a:r>
                <a:endParaRPr lang="zh-CN" altLang="en-US" sz="1600" dirty="0"/>
              </a:p>
            </p:txBody>
          </p:sp>
          <p:cxnSp>
            <p:nvCxnSpPr>
              <p:cNvPr id="105" name="直接连接符 104"/>
              <p:cNvCxnSpPr/>
              <p:nvPr/>
            </p:nvCxnSpPr>
            <p:spPr>
              <a:xfrm rot="10800000">
                <a:off x="6572264" y="3357562"/>
                <a:ext cx="214314"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4218436" y="4728532"/>
              <a:ext cx="357190" cy="338554"/>
            </a:xfrm>
            <a:prstGeom prst="rect">
              <a:avLst/>
            </a:prstGeom>
            <a:noFill/>
          </p:spPr>
          <p:txBody>
            <a:bodyPr wrap="square" rtlCol="0">
              <a:spAutoFit/>
            </a:bodyPr>
            <a:lstStyle/>
            <a:p>
              <a:r>
                <a:rPr lang="en-US" altLang="zh-CN" sz="1600" dirty="0" smtClean="0"/>
                <a:t>C</a:t>
              </a:r>
              <a:endParaRPr lang="zh-CN" altLang="en-US" sz="1600" dirty="0"/>
            </a:p>
          </p:txBody>
        </p:sp>
        <p:sp>
          <p:nvSpPr>
            <p:cNvPr id="107" name="TextBox 106"/>
            <p:cNvSpPr txBox="1"/>
            <p:nvPr/>
          </p:nvSpPr>
          <p:spPr>
            <a:xfrm>
              <a:off x="3514718" y="3767441"/>
              <a:ext cx="474810" cy="461665"/>
            </a:xfrm>
            <a:prstGeom prst="rect">
              <a:avLst/>
            </a:prstGeom>
            <a:noFill/>
          </p:spPr>
          <p:txBody>
            <a:bodyPr wrap="none" rtlCol="0">
              <a:spAutoFit/>
            </a:bodyPr>
            <a:lstStyle/>
            <a:p>
              <a:r>
                <a:rPr lang="en-US" altLang="zh-CN" dirty="0" smtClean="0"/>
                <a:t>Z</a:t>
              </a:r>
              <a:r>
                <a:rPr lang="en-US" altLang="zh-CN" baseline="-25000" dirty="0" smtClean="0"/>
                <a:t>1</a:t>
              </a:r>
              <a:endParaRPr lang="zh-CN" altLang="en-US" baseline="-25000" dirty="0"/>
            </a:p>
          </p:txBody>
        </p:sp>
        <p:sp>
          <p:nvSpPr>
            <p:cNvPr id="108" name="TextBox 107"/>
            <p:cNvSpPr txBox="1"/>
            <p:nvPr/>
          </p:nvSpPr>
          <p:spPr>
            <a:xfrm>
              <a:off x="5867409" y="4038604"/>
              <a:ext cx="474810" cy="461665"/>
            </a:xfrm>
            <a:prstGeom prst="rect">
              <a:avLst/>
            </a:prstGeom>
            <a:noFill/>
          </p:spPr>
          <p:txBody>
            <a:bodyPr wrap="none" rtlCol="0">
              <a:spAutoFit/>
            </a:bodyPr>
            <a:lstStyle/>
            <a:p>
              <a:r>
                <a:rPr lang="en-US" altLang="zh-CN" dirty="0" smtClean="0"/>
                <a:t>Z</a:t>
              </a:r>
              <a:r>
                <a:rPr lang="en-US" altLang="zh-CN" baseline="-25000" dirty="0" smtClean="0"/>
                <a:t>2</a:t>
              </a:r>
              <a:endParaRPr lang="zh-CN" altLang="en-US" baseline="-25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0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30" grpId="0"/>
      <p:bldP spid="17008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文本框 101379"/>
          <p:cNvSpPr txBox="1"/>
          <p:nvPr/>
        </p:nvSpPr>
        <p:spPr>
          <a:xfrm>
            <a:off x="220518" y="474621"/>
            <a:ext cx="8763000" cy="584775"/>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、化简的意义</a:t>
            </a:r>
            <a:r>
              <a:rPr lang="zh-CN" altLang="en-US" dirty="0">
                <a:latin typeface="Times New Roman" panose="02020603050405020304" pitchFamily="18" charset="0"/>
                <a:ea typeface="宋体" panose="02010600030101010101" pitchFamily="2" charset="-122"/>
              </a:rPr>
              <a:t>	</a:t>
            </a:r>
          </a:p>
        </p:txBody>
      </p:sp>
      <p:sp>
        <p:nvSpPr>
          <p:cNvPr id="101381" name="文本框 101380"/>
          <p:cNvSpPr txBox="1"/>
          <p:nvPr/>
        </p:nvSpPr>
        <p:spPr>
          <a:xfrm>
            <a:off x="600075" y="4653136"/>
            <a:ext cx="7696200" cy="1200329"/>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t>2</a:t>
            </a:r>
            <a:r>
              <a:rPr lang="zh-CN" altLang="en-US" dirty="0">
                <a:latin typeface="Times New Roman" panose="02020603050405020304" pitchFamily="18" charset="0"/>
                <a:ea typeface="宋体" panose="02010600030101010101" pitchFamily="2" charset="-122"/>
              </a:rPr>
              <a:t>）最简“与或”表达式</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　“与”项的个数最少；</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　每个“与”项中的因子数最少；</a:t>
            </a:r>
          </a:p>
        </p:txBody>
      </p:sp>
      <p:sp>
        <p:nvSpPr>
          <p:cNvPr id="5" name="文本框 4"/>
          <p:cNvSpPr txBox="1"/>
          <p:nvPr/>
        </p:nvSpPr>
        <p:spPr>
          <a:xfrm>
            <a:off x="237363" y="1856835"/>
            <a:ext cx="8763000" cy="1323439"/>
          </a:xfrm>
          <a:prstGeom prst="rect">
            <a:avLst/>
          </a:prstGeom>
          <a:noFill/>
          <a:ln w="9525">
            <a:noFill/>
          </a:ln>
        </p:spPr>
        <p:txBody>
          <a:bodyPr>
            <a:spAutoFit/>
          </a:bodyPr>
          <a:lstStyle/>
          <a:p>
            <a:pPr>
              <a:spcBef>
                <a:spcPct val="50000"/>
              </a:spcBef>
            </a:pPr>
            <a:endParaRPr lang="zh-CN" altLang="en-US" dirty="0">
              <a:latin typeface="Times New Roman" panose="02020603050405020304" pitchFamily="18" charset="0"/>
              <a:ea typeface="宋体" panose="02010600030101010101" pitchFamily="2" charset="-122"/>
            </a:endParaRPr>
          </a:p>
          <a:p>
            <a:pPr algn="just"/>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、最简的概念</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p>
        </p:txBody>
      </p:sp>
      <p:sp>
        <p:nvSpPr>
          <p:cNvPr id="6" name="文本框 5"/>
          <p:cNvSpPr txBox="1"/>
          <p:nvPr/>
        </p:nvSpPr>
        <p:spPr>
          <a:xfrm>
            <a:off x="66675" y="1151869"/>
            <a:ext cx="8763000" cy="461665"/>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）节省器材；	</a:t>
            </a:r>
          </a:p>
        </p:txBody>
      </p:sp>
      <p:sp>
        <p:nvSpPr>
          <p:cNvPr id="7" name="文本框 6"/>
          <p:cNvSpPr txBox="1"/>
          <p:nvPr/>
        </p:nvSpPr>
        <p:spPr>
          <a:xfrm>
            <a:off x="971600" y="1748423"/>
            <a:ext cx="5544616" cy="461665"/>
          </a:xfrm>
          <a:prstGeom prst="rect">
            <a:avLst/>
          </a:prstGeom>
          <a:noFill/>
          <a:ln w="9525">
            <a:noFill/>
          </a:ln>
        </p:spPr>
        <p:txBody>
          <a:bodyPr wrap="square">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）提高了工作的可靠性；</a:t>
            </a:r>
          </a:p>
        </p:txBody>
      </p:sp>
      <p:sp>
        <p:nvSpPr>
          <p:cNvPr id="8" name="文本框 7"/>
          <p:cNvSpPr txBox="1"/>
          <p:nvPr/>
        </p:nvSpPr>
        <p:spPr>
          <a:xfrm>
            <a:off x="578092" y="2852936"/>
            <a:ext cx="7696200" cy="1569660"/>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a:t>
            </a:r>
            <a:r>
              <a:rPr lang="en-US" altLang="zh-CN" dirty="0"/>
              <a:t>1</a:t>
            </a:r>
            <a:r>
              <a:rPr lang="zh-CN" altLang="en-US" dirty="0">
                <a:latin typeface="Times New Roman" panose="02020603050405020304" pitchFamily="18" charset="0"/>
                <a:ea typeface="宋体" panose="02010600030101010101" pitchFamily="2" charset="-122"/>
              </a:rPr>
              <a:t>）“与或”表达式化简的意义</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①</a:t>
            </a:r>
            <a:r>
              <a:rPr lang="zh-CN" altLang="en-US" dirty="0">
                <a:latin typeface="Times New Roman" panose="02020603050405020304" pitchFamily="18" charset="0"/>
                <a:ea typeface="宋体" panose="02010600030101010101" pitchFamily="2" charset="-122"/>
              </a:rPr>
              <a:t>　任何一个表达式都不难展开成“与或”表达式；</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②</a:t>
            </a:r>
            <a:r>
              <a:rPr lang="zh-CN" altLang="en-US" dirty="0">
                <a:latin typeface="Times New Roman" panose="02020603050405020304" pitchFamily="18" charset="0"/>
                <a:ea typeface="宋体" panose="02010600030101010101" pitchFamily="2" charset="-122"/>
              </a:rPr>
              <a:t>　从一个最简的“与或”表达式可以比较容易地得到其他类型的最简式。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101381" grpId="0"/>
      <p:bldP spid="5" grpId="0"/>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文本框 37891"/>
          <p:cNvSpPr txBox="1"/>
          <p:nvPr/>
        </p:nvSpPr>
        <p:spPr>
          <a:xfrm>
            <a:off x="532130" y="1003300"/>
            <a:ext cx="2973070" cy="584835"/>
          </a:xfrm>
          <a:prstGeom prst="rect">
            <a:avLst/>
          </a:prstGeom>
          <a:noFill/>
          <a:ln w="38100">
            <a:noFill/>
          </a:ln>
        </p:spPr>
        <p:txBody>
          <a:bodyPr wrap="square" lIns="90000" tIns="46800" rIns="90000" bIns="46800">
            <a:spAutoFit/>
          </a:bodyPr>
          <a:lstStyle/>
          <a:p>
            <a:pPr>
              <a:spcBef>
                <a:spcPct val="50000"/>
              </a:spcBef>
            </a:pPr>
            <a:r>
              <a:rPr lang="zh-CN" altLang="en-US" sz="3200" b="1" dirty="0">
                <a:solidFill>
                  <a:srgbClr val="FF0000"/>
                </a:solidFill>
                <a:latin typeface="Times New Roman" panose="02020603050405020304" pitchFamily="18" charset="0"/>
                <a:ea typeface="宋体" panose="02010600030101010101" pitchFamily="2" charset="-122"/>
              </a:rPr>
              <a:t>例</a:t>
            </a:r>
            <a:r>
              <a:rPr lang="en-US" altLang="zh-CN" sz="3200" b="1" dirty="0">
                <a:solidFill>
                  <a:srgbClr val="FF0000"/>
                </a:solidFill>
                <a:latin typeface="Times New Roman" panose="02020603050405020304" pitchFamily="18" charset="0"/>
                <a:ea typeface="宋体" panose="02010600030101010101" pitchFamily="2" charset="-122"/>
              </a:rPr>
              <a:t>1</a:t>
            </a:r>
            <a:r>
              <a:rPr lang="zh-CN" altLang="en-US" sz="3200" b="1" dirty="0">
                <a:solidFill>
                  <a:srgbClr val="FF0000"/>
                </a:solidFill>
                <a:latin typeface="Times New Roman" panose="02020603050405020304" pitchFamily="18" charset="0"/>
                <a:ea typeface="宋体" panose="02010600030101010101" pitchFamily="2" charset="-122"/>
              </a:rPr>
              <a:t>：化简</a:t>
            </a:r>
            <a:endParaRPr lang="zh-CN" altLang="en-US" sz="3200" b="1">
              <a:solidFill>
                <a:srgbClr val="FF0000"/>
              </a:solidFill>
              <a:latin typeface="Times New Roman" panose="02020603050405020304" pitchFamily="18" charset="0"/>
              <a:ea typeface="宋体" panose="02010600030101010101" pitchFamily="2" charset="-122"/>
            </a:endParaRPr>
          </a:p>
        </p:txBody>
      </p:sp>
      <p:graphicFrame>
        <p:nvGraphicFramePr>
          <p:cNvPr id="37893" name="对象 37892"/>
          <p:cNvGraphicFramePr>
            <a:graphicFrameLocks noChangeAspect="1"/>
          </p:cNvGraphicFramePr>
          <p:nvPr/>
        </p:nvGraphicFramePr>
        <p:xfrm>
          <a:off x="2139950" y="1962150"/>
          <a:ext cx="4022725" cy="3759200"/>
        </p:xfrm>
        <a:graphic>
          <a:graphicData uri="http://schemas.openxmlformats.org/presentationml/2006/ole">
            <mc:AlternateContent xmlns:mc="http://schemas.openxmlformats.org/markup-compatibility/2006">
              <mc:Choice xmlns:v="urn:schemas-microsoft-com:vml" Requires="v">
                <p:oleObj spid="_x0000_s22585" r:id="rId4" imgW="1549400" imgH="1447800" progId="">
                  <p:embed/>
                </p:oleObj>
              </mc:Choice>
              <mc:Fallback>
                <p:oleObj r:id="rId4" imgW="1549400" imgH="1447800"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1962150"/>
                        <a:ext cx="4022725"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894" name="组合 37893"/>
          <p:cNvGrpSpPr/>
          <p:nvPr/>
        </p:nvGrpSpPr>
        <p:grpSpPr>
          <a:xfrm>
            <a:off x="3352800" y="4495800"/>
            <a:ext cx="5143500" cy="876300"/>
            <a:chOff x="2112" y="2592"/>
            <a:chExt cx="3240" cy="552"/>
          </a:xfrm>
        </p:grpSpPr>
        <p:sp>
          <p:nvSpPr>
            <p:cNvPr id="37895" name="直接连接符 37894"/>
            <p:cNvSpPr/>
            <p:nvPr/>
          </p:nvSpPr>
          <p:spPr>
            <a:xfrm>
              <a:off x="2112" y="2592"/>
              <a:ext cx="96" cy="0"/>
            </a:xfrm>
            <a:prstGeom prst="line">
              <a:avLst/>
            </a:prstGeom>
            <a:ln w="38100" cap="flat" cmpd="sng">
              <a:solidFill>
                <a:srgbClr val="FF0066"/>
              </a:solidFill>
              <a:prstDash val="solid"/>
              <a:headEnd type="none" w="med" len="med"/>
              <a:tailEnd type="none" w="med" len="med"/>
            </a:ln>
          </p:spPr>
        </p:sp>
        <p:sp>
          <p:nvSpPr>
            <p:cNvPr id="37896" name="直接连接符 37895"/>
            <p:cNvSpPr/>
            <p:nvPr/>
          </p:nvSpPr>
          <p:spPr>
            <a:xfrm>
              <a:off x="2196" y="2592"/>
              <a:ext cx="1224" cy="324"/>
            </a:xfrm>
            <a:prstGeom prst="line">
              <a:avLst/>
            </a:prstGeom>
            <a:ln w="38100" cap="flat" cmpd="sng">
              <a:solidFill>
                <a:srgbClr val="FF0066"/>
              </a:solidFill>
              <a:prstDash val="solid"/>
              <a:headEnd type="triangle" w="sm" len="lg"/>
              <a:tailEnd type="none" w="med" len="med"/>
            </a:ln>
          </p:spPr>
        </p:sp>
        <p:sp>
          <p:nvSpPr>
            <p:cNvPr id="37897" name="椭圆 37896"/>
            <p:cNvSpPr/>
            <p:nvPr/>
          </p:nvSpPr>
          <p:spPr>
            <a:xfrm>
              <a:off x="3420" y="2676"/>
              <a:ext cx="1932" cy="468"/>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反变量吸收</a:t>
              </a:r>
              <a:endParaRPr lang="zh-CN" altLang="en-US" sz="3200" b="1">
                <a:solidFill>
                  <a:srgbClr val="FF0066"/>
                </a:solidFill>
                <a:latin typeface="Times New Roman" panose="02020603050405020304" pitchFamily="18" charset="0"/>
                <a:ea typeface="楷体_GB2312" pitchFamily="49" charset="-122"/>
              </a:endParaRPr>
            </a:p>
          </p:txBody>
        </p:sp>
      </p:grpSp>
      <p:grpSp>
        <p:nvGrpSpPr>
          <p:cNvPr id="37898" name="组合 37897"/>
          <p:cNvGrpSpPr/>
          <p:nvPr/>
        </p:nvGrpSpPr>
        <p:grpSpPr>
          <a:xfrm>
            <a:off x="4114800" y="2133600"/>
            <a:ext cx="4972050" cy="609600"/>
            <a:chOff x="2592" y="1104"/>
            <a:chExt cx="3132" cy="384"/>
          </a:xfrm>
        </p:grpSpPr>
        <p:sp>
          <p:nvSpPr>
            <p:cNvPr id="37899" name="直接连接符 37898"/>
            <p:cNvSpPr/>
            <p:nvPr/>
          </p:nvSpPr>
          <p:spPr>
            <a:xfrm flipV="1">
              <a:off x="2592" y="1296"/>
              <a:ext cx="1632" cy="12"/>
            </a:xfrm>
            <a:prstGeom prst="line">
              <a:avLst/>
            </a:prstGeom>
            <a:ln w="38100" cap="flat" cmpd="sng">
              <a:solidFill>
                <a:srgbClr val="FF0066"/>
              </a:solidFill>
              <a:prstDash val="solid"/>
              <a:headEnd type="none" w="med" len="med"/>
              <a:tailEnd type="none" w="med" len="med"/>
            </a:ln>
          </p:spPr>
        </p:sp>
        <p:sp>
          <p:nvSpPr>
            <p:cNvPr id="37900" name="椭圆 37899"/>
            <p:cNvSpPr/>
            <p:nvPr/>
          </p:nvSpPr>
          <p:spPr>
            <a:xfrm>
              <a:off x="4224" y="1104"/>
              <a:ext cx="1500" cy="384"/>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提出</a:t>
              </a:r>
              <a:r>
                <a:rPr lang="en-US" altLang="zh-CN" sz="3200" b="1">
                  <a:solidFill>
                    <a:srgbClr val="FF0066"/>
                  </a:solidFill>
                  <a:latin typeface="Times New Roman" panose="02020603050405020304" pitchFamily="18" charset="0"/>
                  <a:ea typeface="楷体_GB2312" pitchFamily="49" charset="-122"/>
                </a:rPr>
                <a:t>AB</a:t>
              </a:r>
            </a:p>
          </p:txBody>
        </p:sp>
      </p:grpSp>
      <p:grpSp>
        <p:nvGrpSpPr>
          <p:cNvPr id="37901" name="组合 37900"/>
          <p:cNvGrpSpPr/>
          <p:nvPr/>
        </p:nvGrpSpPr>
        <p:grpSpPr>
          <a:xfrm>
            <a:off x="4724400" y="2990850"/>
            <a:ext cx="3257550" cy="609600"/>
            <a:chOff x="3156" y="1608"/>
            <a:chExt cx="2052" cy="384"/>
          </a:xfrm>
        </p:grpSpPr>
        <p:sp>
          <p:nvSpPr>
            <p:cNvPr id="37902" name="直接连接符 37901"/>
            <p:cNvSpPr/>
            <p:nvPr/>
          </p:nvSpPr>
          <p:spPr>
            <a:xfrm>
              <a:off x="3156" y="1728"/>
              <a:ext cx="696" cy="0"/>
            </a:xfrm>
            <a:prstGeom prst="line">
              <a:avLst/>
            </a:prstGeom>
            <a:ln w="38100" cap="flat" cmpd="sng">
              <a:solidFill>
                <a:srgbClr val="FF0066"/>
              </a:solidFill>
              <a:prstDash val="solid"/>
              <a:headEnd type="none" w="med" len="med"/>
              <a:tailEnd type="none" w="med" len="med"/>
            </a:ln>
          </p:spPr>
        </p:sp>
        <p:sp>
          <p:nvSpPr>
            <p:cNvPr id="37903" name="椭圆 37902"/>
            <p:cNvSpPr/>
            <p:nvPr/>
          </p:nvSpPr>
          <p:spPr>
            <a:xfrm>
              <a:off x="3792" y="1608"/>
              <a:ext cx="1416" cy="384"/>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en-US" altLang="zh-CN" sz="3200" b="1" dirty="0">
                  <a:solidFill>
                    <a:srgbClr val="FF0066"/>
                  </a:solidFill>
                  <a:latin typeface="Times New Roman" panose="02020603050405020304" pitchFamily="18" charset="0"/>
                  <a:ea typeface="楷体_GB2312" pitchFamily="49" charset="-122"/>
                </a:rPr>
                <a:t>=1</a:t>
              </a:r>
            </a:p>
          </p:txBody>
        </p:sp>
      </p:grpSp>
      <p:grpSp>
        <p:nvGrpSpPr>
          <p:cNvPr id="37904" name="组合 37903"/>
          <p:cNvGrpSpPr/>
          <p:nvPr/>
        </p:nvGrpSpPr>
        <p:grpSpPr>
          <a:xfrm>
            <a:off x="2828925" y="3533775"/>
            <a:ext cx="3657600" cy="723900"/>
            <a:chOff x="1800" y="1968"/>
            <a:chExt cx="2304" cy="456"/>
          </a:xfrm>
        </p:grpSpPr>
        <p:sp>
          <p:nvSpPr>
            <p:cNvPr id="37905" name="直接连接符 37904"/>
            <p:cNvSpPr/>
            <p:nvPr/>
          </p:nvSpPr>
          <p:spPr>
            <a:xfrm>
              <a:off x="1800" y="2196"/>
              <a:ext cx="1128" cy="0"/>
            </a:xfrm>
            <a:prstGeom prst="line">
              <a:avLst/>
            </a:prstGeom>
            <a:ln w="38100" cap="flat" cmpd="sng">
              <a:solidFill>
                <a:srgbClr val="FF0066"/>
              </a:solidFill>
              <a:prstDash val="solid"/>
              <a:headEnd type="none" w="med" len="med"/>
              <a:tailEnd type="none" w="med" len="med"/>
            </a:ln>
          </p:spPr>
        </p:sp>
        <p:sp>
          <p:nvSpPr>
            <p:cNvPr id="37906" name="椭圆 37905"/>
            <p:cNvSpPr/>
            <p:nvPr/>
          </p:nvSpPr>
          <p:spPr>
            <a:xfrm>
              <a:off x="2940" y="1968"/>
              <a:ext cx="1164" cy="456"/>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solidFill>
                    <a:srgbClr val="FF0066"/>
                  </a:solidFill>
                  <a:latin typeface="Times New Roman" panose="02020603050405020304" pitchFamily="18" charset="0"/>
                  <a:ea typeface="楷体_GB2312" pitchFamily="49" charset="-122"/>
                </a:rPr>
                <a:t>提出</a:t>
              </a:r>
              <a:r>
                <a:rPr lang="en-US" altLang="zh-CN" sz="3200" b="1">
                  <a:solidFill>
                    <a:srgbClr val="FF0066"/>
                  </a:solidFill>
                  <a:latin typeface="Times New Roman" panose="02020603050405020304" pitchFamily="18" charset="0"/>
                  <a:ea typeface="楷体_GB2312" pitchFamily="49" charset="-122"/>
                </a:rPr>
                <a:t>A</a:t>
              </a:r>
              <a:endParaRPr lang="en-US" altLang="zh-CN" sz="3200" b="1">
                <a:latin typeface="Times New Roman" panose="02020603050405020304" pitchFamily="18" charset="0"/>
                <a:ea typeface="楷体_GB2312" pitchFamily="49" charset="-122"/>
              </a:endParaRPr>
            </a:p>
          </p:txBody>
        </p:sp>
      </p:grpSp>
      <p:sp>
        <p:nvSpPr>
          <p:cNvPr id="37907" name="矩形 37906"/>
          <p:cNvSpPr/>
          <p:nvPr/>
        </p:nvSpPr>
        <p:spPr>
          <a:xfrm>
            <a:off x="206375" y="258763"/>
            <a:ext cx="30511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二、代数化简法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9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40961"/>
          <p:cNvSpPr/>
          <p:nvPr/>
        </p:nvSpPr>
        <p:spPr>
          <a:xfrm>
            <a:off x="388620" y="715645"/>
            <a:ext cx="989330" cy="583565"/>
          </a:xfrm>
          <a:prstGeom prst="rect">
            <a:avLst/>
          </a:prstGeom>
          <a:noFill/>
          <a:ln w="9525">
            <a:noFill/>
          </a:ln>
        </p:spPr>
        <p:txBody>
          <a:bodyPr wrap="square" anchor="t">
            <a:spAutoFit/>
          </a:bodyPr>
          <a:lstStyle/>
          <a:p>
            <a:pPr>
              <a:spcBef>
                <a:spcPct val="50000"/>
              </a:spcBef>
            </a:pPr>
            <a:r>
              <a:rPr lang="zh-CN" altLang="en-US" sz="3200" b="1" dirty="0">
                <a:solidFill>
                  <a:srgbClr val="FF0000"/>
                </a:solidFill>
                <a:latin typeface="楷体_GB2312" pitchFamily="49" charset="-122"/>
                <a:ea typeface="楷体_GB2312" pitchFamily="49" charset="-122"/>
              </a:rPr>
              <a:t>例</a:t>
            </a:r>
            <a:r>
              <a:rPr lang="en-US" altLang="zh-CN" sz="3200" b="1" dirty="0">
                <a:solidFill>
                  <a:srgbClr val="FF0000"/>
                </a:solidFill>
                <a:latin typeface="楷体_GB2312" pitchFamily="49" charset="-122"/>
                <a:ea typeface="楷体_GB2312" pitchFamily="49" charset="-122"/>
              </a:rPr>
              <a:t>2</a:t>
            </a:r>
            <a:endParaRPr lang="en-US" altLang="zh-CN" sz="3200" b="1" u="sng" dirty="0">
              <a:solidFill>
                <a:srgbClr val="FF0000"/>
              </a:solidFill>
              <a:latin typeface="楷体_GB2312" pitchFamily="49" charset="-122"/>
              <a:ea typeface="楷体_GB2312" pitchFamily="49" charset="-122"/>
            </a:endParaRPr>
          </a:p>
        </p:txBody>
      </p:sp>
      <p:grpSp>
        <p:nvGrpSpPr>
          <p:cNvPr id="40963" name="组合 40962"/>
          <p:cNvGrpSpPr/>
          <p:nvPr/>
        </p:nvGrpSpPr>
        <p:grpSpPr>
          <a:xfrm>
            <a:off x="1466850" y="731203"/>
            <a:ext cx="5745163" cy="1193799"/>
            <a:chOff x="984" y="627"/>
            <a:chExt cx="3619" cy="752"/>
          </a:xfrm>
        </p:grpSpPr>
        <p:grpSp>
          <p:nvGrpSpPr>
            <p:cNvPr id="40964" name="组合 40963"/>
            <p:cNvGrpSpPr/>
            <p:nvPr/>
          </p:nvGrpSpPr>
          <p:grpSpPr>
            <a:xfrm>
              <a:off x="1320" y="658"/>
              <a:ext cx="3283" cy="327"/>
              <a:chOff x="736" y="1218"/>
              <a:chExt cx="3283" cy="327"/>
            </a:xfrm>
          </p:grpSpPr>
          <p:sp>
            <p:nvSpPr>
              <p:cNvPr id="40965" name="直接连接符 40964"/>
              <p:cNvSpPr/>
              <p:nvPr/>
            </p:nvSpPr>
            <p:spPr>
              <a:xfrm>
                <a:off x="3204" y="1264"/>
                <a:ext cx="144" cy="0"/>
              </a:xfrm>
              <a:prstGeom prst="line">
                <a:avLst/>
              </a:prstGeom>
              <a:ln w="28575" cap="flat" cmpd="sng">
                <a:solidFill>
                  <a:srgbClr val="000000"/>
                </a:solidFill>
                <a:prstDash val="solid"/>
                <a:headEnd type="none" w="med" len="med"/>
                <a:tailEnd type="none" w="med" len="med"/>
              </a:ln>
            </p:spPr>
          </p:sp>
          <p:sp>
            <p:nvSpPr>
              <p:cNvPr id="40966" name="直接连接符 40965"/>
              <p:cNvSpPr/>
              <p:nvPr/>
            </p:nvSpPr>
            <p:spPr>
              <a:xfrm>
                <a:off x="2452" y="1264"/>
                <a:ext cx="144" cy="0"/>
              </a:xfrm>
              <a:prstGeom prst="line">
                <a:avLst/>
              </a:prstGeom>
              <a:ln w="28575" cap="flat" cmpd="sng">
                <a:solidFill>
                  <a:srgbClr val="000000"/>
                </a:solidFill>
                <a:prstDash val="solid"/>
                <a:headEnd type="none" w="med" len="med"/>
                <a:tailEnd type="none" w="med" len="med"/>
              </a:ln>
            </p:spPr>
          </p:sp>
          <p:sp>
            <p:nvSpPr>
              <p:cNvPr id="40967" name="直接连接符 40966"/>
              <p:cNvSpPr/>
              <p:nvPr/>
            </p:nvSpPr>
            <p:spPr>
              <a:xfrm>
                <a:off x="1692" y="1264"/>
                <a:ext cx="144" cy="0"/>
              </a:xfrm>
              <a:prstGeom prst="line">
                <a:avLst/>
              </a:prstGeom>
              <a:ln w="28575" cap="flat" cmpd="sng">
                <a:solidFill>
                  <a:srgbClr val="000000"/>
                </a:solidFill>
                <a:prstDash val="solid"/>
                <a:headEnd type="none" w="med" len="med"/>
                <a:tailEnd type="none" w="med" len="med"/>
              </a:ln>
            </p:spPr>
          </p:sp>
          <p:sp>
            <p:nvSpPr>
              <p:cNvPr id="40968" name="直接连接符 40967"/>
              <p:cNvSpPr/>
              <p:nvPr/>
            </p:nvSpPr>
            <p:spPr>
              <a:xfrm>
                <a:off x="1400" y="1264"/>
                <a:ext cx="144" cy="0"/>
              </a:xfrm>
              <a:prstGeom prst="line">
                <a:avLst/>
              </a:prstGeom>
              <a:ln w="28575" cap="flat" cmpd="sng">
                <a:solidFill>
                  <a:srgbClr val="000000"/>
                </a:solidFill>
                <a:prstDash val="solid"/>
                <a:headEnd type="none" w="med" len="med"/>
                <a:tailEnd type="none" w="med" len="med"/>
              </a:ln>
            </p:spPr>
          </p:sp>
          <p:sp>
            <p:nvSpPr>
              <p:cNvPr id="40969" name="直接连接符 40968"/>
              <p:cNvSpPr/>
              <p:nvPr/>
            </p:nvSpPr>
            <p:spPr>
              <a:xfrm>
                <a:off x="1108" y="1252"/>
                <a:ext cx="144" cy="0"/>
              </a:xfrm>
              <a:prstGeom prst="line">
                <a:avLst/>
              </a:prstGeom>
              <a:ln w="28575" cap="flat" cmpd="sng">
                <a:solidFill>
                  <a:srgbClr val="000000"/>
                </a:solidFill>
                <a:prstDash val="solid"/>
                <a:headEnd type="none" w="med" len="med"/>
                <a:tailEnd type="none" w="med" len="med"/>
              </a:ln>
            </p:spPr>
          </p:sp>
          <p:sp>
            <p:nvSpPr>
              <p:cNvPr id="40970" name="矩形 40969"/>
              <p:cNvSpPr/>
              <p:nvPr/>
            </p:nvSpPr>
            <p:spPr>
              <a:xfrm>
                <a:off x="736" y="1218"/>
                <a:ext cx="3283"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Y=ABC+ABC+ABC+ABC+ABC</a:t>
                </a:r>
              </a:p>
            </p:txBody>
          </p:sp>
        </p:grpSp>
        <p:sp>
          <p:nvSpPr>
            <p:cNvPr id="40971" name="矩形 40970"/>
            <p:cNvSpPr/>
            <p:nvPr/>
          </p:nvSpPr>
          <p:spPr>
            <a:xfrm>
              <a:off x="984" y="627"/>
              <a:ext cx="374" cy="36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将</a:t>
              </a:r>
            </a:p>
          </p:txBody>
        </p:sp>
        <p:sp>
          <p:nvSpPr>
            <p:cNvPr id="40972" name="矩形 40971"/>
            <p:cNvSpPr/>
            <p:nvPr/>
          </p:nvSpPr>
          <p:spPr>
            <a:xfrm>
              <a:off x="992" y="1011"/>
              <a:ext cx="2687" cy="36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化为最简逻辑代数式。</a:t>
              </a:r>
            </a:p>
          </p:txBody>
        </p:sp>
      </p:grpSp>
      <p:grpSp>
        <p:nvGrpSpPr>
          <p:cNvPr id="40973" name="组合 40972"/>
          <p:cNvGrpSpPr/>
          <p:nvPr/>
        </p:nvGrpSpPr>
        <p:grpSpPr>
          <a:xfrm>
            <a:off x="788988" y="2466975"/>
            <a:ext cx="7680325" cy="3797300"/>
            <a:chOff x="497" y="1554"/>
            <a:chExt cx="4838" cy="2392"/>
          </a:xfrm>
        </p:grpSpPr>
        <p:sp>
          <p:nvSpPr>
            <p:cNvPr id="40974" name="文本框 40973"/>
            <p:cNvSpPr txBox="1"/>
            <p:nvPr/>
          </p:nvSpPr>
          <p:spPr>
            <a:xfrm>
              <a:off x="497" y="2003"/>
              <a:ext cx="4838" cy="1943"/>
            </a:xfrm>
            <a:prstGeom prst="rect">
              <a:avLst/>
            </a:prstGeom>
            <a:noFill/>
            <a:ln w="9525">
              <a:noFill/>
            </a:ln>
          </p:spPr>
          <p:txBody>
            <a:bodyPr>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   =AB(C+C)+ABC+AB(C+C)</a:t>
              </a:r>
            </a:p>
            <a:p>
              <a:pPr>
                <a:spcBef>
                  <a:spcPct val="50000"/>
                </a:spcBef>
              </a:pPr>
              <a:r>
                <a:rPr lang="en-US" altLang="zh-CN" sz="2800" b="1" dirty="0">
                  <a:latin typeface="Times New Roman" panose="02020603050405020304" pitchFamily="18" charset="0"/>
                  <a:ea typeface="宋体" panose="02010600030101010101" pitchFamily="2" charset="-122"/>
                </a:rPr>
                <a:t>   =AB+ABC+AB                         </a:t>
              </a:r>
            </a:p>
            <a:p>
              <a:pPr>
                <a:spcBef>
                  <a:spcPct val="50000"/>
                </a:spcBef>
              </a:pPr>
              <a:r>
                <a:rPr lang="en-US" altLang="zh-CN" sz="2800" b="1" dirty="0">
                  <a:latin typeface="Times New Roman" panose="02020603050405020304" pitchFamily="18" charset="0"/>
                  <a:ea typeface="宋体" panose="02010600030101010101" pitchFamily="2" charset="-122"/>
                </a:rPr>
                <a:t>   =(A+A)B+ABC</a:t>
              </a:r>
            </a:p>
            <a:p>
              <a:pPr>
                <a:spcBef>
                  <a:spcPct val="50000"/>
                </a:spcBef>
              </a:pPr>
              <a:r>
                <a:rPr lang="en-US" altLang="zh-CN" sz="2800" b="1" dirty="0">
                  <a:latin typeface="Times New Roman" panose="02020603050405020304" pitchFamily="18" charset="0"/>
                  <a:ea typeface="宋体" panose="02010600030101010101" pitchFamily="2" charset="-122"/>
                </a:rPr>
                <a:t>   =B+BAC                                        ;  A+AB=A+B</a:t>
              </a:r>
            </a:p>
            <a:p>
              <a:pPr>
                <a:spcBef>
                  <a:spcPct val="50000"/>
                </a:spcBef>
              </a:pPr>
              <a:r>
                <a:rPr lang="en-US" altLang="zh-CN" sz="2800" b="1" dirty="0">
                  <a:latin typeface="Times New Roman" panose="02020603050405020304" pitchFamily="18" charset="0"/>
                  <a:ea typeface="宋体" panose="02010600030101010101" pitchFamily="2" charset="-122"/>
                </a:rPr>
                <a:t>   =B+AC</a:t>
              </a:r>
            </a:p>
          </p:txBody>
        </p:sp>
        <p:sp>
          <p:nvSpPr>
            <p:cNvPr id="40975" name="直接连接符 40974"/>
            <p:cNvSpPr/>
            <p:nvPr/>
          </p:nvSpPr>
          <p:spPr>
            <a:xfrm>
              <a:off x="2888" y="2040"/>
              <a:ext cx="144" cy="0"/>
            </a:xfrm>
            <a:prstGeom prst="line">
              <a:avLst/>
            </a:prstGeom>
            <a:ln w="28575" cap="flat" cmpd="sng">
              <a:solidFill>
                <a:srgbClr val="000000"/>
              </a:solidFill>
              <a:prstDash val="solid"/>
              <a:headEnd type="none" w="med" len="med"/>
              <a:tailEnd type="none" w="med" len="med"/>
            </a:ln>
          </p:spPr>
        </p:sp>
        <p:sp>
          <p:nvSpPr>
            <p:cNvPr id="40976" name="直接连接符 40975"/>
            <p:cNvSpPr/>
            <p:nvPr/>
          </p:nvSpPr>
          <p:spPr>
            <a:xfrm>
              <a:off x="2048" y="2040"/>
              <a:ext cx="144" cy="0"/>
            </a:xfrm>
            <a:prstGeom prst="line">
              <a:avLst/>
            </a:prstGeom>
            <a:ln w="28575" cap="flat" cmpd="sng">
              <a:solidFill>
                <a:srgbClr val="000000"/>
              </a:solidFill>
              <a:prstDash val="solid"/>
              <a:headEnd type="none" w="med" len="med"/>
              <a:tailEnd type="none" w="med" len="med"/>
            </a:ln>
          </p:spPr>
        </p:sp>
        <p:sp>
          <p:nvSpPr>
            <p:cNvPr id="40977" name="直接连接符 40976"/>
            <p:cNvSpPr/>
            <p:nvPr/>
          </p:nvSpPr>
          <p:spPr>
            <a:xfrm>
              <a:off x="1252" y="2040"/>
              <a:ext cx="144" cy="0"/>
            </a:xfrm>
            <a:prstGeom prst="line">
              <a:avLst/>
            </a:prstGeom>
            <a:ln w="28575" cap="flat" cmpd="sng">
              <a:solidFill>
                <a:srgbClr val="000000"/>
              </a:solidFill>
              <a:prstDash val="solid"/>
              <a:headEnd type="none" w="med" len="med"/>
              <a:tailEnd type="none" w="med" len="med"/>
            </a:ln>
          </p:spPr>
        </p:sp>
        <p:sp>
          <p:nvSpPr>
            <p:cNvPr id="40978" name="直接连接符 40977"/>
            <p:cNvSpPr/>
            <p:nvPr/>
          </p:nvSpPr>
          <p:spPr>
            <a:xfrm>
              <a:off x="868" y="2036"/>
              <a:ext cx="144" cy="0"/>
            </a:xfrm>
            <a:prstGeom prst="line">
              <a:avLst/>
            </a:prstGeom>
            <a:ln w="28575" cap="flat" cmpd="sng">
              <a:solidFill>
                <a:srgbClr val="000000"/>
              </a:solidFill>
              <a:prstDash val="solid"/>
              <a:headEnd type="none" w="med" len="med"/>
              <a:tailEnd type="none" w="med" len="med"/>
            </a:ln>
          </p:spPr>
        </p:sp>
        <p:sp>
          <p:nvSpPr>
            <p:cNvPr id="40979" name="直接连接符 40978"/>
            <p:cNvSpPr/>
            <p:nvPr/>
          </p:nvSpPr>
          <p:spPr>
            <a:xfrm>
              <a:off x="1432" y="2444"/>
              <a:ext cx="144" cy="0"/>
            </a:xfrm>
            <a:prstGeom prst="line">
              <a:avLst/>
            </a:prstGeom>
            <a:ln w="28575" cap="flat" cmpd="sng">
              <a:solidFill>
                <a:srgbClr val="000000"/>
              </a:solidFill>
              <a:prstDash val="solid"/>
              <a:headEnd type="none" w="med" len="med"/>
              <a:tailEnd type="none" w="med" len="med"/>
            </a:ln>
          </p:spPr>
        </p:sp>
        <p:sp>
          <p:nvSpPr>
            <p:cNvPr id="40980" name="直接连接符 40979"/>
            <p:cNvSpPr/>
            <p:nvPr/>
          </p:nvSpPr>
          <p:spPr>
            <a:xfrm>
              <a:off x="856" y="2444"/>
              <a:ext cx="144" cy="0"/>
            </a:xfrm>
            <a:prstGeom prst="line">
              <a:avLst/>
            </a:prstGeom>
            <a:ln w="28575" cap="flat" cmpd="sng">
              <a:solidFill>
                <a:srgbClr val="000000"/>
              </a:solidFill>
              <a:prstDash val="solid"/>
              <a:headEnd type="none" w="med" len="med"/>
              <a:tailEnd type="none" w="med" len="med"/>
            </a:ln>
          </p:spPr>
        </p:sp>
        <p:sp>
          <p:nvSpPr>
            <p:cNvPr id="40981" name="直接连接符 40980"/>
            <p:cNvSpPr/>
            <p:nvPr/>
          </p:nvSpPr>
          <p:spPr>
            <a:xfrm>
              <a:off x="1888" y="2852"/>
              <a:ext cx="144" cy="0"/>
            </a:xfrm>
            <a:prstGeom prst="line">
              <a:avLst/>
            </a:prstGeom>
            <a:ln w="28575" cap="flat" cmpd="sng">
              <a:solidFill>
                <a:srgbClr val="000000"/>
              </a:solidFill>
              <a:prstDash val="solid"/>
              <a:headEnd type="none" w="med" len="med"/>
              <a:tailEnd type="none" w="med" len="med"/>
            </a:ln>
          </p:spPr>
        </p:sp>
        <p:sp>
          <p:nvSpPr>
            <p:cNvPr id="40982" name="直接连接符 40981"/>
            <p:cNvSpPr/>
            <p:nvPr/>
          </p:nvSpPr>
          <p:spPr>
            <a:xfrm>
              <a:off x="924" y="2856"/>
              <a:ext cx="144" cy="0"/>
            </a:xfrm>
            <a:prstGeom prst="line">
              <a:avLst/>
            </a:prstGeom>
            <a:ln w="28575" cap="flat" cmpd="sng">
              <a:solidFill>
                <a:srgbClr val="000000"/>
              </a:solidFill>
              <a:prstDash val="solid"/>
              <a:headEnd type="none" w="med" len="med"/>
              <a:tailEnd type="none" w="med" len="med"/>
            </a:ln>
          </p:spPr>
        </p:sp>
        <p:sp>
          <p:nvSpPr>
            <p:cNvPr id="40983" name="直接连接符 40982"/>
            <p:cNvSpPr/>
            <p:nvPr/>
          </p:nvSpPr>
          <p:spPr>
            <a:xfrm>
              <a:off x="1120" y="3248"/>
              <a:ext cx="144" cy="0"/>
            </a:xfrm>
            <a:prstGeom prst="line">
              <a:avLst/>
            </a:prstGeom>
            <a:ln w="28575" cap="flat" cmpd="sng">
              <a:solidFill>
                <a:srgbClr val="000000"/>
              </a:solidFill>
              <a:prstDash val="solid"/>
              <a:headEnd type="none" w="med" len="med"/>
              <a:tailEnd type="none" w="med" len="med"/>
            </a:ln>
          </p:spPr>
        </p:sp>
        <p:sp>
          <p:nvSpPr>
            <p:cNvPr id="40984" name="直接连接符 40983"/>
            <p:cNvSpPr/>
            <p:nvPr/>
          </p:nvSpPr>
          <p:spPr>
            <a:xfrm>
              <a:off x="4028" y="2028"/>
              <a:ext cx="144" cy="0"/>
            </a:xfrm>
            <a:prstGeom prst="line">
              <a:avLst/>
            </a:prstGeom>
            <a:ln w="28575" cap="flat" cmpd="sng">
              <a:solidFill>
                <a:srgbClr val="000000"/>
              </a:solidFill>
              <a:prstDash val="solid"/>
              <a:headEnd type="none" w="med" len="med"/>
              <a:tailEnd type="none" w="med" len="med"/>
            </a:ln>
          </p:spPr>
        </p:sp>
        <p:sp>
          <p:nvSpPr>
            <p:cNvPr id="40985" name="直接连接符 40984"/>
            <p:cNvSpPr/>
            <p:nvPr/>
          </p:nvSpPr>
          <p:spPr>
            <a:xfrm>
              <a:off x="4316" y="3264"/>
              <a:ext cx="144" cy="0"/>
            </a:xfrm>
            <a:prstGeom prst="line">
              <a:avLst/>
            </a:prstGeom>
            <a:ln w="28575" cap="flat" cmpd="sng">
              <a:solidFill>
                <a:srgbClr val="000000"/>
              </a:solidFill>
              <a:prstDash val="solid"/>
              <a:headEnd type="none" w="med" len="med"/>
              <a:tailEnd type="none" w="med" len="med"/>
            </a:ln>
          </p:spPr>
        </p:sp>
        <p:sp>
          <p:nvSpPr>
            <p:cNvPr id="40986" name="矩形 40985"/>
            <p:cNvSpPr/>
            <p:nvPr/>
          </p:nvSpPr>
          <p:spPr>
            <a:xfrm>
              <a:off x="3744" y="1986"/>
              <a:ext cx="1034" cy="327"/>
            </a:xfrm>
            <a:prstGeom prst="rect">
              <a:avLst/>
            </a:prstGeom>
            <a:noFill/>
            <a:ln w="9525">
              <a:noFill/>
            </a:ln>
          </p:spPr>
          <p:txBody>
            <a:bodyPr wrap="none"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C+C=1</a:t>
              </a:r>
            </a:p>
          </p:txBody>
        </p:sp>
        <p:grpSp>
          <p:nvGrpSpPr>
            <p:cNvPr id="40987" name="组合 40986"/>
            <p:cNvGrpSpPr/>
            <p:nvPr/>
          </p:nvGrpSpPr>
          <p:grpSpPr>
            <a:xfrm>
              <a:off x="504" y="1554"/>
              <a:ext cx="3283" cy="327"/>
              <a:chOff x="736" y="1218"/>
              <a:chExt cx="3283" cy="327"/>
            </a:xfrm>
          </p:grpSpPr>
          <p:sp>
            <p:nvSpPr>
              <p:cNvPr id="40988" name="直接连接符 40987"/>
              <p:cNvSpPr/>
              <p:nvPr/>
            </p:nvSpPr>
            <p:spPr>
              <a:xfrm>
                <a:off x="3204" y="1264"/>
                <a:ext cx="144" cy="0"/>
              </a:xfrm>
              <a:prstGeom prst="line">
                <a:avLst/>
              </a:prstGeom>
              <a:ln w="28575" cap="flat" cmpd="sng">
                <a:solidFill>
                  <a:srgbClr val="000000"/>
                </a:solidFill>
                <a:prstDash val="solid"/>
                <a:headEnd type="none" w="med" len="med"/>
                <a:tailEnd type="none" w="med" len="med"/>
              </a:ln>
            </p:spPr>
          </p:sp>
          <p:sp>
            <p:nvSpPr>
              <p:cNvPr id="40989" name="直接连接符 40988"/>
              <p:cNvSpPr/>
              <p:nvPr/>
            </p:nvSpPr>
            <p:spPr>
              <a:xfrm>
                <a:off x="2452" y="1264"/>
                <a:ext cx="144" cy="0"/>
              </a:xfrm>
              <a:prstGeom prst="line">
                <a:avLst/>
              </a:prstGeom>
              <a:ln w="28575" cap="flat" cmpd="sng">
                <a:solidFill>
                  <a:srgbClr val="000000"/>
                </a:solidFill>
                <a:prstDash val="solid"/>
                <a:headEnd type="none" w="med" len="med"/>
                <a:tailEnd type="none" w="med" len="med"/>
              </a:ln>
            </p:spPr>
          </p:sp>
          <p:sp>
            <p:nvSpPr>
              <p:cNvPr id="40990" name="直接连接符 40989"/>
              <p:cNvSpPr/>
              <p:nvPr/>
            </p:nvSpPr>
            <p:spPr>
              <a:xfrm>
                <a:off x="1692" y="1264"/>
                <a:ext cx="144" cy="0"/>
              </a:xfrm>
              <a:prstGeom prst="line">
                <a:avLst/>
              </a:prstGeom>
              <a:ln w="28575" cap="flat" cmpd="sng">
                <a:solidFill>
                  <a:srgbClr val="000000"/>
                </a:solidFill>
                <a:prstDash val="solid"/>
                <a:headEnd type="none" w="med" len="med"/>
                <a:tailEnd type="none" w="med" len="med"/>
              </a:ln>
            </p:spPr>
          </p:sp>
          <p:sp>
            <p:nvSpPr>
              <p:cNvPr id="40991" name="直接连接符 40990"/>
              <p:cNvSpPr/>
              <p:nvPr/>
            </p:nvSpPr>
            <p:spPr>
              <a:xfrm>
                <a:off x="1400" y="1264"/>
                <a:ext cx="144" cy="0"/>
              </a:xfrm>
              <a:prstGeom prst="line">
                <a:avLst/>
              </a:prstGeom>
              <a:ln w="28575" cap="flat" cmpd="sng">
                <a:solidFill>
                  <a:srgbClr val="000000"/>
                </a:solidFill>
                <a:prstDash val="solid"/>
                <a:headEnd type="none" w="med" len="med"/>
                <a:tailEnd type="none" w="med" len="med"/>
              </a:ln>
            </p:spPr>
          </p:sp>
          <p:sp>
            <p:nvSpPr>
              <p:cNvPr id="40992" name="直接连接符 40991"/>
              <p:cNvSpPr/>
              <p:nvPr/>
            </p:nvSpPr>
            <p:spPr>
              <a:xfrm>
                <a:off x="1108" y="1252"/>
                <a:ext cx="144" cy="0"/>
              </a:xfrm>
              <a:prstGeom prst="line">
                <a:avLst/>
              </a:prstGeom>
              <a:ln w="28575" cap="flat" cmpd="sng">
                <a:solidFill>
                  <a:srgbClr val="000000"/>
                </a:solidFill>
                <a:prstDash val="solid"/>
                <a:headEnd type="none" w="med" len="med"/>
                <a:tailEnd type="none" w="med" len="med"/>
              </a:ln>
            </p:spPr>
          </p:sp>
          <p:sp>
            <p:nvSpPr>
              <p:cNvPr id="40993" name="矩形 40992"/>
              <p:cNvSpPr/>
              <p:nvPr/>
            </p:nvSpPr>
            <p:spPr>
              <a:xfrm>
                <a:off x="736" y="1218"/>
                <a:ext cx="3283" cy="327"/>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Y=ABC+ABC+ABC+ABC+ABC</a:t>
                </a:r>
              </a:p>
            </p:txBody>
          </p:sp>
        </p:grpSp>
        <p:sp>
          <p:nvSpPr>
            <p:cNvPr id="40994" name="直接连接符 40993"/>
            <p:cNvSpPr/>
            <p:nvPr/>
          </p:nvSpPr>
          <p:spPr>
            <a:xfrm>
              <a:off x="848" y="1864"/>
              <a:ext cx="1072" cy="0"/>
            </a:xfrm>
            <a:prstGeom prst="line">
              <a:avLst/>
            </a:prstGeom>
            <a:ln w="38100" cap="flat" cmpd="sng">
              <a:solidFill>
                <a:schemeClr val="accent1"/>
              </a:solidFill>
              <a:prstDash val="solid"/>
              <a:headEnd type="none" w="med" len="med"/>
              <a:tailEnd type="none" w="med" len="med"/>
            </a:ln>
          </p:spPr>
        </p:sp>
        <p:sp>
          <p:nvSpPr>
            <p:cNvPr id="40995" name="直接连接符 40994"/>
            <p:cNvSpPr/>
            <p:nvPr/>
          </p:nvSpPr>
          <p:spPr>
            <a:xfrm>
              <a:off x="2672" y="1872"/>
              <a:ext cx="1104" cy="0"/>
            </a:xfrm>
            <a:prstGeom prst="line">
              <a:avLst/>
            </a:prstGeom>
            <a:ln w="38100" cap="flat" cmpd="sng">
              <a:solidFill>
                <a:schemeClr val="accent1"/>
              </a:solidFill>
              <a:prstDash val="solid"/>
              <a:headEnd type="none" w="med" len="med"/>
              <a:tailEnd type="none" w="med" len="med"/>
            </a:ln>
          </p:spPr>
        </p:sp>
        <p:sp>
          <p:nvSpPr>
            <p:cNvPr id="40996" name="直接连接符 40995"/>
            <p:cNvSpPr/>
            <p:nvPr/>
          </p:nvSpPr>
          <p:spPr>
            <a:xfrm>
              <a:off x="848" y="2736"/>
              <a:ext cx="304" cy="0"/>
            </a:xfrm>
            <a:prstGeom prst="line">
              <a:avLst/>
            </a:prstGeom>
            <a:ln w="38100" cap="flat" cmpd="sng">
              <a:solidFill>
                <a:schemeClr val="accent1"/>
              </a:solidFill>
              <a:prstDash val="solid"/>
              <a:headEnd type="none" w="med" len="med"/>
              <a:tailEnd type="none" w="med" len="med"/>
            </a:ln>
          </p:spPr>
        </p:sp>
        <p:sp>
          <p:nvSpPr>
            <p:cNvPr id="40997" name="直接连接符 40996"/>
            <p:cNvSpPr/>
            <p:nvPr/>
          </p:nvSpPr>
          <p:spPr>
            <a:xfrm>
              <a:off x="1888" y="2728"/>
              <a:ext cx="344" cy="0"/>
            </a:xfrm>
            <a:prstGeom prst="line">
              <a:avLst/>
            </a:prstGeom>
            <a:ln w="38100" cap="flat" cmpd="sng">
              <a:solidFill>
                <a:schemeClr val="accent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41985"/>
          <p:cNvSpPr/>
          <p:nvPr/>
        </p:nvSpPr>
        <p:spPr>
          <a:xfrm>
            <a:off x="433070" y="769938"/>
            <a:ext cx="796290" cy="583565"/>
          </a:xfrm>
          <a:prstGeom prst="rect">
            <a:avLst/>
          </a:prstGeom>
          <a:noFill/>
          <a:ln w="9525">
            <a:noFill/>
          </a:ln>
        </p:spPr>
        <p:txBody>
          <a:bodyPr wrap="none" anchor="t">
            <a:spAutoFit/>
          </a:bodyPr>
          <a:lstStyle/>
          <a:p>
            <a:pPr>
              <a:spcBef>
                <a:spcPct val="50000"/>
              </a:spcBef>
            </a:pPr>
            <a:r>
              <a:rPr lang="zh-CN" altLang="en-US" sz="3200" b="1" dirty="0">
                <a:solidFill>
                  <a:srgbClr val="FF0000"/>
                </a:solidFill>
                <a:latin typeface="楷体_GB2312" pitchFamily="49" charset="-122"/>
                <a:ea typeface="楷体_GB2312" pitchFamily="49" charset="-122"/>
              </a:rPr>
              <a:t>例</a:t>
            </a:r>
            <a:r>
              <a:rPr lang="en-US" altLang="zh-CN" sz="3200" b="1" dirty="0">
                <a:solidFill>
                  <a:srgbClr val="FF0000"/>
                </a:solidFill>
                <a:latin typeface="楷体_GB2312" pitchFamily="49" charset="-122"/>
                <a:ea typeface="楷体_GB2312" pitchFamily="49" charset="-122"/>
              </a:rPr>
              <a:t>3</a:t>
            </a:r>
            <a:endParaRPr lang="en-US" altLang="zh-CN" sz="3200" b="1" u="sng" dirty="0">
              <a:solidFill>
                <a:schemeClr val="accent2"/>
              </a:solidFill>
              <a:latin typeface="楷体_GB2312" pitchFamily="49" charset="-122"/>
              <a:ea typeface="楷体_GB2312" pitchFamily="49" charset="-122"/>
            </a:endParaRPr>
          </a:p>
        </p:txBody>
      </p:sp>
      <p:grpSp>
        <p:nvGrpSpPr>
          <p:cNvPr id="41987" name="组合 41986"/>
          <p:cNvGrpSpPr/>
          <p:nvPr/>
        </p:nvGrpSpPr>
        <p:grpSpPr>
          <a:xfrm>
            <a:off x="1510348" y="770255"/>
            <a:ext cx="6122987" cy="1311275"/>
            <a:chOff x="343" y="609"/>
            <a:chExt cx="3917" cy="826"/>
          </a:xfrm>
        </p:grpSpPr>
        <p:sp>
          <p:nvSpPr>
            <p:cNvPr id="41988" name="文本框 41987"/>
            <p:cNvSpPr txBox="1"/>
            <p:nvPr/>
          </p:nvSpPr>
          <p:spPr>
            <a:xfrm>
              <a:off x="343" y="609"/>
              <a:ext cx="3917" cy="826"/>
            </a:xfrm>
            <a:prstGeom prst="rect">
              <a:avLst/>
            </a:prstGeom>
            <a:noFill/>
            <a:ln w="9525">
              <a:noFill/>
            </a:ln>
          </p:spPr>
          <p:txBody>
            <a:bodyPr>
              <a:spAutoFit/>
            </a:bodyPr>
            <a:lstStyle/>
            <a:p>
              <a:pPr>
                <a:spcBef>
                  <a:spcPct val="50000"/>
                </a:spcBef>
              </a:pPr>
              <a:r>
                <a:rPr lang="zh-CN" altLang="en-US" sz="3200" b="1" dirty="0">
                  <a:latin typeface="楷体_GB2312" pitchFamily="49" charset="-122"/>
                  <a:ea typeface="楷体_GB2312" pitchFamily="49" charset="-122"/>
                </a:rPr>
                <a:t>将</a:t>
              </a:r>
              <a:r>
                <a:rPr lang="en-US" altLang="zh-CN" sz="2800" b="1" dirty="0">
                  <a:latin typeface="Times New Roman" panose="02020603050405020304" pitchFamily="18" charset="0"/>
                  <a:ea typeface="宋体" panose="02010600030101010101" pitchFamily="2" charset="-122"/>
                </a:rPr>
                <a:t>Y</a:t>
              </a:r>
              <a:r>
                <a:rPr lang="zh-CN" altLang="en-US" sz="3200" b="1" dirty="0">
                  <a:latin typeface="楷体_GB2312" pitchFamily="49" charset="-122"/>
                  <a:ea typeface="楷体_GB2312" pitchFamily="49" charset="-122"/>
                </a:rPr>
                <a:t>化简为最简逻辑代数式。</a:t>
              </a:r>
            </a:p>
            <a:p>
              <a:pPr>
                <a:spcBef>
                  <a:spcPct val="50000"/>
                </a:spcBef>
              </a:pPr>
              <a:r>
                <a:rPr lang="zh-CN" altLang="en-US" sz="3200" b="1" dirty="0">
                  <a:latin typeface="楷体_GB2312" pitchFamily="49" charset="-122"/>
                  <a:ea typeface="楷体_GB2312" pitchFamily="49" charset="-122"/>
                </a:rPr>
                <a:t>     </a:t>
              </a:r>
              <a:r>
                <a:rPr lang="en-US" altLang="zh-CN" sz="2800" b="1" dirty="0">
                  <a:latin typeface="Times New Roman" panose="02020603050405020304" pitchFamily="18" charset="0"/>
                  <a:ea typeface="宋体" panose="02010600030101010101" pitchFamily="2" charset="-122"/>
                </a:rPr>
                <a:t>Y =AB+(A+B)CD</a:t>
              </a:r>
            </a:p>
          </p:txBody>
        </p:sp>
        <p:sp>
          <p:nvSpPr>
            <p:cNvPr id="41989" name="直接连接符 41988"/>
            <p:cNvSpPr/>
            <p:nvPr/>
          </p:nvSpPr>
          <p:spPr>
            <a:xfrm>
              <a:off x="1548" y="1164"/>
              <a:ext cx="168" cy="0"/>
            </a:xfrm>
            <a:prstGeom prst="line">
              <a:avLst/>
            </a:prstGeom>
            <a:ln w="28575" cap="flat" cmpd="sng">
              <a:solidFill>
                <a:schemeClr val="tx1"/>
              </a:solidFill>
              <a:prstDash val="solid"/>
              <a:headEnd type="none" w="med" len="med"/>
              <a:tailEnd type="none" w="med" len="med"/>
            </a:ln>
          </p:spPr>
        </p:sp>
        <p:sp>
          <p:nvSpPr>
            <p:cNvPr id="41990" name="直接连接符 41989"/>
            <p:cNvSpPr/>
            <p:nvPr/>
          </p:nvSpPr>
          <p:spPr>
            <a:xfrm>
              <a:off x="1896" y="1176"/>
              <a:ext cx="168" cy="0"/>
            </a:xfrm>
            <a:prstGeom prst="line">
              <a:avLst/>
            </a:prstGeom>
            <a:ln w="28575" cap="flat" cmpd="sng">
              <a:solidFill>
                <a:schemeClr val="tx1"/>
              </a:solidFill>
              <a:prstDash val="solid"/>
              <a:headEnd type="none" w="med" len="med"/>
              <a:tailEnd type="none" w="med" len="med"/>
            </a:ln>
          </p:spPr>
        </p:sp>
      </p:grpSp>
      <p:grpSp>
        <p:nvGrpSpPr>
          <p:cNvPr id="41991" name="组合 41990"/>
          <p:cNvGrpSpPr/>
          <p:nvPr/>
        </p:nvGrpSpPr>
        <p:grpSpPr>
          <a:xfrm>
            <a:off x="893763" y="2765425"/>
            <a:ext cx="7956550" cy="2517775"/>
            <a:chOff x="563" y="1742"/>
            <a:chExt cx="5012" cy="1586"/>
          </a:xfrm>
        </p:grpSpPr>
        <p:sp>
          <p:nvSpPr>
            <p:cNvPr id="41992" name="文本框 41991"/>
            <p:cNvSpPr txBox="1"/>
            <p:nvPr/>
          </p:nvSpPr>
          <p:spPr>
            <a:xfrm>
              <a:off x="563" y="1742"/>
              <a:ext cx="2321" cy="1539"/>
            </a:xfrm>
            <a:prstGeom prst="rect">
              <a:avLst/>
            </a:prstGeom>
            <a:noFill/>
            <a:ln w="9525">
              <a:noFill/>
            </a:ln>
          </p:spPr>
          <p:txBody>
            <a:bodyPr>
              <a:spAutoFit/>
            </a:bodyPr>
            <a:lstStyle/>
            <a:p>
              <a:pPr>
                <a:spcBef>
                  <a:spcPct val="50000"/>
                </a:spcBef>
              </a:pPr>
              <a:r>
                <a:rPr lang="zh-CN" altLang="zh-CN" sz="2800" b="1" dirty="0">
                  <a:latin typeface="Times New Roman" panose="02020603050405020304" pitchFamily="18" charset="0"/>
                  <a:ea typeface="宋体" panose="02010600030101010101" pitchFamily="2" charset="-122"/>
                </a:rPr>
                <a:t>解：</a:t>
              </a:r>
              <a:r>
                <a:rPr lang="en-US" altLang="zh-CN" sz="2800" b="1">
                  <a:latin typeface="Times New Roman" panose="02020603050405020304" pitchFamily="18" charset="0"/>
                  <a:ea typeface="宋体" panose="02010600030101010101" pitchFamily="2" charset="-122"/>
                </a:rPr>
                <a:t>Y =AB+(A+B)CD</a:t>
              </a:r>
              <a:endParaRPr lang="en-US" altLang="zh-CN" sz="3200" b="1">
                <a:latin typeface="Times New Roman" panose="02020603050405020304" pitchFamily="18" charset="0"/>
                <a:ea typeface="楷体_GB2312" pitchFamily="49" charset="-122"/>
              </a:endParaRPr>
            </a:p>
            <a:p>
              <a:pPr>
                <a:spcBef>
                  <a:spcPct val="50000"/>
                </a:spcBef>
              </a:pPr>
              <a:r>
                <a:rPr lang="en-US" altLang="zh-CN" sz="2800" b="1">
                  <a:latin typeface="Times New Roman" panose="02020603050405020304" pitchFamily="18" charset="0"/>
                  <a:ea typeface="宋体" panose="02010600030101010101" pitchFamily="2" charset="-122"/>
                </a:rPr>
                <a:t>    = AB+(A+B)CD</a:t>
              </a:r>
            </a:p>
            <a:p>
              <a:pPr>
                <a:spcBef>
                  <a:spcPct val="50000"/>
                </a:spcBef>
              </a:pPr>
              <a:r>
                <a:rPr lang="en-US" altLang="zh-CN" sz="2800" b="1">
                  <a:latin typeface="Times New Roman" panose="02020603050405020304" pitchFamily="18" charset="0"/>
                  <a:ea typeface="宋体" panose="02010600030101010101" pitchFamily="2" charset="-122"/>
                </a:rPr>
                <a:t>    = AB+AB CD </a:t>
              </a:r>
            </a:p>
            <a:p>
              <a:pPr>
                <a:spcBef>
                  <a:spcPct val="50000"/>
                </a:spcBef>
              </a:pPr>
              <a:r>
                <a:rPr lang="en-US" altLang="zh-CN" sz="2800" b="1">
                  <a:latin typeface="Times New Roman" panose="02020603050405020304" pitchFamily="18" charset="0"/>
                  <a:ea typeface="宋体" panose="02010600030101010101" pitchFamily="2" charset="-122"/>
                </a:rPr>
                <a:t>    =AB+CD</a:t>
              </a:r>
            </a:p>
          </p:txBody>
        </p:sp>
        <p:sp>
          <p:nvSpPr>
            <p:cNvPr id="41993" name="直接连接符 41992"/>
            <p:cNvSpPr/>
            <p:nvPr/>
          </p:nvSpPr>
          <p:spPr>
            <a:xfrm>
              <a:off x="1567" y="1788"/>
              <a:ext cx="147" cy="0"/>
            </a:xfrm>
            <a:prstGeom prst="line">
              <a:avLst/>
            </a:prstGeom>
            <a:ln w="28575" cap="flat" cmpd="sng">
              <a:solidFill>
                <a:srgbClr val="000000"/>
              </a:solidFill>
              <a:prstDash val="solid"/>
              <a:headEnd type="none" w="med" len="med"/>
              <a:tailEnd type="none" w="med" len="med"/>
            </a:ln>
          </p:spPr>
        </p:sp>
        <p:sp>
          <p:nvSpPr>
            <p:cNvPr id="41994" name="直接连接符 41993"/>
            <p:cNvSpPr/>
            <p:nvPr/>
          </p:nvSpPr>
          <p:spPr>
            <a:xfrm>
              <a:off x="1920" y="1800"/>
              <a:ext cx="146" cy="0"/>
            </a:xfrm>
            <a:prstGeom prst="line">
              <a:avLst/>
            </a:prstGeom>
            <a:ln w="28575" cap="flat" cmpd="sng">
              <a:solidFill>
                <a:srgbClr val="000000"/>
              </a:solidFill>
              <a:prstDash val="solid"/>
              <a:headEnd type="none" w="med" len="med"/>
              <a:tailEnd type="none" w="med" len="med"/>
            </a:ln>
          </p:spPr>
        </p:sp>
        <p:sp>
          <p:nvSpPr>
            <p:cNvPr id="41995" name="直接连接符 41994"/>
            <p:cNvSpPr/>
            <p:nvPr/>
          </p:nvSpPr>
          <p:spPr>
            <a:xfrm>
              <a:off x="1203" y="2196"/>
              <a:ext cx="147" cy="0"/>
            </a:xfrm>
            <a:prstGeom prst="line">
              <a:avLst/>
            </a:prstGeom>
            <a:ln w="28575" cap="flat" cmpd="sng">
              <a:solidFill>
                <a:srgbClr val="000000"/>
              </a:solidFill>
              <a:prstDash val="solid"/>
              <a:headEnd type="none" w="med" len="med"/>
              <a:tailEnd type="none" w="med" len="med"/>
            </a:ln>
          </p:spPr>
        </p:sp>
        <p:sp>
          <p:nvSpPr>
            <p:cNvPr id="41996" name="直接连接符 41995"/>
            <p:cNvSpPr/>
            <p:nvPr/>
          </p:nvSpPr>
          <p:spPr>
            <a:xfrm>
              <a:off x="1565" y="2208"/>
              <a:ext cx="146" cy="0"/>
            </a:xfrm>
            <a:prstGeom prst="line">
              <a:avLst/>
            </a:prstGeom>
            <a:ln w="28575" cap="flat" cmpd="sng">
              <a:solidFill>
                <a:srgbClr val="000000"/>
              </a:solidFill>
              <a:prstDash val="solid"/>
              <a:headEnd type="none" w="med" len="med"/>
              <a:tailEnd type="none" w="med" len="med"/>
            </a:ln>
          </p:spPr>
        </p:sp>
        <p:sp>
          <p:nvSpPr>
            <p:cNvPr id="41997" name="直接连接符 41996"/>
            <p:cNvSpPr/>
            <p:nvPr/>
          </p:nvSpPr>
          <p:spPr>
            <a:xfrm>
              <a:off x="1536" y="2136"/>
              <a:ext cx="572" cy="0"/>
            </a:xfrm>
            <a:prstGeom prst="line">
              <a:avLst/>
            </a:prstGeom>
            <a:ln w="28575" cap="flat" cmpd="sng">
              <a:solidFill>
                <a:srgbClr val="000000"/>
              </a:solidFill>
              <a:prstDash val="solid"/>
              <a:headEnd type="none" w="med" len="med"/>
              <a:tailEnd type="none" w="med" len="med"/>
            </a:ln>
          </p:spPr>
        </p:sp>
        <p:sp>
          <p:nvSpPr>
            <p:cNvPr id="41998" name="直接连接符 41997"/>
            <p:cNvSpPr/>
            <p:nvPr/>
          </p:nvSpPr>
          <p:spPr>
            <a:xfrm>
              <a:off x="1536" y="2100"/>
              <a:ext cx="572" cy="0"/>
            </a:xfrm>
            <a:prstGeom prst="line">
              <a:avLst/>
            </a:prstGeom>
            <a:ln w="28575" cap="flat" cmpd="sng">
              <a:solidFill>
                <a:srgbClr val="FF0000"/>
              </a:solidFill>
              <a:prstDash val="solid"/>
              <a:headEnd type="none" w="med" len="med"/>
              <a:tailEnd type="none" w="med" len="med"/>
            </a:ln>
          </p:spPr>
        </p:sp>
        <p:sp>
          <p:nvSpPr>
            <p:cNvPr id="41999" name="直接连接符 41998"/>
            <p:cNvSpPr/>
            <p:nvPr/>
          </p:nvSpPr>
          <p:spPr>
            <a:xfrm>
              <a:off x="1634" y="2616"/>
              <a:ext cx="147" cy="0"/>
            </a:xfrm>
            <a:prstGeom prst="line">
              <a:avLst/>
            </a:prstGeom>
            <a:ln w="28575" cap="flat" cmpd="sng">
              <a:solidFill>
                <a:srgbClr val="000000"/>
              </a:solidFill>
              <a:prstDash val="solid"/>
              <a:headEnd type="none" w="med" len="med"/>
              <a:tailEnd type="none" w="med" len="med"/>
            </a:ln>
          </p:spPr>
        </p:sp>
        <p:sp>
          <p:nvSpPr>
            <p:cNvPr id="42000" name="直接连接符 41999"/>
            <p:cNvSpPr/>
            <p:nvPr/>
          </p:nvSpPr>
          <p:spPr>
            <a:xfrm flipV="1">
              <a:off x="1471" y="2556"/>
              <a:ext cx="359" cy="0"/>
            </a:xfrm>
            <a:prstGeom prst="line">
              <a:avLst/>
            </a:prstGeom>
            <a:ln w="28575" cap="flat" cmpd="sng">
              <a:solidFill>
                <a:srgbClr val="FF0000"/>
              </a:solidFill>
              <a:prstDash val="solid"/>
              <a:headEnd type="none" w="med" len="med"/>
              <a:tailEnd type="none" w="med" len="med"/>
            </a:ln>
          </p:spPr>
        </p:sp>
        <p:sp>
          <p:nvSpPr>
            <p:cNvPr id="42001" name="直接连接符 42000"/>
            <p:cNvSpPr/>
            <p:nvPr/>
          </p:nvSpPr>
          <p:spPr>
            <a:xfrm>
              <a:off x="1202" y="2616"/>
              <a:ext cx="146" cy="0"/>
            </a:xfrm>
            <a:prstGeom prst="line">
              <a:avLst/>
            </a:prstGeom>
            <a:ln w="28575" cap="flat" cmpd="sng">
              <a:solidFill>
                <a:srgbClr val="000000"/>
              </a:solidFill>
              <a:prstDash val="solid"/>
              <a:headEnd type="none" w="med" len="med"/>
              <a:tailEnd type="none" w="med" len="med"/>
            </a:ln>
          </p:spPr>
        </p:sp>
        <p:sp>
          <p:nvSpPr>
            <p:cNvPr id="42002" name="直接连接符 42001"/>
            <p:cNvSpPr/>
            <p:nvPr/>
          </p:nvSpPr>
          <p:spPr>
            <a:xfrm>
              <a:off x="1143" y="3024"/>
              <a:ext cx="146" cy="0"/>
            </a:xfrm>
            <a:prstGeom prst="line">
              <a:avLst/>
            </a:prstGeom>
            <a:ln w="28575" cap="flat" cmpd="sng">
              <a:solidFill>
                <a:srgbClr val="000000"/>
              </a:solidFill>
              <a:prstDash val="solid"/>
              <a:headEnd type="none" w="med" len="med"/>
              <a:tailEnd type="none" w="med" len="med"/>
            </a:ln>
          </p:spPr>
        </p:sp>
        <p:sp>
          <p:nvSpPr>
            <p:cNvPr id="42003" name="矩形 42002"/>
            <p:cNvSpPr/>
            <p:nvPr/>
          </p:nvSpPr>
          <p:spPr>
            <a:xfrm>
              <a:off x="3220" y="2159"/>
              <a:ext cx="1739" cy="365"/>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楷体_GB2312" pitchFamily="49" charset="-122"/>
                </a:rPr>
                <a:t>利用反演定理</a:t>
              </a:r>
            </a:p>
          </p:txBody>
        </p:sp>
        <p:grpSp>
          <p:nvGrpSpPr>
            <p:cNvPr id="42004" name="组合 42003"/>
            <p:cNvGrpSpPr/>
            <p:nvPr/>
          </p:nvGrpSpPr>
          <p:grpSpPr>
            <a:xfrm>
              <a:off x="3188" y="2571"/>
              <a:ext cx="2387" cy="757"/>
              <a:chOff x="2816" y="2223"/>
              <a:chExt cx="2387" cy="757"/>
            </a:xfrm>
          </p:grpSpPr>
          <p:grpSp>
            <p:nvGrpSpPr>
              <p:cNvPr id="42005" name="组合 42004"/>
              <p:cNvGrpSpPr/>
              <p:nvPr/>
            </p:nvGrpSpPr>
            <p:grpSpPr>
              <a:xfrm>
                <a:off x="2816" y="2223"/>
                <a:ext cx="2387" cy="365"/>
                <a:chOff x="2392" y="3511"/>
                <a:chExt cx="2387" cy="365"/>
              </a:xfrm>
            </p:grpSpPr>
            <p:sp>
              <p:nvSpPr>
                <p:cNvPr id="42006" name="直接连接符 42005"/>
                <p:cNvSpPr/>
                <p:nvPr/>
              </p:nvSpPr>
              <p:spPr>
                <a:xfrm>
                  <a:off x="2912" y="3568"/>
                  <a:ext cx="132" cy="0"/>
                </a:xfrm>
                <a:prstGeom prst="line">
                  <a:avLst/>
                </a:prstGeom>
                <a:ln w="28575" cap="flat" cmpd="sng">
                  <a:solidFill>
                    <a:srgbClr val="000000"/>
                  </a:solidFill>
                  <a:prstDash val="solid"/>
                  <a:headEnd type="none" w="med" len="med"/>
                  <a:tailEnd type="none" w="med" len="med"/>
                </a:ln>
              </p:spPr>
            </p:sp>
            <p:sp>
              <p:nvSpPr>
                <p:cNvPr id="42007" name="矩形 42006"/>
                <p:cNvSpPr/>
                <p:nvPr/>
              </p:nvSpPr>
              <p:spPr>
                <a:xfrm>
                  <a:off x="2392" y="3511"/>
                  <a:ext cx="2387" cy="365"/>
                </a:xfrm>
                <a:prstGeom prst="rect">
                  <a:avLst/>
                </a:prstGeom>
                <a:noFill/>
                <a:ln w="9525">
                  <a:noFill/>
                </a:ln>
              </p:spPr>
              <p:txBody>
                <a:bodyPr wrap="none"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a:t>
                  </a:r>
                  <a:r>
                    <a:rPr lang="zh-CN" altLang="en-US" sz="3200" b="1" dirty="0">
                      <a:latin typeface="楷体_GB2312" pitchFamily="49" charset="-122"/>
                      <a:ea typeface="楷体_GB2312" pitchFamily="49" charset="-122"/>
                    </a:rPr>
                    <a:t>将</a:t>
                  </a:r>
                  <a:r>
                    <a:rPr lang="en-US" altLang="zh-CN" sz="3200" b="1" dirty="0">
                      <a:latin typeface="楷体_GB2312" pitchFamily="49" charset="-122"/>
                      <a:ea typeface="楷体_GB2312" pitchFamily="49" charset="-122"/>
                    </a:rPr>
                    <a:t>AB</a:t>
                  </a:r>
                  <a:r>
                    <a:rPr lang="zh-CN" altLang="en-US" sz="3200" b="1" dirty="0">
                      <a:latin typeface="楷体_GB2312" pitchFamily="49" charset="-122"/>
                      <a:ea typeface="楷体_GB2312" pitchFamily="49" charset="-122"/>
                    </a:rPr>
                    <a:t>当成一个变量</a:t>
                  </a:r>
                  <a:r>
                    <a:rPr lang="en-US" altLang="zh-CN" sz="3200" b="1" dirty="0">
                      <a:latin typeface="楷体_GB2312" pitchFamily="49" charset="-122"/>
                      <a:ea typeface="楷体_GB2312" pitchFamily="49" charset="-122"/>
                    </a:rPr>
                    <a:t>,</a:t>
                  </a:r>
                </a:p>
              </p:txBody>
            </p:sp>
          </p:grpSp>
          <p:grpSp>
            <p:nvGrpSpPr>
              <p:cNvPr id="42008" name="组合 42007"/>
              <p:cNvGrpSpPr/>
              <p:nvPr/>
            </p:nvGrpSpPr>
            <p:grpSpPr>
              <a:xfrm>
                <a:off x="2856" y="2615"/>
                <a:ext cx="2316" cy="365"/>
                <a:chOff x="2920" y="2919"/>
                <a:chExt cx="2316" cy="365"/>
              </a:xfrm>
            </p:grpSpPr>
            <p:sp>
              <p:nvSpPr>
                <p:cNvPr id="42009" name="直接连接符 42008"/>
                <p:cNvSpPr/>
                <p:nvPr/>
              </p:nvSpPr>
              <p:spPr>
                <a:xfrm>
                  <a:off x="4316" y="3000"/>
                  <a:ext cx="132" cy="0"/>
                </a:xfrm>
                <a:prstGeom prst="line">
                  <a:avLst/>
                </a:prstGeom>
                <a:ln w="28575" cap="flat" cmpd="sng">
                  <a:solidFill>
                    <a:srgbClr val="000000"/>
                  </a:solidFill>
                  <a:prstDash val="solid"/>
                  <a:headEnd type="none" w="med" len="med"/>
                  <a:tailEnd type="none" w="med" len="med"/>
                </a:ln>
              </p:spPr>
            </p:sp>
            <p:sp>
              <p:nvSpPr>
                <p:cNvPr id="42010" name="矩形 42009"/>
                <p:cNvSpPr/>
                <p:nvPr/>
              </p:nvSpPr>
              <p:spPr>
                <a:xfrm>
                  <a:off x="2920" y="2919"/>
                  <a:ext cx="2316" cy="365"/>
                </a:xfrm>
                <a:prstGeom prst="rect">
                  <a:avLst/>
                </a:prstGeom>
                <a:noFill/>
                <a:ln w="9525">
                  <a:noFill/>
                </a:ln>
              </p:spPr>
              <p:txBody>
                <a:bodyPr wrap="none" anchor="t">
                  <a:spAutoFit/>
                </a:bodyPr>
                <a:lstStyle/>
                <a:p>
                  <a:pPr>
                    <a:spcBef>
                      <a:spcPct val="50000"/>
                    </a:spcBef>
                  </a:pPr>
                  <a:r>
                    <a:rPr lang="zh-CN" altLang="en-US" sz="3200" b="1" dirty="0">
                      <a:latin typeface="Times New Roman" panose="02020603050405020304" pitchFamily="18" charset="0"/>
                      <a:ea typeface="楷体_GB2312" pitchFamily="49" charset="-122"/>
                    </a:rPr>
                    <a:t>利用公式</a:t>
                  </a:r>
                  <a:r>
                    <a:rPr lang="en-US" altLang="zh-CN" sz="2800" b="1">
                      <a:latin typeface="Times New Roman" panose="02020603050405020304" pitchFamily="18" charset="0"/>
                      <a:ea typeface="宋体" panose="02010600030101010101" pitchFamily="2" charset="-122"/>
                    </a:rPr>
                    <a:t>A+AB=A+B</a:t>
                  </a:r>
                </a:p>
              </p:txBody>
            </p:sp>
          </p:grpSp>
        </p:grpSp>
        <p:grpSp>
          <p:nvGrpSpPr>
            <p:cNvPr id="42011" name="组合 42010"/>
            <p:cNvGrpSpPr/>
            <p:nvPr/>
          </p:nvGrpSpPr>
          <p:grpSpPr>
            <a:xfrm>
              <a:off x="3228" y="1800"/>
              <a:ext cx="852" cy="327"/>
              <a:chOff x="3300" y="1800"/>
              <a:chExt cx="852" cy="327"/>
            </a:xfrm>
          </p:grpSpPr>
          <p:sp>
            <p:nvSpPr>
              <p:cNvPr id="42012" name="文本框 42011"/>
              <p:cNvSpPr txBox="1"/>
              <p:nvPr/>
            </p:nvSpPr>
            <p:spPr>
              <a:xfrm>
                <a:off x="3300" y="1800"/>
                <a:ext cx="852" cy="327"/>
              </a:xfrm>
              <a:prstGeom prst="rect">
                <a:avLst/>
              </a:prstGeom>
              <a:noFill/>
              <a:ln w="28575">
                <a:noFill/>
              </a:ln>
            </p:spPr>
            <p:txBody>
              <a:bodyPr>
                <a:spAutoFit/>
              </a:bodyPr>
              <a:lstStyle/>
              <a:p>
                <a:pPr>
                  <a:spcBef>
                    <a:spcPct val="50000"/>
                  </a:spcBef>
                </a:pP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A=A</a:t>
                </a:r>
              </a:p>
            </p:txBody>
          </p:sp>
          <p:sp>
            <p:nvSpPr>
              <p:cNvPr id="42013" name="直接连接符 42012"/>
              <p:cNvSpPr/>
              <p:nvPr/>
            </p:nvSpPr>
            <p:spPr>
              <a:xfrm>
                <a:off x="3854" y="1884"/>
                <a:ext cx="205" cy="0"/>
              </a:xfrm>
              <a:prstGeom prst="line">
                <a:avLst/>
              </a:prstGeom>
              <a:ln w="28575" cap="flat" cmpd="sng">
                <a:solidFill>
                  <a:schemeClr val="tx1"/>
                </a:solidFill>
                <a:prstDash val="solid"/>
                <a:headEnd type="none" w="med" len="med"/>
                <a:tailEnd type="none" w="med" len="med"/>
              </a:ln>
            </p:spPr>
          </p:sp>
          <p:sp>
            <p:nvSpPr>
              <p:cNvPr id="42014" name="直接连接符 42013"/>
              <p:cNvSpPr/>
              <p:nvPr/>
            </p:nvSpPr>
            <p:spPr>
              <a:xfrm>
                <a:off x="3854" y="1848"/>
                <a:ext cx="205" cy="0"/>
              </a:xfrm>
              <a:prstGeom prst="line">
                <a:avLst/>
              </a:prstGeom>
              <a:ln w="28575" cap="flat" cmpd="sng">
                <a:solidFill>
                  <a:schemeClr val="tx1"/>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文本框 103427"/>
          <p:cNvSpPr txBox="1"/>
          <p:nvPr/>
        </p:nvSpPr>
        <p:spPr>
          <a:xfrm>
            <a:off x="76200" y="626745"/>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1</a:t>
            </a:r>
            <a:r>
              <a:rPr lang="zh-CN" altLang="en-US" sz="3200" b="1" dirty="0">
                <a:solidFill>
                  <a:schemeClr val="accent2"/>
                </a:solidFill>
                <a:latin typeface="楷体_GB2312" pitchFamily="49" charset="-122"/>
                <a:ea typeface="楷体_GB2312" pitchFamily="49" charset="-122"/>
              </a:rPr>
              <a:t>、并项法：</a:t>
            </a:r>
            <a:endParaRPr lang="zh-CN" altLang="en-US" dirty="0">
              <a:latin typeface="Times New Roman" panose="02020603050405020304" pitchFamily="18" charset="0"/>
              <a:ea typeface="宋体" panose="02010600030101010101" pitchFamily="2" charset="-122"/>
            </a:endParaRPr>
          </a:p>
        </p:txBody>
      </p:sp>
      <p:graphicFrame>
        <p:nvGraphicFramePr>
          <p:cNvPr id="103430" name="对象 103429"/>
          <p:cNvGraphicFramePr>
            <a:graphicFrameLocks noChangeAspect="1"/>
          </p:cNvGraphicFramePr>
          <p:nvPr/>
        </p:nvGraphicFramePr>
        <p:xfrm>
          <a:off x="381000" y="1331913"/>
          <a:ext cx="8686800" cy="420687"/>
        </p:xfrm>
        <a:graphic>
          <a:graphicData uri="http://schemas.openxmlformats.org/presentationml/2006/ole">
            <mc:AlternateContent xmlns:mc="http://schemas.openxmlformats.org/markup-compatibility/2006">
              <mc:Choice xmlns:v="urn:schemas-microsoft-com:vml" Requires="v">
                <p:oleObj spid="_x0000_s23813" r:id="rId4" imgW="5486400" imgH="198120" progId="">
                  <p:embed/>
                </p:oleObj>
              </mc:Choice>
              <mc:Fallback>
                <p:oleObj r:id="rId4" imgW="5486400" imgH="198120"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r="27234" b="1498"/>
                      <a:stretch>
                        <a:fillRect/>
                      </a:stretch>
                    </p:blipFill>
                    <p:spPr bwMode="auto">
                      <a:xfrm>
                        <a:off x="381000" y="1331913"/>
                        <a:ext cx="86868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1" name="对象 103430"/>
          <p:cNvGraphicFramePr>
            <a:graphicFrameLocks noChangeAspect="1"/>
          </p:cNvGraphicFramePr>
          <p:nvPr/>
        </p:nvGraphicFramePr>
        <p:xfrm>
          <a:off x="381000" y="1676400"/>
          <a:ext cx="4075113" cy="1381125"/>
        </p:xfrm>
        <a:graphic>
          <a:graphicData uri="http://schemas.openxmlformats.org/presentationml/2006/ole">
            <mc:AlternateContent xmlns:mc="http://schemas.openxmlformats.org/markup-compatibility/2006">
              <mc:Choice xmlns:v="urn:schemas-microsoft-com:vml" Requires="v">
                <p:oleObj spid="_x0000_s23814" r:id="rId6" imgW="2019300" imgH="685800" progId="">
                  <p:embed/>
                </p:oleObj>
              </mc:Choice>
              <mc:Fallback>
                <p:oleObj r:id="rId6" imgW="2019300" imgH="685800" progId="">
                  <p:embed/>
                  <p:pic>
                    <p:nvPicPr>
                      <p:cNvPr id="0" name="Picture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676400"/>
                        <a:ext cx="4075113"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2" name="对象 103431"/>
          <p:cNvGraphicFramePr>
            <a:graphicFrameLocks noChangeAspect="1"/>
          </p:cNvGraphicFramePr>
          <p:nvPr/>
        </p:nvGraphicFramePr>
        <p:xfrm>
          <a:off x="304800" y="2971800"/>
          <a:ext cx="5105400" cy="504825"/>
        </p:xfrm>
        <a:graphic>
          <a:graphicData uri="http://schemas.openxmlformats.org/presentationml/2006/ole">
            <mc:AlternateContent xmlns:mc="http://schemas.openxmlformats.org/markup-compatibility/2006">
              <mc:Choice xmlns:v="urn:schemas-microsoft-com:vml" Requires="v">
                <p:oleObj spid="_x0000_s23815" r:id="rId8" imgW="2311400" imgH="228600" progId="">
                  <p:embed/>
                </p:oleObj>
              </mc:Choice>
              <mc:Fallback>
                <p:oleObj r:id="rId8" imgW="2311400" imgH="228600" progId="">
                  <p:embed/>
                  <p:pic>
                    <p:nvPicPr>
                      <p:cNvPr id="0" name="Picture 1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971800"/>
                        <a:ext cx="5105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3433" name="对象 103432"/>
          <p:cNvGraphicFramePr>
            <a:graphicFrameLocks noChangeAspect="1"/>
          </p:cNvGraphicFramePr>
          <p:nvPr/>
        </p:nvGraphicFramePr>
        <p:xfrm>
          <a:off x="304800" y="3429000"/>
          <a:ext cx="4768850" cy="1066800"/>
        </p:xfrm>
        <a:graphic>
          <a:graphicData uri="http://schemas.openxmlformats.org/presentationml/2006/ole">
            <mc:AlternateContent xmlns:mc="http://schemas.openxmlformats.org/markup-compatibility/2006">
              <mc:Choice xmlns:v="urn:schemas-microsoft-com:vml" Requires="v">
                <p:oleObj spid="_x0000_s23816" r:id="rId10" imgW="2260600" imgH="508000" progId="">
                  <p:embed/>
                </p:oleObj>
              </mc:Choice>
              <mc:Fallback>
                <p:oleObj r:id="rId10" imgW="2260600" imgH="508000" progId="">
                  <p:embed/>
                  <p:pic>
                    <p:nvPicPr>
                      <p:cNvPr id="0" name="Picture 19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3429000"/>
                        <a:ext cx="4768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434" name="文本框 103433"/>
          <p:cNvSpPr txBox="1"/>
          <p:nvPr/>
        </p:nvSpPr>
        <p:spPr>
          <a:xfrm>
            <a:off x="76200" y="4649788"/>
            <a:ext cx="8763000" cy="1127125"/>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2</a:t>
            </a:r>
            <a:r>
              <a:rPr lang="zh-CN" altLang="en-US" sz="3200" b="1" dirty="0">
                <a:solidFill>
                  <a:schemeClr val="accent2"/>
                </a:solidFill>
                <a:latin typeface="楷体_GB2312" pitchFamily="49" charset="-122"/>
                <a:ea typeface="楷体_GB2312" pitchFamily="49" charset="-122"/>
              </a:rPr>
              <a:t>、吸收法：</a:t>
            </a:r>
          </a:p>
          <a:p>
            <a:pPr>
              <a:spcBef>
                <a:spcPct val="50000"/>
              </a:spcBef>
            </a:pPr>
            <a:r>
              <a:rPr lang="zh-CN" altLang="en-US" dirty="0">
                <a:latin typeface="Times New Roman" panose="02020603050405020304" pitchFamily="18" charset="0"/>
                <a:ea typeface="宋体" panose="02010600030101010101" pitchFamily="2" charset="-122"/>
              </a:rPr>
              <a:t>利用</a:t>
            </a:r>
            <a:r>
              <a:rPr lang="en-US" altLang="zh-CN" dirty="0">
                <a:latin typeface="Times New Roman" panose="02020603050405020304" pitchFamily="18" charset="0"/>
                <a:ea typeface="宋体" panose="02010600030101010101" pitchFamily="2" charset="-122"/>
              </a:rPr>
              <a:t>A+AB=A</a:t>
            </a:r>
            <a:r>
              <a:rPr lang="zh-CN" altLang="en-US" dirty="0">
                <a:latin typeface="Times New Roman" panose="02020603050405020304" pitchFamily="18" charset="0"/>
                <a:ea typeface="宋体" panose="02010600030101010101" pitchFamily="2" charset="-122"/>
              </a:rPr>
              <a:t>消去多余的项</a:t>
            </a:r>
          </a:p>
        </p:txBody>
      </p:sp>
      <p:graphicFrame>
        <p:nvGraphicFramePr>
          <p:cNvPr id="103435" name="对象 103434"/>
          <p:cNvGraphicFramePr>
            <a:graphicFrameLocks noChangeAspect="1"/>
          </p:cNvGraphicFramePr>
          <p:nvPr/>
        </p:nvGraphicFramePr>
        <p:xfrm>
          <a:off x="381000" y="5792788"/>
          <a:ext cx="4464050" cy="531812"/>
        </p:xfrm>
        <a:graphic>
          <a:graphicData uri="http://schemas.openxmlformats.org/presentationml/2006/ole">
            <mc:AlternateContent xmlns:mc="http://schemas.openxmlformats.org/markup-compatibility/2006">
              <mc:Choice xmlns:v="urn:schemas-microsoft-com:vml" Requires="v">
                <p:oleObj spid="_x0000_s23817" r:id="rId12" imgW="1917700" imgH="228600" progId="">
                  <p:embed/>
                </p:oleObj>
              </mc:Choice>
              <mc:Fallback>
                <p:oleObj r:id="rId12" imgW="1917700" imgH="228600" progId="">
                  <p:embed/>
                  <p:pic>
                    <p:nvPicPr>
                      <p:cNvPr id="0" name="Picture 19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792788"/>
                        <a:ext cx="446405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4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文本框 105475"/>
          <p:cNvSpPr txBox="1"/>
          <p:nvPr/>
        </p:nvSpPr>
        <p:spPr>
          <a:xfrm>
            <a:off x="149352" y="248126"/>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3</a:t>
            </a:r>
            <a:r>
              <a:rPr lang="zh-CN" altLang="en-US" sz="3200" b="1" dirty="0">
                <a:solidFill>
                  <a:schemeClr val="accent2"/>
                </a:solidFill>
                <a:latin typeface="楷体_GB2312" pitchFamily="49" charset="-122"/>
                <a:ea typeface="楷体_GB2312" pitchFamily="49" charset="-122"/>
              </a:rPr>
              <a:t>、消去法：</a:t>
            </a:r>
            <a:endParaRPr lang="zh-CN" altLang="en-US" dirty="0">
              <a:latin typeface="Times New Roman" panose="02020603050405020304" pitchFamily="18" charset="0"/>
              <a:ea typeface="宋体" panose="02010600030101010101" pitchFamily="2" charset="-122"/>
            </a:endParaRPr>
          </a:p>
        </p:txBody>
      </p:sp>
      <p:sp>
        <p:nvSpPr>
          <p:cNvPr id="105481" name="文本框 105480"/>
          <p:cNvSpPr txBox="1"/>
          <p:nvPr/>
        </p:nvSpPr>
        <p:spPr>
          <a:xfrm>
            <a:off x="76200" y="2924944"/>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、配项法：</a:t>
            </a:r>
            <a:endParaRPr lang="zh-CN" altLang="en-US" dirty="0">
              <a:latin typeface="Times New Roman" panose="02020603050405020304" pitchFamily="18" charset="0"/>
              <a:ea typeface="宋体" panose="02010600030101010101" pitchFamily="2" charset="-122"/>
            </a:endParaRPr>
          </a:p>
        </p:txBody>
      </p:sp>
      <p:graphicFrame>
        <p:nvGraphicFramePr>
          <p:cNvPr id="105484" name="对象 105483"/>
          <p:cNvGraphicFramePr>
            <a:graphicFrameLocks noChangeAspect="1"/>
          </p:cNvGraphicFramePr>
          <p:nvPr/>
        </p:nvGraphicFramePr>
        <p:xfrm>
          <a:off x="457200" y="4038600"/>
          <a:ext cx="6478588" cy="904875"/>
        </p:xfrm>
        <a:graphic>
          <a:graphicData uri="http://schemas.openxmlformats.org/presentationml/2006/ole">
            <mc:AlternateContent xmlns:mc="http://schemas.openxmlformats.org/markup-compatibility/2006">
              <mc:Choice xmlns:v="urn:schemas-microsoft-com:vml" Requires="v">
                <p:oleObj spid="_x0000_s24889" r:id="rId4" imgW="5486400" imgH="382524" progId="">
                  <p:embed/>
                </p:oleObj>
              </mc:Choice>
              <mc:Fallback>
                <p:oleObj r:id="rId4" imgW="5486400" imgH="382524" progId="">
                  <p:embed/>
                  <p:pic>
                    <p:nvPicPr>
                      <p:cNvPr id="0" name="Picture 229"/>
                      <p:cNvPicPr>
                        <a:picLocks noChangeAspect="1" noChangeArrowheads="1"/>
                      </p:cNvPicPr>
                      <p:nvPr/>
                    </p:nvPicPr>
                    <p:blipFill>
                      <a:blip r:embed="rId5">
                        <a:extLst>
                          <a:ext uri="{28A0092B-C50C-407E-A947-70E740481C1C}">
                            <a14:useLocalDpi xmlns:a14="http://schemas.microsoft.com/office/drawing/2010/main" val="0"/>
                          </a:ext>
                        </a:extLst>
                      </a:blip>
                      <a:srcRect r="50352"/>
                      <a:stretch>
                        <a:fillRect/>
                      </a:stretch>
                    </p:blipFill>
                    <p:spPr bwMode="auto">
                      <a:xfrm>
                        <a:off x="457200" y="4038600"/>
                        <a:ext cx="647858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5" name="对象 105484"/>
          <p:cNvGraphicFramePr>
            <a:graphicFrameLocks noChangeAspect="1"/>
          </p:cNvGraphicFramePr>
          <p:nvPr>
            <p:extLst>
              <p:ext uri="{D42A27DB-BD31-4B8C-83A1-F6EECF244321}">
                <p14:modId xmlns:p14="http://schemas.microsoft.com/office/powerpoint/2010/main" val="393768023"/>
              </p:ext>
            </p:extLst>
          </p:nvPr>
        </p:nvGraphicFramePr>
        <p:xfrm>
          <a:off x="381000" y="1484784"/>
          <a:ext cx="7316788" cy="839787"/>
        </p:xfrm>
        <a:graphic>
          <a:graphicData uri="http://schemas.openxmlformats.org/presentationml/2006/ole">
            <mc:AlternateContent xmlns:mc="http://schemas.openxmlformats.org/markup-compatibility/2006">
              <mc:Choice xmlns:v="urn:schemas-microsoft-com:vml" Requires="v">
                <p:oleObj spid="_x0000_s24890" r:id="rId6" imgW="5486400" imgH="379476" progId="">
                  <p:embed/>
                </p:oleObj>
              </mc:Choice>
              <mc:Fallback>
                <p:oleObj r:id="rId6" imgW="5486400" imgH="379476" progId="">
                  <p:embed/>
                  <p:pic>
                    <p:nvPicPr>
                      <p:cNvPr id="0" name="Picture 230"/>
                      <p:cNvPicPr>
                        <a:picLocks noChangeAspect="1" noChangeArrowheads="1"/>
                      </p:cNvPicPr>
                      <p:nvPr/>
                    </p:nvPicPr>
                    <p:blipFill>
                      <a:blip r:embed="rId7">
                        <a:extLst>
                          <a:ext uri="{28A0092B-C50C-407E-A947-70E740481C1C}">
                            <a14:useLocalDpi xmlns:a14="http://schemas.microsoft.com/office/drawing/2010/main" val="0"/>
                          </a:ext>
                        </a:extLst>
                      </a:blip>
                      <a:srcRect r="39830"/>
                      <a:stretch>
                        <a:fillRect/>
                      </a:stretch>
                    </p:blipFill>
                    <p:spPr bwMode="auto">
                      <a:xfrm>
                        <a:off x="381000" y="1484784"/>
                        <a:ext cx="731678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6" name="对象 105485"/>
          <p:cNvGraphicFramePr>
            <a:graphicFrameLocks noChangeAspect="1"/>
          </p:cNvGraphicFramePr>
          <p:nvPr>
            <p:extLst>
              <p:ext uri="{D42A27DB-BD31-4B8C-83A1-F6EECF244321}">
                <p14:modId xmlns:p14="http://schemas.microsoft.com/office/powerpoint/2010/main" val="356957587"/>
              </p:ext>
            </p:extLst>
          </p:nvPr>
        </p:nvGraphicFramePr>
        <p:xfrm>
          <a:off x="332232" y="2420888"/>
          <a:ext cx="7316788" cy="460375"/>
        </p:xfrm>
        <a:graphic>
          <a:graphicData uri="http://schemas.openxmlformats.org/presentationml/2006/ole">
            <mc:AlternateContent xmlns:mc="http://schemas.openxmlformats.org/markup-compatibility/2006">
              <mc:Choice xmlns:v="urn:schemas-microsoft-com:vml" Requires="v">
                <p:oleObj spid="_x0000_s24891" r:id="rId8" imgW="5486400" imgH="198120" progId="">
                  <p:embed/>
                </p:oleObj>
              </mc:Choice>
              <mc:Fallback>
                <p:oleObj r:id="rId8" imgW="5486400" imgH="198120" progId="">
                  <p:embed/>
                  <p:pic>
                    <p:nvPicPr>
                      <p:cNvPr id="0" name="Picture 231"/>
                      <p:cNvPicPr>
                        <a:picLocks noChangeAspect="1" noChangeArrowheads="1"/>
                      </p:cNvPicPr>
                      <p:nvPr/>
                    </p:nvPicPr>
                    <p:blipFill>
                      <a:blip r:embed="rId9">
                        <a:extLst>
                          <a:ext uri="{28A0092B-C50C-407E-A947-70E740481C1C}">
                            <a14:useLocalDpi xmlns:a14="http://schemas.microsoft.com/office/drawing/2010/main" val="0"/>
                          </a:ext>
                        </a:extLst>
                      </a:blip>
                      <a:srcRect r="42798"/>
                      <a:stretch>
                        <a:fillRect/>
                      </a:stretch>
                    </p:blipFill>
                    <p:spPr bwMode="auto">
                      <a:xfrm>
                        <a:off x="332232" y="2420888"/>
                        <a:ext cx="73167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7" name="对象 105486"/>
          <p:cNvGraphicFramePr>
            <a:graphicFrameLocks noChangeAspect="1"/>
          </p:cNvGraphicFramePr>
          <p:nvPr>
            <p:extLst>
              <p:ext uri="{D42A27DB-BD31-4B8C-83A1-F6EECF244321}">
                <p14:modId xmlns:p14="http://schemas.microsoft.com/office/powerpoint/2010/main" val="1136387131"/>
              </p:ext>
            </p:extLst>
          </p:nvPr>
        </p:nvGraphicFramePr>
        <p:xfrm>
          <a:off x="381000" y="3504382"/>
          <a:ext cx="7316788" cy="452438"/>
        </p:xfrm>
        <a:graphic>
          <a:graphicData uri="http://schemas.openxmlformats.org/presentationml/2006/ole">
            <mc:AlternateContent xmlns:mc="http://schemas.openxmlformats.org/markup-compatibility/2006">
              <mc:Choice xmlns:v="urn:schemas-microsoft-com:vml" Requires="v">
                <p:oleObj spid="_x0000_s24892" r:id="rId10" imgW="5468173" imgH="205056" progId="">
                  <p:embed/>
                </p:oleObj>
              </mc:Choice>
              <mc:Fallback>
                <p:oleObj r:id="rId10" imgW="5468173" imgH="205056" progId="">
                  <p:embed/>
                  <p:pic>
                    <p:nvPicPr>
                      <p:cNvPr id="0" name="Picture 232"/>
                      <p:cNvPicPr>
                        <a:picLocks noChangeAspect="1" noChangeArrowheads="1"/>
                      </p:cNvPicPr>
                      <p:nvPr/>
                    </p:nvPicPr>
                    <p:blipFill>
                      <a:blip r:embed="rId11">
                        <a:extLst>
                          <a:ext uri="{28A0092B-C50C-407E-A947-70E740481C1C}">
                            <a14:useLocalDpi xmlns:a14="http://schemas.microsoft.com/office/drawing/2010/main" val="0"/>
                          </a:ext>
                        </a:extLst>
                      </a:blip>
                      <a:srcRect r="39728"/>
                      <a:stretch>
                        <a:fillRect/>
                      </a:stretch>
                    </p:blipFill>
                    <p:spPr bwMode="auto">
                      <a:xfrm>
                        <a:off x="381000" y="3504382"/>
                        <a:ext cx="731678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88" name="对象 105487"/>
          <p:cNvGraphicFramePr>
            <a:graphicFrameLocks noChangeAspect="1"/>
          </p:cNvGraphicFramePr>
          <p:nvPr>
            <p:extLst>
              <p:ext uri="{D42A27DB-BD31-4B8C-83A1-F6EECF244321}">
                <p14:modId xmlns:p14="http://schemas.microsoft.com/office/powerpoint/2010/main" val="2868090228"/>
              </p:ext>
            </p:extLst>
          </p:nvPr>
        </p:nvGraphicFramePr>
        <p:xfrm>
          <a:off x="252984" y="5085184"/>
          <a:ext cx="8610600" cy="1546225"/>
        </p:xfrm>
        <a:graphic>
          <a:graphicData uri="http://schemas.openxmlformats.org/presentationml/2006/ole">
            <mc:AlternateContent xmlns:mc="http://schemas.openxmlformats.org/markup-compatibility/2006">
              <mc:Choice xmlns:v="urn:schemas-microsoft-com:vml" Requires="v">
                <p:oleObj spid="_x0000_s24893" r:id="rId12" imgW="5486400" imgH="630936" progId="">
                  <p:embed/>
                </p:oleObj>
              </mc:Choice>
              <mc:Fallback>
                <p:oleObj r:id="rId12" imgW="5486400" imgH="630936" progId="">
                  <p:embed/>
                  <p:pic>
                    <p:nvPicPr>
                      <p:cNvPr id="0" name="Picture 233"/>
                      <p:cNvPicPr>
                        <a:picLocks noChangeAspect="1" noChangeArrowheads="1"/>
                      </p:cNvPicPr>
                      <p:nvPr/>
                    </p:nvPicPr>
                    <p:blipFill>
                      <a:blip r:embed="rId13">
                        <a:extLst>
                          <a:ext uri="{28A0092B-C50C-407E-A947-70E740481C1C}">
                            <a14:useLocalDpi xmlns:a14="http://schemas.microsoft.com/office/drawing/2010/main" val="0"/>
                          </a:ext>
                        </a:extLst>
                      </a:blip>
                      <a:srcRect r="36101"/>
                      <a:stretch>
                        <a:fillRect/>
                      </a:stretch>
                    </p:blipFill>
                    <p:spPr bwMode="auto">
                      <a:xfrm>
                        <a:off x="252984" y="5085184"/>
                        <a:ext cx="861060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5491" name="组合 105490"/>
          <p:cNvGrpSpPr/>
          <p:nvPr/>
        </p:nvGrpSpPr>
        <p:grpSpPr>
          <a:xfrm>
            <a:off x="381000" y="792156"/>
            <a:ext cx="7848600" cy="590550"/>
            <a:chOff x="240" y="909"/>
            <a:chExt cx="4944" cy="372"/>
          </a:xfrm>
        </p:grpSpPr>
        <p:sp>
          <p:nvSpPr>
            <p:cNvPr id="105489" name="文本框 105488"/>
            <p:cNvSpPr txBox="1"/>
            <p:nvPr/>
          </p:nvSpPr>
          <p:spPr>
            <a:xfrm>
              <a:off x="240" y="954"/>
              <a:ext cx="4944" cy="327"/>
            </a:xfrm>
            <a:prstGeom prst="rect">
              <a:avLst/>
            </a:prstGeom>
            <a:noFill/>
            <a:ln w="9525">
              <a:noFill/>
            </a:ln>
          </p:spPr>
          <p:txBody>
            <a:bodyPr>
              <a:spAutoFit/>
            </a:bodyPr>
            <a:lstStyle/>
            <a:p>
              <a:pPr>
                <a:spcBef>
                  <a:spcPct val="50000"/>
                </a:spcBef>
              </a:pPr>
              <a:r>
                <a:rPr lang="zh-CN" altLang="en-US" sz="2800" dirty="0">
                  <a:latin typeface="Times New Roman" panose="02020603050405020304" pitchFamily="18" charset="0"/>
                  <a:ea typeface="宋体" panose="02010600030101010101" pitchFamily="2" charset="-122"/>
                </a:rPr>
                <a:t>利用</a:t>
              </a:r>
              <a:r>
                <a:rPr lang="zh-CN" altLang="en-US" sz="2800" dirty="0"/>
                <a:t>                                    消去</a:t>
              </a:r>
              <a:r>
                <a:rPr lang="zh-CN" altLang="en-US" sz="2800" dirty="0">
                  <a:latin typeface="Times New Roman" panose="02020603050405020304" pitchFamily="18" charset="0"/>
                  <a:ea typeface="宋体" panose="02010600030101010101" pitchFamily="2" charset="-122"/>
                </a:rPr>
                <a:t>多余的因子</a:t>
              </a:r>
            </a:p>
          </p:txBody>
        </p:sp>
        <p:graphicFrame>
          <p:nvGraphicFramePr>
            <p:cNvPr id="105490" name="对象 105489"/>
            <p:cNvGraphicFramePr>
              <a:graphicFrameLocks noChangeAspect="1"/>
            </p:cNvGraphicFramePr>
            <p:nvPr/>
          </p:nvGraphicFramePr>
          <p:xfrm>
            <a:off x="1056" y="909"/>
            <a:ext cx="1536" cy="291"/>
          </p:xfrm>
          <a:graphic>
            <a:graphicData uri="http://schemas.openxmlformats.org/presentationml/2006/ole">
              <mc:AlternateContent xmlns:mc="http://schemas.openxmlformats.org/markup-compatibility/2006">
                <mc:Choice xmlns:v="urn:schemas-microsoft-com:vml" Requires="v">
                  <p:oleObj spid="_x0000_s24894" r:id="rId14" imgW="1002865" imgH="190417" progId="">
                    <p:embed/>
                  </p:oleObj>
                </mc:Choice>
                <mc:Fallback>
                  <p:oleObj r:id="rId14" imgW="1002865" imgH="190417" progId="">
                    <p:embed/>
                    <p:pic>
                      <p:nvPicPr>
                        <p:cNvPr id="0" name="Picture 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6" y="909"/>
                          <a:ext cx="15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4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4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4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文本框 107524"/>
          <p:cNvSpPr txBox="1"/>
          <p:nvPr/>
        </p:nvSpPr>
        <p:spPr>
          <a:xfrm>
            <a:off x="76200" y="500042"/>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4</a:t>
            </a:r>
            <a:r>
              <a:rPr lang="zh-CN" altLang="en-US" sz="3200" b="1" dirty="0">
                <a:solidFill>
                  <a:schemeClr val="accent2"/>
                </a:solidFill>
                <a:latin typeface="楷体_GB2312" pitchFamily="49" charset="-122"/>
                <a:ea typeface="楷体_GB2312" pitchFamily="49" charset="-122"/>
              </a:rPr>
              <a:t>、配项法：</a:t>
            </a:r>
            <a:endParaRPr lang="zh-CN" altLang="en-US" dirty="0">
              <a:latin typeface="Times New Roman" panose="02020603050405020304" pitchFamily="18" charset="0"/>
              <a:ea typeface="宋体" panose="02010600030101010101" pitchFamily="2" charset="-122"/>
            </a:endParaRPr>
          </a:p>
        </p:txBody>
      </p:sp>
      <p:graphicFrame>
        <p:nvGraphicFramePr>
          <p:cNvPr id="107532" name="对象 107531"/>
          <p:cNvGraphicFramePr>
            <a:graphicFrameLocks noChangeAspect="1"/>
          </p:cNvGraphicFramePr>
          <p:nvPr/>
        </p:nvGraphicFramePr>
        <p:xfrm>
          <a:off x="228600" y="1109642"/>
          <a:ext cx="8763000" cy="1573213"/>
        </p:xfrm>
        <a:graphic>
          <a:graphicData uri="http://schemas.openxmlformats.org/presentationml/2006/ole">
            <mc:AlternateContent xmlns:mc="http://schemas.openxmlformats.org/markup-compatibility/2006">
              <mc:Choice xmlns:v="urn:schemas-microsoft-com:vml" Requires="v">
                <p:oleObj spid="_x0000_s25780" r:id="rId4" imgW="3960681" imgH="710891" progId="">
                  <p:embed/>
                </p:oleObj>
              </mc:Choice>
              <mc:Fallback>
                <p:oleObj r:id="rId4" imgW="3960681" imgH="710891" progId="">
                  <p:embed/>
                  <p:pic>
                    <p:nvPicPr>
                      <p:cNvPr id="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109642"/>
                        <a:ext cx="87630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文本框 109571"/>
          <p:cNvSpPr txBox="1"/>
          <p:nvPr/>
        </p:nvSpPr>
        <p:spPr>
          <a:xfrm>
            <a:off x="152400" y="3398536"/>
            <a:ext cx="8763000" cy="579438"/>
          </a:xfrm>
          <a:prstGeom prst="rect">
            <a:avLst/>
          </a:prstGeom>
          <a:noFill/>
          <a:ln w="9525">
            <a:noFill/>
          </a:ln>
        </p:spPr>
        <p:txBody>
          <a:bodyPr>
            <a:spAutoFit/>
          </a:bodyPr>
          <a:lstStyle/>
          <a:p>
            <a:pPr>
              <a:spcBef>
                <a:spcPct val="50000"/>
              </a:spcBef>
            </a:pPr>
            <a:r>
              <a:rPr lang="en-US" altLang="zh-CN" sz="3200" b="1" dirty="0">
                <a:solidFill>
                  <a:schemeClr val="accent2"/>
                </a:solidFill>
                <a:latin typeface="楷体_GB2312" pitchFamily="49" charset="-122"/>
                <a:ea typeface="楷体_GB2312" pitchFamily="49" charset="-122"/>
              </a:rPr>
              <a:t>5</a:t>
            </a:r>
            <a:r>
              <a:rPr lang="zh-CN" altLang="en-US" sz="3200" b="1" dirty="0">
                <a:solidFill>
                  <a:schemeClr val="accent2"/>
                </a:solidFill>
                <a:latin typeface="楷体_GB2312" pitchFamily="49" charset="-122"/>
                <a:ea typeface="楷体_GB2312" pitchFamily="49" charset="-122"/>
              </a:rPr>
              <a:t>、综合运用：</a:t>
            </a:r>
          </a:p>
        </p:txBody>
      </p:sp>
      <p:graphicFrame>
        <p:nvGraphicFramePr>
          <p:cNvPr id="9" name="对象 8"/>
          <p:cNvGraphicFramePr>
            <a:graphicFrameLocks noChangeAspect="1"/>
          </p:cNvGraphicFramePr>
          <p:nvPr/>
        </p:nvGraphicFramePr>
        <p:xfrm>
          <a:off x="228600" y="4421204"/>
          <a:ext cx="8610600" cy="1293812"/>
        </p:xfrm>
        <a:graphic>
          <a:graphicData uri="http://schemas.openxmlformats.org/presentationml/2006/ole">
            <mc:AlternateContent xmlns:mc="http://schemas.openxmlformats.org/markup-compatibility/2006">
              <mc:Choice xmlns:v="urn:schemas-microsoft-com:vml" Requires="v">
                <p:oleObj spid="_x0000_s25781" r:id="rId6" imgW="5486400" imgH="585216" progId="">
                  <p:embed/>
                </p:oleObj>
              </mc:Choice>
              <mc:Fallback>
                <p:oleObj r:id="rId6" imgW="5486400" imgH="585216" progId="">
                  <p:embed/>
                  <p:pic>
                    <p:nvPicPr>
                      <p:cNvPr id="0" name="Picture 153"/>
                      <p:cNvPicPr>
                        <a:picLocks noChangeAspect="1" noChangeArrowheads="1"/>
                      </p:cNvPicPr>
                      <p:nvPr/>
                    </p:nvPicPr>
                    <p:blipFill>
                      <a:blip r:embed="rId7">
                        <a:extLst>
                          <a:ext uri="{28A0092B-C50C-407E-A947-70E740481C1C}">
                            <a14:useLocalDpi xmlns:a14="http://schemas.microsoft.com/office/drawing/2010/main" val="0"/>
                          </a:ext>
                        </a:extLst>
                      </a:blip>
                      <a:srcRect r="52615"/>
                      <a:stretch>
                        <a:fillRect/>
                      </a:stretch>
                    </p:blipFill>
                    <p:spPr bwMode="auto">
                      <a:xfrm>
                        <a:off x="228600" y="4421204"/>
                        <a:ext cx="8610600" cy="1293812"/>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组合 4098"/>
          <p:cNvGrpSpPr/>
          <p:nvPr/>
        </p:nvGrpSpPr>
        <p:grpSpPr>
          <a:xfrm>
            <a:off x="609600" y="2590800"/>
            <a:ext cx="3124200" cy="1981200"/>
            <a:chOff x="384" y="864"/>
            <a:chExt cx="1968" cy="1248"/>
          </a:xfrm>
        </p:grpSpPr>
        <p:grpSp>
          <p:nvGrpSpPr>
            <p:cNvPr id="4100" name="组合 4099"/>
            <p:cNvGrpSpPr/>
            <p:nvPr/>
          </p:nvGrpSpPr>
          <p:grpSpPr>
            <a:xfrm>
              <a:off x="624" y="1008"/>
              <a:ext cx="624" cy="240"/>
              <a:chOff x="768" y="192"/>
              <a:chExt cx="624" cy="240"/>
            </a:xfrm>
          </p:grpSpPr>
          <p:sp>
            <p:nvSpPr>
              <p:cNvPr id="4101" name="椭圆 4100"/>
              <p:cNvSpPr/>
              <p:nvPr/>
            </p:nvSpPr>
            <p:spPr>
              <a:xfrm>
                <a:off x="912" y="384"/>
                <a:ext cx="48" cy="48"/>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02" name="直接连接符 4101"/>
              <p:cNvSpPr/>
              <p:nvPr/>
            </p:nvSpPr>
            <p:spPr>
              <a:xfrm>
                <a:off x="768" y="432"/>
                <a:ext cx="192" cy="0"/>
              </a:xfrm>
              <a:prstGeom prst="line">
                <a:avLst/>
              </a:prstGeom>
              <a:ln w="38100" cap="flat" cmpd="sng">
                <a:solidFill>
                  <a:schemeClr val="tx1"/>
                </a:solidFill>
                <a:prstDash val="solid"/>
                <a:headEnd type="none" w="med" len="med"/>
                <a:tailEnd type="none" w="med" len="med"/>
              </a:ln>
            </p:spPr>
          </p:sp>
          <p:sp>
            <p:nvSpPr>
              <p:cNvPr id="4103" name="直接连接符 4102"/>
              <p:cNvSpPr/>
              <p:nvPr/>
            </p:nvSpPr>
            <p:spPr>
              <a:xfrm flipV="1">
                <a:off x="960" y="192"/>
                <a:ext cx="192" cy="192"/>
              </a:xfrm>
              <a:prstGeom prst="line">
                <a:avLst/>
              </a:prstGeom>
              <a:ln w="38100" cap="flat" cmpd="sng">
                <a:solidFill>
                  <a:schemeClr val="tx1"/>
                </a:solidFill>
                <a:prstDash val="solid"/>
                <a:headEnd type="none" w="med" len="med"/>
                <a:tailEnd type="none" w="med" len="med"/>
              </a:ln>
            </p:spPr>
          </p:sp>
          <p:sp>
            <p:nvSpPr>
              <p:cNvPr id="4104" name="直接连接符 4103"/>
              <p:cNvSpPr/>
              <p:nvPr/>
            </p:nvSpPr>
            <p:spPr>
              <a:xfrm>
                <a:off x="1152" y="432"/>
                <a:ext cx="240" cy="0"/>
              </a:xfrm>
              <a:prstGeom prst="line">
                <a:avLst/>
              </a:prstGeom>
              <a:ln w="38100" cap="flat" cmpd="sng">
                <a:solidFill>
                  <a:schemeClr val="tx1"/>
                </a:solidFill>
                <a:prstDash val="solid"/>
                <a:headEnd type="none" w="med" len="med"/>
                <a:tailEnd type="none" w="med" len="med"/>
              </a:ln>
            </p:spPr>
          </p:sp>
        </p:grpSp>
        <p:grpSp>
          <p:nvGrpSpPr>
            <p:cNvPr id="4105" name="组合 4104"/>
            <p:cNvGrpSpPr/>
            <p:nvPr/>
          </p:nvGrpSpPr>
          <p:grpSpPr>
            <a:xfrm>
              <a:off x="1248" y="1008"/>
              <a:ext cx="624" cy="240"/>
              <a:chOff x="768" y="192"/>
              <a:chExt cx="624" cy="240"/>
            </a:xfrm>
          </p:grpSpPr>
          <p:sp>
            <p:nvSpPr>
              <p:cNvPr id="4106" name="椭圆 4105"/>
              <p:cNvSpPr/>
              <p:nvPr/>
            </p:nvSpPr>
            <p:spPr>
              <a:xfrm>
                <a:off x="912" y="384"/>
                <a:ext cx="48" cy="48"/>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07" name="直接连接符 4106"/>
              <p:cNvSpPr/>
              <p:nvPr/>
            </p:nvSpPr>
            <p:spPr>
              <a:xfrm>
                <a:off x="768" y="432"/>
                <a:ext cx="192" cy="0"/>
              </a:xfrm>
              <a:prstGeom prst="line">
                <a:avLst/>
              </a:prstGeom>
              <a:ln w="38100" cap="flat" cmpd="sng">
                <a:solidFill>
                  <a:schemeClr val="tx1"/>
                </a:solidFill>
                <a:prstDash val="solid"/>
                <a:headEnd type="none" w="med" len="med"/>
                <a:tailEnd type="none" w="med" len="med"/>
              </a:ln>
            </p:spPr>
          </p:sp>
          <p:sp>
            <p:nvSpPr>
              <p:cNvPr id="4108" name="直接连接符 4107"/>
              <p:cNvSpPr/>
              <p:nvPr/>
            </p:nvSpPr>
            <p:spPr>
              <a:xfrm flipV="1">
                <a:off x="960" y="192"/>
                <a:ext cx="192" cy="192"/>
              </a:xfrm>
              <a:prstGeom prst="line">
                <a:avLst/>
              </a:prstGeom>
              <a:ln w="38100" cap="flat" cmpd="sng">
                <a:solidFill>
                  <a:schemeClr val="tx1"/>
                </a:solidFill>
                <a:prstDash val="solid"/>
                <a:headEnd type="none" w="med" len="med"/>
                <a:tailEnd type="none" w="med" len="med"/>
              </a:ln>
            </p:spPr>
          </p:sp>
          <p:sp>
            <p:nvSpPr>
              <p:cNvPr id="4109" name="直接连接符 4108"/>
              <p:cNvSpPr/>
              <p:nvPr/>
            </p:nvSpPr>
            <p:spPr>
              <a:xfrm>
                <a:off x="1152" y="432"/>
                <a:ext cx="240" cy="0"/>
              </a:xfrm>
              <a:prstGeom prst="line">
                <a:avLst/>
              </a:prstGeom>
              <a:ln w="38100" cap="flat" cmpd="sng">
                <a:solidFill>
                  <a:schemeClr val="tx1"/>
                </a:solidFill>
                <a:prstDash val="solid"/>
                <a:headEnd type="none" w="med" len="med"/>
                <a:tailEnd type="none" w="med" len="med"/>
              </a:ln>
            </p:spPr>
          </p:sp>
        </p:grpSp>
        <p:grpSp>
          <p:nvGrpSpPr>
            <p:cNvPr id="4110" name="组合 4109"/>
            <p:cNvGrpSpPr/>
            <p:nvPr/>
          </p:nvGrpSpPr>
          <p:grpSpPr>
            <a:xfrm rot="-5400000">
              <a:off x="1728" y="1488"/>
              <a:ext cx="864" cy="384"/>
              <a:chOff x="3984" y="3120"/>
              <a:chExt cx="864" cy="384"/>
            </a:xfrm>
          </p:grpSpPr>
          <p:sp>
            <p:nvSpPr>
              <p:cNvPr id="4111" name="椭圆 4110"/>
              <p:cNvSpPr/>
              <p:nvPr/>
            </p:nvSpPr>
            <p:spPr>
              <a:xfrm>
                <a:off x="4224" y="3120"/>
                <a:ext cx="384" cy="384"/>
              </a:xfrm>
              <a:prstGeom prst="ellipse">
                <a:avLst/>
              </a:prstGeom>
              <a:solidFill>
                <a:srgbClr val="FFFFFF"/>
              </a:solidFill>
              <a:ln w="38100" cap="flat" cmpd="sng">
                <a:solidFill>
                  <a:schemeClr val="tx1"/>
                </a:solidFill>
                <a:prstDash val="solid"/>
                <a:headEnd type="none" w="med" len="med"/>
                <a:tailEnd type="none" w="med" len="med"/>
              </a:ln>
            </p:spPr>
            <p:txBody>
              <a:bodyPr/>
              <a:lstStyle/>
              <a:p>
                <a:endParaRPr lang="zh-CN" altLang="en-US"/>
              </a:p>
            </p:txBody>
          </p:sp>
          <p:sp>
            <p:nvSpPr>
              <p:cNvPr id="4112" name="直接连接符 4111"/>
              <p:cNvSpPr/>
              <p:nvPr/>
            </p:nvSpPr>
            <p:spPr>
              <a:xfrm flipH="1">
                <a:off x="4272" y="3168"/>
                <a:ext cx="288" cy="288"/>
              </a:xfrm>
              <a:prstGeom prst="line">
                <a:avLst/>
              </a:prstGeom>
              <a:ln w="38100" cap="flat" cmpd="sng">
                <a:solidFill>
                  <a:schemeClr val="tx1"/>
                </a:solidFill>
                <a:prstDash val="solid"/>
                <a:headEnd type="none" w="med" len="med"/>
                <a:tailEnd type="none" w="med" len="med"/>
              </a:ln>
            </p:spPr>
          </p:sp>
          <p:sp>
            <p:nvSpPr>
              <p:cNvPr id="4113" name="直接连接符 4112"/>
              <p:cNvSpPr/>
              <p:nvPr/>
            </p:nvSpPr>
            <p:spPr>
              <a:xfrm>
                <a:off x="4272" y="3216"/>
                <a:ext cx="288" cy="240"/>
              </a:xfrm>
              <a:prstGeom prst="line">
                <a:avLst/>
              </a:prstGeom>
              <a:ln w="38100" cap="flat" cmpd="sng">
                <a:solidFill>
                  <a:schemeClr val="tx1"/>
                </a:solidFill>
                <a:prstDash val="solid"/>
                <a:headEnd type="none" w="med" len="med"/>
                <a:tailEnd type="none" w="med" len="med"/>
              </a:ln>
            </p:spPr>
          </p:sp>
          <p:sp>
            <p:nvSpPr>
              <p:cNvPr id="4114" name="直接连接符 4113"/>
              <p:cNvSpPr/>
              <p:nvPr/>
            </p:nvSpPr>
            <p:spPr>
              <a:xfrm>
                <a:off x="4608" y="3312"/>
                <a:ext cx="240" cy="0"/>
              </a:xfrm>
              <a:prstGeom prst="line">
                <a:avLst/>
              </a:prstGeom>
              <a:ln w="38100" cap="flat" cmpd="sng">
                <a:solidFill>
                  <a:schemeClr val="tx1"/>
                </a:solidFill>
                <a:prstDash val="solid"/>
                <a:headEnd type="none" w="med" len="med"/>
                <a:tailEnd type="none" w="med" len="med"/>
              </a:ln>
            </p:spPr>
          </p:sp>
          <p:sp>
            <p:nvSpPr>
              <p:cNvPr id="4115" name="直接连接符 4114"/>
              <p:cNvSpPr/>
              <p:nvPr/>
            </p:nvSpPr>
            <p:spPr>
              <a:xfrm>
                <a:off x="3984" y="3312"/>
                <a:ext cx="240" cy="0"/>
              </a:xfrm>
              <a:prstGeom prst="line">
                <a:avLst/>
              </a:prstGeom>
              <a:ln w="38100" cap="flat" cmpd="sng">
                <a:solidFill>
                  <a:schemeClr val="tx1"/>
                </a:solidFill>
                <a:prstDash val="solid"/>
                <a:headEnd type="none" w="med" len="med"/>
                <a:tailEnd type="none" w="med" len="med"/>
              </a:ln>
            </p:spPr>
          </p:sp>
        </p:grpSp>
        <p:sp>
          <p:nvSpPr>
            <p:cNvPr id="4116" name="直接连接符 4115"/>
            <p:cNvSpPr/>
            <p:nvPr/>
          </p:nvSpPr>
          <p:spPr>
            <a:xfrm rot="-5400000">
              <a:off x="1920" y="1008"/>
              <a:ext cx="0" cy="480"/>
            </a:xfrm>
            <a:prstGeom prst="line">
              <a:avLst/>
            </a:prstGeom>
            <a:ln w="38100" cap="flat" cmpd="sng">
              <a:solidFill>
                <a:schemeClr val="tx1"/>
              </a:solidFill>
              <a:prstDash val="solid"/>
              <a:headEnd type="none" w="med" len="med"/>
              <a:tailEnd type="none" w="med" len="med"/>
            </a:ln>
          </p:spPr>
        </p:sp>
        <p:sp>
          <p:nvSpPr>
            <p:cNvPr id="4117" name="直接连接符 4116"/>
            <p:cNvSpPr/>
            <p:nvPr/>
          </p:nvSpPr>
          <p:spPr>
            <a:xfrm flipH="1">
              <a:off x="528" y="2112"/>
              <a:ext cx="1632" cy="0"/>
            </a:xfrm>
            <a:prstGeom prst="line">
              <a:avLst/>
            </a:prstGeom>
            <a:ln w="38100" cap="flat" cmpd="sng">
              <a:solidFill>
                <a:schemeClr val="tx1"/>
              </a:solidFill>
              <a:prstDash val="solid"/>
              <a:headEnd type="none" w="med" len="med"/>
              <a:tailEnd type="none" w="med" len="med"/>
            </a:ln>
          </p:spPr>
        </p:sp>
        <p:sp>
          <p:nvSpPr>
            <p:cNvPr id="4118" name="直接连接符 4117"/>
            <p:cNvSpPr/>
            <p:nvPr/>
          </p:nvSpPr>
          <p:spPr>
            <a:xfrm>
              <a:off x="384" y="1440"/>
              <a:ext cx="0" cy="528"/>
            </a:xfrm>
            <a:prstGeom prst="line">
              <a:avLst/>
            </a:prstGeom>
            <a:ln w="28575" cap="flat" cmpd="sng">
              <a:solidFill>
                <a:schemeClr val="tx1"/>
              </a:solidFill>
              <a:prstDash val="solid"/>
              <a:headEnd type="none" w="med" len="med"/>
              <a:tailEnd type="triangle" w="med" len="med"/>
            </a:ln>
          </p:spPr>
        </p:sp>
        <p:sp>
          <p:nvSpPr>
            <p:cNvPr id="4119" name="文本框 4118"/>
            <p:cNvSpPr txBox="1"/>
            <p:nvPr/>
          </p:nvSpPr>
          <p:spPr>
            <a:xfrm>
              <a:off x="432" y="1584"/>
              <a:ext cx="432"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U</a:t>
              </a:r>
            </a:p>
          </p:txBody>
        </p:sp>
        <p:sp>
          <p:nvSpPr>
            <p:cNvPr id="4120" name="文本框 4119"/>
            <p:cNvSpPr txBox="1"/>
            <p:nvPr/>
          </p:nvSpPr>
          <p:spPr>
            <a:xfrm>
              <a:off x="624" y="864"/>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4121" name="文本框 4120"/>
            <p:cNvSpPr txBox="1"/>
            <p:nvPr/>
          </p:nvSpPr>
          <p:spPr>
            <a:xfrm>
              <a:off x="1344" y="864"/>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B</a:t>
              </a:r>
            </a:p>
          </p:txBody>
        </p:sp>
        <p:sp>
          <p:nvSpPr>
            <p:cNvPr id="4122" name="文本框 4121"/>
            <p:cNvSpPr txBox="1"/>
            <p:nvPr/>
          </p:nvSpPr>
          <p:spPr>
            <a:xfrm>
              <a:off x="1728" y="1584"/>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Y</a:t>
              </a:r>
            </a:p>
          </p:txBody>
        </p:sp>
        <p:sp>
          <p:nvSpPr>
            <p:cNvPr id="4123" name="直接连接符 4122"/>
            <p:cNvSpPr/>
            <p:nvPr/>
          </p:nvSpPr>
          <p:spPr>
            <a:xfrm>
              <a:off x="528" y="1248"/>
              <a:ext cx="144" cy="0"/>
            </a:xfrm>
            <a:prstGeom prst="line">
              <a:avLst/>
            </a:prstGeom>
            <a:ln w="38100" cap="flat" cmpd="sng">
              <a:solidFill>
                <a:schemeClr val="tx1"/>
              </a:solidFill>
              <a:prstDash val="solid"/>
              <a:headEnd type="none" w="med" len="med"/>
              <a:tailEnd type="none" w="med" len="med"/>
            </a:ln>
          </p:spPr>
        </p:sp>
      </p:grpSp>
      <p:grpSp>
        <p:nvGrpSpPr>
          <p:cNvPr id="4124" name="组合 4123"/>
          <p:cNvGrpSpPr/>
          <p:nvPr/>
        </p:nvGrpSpPr>
        <p:grpSpPr>
          <a:xfrm>
            <a:off x="5715000" y="2819400"/>
            <a:ext cx="2209800" cy="3276600"/>
            <a:chOff x="4176" y="1920"/>
            <a:chExt cx="1152" cy="2064"/>
          </a:xfrm>
        </p:grpSpPr>
        <p:sp>
          <p:nvSpPr>
            <p:cNvPr id="4125" name="文本框 4124"/>
            <p:cNvSpPr txBox="1"/>
            <p:nvPr/>
          </p:nvSpPr>
          <p:spPr>
            <a:xfrm>
              <a:off x="4176" y="1920"/>
              <a:ext cx="1152" cy="2035"/>
            </a:xfrm>
            <a:prstGeom prst="rect">
              <a:avLst/>
            </a:prstGeom>
            <a:solidFill>
              <a:srgbClr val="00FF99"/>
            </a:solidFill>
            <a:ln w="9525">
              <a:noFill/>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楷体_GB2312" pitchFamily="49" charset="-122"/>
                  <a:ea typeface="楷体_GB2312" pitchFamily="49" charset="-122"/>
                </a:rPr>
                <a:t>真值表</a:t>
              </a:r>
              <a:endParaRPr lang="zh-CN" altLang="en-US" b="1">
                <a:latin typeface="楷体_GB2312" pitchFamily="49" charset="-122"/>
                <a:ea typeface="楷体_GB2312" pitchFamily="49" charset="-122"/>
              </a:endParaRPr>
            </a:p>
            <a:p>
              <a:pPr>
                <a:spcBef>
                  <a:spcPct val="50000"/>
                </a:spcBef>
              </a:pPr>
              <a:r>
                <a:rPr lang="zh-CN" altLang="en-US" b="1">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ea typeface="宋体" panose="02010600030101010101" pitchFamily="2" charset="-122"/>
                </a:rPr>
                <a:t>A      B      Y</a:t>
              </a:r>
            </a:p>
            <a:p>
              <a:pPr>
                <a:spcBef>
                  <a:spcPct val="50000"/>
                </a:spcBef>
              </a:pPr>
              <a:r>
                <a:rPr lang="en-US" altLang="zh-CN" b="1">
                  <a:latin typeface="Times New Roman" panose="02020603050405020304" pitchFamily="18" charset="0"/>
                  <a:ea typeface="宋体" panose="02010600030101010101" pitchFamily="2" charset="-122"/>
                </a:rPr>
                <a:t>   0       0       0</a:t>
              </a:r>
            </a:p>
            <a:p>
              <a:pPr>
                <a:spcBef>
                  <a:spcPct val="50000"/>
                </a:spcBef>
              </a:pPr>
              <a:r>
                <a:rPr lang="en-US" altLang="zh-CN" b="1">
                  <a:latin typeface="Times New Roman" panose="02020603050405020304" pitchFamily="18" charset="0"/>
                  <a:ea typeface="宋体" panose="02010600030101010101" pitchFamily="2" charset="-122"/>
                </a:rPr>
                <a:t>   0       1       0</a:t>
              </a:r>
            </a:p>
            <a:p>
              <a:pPr>
                <a:spcBef>
                  <a:spcPct val="50000"/>
                </a:spcBef>
              </a:pPr>
              <a:r>
                <a:rPr lang="en-US" altLang="zh-CN" b="1">
                  <a:latin typeface="Times New Roman" panose="02020603050405020304" pitchFamily="18" charset="0"/>
                  <a:ea typeface="宋体" panose="02010600030101010101" pitchFamily="2" charset="-122"/>
                </a:rPr>
                <a:t>   1       0       0</a:t>
              </a:r>
            </a:p>
            <a:p>
              <a:pPr>
                <a:spcBef>
                  <a:spcPct val="50000"/>
                </a:spcBef>
              </a:pPr>
              <a:r>
                <a:rPr lang="en-US" altLang="zh-CN" b="1">
                  <a:latin typeface="Times New Roman" panose="02020603050405020304" pitchFamily="18" charset="0"/>
                  <a:ea typeface="宋体" panose="02010600030101010101" pitchFamily="2" charset="-122"/>
                </a:rPr>
                <a:t>   1       1       1</a:t>
              </a:r>
            </a:p>
          </p:txBody>
        </p:sp>
        <p:sp>
          <p:nvSpPr>
            <p:cNvPr id="4126" name="直接连接符 4125"/>
            <p:cNvSpPr/>
            <p:nvPr/>
          </p:nvSpPr>
          <p:spPr>
            <a:xfrm>
              <a:off x="4176" y="2592"/>
              <a:ext cx="1104" cy="0"/>
            </a:xfrm>
            <a:prstGeom prst="line">
              <a:avLst/>
            </a:prstGeom>
            <a:ln w="9525" cap="flat" cmpd="sng">
              <a:solidFill>
                <a:schemeClr val="tx1"/>
              </a:solidFill>
              <a:prstDash val="solid"/>
              <a:headEnd type="none" w="med" len="med"/>
              <a:tailEnd type="none" w="med" len="med"/>
            </a:ln>
          </p:spPr>
        </p:sp>
        <p:sp>
          <p:nvSpPr>
            <p:cNvPr id="4127" name="直接连接符 4126"/>
            <p:cNvSpPr/>
            <p:nvPr/>
          </p:nvSpPr>
          <p:spPr>
            <a:xfrm>
              <a:off x="4944" y="2304"/>
              <a:ext cx="0" cy="1680"/>
            </a:xfrm>
            <a:prstGeom prst="line">
              <a:avLst/>
            </a:prstGeom>
            <a:ln w="9525" cap="flat" cmpd="sng">
              <a:solidFill>
                <a:schemeClr val="tx1"/>
              </a:solidFill>
              <a:prstDash val="solid"/>
              <a:headEnd type="none" w="med" len="med"/>
              <a:tailEnd type="none" w="med" len="med"/>
            </a:ln>
          </p:spPr>
        </p:sp>
      </p:grpSp>
      <p:sp>
        <p:nvSpPr>
          <p:cNvPr id="4128" name="文本框 4127"/>
          <p:cNvSpPr txBox="1"/>
          <p:nvPr/>
        </p:nvSpPr>
        <p:spPr>
          <a:xfrm>
            <a:off x="381000" y="4778375"/>
            <a:ext cx="4038600" cy="1927225"/>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规定</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开关合为逻辑“</a:t>
            </a:r>
            <a:r>
              <a:rPr lang="en-US" altLang="zh-CN" b="1" dirty="0">
                <a:latin typeface="Times New Roman" panose="02020603050405020304" pitchFamily="18" charset="0"/>
                <a:ea typeface="宋体" panose="02010600030101010101" pitchFamily="2" charset="-122"/>
              </a:rPr>
              <a:t>1”</a:t>
            </a:r>
          </a:p>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开关断为逻辑“</a:t>
            </a:r>
            <a:r>
              <a:rPr lang="en-US" altLang="zh-CN" b="1" dirty="0">
                <a:latin typeface="Times New Roman" panose="02020603050405020304" pitchFamily="18" charset="0"/>
                <a:ea typeface="宋体" panose="02010600030101010101" pitchFamily="2" charset="-122"/>
              </a:rPr>
              <a:t>0”</a:t>
            </a:r>
          </a:p>
          <a:p>
            <a:pPr>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灯亮为逻辑“</a:t>
            </a:r>
            <a:r>
              <a:rPr lang="en-US" altLang="zh-CN" b="1" dirty="0">
                <a:latin typeface="Times New Roman" panose="02020603050405020304" pitchFamily="18" charset="0"/>
                <a:ea typeface="宋体" panose="02010600030101010101" pitchFamily="2" charset="-122"/>
              </a:rPr>
              <a:t>1”</a:t>
            </a:r>
          </a:p>
          <a:p>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灯灭为逻辑“</a:t>
            </a:r>
            <a:r>
              <a:rPr lang="en-US" altLang="zh-CN" b="1" dirty="0">
                <a:latin typeface="Times New Roman" panose="02020603050405020304" pitchFamily="18" charset="0"/>
                <a:ea typeface="宋体" panose="02010600030101010101" pitchFamily="2" charset="-122"/>
              </a:rPr>
              <a:t>0” </a:t>
            </a:r>
          </a:p>
        </p:txBody>
      </p:sp>
      <p:sp>
        <p:nvSpPr>
          <p:cNvPr id="4129" name="文本框 4128"/>
          <p:cNvSpPr txBox="1"/>
          <p:nvPr/>
        </p:nvSpPr>
        <p:spPr>
          <a:xfrm>
            <a:off x="4572000" y="6172200"/>
            <a:ext cx="4267200" cy="466725"/>
          </a:xfrm>
          <a:prstGeom prst="rect">
            <a:avLst/>
          </a:prstGeom>
          <a:noFill/>
          <a:ln w="9525" cap="flat" cmpd="sng">
            <a:solidFill>
              <a:srgbClr val="00FF99"/>
            </a:solidFill>
            <a:prstDash val="solid"/>
            <a:miter/>
            <a:headEnd type="none" w="med" len="med"/>
            <a:tailEnd type="none" w="med" len="med"/>
          </a:ln>
        </p:spPr>
        <p:txBody>
          <a:bodyPr>
            <a:spAutoFit/>
          </a:bodyPr>
          <a:lstStyle/>
          <a:p>
            <a:pPr>
              <a:spcBef>
                <a:spcPct val="50000"/>
              </a:spcBef>
            </a:pPr>
            <a:r>
              <a:rPr lang="zh-CN" altLang="en-US" b="1" dirty="0">
                <a:latin typeface="Times New Roman" panose="02020603050405020304" pitchFamily="18" charset="0"/>
                <a:ea typeface="宋体" panose="02010600030101010101" pitchFamily="2" charset="-122"/>
              </a:rPr>
              <a:t>真值表特点</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有</a:t>
            </a:r>
            <a:r>
              <a:rPr lang="en-US" altLang="zh-CN"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则</a:t>
            </a:r>
            <a:r>
              <a:rPr lang="en-US" altLang="zh-CN"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全</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则</a:t>
            </a:r>
            <a:r>
              <a:rPr lang="en-US" altLang="zh-CN" b="1" dirty="0">
                <a:latin typeface="Times New Roman" panose="02020603050405020304" pitchFamily="18" charset="0"/>
                <a:ea typeface="宋体" panose="02010600030101010101" pitchFamily="2" charset="-122"/>
              </a:rPr>
              <a:t>1</a:t>
            </a:r>
          </a:p>
        </p:txBody>
      </p:sp>
      <p:sp>
        <p:nvSpPr>
          <p:cNvPr id="4130" name="文本框 4129"/>
          <p:cNvSpPr txBox="1"/>
          <p:nvPr/>
        </p:nvSpPr>
        <p:spPr>
          <a:xfrm>
            <a:off x="260350" y="529590"/>
            <a:ext cx="5220335" cy="460375"/>
          </a:xfrm>
          <a:prstGeom prst="rect">
            <a:avLst/>
          </a:prstGeom>
          <a:noFill/>
          <a:ln w="9525">
            <a:noFill/>
          </a:ln>
        </p:spPr>
        <p:txBody>
          <a:bodyPr wrap="square">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1</a:t>
            </a:r>
            <a:r>
              <a:rPr lang="zh-CN" altLang="en-US" b="1" dirty="0">
                <a:solidFill>
                  <a:schemeClr val="accent2"/>
                </a:solidFill>
                <a:latin typeface="楷体_GB2312" pitchFamily="49" charset="-122"/>
                <a:ea typeface="楷体_GB2312" pitchFamily="49" charset="-122"/>
              </a:rPr>
              <a:t>）“与”逻辑关系和与门</a:t>
            </a:r>
          </a:p>
        </p:txBody>
      </p:sp>
      <p:sp>
        <p:nvSpPr>
          <p:cNvPr id="4131" name="矩形 4130"/>
          <p:cNvSpPr/>
          <p:nvPr/>
        </p:nvSpPr>
        <p:spPr>
          <a:xfrm>
            <a:off x="1981200" y="1682750"/>
            <a:ext cx="67818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决定事件发生的各条件中，所有条件都具备，事件才会发生（成立）。</a:t>
            </a:r>
          </a:p>
        </p:txBody>
      </p:sp>
      <p:sp>
        <p:nvSpPr>
          <p:cNvPr id="4134" name="文本框 4133"/>
          <p:cNvSpPr txBox="1"/>
          <p:nvPr/>
        </p:nvSpPr>
        <p:spPr>
          <a:xfrm>
            <a:off x="457200" y="1676400"/>
            <a:ext cx="1524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8" grpId="0" animBg="1"/>
      <p:bldP spid="4129" grpId="0" animBg="1"/>
      <p:bldP spid="4130" grpId="0"/>
      <p:bldP spid="4131" grpId="0" animBg="1"/>
      <p:bldP spid="41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文本框 111619"/>
          <p:cNvSpPr txBox="1"/>
          <p:nvPr/>
        </p:nvSpPr>
        <p:spPr>
          <a:xfrm>
            <a:off x="266700" y="548640"/>
            <a:ext cx="8610600" cy="4030980"/>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小结：</a:t>
            </a:r>
          </a:p>
          <a:p>
            <a:pPr algn="just"/>
            <a:r>
              <a:rPr lang="zh-CN" altLang="en-US" sz="3200" dirty="0">
                <a:latin typeface="Times New Roman" panose="02020603050405020304" pitchFamily="18" charset="0"/>
                <a:ea typeface="宋体" panose="02010600030101010101" pitchFamily="2" charset="-122"/>
              </a:rPr>
              <a:t>	用代数法化简，一开始不可能知道它的最简式，只能在简化的过程中方能够逐渐清楚。</a:t>
            </a:r>
          </a:p>
          <a:p>
            <a:pPr algn="just"/>
            <a:r>
              <a:rPr lang="zh-CN" altLang="en-US" sz="3200" dirty="0">
                <a:latin typeface="Times New Roman" panose="02020603050405020304" pitchFamily="18" charset="0"/>
                <a:ea typeface="宋体" panose="02010600030101010101" pitchFamily="2" charset="-122"/>
              </a:rPr>
              <a:t>	化简步骤：首先把表达式转换成“与或”表达式，然后用较易的并项法，吸收法和消去法化简函数式，最后再考虑能否用配项法给予展开化简。</a:t>
            </a:r>
          </a:p>
          <a:p>
            <a:pPr algn="just"/>
            <a:r>
              <a:rPr lang="zh-CN" altLang="en-US" sz="3200" dirty="0">
                <a:latin typeface="Times New Roman" panose="02020603050405020304" pitchFamily="18" charset="0"/>
                <a:ea typeface="宋体" panose="02010600030101010101" pitchFamily="2" charset="-122"/>
              </a:rPr>
              <a:t>	适合于简单的逻辑函数化简。</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68609"/>
          <p:cNvSpPr/>
          <p:nvPr/>
        </p:nvSpPr>
        <p:spPr>
          <a:xfrm>
            <a:off x="206375" y="258763"/>
            <a:ext cx="3480440" cy="584775"/>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三、卡诺图化简法</a:t>
            </a:r>
            <a:endParaRPr lang="zh-CN" altLang="en-US" sz="3200" b="1" dirty="0"/>
          </a:p>
        </p:txBody>
      </p:sp>
      <p:sp>
        <p:nvSpPr>
          <p:cNvPr id="68611" name="文本框 68610"/>
          <p:cNvSpPr txBox="1"/>
          <p:nvPr/>
        </p:nvSpPr>
        <p:spPr>
          <a:xfrm>
            <a:off x="152400" y="782796"/>
            <a:ext cx="8763000" cy="2430145"/>
          </a:xfrm>
          <a:prstGeom prst="rect">
            <a:avLst/>
          </a:prstGeom>
          <a:noFill/>
          <a:ln w="9525">
            <a:noFill/>
          </a:ln>
        </p:spPr>
        <p:txBody>
          <a:bodyPr anchor="ct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（一</a:t>
            </a:r>
            <a:r>
              <a:rPr lang="zh-CN" altLang="en-US" sz="3200" b="1" dirty="0" smtClean="0">
                <a:solidFill>
                  <a:schemeClr val="accent2"/>
                </a:solidFill>
                <a:latin typeface="楷体_GB2312" pitchFamily="49" charset="-122"/>
                <a:ea typeface="楷体_GB2312" pitchFamily="49" charset="-122"/>
              </a:rPr>
              <a:t>）最小</a:t>
            </a:r>
            <a:r>
              <a:rPr lang="zh-CN" altLang="en-US" sz="3200" b="1" dirty="0">
                <a:solidFill>
                  <a:schemeClr val="accent2"/>
                </a:solidFill>
                <a:latin typeface="楷体_GB2312" pitchFamily="49" charset="-122"/>
                <a:ea typeface="楷体_GB2312" pitchFamily="49" charset="-122"/>
              </a:rPr>
              <a:t>项</a:t>
            </a:r>
            <a:endParaRPr lang="zh-CN" altLang="en-US" dirty="0">
              <a:latin typeface="Times New Roman" panose="02020603050405020304" pitchFamily="18" charset="0"/>
              <a:ea typeface="宋体" panose="02010600030101010101" pitchFamily="2" charset="-122"/>
            </a:endParaRPr>
          </a:p>
          <a:p>
            <a:pPr algn="just"/>
            <a:endParaRPr lang="zh-CN" altLang="en-US" dirty="0">
              <a:latin typeface="Times New Roman" panose="02020603050405020304" pitchFamily="18" charset="0"/>
              <a:ea typeface="宋体" panose="02010600030101010101" pitchFamily="2" charset="-122"/>
            </a:endParaRPr>
          </a:p>
          <a:p>
            <a:pPr algn="just"/>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）定义：若</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个变量组成的与项中，每个变量均以原变量或反变量的形式出现一次且仅出现一次，则称该“与项”为</a:t>
            </a:r>
            <a:r>
              <a:rPr lang="en-US" altLang="zh-CN" dirty="0">
                <a:latin typeface="Times New Roman" panose="02020603050405020304" pitchFamily="18" charset="0"/>
                <a:ea typeface="宋体" panose="02010600030101010101" pitchFamily="2" charset="-122"/>
              </a:rPr>
              <a:t>n</a:t>
            </a:r>
            <a:r>
              <a:rPr lang="zh-CN" altLang="en-US" dirty="0">
                <a:latin typeface="Times New Roman" panose="02020603050405020304" pitchFamily="18" charset="0"/>
                <a:ea typeface="宋体" panose="02010600030101010101" pitchFamily="2" charset="-122"/>
              </a:rPr>
              <a:t>个变量的最小项。</a:t>
            </a:r>
          </a:p>
          <a:p>
            <a:pPr algn="just"/>
            <a:r>
              <a:rPr lang="zh-CN" altLang="en-US" dirty="0">
                <a:latin typeface="Times New Roman" panose="02020603050405020304" pitchFamily="18" charset="0"/>
                <a:ea typeface="宋体" panose="02010600030101010101" pitchFamily="2" charset="-122"/>
              </a:rPr>
              <a:t>例：设 </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是三个逻辑变量，其最小项为</a:t>
            </a:r>
          </a:p>
        </p:txBody>
      </p:sp>
      <p:sp>
        <p:nvSpPr>
          <p:cNvPr id="68614" name="文本框 68613"/>
          <p:cNvSpPr txBox="1"/>
          <p:nvPr/>
        </p:nvSpPr>
        <p:spPr>
          <a:xfrm>
            <a:off x="228600" y="3581400"/>
            <a:ext cx="8763000" cy="1552575"/>
          </a:xfrm>
          <a:prstGeom prst="rect">
            <a:avLst/>
          </a:prstGeom>
          <a:noFill/>
          <a:ln w="9525">
            <a:noFill/>
          </a:ln>
        </p:spPr>
        <p:txBody>
          <a:bodyPr anchor="ctr">
            <a:spAutoFit/>
          </a:bodyPr>
          <a:lstStyle/>
          <a:p>
            <a:pPr algn="just"/>
            <a:r>
              <a:rPr lang="zh-CN" altLang="en-US" dirty="0">
                <a:latin typeface="Times New Roman" panose="02020603050405020304" pitchFamily="18" charset="0"/>
                <a:ea typeface="宋体" panose="02010600030101010101" pitchFamily="2" charset="-122"/>
              </a:rPr>
              <a:t>不是最小项的与项：</a:t>
            </a:r>
            <a:r>
              <a:rPr lang="en-US" altLang="zh-CN" dirty="0">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A(B+C)</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p>
          <a:p>
            <a:pPr algn="just"/>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）最小项的编号：</a:t>
            </a:r>
          </a:p>
          <a:p>
            <a:pPr algn="just"/>
            <a:r>
              <a:rPr lang="zh-CN" altLang="en-US" dirty="0">
                <a:latin typeface="Times New Roman" panose="02020603050405020304" pitchFamily="18" charset="0"/>
                <a:ea typeface="宋体" panose="02010600030101010101" pitchFamily="2" charset="-122"/>
              </a:rPr>
              <a:t>把使该最小项为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的取值组合视作二进制数，则相应的十进制数作为最小项的编号。用</a:t>
            </a:r>
            <a:r>
              <a:rPr lang="en-US" altLang="zh-CN"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(N)10</a:t>
            </a:r>
            <a:r>
              <a:rPr lang="zh-CN" altLang="en-US" dirty="0">
                <a:latin typeface="Times New Roman" panose="02020603050405020304" pitchFamily="18" charset="0"/>
                <a:ea typeface="宋体" panose="02010600030101010101" pitchFamily="2" charset="-122"/>
              </a:rPr>
              <a:t>表示。</a:t>
            </a:r>
          </a:p>
        </p:txBody>
      </p:sp>
      <p:graphicFrame>
        <p:nvGraphicFramePr>
          <p:cNvPr id="68617" name="对象 68616"/>
          <p:cNvGraphicFramePr>
            <a:graphicFrameLocks noChangeAspect="1"/>
          </p:cNvGraphicFramePr>
          <p:nvPr/>
        </p:nvGraphicFramePr>
        <p:xfrm>
          <a:off x="457200" y="3200400"/>
          <a:ext cx="8153400" cy="473075"/>
        </p:xfrm>
        <a:graphic>
          <a:graphicData uri="http://schemas.openxmlformats.org/presentationml/2006/ole">
            <mc:AlternateContent xmlns:mc="http://schemas.openxmlformats.org/markup-compatibility/2006">
              <mc:Choice xmlns:v="urn:schemas-microsoft-com:vml" Requires="v">
                <p:oleObj spid="_x0000_s49266" r:id="rId4" imgW="3937000" imgH="228600" progId="">
                  <p:embed/>
                </p:oleObj>
              </mc:Choice>
              <mc:Fallback>
                <p:oleObj r:id="rId4" imgW="3937000" imgH="228600" progId="">
                  <p:embed/>
                  <p:pic>
                    <p:nvPicPr>
                      <p:cNvPr id="0"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200400"/>
                        <a:ext cx="8153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2" name="组合 68621"/>
          <p:cNvGrpSpPr/>
          <p:nvPr/>
        </p:nvGrpSpPr>
        <p:grpSpPr>
          <a:xfrm>
            <a:off x="2057400" y="5181600"/>
            <a:ext cx="2601913" cy="1143000"/>
            <a:chOff x="1145" y="3400"/>
            <a:chExt cx="1639" cy="720"/>
          </a:xfrm>
        </p:grpSpPr>
        <p:graphicFrame>
          <p:nvGraphicFramePr>
            <p:cNvPr id="68618" name="对象 68617"/>
            <p:cNvGraphicFramePr>
              <a:graphicFrameLocks noChangeAspect="1"/>
            </p:cNvGraphicFramePr>
            <p:nvPr/>
          </p:nvGraphicFramePr>
          <p:xfrm>
            <a:off x="1145" y="3400"/>
            <a:ext cx="1639" cy="720"/>
          </p:xfrm>
          <a:graphic>
            <a:graphicData uri="http://schemas.openxmlformats.org/presentationml/2006/ole">
              <mc:AlternateContent xmlns:mc="http://schemas.openxmlformats.org/markup-compatibility/2006">
                <mc:Choice xmlns:v="urn:schemas-microsoft-com:vml" Requires="v">
                  <p:oleObj spid="_x0000_s49267" r:id="rId6" imgW="10591800" imgH="723900" progId="">
                    <p:embed/>
                  </p:oleObj>
                </mc:Choice>
                <mc:Fallback>
                  <p:oleObj r:id="rId6" imgW="10591800" imgH="723900" progId="">
                    <p:embed/>
                    <p:pic>
                      <p:nvPicPr>
                        <p:cNvPr id="0" name="Picture 87"/>
                        <p:cNvPicPr>
                          <a:picLocks noChangeAspect="1" noChangeArrowheads="1"/>
                        </p:cNvPicPr>
                        <p:nvPr/>
                      </p:nvPicPr>
                      <p:blipFill>
                        <a:blip r:embed="rId7">
                          <a:extLst>
                            <a:ext uri="{28A0092B-C50C-407E-A947-70E740481C1C}">
                              <a14:useLocalDpi xmlns:a14="http://schemas.microsoft.com/office/drawing/2010/main" val="0"/>
                            </a:ext>
                          </a:extLst>
                        </a:blip>
                        <a:srcRect r="91200" b="43326"/>
                        <a:stretch>
                          <a:fillRect/>
                        </a:stretch>
                      </p:blipFill>
                      <p:spPr bwMode="auto">
                        <a:xfrm>
                          <a:off x="1145" y="3400"/>
                          <a:ext cx="1639" cy="72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8621" name="组合 68620"/>
            <p:cNvGrpSpPr/>
            <p:nvPr/>
          </p:nvGrpSpPr>
          <p:grpSpPr>
            <a:xfrm>
              <a:off x="2160" y="3792"/>
              <a:ext cx="432" cy="96"/>
              <a:chOff x="2160" y="3840"/>
              <a:chExt cx="432" cy="96"/>
            </a:xfrm>
          </p:grpSpPr>
          <p:sp>
            <p:nvSpPr>
              <p:cNvPr id="68619" name="直接连接符 68618"/>
              <p:cNvSpPr/>
              <p:nvPr/>
            </p:nvSpPr>
            <p:spPr>
              <a:xfrm>
                <a:off x="2160" y="3936"/>
                <a:ext cx="432" cy="0"/>
              </a:xfrm>
              <a:prstGeom prst="line">
                <a:avLst/>
              </a:prstGeom>
              <a:ln w="9525" cap="flat" cmpd="sng">
                <a:solidFill>
                  <a:schemeClr val="tx1"/>
                </a:solidFill>
                <a:prstDash val="solid"/>
                <a:headEnd type="none" w="med" len="med"/>
                <a:tailEnd type="none" w="med" len="med"/>
              </a:ln>
            </p:spPr>
          </p:sp>
          <p:sp>
            <p:nvSpPr>
              <p:cNvPr id="68620" name="直接连接符 68619"/>
              <p:cNvSpPr/>
              <p:nvPr/>
            </p:nvSpPr>
            <p:spPr>
              <a:xfrm flipV="1">
                <a:off x="2592" y="3840"/>
                <a:ext cx="0" cy="96"/>
              </a:xfrm>
              <a:prstGeom prst="line">
                <a:avLst/>
              </a:prstGeom>
              <a:ln w="9525" cap="flat" cmpd="sng">
                <a:solidFill>
                  <a:schemeClr val="tx1"/>
                </a:solidFill>
                <a:prstDash val="solid"/>
                <a:headEnd type="none" w="med" len="med"/>
                <a:tailEnd type="triangle" w="med" len="med"/>
              </a:ln>
            </p:spPr>
          </p:sp>
        </p:grpSp>
      </p:grpSp>
    </p:spTree>
    <p:extLst>
      <p:ext uri="{BB962C8B-B14F-4D97-AF65-F5344CB8AC3E}">
        <p14:creationId xmlns:p14="http://schemas.microsoft.com/office/powerpoint/2010/main" val="21570883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文本框 115715"/>
          <p:cNvSpPr txBox="1"/>
          <p:nvPr/>
        </p:nvSpPr>
        <p:spPr>
          <a:xfrm>
            <a:off x="266700" y="459740"/>
            <a:ext cx="8610600"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（二）卡诺图</a:t>
            </a:r>
          </a:p>
        </p:txBody>
      </p:sp>
      <p:sp>
        <p:nvSpPr>
          <p:cNvPr id="115718" name="文本框 115717"/>
          <p:cNvSpPr txBox="1"/>
          <p:nvPr/>
        </p:nvSpPr>
        <p:spPr>
          <a:xfrm>
            <a:off x="381000" y="1616075"/>
            <a:ext cx="8382000" cy="3046095"/>
          </a:xfrm>
          <a:prstGeom prst="rect">
            <a:avLst/>
          </a:prstGeom>
          <a:noFill/>
          <a:ln w="9525">
            <a:noFill/>
          </a:ln>
        </p:spPr>
        <p:txBody>
          <a:bodyPr>
            <a:spAutoFit/>
          </a:bodyPr>
          <a:lstStyle/>
          <a:p>
            <a:pPr algn="just"/>
            <a:r>
              <a:rPr lang="en-US" altLang="zh-CN" sz="3200" b="1" dirty="0">
                <a:solidFill>
                  <a:schemeClr val="tx2"/>
                </a:solidFill>
                <a:latin typeface="楷体_GB2312" pitchFamily="49" charset="-122"/>
                <a:ea typeface="楷体_GB2312" pitchFamily="49" charset="-122"/>
              </a:rPr>
              <a:t>1</a:t>
            </a:r>
            <a:r>
              <a:rPr lang="zh-CN" altLang="en-US" sz="3200" b="1" dirty="0">
                <a:solidFill>
                  <a:schemeClr val="tx2"/>
                </a:solidFill>
                <a:latin typeface="楷体_GB2312" pitchFamily="49" charset="-122"/>
                <a:ea typeface="楷体_GB2312" pitchFamily="49" charset="-122"/>
              </a:rPr>
              <a:t>、构成：</a:t>
            </a:r>
          </a:p>
          <a:p>
            <a:pPr algn="just"/>
            <a:r>
              <a:rPr lang="zh-CN" altLang="en-US" sz="3200" b="1" dirty="0">
                <a:solidFill>
                  <a:schemeClr val="tx2"/>
                </a:solidFill>
                <a:latin typeface="楷体_GB2312" pitchFamily="49" charset="-122"/>
                <a:ea typeface="楷体_GB2312" pitchFamily="49" charset="-122"/>
              </a:rPr>
              <a:t>卡诺图是将代表最小项的小方格按相邻原则排列而成的平面方格图。</a:t>
            </a:r>
          </a:p>
          <a:p>
            <a:pPr algn="just"/>
            <a:r>
              <a:rPr lang="en-US" altLang="zh-CN" sz="3200" b="1" dirty="0">
                <a:solidFill>
                  <a:schemeClr val="tx2"/>
                </a:solidFill>
                <a:latin typeface="楷体_GB2312" pitchFamily="49" charset="-122"/>
                <a:ea typeface="楷体_GB2312" pitchFamily="49" charset="-122"/>
              </a:rPr>
              <a:t>2</a:t>
            </a:r>
            <a:r>
              <a:rPr lang="zh-CN" altLang="en-US" sz="3200" b="1" dirty="0">
                <a:solidFill>
                  <a:schemeClr val="tx2"/>
                </a:solidFill>
                <a:latin typeface="楷体_GB2312" pitchFamily="49" charset="-122"/>
                <a:ea typeface="楷体_GB2312" pitchFamily="49" charset="-122"/>
              </a:rPr>
              <a:t>、画法</a:t>
            </a:r>
          </a:p>
          <a:p>
            <a:pPr algn="just"/>
            <a:r>
              <a:rPr lang="zh-CN" altLang="en-US" sz="3200" b="1" dirty="0">
                <a:solidFill>
                  <a:schemeClr val="tx2"/>
                </a:solidFill>
                <a:latin typeface="楷体_GB2312" pitchFamily="49" charset="-122"/>
                <a:ea typeface="楷体_GB2312" pitchFamily="49" charset="-122"/>
              </a:rPr>
              <a:t>基本原则：在相邻方格中填入相邻的最小项。</a:t>
            </a:r>
          </a:p>
          <a:p>
            <a:pPr algn="just"/>
            <a:r>
              <a:rPr lang="zh-CN" altLang="en-US" sz="3200" b="1" dirty="0">
                <a:solidFill>
                  <a:schemeClr val="tx2"/>
                </a:solidFill>
                <a:latin typeface="楷体_GB2312" pitchFamily="49" charset="-122"/>
                <a:ea typeface="楷体_GB2312" pitchFamily="49" charset="-122"/>
              </a:rPr>
              <a:t>方法：折叠展开法</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矩形 29699"/>
          <p:cNvSpPr/>
          <p:nvPr/>
        </p:nvSpPr>
        <p:spPr>
          <a:xfrm>
            <a:off x="381000" y="1383030"/>
            <a:ext cx="5966460" cy="521970"/>
          </a:xfrm>
          <a:prstGeom prst="rect">
            <a:avLst/>
          </a:prstGeom>
          <a:noFill/>
          <a:ln w="9525">
            <a:noFill/>
          </a:ln>
        </p:spPr>
        <p:txBody>
          <a:bodyPr wrap="square">
            <a:spAutoFit/>
          </a:bodyPr>
          <a:lstStyle/>
          <a:p>
            <a:pPr>
              <a:spcBef>
                <a:spcPct val="50000"/>
              </a:spcBef>
            </a:pPr>
            <a:r>
              <a:rPr lang="zh-CN" altLang="en-US" sz="2800" b="1" dirty="0">
                <a:solidFill>
                  <a:schemeClr val="accent2"/>
                </a:solidFill>
                <a:latin typeface="楷体_GB2312" pitchFamily="49" charset="-122"/>
                <a:ea typeface="楷体_GB2312" pitchFamily="49" charset="-122"/>
              </a:rPr>
              <a:t>（一输入变量）</a:t>
            </a:r>
          </a:p>
        </p:txBody>
      </p:sp>
      <p:sp>
        <p:nvSpPr>
          <p:cNvPr id="29732" name="文本框 29731"/>
          <p:cNvSpPr txBox="1"/>
          <p:nvPr/>
        </p:nvSpPr>
        <p:spPr>
          <a:xfrm>
            <a:off x="381000" y="426720"/>
            <a:ext cx="8610600" cy="583565"/>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p:txBody>
      </p:sp>
      <p:grpSp>
        <p:nvGrpSpPr>
          <p:cNvPr id="29774" name="组合 29773"/>
          <p:cNvGrpSpPr/>
          <p:nvPr/>
        </p:nvGrpSpPr>
        <p:grpSpPr>
          <a:xfrm>
            <a:off x="990600" y="2057400"/>
            <a:ext cx="1600200" cy="762000"/>
            <a:chOff x="720" y="1680"/>
            <a:chExt cx="1008" cy="480"/>
          </a:xfrm>
        </p:grpSpPr>
        <p:sp>
          <p:nvSpPr>
            <p:cNvPr id="29741" name="矩形 29740"/>
            <p:cNvSpPr/>
            <p:nvPr/>
          </p:nvSpPr>
          <p:spPr>
            <a:xfrm>
              <a:off x="1213" y="1680"/>
              <a:ext cx="515"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A</a:t>
              </a:r>
            </a:p>
          </p:txBody>
        </p:sp>
        <p:sp>
          <p:nvSpPr>
            <p:cNvPr id="29735" name="矩形 29734"/>
            <p:cNvSpPr/>
            <p:nvPr/>
          </p:nvSpPr>
          <p:spPr>
            <a:xfrm>
              <a:off x="720" y="1680"/>
              <a:ext cx="493"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736" name="直接连接符 29735"/>
            <p:cNvSpPr/>
            <p:nvPr/>
          </p:nvSpPr>
          <p:spPr>
            <a:xfrm>
              <a:off x="720" y="1680"/>
              <a:ext cx="1008" cy="0"/>
            </a:xfrm>
            <a:prstGeom prst="line">
              <a:avLst/>
            </a:prstGeom>
            <a:ln w="12700" cap="sq" cmpd="sng">
              <a:solidFill>
                <a:schemeClr val="tx1"/>
              </a:solidFill>
              <a:prstDash val="solid"/>
              <a:headEnd type="none" w="med" len="med"/>
              <a:tailEnd type="none" w="med" len="med"/>
            </a:ln>
          </p:spPr>
        </p:sp>
        <p:sp>
          <p:nvSpPr>
            <p:cNvPr id="29737" name="直接连接符 29736"/>
            <p:cNvSpPr/>
            <p:nvPr/>
          </p:nvSpPr>
          <p:spPr>
            <a:xfrm>
              <a:off x="720" y="2160"/>
              <a:ext cx="1008" cy="0"/>
            </a:xfrm>
            <a:prstGeom prst="line">
              <a:avLst/>
            </a:prstGeom>
            <a:ln w="12700" cap="sq" cmpd="sng">
              <a:solidFill>
                <a:schemeClr val="tx1"/>
              </a:solidFill>
              <a:prstDash val="solid"/>
              <a:headEnd type="none" w="med" len="med"/>
              <a:tailEnd type="none" w="med" len="med"/>
            </a:ln>
          </p:spPr>
        </p:sp>
        <p:sp>
          <p:nvSpPr>
            <p:cNvPr id="29738" name="直接连接符 29737"/>
            <p:cNvSpPr/>
            <p:nvPr/>
          </p:nvSpPr>
          <p:spPr>
            <a:xfrm>
              <a:off x="720" y="1680"/>
              <a:ext cx="0" cy="480"/>
            </a:xfrm>
            <a:prstGeom prst="line">
              <a:avLst/>
            </a:prstGeom>
            <a:ln w="12700" cap="sq" cmpd="sng">
              <a:solidFill>
                <a:schemeClr val="tx1"/>
              </a:solidFill>
              <a:prstDash val="solid"/>
              <a:headEnd type="none" w="med" len="med"/>
              <a:tailEnd type="none" w="med" len="med"/>
            </a:ln>
          </p:spPr>
        </p:sp>
        <p:sp>
          <p:nvSpPr>
            <p:cNvPr id="29739" name="直接连接符 29738"/>
            <p:cNvSpPr/>
            <p:nvPr/>
          </p:nvSpPr>
          <p:spPr>
            <a:xfrm>
              <a:off x="1728" y="1680"/>
              <a:ext cx="0" cy="480"/>
            </a:xfrm>
            <a:prstGeom prst="line">
              <a:avLst/>
            </a:prstGeom>
            <a:ln w="12700" cap="sq" cmpd="sng">
              <a:solidFill>
                <a:schemeClr val="tx1"/>
              </a:solidFill>
              <a:prstDash val="solid"/>
              <a:headEnd type="none" w="med" len="med"/>
              <a:tailEnd type="none" w="med" len="med"/>
            </a:ln>
          </p:spPr>
        </p:sp>
        <p:sp>
          <p:nvSpPr>
            <p:cNvPr id="29742" name="直接连接符 29741"/>
            <p:cNvSpPr/>
            <p:nvPr/>
          </p:nvSpPr>
          <p:spPr>
            <a:xfrm>
              <a:off x="1213" y="1680"/>
              <a:ext cx="0" cy="480"/>
            </a:xfrm>
            <a:prstGeom prst="line">
              <a:avLst/>
            </a:prstGeom>
            <a:ln w="12700" cap="flat" cmpd="sng">
              <a:solidFill>
                <a:schemeClr val="tx1"/>
              </a:solidFill>
              <a:prstDash val="solid"/>
              <a:headEnd type="none" w="med" len="med"/>
              <a:tailEnd type="none" w="med" len="med"/>
            </a:ln>
          </p:spPr>
        </p:sp>
        <p:graphicFrame>
          <p:nvGraphicFramePr>
            <p:cNvPr id="29750" name="对象 29749"/>
            <p:cNvGraphicFramePr>
              <a:graphicFrameLocks noChangeAspect="1"/>
            </p:cNvGraphicFramePr>
            <p:nvPr/>
          </p:nvGraphicFramePr>
          <p:xfrm>
            <a:off x="864" y="1776"/>
            <a:ext cx="250" cy="288"/>
          </p:xfrm>
          <a:graphic>
            <a:graphicData uri="http://schemas.openxmlformats.org/presentationml/2006/ole">
              <mc:AlternateContent xmlns:mc="http://schemas.openxmlformats.org/markup-compatibility/2006">
                <mc:Choice xmlns:v="urn:schemas-microsoft-com:vml" Requires="v">
                  <p:oleObj spid="_x0000_s28209" r:id="rId4" imgW="164885" imgH="190252" progId="">
                    <p:embed/>
                  </p:oleObj>
                </mc:Choice>
                <mc:Fallback>
                  <p:oleObj r:id="rId4" imgW="164885" imgH="190252" progId="">
                    <p:embed/>
                    <p:pic>
                      <p:nvPicPr>
                        <p:cNvPr id="0" name="Picture 4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1776"/>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9768" name="表格 29767"/>
          <p:cNvGraphicFramePr/>
          <p:nvPr/>
        </p:nvGraphicFramePr>
        <p:xfrm>
          <a:off x="3581400" y="2057400"/>
          <a:ext cx="1600200" cy="7620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m</a:t>
                      </a:r>
                      <a:r>
                        <a:rPr lang="en-US" altLang="zh-CN" baseline="-25000"/>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m</a:t>
                      </a:r>
                      <a:r>
                        <a:rPr lang="en-US" altLang="zh-CN" baseline="-25000"/>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803" name="表格 29802"/>
          <p:cNvGraphicFramePr/>
          <p:nvPr/>
        </p:nvGraphicFramePr>
        <p:xfrm>
          <a:off x="6324600" y="2057400"/>
          <a:ext cx="1600200" cy="6858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685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9771" name="组合 29770"/>
          <p:cNvGrpSpPr/>
          <p:nvPr/>
        </p:nvGrpSpPr>
        <p:grpSpPr>
          <a:xfrm>
            <a:off x="6477000" y="1447800"/>
            <a:ext cx="1295400" cy="519113"/>
            <a:chOff x="1056" y="1248"/>
            <a:chExt cx="816" cy="327"/>
          </a:xfrm>
        </p:grpSpPr>
        <p:graphicFrame>
          <p:nvGraphicFramePr>
            <p:cNvPr id="29769" name="对象 29768"/>
            <p:cNvGraphicFramePr>
              <a:graphicFrameLocks noChangeAspect="1"/>
            </p:cNvGraphicFramePr>
            <p:nvPr/>
          </p:nvGraphicFramePr>
          <p:xfrm>
            <a:off x="1056" y="1248"/>
            <a:ext cx="250" cy="288"/>
          </p:xfrm>
          <a:graphic>
            <a:graphicData uri="http://schemas.openxmlformats.org/presentationml/2006/ole">
              <mc:AlternateContent xmlns:mc="http://schemas.openxmlformats.org/markup-compatibility/2006">
                <mc:Choice xmlns:v="urn:schemas-microsoft-com:vml" Requires="v">
                  <p:oleObj spid="_x0000_s28210" r:id="rId6" imgW="164885" imgH="190252" progId="">
                    <p:embed/>
                  </p:oleObj>
                </mc:Choice>
                <mc:Fallback>
                  <p:oleObj r:id="rId6" imgW="164885" imgH="190252" progId="">
                    <p:embed/>
                    <p:pic>
                      <p:nvPicPr>
                        <p:cNvPr id="0" name="Picture 4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124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70" name="文本框 29769"/>
            <p:cNvSpPr txBox="1"/>
            <p:nvPr/>
          </p:nvSpPr>
          <p:spPr>
            <a:xfrm>
              <a:off x="1440" y="1248"/>
              <a:ext cx="432" cy="327"/>
            </a:xfrm>
            <a:prstGeom prst="rect">
              <a:avLst/>
            </a:prstGeom>
            <a:noFill/>
            <a:ln w="952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A</a:t>
              </a:r>
            </a:p>
          </p:txBody>
        </p:sp>
      </p:grpSp>
      <p:sp>
        <p:nvSpPr>
          <p:cNvPr id="29772" name="燕尾形箭头 29771"/>
          <p:cNvSpPr/>
          <p:nvPr/>
        </p:nvSpPr>
        <p:spPr>
          <a:xfrm>
            <a:off x="2743200" y="2286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9773" name="燕尾形箭头 29772"/>
          <p:cNvSpPr/>
          <p:nvPr/>
        </p:nvSpPr>
        <p:spPr>
          <a:xfrm>
            <a:off x="5410200" y="2286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29775" name="表格 29774"/>
          <p:cNvGraphicFramePr/>
          <p:nvPr/>
        </p:nvGraphicFramePr>
        <p:xfrm>
          <a:off x="838200" y="3657600"/>
          <a:ext cx="1600200" cy="762000"/>
        </p:xfrm>
        <a:graphic>
          <a:graphicData uri="http://schemas.openxmlformats.org/drawingml/2006/table">
            <a:tbl>
              <a:tblPr/>
              <a:tblGrid>
                <a:gridCol w="782638">
                  <a:extLst>
                    <a:ext uri="{9D8B030D-6E8A-4147-A177-3AD203B41FA5}">
                      <a16:colId xmlns:a16="http://schemas.microsoft.com/office/drawing/2014/main" val="20000"/>
                    </a:ext>
                  </a:extLst>
                </a:gridCol>
                <a:gridCol w="817562">
                  <a:extLst>
                    <a:ext uri="{9D8B030D-6E8A-4147-A177-3AD203B41FA5}">
                      <a16:colId xmlns:a16="http://schemas.microsoft.com/office/drawing/2014/main" val="20001"/>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783" name="矩形 29782"/>
          <p:cNvSpPr/>
          <p:nvPr/>
        </p:nvSpPr>
        <p:spPr>
          <a:xfrm>
            <a:off x="381000" y="2971800"/>
            <a:ext cx="2695575" cy="519113"/>
          </a:xfrm>
          <a:prstGeom prst="rect">
            <a:avLst/>
          </a:prstGeom>
          <a:noFill/>
          <a:ln w="9525">
            <a:noFill/>
          </a:ln>
        </p:spPr>
        <p:txBody>
          <a:bodyPr wrap="none" anchor="t">
            <a:spAutoFit/>
          </a:bodyPr>
          <a:lstStyle/>
          <a:p>
            <a:pPr>
              <a:spcBef>
                <a:spcPct val="50000"/>
              </a:spcBef>
            </a:pPr>
            <a:r>
              <a:rPr lang="zh-CN" altLang="en-US" sz="2800" b="1" dirty="0">
                <a:solidFill>
                  <a:schemeClr val="accent2"/>
                </a:solidFill>
                <a:latin typeface="楷体_GB2312" pitchFamily="49" charset="-122"/>
                <a:ea typeface="楷体_GB2312" pitchFamily="49" charset="-122"/>
              </a:rPr>
              <a:t>（二输入变量）</a:t>
            </a:r>
          </a:p>
        </p:txBody>
      </p:sp>
      <p:grpSp>
        <p:nvGrpSpPr>
          <p:cNvPr id="29786" name="组合 29785"/>
          <p:cNvGrpSpPr/>
          <p:nvPr/>
        </p:nvGrpSpPr>
        <p:grpSpPr>
          <a:xfrm>
            <a:off x="990600" y="3657600"/>
            <a:ext cx="1447800" cy="1066800"/>
            <a:chOff x="720" y="3120"/>
            <a:chExt cx="912" cy="672"/>
          </a:xfrm>
        </p:grpSpPr>
        <p:sp>
          <p:nvSpPr>
            <p:cNvPr id="29784" name="平行四边形 29783"/>
            <p:cNvSpPr/>
            <p:nvPr/>
          </p:nvSpPr>
          <p:spPr>
            <a:xfrm rot="5400000" flipH="1">
              <a:off x="840" y="3000"/>
              <a:ext cx="672" cy="912"/>
            </a:xfrm>
            <a:prstGeom prst="parallelogram">
              <a:avLst>
                <a:gd name="adj" fmla="val 25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9785" name="直接连接符 29784"/>
            <p:cNvSpPr/>
            <p:nvPr/>
          </p:nvSpPr>
          <p:spPr>
            <a:xfrm>
              <a:off x="1200" y="3168"/>
              <a:ext cx="0" cy="528"/>
            </a:xfrm>
            <a:prstGeom prst="line">
              <a:avLst/>
            </a:prstGeom>
            <a:ln w="9525" cap="flat" cmpd="sng">
              <a:solidFill>
                <a:schemeClr val="tx1"/>
              </a:solidFill>
              <a:prstDash val="solid"/>
              <a:headEnd type="none" w="med" len="med"/>
              <a:tailEnd type="none" w="med" len="med"/>
            </a:ln>
          </p:spPr>
        </p:sp>
      </p:grpSp>
      <p:sp>
        <p:nvSpPr>
          <p:cNvPr id="29787" name="文本框 29786"/>
          <p:cNvSpPr txBox="1"/>
          <p:nvPr/>
        </p:nvSpPr>
        <p:spPr>
          <a:xfrm>
            <a:off x="1828800" y="3962400"/>
            <a:ext cx="533400" cy="519113"/>
          </a:xfrm>
          <a:prstGeom prst="rect">
            <a:avLst/>
          </a:prstGeom>
          <a:noFill/>
          <a:ln w="9525">
            <a:noFill/>
          </a:ln>
        </p:spPr>
        <p:txBody>
          <a:bodyPr>
            <a:spAutoFit/>
          </a:bodyPr>
          <a:lstStyle/>
          <a:p>
            <a:pPr algn="ctr">
              <a:spcBef>
                <a:spcPct val="20000"/>
              </a:spcBef>
            </a:pPr>
            <a:r>
              <a:rPr lang="en-US" altLang="zh-CN" sz="2800">
                <a:solidFill>
                  <a:srgbClr val="FF0066"/>
                </a:solidFill>
                <a:latin typeface="Times New Roman" panose="02020603050405020304" pitchFamily="18" charset="0"/>
                <a:ea typeface="宋体" panose="02010600030101010101" pitchFamily="2" charset="-122"/>
              </a:rPr>
              <a:t>3</a:t>
            </a:r>
          </a:p>
        </p:txBody>
      </p:sp>
      <p:sp>
        <p:nvSpPr>
          <p:cNvPr id="29788" name="文本框 29787"/>
          <p:cNvSpPr txBox="1"/>
          <p:nvPr/>
        </p:nvSpPr>
        <p:spPr>
          <a:xfrm>
            <a:off x="1143000" y="4038600"/>
            <a:ext cx="533400" cy="519113"/>
          </a:xfrm>
          <a:prstGeom prst="rect">
            <a:avLst/>
          </a:prstGeom>
          <a:noFill/>
          <a:ln w="9525">
            <a:noFill/>
          </a:ln>
        </p:spPr>
        <p:txBody>
          <a:bodyPr>
            <a:spAutoFit/>
          </a:bodyPr>
          <a:lstStyle/>
          <a:p>
            <a:pPr algn="ctr">
              <a:spcBef>
                <a:spcPct val="20000"/>
              </a:spcBef>
            </a:pPr>
            <a:r>
              <a:rPr lang="en-US" altLang="zh-CN" sz="2800">
                <a:solidFill>
                  <a:srgbClr val="FF0066"/>
                </a:solidFill>
                <a:latin typeface="Times New Roman" panose="02020603050405020304" pitchFamily="18" charset="0"/>
                <a:ea typeface="宋体" panose="02010600030101010101" pitchFamily="2" charset="-122"/>
              </a:rPr>
              <a:t>2</a:t>
            </a:r>
          </a:p>
        </p:txBody>
      </p:sp>
      <p:graphicFrame>
        <p:nvGraphicFramePr>
          <p:cNvPr id="29802" name="表格 29801"/>
          <p:cNvGraphicFramePr/>
          <p:nvPr/>
        </p:nvGraphicFramePr>
        <p:xfrm>
          <a:off x="4495800" y="3657600"/>
          <a:ext cx="3429000" cy="762000"/>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804" name="燕尾形箭头 29803"/>
          <p:cNvSpPr/>
          <p:nvPr/>
        </p:nvSpPr>
        <p:spPr>
          <a:xfrm>
            <a:off x="2971800" y="38100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29805" name="表格 29804"/>
          <p:cNvGraphicFramePr/>
          <p:nvPr/>
        </p:nvGraphicFramePr>
        <p:xfrm>
          <a:off x="609600" y="5257800"/>
          <a:ext cx="3429000" cy="762000"/>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817" name="对象 29816"/>
          <p:cNvGraphicFramePr>
            <a:graphicFrameLocks noChangeAspect="1"/>
          </p:cNvGraphicFramePr>
          <p:nvPr/>
        </p:nvGraphicFramePr>
        <p:xfrm>
          <a:off x="622300" y="5316538"/>
          <a:ext cx="673100" cy="550862"/>
        </p:xfrm>
        <a:graphic>
          <a:graphicData uri="http://schemas.openxmlformats.org/presentationml/2006/ole">
            <mc:AlternateContent xmlns:mc="http://schemas.openxmlformats.org/markup-compatibility/2006">
              <mc:Choice xmlns:v="urn:schemas-microsoft-com:vml" Requires="v">
                <p:oleObj spid="_x0000_s28211" r:id="rId7" imgW="279400" imgH="228600" progId="">
                  <p:embed/>
                </p:oleObj>
              </mc:Choice>
              <mc:Fallback>
                <p:oleObj r:id="rId7" imgW="279400" imgH="228600" progId="">
                  <p:embed/>
                  <p:pic>
                    <p:nvPicPr>
                      <p:cNvPr id="0" name="Picture 4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300" y="5316538"/>
                        <a:ext cx="6731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18" name="对象 29817"/>
          <p:cNvGraphicFramePr>
            <a:graphicFrameLocks noChangeAspect="1"/>
          </p:cNvGraphicFramePr>
          <p:nvPr/>
        </p:nvGraphicFramePr>
        <p:xfrm>
          <a:off x="1476375" y="5316538"/>
          <a:ext cx="641350" cy="550862"/>
        </p:xfrm>
        <a:graphic>
          <a:graphicData uri="http://schemas.openxmlformats.org/presentationml/2006/ole">
            <mc:AlternateContent xmlns:mc="http://schemas.openxmlformats.org/markup-compatibility/2006">
              <mc:Choice xmlns:v="urn:schemas-microsoft-com:vml" Requires="v">
                <p:oleObj spid="_x0000_s28212" r:id="rId9" imgW="266353" imgH="228303" progId="">
                  <p:embed/>
                </p:oleObj>
              </mc:Choice>
              <mc:Fallback>
                <p:oleObj r:id="rId9" imgW="266353" imgH="228303" progId="">
                  <p:embed/>
                  <p:pic>
                    <p:nvPicPr>
                      <p:cNvPr id="0" name="Picture 4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316538"/>
                        <a:ext cx="641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19" name="对象 29818"/>
          <p:cNvGraphicFramePr>
            <a:graphicFrameLocks noChangeAspect="1"/>
          </p:cNvGraphicFramePr>
          <p:nvPr/>
        </p:nvGraphicFramePr>
        <p:xfrm>
          <a:off x="2392363" y="5392738"/>
          <a:ext cx="612775" cy="398462"/>
        </p:xfrm>
        <a:graphic>
          <a:graphicData uri="http://schemas.openxmlformats.org/presentationml/2006/ole">
            <mc:AlternateContent xmlns:mc="http://schemas.openxmlformats.org/markup-compatibility/2006">
              <mc:Choice xmlns:v="urn:schemas-microsoft-com:vml" Requires="v">
                <p:oleObj spid="_x0000_s28213" r:id="rId11" imgW="253670" imgH="164885" progId="">
                  <p:embed/>
                </p:oleObj>
              </mc:Choice>
              <mc:Fallback>
                <p:oleObj r:id="rId11" imgW="253670" imgH="164885" progId="">
                  <p:embed/>
                  <p:pic>
                    <p:nvPicPr>
                      <p:cNvPr id="0" name="Picture 4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2363" y="5392738"/>
                        <a:ext cx="6127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20" name="对象 29819"/>
          <p:cNvGraphicFramePr>
            <a:graphicFrameLocks noChangeAspect="1"/>
          </p:cNvGraphicFramePr>
          <p:nvPr/>
        </p:nvGraphicFramePr>
        <p:xfrm>
          <a:off x="3200400" y="5316538"/>
          <a:ext cx="673100" cy="550862"/>
        </p:xfrm>
        <a:graphic>
          <a:graphicData uri="http://schemas.openxmlformats.org/presentationml/2006/ole">
            <mc:AlternateContent xmlns:mc="http://schemas.openxmlformats.org/markup-compatibility/2006">
              <mc:Choice xmlns:v="urn:schemas-microsoft-com:vml" Requires="v">
                <p:oleObj spid="_x0000_s28214" r:id="rId13" imgW="279400" imgH="228600" progId="">
                  <p:embed/>
                </p:oleObj>
              </mc:Choice>
              <mc:Fallback>
                <p:oleObj r:id="rId13" imgW="279400" imgH="228600" progId="">
                  <p:embed/>
                  <p:pic>
                    <p:nvPicPr>
                      <p:cNvPr id="0" name="Picture 4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5316538"/>
                        <a:ext cx="6731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821" name="左大括号 29820"/>
          <p:cNvSpPr/>
          <p:nvPr/>
        </p:nvSpPr>
        <p:spPr>
          <a:xfrm rot="5400000">
            <a:off x="3009900" y="4305300"/>
            <a:ext cx="228600" cy="1676400"/>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822" name="左大括号 29821"/>
          <p:cNvSpPr/>
          <p:nvPr/>
        </p:nvSpPr>
        <p:spPr>
          <a:xfrm rot="-5400000" flipV="1">
            <a:off x="2095500" y="5295900"/>
            <a:ext cx="228600" cy="1676400"/>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9823" name="文本框 29822"/>
          <p:cNvSpPr txBox="1"/>
          <p:nvPr/>
        </p:nvSpPr>
        <p:spPr>
          <a:xfrm>
            <a:off x="2917825" y="45720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29824" name="文本框 29823"/>
          <p:cNvSpPr txBox="1"/>
          <p:nvPr/>
        </p:nvSpPr>
        <p:spPr>
          <a:xfrm>
            <a:off x="2057400" y="6186488"/>
            <a:ext cx="587375" cy="519112"/>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sp>
        <p:nvSpPr>
          <p:cNvPr id="29837" name="燕尾形箭头 29836"/>
          <p:cNvSpPr/>
          <p:nvPr/>
        </p:nvSpPr>
        <p:spPr>
          <a:xfrm>
            <a:off x="4191000" y="5410200"/>
            <a:ext cx="762000" cy="381000"/>
          </a:xfrm>
          <a:prstGeom prst="notched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9838" name="文本框 29837"/>
          <p:cNvSpPr txBox="1"/>
          <p:nvPr/>
        </p:nvSpPr>
        <p:spPr>
          <a:xfrm>
            <a:off x="4648200" y="4724400"/>
            <a:ext cx="38862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AB    00      01       11         10</a:t>
            </a:r>
          </a:p>
        </p:txBody>
      </p:sp>
      <p:grpSp>
        <p:nvGrpSpPr>
          <p:cNvPr id="29843" name="组合 29842"/>
          <p:cNvGrpSpPr/>
          <p:nvPr/>
        </p:nvGrpSpPr>
        <p:grpSpPr>
          <a:xfrm>
            <a:off x="5181600" y="5181600"/>
            <a:ext cx="3429000" cy="762000"/>
            <a:chOff x="3264" y="3264"/>
            <a:chExt cx="2160" cy="480"/>
          </a:xfrm>
        </p:grpSpPr>
        <p:sp>
          <p:nvSpPr>
            <p:cNvPr id="29826" name="矩形 29825"/>
            <p:cNvSpPr/>
            <p:nvPr/>
          </p:nvSpPr>
          <p:spPr>
            <a:xfrm>
              <a:off x="4848" y="32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7" name="矩形 29826"/>
            <p:cNvSpPr/>
            <p:nvPr/>
          </p:nvSpPr>
          <p:spPr>
            <a:xfrm>
              <a:off x="3744" y="32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8" name="矩形 29827"/>
            <p:cNvSpPr/>
            <p:nvPr/>
          </p:nvSpPr>
          <p:spPr>
            <a:xfrm>
              <a:off x="4320" y="3264"/>
              <a:ext cx="528"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29" name="矩形 29828"/>
            <p:cNvSpPr/>
            <p:nvPr/>
          </p:nvSpPr>
          <p:spPr>
            <a:xfrm>
              <a:off x="3264" y="3264"/>
              <a:ext cx="480"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29830" name="直接连接符 29829"/>
            <p:cNvSpPr/>
            <p:nvPr/>
          </p:nvSpPr>
          <p:spPr>
            <a:xfrm>
              <a:off x="3264" y="3264"/>
              <a:ext cx="2160" cy="0"/>
            </a:xfrm>
            <a:prstGeom prst="line">
              <a:avLst/>
            </a:prstGeom>
            <a:ln w="12700" cap="sq" cmpd="sng">
              <a:solidFill>
                <a:schemeClr val="tx1"/>
              </a:solidFill>
              <a:prstDash val="solid"/>
              <a:headEnd type="none" w="med" len="med"/>
              <a:tailEnd type="none" w="med" len="med"/>
            </a:ln>
          </p:spPr>
        </p:sp>
        <p:sp>
          <p:nvSpPr>
            <p:cNvPr id="29831" name="直接连接符 29830"/>
            <p:cNvSpPr/>
            <p:nvPr/>
          </p:nvSpPr>
          <p:spPr>
            <a:xfrm>
              <a:off x="3264" y="3744"/>
              <a:ext cx="2160" cy="0"/>
            </a:xfrm>
            <a:prstGeom prst="line">
              <a:avLst/>
            </a:prstGeom>
            <a:ln w="12700" cap="sq" cmpd="sng">
              <a:solidFill>
                <a:schemeClr val="tx1"/>
              </a:solidFill>
              <a:prstDash val="solid"/>
              <a:headEnd type="none" w="med" len="med"/>
              <a:tailEnd type="none" w="med" len="med"/>
            </a:ln>
          </p:spPr>
        </p:sp>
        <p:sp>
          <p:nvSpPr>
            <p:cNvPr id="29832" name="直接连接符 29831"/>
            <p:cNvSpPr/>
            <p:nvPr/>
          </p:nvSpPr>
          <p:spPr>
            <a:xfrm>
              <a:off x="3264" y="3264"/>
              <a:ext cx="0" cy="480"/>
            </a:xfrm>
            <a:prstGeom prst="line">
              <a:avLst/>
            </a:prstGeom>
            <a:ln w="12700" cap="sq" cmpd="sng">
              <a:solidFill>
                <a:schemeClr val="tx1"/>
              </a:solidFill>
              <a:prstDash val="solid"/>
              <a:headEnd type="none" w="med" len="med"/>
              <a:tailEnd type="none" w="med" len="med"/>
            </a:ln>
          </p:spPr>
        </p:sp>
        <p:sp>
          <p:nvSpPr>
            <p:cNvPr id="29833" name="直接连接符 29832"/>
            <p:cNvSpPr/>
            <p:nvPr/>
          </p:nvSpPr>
          <p:spPr>
            <a:xfrm>
              <a:off x="5424" y="3264"/>
              <a:ext cx="0" cy="480"/>
            </a:xfrm>
            <a:prstGeom prst="line">
              <a:avLst/>
            </a:prstGeom>
            <a:ln w="12700" cap="sq" cmpd="sng">
              <a:solidFill>
                <a:schemeClr val="tx1"/>
              </a:solidFill>
              <a:prstDash val="solid"/>
              <a:headEnd type="none" w="med" len="med"/>
              <a:tailEnd type="none" w="med" len="med"/>
            </a:ln>
          </p:spPr>
        </p:sp>
        <p:sp>
          <p:nvSpPr>
            <p:cNvPr id="29834" name="直接连接符 29833"/>
            <p:cNvSpPr/>
            <p:nvPr/>
          </p:nvSpPr>
          <p:spPr>
            <a:xfrm>
              <a:off x="4320" y="3264"/>
              <a:ext cx="0" cy="480"/>
            </a:xfrm>
            <a:prstGeom prst="line">
              <a:avLst/>
            </a:prstGeom>
            <a:ln w="12700" cap="flat" cmpd="sng">
              <a:solidFill>
                <a:schemeClr val="tx1"/>
              </a:solidFill>
              <a:prstDash val="solid"/>
              <a:headEnd type="none" w="med" len="med"/>
              <a:tailEnd type="none" w="med" len="med"/>
            </a:ln>
          </p:spPr>
        </p:sp>
        <p:sp>
          <p:nvSpPr>
            <p:cNvPr id="29835" name="直接连接符 29834"/>
            <p:cNvSpPr/>
            <p:nvPr/>
          </p:nvSpPr>
          <p:spPr>
            <a:xfrm>
              <a:off x="3744" y="3264"/>
              <a:ext cx="0" cy="480"/>
            </a:xfrm>
            <a:prstGeom prst="line">
              <a:avLst/>
            </a:prstGeom>
            <a:ln w="28575" cap="flat" cmpd="sng">
              <a:solidFill>
                <a:schemeClr val="tx1"/>
              </a:solidFill>
              <a:prstDash val="solid"/>
              <a:headEnd type="none" w="med" len="med"/>
              <a:tailEnd type="none" w="med" len="med"/>
            </a:ln>
          </p:spPr>
        </p:sp>
        <p:sp>
          <p:nvSpPr>
            <p:cNvPr id="29836" name="直接连接符 29835"/>
            <p:cNvSpPr/>
            <p:nvPr/>
          </p:nvSpPr>
          <p:spPr>
            <a:xfrm>
              <a:off x="4848" y="3264"/>
              <a:ext cx="0" cy="480"/>
            </a:xfrm>
            <a:prstGeom prst="line">
              <a:avLst/>
            </a:prstGeom>
            <a:ln w="28575" cap="flat" cmpd="sng">
              <a:solidFill>
                <a:schemeClr val="tx1"/>
              </a:solidFill>
              <a:prstDash val="solid"/>
              <a:headEnd type="none" w="med" len="med"/>
              <a:tailEnd type="none" w="med" len="med"/>
            </a:ln>
          </p:spPr>
        </p:sp>
        <p:graphicFrame>
          <p:nvGraphicFramePr>
            <p:cNvPr id="29839" name="对象 29838"/>
            <p:cNvGraphicFramePr>
              <a:graphicFrameLocks noChangeAspect="1"/>
            </p:cNvGraphicFramePr>
            <p:nvPr/>
          </p:nvGraphicFramePr>
          <p:xfrm>
            <a:off x="3328" y="3360"/>
            <a:ext cx="424" cy="347"/>
          </p:xfrm>
          <a:graphic>
            <a:graphicData uri="http://schemas.openxmlformats.org/presentationml/2006/ole">
              <mc:AlternateContent xmlns:mc="http://schemas.openxmlformats.org/markup-compatibility/2006">
                <mc:Choice xmlns:v="urn:schemas-microsoft-com:vml" Requires="v">
                  <p:oleObj spid="_x0000_s28215" r:id="rId15" imgW="279400" imgH="228600" progId="">
                    <p:embed/>
                  </p:oleObj>
                </mc:Choice>
                <mc:Fallback>
                  <p:oleObj r:id="rId15" imgW="279400" imgH="228600" progId="">
                    <p:embed/>
                    <p:pic>
                      <p:nvPicPr>
                        <p:cNvPr id="0" name="Picture 4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8" y="3360"/>
                          <a:ext cx="42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0" name="对象 29839"/>
            <p:cNvGraphicFramePr>
              <a:graphicFrameLocks noChangeAspect="1"/>
            </p:cNvGraphicFramePr>
            <p:nvPr/>
          </p:nvGraphicFramePr>
          <p:xfrm>
            <a:off x="3866" y="3360"/>
            <a:ext cx="404" cy="347"/>
          </p:xfrm>
          <a:graphic>
            <a:graphicData uri="http://schemas.openxmlformats.org/presentationml/2006/ole">
              <mc:AlternateContent xmlns:mc="http://schemas.openxmlformats.org/markup-compatibility/2006">
                <mc:Choice xmlns:v="urn:schemas-microsoft-com:vml" Requires="v">
                  <p:oleObj spid="_x0000_s28216" r:id="rId17" imgW="266353" imgH="228303" progId="">
                    <p:embed/>
                  </p:oleObj>
                </mc:Choice>
                <mc:Fallback>
                  <p:oleObj r:id="rId17" imgW="266353" imgH="228303" progId="">
                    <p:embed/>
                    <p:pic>
                      <p:nvPicPr>
                        <p:cNvPr id="0" name="Picture 4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66" y="3360"/>
                          <a:ext cx="40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1" name="对象 29840"/>
            <p:cNvGraphicFramePr>
              <a:graphicFrameLocks noChangeAspect="1"/>
            </p:cNvGraphicFramePr>
            <p:nvPr/>
          </p:nvGraphicFramePr>
          <p:xfrm>
            <a:off x="4443" y="3408"/>
            <a:ext cx="386" cy="251"/>
          </p:xfrm>
          <a:graphic>
            <a:graphicData uri="http://schemas.openxmlformats.org/presentationml/2006/ole">
              <mc:AlternateContent xmlns:mc="http://schemas.openxmlformats.org/markup-compatibility/2006">
                <mc:Choice xmlns:v="urn:schemas-microsoft-com:vml" Requires="v">
                  <p:oleObj spid="_x0000_s28217" r:id="rId19" imgW="253670" imgH="164885" progId="">
                    <p:embed/>
                  </p:oleObj>
                </mc:Choice>
                <mc:Fallback>
                  <p:oleObj r:id="rId19" imgW="253670" imgH="164885" progId="">
                    <p:embed/>
                    <p:pic>
                      <p:nvPicPr>
                        <p:cNvPr id="0" name="Picture 4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43" y="3408"/>
                          <a:ext cx="38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42" name="对象 29841"/>
            <p:cNvGraphicFramePr>
              <a:graphicFrameLocks noChangeAspect="1"/>
            </p:cNvGraphicFramePr>
            <p:nvPr/>
          </p:nvGraphicFramePr>
          <p:xfrm>
            <a:off x="4952" y="3360"/>
            <a:ext cx="424" cy="347"/>
          </p:xfrm>
          <a:graphic>
            <a:graphicData uri="http://schemas.openxmlformats.org/presentationml/2006/ole">
              <mc:AlternateContent xmlns:mc="http://schemas.openxmlformats.org/markup-compatibility/2006">
                <mc:Choice xmlns:v="urn:schemas-microsoft-com:vml" Requires="v">
                  <p:oleObj spid="_x0000_s28218" r:id="rId21" imgW="279400" imgH="228600" progId="">
                    <p:embed/>
                  </p:oleObj>
                </mc:Choice>
                <mc:Fallback>
                  <p:oleObj r:id="rId21" imgW="279400" imgH="228600" progId="">
                    <p:embed/>
                    <p:pic>
                      <p:nvPicPr>
                        <p:cNvPr id="0" name="Picture 4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52" y="3360"/>
                          <a:ext cx="42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5" name="矩形 30764"/>
          <p:cNvSpPr/>
          <p:nvPr/>
        </p:nvSpPr>
        <p:spPr>
          <a:xfrm>
            <a:off x="571500" y="1421765"/>
            <a:ext cx="2971800" cy="521970"/>
          </a:xfrm>
          <a:prstGeom prst="rect">
            <a:avLst/>
          </a:prstGeom>
          <a:noFill/>
          <a:ln w="9525">
            <a:noFill/>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（三输入变量）</a:t>
            </a:r>
          </a:p>
        </p:txBody>
      </p:sp>
      <p:sp>
        <p:nvSpPr>
          <p:cNvPr id="30768" name="文本框 30767"/>
          <p:cNvSpPr txBox="1"/>
          <p:nvPr/>
        </p:nvSpPr>
        <p:spPr>
          <a:xfrm>
            <a:off x="350520" y="502285"/>
            <a:ext cx="8610600" cy="583565"/>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p:txBody>
      </p:sp>
      <p:grpSp>
        <p:nvGrpSpPr>
          <p:cNvPr id="30772" name="组合 30771"/>
          <p:cNvGrpSpPr/>
          <p:nvPr/>
        </p:nvGrpSpPr>
        <p:grpSpPr>
          <a:xfrm>
            <a:off x="838200" y="1752600"/>
            <a:ext cx="3429000" cy="2133600"/>
            <a:chOff x="3072" y="1632"/>
            <a:chExt cx="2160" cy="1344"/>
          </a:xfrm>
        </p:grpSpPr>
        <p:sp>
          <p:nvSpPr>
            <p:cNvPr id="30773" name="矩形 30772"/>
            <p:cNvSpPr/>
            <p:nvPr/>
          </p:nvSpPr>
          <p:spPr>
            <a:xfrm>
              <a:off x="4656" y="20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2</a:t>
              </a:r>
            </a:p>
          </p:txBody>
        </p:sp>
        <p:sp>
          <p:nvSpPr>
            <p:cNvPr id="30774" name="矩形 30773"/>
            <p:cNvSpPr/>
            <p:nvPr/>
          </p:nvSpPr>
          <p:spPr>
            <a:xfrm>
              <a:off x="3552" y="2064"/>
              <a:ext cx="576"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30775" name="矩形 30774"/>
            <p:cNvSpPr/>
            <p:nvPr/>
          </p:nvSpPr>
          <p:spPr>
            <a:xfrm>
              <a:off x="4128" y="2064"/>
              <a:ext cx="528"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3</a:t>
              </a:r>
            </a:p>
          </p:txBody>
        </p:sp>
        <p:sp>
          <p:nvSpPr>
            <p:cNvPr id="30776" name="矩形 30775"/>
            <p:cNvSpPr/>
            <p:nvPr/>
          </p:nvSpPr>
          <p:spPr>
            <a:xfrm>
              <a:off x="3072" y="2064"/>
              <a:ext cx="480" cy="480"/>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30777" name="直接连接符 30776"/>
            <p:cNvSpPr/>
            <p:nvPr/>
          </p:nvSpPr>
          <p:spPr>
            <a:xfrm>
              <a:off x="3072" y="2064"/>
              <a:ext cx="2160" cy="0"/>
            </a:xfrm>
            <a:prstGeom prst="line">
              <a:avLst/>
            </a:prstGeom>
            <a:ln w="12700" cap="sq" cmpd="sng">
              <a:solidFill>
                <a:schemeClr val="tx1"/>
              </a:solidFill>
              <a:prstDash val="solid"/>
              <a:headEnd type="none" w="med" len="med"/>
              <a:tailEnd type="none" w="med" len="med"/>
            </a:ln>
          </p:spPr>
        </p:sp>
        <p:sp>
          <p:nvSpPr>
            <p:cNvPr id="30778" name="直接连接符 30777"/>
            <p:cNvSpPr/>
            <p:nvPr/>
          </p:nvSpPr>
          <p:spPr>
            <a:xfrm>
              <a:off x="3072" y="2544"/>
              <a:ext cx="2160" cy="0"/>
            </a:xfrm>
            <a:prstGeom prst="line">
              <a:avLst/>
            </a:prstGeom>
            <a:ln w="12700" cap="sq" cmpd="sng">
              <a:solidFill>
                <a:schemeClr val="tx1"/>
              </a:solidFill>
              <a:prstDash val="solid"/>
              <a:headEnd type="none" w="med" len="med"/>
              <a:tailEnd type="none" w="med" len="med"/>
            </a:ln>
          </p:spPr>
        </p:sp>
        <p:sp>
          <p:nvSpPr>
            <p:cNvPr id="30779" name="直接连接符 30778"/>
            <p:cNvSpPr/>
            <p:nvPr/>
          </p:nvSpPr>
          <p:spPr>
            <a:xfrm>
              <a:off x="3072" y="2064"/>
              <a:ext cx="0" cy="480"/>
            </a:xfrm>
            <a:prstGeom prst="line">
              <a:avLst/>
            </a:prstGeom>
            <a:ln w="12700" cap="sq" cmpd="sng">
              <a:solidFill>
                <a:schemeClr val="tx1"/>
              </a:solidFill>
              <a:prstDash val="solid"/>
              <a:headEnd type="none" w="med" len="med"/>
              <a:tailEnd type="none" w="med" len="med"/>
            </a:ln>
          </p:spPr>
        </p:sp>
        <p:sp>
          <p:nvSpPr>
            <p:cNvPr id="30780" name="直接连接符 30779"/>
            <p:cNvSpPr/>
            <p:nvPr/>
          </p:nvSpPr>
          <p:spPr>
            <a:xfrm>
              <a:off x="5232" y="2064"/>
              <a:ext cx="0" cy="480"/>
            </a:xfrm>
            <a:prstGeom prst="line">
              <a:avLst/>
            </a:prstGeom>
            <a:ln w="12700" cap="sq" cmpd="sng">
              <a:solidFill>
                <a:schemeClr val="tx1"/>
              </a:solidFill>
              <a:prstDash val="solid"/>
              <a:headEnd type="none" w="med" len="med"/>
              <a:tailEnd type="none" w="med" len="med"/>
            </a:ln>
          </p:spPr>
        </p:sp>
        <p:sp>
          <p:nvSpPr>
            <p:cNvPr id="30781" name="直接连接符 30780"/>
            <p:cNvSpPr/>
            <p:nvPr/>
          </p:nvSpPr>
          <p:spPr>
            <a:xfrm>
              <a:off x="4128" y="2064"/>
              <a:ext cx="0" cy="480"/>
            </a:xfrm>
            <a:prstGeom prst="line">
              <a:avLst/>
            </a:prstGeom>
            <a:ln w="12700" cap="flat" cmpd="sng">
              <a:solidFill>
                <a:schemeClr val="tx1"/>
              </a:solidFill>
              <a:prstDash val="solid"/>
              <a:headEnd type="none" w="med" len="med"/>
              <a:tailEnd type="none" w="med" len="med"/>
            </a:ln>
          </p:spPr>
        </p:sp>
        <p:sp>
          <p:nvSpPr>
            <p:cNvPr id="30782" name="直接连接符 30781"/>
            <p:cNvSpPr/>
            <p:nvPr/>
          </p:nvSpPr>
          <p:spPr>
            <a:xfrm>
              <a:off x="3552" y="2064"/>
              <a:ext cx="0" cy="480"/>
            </a:xfrm>
            <a:prstGeom prst="line">
              <a:avLst/>
            </a:prstGeom>
            <a:ln w="28575" cap="flat" cmpd="sng">
              <a:solidFill>
                <a:schemeClr val="tx1"/>
              </a:solidFill>
              <a:prstDash val="solid"/>
              <a:headEnd type="none" w="med" len="med"/>
              <a:tailEnd type="none" w="med" len="med"/>
            </a:ln>
          </p:spPr>
        </p:sp>
        <p:sp>
          <p:nvSpPr>
            <p:cNvPr id="30783" name="直接连接符 30782"/>
            <p:cNvSpPr/>
            <p:nvPr/>
          </p:nvSpPr>
          <p:spPr>
            <a:xfrm>
              <a:off x="4656" y="2064"/>
              <a:ext cx="0" cy="480"/>
            </a:xfrm>
            <a:prstGeom prst="line">
              <a:avLst/>
            </a:prstGeom>
            <a:ln w="28575" cap="flat" cmpd="sng">
              <a:solidFill>
                <a:schemeClr val="tx1"/>
              </a:solidFill>
              <a:prstDash val="solid"/>
              <a:headEnd type="none" w="med" len="med"/>
              <a:tailEnd type="none" w="med" len="med"/>
            </a:ln>
          </p:spPr>
        </p:sp>
        <p:sp>
          <p:nvSpPr>
            <p:cNvPr id="30784" name="左大括号 30783"/>
            <p:cNvSpPr/>
            <p:nvPr/>
          </p:nvSpPr>
          <p:spPr>
            <a:xfrm rot="5400000">
              <a:off x="4584" y="1464"/>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85" name="左大括号 30784"/>
            <p:cNvSpPr/>
            <p:nvPr/>
          </p:nvSpPr>
          <p:spPr>
            <a:xfrm rot="-5400000" flipV="1">
              <a:off x="4008" y="2088"/>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786" name="文本框 30785"/>
            <p:cNvSpPr txBox="1"/>
            <p:nvPr/>
          </p:nvSpPr>
          <p:spPr>
            <a:xfrm>
              <a:off x="4526" y="1632"/>
              <a:ext cx="370" cy="327"/>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30787" name="文本框 30786"/>
            <p:cNvSpPr txBox="1"/>
            <p:nvPr/>
          </p:nvSpPr>
          <p:spPr>
            <a:xfrm>
              <a:off x="3984" y="2649"/>
              <a:ext cx="370" cy="327"/>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grpSp>
      <p:grpSp>
        <p:nvGrpSpPr>
          <p:cNvPr id="30790" name="组合 30789"/>
          <p:cNvGrpSpPr/>
          <p:nvPr/>
        </p:nvGrpSpPr>
        <p:grpSpPr>
          <a:xfrm>
            <a:off x="152400" y="2590800"/>
            <a:ext cx="685800" cy="609600"/>
            <a:chOff x="336" y="1920"/>
            <a:chExt cx="336" cy="384"/>
          </a:xfrm>
        </p:grpSpPr>
        <p:sp>
          <p:nvSpPr>
            <p:cNvPr id="30788" name="直接连接符 30787"/>
            <p:cNvSpPr/>
            <p:nvPr/>
          </p:nvSpPr>
          <p:spPr>
            <a:xfrm flipH="1">
              <a:off x="336" y="1920"/>
              <a:ext cx="336" cy="0"/>
            </a:xfrm>
            <a:prstGeom prst="line">
              <a:avLst/>
            </a:prstGeom>
            <a:ln w="9525" cap="flat" cmpd="sng">
              <a:solidFill>
                <a:schemeClr val="tx1"/>
              </a:solidFill>
              <a:prstDash val="solid"/>
              <a:headEnd type="none" w="med" len="med"/>
              <a:tailEnd type="none" w="med" len="med"/>
            </a:ln>
          </p:spPr>
        </p:sp>
        <p:sp>
          <p:nvSpPr>
            <p:cNvPr id="30789" name="直接连接符 30788"/>
            <p:cNvSpPr/>
            <p:nvPr/>
          </p:nvSpPr>
          <p:spPr>
            <a:xfrm>
              <a:off x="336" y="1920"/>
              <a:ext cx="336" cy="384"/>
            </a:xfrm>
            <a:prstGeom prst="line">
              <a:avLst/>
            </a:prstGeom>
            <a:ln w="9525" cap="flat" cmpd="sng">
              <a:solidFill>
                <a:schemeClr val="tx1"/>
              </a:solidFill>
              <a:prstDash val="solid"/>
              <a:headEnd type="none" w="med" len="med"/>
              <a:tailEnd type="none" w="med" len="med"/>
            </a:ln>
          </p:spPr>
        </p:sp>
      </p:grpSp>
      <p:sp>
        <p:nvSpPr>
          <p:cNvPr id="30791" name="文本框 30790"/>
          <p:cNvSpPr txBox="1"/>
          <p:nvPr/>
        </p:nvSpPr>
        <p:spPr>
          <a:xfrm>
            <a:off x="457200" y="2514600"/>
            <a:ext cx="304800" cy="519113"/>
          </a:xfrm>
          <a:prstGeom prst="rect">
            <a:avLst/>
          </a:prstGeom>
          <a:noFill/>
          <a:ln w="9525">
            <a:noFill/>
          </a:ln>
        </p:spPr>
        <p:txBody>
          <a:bodyPr>
            <a:spAutoFit/>
          </a:bodyPr>
          <a:lstStyle/>
          <a:p>
            <a:pPr>
              <a:spcBef>
                <a:spcPct val="50000"/>
              </a:spcBef>
            </a:pPr>
            <a:r>
              <a:rPr lang="en-US" altLang="zh-CN" sz="2800">
                <a:latin typeface="Times New Roman" panose="02020603050405020304" pitchFamily="18" charset="0"/>
                <a:ea typeface="宋体" panose="02010600030101010101" pitchFamily="2" charset="-122"/>
              </a:rPr>
              <a:t>4</a:t>
            </a:r>
          </a:p>
        </p:txBody>
      </p:sp>
      <p:graphicFrame>
        <p:nvGraphicFramePr>
          <p:cNvPr id="30831" name="对象 30830"/>
          <p:cNvGraphicFramePr>
            <a:graphicFrameLocks noChangeAspect="1"/>
          </p:cNvGraphicFramePr>
          <p:nvPr/>
        </p:nvGraphicFramePr>
        <p:xfrm>
          <a:off x="1709738" y="4413250"/>
          <a:ext cx="5867400" cy="1630363"/>
        </p:xfrm>
        <a:graphic>
          <a:graphicData uri="http://schemas.openxmlformats.org/presentationml/2006/ole">
            <mc:AlternateContent xmlns:mc="http://schemas.openxmlformats.org/markup-compatibility/2006">
              <mc:Choice xmlns:v="urn:schemas-microsoft-com:vml" Requires="v">
                <p:oleObj spid="_x0000_s28785" r:id="rId4" imgW="5687568" imgH="902208" progId="">
                  <p:embed/>
                </p:oleObj>
              </mc:Choice>
              <mc:Fallback>
                <p:oleObj r:id="rId4" imgW="5687568" imgH="902208"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r="51772" b="15492"/>
                      <a:stretch>
                        <a:fillRect/>
                      </a:stretch>
                    </p:blipFill>
                    <p:spPr bwMode="auto">
                      <a:xfrm>
                        <a:off x="1709738" y="4413250"/>
                        <a:ext cx="5867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844" name="左大括号 30843"/>
          <p:cNvSpPr/>
          <p:nvPr/>
        </p:nvSpPr>
        <p:spPr>
          <a:xfrm rot="5400000">
            <a:off x="5715000" y="2971800"/>
            <a:ext cx="228600" cy="2514600"/>
          </a:xfrm>
          <a:prstGeom prst="leftBrace">
            <a:avLst>
              <a:gd name="adj1" fmla="val 916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845" name="左大括号 30844"/>
          <p:cNvSpPr/>
          <p:nvPr/>
        </p:nvSpPr>
        <p:spPr>
          <a:xfrm rot="-5400000" flipV="1">
            <a:off x="4495800" y="4724400"/>
            <a:ext cx="228600" cy="2667000"/>
          </a:xfrm>
          <a:prstGeom prst="leftBrace">
            <a:avLst>
              <a:gd name="adj1" fmla="val 9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0846" name="文本框 30845"/>
          <p:cNvSpPr txBox="1"/>
          <p:nvPr/>
        </p:nvSpPr>
        <p:spPr>
          <a:xfrm>
            <a:off x="1219200" y="52578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A</a:t>
            </a:r>
          </a:p>
        </p:txBody>
      </p:sp>
      <p:sp>
        <p:nvSpPr>
          <p:cNvPr id="30847" name="文本框 30846"/>
          <p:cNvSpPr txBox="1"/>
          <p:nvPr/>
        </p:nvSpPr>
        <p:spPr>
          <a:xfrm>
            <a:off x="5562600" y="3657600"/>
            <a:ext cx="587375" cy="519113"/>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B</a:t>
            </a:r>
          </a:p>
        </p:txBody>
      </p:sp>
      <p:sp>
        <p:nvSpPr>
          <p:cNvPr id="30848" name="文本框 30847"/>
          <p:cNvSpPr txBox="1"/>
          <p:nvPr/>
        </p:nvSpPr>
        <p:spPr>
          <a:xfrm>
            <a:off x="4191000" y="6043613"/>
            <a:ext cx="587375" cy="519112"/>
          </a:xfrm>
          <a:prstGeom prst="rect">
            <a:avLst/>
          </a:prstGeom>
          <a:noFill/>
          <a:ln w="9525">
            <a:noFill/>
          </a:ln>
        </p:spPr>
        <p:txBody>
          <a:bodyPr>
            <a:spAutoFit/>
          </a:bodyPr>
          <a:lstStyle/>
          <a:p>
            <a:pPr>
              <a:spcBef>
                <a:spcPct val="50000"/>
              </a:spcBef>
            </a:pPr>
            <a:r>
              <a:rPr lang="en-US" altLang="zh-CN" sz="2800">
                <a:solidFill>
                  <a:srgbClr val="FF0066"/>
                </a:solidFill>
                <a:latin typeface="Times New Roman" panose="02020603050405020304" pitchFamily="18" charset="0"/>
                <a:ea typeface="宋体" panose="02010600030101010101" pitchFamily="2" charset="-122"/>
              </a:rPr>
              <a:t>C</a:t>
            </a:r>
          </a:p>
        </p:txBody>
      </p:sp>
      <p:sp>
        <p:nvSpPr>
          <p:cNvPr id="30849" name="文本框 30848"/>
          <p:cNvSpPr txBox="1"/>
          <p:nvPr/>
        </p:nvSpPr>
        <p:spPr>
          <a:xfrm>
            <a:off x="5562600" y="625475"/>
            <a:ext cx="3398520" cy="460375"/>
          </a:xfrm>
          <a:prstGeom prst="rect">
            <a:avLst/>
          </a:prstGeom>
          <a:noFill/>
          <a:ln w="9525">
            <a:noFill/>
          </a:ln>
        </p:spPr>
        <p:txBody>
          <a:bodyPr wrap="square">
            <a:spAutoFit/>
          </a:bodyPr>
          <a:lstStyle/>
          <a:p>
            <a:pPr>
              <a:spcBef>
                <a:spcPct val="50000"/>
              </a:spcBef>
            </a:pPr>
            <a:r>
              <a:rPr lang="en-US" altLang="zh-CN">
                <a:latin typeface="Times New Roman" panose="02020603050405020304" pitchFamily="18" charset="0"/>
                <a:ea typeface="宋体" panose="02010600030101010101" pitchFamily="2" charset="-122"/>
              </a:rPr>
              <a:t>Z=Z</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a:t>
            </a:r>
          </a:p>
        </p:txBody>
      </p:sp>
      <p:grpSp>
        <p:nvGrpSpPr>
          <p:cNvPr id="119878" name="组合 119877"/>
          <p:cNvGrpSpPr/>
          <p:nvPr/>
        </p:nvGrpSpPr>
        <p:grpSpPr>
          <a:xfrm>
            <a:off x="4536440" y="1085850"/>
            <a:ext cx="4312285" cy="2571750"/>
            <a:chOff x="1428" y="1470"/>
            <a:chExt cx="1890" cy="1285"/>
          </a:xfrm>
        </p:grpSpPr>
        <p:sp>
          <p:nvSpPr>
            <p:cNvPr id="119879" name="直接连接符 119878"/>
            <p:cNvSpPr/>
            <p:nvPr/>
          </p:nvSpPr>
          <p:spPr>
            <a:xfrm flipH="1" flipV="1">
              <a:off x="1461" y="1601"/>
              <a:ext cx="243" cy="242"/>
            </a:xfrm>
            <a:prstGeom prst="line">
              <a:avLst/>
            </a:prstGeom>
            <a:ln w="38100" cap="flat" cmpd="sng">
              <a:solidFill>
                <a:schemeClr val="tx1"/>
              </a:solidFill>
              <a:prstDash val="solid"/>
              <a:headEnd type="none" w="med" len="med"/>
              <a:tailEnd type="none" w="med" len="med"/>
            </a:ln>
          </p:spPr>
        </p:sp>
        <p:sp>
          <p:nvSpPr>
            <p:cNvPr id="119880" name="文本框 119879"/>
            <p:cNvSpPr txBox="1"/>
            <p:nvPr/>
          </p:nvSpPr>
          <p:spPr>
            <a:xfrm>
              <a:off x="1428" y="1687"/>
              <a:ext cx="21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119881" name="文本框 119880"/>
            <p:cNvSpPr txBox="1"/>
            <p:nvPr/>
          </p:nvSpPr>
          <p:spPr>
            <a:xfrm>
              <a:off x="1534" y="1470"/>
              <a:ext cx="447"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BC</a:t>
              </a:r>
            </a:p>
          </p:txBody>
        </p:sp>
        <p:sp>
          <p:nvSpPr>
            <p:cNvPr id="119882" name="文本框 119881"/>
            <p:cNvSpPr txBox="1"/>
            <p:nvPr/>
          </p:nvSpPr>
          <p:spPr>
            <a:xfrm>
              <a:off x="1761" y="1597"/>
              <a:ext cx="363"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00</a:t>
              </a:r>
              <a:endParaRPr lang="en-US" altLang="zh-CN" b="1">
                <a:latin typeface="Times New Roman" panose="02020603050405020304" pitchFamily="18" charset="0"/>
                <a:ea typeface="宋体" panose="02010600030101010101" pitchFamily="2" charset="-122"/>
              </a:endParaRPr>
            </a:p>
          </p:txBody>
        </p:sp>
        <p:sp>
          <p:nvSpPr>
            <p:cNvPr id="119883" name="文本框 119882"/>
            <p:cNvSpPr txBox="1"/>
            <p:nvPr/>
          </p:nvSpPr>
          <p:spPr>
            <a:xfrm>
              <a:off x="2160" y="1597"/>
              <a:ext cx="327"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01</a:t>
              </a:r>
              <a:endParaRPr lang="en-US" altLang="zh-CN" b="1">
                <a:latin typeface="Times New Roman" panose="02020603050405020304" pitchFamily="18" charset="0"/>
                <a:ea typeface="宋体" panose="02010600030101010101" pitchFamily="2" charset="-122"/>
              </a:endParaRPr>
            </a:p>
          </p:txBody>
        </p:sp>
        <p:sp>
          <p:nvSpPr>
            <p:cNvPr id="119884" name="文本框 119883"/>
            <p:cNvSpPr txBox="1"/>
            <p:nvPr/>
          </p:nvSpPr>
          <p:spPr>
            <a:xfrm>
              <a:off x="2514" y="1601"/>
              <a:ext cx="339"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11</a:t>
              </a:r>
              <a:endParaRPr lang="en-US" altLang="zh-CN" b="1">
                <a:latin typeface="Times New Roman" panose="02020603050405020304" pitchFamily="18" charset="0"/>
                <a:ea typeface="宋体" panose="02010600030101010101" pitchFamily="2" charset="-122"/>
              </a:endParaRPr>
            </a:p>
          </p:txBody>
        </p:sp>
        <p:sp>
          <p:nvSpPr>
            <p:cNvPr id="119885" name="文本框 119884"/>
            <p:cNvSpPr txBox="1"/>
            <p:nvPr/>
          </p:nvSpPr>
          <p:spPr>
            <a:xfrm>
              <a:off x="2908" y="1593"/>
              <a:ext cx="350" cy="231"/>
            </a:xfrm>
            <a:prstGeom prst="rect">
              <a:avLst/>
            </a:prstGeom>
            <a:noFill/>
            <a:ln w="38100">
              <a:noFill/>
            </a:ln>
          </p:spPr>
          <p:txBody>
            <a:bodyPr lIns="90000" tIns="46800" rIns="90000" bIns="46800">
              <a:spAutoFit/>
            </a:bodyPr>
            <a:lstStyle/>
            <a:p>
              <a:pPr>
                <a:spcBef>
                  <a:spcPct val="50000"/>
                </a:spcBef>
              </a:pPr>
              <a:r>
                <a:rPr lang="en-US" altLang="zh-CN" b="1" dirty="0">
                  <a:latin typeface="Times New Roman" panose="02020603050405020304" pitchFamily="18" charset="0"/>
                  <a:ea typeface="宋体" panose="02010600030101010101" pitchFamily="2" charset="-122"/>
                </a:rPr>
                <a:t>10</a:t>
              </a:r>
              <a:endParaRPr lang="en-US" altLang="zh-CN" b="1">
                <a:latin typeface="Times New Roman" panose="02020603050405020304" pitchFamily="18" charset="0"/>
                <a:ea typeface="宋体" panose="02010600030101010101" pitchFamily="2" charset="-122"/>
              </a:endParaRPr>
            </a:p>
          </p:txBody>
        </p:sp>
        <p:sp>
          <p:nvSpPr>
            <p:cNvPr id="119886" name="文本框 119885"/>
            <p:cNvSpPr txBox="1"/>
            <p:nvPr/>
          </p:nvSpPr>
          <p:spPr>
            <a:xfrm>
              <a:off x="1505" y="1900"/>
              <a:ext cx="17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0</a:t>
              </a:r>
            </a:p>
          </p:txBody>
        </p:sp>
        <p:sp>
          <p:nvSpPr>
            <p:cNvPr id="119887" name="文本框 119886"/>
            <p:cNvSpPr txBox="1"/>
            <p:nvPr/>
          </p:nvSpPr>
          <p:spPr>
            <a:xfrm>
              <a:off x="1509" y="2254"/>
              <a:ext cx="171" cy="231"/>
            </a:xfrm>
            <a:prstGeom prst="rect">
              <a:avLst/>
            </a:prstGeom>
            <a:noFill/>
            <a:ln w="38100">
              <a:noFill/>
            </a:ln>
          </p:spPr>
          <p:txBody>
            <a:bodyPr lIns="90000" tIns="46800" rIns="90000" bIns="46800">
              <a:spAutoFit/>
            </a:bodyPr>
            <a:lstStyle/>
            <a:p>
              <a:pPr>
                <a:spcBef>
                  <a:spcPct val="50000"/>
                </a:spcBef>
              </a:pPr>
              <a:r>
                <a:rPr lang="en-US" altLang="zh-CN" b="1">
                  <a:latin typeface="Times New Roman" panose="02020603050405020304" pitchFamily="18" charset="0"/>
                  <a:ea typeface="宋体" panose="02010600030101010101" pitchFamily="2" charset="-122"/>
                </a:rPr>
                <a:t>1</a:t>
              </a:r>
            </a:p>
          </p:txBody>
        </p:sp>
        <p:graphicFrame>
          <p:nvGraphicFramePr>
            <p:cNvPr id="119888" name="对象 119887"/>
            <p:cNvGraphicFramePr>
              <a:graphicFrameLocks noChangeAspect="1"/>
            </p:cNvGraphicFramePr>
            <p:nvPr/>
          </p:nvGraphicFramePr>
          <p:xfrm>
            <a:off x="1647" y="1833"/>
            <a:ext cx="1671" cy="922"/>
          </p:xfrm>
          <a:graphic>
            <a:graphicData uri="http://schemas.openxmlformats.org/presentationml/2006/ole">
              <mc:AlternateContent xmlns:mc="http://schemas.openxmlformats.org/markup-compatibility/2006">
                <mc:Choice xmlns:v="urn:schemas-microsoft-com:vml" Requires="v">
                  <p:oleObj spid="_x0000_s28786" r:id="rId6" imgW="3829050" imgH="2324100" progId="">
                    <p:embed/>
                  </p:oleObj>
                </mc:Choice>
                <mc:Fallback>
                  <p:oleObj r:id="rId6" imgW="3829050" imgH="2324100" progId="">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 y="1833"/>
                          <a:ext cx="1671"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文本框 122884"/>
          <p:cNvSpPr txBox="1"/>
          <p:nvPr/>
        </p:nvSpPr>
        <p:spPr>
          <a:xfrm>
            <a:off x="304800" y="342292"/>
            <a:ext cx="8610600" cy="1322070"/>
          </a:xfrm>
          <a:prstGeom prst="rect">
            <a:avLst/>
          </a:prstGeom>
          <a:noFill/>
          <a:ln w="9525">
            <a:noFill/>
          </a:ln>
        </p:spPr>
        <p:txBody>
          <a:bodyPr>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a:t>
            </a:r>
            <a:r>
              <a:rPr lang="zh-CN" altLang="en-US" sz="3200" b="1" dirty="0">
                <a:solidFill>
                  <a:schemeClr val="tx2"/>
                </a:solidFill>
                <a:latin typeface="楷体_GB2312" pitchFamily="49" charset="-122"/>
                <a:ea typeface="楷体_GB2312" pitchFamily="49" charset="-122"/>
                <a:sym typeface="+mn-ea"/>
              </a:rPr>
              <a:t>、画法</a:t>
            </a:r>
            <a:endParaRPr lang="zh-CN" altLang="en-US" sz="3200" b="1" dirty="0">
              <a:solidFill>
                <a:schemeClr val="accent2"/>
              </a:solidFill>
              <a:latin typeface="楷体_GB2312" pitchFamily="49" charset="-122"/>
              <a:ea typeface="楷体_GB2312" pitchFamily="49" charset="-122"/>
            </a:endParaRPr>
          </a:p>
          <a:p>
            <a:pPr>
              <a:spcBef>
                <a:spcPct val="50000"/>
              </a:spcBef>
            </a:pPr>
            <a:endParaRPr lang="zh-CN" altLang="en-US" sz="3200" b="1" dirty="0">
              <a:solidFill>
                <a:schemeClr val="accent2"/>
              </a:solidFill>
              <a:latin typeface="楷体_GB2312" pitchFamily="49" charset="-122"/>
              <a:ea typeface="楷体_GB2312" pitchFamily="49" charset="-122"/>
            </a:endParaRPr>
          </a:p>
        </p:txBody>
      </p:sp>
      <p:sp>
        <p:nvSpPr>
          <p:cNvPr id="122886" name="文本框 122885"/>
          <p:cNvSpPr txBox="1"/>
          <p:nvPr/>
        </p:nvSpPr>
        <p:spPr>
          <a:xfrm>
            <a:off x="3751580" y="1491615"/>
            <a:ext cx="2902585" cy="460375"/>
          </a:xfrm>
          <a:prstGeom prst="rect">
            <a:avLst/>
          </a:prstGeom>
          <a:noFill/>
          <a:ln w="9525">
            <a:noFill/>
          </a:ln>
        </p:spPr>
        <p:txBody>
          <a:bodyPr wrap="square">
            <a:spAutoFit/>
          </a:bodyPr>
          <a:lstStyle/>
          <a:p>
            <a:pPr>
              <a:spcBef>
                <a:spcPct val="50000"/>
              </a:spcBef>
            </a:pPr>
            <a:r>
              <a:rPr lang="en-US" altLang="zh-CN">
                <a:latin typeface="Times New Roman" panose="02020603050405020304" pitchFamily="18" charset="0"/>
                <a:ea typeface="宋体" panose="02010600030101010101" pitchFamily="2" charset="-122"/>
              </a:rPr>
              <a:t>Z=Z</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a:t>
            </a:r>
            <a:r>
              <a:rPr lang="zh-CN" altLang="en-US">
                <a:latin typeface="Times New Roman" panose="02020603050405020304" pitchFamily="18" charset="0"/>
                <a:ea typeface="宋体" panose="02010600030101010101" pitchFamily="2" charset="-122"/>
              </a:rPr>
              <a:t>）</a:t>
            </a:r>
          </a:p>
        </p:txBody>
      </p:sp>
      <p:grpSp>
        <p:nvGrpSpPr>
          <p:cNvPr id="122919" name="组合 122918"/>
          <p:cNvGrpSpPr/>
          <p:nvPr/>
        </p:nvGrpSpPr>
        <p:grpSpPr>
          <a:xfrm>
            <a:off x="1068388" y="2804795"/>
            <a:ext cx="3722687" cy="1574800"/>
            <a:chOff x="634" y="2697"/>
            <a:chExt cx="2345" cy="992"/>
          </a:xfrm>
        </p:grpSpPr>
        <p:sp>
          <p:nvSpPr>
            <p:cNvPr id="122920" name="矩形 122919"/>
            <p:cNvSpPr/>
            <p:nvPr/>
          </p:nvSpPr>
          <p:spPr>
            <a:xfrm>
              <a:off x="640" y="2706"/>
              <a:ext cx="2339" cy="967"/>
            </a:xfrm>
            <a:prstGeom prst="rect">
              <a:avLst/>
            </a:prstGeom>
            <a:solidFill>
              <a:srgbClr val="FFFFFF"/>
            </a:solidFill>
            <a:ln w="38100" cap="flat" cmpd="sng">
              <a:solidFill>
                <a:srgbClr val="000000"/>
              </a:solidFill>
              <a:prstDash val="solid"/>
              <a:miter/>
              <a:headEnd type="none" w="med" len="med"/>
              <a:tailEnd type="none" w="med" len="med"/>
            </a:ln>
          </p:spPr>
          <p:txBody>
            <a:bodyPr wrap="none" anchor="ctr"/>
            <a:lstStyle/>
            <a:p>
              <a:pPr algn="ctr">
                <a:spcBef>
                  <a:spcPct val="50000"/>
                </a:spcBef>
              </a:pPr>
              <a:r>
                <a:rPr lang="en-US" altLang="zh-CN" sz="2800" b="1" dirty="0">
                  <a:latin typeface="楷体_GB2312" pitchFamily="49" charset="-122"/>
                  <a:ea typeface="楷体_GB2312" pitchFamily="49" charset="-122"/>
                </a:rPr>
                <a:t>                 </a:t>
              </a:r>
            </a:p>
          </p:txBody>
        </p:sp>
        <p:sp>
          <p:nvSpPr>
            <p:cNvPr id="122921" name="直接连接符 122920"/>
            <p:cNvSpPr/>
            <p:nvPr/>
          </p:nvSpPr>
          <p:spPr>
            <a:xfrm>
              <a:off x="634" y="3195"/>
              <a:ext cx="2345" cy="0"/>
            </a:xfrm>
            <a:prstGeom prst="line">
              <a:avLst/>
            </a:prstGeom>
            <a:ln w="38100" cap="flat" cmpd="sng">
              <a:solidFill>
                <a:srgbClr val="000000"/>
              </a:solidFill>
              <a:prstDash val="solid"/>
              <a:headEnd type="none" w="med" len="med"/>
              <a:tailEnd type="none" w="med" len="med"/>
            </a:ln>
          </p:spPr>
        </p:sp>
        <p:sp>
          <p:nvSpPr>
            <p:cNvPr id="122922" name="直接连接符 122921"/>
            <p:cNvSpPr/>
            <p:nvPr/>
          </p:nvSpPr>
          <p:spPr>
            <a:xfrm>
              <a:off x="1216" y="2709"/>
              <a:ext cx="0" cy="965"/>
            </a:xfrm>
            <a:prstGeom prst="line">
              <a:avLst/>
            </a:prstGeom>
            <a:ln w="38100" cap="flat" cmpd="sng">
              <a:solidFill>
                <a:srgbClr val="000000"/>
              </a:solidFill>
              <a:prstDash val="solid"/>
              <a:headEnd type="none" w="med" len="med"/>
              <a:tailEnd type="none" w="med" len="med"/>
            </a:ln>
          </p:spPr>
        </p:sp>
        <p:sp>
          <p:nvSpPr>
            <p:cNvPr id="122923" name="直接连接符 122922"/>
            <p:cNvSpPr/>
            <p:nvPr/>
          </p:nvSpPr>
          <p:spPr>
            <a:xfrm>
              <a:off x="1811" y="2697"/>
              <a:ext cx="0" cy="973"/>
            </a:xfrm>
            <a:prstGeom prst="line">
              <a:avLst/>
            </a:prstGeom>
            <a:ln w="38100" cap="flat" cmpd="sng">
              <a:solidFill>
                <a:srgbClr val="000000"/>
              </a:solidFill>
              <a:prstDash val="solid"/>
              <a:headEnd type="none" w="med" len="med"/>
              <a:tailEnd type="none" w="med" len="med"/>
            </a:ln>
          </p:spPr>
        </p:sp>
        <p:sp>
          <p:nvSpPr>
            <p:cNvPr id="122924" name="直接连接符 122923"/>
            <p:cNvSpPr/>
            <p:nvPr/>
          </p:nvSpPr>
          <p:spPr>
            <a:xfrm flipH="1">
              <a:off x="2404" y="2716"/>
              <a:ext cx="0" cy="973"/>
            </a:xfrm>
            <a:prstGeom prst="line">
              <a:avLst/>
            </a:prstGeom>
            <a:ln w="38100" cap="flat" cmpd="sng">
              <a:solidFill>
                <a:srgbClr val="000000"/>
              </a:solidFill>
              <a:prstDash val="solid"/>
              <a:headEnd type="none" w="med" len="med"/>
              <a:tailEnd type="none" w="med" len="med"/>
            </a:ln>
          </p:spPr>
        </p:sp>
        <p:grpSp>
          <p:nvGrpSpPr>
            <p:cNvPr id="122925" name="组合 122924"/>
            <p:cNvGrpSpPr/>
            <p:nvPr/>
          </p:nvGrpSpPr>
          <p:grpSpPr>
            <a:xfrm>
              <a:off x="801" y="2772"/>
              <a:ext cx="2062" cy="828"/>
              <a:chOff x="2132" y="1077"/>
              <a:chExt cx="2062" cy="828"/>
            </a:xfrm>
          </p:grpSpPr>
          <p:sp>
            <p:nvSpPr>
              <p:cNvPr id="122926" name="文本框 122925"/>
              <p:cNvSpPr txBox="1"/>
              <p:nvPr/>
            </p:nvSpPr>
            <p:spPr>
              <a:xfrm>
                <a:off x="2138" y="1082"/>
                <a:ext cx="164"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0</a:t>
                </a:r>
              </a:p>
            </p:txBody>
          </p:sp>
          <p:sp>
            <p:nvSpPr>
              <p:cNvPr id="122927" name="文本框 122926"/>
              <p:cNvSpPr txBox="1"/>
              <p:nvPr/>
            </p:nvSpPr>
            <p:spPr>
              <a:xfrm>
                <a:off x="2682" y="1088"/>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1</a:t>
                </a:r>
              </a:p>
            </p:txBody>
          </p:sp>
          <p:sp>
            <p:nvSpPr>
              <p:cNvPr id="122928" name="文本框 122927"/>
              <p:cNvSpPr txBox="1"/>
              <p:nvPr/>
            </p:nvSpPr>
            <p:spPr>
              <a:xfrm>
                <a:off x="3317" y="1080"/>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3</a:t>
                </a:r>
              </a:p>
            </p:txBody>
          </p:sp>
          <p:sp>
            <p:nvSpPr>
              <p:cNvPr id="122929" name="文本框 122928"/>
              <p:cNvSpPr txBox="1"/>
              <p:nvPr/>
            </p:nvSpPr>
            <p:spPr>
              <a:xfrm>
                <a:off x="3939" y="1077"/>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2</a:t>
                </a:r>
              </a:p>
            </p:txBody>
          </p:sp>
          <p:sp>
            <p:nvSpPr>
              <p:cNvPr id="122930" name="文本框 122929"/>
              <p:cNvSpPr txBox="1"/>
              <p:nvPr/>
            </p:nvSpPr>
            <p:spPr>
              <a:xfrm>
                <a:off x="2132" y="1571"/>
                <a:ext cx="255"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4</a:t>
                </a:r>
              </a:p>
            </p:txBody>
          </p:sp>
          <p:sp>
            <p:nvSpPr>
              <p:cNvPr id="122931" name="文本框 122930"/>
              <p:cNvSpPr txBox="1"/>
              <p:nvPr/>
            </p:nvSpPr>
            <p:spPr>
              <a:xfrm>
                <a:off x="2688" y="1570"/>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5</a:t>
                </a:r>
              </a:p>
            </p:txBody>
          </p:sp>
          <p:sp>
            <p:nvSpPr>
              <p:cNvPr id="122932" name="文本框 122931"/>
              <p:cNvSpPr txBox="1"/>
              <p:nvPr/>
            </p:nvSpPr>
            <p:spPr>
              <a:xfrm>
                <a:off x="3339" y="1576"/>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7</a:t>
                </a:r>
              </a:p>
            </p:txBody>
          </p:sp>
          <p:sp>
            <p:nvSpPr>
              <p:cNvPr id="122933" name="文本框 122932"/>
              <p:cNvSpPr txBox="1"/>
              <p:nvPr/>
            </p:nvSpPr>
            <p:spPr>
              <a:xfrm>
                <a:off x="3959" y="1578"/>
                <a:ext cx="218" cy="327"/>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6</a:t>
                </a:r>
              </a:p>
            </p:txBody>
          </p:sp>
        </p:grpSp>
      </p:grpSp>
      <p:grpSp>
        <p:nvGrpSpPr>
          <p:cNvPr id="122937" name="组合 122936"/>
          <p:cNvGrpSpPr/>
          <p:nvPr/>
        </p:nvGrpSpPr>
        <p:grpSpPr>
          <a:xfrm>
            <a:off x="239713" y="2886710"/>
            <a:ext cx="838200" cy="1371600"/>
            <a:chOff x="0" y="1104"/>
            <a:chExt cx="528" cy="864"/>
          </a:xfrm>
        </p:grpSpPr>
        <p:sp>
          <p:nvSpPr>
            <p:cNvPr id="122934" name="直接连接符 122933"/>
            <p:cNvSpPr/>
            <p:nvPr/>
          </p:nvSpPr>
          <p:spPr>
            <a:xfrm flipH="1">
              <a:off x="0" y="1104"/>
              <a:ext cx="528" cy="0"/>
            </a:xfrm>
            <a:prstGeom prst="line">
              <a:avLst/>
            </a:prstGeom>
            <a:ln w="38100" cap="flat" cmpd="sng">
              <a:solidFill>
                <a:schemeClr val="tx1"/>
              </a:solidFill>
              <a:prstDash val="solid"/>
              <a:headEnd type="none" w="med" len="med"/>
              <a:tailEnd type="none" w="med" len="med"/>
            </a:ln>
          </p:spPr>
        </p:sp>
        <p:sp>
          <p:nvSpPr>
            <p:cNvPr id="122935" name="直接连接符 122934"/>
            <p:cNvSpPr/>
            <p:nvPr/>
          </p:nvSpPr>
          <p:spPr>
            <a:xfrm>
              <a:off x="0" y="1152"/>
              <a:ext cx="528" cy="816"/>
            </a:xfrm>
            <a:prstGeom prst="line">
              <a:avLst/>
            </a:prstGeom>
            <a:ln w="38100" cap="flat" cmpd="sng">
              <a:solidFill>
                <a:schemeClr val="tx1"/>
              </a:solidFill>
              <a:prstDash val="solid"/>
              <a:headEnd type="none" w="med" len="med"/>
              <a:tailEnd type="none" w="med" len="med"/>
            </a:ln>
          </p:spPr>
        </p:sp>
        <p:sp>
          <p:nvSpPr>
            <p:cNvPr id="122936" name="直接连接符 122935"/>
            <p:cNvSpPr/>
            <p:nvPr/>
          </p:nvSpPr>
          <p:spPr>
            <a:xfrm>
              <a:off x="240" y="1536"/>
              <a:ext cx="288" cy="0"/>
            </a:xfrm>
            <a:prstGeom prst="line">
              <a:avLst/>
            </a:prstGeom>
            <a:ln w="38100" cap="flat" cmpd="sng">
              <a:solidFill>
                <a:schemeClr val="tx1"/>
              </a:solidFill>
              <a:prstDash val="solid"/>
              <a:headEnd type="none" w="med" len="med"/>
              <a:tailEnd type="none" w="med" len="med"/>
            </a:ln>
          </p:spPr>
        </p:sp>
      </p:grpSp>
      <p:sp>
        <p:nvSpPr>
          <p:cNvPr id="122938" name="文本框 122937"/>
          <p:cNvSpPr txBox="1"/>
          <p:nvPr/>
        </p:nvSpPr>
        <p:spPr>
          <a:xfrm>
            <a:off x="611188" y="2924175"/>
            <a:ext cx="457200" cy="519113"/>
          </a:xfrm>
          <a:prstGeom prst="rect">
            <a:avLst/>
          </a:prstGeom>
          <a:noFill/>
          <a:ln w="9525">
            <a:noFill/>
          </a:ln>
        </p:spPr>
        <p:txBody>
          <a:bodyPr>
            <a:spAutoFit/>
          </a:bodyPr>
          <a:lstStyle/>
          <a:p>
            <a:pPr>
              <a:spcBef>
                <a:spcPct val="50000"/>
              </a:spcBef>
            </a:pPr>
            <a:r>
              <a:rPr lang="en-US" altLang="zh-CN" sz="2800" b="1" dirty="0">
                <a:solidFill>
                  <a:srgbClr val="FF0066"/>
                </a:solidFill>
                <a:latin typeface="Times New Roman" panose="02020603050405020304" pitchFamily="18" charset="0"/>
                <a:ea typeface="宋体" panose="02010600030101010101" pitchFamily="2" charset="-122"/>
              </a:rPr>
              <a:t>8</a:t>
            </a:r>
          </a:p>
        </p:txBody>
      </p:sp>
      <p:sp>
        <p:nvSpPr>
          <p:cNvPr id="122939" name="文本框 122938"/>
          <p:cNvSpPr txBox="1"/>
          <p:nvPr/>
        </p:nvSpPr>
        <p:spPr>
          <a:xfrm>
            <a:off x="723583" y="3572510"/>
            <a:ext cx="609600" cy="457200"/>
          </a:xfrm>
          <a:prstGeom prst="rect">
            <a:avLst/>
          </a:prstGeom>
          <a:noFill/>
          <a:ln w="9525">
            <a:noFill/>
          </a:ln>
        </p:spPr>
        <p:txBody>
          <a:bodyPr>
            <a:spAutoFit/>
          </a:bodyPr>
          <a:lstStyle/>
          <a:p>
            <a:pPr>
              <a:spcBef>
                <a:spcPct val="50000"/>
              </a:spcBef>
            </a:pPr>
            <a:r>
              <a:rPr lang="en-US" altLang="zh-CN" b="1" dirty="0">
                <a:solidFill>
                  <a:srgbClr val="FF0066"/>
                </a:solidFill>
                <a:latin typeface="Times New Roman" panose="02020603050405020304" pitchFamily="18" charset="0"/>
                <a:ea typeface="宋体" panose="02010600030101010101" pitchFamily="2" charset="-122"/>
              </a:rPr>
              <a:t>12</a:t>
            </a:r>
          </a:p>
        </p:txBody>
      </p:sp>
      <p:sp>
        <p:nvSpPr>
          <p:cNvPr id="30765" name="矩形 30764"/>
          <p:cNvSpPr/>
          <p:nvPr/>
        </p:nvSpPr>
        <p:spPr>
          <a:xfrm>
            <a:off x="695325" y="1460500"/>
            <a:ext cx="2971800" cy="521970"/>
          </a:xfrm>
          <a:prstGeom prst="rect">
            <a:avLst/>
          </a:prstGeom>
          <a:noFill/>
          <a:ln w="9525">
            <a:noFill/>
          </a:ln>
        </p:spPr>
        <p:txBody>
          <a:bodyPr>
            <a:spAutoFit/>
          </a:bodyPr>
          <a:lstStyle/>
          <a:p>
            <a:pPr>
              <a:spcBef>
                <a:spcPct val="50000"/>
              </a:spcBef>
            </a:pPr>
            <a:r>
              <a:rPr lang="zh-CN" altLang="en-US" sz="2800" b="1" dirty="0">
                <a:solidFill>
                  <a:schemeClr val="accent2"/>
                </a:solidFill>
                <a:latin typeface="楷体_GB2312" pitchFamily="49" charset="-122"/>
                <a:ea typeface="楷体_GB2312" pitchFamily="49" charset="-122"/>
              </a:rPr>
              <a:t>（四输入变量）</a:t>
            </a:r>
          </a:p>
        </p:txBody>
      </p:sp>
      <p:grpSp>
        <p:nvGrpSpPr>
          <p:cNvPr id="27" name="组合 26"/>
          <p:cNvGrpSpPr/>
          <p:nvPr/>
        </p:nvGrpSpPr>
        <p:grpSpPr>
          <a:xfrm>
            <a:off x="4872038" y="1919950"/>
            <a:ext cx="4232275" cy="3921125"/>
            <a:chOff x="4911725" y="-34925"/>
            <a:chExt cx="4232275" cy="3921125"/>
          </a:xfrm>
        </p:grpSpPr>
        <p:sp>
          <p:nvSpPr>
            <p:cNvPr id="28" name="文本框 124932"/>
            <p:cNvSpPr txBox="1"/>
            <p:nvPr/>
          </p:nvSpPr>
          <p:spPr>
            <a:xfrm>
              <a:off x="5830888" y="35083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29" name="文本框 124933"/>
            <p:cNvSpPr txBox="1"/>
            <p:nvPr/>
          </p:nvSpPr>
          <p:spPr>
            <a:xfrm>
              <a:off x="6516688" y="33178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endParaRPr lang="en-US" altLang="zh-CN" sz="2800" b="1">
                <a:latin typeface="楷体_GB2312" pitchFamily="49" charset="-122"/>
                <a:ea typeface="楷体_GB2312" pitchFamily="49" charset="-122"/>
              </a:endParaRPr>
            </a:p>
          </p:txBody>
        </p:sp>
        <p:sp>
          <p:nvSpPr>
            <p:cNvPr id="30" name="文本框 124934"/>
            <p:cNvSpPr txBox="1"/>
            <p:nvPr/>
          </p:nvSpPr>
          <p:spPr>
            <a:xfrm>
              <a:off x="7354888" y="354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31" name="文本框 124935"/>
            <p:cNvSpPr txBox="1"/>
            <p:nvPr/>
          </p:nvSpPr>
          <p:spPr>
            <a:xfrm>
              <a:off x="7959725" y="339725"/>
              <a:ext cx="604838"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pSp>
          <p:nvGrpSpPr>
            <p:cNvPr id="32" name="组合 31"/>
            <p:cNvGrpSpPr/>
            <p:nvPr/>
          </p:nvGrpSpPr>
          <p:grpSpPr>
            <a:xfrm>
              <a:off x="4911725" y="-34925"/>
              <a:ext cx="1108075" cy="908050"/>
              <a:chOff x="0" y="1920"/>
              <a:chExt cx="698" cy="572"/>
            </a:xfrm>
          </p:grpSpPr>
          <p:sp>
            <p:nvSpPr>
              <p:cNvPr id="38" name="直接连接符 37"/>
              <p:cNvSpPr/>
              <p:nvPr/>
            </p:nvSpPr>
            <p:spPr>
              <a:xfrm flipH="1" flipV="1">
                <a:off x="244" y="2136"/>
                <a:ext cx="284" cy="317"/>
              </a:xfrm>
              <a:prstGeom prst="line">
                <a:avLst/>
              </a:prstGeom>
              <a:ln w="38100" cap="flat" cmpd="sng">
                <a:solidFill>
                  <a:srgbClr val="000000"/>
                </a:solidFill>
                <a:prstDash val="solid"/>
                <a:headEnd type="none" w="med" len="med"/>
                <a:tailEnd type="none" w="med" len="med"/>
              </a:ln>
            </p:spPr>
          </p:sp>
          <p:sp>
            <p:nvSpPr>
              <p:cNvPr id="39" name="文本框 124937"/>
              <p:cNvSpPr txBox="1"/>
              <p:nvPr/>
            </p:nvSpPr>
            <p:spPr>
              <a:xfrm>
                <a:off x="0" y="2165"/>
                <a:ext cx="432" cy="327"/>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AB</a:t>
                </a:r>
              </a:p>
            </p:txBody>
          </p:sp>
          <p:sp>
            <p:nvSpPr>
              <p:cNvPr id="40" name="文本框 124938"/>
              <p:cNvSpPr txBox="1"/>
              <p:nvPr/>
            </p:nvSpPr>
            <p:spPr>
              <a:xfrm>
                <a:off x="261" y="1920"/>
                <a:ext cx="437" cy="329"/>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CD</a:t>
                </a:r>
              </a:p>
            </p:txBody>
          </p:sp>
        </p:grpSp>
        <p:sp>
          <p:nvSpPr>
            <p:cNvPr id="33" name="文本框 124940"/>
            <p:cNvSpPr txBox="1"/>
            <p:nvPr/>
          </p:nvSpPr>
          <p:spPr>
            <a:xfrm>
              <a:off x="4992688" y="8874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34" name="文本框 124941"/>
            <p:cNvSpPr txBox="1"/>
            <p:nvPr/>
          </p:nvSpPr>
          <p:spPr>
            <a:xfrm>
              <a:off x="4992688" y="1482725"/>
              <a:ext cx="604837"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p>
          </p:txBody>
        </p:sp>
        <p:sp>
          <p:nvSpPr>
            <p:cNvPr id="35" name="文本框 124942"/>
            <p:cNvSpPr txBox="1"/>
            <p:nvPr/>
          </p:nvSpPr>
          <p:spPr>
            <a:xfrm>
              <a:off x="4992688" y="2259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36" name="文本框 124943"/>
            <p:cNvSpPr txBox="1"/>
            <p:nvPr/>
          </p:nvSpPr>
          <p:spPr>
            <a:xfrm>
              <a:off x="4992688" y="29448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aphicFrame>
          <p:nvGraphicFramePr>
            <p:cNvPr id="37" name="对象 36"/>
            <p:cNvGraphicFramePr>
              <a:graphicFrameLocks noChangeAspect="1"/>
            </p:cNvGraphicFramePr>
            <p:nvPr>
              <p:extLst>
                <p:ext uri="{D42A27DB-BD31-4B8C-83A1-F6EECF244321}">
                  <p14:modId xmlns:p14="http://schemas.microsoft.com/office/powerpoint/2010/main" val="1556894538"/>
                </p:ext>
              </p:extLst>
            </p:nvPr>
          </p:nvGraphicFramePr>
          <p:xfrm>
            <a:off x="5699125" y="808038"/>
            <a:ext cx="3444875" cy="3078162"/>
          </p:xfrm>
          <a:graphic>
            <a:graphicData uri="http://schemas.openxmlformats.org/presentationml/2006/ole">
              <mc:AlternateContent xmlns:mc="http://schemas.openxmlformats.org/markup-compatibility/2006">
                <mc:Choice xmlns:v="urn:schemas-microsoft-com:vml" Requires="v">
                  <p:oleObj spid="_x0000_s29754" r:id="rId4" imgW="4286250" imgH="4410075" progId="">
                    <p:embed/>
                  </p:oleObj>
                </mc:Choice>
                <mc:Fallback>
                  <p:oleObj r:id="rId4" imgW="4286250" imgH="4410075"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25" y="808038"/>
                          <a:ext cx="3444875"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59" name="文本框 124958"/>
          <p:cNvSpPr txBox="1"/>
          <p:nvPr/>
        </p:nvSpPr>
        <p:spPr>
          <a:xfrm>
            <a:off x="838200" y="1482725"/>
            <a:ext cx="3022600" cy="954405"/>
          </a:xfrm>
          <a:prstGeom prst="rect">
            <a:avLst/>
          </a:prstGeom>
          <a:noFill/>
          <a:ln w="38100">
            <a:noFill/>
          </a:ln>
        </p:spPr>
        <p:txBody>
          <a:bodyPr wrap="square" lIns="90000" tIns="46800" rIns="90000" bIns="46800">
            <a:spAutoFit/>
          </a:bodyPr>
          <a:lstStyle/>
          <a:p>
            <a:pPr>
              <a:spcBef>
                <a:spcPct val="50000"/>
              </a:spcBef>
            </a:pPr>
            <a:r>
              <a:rPr lang="zh-CN" altLang="en-US" sz="2800" b="1" dirty="0">
                <a:solidFill>
                  <a:schemeClr val="accent2"/>
                </a:solidFill>
                <a:latin typeface="Times New Roman" panose="02020603050405020304" pitchFamily="18" charset="0"/>
                <a:ea typeface="楷体_GB2312" pitchFamily="49" charset="-122"/>
              </a:rPr>
              <a:t>四变量卡诺</a:t>
            </a:r>
            <a:r>
              <a:rPr lang="zh-CN" altLang="en-US" sz="2800" b="1" dirty="0">
                <a:solidFill>
                  <a:schemeClr val="accent2"/>
                </a:solidFill>
                <a:ea typeface="楷体_GB2312" pitchFamily="49" charset="-122"/>
              </a:rPr>
              <a:t>图</a:t>
            </a:r>
            <a:r>
              <a:rPr lang="zh-CN" altLang="en-US" sz="2800" b="1" dirty="0">
                <a:solidFill>
                  <a:schemeClr val="accent2"/>
                </a:solidFill>
                <a:latin typeface="Times New Roman" panose="02020603050405020304" pitchFamily="18" charset="0"/>
                <a:ea typeface="楷体_GB2312" pitchFamily="49" charset="-122"/>
              </a:rPr>
              <a:t>单元格的编号</a:t>
            </a:r>
          </a:p>
        </p:txBody>
      </p:sp>
      <p:grpSp>
        <p:nvGrpSpPr>
          <p:cNvPr id="3" name="组合 2"/>
          <p:cNvGrpSpPr/>
          <p:nvPr/>
        </p:nvGrpSpPr>
        <p:grpSpPr>
          <a:xfrm>
            <a:off x="5161757" y="188640"/>
            <a:ext cx="4232275" cy="3921125"/>
            <a:chOff x="4911725" y="-34925"/>
            <a:chExt cx="4232275" cy="3921125"/>
          </a:xfrm>
        </p:grpSpPr>
        <p:sp>
          <p:nvSpPr>
            <p:cNvPr id="124933" name="文本框 124932"/>
            <p:cNvSpPr txBox="1"/>
            <p:nvPr/>
          </p:nvSpPr>
          <p:spPr>
            <a:xfrm>
              <a:off x="5830888" y="35083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124934" name="文本框 124933"/>
            <p:cNvSpPr txBox="1"/>
            <p:nvPr/>
          </p:nvSpPr>
          <p:spPr>
            <a:xfrm>
              <a:off x="6516688" y="331788"/>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endParaRPr lang="en-US" altLang="zh-CN" sz="2800" b="1">
                <a:latin typeface="楷体_GB2312" pitchFamily="49" charset="-122"/>
                <a:ea typeface="楷体_GB2312" pitchFamily="49" charset="-122"/>
              </a:endParaRPr>
            </a:p>
          </p:txBody>
        </p:sp>
        <p:sp>
          <p:nvSpPr>
            <p:cNvPr id="124935" name="文本框 124934"/>
            <p:cNvSpPr txBox="1"/>
            <p:nvPr/>
          </p:nvSpPr>
          <p:spPr>
            <a:xfrm>
              <a:off x="7354888" y="354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124936" name="文本框 124935"/>
            <p:cNvSpPr txBox="1"/>
            <p:nvPr/>
          </p:nvSpPr>
          <p:spPr>
            <a:xfrm>
              <a:off x="7959725" y="339725"/>
              <a:ext cx="604838"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pSp>
          <p:nvGrpSpPr>
            <p:cNvPr id="124969" name="组合 124968"/>
            <p:cNvGrpSpPr/>
            <p:nvPr/>
          </p:nvGrpSpPr>
          <p:grpSpPr>
            <a:xfrm>
              <a:off x="4911725" y="-34925"/>
              <a:ext cx="1108075" cy="908050"/>
              <a:chOff x="0" y="1920"/>
              <a:chExt cx="698" cy="572"/>
            </a:xfrm>
          </p:grpSpPr>
          <p:sp>
            <p:nvSpPr>
              <p:cNvPr id="124937" name="直接连接符 124936"/>
              <p:cNvSpPr/>
              <p:nvPr/>
            </p:nvSpPr>
            <p:spPr>
              <a:xfrm flipH="1" flipV="1">
                <a:off x="244" y="2136"/>
                <a:ext cx="284" cy="317"/>
              </a:xfrm>
              <a:prstGeom prst="line">
                <a:avLst/>
              </a:prstGeom>
              <a:ln w="38100" cap="flat" cmpd="sng">
                <a:solidFill>
                  <a:srgbClr val="000000"/>
                </a:solidFill>
                <a:prstDash val="solid"/>
                <a:headEnd type="none" w="med" len="med"/>
                <a:tailEnd type="none" w="med" len="med"/>
              </a:ln>
            </p:spPr>
          </p:sp>
          <p:sp>
            <p:nvSpPr>
              <p:cNvPr id="124938" name="文本框 124937"/>
              <p:cNvSpPr txBox="1"/>
              <p:nvPr/>
            </p:nvSpPr>
            <p:spPr>
              <a:xfrm>
                <a:off x="0" y="2165"/>
                <a:ext cx="432" cy="327"/>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AB</a:t>
                </a:r>
              </a:p>
            </p:txBody>
          </p:sp>
          <p:sp>
            <p:nvSpPr>
              <p:cNvPr id="124939" name="文本框 124938"/>
              <p:cNvSpPr txBox="1"/>
              <p:nvPr/>
            </p:nvSpPr>
            <p:spPr>
              <a:xfrm>
                <a:off x="261" y="1920"/>
                <a:ext cx="437" cy="329"/>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CD</a:t>
                </a:r>
              </a:p>
            </p:txBody>
          </p:sp>
        </p:grpSp>
        <p:sp>
          <p:nvSpPr>
            <p:cNvPr id="124941" name="文本框 124940"/>
            <p:cNvSpPr txBox="1"/>
            <p:nvPr/>
          </p:nvSpPr>
          <p:spPr>
            <a:xfrm>
              <a:off x="4992688" y="8874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00</a:t>
              </a:r>
            </a:p>
          </p:txBody>
        </p:sp>
        <p:sp>
          <p:nvSpPr>
            <p:cNvPr id="124942" name="文本框 124941"/>
            <p:cNvSpPr txBox="1"/>
            <p:nvPr/>
          </p:nvSpPr>
          <p:spPr>
            <a:xfrm>
              <a:off x="4992688" y="1482725"/>
              <a:ext cx="604837" cy="519113"/>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01</a:t>
              </a:r>
            </a:p>
          </p:txBody>
        </p:sp>
        <p:sp>
          <p:nvSpPr>
            <p:cNvPr id="124943" name="文本框 124942"/>
            <p:cNvSpPr txBox="1"/>
            <p:nvPr/>
          </p:nvSpPr>
          <p:spPr>
            <a:xfrm>
              <a:off x="4992688" y="22590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11</a:t>
              </a:r>
              <a:endParaRPr lang="en-US" altLang="zh-CN" sz="2800" b="1">
                <a:latin typeface="楷体_GB2312" pitchFamily="49" charset="-122"/>
                <a:ea typeface="楷体_GB2312" pitchFamily="49" charset="-122"/>
              </a:endParaRPr>
            </a:p>
          </p:txBody>
        </p:sp>
        <p:sp>
          <p:nvSpPr>
            <p:cNvPr id="124944" name="文本框 124943"/>
            <p:cNvSpPr txBox="1"/>
            <p:nvPr/>
          </p:nvSpPr>
          <p:spPr>
            <a:xfrm>
              <a:off x="4992688" y="2944813"/>
              <a:ext cx="604837" cy="519112"/>
            </a:xfrm>
            <a:prstGeom prst="rect">
              <a:avLst/>
            </a:prstGeom>
            <a:noFill/>
            <a:ln w="9525">
              <a:noFill/>
            </a:ln>
          </p:spPr>
          <p:txBody>
            <a:bodyPr>
              <a:spAutoFit/>
            </a:bodyPr>
            <a:lstStyle/>
            <a:p>
              <a:pPr>
                <a:spcBef>
                  <a:spcPct val="50000"/>
                </a:spcBef>
              </a:pPr>
              <a:r>
                <a:rPr lang="en-US" altLang="zh-CN" sz="2800" b="1" dirty="0">
                  <a:latin typeface="楷体_GB2312" pitchFamily="49" charset="-122"/>
                  <a:ea typeface="楷体_GB2312" pitchFamily="49" charset="-122"/>
                </a:rPr>
                <a:t>10</a:t>
              </a:r>
              <a:endParaRPr lang="en-US" altLang="zh-CN" sz="2800" b="1">
                <a:latin typeface="楷体_GB2312" pitchFamily="49" charset="-122"/>
                <a:ea typeface="楷体_GB2312" pitchFamily="49" charset="-122"/>
              </a:endParaRPr>
            </a:p>
          </p:txBody>
        </p:sp>
        <p:graphicFrame>
          <p:nvGraphicFramePr>
            <p:cNvPr id="124946" name="对象 124945"/>
            <p:cNvGraphicFramePr>
              <a:graphicFrameLocks noChangeAspect="1"/>
            </p:cNvGraphicFramePr>
            <p:nvPr>
              <p:extLst>
                <p:ext uri="{D42A27DB-BD31-4B8C-83A1-F6EECF244321}">
                  <p14:modId xmlns:p14="http://schemas.microsoft.com/office/powerpoint/2010/main" val="574207442"/>
                </p:ext>
              </p:extLst>
            </p:nvPr>
          </p:nvGraphicFramePr>
          <p:xfrm>
            <a:off x="5699125" y="808038"/>
            <a:ext cx="3444875" cy="3078162"/>
          </p:xfrm>
          <a:graphic>
            <a:graphicData uri="http://schemas.openxmlformats.org/presentationml/2006/ole">
              <mc:AlternateContent xmlns:mc="http://schemas.openxmlformats.org/markup-compatibility/2006">
                <mc:Choice xmlns:v="urn:schemas-microsoft-com:vml" Requires="v">
                  <p:oleObj spid="_x0000_s30833" r:id="rId4" imgW="4286250" imgH="4410075" progId="">
                    <p:embed/>
                  </p:oleObj>
                </mc:Choice>
                <mc:Fallback>
                  <p:oleObj r:id="rId4" imgW="4286250" imgH="4410075"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125" y="808038"/>
                          <a:ext cx="3444875"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组合 3"/>
          <p:cNvGrpSpPr/>
          <p:nvPr/>
        </p:nvGrpSpPr>
        <p:grpSpPr>
          <a:xfrm>
            <a:off x="152400" y="2895600"/>
            <a:ext cx="6324600" cy="3851275"/>
            <a:chOff x="152400" y="2895600"/>
            <a:chExt cx="6324600" cy="3851275"/>
          </a:xfrm>
        </p:grpSpPr>
        <p:graphicFrame>
          <p:nvGraphicFramePr>
            <p:cNvPr id="124940" name="对象 124939"/>
            <p:cNvGraphicFramePr>
              <a:graphicFrameLocks noChangeAspect="1"/>
            </p:cNvGraphicFramePr>
            <p:nvPr>
              <p:extLst>
                <p:ext uri="{D42A27DB-BD31-4B8C-83A1-F6EECF244321}">
                  <p14:modId xmlns:p14="http://schemas.microsoft.com/office/powerpoint/2010/main" val="323063866"/>
                </p:ext>
              </p:extLst>
            </p:nvPr>
          </p:nvGraphicFramePr>
          <p:xfrm>
            <a:off x="685800" y="3733800"/>
            <a:ext cx="5257800" cy="2555875"/>
          </p:xfrm>
          <a:graphic>
            <a:graphicData uri="http://schemas.openxmlformats.org/presentationml/2006/ole">
              <mc:AlternateContent xmlns:mc="http://schemas.openxmlformats.org/markup-compatibility/2006">
                <mc:Choice xmlns:v="urn:schemas-microsoft-com:vml" Requires="v">
                  <p:oleObj spid="_x0000_s30834" r:id="rId6" imgW="5629656" imgH="1556004" progId="">
                    <p:embed/>
                  </p:oleObj>
                </mc:Choice>
                <mc:Fallback>
                  <p:oleObj r:id="rId6" imgW="5629656" imgH="1556004" progId="">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r="43163"/>
                        <a:stretch>
                          <a:fillRect/>
                        </a:stretch>
                      </p:blipFill>
                      <p:spPr bwMode="auto">
                        <a:xfrm>
                          <a:off x="685800" y="3733800"/>
                          <a:ext cx="52578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4960" name="左大括号 124959"/>
            <p:cNvSpPr/>
            <p:nvPr/>
          </p:nvSpPr>
          <p:spPr>
            <a:xfrm>
              <a:off x="609600" y="4876800"/>
              <a:ext cx="152400" cy="1143000"/>
            </a:xfrm>
            <a:prstGeom prst="leftBrace">
              <a:avLst>
                <a:gd name="adj1" fmla="val 625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1" name="左大括号 124960"/>
            <p:cNvSpPr/>
            <p:nvPr/>
          </p:nvSpPr>
          <p:spPr>
            <a:xfrm rot="5400000">
              <a:off x="4305300" y="2400300"/>
              <a:ext cx="228600" cy="2286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2" name="左大括号 124961"/>
            <p:cNvSpPr/>
            <p:nvPr/>
          </p:nvSpPr>
          <p:spPr>
            <a:xfrm rot="16200000">
              <a:off x="3086100" y="5067300"/>
              <a:ext cx="304800" cy="2362200"/>
            </a:xfrm>
            <a:prstGeom prst="leftBrace">
              <a:avLst>
                <a:gd name="adj1" fmla="val 6458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3" name="左大括号 124962"/>
            <p:cNvSpPr/>
            <p:nvPr/>
          </p:nvSpPr>
          <p:spPr>
            <a:xfrm flipH="1">
              <a:off x="5715000" y="4267200"/>
              <a:ext cx="228600" cy="1295400"/>
            </a:xfrm>
            <a:prstGeom prst="leftBrace">
              <a:avLst>
                <a:gd name="adj1" fmla="val 4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4964" name="文本框 124963"/>
            <p:cNvSpPr txBox="1"/>
            <p:nvPr/>
          </p:nvSpPr>
          <p:spPr>
            <a:xfrm>
              <a:off x="152400" y="52578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A</a:t>
              </a:r>
            </a:p>
          </p:txBody>
        </p:sp>
        <p:sp>
          <p:nvSpPr>
            <p:cNvPr id="124965" name="文本框 124964"/>
            <p:cNvSpPr txBox="1"/>
            <p:nvPr/>
          </p:nvSpPr>
          <p:spPr>
            <a:xfrm>
              <a:off x="4191000" y="28956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C</a:t>
              </a:r>
            </a:p>
          </p:txBody>
        </p:sp>
        <p:sp>
          <p:nvSpPr>
            <p:cNvPr id="124966" name="文本框 124965"/>
            <p:cNvSpPr txBox="1"/>
            <p:nvPr/>
          </p:nvSpPr>
          <p:spPr>
            <a:xfrm>
              <a:off x="5943600" y="4724400"/>
              <a:ext cx="533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B</a:t>
              </a:r>
            </a:p>
          </p:txBody>
        </p:sp>
        <p:sp>
          <p:nvSpPr>
            <p:cNvPr id="124967" name="文本框 124966"/>
            <p:cNvSpPr txBox="1"/>
            <p:nvPr/>
          </p:nvSpPr>
          <p:spPr>
            <a:xfrm>
              <a:off x="3048000" y="6289675"/>
              <a:ext cx="6096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D</a:t>
              </a:r>
            </a:p>
          </p:txBody>
        </p:sp>
      </p:grpSp>
      <p:sp>
        <p:nvSpPr>
          <p:cNvPr id="2" name="文本框 1"/>
          <p:cNvSpPr txBox="1"/>
          <p:nvPr/>
        </p:nvSpPr>
        <p:spPr>
          <a:xfrm>
            <a:off x="384175" y="354330"/>
            <a:ext cx="2971800" cy="584835"/>
          </a:xfrm>
          <a:prstGeom prst="rect">
            <a:avLst/>
          </a:prstGeom>
          <a:noFill/>
          <a:ln w="38100">
            <a:noFill/>
          </a:ln>
        </p:spPr>
        <p:txBody>
          <a:bodyPr wrap="square" lIns="90000" tIns="46800" rIns="90000" bIns="46800">
            <a:spAutoFit/>
          </a:bodyPr>
          <a:lstStyle/>
          <a:p>
            <a:pPr>
              <a:spcBef>
                <a:spcPct val="50000"/>
              </a:spcBef>
            </a:pPr>
            <a:r>
              <a:rPr lang="en-US" altLang="zh-CN" sz="3200" b="1" dirty="0">
                <a:solidFill>
                  <a:schemeClr val="tx2"/>
                </a:solidFill>
                <a:latin typeface="楷体_GB2312" pitchFamily="49" charset="-122"/>
                <a:ea typeface="楷体_GB2312" pitchFamily="49" charset="-122"/>
                <a:sym typeface="+mn-ea"/>
              </a:rPr>
              <a:t>2、画法</a:t>
            </a:r>
            <a:endParaRPr lang="zh-CN" altLang="en-US" sz="2800"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文本框 134147"/>
          <p:cNvSpPr txBox="1"/>
          <p:nvPr/>
        </p:nvSpPr>
        <p:spPr>
          <a:xfrm>
            <a:off x="304800" y="281940"/>
            <a:ext cx="5352415" cy="583565"/>
          </a:xfrm>
          <a:prstGeom prst="rect">
            <a:avLst/>
          </a:prstGeom>
          <a:noFill/>
          <a:ln w="9525">
            <a:noFill/>
          </a:ln>
        </p:spPr>
        <p:txBody>
          <a:bodyPr wrap="square">
            <a:spAutoFit/>
          </a:bodyPr>
          <a:lstStyle/>
          <a:p>
            <a:pPr>
              <a:spcBef>
                <a:spcPct val="50000"/>
              </a:spcBef>
            </a:pPr>
            <a:r>
              <a:rPr lang="zh-CN" altLang="en-US" sz="3200" b="1" dirty="0">
                <a:solidFill>
                  <a:schemeClr val="accent2"/>
                </a:solidFill>
                <a:latin typeface="楷体_GB2312" pitchFamily="49" charset="-122"/>
                <a:ea typeface="楷体_GB2312" pitchFamily="49" charset="-122"/>
              </a:rPr>
              <a:t>（三</a:t>
            </a:r>
            <a:r>
              <a:rPr lang="zh-CN" altLang="en-US" sz="3200" b="1" dirty="0" smtClean="0">
                <a:solidFill>
                  <a:schemeClr val="accent2"/>
                </a:solidFill>
                <a:latin typeface="楷体_GB2312" pitchFamily="49" charset="-122"/>
                <a:ea typeface="楷体_GB2312" pitchFamily="49" charset="-122"/>
              </a:rPr>
              <a:t>）作</a:t>
            </a:r>
            <a:r>
              <a:rPr lang="zh-CN" altLang="en-US" sz="3200" b="1" dirty="0">
                <a:solidFill>
                  <a:schemeClr val="accent2"/>
                </a:solidFill>
                <a:latin typeface="楷体_GB2312" pitchFamily="49" charset="-122"/>
                <a:ea typeface="楷体_GB2312" pitchFamily="49" charset="-122"/>
              </a:rPr>
              <a:t>逻辑函数的卡诺图</a:t>
            </a:r>
          </a:p>
        </p:txBody>
      </p:sp>
      <p:sp>
        <p:nvSpPr>
          <p:cNvPr id="134149" name="文本框 134148"/>
          <p:cNvSpPr txBox="1"/>
          <p:nvPr/>
        </p:nvSpPr>
        <p:spPr>
          <a:xfrm>
            <a:off x="381000" y="1506855"/>
            <a:ext cx="8382000" cy="521970"/>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已知真值表填卡诺图</a:t>
            </a:r>
            <a:r>
              <a:rPr lang="zh-CN" altLang="en-US" sz="2800"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在其相应的小方格中填入</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p>
        </p:txBody>
      </p:sp>
      <p:graphicFrame>
        <p:nvGraphicFramePr>
          <p:cNvPr id="134150" name="对象 134149"/>
          <p:cNvGraphicFramePr>
            <a:graphicFrameLocks noChangeAspect="1"/>
          </p:cNvGraphicFramePr>
          <p:nvPr/>
        </p:nvGraphicFramePr>
        <p:xfrm>
          <a:off x="457200" y="2438400"/>
          <a:ext cx="3352800" cy="2819400"/>
        </p:xfrm>
        <a:graphic>
          <a:graphicData uri="http://schemas.openxmlformats.org/presentationml/2006/ole">
            <mc:AlternateContent xmlns:mc="http://schemas.openxmlformats.org/markup-compatibility/2006">
              <mc:Choice xmlns:v="urn:schemas-microsoft-com:vml" Requires="v">
                <p:oleObj spid="_x0000_s31796" r:id="rId4" imgW="5632704" imgH="1559052" progId="">
                  <p:embed/>
                </p:oleObj>
              </mc:Choice>
              <mc:Fallback>
                <p:oleObj r:id="rId4" imgW="5632704" imgH="1559052"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l="4030" r="64864" b="5481"/>
                      <a:stretch>
                        <a:fillRect/>
                      </a:stretch>
                    </p:blipFill>
                    <p:spPr bwMode="auto">
                      <a:xfrm>
                        <a:off x="457200" y="2438400"/>
                        <a:ext cx="3352800" cy="28194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34151" name="组合 134150"/>
          <p:cNvGrpSpPr/>
          <p:nvPr/>
        </p:nvGrpSpPr>
        <p:grpSpPr>
          <a:xfrm>
            <a:off x="4572000" y="2438400"/>
            <a:ext cx="2744788" cy="1909763"/>
            <a:chOff x="5518" y="5332"/>
            <a:chExt cx="2500" cy="1740"/>
          </a:xfrm>
        </p:grpSpPr>
        <p:sp>
          <p:nvSpPr>
            <p:cNvPr id="134152" name="矩形 134151"/>
            <p:cNvSpPr/>
            <p:nvPr/>
          </p:nvSpPr>
          <p:spPr>
            <a:xfrm>
              <a:off x="5838" y="5752"/>
              <a:ext cx="2180" cy="90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dirty="0">
                  <a:latin typeface="Times New Roman" panose="02020603050405020304" pitchFamily="18" charset="0"/>
                  <a:ea typeface="宋体" panose="02010600030101010101" pitchFamily="2" charset="-122"/>
                </a:rPr>
                <a:t>0       0       1    0</a:t>
              </a:r>
            </a:p>
            <a:p>
              <a:pPr algn="just">
                <a:lnSpc>
                  <a:spcPct val="120000"/>
                </a:lnSpc>
              </a:pPr>
              <a:r>
                <a:rPr lang="en-US" altLang="zh-CN" dirty="0">
                  <a:latin typeface="Times New Roman" panose="02020603050405020304" pitchFamily="18" charset="0"/>
                  <a:ea typeface="宋体" panose="02010600030101010101" pitchFamily="2" charset="-122"/>
                </a:rPr>
                <a:t>1       1       1    1</a:t>
              </a:r>
            </a:p>
          </p:txBody>
        </p:sp>
        <p:sp>
          <p:nvSpPr>
            <p:cNvPr id="134153" name="直接连接符 134152"/>
            <p:cNvSpPr/>
            <p:nvPr/>
          </p:nvSpPr>
          <p:spPr>
            <a:xfrm>
              <a:off x="5838" y="6232"/>
              <a:ext cx="2180" cy="0"/>
            </a:xfrm>
            <a:prstGeom prst="line">
              <a:avLst/>
            </a:prstGeom>
            <a:ln w="9525" cap="flat" cmpd="sng">
              <a:solidFill>
                <a:srgbClr val="000000"/>
              </a:solidFill>
              <a:prstDash val="solid"/>
              <a:headEnd type="none" w="med" len="med"/>
              <a:tailEnd type="none" w="med" len="med"/>
            </a:ln>
          </p:spPr>
        </p:sp>
        <p:sp>
          <p:nvSpPr>
            <p:cNvPr id="134154" name="直接连接符 134153"/>
            <p:cNvSpPr/>
            <p:nvPr/>
          </p:nvSpPr>
          <p:spPr>
            <a:xfrm>
              <a:off x="6918" y="5772"/>
              <a:ext cx="0" cy="880"/>
            </a:xfrm>
            <a:prstGeom prst="line">
              <a:avLst/>
            </a:prstGeom>
            <a:ln w="9525" cap="flat" cmpd="sng">
              <a:solidFill>
                <a:srgbClr val="000000"/>
              </a:solidFill>
              <a:prstDash val="solid"/>
              <a:headEnd type="none" w="med" len="med"/>
              <a:tailEnd type="none" w="med" len="med"/>
            </a:ln>
          </p:spPr>
        </p:sp>
        <p:sp>
          <p:nvSpPr>
            <p:cNvPr id="134155" name="直接连接符 134154"/>
            <p:cNvSpPr/>
            <p:nvPr/>
          </p:nvSpPr>
          <p:spPr>
            <a:xfrm>
              <a:off x="6338" y="5772"/>
              <a:ext cx="0" cy="880"/>
            </a:xfrm>
            <a:prstGeom prst="line">
              <a:avLst/>
            </a:prstGeom>
            <a:ln w="9525" cap="flat" cmpd="sng">
              <a:solidFill>
                <a:srgbClr val="000000"/>
              </a:solidFill>
              <a:prstDash val="solid"/>
              <a:headEnd type="none" w="med" len="med"/>
              <a:tailEnd type="none" w="med" len="med"/>
            </a:ln>
          </p:spPr>
        </p:sp>
        <p:sp>
          <p:nvSpPr>
            <p:cNvPr id="134156" name="直接连接符 134155"/>
            <p:cNvSpPr/>
            <p:nvPr/>
          </p:nvSpPr>
          <p:spPr>
            <a:xfrm>
              <a:off x="7458" y="5772"/>
              <a:ext cx="0" cy="880"/>
            </a:xfrm>
            <a:prstGeom prst="line">
              <a:avLst/>
            </a:prstGeom>
            <a:ln w="9525" cap="flat" cmpd="sng">
              <a:solidFill>
                <a:srgbClr val="000000"/>
              </a:solidFill>
              <a:prstDash val="solid"/>
              <a:headEnd type="none" w="med" len="med"/>
              <a:tailEnd type="none" w="med" len="med"/>
            </a:ln>
          </p:spPr>
        </p:sp>
        <p:sp>
          <p:nvSpPr>
            <p:cNvPr id="134157" name="左中括号 134156"/>
            <p:cNvSpPr/>
            <p:nvPr/>
          </p:nvSpPr>
          <p:spPr>
            <a:xfrm rot="5400000">
              <a:off x="7418" y="519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4158" name="左中括号 134157"/>
            <p:cNvSpPr/>
            <p:nvPr/>
          </p:nvSpPr>
          <p:spPr>
            <a:xfrm rot="-5400000" flipV="1">
              <a:off x="6868" y="614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4159" name="矩形 134158"/>
            <p:cNvSpPr/>
            <p:nvPr/>
          </p:nvSpPr>
          <p:spPr>
            <a:xfrm>
              <a:off x="6798" y="675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34160" name="矩形 134159"/>
            <p:cNvSpPr/>
            <p:nvPr/>
          </p:nvSpPr>
          <p:spPr>
            <a:xfrm>
              <a:off x="7358" y="533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p>
          </p:txBody>
        </p:sp>
        <p:sp>
          <p:nvSpPr>
            <p:cNvPr id="134161" name="矩形 134160"/>
            <p:cNvSpPr/>
            <p:nvPr/>
          </p:nvSpPr>
          <p:spPr>
            <a:xfrm>
              <a:off x="5518" y="631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文本框 136196"/>
          <p:cNvSpPr txBox="1"/>
          <p:nvPr/>
        </p:nvSpPr>
        <p:spPr>
          <a:xfrm>
            <a:off x="314325" y="1136015"/>
            <a:ext cx="8382000" cy="1630045"/>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已知逻辑函数填卡诺图</a:t>
            </a:r>
            <a:r>
              <a:rPr lang="zh-CN" altLang="en-US" dirty="0">
                <a:latin typeface="Times New Roman" panose="02020603050405020304" pitchFamily="18" charset="0"/>
                <a:ea typeface="宋体" panose="02010600030101010101" pitchFamily="2" charset="-122"/>
              </a:rPr>
              <a:t>：先将函数化为标准“与或”式，再填入图中。在卡诺固上找出和表达式中最小项对应的小方格填</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，其余小方格填</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或以空白代替</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即可得到相应卡诺图。</a:t>
            </a:r>
          </a:p>
          <a:p>
            <a:pPr algn="just"/>
            <a:r>
              <a:rPr lang="zh-CN" altLang="en-US" dirty="0">
                <a:latin typeface="Times New Roman" panose="02020603050405020304" pitchFamily="18" charset="0"/>
                <a:ea typeface="宋体" panose="02010600030101010101" pitchFamily="2" charset="-122"/>
              </a:rPr>
              <a:t>例如：</a:t>
            </a:r>
            <a:r>
              <a:rPr lang="en-US" altLang="zh-CN">
                <a:latin typeface="Times New Roman" panose="02020603050405020304" pitchFamily="18" charset="0"/>
                <a:ea typeface="宋体" panose="02010600030101010101" pitchFamily="2" charset="-122"/>
              </a:rPr>
              <a:t>F(A,B,C,D)=∑(0,6,10,13,15) </a:t>
            </a:r>
          </a:p>
        </p:txBody>
      </p:sp>
      <p:grpSp>
        <p:nvGrpSpPr>
          <p:cNvPr id="136210" name="组合 136209"/>
          <p:cNvGrpSpPr/>
          <p:nvPr/>
        </p:nvGrpSpPr>
        <p:grpSpPr>
          <a:xfrm>
            <a:off x="990600" y="3352800"/>
            <a:ext cx="2971800" cy="2584450"/>
            <a:chOff x="6038" y="8172"/>
            <a:chExt cx="2920" cy="2540"/>
          </a:xfrm>
        </p:grpSpPr>
        <p:grpSp>
          <p:nvGrpSpPr>
            <p:cNvPr id="136211" name="组合 136210"/>
            <p:cNvGrpSpPr/>
            <p:nvPr/>
          </p:nvGrpSpPr>
          <p:grpSpPr>
            <a:xfrm>
              <a:off x="6398" y="9432"/>
              <a:ext cx="2180" cy="880"/>
              <a:chOff x="6398" y="9432"/>
              <a:chExt cx="2180" cy="880"/>
            </a:xfrm>
          </p:grpSpPr>
          <p:sp>
            <p:nvSpPr>
              <p:cNvPr id="136212" name="矩形 136211"/>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0      1       1       0</a:t>
                </a:r>
              </a:p>
              <a:p>
                <a:pPr algn="just">
                  <a:lnSpc>
                    <a:spcPct val="130000"/>
                  </a:lnSpc>
                </a:pPr>
                <a:r>
                  <a:rPr lang="en-US" altLang="zh-CN" sz="2000" dirty="0">
                    <a:latin typeface="Times New Roman" panose="02020603050405020304" pitchFamily="18" charset="0"/>
                    <a:ea typeface="宋体" panose="02010600030101010101" pitchFamily="2" charset="-122"/>
                  </a:rPr>
                  <a:t>  0      0       0       1</a:t>
                </a:r>
              </a:p>
            </p:txBody>
          </p:sp>
          <p:sp>
            <p:nvSpPr>
              <p:cNvPr id="136213" name="直接连接符 136212"/>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14" name="直接连接符 136213"/>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15" name="直接连接符 136214"/>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16" name="直接连接符 136215"/>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17" name="左中括号 136216"/>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18" name="左中括号 136217"/>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19" name="矩形 136218"/>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6220" name="矩形 136219"/>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6221" name="矩形 136220"/>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6222" name="组合 136221"/>
            <p:cNvGrpSpPr/>
            <p:nvPr/>
          </p:nvGrpSpPr>
          <p:grpSpPr>
            <a:xfrm>
              <a:off x="6398" y="8572"/>
              <a:ext cx="2180" cy="880"/>
              <a:chOff x="6398" y="9432"/>
              <a:chExt cx="2180" cy="880"/>
            </a:xfrm>
          </p:grpSpPr>
          <p:sp>
            <p:nvSpPr>
              <p:cNvPr id="136223" name="矩形 13622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1      0       0       0</a:t>
                </a:r>
              </a:p>
              <a:p>
                <a:pPr algn="just">
                  <a:lnSpc>
                    <a:spcPct val="130000"/>
                  </a:lnSpc>
                </a:pPr>
                <a:r>
                  <a:rPr lang="en-US" altLang="zh-CN" sz="2000" dirty="0">
                    <a:latin typeface="Times New Roman" panose="02020603050405020304" pitchFamily="18" charset="0"/>
                    <a:ea typeface="宋体" panose="02010600030101010101" pitchFamily="2" charset="-122"/>
                  </a:rPr>
                  <a:t>  0      0       0       1</a:t>
                </a:r>
              </a:p>
            </p:txBody>
          </p:sp>
          <p:sp>
            <p:nvSpPr>
              <p:cNvPr id="136224" name="直接连接符 13622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25" name="直接连接符 13622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26" name="直接连接符 13622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27" name="直接连接符 13622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28" name="左中括号 136227"/>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29" name="左中括号 136228"/>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30" name="矩形 136229"/>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grpSp>
        <p:nvGrpSpPr>
          <p:cNvPr id="136231" name="组合 136230"/>
          <p:cNvGrpSpPr/>
          <p:nvPr/>
        </p:nvGrpSpPr>
        <p:grpSpPr>
          <a:xfrm>
            <a:off x="4724400" y="3352800"/>
            <a:ext cx="2971800" cy="2584450"/>
            <a:chOff x="6038" y="8172"/>
            <a:chExt cx="2920" cy="2540"/>
          </a:xfrm>
        </p:grpSpPr>
        <p:grpSp>
          <p:nvGrpSpPr>
            <p:cNvPr id="136232" name="组合 136231"/>
            <p:cNvGrpSpPr/>
            <p:nvPr/>
          </p:nvGrpSpPr>
          <p:grpSpPr>
            <a:xfrm>
              <a:off x="6398" y="9432"/>
              <a:ext cx="2180" cy="880"/>
              <a:chOff x="6398" y="9432"/>
              <a:chExt cx="2180" cy="880"/>
            </a:xfrm>
          </p:grpSpPr>
          <p:sp>
            <p:nvSpPr>
              <p:cNvPr id="136233" name="矩形 13623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1       1        </a:t>
                </a:r>
              </a:p>
              <a:p>
                <a:pPr algn="just">
                  <a:lnSpc>
                    <a:spcPct val="130000"/>
                  </a:lnSpc>
                </a:pPr>
                <a:r>
                  <a:rPr lang="en-US" altLang="zh-CN" sz="2000" dirty="0">
                    <a:latin typeface="Times New Roman" panose="02020603050405020304" pitchFamily="18" charset="0"/>
                    <a:ea typeface="宋体" panose="02010600030101010101" pitchFamily="2" charset="-122"/>
                  </a:rPr>
                  <a:t>                            1</a:t>
                </a:r>
              </a:p>
            </p:txBody>
          </p:sp>
          <p:sp>
            <p:nvSpPr>
              <p:cNvPr id="136234" name="直接连接符 13623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35" name="直接连接符 13623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36" name="直接连接符 13623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37" name="直接连接符 13623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38" name="左中括号 136237"/>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39" name="左中括号 136238"/>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40" name="矩形 136239"/>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6241" name="矩形 136240"/>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6242" name="矩形 136241"/>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6243" name="组合 136242"/>
            <p:cNvGrpSpPr/>
            <p:nvPr/>
          </p:nvGrpSpPr>
          <p:grpSpPr>
            <a:xfrm>
              <a:off x="6398" y="8572"/>
              <a:ext cx="2180" cy="880"/>
              <a:chOff x="6398" y="9432"/>
              <a:chExt cx="2180" cy="880"/>
            </a:xfrm>
          </p:grpSpPr>
          <p:sp>
            <p:nvSpPr>
              <p:cNvPr id="136244" name="矩形 136243"/>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1                       </a:t>
                </a:r>
              </a:p>
              <a:p>
                <a:pPr algn="just">
                  <a:lnSpc>
                    <a:spcPct val="130000"/>
                  </a:lnSpc>
                </a:pPr>
                <a:r>
                  <a:rPr lang="en-US" altLang="zh-CN" sz="2000" dirty="0">
                    <a:latin typeface="Times New Roman" panose="02020603050405020304" pitchFamily="18" charset="0"/>
                    <a:ea typeface="宋体" panose="02010600030101010101" pitchFamily="2" charset="-122"/>
                  </a:rPr>
                  <a:t>                           1</a:t>
                </a:r>
              </a:p>
            </p:txBody>
          </p:sp>
          <p:sp>
            <p:nvSpPr>
              <p:cNvPr id="136245" name="直接连接符 136244"/>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6246" name="直接连接符 136245"/>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6247" name="直接连接符 136246"/>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6248" name="直接连接符 136247"/>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6249" name="左中括号 136248"/>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50" name="左中括号 136249"/>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6251" name="矩形 136250"/>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文本框 138244"/>
          <p:cNvSpPr txBox="1"/>
          <p:nvPr/>
        </p:nvSpPr>
        <p:spPr>
          <a:xfrm>
            <a:off x="381000" y="774065"/>
            <a:ext cx="8382000" cy="2368550"/>
          </a:xfrm>
          <a:prstGeom prst="rect">
            <a:avLst/>
          </a:prstGeom>
          <a:noFill/>
          <a:ln w="9525">
            <a:noFill/>
          </a:ln>
        </p:spPr>
        <p:txBody>
          <a:bodyPr>
            <a:spAutoFit/>
          </a:bodyPr>
          <a:lstStyle/>
          <a:p>
            <a:pPr algn="just"/>
            <a:r>
              <a:rPr lang="zh-CN" altLang="en-US" sz="2800" dirty="0">
                <a:solidFill>
                  <a:srgbClr val="FF0000"/>
                </a:solidFill>
                <a:latin typeface="Times New Roman" panose="02020603050405020304" pitchFamily="18" charset="0"/>
                <a:ea typeface="宋体" panose="02010600030101010101" pitchFamily="2" charset="-122"/>
              </a:rPr>
              <a:t>未用最小项表达的逻辑函数的卡诺图</a:t>
            </a:r>
          </a:p>
          <a:p>
            <a:pPr algn="just"/>
            <a:r>
              <a:rPr lang="zh-CN" altLang="en-US" dirty="0">
                <a:latin typeface="Times New Roman" panose="02020603050405020304" pitchFamily="18" charset="0"/>
                <a:ea typeface="宋体" panose="02010600030101010101" pitchFamily="2" charset="-122"/>
              </a:rPr>
              <a:t>	对与或表达式表示的函数，可按照卡诺图上与的公共性、或的叠加性、非的否定性作出相应卡诺图；对某一“与”项按顺序对各个变量在图中找对应的方格区，各方格区的重合方格，即为该“与”项所对应的方格，然后再选加其他“与”项，相重的不再写</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graphicFrame>
        <p:nvGraphicFramePr>
          <p:cNvPr id="138289" name="对象 138288"/>
          <p:cNvGraphicFramePr>
            <a:graphicFrameLocks noChangeAspect="1"/>
          </p:cNvGraphicFramePr>
          <p:nvPr/>
        </p:nvGraphicFramePr>
        <p:xfrm>
          <a:off x="457200" y="3810000"/>
          <a:ext cx="4191000" cy="1093788"/>
        </p:xfrm>
        <a:graphic>
          <a:graphicData uri="http://schemas.openxmlformats.org/presentationml/2006/ole">
            <mc:AlternateContent xmlns:mc="http://schemas.openxmlformats.org/markup-compatibility/2006">
              <mc:Choice xmlns:v="urn:schemas-microsoft-com:vml" Requires="v">
                <p:oleObj spid="_x0000_s32820" r:id="rId4" imgW="1752600" imgH="457200" progId="">
                  <p:embed/>
                </p:oleObj>
              </mc:Choice>
              <mc:Fallback>
                <p:oleObj r:id="rId4" imgW="1752600" imgH="45720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0"/>
                        <a:ext cx="41910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38290" name="组合 138289"/>
          <p:cNvGrpSpPr/>
          <p:nvPr/>
        </p:nvGrpSpPr>
        <p:grpSpPr>
          <a:xfrm>
            <a:off x="5105400" y="3352800"/>
            <a:ext cx="2971800" cy="2584450"/>
            <a:chOff x="6038" y="8172"/>
            <a:chExt cx="2920" cy="2540"/>
          </a:xfrm>
        </p:grpSpPr>
        <p:grpSp>
          <p:nvGrpSpPr>
            <p:cNvPr id="138291" name="组合 138290"/>
            <p:cNvGrpSpPr/>
            <p:nvPr/>
          </p:nvGrpSpPr>
          <p:grpSpPr>
            <a:xfrm>
              <a:off x="6398" y="9432"/>
              <a:ext cx="2180" cy="880"/>
              <a:chOff x="6398" y="9432"/>
              <a:chExt cx="2180" cy="880"/>
            </a:xfrm>
          </p:grpSpPr>
          <p:sp>
            <p:nvSpPr>
              <p:cNvPr id="138292" name="矩形 138291"/>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a:t>
                </a:r>
              </a:p>
            </p:txBody>
          </p:sp>
          <p:sp>
            <p:nvSpPr>
              <p:cNvPr id="138293" name="直接连接符 138292"/>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8294" name="直接连接符 138293"/>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8295" name="直接连接符 138294"/>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8296" name="直接连接符 138295"/>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8297" name="左中括号 138296"/>
            <p:cNvSpPr/>
            <p:nvPr/>
          </p:nvSpPr>
          <p:spPr>
            <a:xfrm rot="5400000">
              <a:off x="7978" y="79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298" name="左中括号 138297"/>
            <p:cNvSpPr/>
            <p:nvPr/>
          </p:nvSpPr>
          <p:spPr>
            <a:xfrm rot="-5400000" flipV="1">
              <a:off x="7428" y="98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299" name="矩形 138298"/>
            <p:cNvSpPr/>
            <p:nvPr/>
          </p:nvSpPr>
          <p:spPr>
            <a:xfrm>
              <a:off x="7898" y="8172"/>
              <a:ext cx="240" cy="320"/>
            </a:xfrm>
            <a:prstGeom prst="rect">
              <a:avLst/>
            </a:prstGeom>
            <a:noFill/>
            <a:ln w="9525">
              <a:noFill/>
            </a:ln>
          </p:spPr>
          <p:txBody>
            <a:bodyPr lIns="0" tIns="0" rIns="0" bIns="0"/>
            <a:lstStyle/>
            <a:p>
              <a:pPr algn="just"/>
              <a:r>
                <a:rPr lang="en-US" altLang="zh-CN" sz="1800">
                  <a:latin typeface="Times New Roman" panose="02020603050405020304" pitchFamily="18" charset="0"/>
                  <a:ea typeface="宋体" panose="02010600030101010101" pitchFamily="2" charset="-122"/>
                </a:rPr>
                <a:t>C</a:t>
              </a:r>
            </a:p>
          </p:txBody>
        </p:sp>
        <p:sp>
          <p:nvSpPr>
            <p:cNvPr id="138300" name="矩形 138299"/>
            <p:cNvSpPr/>
            <p:nvPr/>
          </p:nvSpPr>
          <p:spPr>
            <a:xfrm>
              <a:off x="8718" y="931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B</a:t>
              </a:r>
            </a:p>
          </p:txBody>
        </p:sp>
        <p:sp>
          <p:nvSpPr>
            <p:cNvPr id="138301" name="矩形 138300"/>
            <p:cNvSpPr/>
            <p:nvPr/>
          </p:nvSpPr>
          <p:spPr>
            <a:xfrm>
              <a:off x="6038" y="973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A</a:t>
              </a:r>
              <a:endParaRPr lang="en-US" altLang="zh-CN" sz="1200">
                <a:latin typeface="Times New Roman" panose="02020603050405020304" pitchFamily="18" charset="0"/>
                <a:ea typeface="宋体" panose="02010600030101010101" pitchFamily="2" charset="-122"/>
              </a:endParaRPr>
            </a:p>
          </p:txBody>
        </p:sp>
        <p:grpSp>
          <p:nvGrpSpPr>
            <p:cNvPr id="138302" name="组合 138301"/>
            <p:cNvGrpSpPr/>
            <p:nvPr/>
          </p:nvGrpSpPr>
          <p:grpSpPr>
            <a:xfrm>
              <a:off x="6398" y="8572"/>
              <a:ext cx="2180" cy="880"/>
              <a:chOff x="6398" y="9432"/>
              <a:chExt cx="2180" cy="880"/>
            </a:xfrm>
          </p:grpSpPr>
          <p:sp>
            <p:nvSpPr>
              <p:cNvPr id="138303" name="矩形 138302"/>
              <p:cNvSpPr/>
              <p:nvPr/>
            </p:nvSpPr>
            <p:spPr>
              <a:xfrm>
                <a:off x="6398" y="94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30000"/>
                  </a:lnSpc>
                </a:pPr>
                <a:r>
                  <a:rPr lang="en-US" altLang="zh-CN" sz="2000" dirty="0">
                    <a:latin typeface="Times New Roman" panose="02020603050405020304" pitchFamily="18" charset="0"/>
                    <a:ea typeface="宋体" panose="02010600030101010101" pitchFamily="2" charset="-122"/>
                  </a:rPr>
                  <a:t>  </a:t>
                </a:r>
              </a:p>
            </p:txBody>
          </p:sp>
          <p:sp>
            <p:nvSpPr>
              <p:cNvPr id="138304" name="直接连接符 138303"/>
              <p:cNvSpPr/>
              <p:nvPr/>
            </p:nvSpPr>
            <p:spPr>
              <a:xfrm>
                <a:off x="6398" y="9892"/>
                <a:ext cx="2180" cy="0"/>
              </a:xfrm>
              <a:prstGeom prst="line">
                <a:avLst/>
              </a:prstGeom>
              <a:ln w="9525" cap="flat" cmpd="sng">
                <a:solidFill>
                  <a:srgbClr val="000000"/>
                </a:solidFill>
                <a:prstDash val="solid"/>
                <a:headEnd type="none" w="med" len="med"/>
                <a:tailEnd type="none" w="med" len="med"/>
              </a:ln>
            </p:spPr>
          </p:sp>
          <p:sp>
            <p:nvSpPr>
              <p:cNvPr id="138305" name="直接连接符 138304"/>
              <p:cNvSpPr/>
              <p:nvPr/>
            </p:nvSpPr>
            <p:spPr>
              <a:xfrm>
                <a:off x="7478" y="9432"/>
                <a:ext cx="0" cy="880"/>
              </a:xfrm>
              <a:prstGeom prst="line">
                <a:avLst/>
              </a:prstGeom>
              <a:ln w="9525" cap="flat" cmpd="sng">
                <a:solidFill>
                  <a:srgbClr val="000000"/>
                </a:solidFill>
                <a:prstDash val="solid"/>
                <a:headEnd type="none" w="med" len="med"/>
                <a:tailEnd type="none" w="med" len="med"/>
              </a:ln>
            </p:spPr>
          </p:sp>
          <p:sp>
            <p:nvSpPr>
              <p:cNvPr id="138306" name="直接连接符 138305"/>
              <p:cNvSpPr/>
              <p:nvPr/>
            </p:nvSpPr>
            <p:spPr>
              <a:xfrm>
                <a:off x="6898" y="9432"/>
                <a:ext cx="0" cy="880"/>
              </a:xfrm>
              <a:prstGeom prst="line">
                <a:avLst/>
              </a:prstGeom>
              <a:ln w="9525" cap="flat" cmpd="sng">
                <a:solidFill>
                  <a:srgbClr val="000000"/>
                </a:solidFill>
                <a:prstDash val="solid"/>
                <a:headEnd type="none" w="med" len="med"/>
                <a:tailEnd type="none" w="med" len="med"/>
              </a:ln>
            </p:spPr>
          </p:sp>
          <p:sp>
            <p:nvSpPr>
              <p:cNvPr id="138307" name="直接连接符 138306"/>
              <p:cNvSpPr/>
              <p:nvPr/>
            </p:nvSpPr>
            <p:spPr>
              <a:xfrm>
                <a:off x="8018" y="9432"/>
                <a:ext cx="0" cy="880"/>
              </a:xfrm>
              <a:prstGeom prst="line">
                <a:avLst/>
              </a:prstGeom>
              <a:ln w="9525" cap="flat" cmpd="sng">
                <a:solidFill>
                  <a:srgbClr val="000000"/>
                </a:solidFill>
                <a:prstDash val="solid"/>
                <a:headEnd type="none" w="med" len="med"/>
                <a:tailEnd type="none" w="med" len="med"/>
              </a:ln>
            </p:spPr>
          </p:sp>
        </p:grpSp>
        <p:sp>
          <p:nvSpPr>
            <p:cNvPr id="138308" name="左中括号 138307"/>
            <p:cNvSpPr/>
            <p:nvPr/>
          </p:nvSpPr>
          <p:spPr>
            <a:xfrm rot="10800000">
              <a:off x="8618" y="9032"/>
              <a:ext cx="60" cy="860"/>
            </a:xfrm>
            <a:prstGeom prst="leftBracket">
              <a:avLst>
                <a:gd name="adj" fmla="val 119444"/>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309" name="左中括号 138308"/>
            <p:cNvSpPr/>
            <p:nvPr/>
          </p:nvSpPr>
          <p:spPr>
            <a:xfrm>
              <a:off x="6298" y="9452"/>
              <a:ext cx="60" cy="840"/>
            </a:xfrm>
            <a:prstGeom prst="leftBracket">
              <a:avLst>
                <a:gd name="adj" fmla="val 116666"/>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38310" name="矩形 138309"/>
            <p:cNvSpPr/>
            <p:nvPr/>
          </p:nvSpPr>
          <p:spPr>
            <a:xfrm>
              <a:off x="7398" y="10392"/>
              <a:ext cx="240" cy="320"/>
            </a:xfrm>
            <a:prstGeom prst="rect">
              <a:avLst/>
            </a:prstGeom>
            <a:noFill/>
            <a:ln w="9525">
              <a:noFill/>
            </a:ln>
          </p:spPr>
          <p:txBody>
            <a:bodyPr lIns="0" tIns="0" rIns="0" bIns="0"/>
            <a:lstStyle/>
            <a:p>
              <a:pPr algn="just"/>
              <a:r>
                <a:rPr lang="en-US" altLang="zh-CN" sz="2000">
                  <a:latin typeface="Times New Roman" panose="02020603050405020304" pitchFamily="18" charset="0"/>
                  <a:ea typeface="宋体" panose="02010600030101010101" pitchFamily="2" charset="-122"/>
                </a:rPr>
                <a:t>D</a:t>
              </a:r>
              <a:endParaRPr lang="en-US" altLang="zh-CN" sz="1200">
                <a:latin typeface="Times New Roman" panose="02020603050405020304" pitchFamily="18" charset="0"/>
                <a:ea typeface="宋体" panose="02010600030101010101" pitchFamily="2" charset="-122"/>
              </a:endParaRPr>
            </a:p>
          </p:txBody>
        </p:sp>
      </p:grpSp>
      <p:sp>
        <p:nvSpPr>
          <p:cNvPr id="138311" name="文本框 138310"/>
          <p:cNvSpPr txBox="1"/>
          <p:nvPr/>
        </p:nvSpPr>
        <p:spPr>
          <a:xfrm>
            <a:off x="5562600" y="37338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2" name="文本框 138311"/>
          <p:cNvSpPr txBox="1"/>
          <p:nvPr/>
        </p:nvSpPr>
        <p:spPr>
          <a:xfrm>
            <a:off x="5562600" y="41910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3" name="文本框 138312"/>
          <p:cNvSpPr txBox="1"/>
          <p:nvPr/>
        </p:nvSpPr>
        <p:spPr>
          <a:xfrm>
            <a:off x="6096000" y="41910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4" name="文本框 138313"/>
          <p:cNvSpPr txBox="1"/>
          <p:nvPr/>
        </p:nvSpPr>
        <p:spPr>
          <a:xfrm>
            <a:off x="55626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5" name="文本框 138314"/>
          <p:cNvSpPr txBox="1"/>
          <p:nvPr/>
        </p:nvSpPr>
        <p:spPr>
          <a:xfrm>
            <a:off x="60960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6" name="文本框 138315"/>
          <p:cNvSpPr txBox="1"/>
          <p:nvPr/>
        </p:nvSpPr>
        <p:spPr>
          <a:xfrm>
            <a:off x="6096000" y="37338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7" name="文本框 138316"/>
          <p:cNvSpPr txBox="1"/>
          <p:nvPr/>
        </p:nvSpPr>
        <p:spPr>
          <a:xfrm>
            <a:off x="67056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8" name="文本框 138317"/>
          <p:cNvSpPr txBox="1"/>
          <p:nvPr/>
        </p:nvSpPr>
        <p:spPr>
          <a:xfrm>
            <a:off x="7239000" y="46482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19" name="文本框 138318"/>
          <p:cNvSpPr txBox="1"/>
          <p:nvPr/>
        </p:nvSpPr>
        <p:spPr>
          <a:xfrm>
            <a:off x="55626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0" name="文本框 138319"/>
          <p:cNvSpPr txBox="1"/>
          <p:nvPr/>
        </p:nvSpPr>
        <p:spPr>
          <a:xfrm>
            <a:off x="60960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1" name="文本框 138320"/>
          <p:cNvSpPr txBox="1"/>
          <p:nvPr/>
        </p:nvSpPr>
        <p:spPr>
          <a:xfrm>
            <a:off x="67056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
        <p:nvSpPr>
          <p:cNvPr id="138322" name="文本框 138321"/>
          <p:cNvSpPr txBox="1"/>
          <p:nvPr/>
        </p:nvSpPr>
        <p:spPr>
          <a:xfrm>
            <a:off x="7239000" y="5105400"/>
            <a:ext cx="381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98" name="组合 6197"/>
          <p:cNvGrpSpPr/>
          <p:nvPr/>
        </p:nvGrpSpPr>
        <p:grpSpPr>
          <a:xfrm>
            <a:off x="1143000" y="5242248"/>
            <a:ext cx="2552700" cy="1004888"/>
            <a:chOff x="840" y="3166"/>
            <a:chExt cx="1608" cy="633"/>
          </a:xfrm>
        </p:grpSpPr>
        <p:sp>
          <p:nvSpPr>
            <p:cNvPr id="6152" name="直接连接符 6151"/>
            <p:cNvSpPr/>
            <p:nvPr/>
          </p:nvSpPr>
          <p:spPr>
            <a:xfrm>
              <a:off x="1824" y="3521"/>
              <a:ext cx="240" cy="0"/>
            </a:xfrm>
            <a:prstGeom prst="line">
              <a:avLst/>
            </a:prstGeom>
            <a:ln w="38100" cap="flat" cmpd="sng">
              <a:solidFill>
                <a:schemeClr val="accent2"/>
              </a:solidFill>
              <a:prstDash val="solid"/>
              <a:headEnd type="none" w="med" len="med"/>
              <a:tailEnd type="none" w="med" len="med"/>
            </a:ln>
          </p:spPr>
        </p:sp>
        <p:sp>
          <p:nvSpPr>
            <p:cNvPr id="6153" name="矩形 6152"/>
            <p:cNvSpPr/>
            <p:nvPr/>
          </p:nvSpPr>
          <p:spPr>
            <a:xfrm>
              <a:off x="1440" y="3290"/>
              <a:ext cx="384" cy="509"/>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6154" name="直接连接符 6153"/>
            <p:cNvSpPr/>
            <p:nvPr/>
          </p:nvSpPr>
          <p:spPr>
            <a:xfrm>
              <a:off x="1200" y="3660"/>
              <a:ext cx="240" cy="0"/>
            </a:xfrm>
            <a:prstGeom prst="line">
              <a:avLst/>
            </a:prstGeom>
            <a:ln w="38100" cap="flat" cmpd="sng">
              <a:solidFill>
                <a:schemeClr val="accent2"/>
              </a:solidFill>
              <a:prstDash val="solid"/>
              <a:headEnd type="none" w="med" len="med"/>
              <a:tailEnd type="none" w="med" len="med"/>
            </a:ln>
          </p:spPr>
        </p:sp>
        <p:sp>
          <p:nvSpPr>
            <p:cNvPr id="6155" name="直接连接符 6154"/>
            <p:cNvSpPr/>
            <p:nvPr/>
          </p:nvSpPr>
          <p:spPr>
            <a:xfrm>
              <a:off x="1200" y="3382"/>
              <a:ext cx="240" cy="0"/>
            </a:xfrm>
            <a:prstGeom prst="line">
              <a:avLst/>
            </a:prstGeom>
            <a:ln w="38100" cap="flat" cmpd="sng">
              <a:solidFill>
                <a:schemeClr val="accent2"/>
              </a:solidFill>
              <a:prstDash val="solid"/>
              <a:headEnd type="none" w="med" len="med"/>
              <a:tailEnd type="none" w="med" len="med"/>
            </a:ln>
          </p:spPr>
        </p:sp>
        <p:sp>
          <p:nvSpPr>
            <p:cNvPr id="6156" name="文本框 6155"/>
            <p:cNvSpPr txBox="1"/>
            <p:nvPr/>
          </p:nvSpPr>
          <p:spPr>
            <a:xfrm>
              <a:off x="1544" y="3228"/>
              <a:ext cx="304"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&amp;</a:t>
              </a:r>
            </a:p>
          </p:txBody>
        </p:sp>
        <p:sp>
          <p:nvSpPr>
            <p:cNvPr id="6157" name="文本框 6156"/>
            <p:cNvSpPr txBox="1"/>
            <p:nvPr/>
          </p:nvSpPr>
          <p:spPr>
            <a:xfrm>
              <a:off x="840" y="3166"/>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6158" name="文本框 6157"/>
            <p:cNvSpPr txBox="1"/>
            <p:nvPr/>
          </p:nvSpPr>
          <p:spPr>
            <a:xfrm>
              <a:off x="840" y="350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6159" name="文本框 6158"/>
            <p:cNvSpPr txBox="1"/>
            <p:nvPr/>
          </p:nvSpPr>
          <p:spPr>
            <a:xfrm>
              <a:off x="2160" y="3351"/>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sp>
        <p:nvSpPr>
          <p:cNvPr id="6146" name="文本框 6145"/>
          <p:cNvSpPr txBox="1"/>
          <p:nvPr/>
        </p:nvSpPr>
        <p:spPr>
          <a:xfrm>
            <a:off x="457200" y="1892300"/>
            <a:ext cx="4572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与逻辑运算规则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逻辑乘</a:t>
            </a:r>
            <a:endParaRPr lang="zh-CN" altLang="en-US" b="1" dirty="0">
              <a:latin typeface="楷体_GB2312" pitchFamily="49" charset="-122"/>
              <a:ea typeface="楷体_GB2312" pitchFamily="49" charset="-122"/>
            </a:endParaRPr>
          </a:p>
        </p:txBody>
      </p:sp>
      <p:sp>
        <p:nvSpPr>
          <p:cNvPr id="6147" name="矩形 6146"/>
          <p:cNvSpPr/>
          <p:nvPr/>
        </p:nvSpPr>
        <p:spPr>
          <a:xfrm>
            <a:off x="457200" y="554990"/>
            <a:ext cx="2631440" cy="460375"/>
          </a:xfrm>
          <a:prstGeom prst="rect">
            <a:avLst/>
          </a:prstGeom>
          <a:noFill/>
          <a:ln w="9525">
            <a:noFill/>
          </a:ln>
        </p:spPr>
        <p:txBody>
          <a:bodyPr wrap="none" anchor="t">
            <a:spAutoFit/>
          </a:bodyPr>
          <a:lstStyle/>
          <a:p>
            <a:pPr>
              <a:spcBef>
                <a:spcPct val="50000"/>
              </a:spcBef>
            </a:pPr>
            <a:r>
              <a:rPr lang="zh-CN" altLang="en-US" b="1" dirty="0">
                <a:latin typeface="楷体_GB2312" pitchFamily="49" charset="-122"/>
                <a:ea typeface="楷体_GB2312" pitchFamily="49" charset="-122"/>
              </a:rPr>
              <a:t>与逻辑关系表示式</a:t>
            </a:r>
          </a:p>
        </p:txBody>
      </p:sp>
      <p:sp>
        <p:nvSpPr>
          <p:cNvPr id="6148" name="矩形 6147"/>
          <p:cNvSpPr/>
          <p:nvPr/>
        </p:nvSpPr>
        <p:spPr>
          <a:xfrm>
            <a:off x="1254125" y="1278890"/>
            <a:ext cx="1984375" cy="457200"/>
          </a:xfrm>
          <a:prstGeom prst="rect">
            <a:avLst/>
          </a:prstGeom>
          <a:noFill/>
          <a:ln w="9525">
            <a:noFill/>
          </a:ln>
        </p:spPr>
        <p:txBody>
          <a:bodyPr wrap="none" anchor="t">
            <a:spAutoFit/>
          </a:bodyPr>
          <a:lstStyle/>
          <a:p>
            <a:pPr>
              <a:spcBef>
                <a:spcPct val="50000"/>
              </a:spcBef>
            </a:pPr>
            <a:r>
              <a:rPr lang="en-US" altLang="zh-CN" b="1" dirty="0">
                <a:solidFill>
                  <a:srgbClr val="FF0000"/>
                </a:solidFill>
                <a:latin typeface="楷体_GB2312" pitchFamily="49" charset="-122"/>
                <a:ea typeface="楷体_GB2312" pitchFamily="49" charset="-122"/>
              </a:rPr>
              <a:t>L= A</a:t>
            </a:r>
            <a:r>
              <a:rPr lang="en-US" altLang="zh-CN" b="1" dirty="0">
                <a:solidFill>
                  <a:srgbClr val="FF0000"/>
                </a:solidFill>
                <a:latin typeface="Times New Roman" panose="02020603050405020304" pitchFamily="18" charset="0"/>
                <a:ea typeface="楷体_GB2312" pitchFamily="49" charset="-122"/>
              </a:rPr>
              <a:t>•</a:t>
            </a:r>
            <a:r>
              <a:rPr lang="en-US" altLang="zh-CN" b="1" dirty="0">
                <a:solidFill>
                  <a:srgbClr val="FF0000"/>
                </a:solidFill>
                <a:latin typeface="楷体_GB2312" pitchFamily="49" charset="-122"/>
                <a:ea typeface="楷体_GB2312" pitchFamily="49" charset="-122"/>
              </a:rPr>
              <a:t>B = AB</a:t>
            </a:r>
            <a:r>
              <a:rPr lang="en-US" altLang="zh-CN" b="1" dirty="0">
                <a:latin typeface="楷体_GB2312" pitchFamily="49" charset="-122"/>
                <a:ea typeface="楷体_GB2312" pitchFamily="49" charset="-122"/>
              </a:rPr>
              <a:t> </a:t>
            </a:r>
          </a:p>
        </p:txBody>
      </p:sp>
      <p:sp>
        <p:nvSpPr>
          <p:cNvPr id="6151" name="文本框 6150"/>
          <p:cNvSpPr txBox="1"/>
          <p:nvPr/>
        </p:nvSpPr>
        <p:spPr>
          <a:xfrm>
            <a:off x="457200" y="4214818"/>
            <a:ext cx="30480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与门符号</a:t>
            </a:r>
            <a:r>
              <a:rPr lang="en-US" altLang="zh-CN" b="1" dirty="0">
                <a:latin typeface="楷体_GB2312" pitchFamily="49" charset="-122"/>
                <a:ea typeface="楷体_GB2312" pitchFamily="49" charset="-122"/>
              </a:rPr>
              <a:t>:</a:t>
            </a:r>
          </a:p>
        </p:txBody>
      </p:sp>
      <p:sp>
        <p:nvSpPr>
          <p:cNvPr id="6170" name="文本框 6169"/>
          <p:cNvSpPr txBox="1"/>
          <p:nvPr/>
        </p:nvSpPr>
        <p:spPr>
          <a:xfrm>
            <a:off x="2152650" y="2911793"/>
            <a:ext cx="3295650" cy="1033462"/>
          </a:xfrm>
          <a:prstGeom prst="rect">
            <a:avLst/>
          </a:prstGeom>
          <a:noFill/>
          <a:ln w="28575" cap="flat" cmpd="sng">
            <a:solidFill>
              <a:srgbClr val="FF00FF"/>
            </a:solidFill>
            <a:prstDash val="solid"/>
            <a:miter/>
            <a:headEnd type="none" w="med" len="med"/>
            <a:tailEnd type="none" w="med" len="med"/>
          </a:ln>
        </p:spPr>
        <p:txBody>
          <a:bodyPr>
            <a:spAutoFit/>
          </a:bodyPr>
          <a:lstStyle/>
          <a:p>
            <a:pPr algn="ctr">
              <a:spcBef>
                <a:spcPct val="50000"/>
              </a:spcBef>
            </a:pPr>
            <a:r>
              <a:rPr lang="en-US" altLang="zh-CN" dirty="0">
                <a:latin typeface="Times New Roman" panose="02020603050405020304" pitchFamily="18" charset="0"/>
                <a:ea typeface="宋体" panose="02010600030101010101" pitchFamily="2" charset="-122"/>
              </a:rPr>
              <a:t>0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0=0       0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1=0</a:t>
            </a:r>
          </a:p>
          <a:p>
            <a:pPr algn="ctr">
              <a:spcBef>
                <a:spcPct val="50000"/>
              </a:spcBef>
            </a:pPr>
            <a:r>
              <a:rPr lang="en-US" altLang="zh-CN" dirty="0">
                <a:latin typeface="Times New Roman" panose="02020603050405020304" pitchFamily="18" charset="0"/>
                <a:ea typeface="宋体" panose="02010600030101010101" pitchFamily="2" charset="-122"/>
              </a:rPr>
              <a:t>1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0=0       1 </a:t>
            </a:r>
            <a:r>
              <a:rPr lang="en-US" altLang="zh-CN" b="1">
                <a:latin typeface="Times New Roman" panose="02020603050405020304" pitchFamily="18" charset="0"/>
                <a:ea typeface="楷体_GB2312" pitchFamily="49" charset="-122"/>
              </a:rPr>
              <a:t>•</a:t>
            </a:r>
            <a:r>
              <a:rPr lang="en-US" altLang="zh-CN" dirty="0">
                <a:latin typeface="Times New Roman" panose="02020603050405020304" pitchFamily="18" charset="0"/>
                <a:ea typeface="宋体" panose="02010600030101010101" pitchFamily="2" charset="-122"/>
              </a:rPr>
              <a:t> 1=1</a:t>
            </a:r>
            <a:endParaRPr lang="en-US" altLang="zh-CN">
              <a:latin typeface="Times New Roman" panose="02020603050405020304" pitchFamily="18" charset="0"/>
              <a:ea typeface="宋体" panose="02010600030101010101" pitchFamily="2" charset="-122"/>
            </a:endParaRPr>
          </a:p>
        </p:txBody>
      </p:sp>
      <p:grpSp>
        <p:nvGrpSpPr>
          <p:cNvPr id="6194" name="组合 6193"/>
          <p:cNvGrpSpPr/>
          <p:nvPr/>
        </p:nvGrpSpPr>
        <p:grpSpPr>
          <a:xfrm>
            <a:off x="3886200" y="5242248"/>
            <a:ext cx="2552700" cy="1041400"/>
            <a:chOff x="3192" y="3232"/>
            <a:chExt cx="1608" cy="656"/>
          </a:xfrm>
        </p:grpSpPr>
        <p:sp>
          <p:nvSpPr>
            <p:cNvPr id="6186" name="直接连接符 6185"/>
            <p:cNvSpPr/>
            <p:nvPr/>
          </p:nvSpPr>
          <p:spPr>
            <a:xfrm>
              <a:off x="4176" y="3600"/>
              <a:ext cx="240" cy="0"/>
            </a:xfrm>
            <a:prstGeom prst="line">
              <a:avLst/>
            </a:prstGeom>
            <a:ln w="38100" cap="flat" cmpd="sng">
              <a:solidFill>
                <a:schemeClr val="accent2"/>
              </a:solidFill>
              <a:prstDash val="solid"/>
              <a:headEnd type="none" w="med" len="med"/>
              <a:tailEnd type="none" w="med" len="med"/>
            </a:ln>
          </p:spPr>
        </p:sp>
        <p:sp>
          <p:nvSpPr>
            <p:cNvPr id="6187" name="矩形 6186"/>
            <p:cNvSpPr/>
            <p:nvPr/>
          </p:nvSpPr>
          <p:spPr>
            <a:xfrm>
              <a:off x="3792" y="3360"/>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6188" name="直接连接符 6187"/>
            <p:cNvSpPr/>
            <p:nvPr/>
          </p:nvSpPr>
          <p:spPr>
            <a:xfrm>
              <a:off x="3552" y="3744"/>
              <a:ext cx="240" cy="0"/>
            </a:xfrm>
            <a:prstGeom prst="line">
              <a:avLst/>
            </a:prstGeom>
            <a:ln w="38100" cap="flat" cmpd="sng">
              <a:solidFill>
                <a:schemeClr val="accent2"/>
              </a:solidFill>
              <a:prstDash val="solid"/>
              <a:headEnd type="none" w="med" len="med"/>
              <a:tailEnd type="none" w="med" len="med"/>
            </a:ln>
          </p:spPr>
        </p:sp>
        <p:sp>
          <p:nvSpPr>
            <p:cNvPr id="6189" name="直接连接符 6188"/>
            <p:cNvSpPr/>
            <p:nvPr/>
          </p:nvSpPr>
          <p:spPr>
            <a:xfrm>
              <a:off x="3552" y="3456"/>
              <a:ext cx="240" cy="0"/>
            </a:xfrm>
            <a:prstGeom prst="line">
              <a:avLst/>
            </a:prstGeom>
            <a:ln w="38100" cap="flat" cmpd="sng">
              <a:solidFill>
                <a:schemeClr val="accent2"/>
              </a:solidFill>
              <a:prstDash val="solid"/>
              <a:headEnd type="none" w="med" len="med"/>
              <a:tailEnd type="none" w="med" len="med"/>
            </a:ln>
          </p:spPr>
        </p:sp>
        <p:sp>
          <p:nvSpPr>
            <p:cNvPr id="6191" name="文本框 6190"/>
            <p:cNvSpPr txBox="1"/>
            <p:nvPr/>
          </p:nvSpPr>
          <p:spPr>
            <a:xfrm>
              <a:off x="3192" y="3232"/>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6192" name="文本框 6191"/>
            <p:cNvSpPr txBox="1"/>
            <p:nvPr/>
          </p:nvSpPr>
          <p:spPr>
            <a:xfrm>
              <a:off x="3192" y="3584"/>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6193" name="文本框 6192"/>
            <p:cNvSpPr txBox="1"/>
            <p:nvPr/>
          </p:nvSpPr>
          <p:spPr>
            <a:xfrm>
              <a:off x="4512" y="3424"/>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grpSp>
      <p:pic>
        <p:nvPicPr>
          <p:cNvPr id="3" name="图片 2"/>
          <p:cNvPicPr>
            <a:picLocks noChangeAspect="1"/>
          </p:cNvPicPr>
          <p:nvPr/>
        </p:nvPicPr>
        <p:blipFill>
          <a:blip r:embed="rId3"/>
          <a:stretch>
            <a:fillRect/>
          </a:stretch>
        </p:blipFill>
        <p:spPr>
          <a:xfrm>
            <a:off x="7092280" y="5379091"/>
            <a:ext cx="1181100" cy="93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P spid="6151" grpId="0"/>
      <p:bldP spid="617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矩形 43015"/>
          <p:cNvSpPr/>
          <p:nvPr/>
        </p:nvSpPr>
        <p:spPr>
          <a:xfrm>
            <a:off x="441960" y="735929"/>
            <a:ext cx="8318500" cy="1249363"/>
          </a:xfrm>
          <a:prstGeom prst="rect">
            <a:avLst/>
          </a:prstGeom>
          <a:noFill/>
          <a:ln w="9525">
            <a:noFill/>
          </a:ln>
        </p:spPr>
        <p:txBody>
          <a:bodyPr>
            <a:spAutoFit/>
          </a:bodyPr>
          <a:lstStyle/>
          <a:p>
            <a:r>
              <a:rPr lang="en-US" altLang="zh-CN" sz="2800" b="1" dirty="0">
                <a:solidFill>
                  <a:srgbClr val="FF0066"/>
                </a:solidFill>
                <a:latin typeface="宋体" panose="02010600030101010101" pitchFamily="2" charset="-122"/>
                <a:ea typeface="宋体" panose="02010600030101010101" pitchFamily="2" charset="-122"/>
              </a:rPr>
              <a:t>1</a:t>
            </a:r>
            <a:r>
              <a:rPr lang="zh-CN" altLang="en-US" sz="2800" b="1" dirty="0">
                <a:solidFill>
                  <a:srgbClr val="FF0066"/>
                </a:solidFill>
                <a:latin typeface="宋体" panose="02010600030101010101" pitchFamily="2" charset="-122"/>
                <a:ea typeface="宋体" panose="02010600030101010101" pitchFamily="2" charset="-122"/>
              </a:rPr>
              <a:t>、化简的依据</a:t>
            </a:r>
          </a:p>
          <a:p>
            <a:r>
              <a:rPr lang="zh-CN" altLang="en-US" dirty="0">
                <a:latin typeface="Times New Roman" panose="02020603050405020304" pitchFamily="18" charset="0"/>
                <a:ea typeface="宋体" panose="02010600030101010101" pitchFamily="2" charset="-122"/>
              </a:rPr>
              <a:t>卡诺图直观、清晰反映了最小项的相邻关系。根据并项定理，任意两个相邻项可以合并为一项，合并后消去互补变量。</a:t>
            </a:r>
          </a:p>
        </p:txBody>
      </p:sp>
      <p:sp>
        <p:nvSpPr>
          <p:cNvPr id="43029" name="文本框 43028"/>
          <p:cNvSpPr txBox="1"/>
          <p:nvPr/>
        </p:nvSpPr>
        <p:spPr>
          <a:xfrm>
            <a:off x="114300" y="79057"/>
            <a:ext cx="8610600" cy="583565"/>
          </a:xfrm>
          <a:prstGeom prst="rect">
            <a:avLst/>
          </a:prstGeom>
          <a:noFill/>
          <a:ln w="9525">
            <a:noFill/>
          </a:ln>
        </p:spPr>
        <p:txBody>
          <a:bodyPr>
            <a:spAutoFit/>
          </a:bodyPr>
          <a:lstStyle/>
          <a:p>
            <a:pPr>
              <a:spcBef>
                <a:spcPct val="50000"/>
              </a:spcBef>
            </a:pPr>
            <a:r>
              <a:rPr lang="zh-CN" altLang="en-US" sz="3200" b="1" dirty="0">
                <a:solidFill>
                  <a:schemeClr val="accent2"/>
                </a:solidFill>
                <a:latin typeface="楷体_GB2312" pitchFamily="49" charset="-122"/>
                <a:ea typeface="楷体_GB2312" pitchFamily="49" charset="-122"/>
              </a:rPr>
              <a:t>（四）用卡诺图化简逻辑函数</a:t>
            </a:r>
            <a:endParaRPr lang="zh-CN" altLang="en-US" dirty="0">
              <a:latin typeface="Times New Roman" panose="02020603050405020304" pitchFamily="18" charset="0"/>
              <a:ea typeface="宋体" panose="02010600030101010101" pitchFamily="2" charset="-122"/>
            </a:endParaRPr>
          </a:p>
        </p:txBody>
      </p:sp>
      <p:graphicFrame>
        <p:nvGraphicFramePr>
          <p:cNvPr id="43030" name="对象 43029"/>
          <p:cNvGraphicFramePr>
            <a:graphicFrameLocks noChangeAspect="1"/>
          </p:cNvGraphicFramePr>
          <p:nvPr/>
        </p:nvGraphicFramePr>
        <p:xfrm>
          <a:off x="685800" y="5181600"/>
          <a:ext cx="7620000" cy="1524000"/>
        </p:xfrm>
        <a:graphic>
          <a:graphicData uri="http://schemas.openxmlformats.org/presentationml/2006/ole">
            <mc:AlternateContent xmlns:mc="http://schemas.openxmlformats.org/markup-compatibility/2006">
              <mc:Choice xmlns:v="urn:schemas-microsoft-com:vml" Requires="v">
                <p:oleObj spid="_x0000_s33903" r:id="rId4" imgW="5486400" imgH="582168" progId="">
                  <p:embed/>
                </p:oleObj>
              </mc:Choice>
              <mc:Fallback>
                <p:oleObj r:id="rId4" imgW="5486400" imgH="582168" progId="">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r="50790"/>
                      <a:stretch>
                        <a:fillRect/>
                      </a:stretch>
                    </p:blipFill>
                    <p:spPr bwMode="auto">
                      <a:xfrm>
                        <a:off x="685800" y="5181600"/>
                        <a:ext cx="7620000" cy="15240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22411026"/>
              </p:ext>
            </p:extLst>
          </p:nvPr>
        </p:nvGraphicFramePr>
        <p:xfrm>
          <a:off x="1790700" y="2204864"/>
          <a:ext cx="5257800" cy="2555875"/>
        </p:xfrm>
        <a:graphic>
          <a:graphicData uri="http://schemas.openxmlformats.org/presentationml/2006/ole">
            <mc:AlternateContent xmlns:mc="http://schemas.openxmlformats.org/markup-compatibility/2006">
              <mc:Choice xmlns:v="urn:schemas-microsoft-com:vml" Requires="v">
                <p:oleObj spid="_x0000_s33904" r:id="rId6" imgW="5629656" imgH="1556004" progId="">
                  <p:embed/>
                </p:oleObj>
              </mc:Choice>
              <mc:Fallback>
                <p:oleObj r:id="rId6" imgW="5629656" imgH="1556004" progId="">
                  <p:embed/>
                  <p:pic>
                    <p:nvPicPr>
                      <p:cNvPr id="0" name="Picture 84"/>
                      <p:cNvPicPr>
                        <a:picLocks noChangeAspect="1" noChangeArrowheads="1"/>
                      </p:cNvPicPr>
                      <p:nvPr/>
                    </p:nvPicPr>
                    <p:blipFill>
                      <a:blip r:embed="rId7">
                        <a:extLst>
                          <a:ext uri="{28A0092B-C50C-407E-A947-70E740481C1C}">
                            <a14:useLocalDpi xmlns:a14="http://schemas.microsoft.com/office/drawing/2010/main" val="0"/>
                          </a:ext>
                        </a:extLst>
                      </a:blip>
                      <a:srcRect r="43163"/>
                      <a:stretch>
                        <a:fillRect/>
                      </a:stretch>
                    </p:blipFill>
                    <p:spPr bwMode="auto">
                      <a:xfrm>
                        <a:off x="1790700" y="2204864"/>
                        <a:ext cx="52578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460375"/>
          </a:xfrm>
          <a:prstGeom prst="rect">
            <a:avLst/>
          </a:prstGeom>
          <a:noFill/>
          <a:ln w="9525">
            <a:noFill/>
          </a:ln>
        </p:spPr>
        <p:txBody>
          <a:bodyPr>
            <a:spAutoFit/>
          </a:bodyPr>
          <a:lstStyle/>
          <a:p>
            <a:r>
              <a:rPr lang="zh-CN" altLang="en-US" dirty="0">
                <a:sym typeface="+mn-ea"/>
              </a:rPr>
              <a:t>（</a:t>
            </a:r>
            <a:r>
              <a:rPr lang="en-US" altLang="zh-CN" dirty="0">
                <a:sym typeface="+mn-ea"/>
              </a:rPr>
              <a:t>1</a:t>
            </a:r>
            <a:r>
              <a:rPr lang="zh-CN" altLang="en-US" dirty="0">
                <a:sym typeface="+mn-ea"/>
              </a:rPr>
              <a:t>）</a:t>
            </a:r>
            <a:r>
              <a:rPr lang="zh-CN" altLang="en-US" dirty="0">
                <a:solidFill>
                  <a:schemeClr val="accent2"/>
                </a:solidFill>
                <a:sym typeface="+mn-ea"/>
              </a:rPr>
              <a:t>两个相邻</a:t>
            </a:r>
            <a:r>
              <a:rPr lang="zh-CN" altLang="en-US" dirty="0">
                <a:sym typeface="+mn-ea"/>
              </a:rPr>
              <a:t>的</a:t>
            </a:r>
            <a:r>
              <a:rPr lang="en-US" altLang="zh-CN" dirty="0">
                <a:sym typeface="+mn-ea"/>
              </a:rPr>
              <a:t>1</a:t>
            </a:r>
            <a:r>
              <a:rPr lang="zh-CN" altLang="en-US" dirty="0">
                <a:sym typeface="+mn-ea"/>
              </a:rPr>
              <a:t>方格圈在一起，消去一个变量，</a:t>
            </a:r>
            <a:endParaRPr lang="zh-CN" altLang="en-US">
              <a:latin typeface="Times New Roman" panose="02020603050405020304" pitchFamily="18" charset="0"/>
              <a:ea typeface="宋体" panose="02010600030101010101" pitchFamily="2" charset="-122"/>
            </a:endParaRPr>
          </a:p>
        </p:txBody>
      </p:sp>
      <p:grpSp>
        <p:nvGrpSpPr>
          <p:cNvPr id="96259" name="Group 10"/>
          <p:cNvGrpSpPr>
            <a:grpSpLocks noChangeAspect="1"/>
          </p:cNvGrpSpPr>
          <p:nvPr/>
        </p:nvGrpSpPr>
        <p:grpSpPr>
          <a:xfrm>
            <a:off x="577850" y="1242695"/>
            <a:ext cx="7772400" cy="4838700"/>
            <a:chOff x="336" y="1056"/>
            <a:chExt cx="4896" cy="3048"/>
          </a:xfrm>
        </p:grpSpPr>
        <p:sp>
          <p:nvSpPr>
            <p:cNvPr id="96260" name="AutoShape 9"/>
            <p:cNvSpPr>
              <a:spLocks noChangeAspect="1" noTextEdit="1"/>
            </p:cNvSpPr>
            <p:nvPr/>
          </p:nvSpPr>
          <p:spPr>
            <a:xfrm>
              <a:off x="336" y="1056"/>
              <a:ext cx="4896" cy="3048"/>
            </a:xfrm>
            <a:prstGeom prst="rect">
              <a:avLst/>
            </a:prstGeom>
            <a:noFill/>
            <a:ln w="9525">
              <a:noFill/>
            </a:ln>
          </p:spPr>
          <p:txBody>
            <a:bodyPr/>
            <a:lstStyle/>
            <a:p>
              <a:endParaRPr lang="zh-CN" altLang="en-US"/>
            </a:p>
          </p:txBody>
        </p:sp>
        <p:sp>
          <p:nvSpPr>
            <p:cNvPr id="96261" name="Rectangle 11"/>
            <p:cNvSpPr/>
            <p:nvPr/>
          </p:nvSpPr>
          <p:spPr>
            <a:xfrm>
              <a:off x="753" y="1304"/>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2" name="Rectangle 12"/>
            <p:cNvSpPr/>
            <p:nvPr/>
          </p:nvSpPr>
          <p:spPr>
            <a:xfrm>
              <a:off x="850"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63" name="Rectangle 13"/>
            <p:cNvSpPr/>
            <p:nvPr/>
          </p:nvSpPr>
          <p:spPr>
            <a:xfrm>
              <a:off x="1001"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4" name="Rectangle 14"/>
            <p:cNvSpPr/>
            <p:nvPr/>
          </p:nvSpPr>
          <p:spPr>
            <a:xfrm>
              <a:off x="1108"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65" name="Rectangle 15"/>
            <p:cNvSpPr/>
            <p:nvPr/>
          </p:nvSpPr>
          <p:spPr>
            <a:xfrm>
              <a:off x="1507"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6" name="Rectangle 16"/>
            <p:cNvSpPr/>
            <p:nvPr/>
          </p:nvSpPr>
          <p:spPr>
            <a:xfrm>
              <a:off x="1258"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67" name="Line 17"/>
            <p:cNvSpPr/>
            <p:nvPr/>
          </p:nvSpPr>
          <p:spPr>
            <a:xfrm>
              <a:off x="540" y="1180"/>
              <a:ext cx="213" cy="124"/>
            </a:xfrm>
            <a:prstGeom prst="line">
              <a:avLst/>
            </a:prstGeom>
            <a:ln w="14288" cap="flat" cmpd="sng">
              <a:solidFill>
                <a:srgbClr val="000000"/>
              </a:solidFill>
              <a:prstDash val="solid"/>
              <a:headEnd type="none" w="med" len="med"/>
              <a:tailEnd type="none" w="med" len="med"/>
            </a:ln>
          </p:spPr>
        </p:sp>
        <p:sp>
          <p:nvSpPr>
            <p:cNvPr id="96268" name="Rectangle 18"/>
            <p:cNvSpPr/>
            <p:nvPr/>
          </p:nvSpPr>
          <p:spPr>
            <a:xfrm>
              <a:off x="540"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69" name="Rectangle 19"/>
            <p:cNvSpPr/>
            <p:nvPr/>
          </p:nvSpPr>
          <p:spPr>
            <a:xfrm>
              <a:off x="638"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270" name="Rectangle 20"/>
            <p:cNvSpPr/>
            <p:nvPr/>
          </p:nvSpPr>
          <p:spPr>
            <a:xfrm>
              <a:off x="824"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271" name="Rectangle 21"/>
            <p:cNvSpPr/>
            <p:nvPr/>
          </p:nvSpPr>
          <p:spPr>
            <a:xfrm>
              <a:off x="1081"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272" name="Rectangle 22"/>
            <p:cNvSpPr/>
            <p:nvPr/>
          </p:nvSpPr>
          <p:spPr>
            <a:xfrm>
              <a:off x="646"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273" name="Rectangle 23"/>
            <p:cNvSpPr/>
            <p:nvPr/>
          </p:nvSpPr>
          <p:spPr>
            <a:xfrm>
              <a:off x="646"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74" name="Rectangle 24"/>
            <p:cNvSpPr/>
            <p:nvPr/>
          </p:nvSpPr>
          <p:spPr>
            <a:xfrm>
              <a:off x="753"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5" name="Rectangle 25"/>
            <p:cNvSpPr/>
            <p:nvPr/>
          </p:nvSpPr>
          <p:spPr>
            <a:xfrm>
              <a:off x="1001" y="1552"/>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6" name="Rectangle 26"/>
            <p:cNvSpPr/>
            <p:nvPr/>
          </p:nvSpPr>
          <p:spPr>
            <a:xfrm>
              <a:off x="1258"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7" name="Rectangle 27"/>
            <p:cNvSpPr/>
            <p:nvPr/>
          </p:nvSpPr>
          <p:spPr>
            <a:xfrm>
              <a:off x="1507"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78" name="Rectangle 28"/>
            <p:cNvSpPr/>
            <p:nvPr/>
          </p:nvSpPr>
          <p:spPr>
            <a:xfrm>
              <a:off x="1329"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279" name="Rectangle 29"/>
            <p:cNvSpPr/>
            <p:nvPr/>
          </p:nvSpPr>
          <p:spPr>
            <a:xfrm>
              <a:off x="1578"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280" name="Group 51"/>
            <p:cNvGrpSpPr/>
            <p:nvPr/>
          </p:nvGrpSpPr>
          <p:grpSpPr>
            <a:xfrm>
              <a:off x="780" y="1892"/>
              <a:ext cx="966" cy="157"/>
              <a:chOff x="780" y="1892"/>
              <a:chExt cx="966" cy="157"/>
            </a:xfrm>
          </p:grpSpPr>
          <p:sp>
            <p:nvSpPr>
              <p:cNvPr id="96493" name="Line 30"/>
              <p:cNvSpPr/>
              <p:nvPr/>
            </p:nvSpPr>
            <p:spPr>
              <a:xfrm>
                <a:off x="782" y="1901"/>
                <a:ext cx="82" cy="1"/>
              </a:xfrm>
              <a:prstGeom prst="line">
                <a:avLst/>
              </a:prstGeom>
              <a:ln w="11113" cap="flat" cmpd="sng">
                <a:solidFill>
                  <a:srgbClr val="000000"/>
                </a:solidFill>
                <a:prstDash val="solid"/>
                <a:headEnd type="none" w="med" len="med"/>
                <a:tailEnd type="none" w="med" len="med"/>
              </a:ln>
            </p:spPr>
          </p:sp>
          <p:sp>
            <p:nvSpPr>
              <p:cNvPr id="96494" name="Line 31"/>
              <p:cNvSpPr/>
              <p:nvPr/>
            </p:nvSpPr>
            <p:spPr>
              <a:xfrm>
                <a:off x="893" y="1901"/>
                <a:ext cx="70" cy="1"/>
              </a:xfrm>
              <a:prstGeom prst="line">
                <a:avLst/>
              </a:prstGeom>
              <a:ln w="11113" cap="flat" cmpd="sng">
                <a:solidFill>
                  <a:srgbClr val="000000"/>
                </a:solidFill>
                <a:prstDash val="solid"/>
                <a:headEnd type="none" w="med" len="med"/>
                <a:tailEnd type="none" w="med" len="med"/>
              </a:ln>
            </p:spPr>
          </p:sp>
          <p:sp>
            <p:nvSpPr>
              <p:cNvPr id="96495" name="Line 32"/>
              <p:cNvSpPr/>
              <p:nvPr/>
            </p:nvSpPr>
            <p:spPr>
              <a:xfrm>
                <a:off x="993" y="1901"/>
                <a:ext cx="70" cy="1"/>
              </a:xfrm>
              <a:prstGeom prst="line">
                <a:avLst/>
              </a:prstGeom>
              <a:ln w="11113" cap="flat" cmpd="sng">
                <a:solidFill>
                  <a:srgbClr val="000000"/>
                </a:solidFill>
                <a:prstDash val="solid"/>
                <a:headEnd type="none" w="med" len="med"/>
                <a:tailEnd type="none" w="med" len="med"/>
              </a:ln>
            </p:spPr>
          </p:sp>
          <p:sp>
            <p:nvSpPr>
              <p:cNvPr id="96496" name="Line 33"/>
              <p:cNvSpPr/>
              <p:nvPr/>
            </p:nvSpPr>
            <p:spPr>
              <a:xfrm>
                <a:off x="1180" y="1901"/>
                <a:ext cx="81" cy="1"/>
              </a:xfrm>
              <a:prstGeom prst="line">
                <a:avLst/>
              </a:prstGeom>
              <a:ln w="11113" cap="flat" cmpd="sng">
                <a:solidFill>
                  <a:srgbClr val="000000"/>
                </a:solidFill>
                <a:prstDash val="solid"/>
                <a:headEnd type="none" w="med" len="med"/>
                <a:tailEnd type="none" w="med" len="med"/>
              </a:ln>
            </p:spPr>
          </p:sp>
          <p:sp>
            <p:nvSpPr>
              <p:cNvPr id="96497" name="Line 34"/>
              <p:cNvSpPr/>
              <p:nvPr/>
            </p:nvSpPr>
            <p:spPr>
              <a:xfrm>
                <a:off x="1290" y="1901"/>
                <a:ext cx="71" cy="1"/>
              </a:xfrm>
              <a:prstGeom prst="line">
                <a:avLst/>
              </a:prstGeom>
              <a:ln w="11113" cap="flat" cmpd="sng">
                <a:solidFill>
                  <a:srgbClr val="000000"/>
                </a:solidFill>
                <a:prstDash val="solid"/>
                <a:headEnd type="none" w="med" len="med"/>
                <a:tailEnd type="none" w="med" len="med"/>
              </a:ln>
            </p:spPr>
          </p:sp>
          <p:sp>
            <p:nvSpPr>
              <p:cNvPr id="96498" name="Line 35"/>
              <p:cNvSpPr/>
              <p:nvPr/>
            </p:nvSpPr>
            <p:spPr>
              <a:xfrm>
                <a:off x="1557" y="1901"/>
                <a:ext cx="81" cy="1"/>
              </a:xfrm>
              <a:prstGeom prst="line">
                <a:avLst/>
              </a:prstGeom>
              <a:ln w="11113" cap="flat" cmpd="sng">
                <a:solidFill>
                  <a:srgbClr val="000000"/>
                </a:solidFill>
                <a:prstDash val="solid"/>
                <a:headEnd type="none" w="med" len="med"/>
                <a:tailEnd type="none" w="med" len="med"/>
              </a:ln>
            </p:spPr>
          </p:sp>
          <p:sp>
            <p:nvSpPr>
              <p:cNvPr id="96499" name="Line 36"/>
              <p:cNvSpPr/>
              <p:nvPr/>
            </p:nvSpPr>
            <p:spPr>
              <a:xfrm>
                <a:off x="1667" y="1901"/>
                <a:ext cx="71" cy="1"/>
              </a:xfrm>
              <a:prstGeom prst="line">
                <a:avLst/>
              </a:prstGeom>
              <a:ln w="11113" cap="flat" cmpd="sng">
                <a:solidFill>
                  <a:srgbClr val="000000"/>
                </a:solidFill>
                <a:prstDash val="solid"/>
                <a:headEnd type="none" w="med" len="med"/>
                <a:tailEnd type="none" w="med" len="med"/>
              </a:ln>
            </p:spPr>
          </p:sp>
          <p:sp>
            <p:nvSpPr>
              <p:cNvPr id="96500" name="Rectangle 37"/>
              <p:cNvSpPr/>
              <p:nvPr/>
            </p:nvSpPr>
            <p:spPr>
              <a:xfrm>
                <a:off x="1666"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01" name="Rectangle 38"/>
              <p:cNvSpPr/>
              <p:nvPr/>
            </p:nvSpPr>
            <p:spPr>
              <a:xfrm>
                <a:off x="1638"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2" name="Rectangle 39"/>
              <p:cNvSpPr/>
              <p:nvPr/>
            </p:nvSpPr>
            <p:spPr>
              <a:xfrm>
                <a:off x="1555"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03" name="Rectangle 40"/>
              <p:cNvSpPr/>
              <p:nvPr/>
            </p:nvSpPr>
            <p:spPr>
              <a:xfrm>
                <a:off x="1357"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504" name="Rectangle 41"/>
              <p:cNvSpPr/>
              <p:nvPr/>
            </p:nvSpPr>
            <p:spPr>
              <a:xfrm>
                <a:off x="1289"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05" name="Rectangle 42"/>
              <p:cNvSpPr/>
              <p:nvPr/>
            </p:nvSpPr>
            <p:spPr>
              <a:xfrm>
                <a:off x="1261"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6" name="Rectangle 43"/>
              <p:cNvSpPr/>
              <p:nvPr/>
            </p:nvSpPr>
            <p:spPr>
              <a:xfrm>
                <a:off x="1178"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07" name="Rectangle 44"/>
              <p:cNvSpPr/>
              <p:nvPr/>
            </p:nvSpPr>
            <p:spPr>
              <a:xfrm>
                <a:off x="98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508" name="Rectangle 45"/>
              <p:cNvSpPr/>
              <p:nvPr/>
            </p:nvSpPr>
            <p:spPr>
              <a:xfrm>
                <a:off x="963"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09" name="Rectangle 46"/>
              <p:cNvSpPr/>
              <p:nvPr/>
            </p:nvSpPr>
            <p:spPr>
              <a:xfrm>
                <a:off x="891"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510" name="Rectangle 47"/>
              <p:cNvSpPr/>
              <p:nvPr/>
            </p:nvSpPr>
            <p:spPr>
              <a:xfrm>
                <a:off x="864"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511" name="Rectangle 48"/>
              <p:cNvSpPr/>
              <p:nvPr/>
            </p:nvSpPr>
            <p:spPr>
              <a:xfrm>
                <a:off x="780"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512" name="Rectangle 49"/>
              <p:cNvSpPr/>
              <p:nvPr/>
            </p:nvSpPr>
            <p:spPr>
              <a:xfrm>
                <a:off x="1462"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513" name="Rectangle 50"/>
              <p:cNvSpPr/>
              <p:nvPr/>
            </p:nvSpPr>
            <p:spPr>
              <a:xfrm>
                <a:off x="1089"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281" name="Rectangle 52"/>
            <p:cNvSpPr/>
            <p:nvPr/>
          </p:nvSpPr>
          <p:spPr>
            <a:xfrm>
              <a:off x="1152"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282" name="Rectangle 53"/>
            <p:cNvSpPr/>
            <p:nvPr/>
          </p:nvSpPr>
          <p:spPr>
            <a:xfrm>
              <a:off x="1187" y="2155"/>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83" name="Rectangle 54"/>
            <p:cNvSpPr/>
            <p:nvPr/>
          </p:nvSpPr>
          <p:spPr>
            <a:xfrm>
              <a:off x="1241"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284" name="Rectangle 55"/>
            <p:cNvSpPr/>
            <p:nvPr/>
          </p:nvSpPr>
          <p:spPr>
            <a:xfrm>
              <a:off x="2678"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5" name="Rectangle 56"/>
            <p:cNvSpPr/>
            <p:nvPr/>
          </p:nvSpPr>
          <p:spPr>
            <a:xfrm>
              <a:off x="2784"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86" name="Rectangle 57"/>
            <p:cNvSpPr/>
            <p:nvPr/>
          </p:nvSpPr>
          <p:spPr>
            <a:xfrm>
              <a:off x="2935" y="1304"/>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7" name="Rectangle 58"/>
            <p:cNvSpPr/>
            <p:nvPr/>
          </p:nvSpPr>
          <p:spPr>
            <a:xfrm>
              <a:off x="3032"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88" name="Rectangle 59"/>
            <p:cNvSpPr/>
            <p:nvPr/>
          </p:nvSpPr>
          <p:spPr>
            <a:xfrm>
              <a:off x="3183"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89" name="Rectangle 60"/>
            <p:cNvSpPr/>
            <p:nvPr/>
          </p:nvSpPr>
          <p:spPr>
            <a:xfrm>
              <a:off x="2429"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0" name="Line 61"/>
            <p:cNvSpPr/>
            <p:nvPr/>
          </p:nvSpPr>
          <p:spPr>
            <a:xfrm>
              <a:off x="2216" y="1180"/>
              <a:ext cx="213" cy="124"/>
            </a:xfrm>
            <a:prstGeom prst="line">
              <a:avLst/>
            </a:prstGeom>
            <a:ln w="14288" cap="flat" cmpd="sng">
              <a:solidFill>
                <a:srgbClr val="000000"/>
              </a:solidFill>
              <a:prstDash val="solid"/>
              <a:headEnd type="none" w="med" len="med"/>
              <a:tailEnd type="none" w="med" len="med"/>
            </a:ln>
          </p:spPr>
        </p:sp>
        <p:sp>
          <p:nvSpPr>
            <p:cNvPr id="96291" name="Rectangle 62"/>
            <p:cNvSpPr/>
            <p:nvPr/>
          </p:nvSpPr>
          <p:spPr>
            <a:xfrm>
              <a:off x="2216"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292" name="Rectangle 63"/>
            <p:cNvSpPr/>
            <p:nvPr/>
          </p:nvSpPr>
          <p:spPr>
            <a:xfrm>
              <a:off x="2314"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293" name="Rectangle 64"/>
            <p:cNvSpPr/>
            <p:nvPr/>
          </p:nvSpPr>
          <p:spPr>
            <a:xfrm>
              <a:off x="2500"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294" name="Rectangle 65"/>
            <p:cNvSpPr/>
            <p:nvPr/>
          </p:nvSpPr>
          <p:spPr>
            <a:xfrm>
              <a:off x="2757"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295" name="Rectangle 66"/>
            <p:cNvSpPr/>
            <p:nvPr/>
          </p:nvSpPr>
          <p:spPr>
            <a:xfrm>
              <a:off x="2323"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296" name="Rectangle 67"/>
            <p:cNvSpPr/>
            <p:nvPr/>
          </p:nvSpPr>
          <p:spPr>
            <a:xfrm>
              <a:off x="2323"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297" name="Rectangle 68"/>
            <p:cNvSpPr/>
            <p:nvPr/>
          </p:nvSpPr>
          <p:spPr>
            <a:xfrm>
              <a:off x="2429"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8" name="Rectangle 69"/>
            <p:cNvSpPr/>
            <p:nvPr/>
          </p:nvSpPr>
          <p:spPr>
            <a:xfrm>
              <a:off x="2678" y="1552"/>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299" name="Rectangle 70"/>
            <p:cNvSpPr/>
            <p:nvPr/>
          </p:nvSpPr>
          <p:spPr>
            <a:xfrm>
              <a:off x="2935"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0" name="Rectangle 71"/>
            <p:cNvSpPr/>
            <p:nvPr/>
          </p:nvSpPr>
          <p:spPr>
            <a:xfrm>
              <a:off x="3183"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1" name="Rectangle 72"/>
            <p:cNvSpPr/>
            <p:nvPr/>
          </p:nvSpPr>
          <p:spPr>
            <a:xfrm>
              <a:off x="3006"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02" name="Rectangle 73"/>
            <p:cNvSpPr/>
            <p:nvPr/>
          </p:nvSpPr>
          <p:spPr>
            <a:xfrm>
              <a:off x="3254"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03" name="Group 88"/>
            <p:cNvGrpSpPr/>
            <p:nvPr/>
          </p:nvGrpSpPr>
          <p:grpSpPr>
            <a:xfrm>
              <a:off x="2493" y="1892"/>
              <a:ext cx="893" cy="157"/>
              <a:chOff x="2493" y="1892"/>
              <a:chExt cx="893" cy="157"/>
            </a:xfrm>
          </p:grpSpPr>
          <p:sp>
            <p:nvSpPr>
              <p:cNvPr id="96479" name="Line 74"/>
              <p:cNvSpPr/>
              <p:nvPr/>
            </p:nvSpPr>
            <p:spPr>
              <a:xfrm>
                <a:off x="2495" y="1901"/>
                <a:ext cx="81" cy="1"/>
              </a:xfrm>
              <a:prstGeom prst="line">
                <a:avLst/>
              </a:prstGeom>
              <a:ln w="11113" cap="flat" cmpd="sng">
                <a:solidFill>
                  <a:srgbClr val="000000"/>
                </a:solidFill>
                <a:prstDash val="solid"/>
                <a:headEnd type="none" w="med" len="med"/>
                <a:tailEnd type="none" w="med" len="med"/>
              </a:ln>
            </p:spPr>
          </p:sp>
          <p:sp>
            <p:nvSpPr>
              <p:cNvPr id="96480" name="Line 75"/>
              <p:cNvSpPr/>
              <p:nvPr/>
            </p:nvSpPr>
            <p:spPr>
              <a:xfrm>
                <a:off x="2606" y="1901"/>
                <a:ext cx="70" cy="1"/>
              </a:xfrm>
              <a:prstGeom prst="line">
                <a:avLst/>
              </a:prstGeom>
              <a:ln w="11113" cap="flat" cmpd="sng">
                <a:solidFill>
                  <a:srgbClr val="000000"/>
                </a:solidFill>
                <a:prstDash val="solid"/>
                <a:headEnd type="none" w="med" len="med"/>
                <a:tailEnd type="none" w="med" len="med"/>
              </a:ln>
            </p:spPr>
          </p:sp>
          <p:sp>
            <p:nvSpPr>
              <p:cNvPr id="96481" name="Line 76"/>
              <p:cNvSpPr/>
              <p:nvPr/>
            </p:nvSpPr>
            <p:spPr>
              <a:xfrm>
                <a:off x="2863" y="1901"/>
                <a:ext cx="82" cy="1"/>
              </a:xfrm>
              <a:prstGeom prst="line">
                <a:avLst/>
              </a:prstGeom>
              <a:ln w="11113" cap="flat" cmpd="sng">
                <a:solidFill>
                  <a:srgbClr val="000000"/>
                </a:solidFill>
                <a:prstDash val="solid"/>
                <a:headEnd type="none" w="med" len="med"/>
                <a:tailEnd type="none" w="med" len="med"/>
              </a:ln>
            </p:spPr>
          </p:sp>
          <p:sp>
            <p:nvSpPr>
              <p:cNvPr id="96482" name="Line 77"/>
              <p:cNvSpPr/>
              <p:nvPr/>
            </p:nvSpPr>
            <p:spPr>
              <a:xfrm>
                <a:off x="3221" y="1901"/>
                <a:ext cx="82" cy="1"/>
              </a:xfrm>
              <a:prstGeom prst="line">
                <a:avLst/>
              </a:prstGeom>
              <a:ln w="11113" cap="flat" cmpd="sng">
                <a:solidFill>
                  <a:srgbClr val="000000"/>
                </a:solidFill>
                <a:prstDash val="solid"/>
                <a:headEnd type="none" w="med" len="med"/>
                <a:tailEnd type="none" w="med" len="med"/>
              </a:ln>
            </p:spPr>
          </p:sp>
          <p:sp>
            <p:nvSpPr>
              <p:cNvPr id="96483" name="Rectangle 78"/>
              <p:cNvSpPr/>
              <p:nvPr/>
            </p:nvSpPr>
            <p:spPr>
              <a:xfrm>
                <a:off x="329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84" name="Rectangle 79"/>
              <p:cNvSpPr/>
              <p:nvPr/>
            </p:nvSpPr>
            <p:spPr>
              <a:xfrm>
                <a:off x="3219"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85" name="Rectangle 80"/>
              <p:cNvSpPr/>
              <p:nvPr/>
            </p:nvSpPr>
            <p:spPr>
              <a:xfrm>
                <a:off x="2943" y="1905"/>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BC</a:t>
                </a:r>
                <a:endParaRPr lang="en-US" altLang="zh-CN" sz="2800" dirty="0">
                  <a:latin typeface="宋体" panose="02010600030101010101" pitchFamily="2" charset="-122"/>
                </a:endParaRPr>
              </a:p>
            </p:txBody>
          </p:sp>
          <p:sp>
            <p:nvSpPr>
              <p:cNvPr id="96486" name="Rectangle 81"/>
              <p:cNvSpPr/>
              <p:nvPr/>
            </p:nvSpPr>
            <p:spPr>
              <a:xfrm>
                <a:off x="2862"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87" name="Rectangle 82"/>
              <p:cNvSpPr/>
              <p:nvPr/>
            </p:nvSpPr>
            <p:spPr>
              <a:xfrm>
                <a:off x="2673"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88" name="Rectangle 83"/>
              <p:cNvSpPr/>
              <p:nvPr/>
            </p:nvSpPr>
            <p:spPr>
              <a:xfrm>
                <a:off x="2604"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89" name="Rectangle 84"/>
              <p:cNvSpPr/>
              <p:nvPr/>
            </p:nvSpPr>
            <p:spPr>
              <a:xfrm>
                <a:off x="2576"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90" name="Rectangle 85"/>
              <p:cNvSpPr/>
              <p:nvPr/>
            </p:nvSpPr>
            <p:spPr>
              <a:xfrm>
                <a:off x="2493"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91" name="Rectangle 86"/>
              <p:cNvSpPr/>
              <p:nvPr/>
            </p:nvSpPr>
            <p:spPr>
              <a:xfrm>
                <a:off x="3127"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92" name="Rectangle 87"/>
              <p:cNvSpPr/>
              <p:nvPr/>
            </p:nvSpPr>
            <p:spPr>
              <a:xfrm>
                <a:off x="2773"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04" name="Rectangle 89"/>
            <p:cNvSpPr/>
            <p:nvPr/>
          </p:nvSpPr>
          <p:spPr>
            <a:xfrm>
              <a:off x="2828"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05" name="Rectangle 90"/>
            <p:cNvSpPr/>
            <p:nvPr/>
          </p:nvSpPr>
          <p:spPr>
            <a:xfrm>
              <a:off x="2864" y="2155"/>
              <a:ext cx="68"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a:t>
              </a:r>
              <a:endParaRPr lang="en-US" altLang="zh-CN" sz="2800" dirty="0">
                <a:latin typeface="宋体" panose="02010600030101010101" pitchFamily="2" charset="-122"/>
              </a:endParaRPr>
            </a:p>
          </p:txBody>
        </p:sp>
        <p:sp>
          <p:nvSpPr>
            <p:cNvPr id="96306" name="Rectangle 91"/>
            <p:cNvSpPr/>
            <p:nvPr/>
          </p:nvSpPr>
          <p:spPr>
            <a:xfrm>
              <a:off x="2926"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07" name="Rectangle 92"/>
            <p:cNvSpPr/>
            <p:nvPr/>
          </p:nvSpPr>
          <p:spPr>
            <a:xfrm>
              <a:off x="4354" y="1304"/>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08" name="Rectangle 93"/>
            <p:cNvSpPr/>
            <p:nvPr/>
          </p:nvSpPr>
          <p:spPr>
            <a:xfrm>
              <a:off x="4451"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09" name="Rectangle 94"/>
            <p:cNvSpPr/>
            <p:nvPr/>
          </p:nvSpPr>
          <p:spPr>
            <a:xfrm>
              <a:off x="4354" y="1552"/>
              <a:ext cx="257"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0" name="Rectangle 95"/>
            <p:cNvSpPr/>
            <p:nvPr/>
          </p:nvSpPr>
          <p:spPr>
            <a:xfrm>
              <a:off x="4451"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11" name="Rectangle 96"/>
            <p:cNvSpPr/>
            <p:nvPr/>
          </p:nvSpPr>
          <p:spPr>
            <a:xfrm>
              <a:off x="4859" y="1304"/>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2" name="Rectangle 97"/>
            <p:cNvSpPr/>
            <p:nvPr/>
          </p:nvSpPr>
          <p:spPr>
            <a:xfrm>
              <a:off x="4106"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13" name="Line 98"/>
            <p:cNvSpPr/>
            <p:nvPr/>
          </p:nvSpPr>
          <p:spPr>
            <a:xfrm>
              <a:off x="3893" y="1180"/>
              <a:ext cx="213" cy="124"/>
            </a:xfrm>
            <a:prstGeom prst="line">
              <a:avLst/>
            </a:prstGeom>
            <a:ln w="14288" cap="flat" cmpd="sng">
              <a:solidFill>
                <a:srgbClr val="000000"/>
              </a:solidFill>
              <a:prstDash val="solid"/>
              <a:headEnd type="none" w="med" len="med"/>
              <a:tailEnd type="none" w="med" len="med"/>
            </a:ln>
          </p:spPr>
        </p:sp>
        <p:sp>
          <p:nvSpPr>
            <p:cNvPr id="96314" name="Rectangle 99"/>
            <p:cNvSpPr/>
            <p:nvPr/>
          </p:nvSpPr>
          <p:spPr>
            <a:xfrm>
              <a:off x="3893" y="1234"/>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315" name="Rectangle 100"/>
            <p:cNvSpPr/>
            <p:nvPr/>
          </p:nvSpPr>
          <p:spPr>
            <a:xfrm>
              <a:off x="3990" y="110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316" name="Rectangle 101"/>
            <p:cNvSpPr/>
            <p:nvPr/>
          </p:nvSpPr>
          <p:spPr>
            <a:xfrm>
              <a:off x="4177"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17" name="Rectangle 102"/>
            <p:cNvSpPr/>
            <p:nvPr/>
          </p:nvSpPr>
          <p:spPr>
            <a:xfrm>
              <a:off x="4425"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18" name="Rectangle 103"/>
            <p:cNvSpPr/>
            <p:nvPr/>
          </p:nvSpPr>
          <p:spPr>
            <a:xfrm>
              <a:off x="3999" y="1358"/>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319" name="Rectangle 104"/>
            <p:cNvSpPr/>
            <p:nvPr/>
          </p:nvSpPr>
          <p:spPr>
            <a:xfrm>
              <a:off x="3999" y="160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20" name="Rectangle 105"/>
            <p:cNvSpPr/>
            <p:nvPr/>
          </p:nvSpPr>
          <p:spPr>
            <a:xfrm>
              <a:off x="4106"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1" name="Rectangle 106"/>
            <p:cNvSpPr/>
            <p:nvPr/>
          </p:nvSpPr>
          <p:spPr>
            <a:xfrm>
              <a:off x="4611" y="1304"/>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2" name="Rectangle 107"/>
            <p:cNvSpPr/>
            <p:nvPr/>
          </p:nvSpPr>
          <p:spPr>
            <a:xfrm>
              <a:off x="4611" y="1552"/>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3" name="Rectangle 108"/>
            <p:cNvSpPr/>
            <p:nvPr/>
          </p:nvSpPr>
          <p:spPr>
            <a:xfrm>
              <a:off x="4859" y="1552"/>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24" name="Rectangle 109"/>
            <p:cNvSpPr/>
            <p:nvPr/>
          </p:nvSpPr>
          <p:spPr>
            <a:xfrm>
              <a:off x="4682"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25" name="Rectangle 110"/>
            <p:cNvSpPr/>
            <p:nvPr/>
          </p:nvSpPr>
          <p:spPr>
            <a:xfrm>
              <a:off x="4930" y="1145"/>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26" name="Group 126"/>
            <p:cNvGrpSpPr/>
            <p:nvPr/>
          </p:nvGrpSpPr>
          <p:grpSpPr>
            <a:xfrm>
              <a:off x="4178" y="1892"/>
              <a:ext cx="880" cy="157"/>
              <a:chOff x="4178" y="1892"/>
              <a:chExt cx="880" cy="157"/>
            </a:xfrm>
          </p:grpSpPr>
          <p:sp>
            <p:nvSpPr>
              <p:cNvPr id="96464" name="Line 111"/>
              <p:cNvSpPr/>
              <p:nvPr/>
            </p:nvSpPr>
            <p:spPr>
              <a:xfrm>
                <a:off x="4270" y="1901"/>
                <a:ext cx="70" cy="1"/>
              </a:xfrm>
              <a:prstGeom prst="line">
                <a:avLst/>
              </a:prstGeom>
              <a:ln w="11113" cap="flat" cmpd="sng">
                <a:solidFill>
                  <a:srgbClr val="000000"/>
                </a:solidFill>
                <a:prstDash val="solid"/>
                <a:headEnd type="none" w="med" len="med"/>
                <a:tailEnd type="none" w="med" len="med"/>
              </a:ln>
            </p:spPr>
          </p:sp>
          <p:sp>
            <p:nvSpPr>
              <p:cNvPr id="96465" name="Line 112"/>
              <p:cNvSpPr/>
              <p:nvPr/>
            </p:nvSpPr>
            <p:spPr>
              <a:xfrm>
                <a:off x="4527" y="1901"/>
                <a:ext cx="81" cy="1"/>
              </a:xfrm>
              <a:prstGeom prst="line">
                <a:avLst/>
              </a:prstGeom>
              <a:ln w="11113" cap="flat" cmpd="sng">
                <a:solidFill>
                  <a:srgbClr val="000000"/>
                </a:solidFill>
                <a:prstDash val="solid"/>
                <a:headEnd type="none" w="med" len="med"/>
                <a:tailEnd type="none" w="med" len="med"/>
              </a:ln>
            </p:spPr>
          </p:sp>
          <p:sp>
            <p:nvSpPr>
              <p:cNvPr id="96466" name="Line 113"/>
              <p:cNvSpPr/>
              <p:nvPr/>
            </p:nvSpPr>
            <p:spPr>
              <a:xfrm>
                <a:off x="4638" y="1901"/>
                <a:ext cx="70" cy="1"/>
              </a:xfrm>
              <a:prstGeom prst="line">
                <a:avLst/>
              </a:prstGeom>
              <a:ln w="11113" cap="flat" cmpd="sng">
                <a:solidFill>
                  <a:srgbClr val="000000"/>
                </a:solidFill>
                <a:prstDash val="solid"/>
                <a:headEnd type="none" w="med" len="med"/>
                <a:tailEnd type="none" w="med" len="med"/>
              </a:ln>
            </p:spPr>
          </p:sp>
          <p:sp>
            <p:nvSpPr>
              <p:cNvPr id="96467" name="Line 114"/>
              <p:cNvSpPr/>
              <p:nvPr/>
            </p:nvSpPr>
            <p:spPr>
              <a:xfrm>
                <a:off x="4904" y="1901"/>
                <a:ext cx="70" cy="1"/>
              </a:xfrm>
              <a:prstGeom prst="line">
                <a:avLst/>
              </a:prstGeom>
              <a:ln w="11113" cap="flat" cmpd="sng">
                <a:solidFill>
                  <a:srgbClr val="000000"/>
                </a:solidFill>
                <a:prstDash val="solid"/>
                <a:headEnd type="none" w="med" len="med"/>
                <a:tailEnd type="none" w="med" len="med"/>
              </a:ln>
            </p:spPr>
          </p:sp>
          <p:sp>
            <p:nvSpPr>
              <p:cNvPr id="96468" name="Rectangle 115"/>
              <p:cNvSpPr/>
              <p:nvPr/>
            </p:nvSpPr>
            <p:spPr>
              <a:xfrm>
                <a:off x="4971"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69" name="Rectangle 116"/>
              <p:cNvSpPr/>
              <p:nvPr/>
            </p:nvSpPr>
            <p:spPr>
              <a:xfrm>
                <a:off x="4902"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0" name="Rectangle 117"/>
              <p:cNvSpPr/>
              <p:nvPr/>
            </p:nvSpPr>
            <p:spPr>
              <a:xfrm>
                <a:off x="4704"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71" name="Rectangle 118"/>
              <p:cNvSpPr/>
              <p:nvPr/>
            </p:nvSpPr>
            <p:spPr>
              <a:xfrm>
                <a:off x="4636"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2" name="Rectangle 119"/>
              <p:cNvSpPr/>
              <p:nvPr/>
            </p:nvSpPr>
            <p:spPr>
              <a:xfrm>
                <a:off x="4608" y="190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73" name="Rectangle 120"/>
              <p:cNvSpPr/>
              <p:nvPr/>
            </p:nvSpPr>
            <p:spPr>
              <a:xfrm>
                <a:off x="4525"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74" name="Rectangle 121"/>
              <p:cNvSpPr/>
              <p:nvPr/>
            </p:nvSpPr>
            <p:spPr>
              <a:xfrm>
                <a:off x="4337"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75" name="Rectangle 122"/>
              <p:cNvSpPr/>
              <p:nvPr/>
            </p:nvSpPr>
            <p:spPr>
              <a:xfrm>
                <a:off x="4268" y="1905"/>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76" name="Rectangle 123"/>
              <p:cNvSpPr/>
              <p:nvPr/>
            </p:nvSpPr>
            <p:spPr>
              <a:xfrm>
                <a:off x="4178" y="1905"/>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77" name="Rectangle 124"/>
              <p:cNvSpPr/>
              <p:nvPr/>
            </p:nvSpPr>
            <p:spPr>
              <a:xfrm>
                <a:off x="4810"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78" name="Rectangle 125"/>
              <p:cNvSpPr/>
              <p:nvPr/>
            </p:nvSpPr>
            <p:spPr>
              <a:xfrm>
                <a:off x="4436" y="1892"/>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27" name="Rectangle 127"/>
            <p:cNvSpPr/>
            <p:nvPr/>
          </p:nvSpPr>
          <p:spPr>
            <a:xfrm>
              <a:off x="4505"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28" name="Rectangle 128"/>
            <p:cNvSpPr/>
            <p:nvPr/>
          </p:nvSpPr>
          <p:spPr>
            <a:xfrm>
              <a:off x="4540" y="2155"/>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a:t>
              </a:r>
              <a:endParaRPr lang="en-US" altLang="zh-CN" sz="2800" dirty="0">
                <a:latin typeface="宋体" panose="02010600030101010101" pitchFamily="2" charset="-122"/>
              </a:endParaRPr>
            </a:p>
          </p:txBody>
        </p:sp>
        <p:sp>
          <p:nvSpPr>
            <p:cNvPr id="96329" name="Rectangle 129"/>
            <p:cNvSpPr/>
            <p:nvPr/>
          </p:nvSpPr>
          <p:spPr>
            <a:xfrm>
              <a:off x="4593" y="2155"/>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30" name="Rectangle 130"/>
            <p:cNvSpPr/>
            <p:nvPr/>
          </p:nvSpPr>
          <p:spPr>
            <a:xfrm>
              <a:off x="1507" y="3058"/>
              <a:ext cx="248"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1" name="Rectangle 131"/>
            <p:cNvSpPr/>
            <p:nvPr/>
          </p:nvSpPr>
          <p:spPr>
            <a:xfrm>
              <a:off x="1604"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32" name="Rectangle 132"/>
            <p:cNvSpPr/>
            <p:nvPr/>
          </p:nvSpPr>
          <p:spPr>
            <a:xfrm>
              <a:off x="753" y="3058"/>
              <a:ext cx="248"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3" name="Rectangle 133"/>
            <p:cNvSpPr/>
            <p:nvPr/>
          </p:nvSpPr>
          <p:spPr>
            <a:xfrm>
              <a:off x="850"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34" name="Rectangle 134"/>
            <p:cNvSpPr/>
            <p:nvPr/>
          </p:nvSpPr>
          <p:spPr>
            <a:xfrm>
              <a:off x="1507"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5" name="Rectangle 135"/>
            <p:cNvSpPr/>
            <p:nvPr/>
          </p:nvSpPr>
          <p:spPr>
            <a:xfrm>
              <a:off x="753"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36" name="Line 136"/>
            <p:cNvSpPr/>
            <p:nvPr/>
          </p:nvSpPr>
          <p:spPr>
            <a:xfrm>
              <a:off x="540" y="2686"/>
              <a:ext cx="213" cy="124"/>
            </a:xfrm>
            <a:prstGeom prst="line">
              <a:avLst/>
            </a:prstGeom>
            <a:ln w="14288" cap="flat" cmpd="sng">
              <a:solidFill>
                <a:srgbClr val="000000"/>
              </a:solidFill>
              <a:prstDash val="solid"/>
              <a:headEnd type="none" w="med" len="med"/>
              <a:tailEnd type="none" w="med" len="med"/>
            </a:ln>
          </p:spPr>
        </p:sp>
        <p:sp>
          <p:nvSpPr>
            <p:cNvPr id="96337" name="Rectangle 137"/>
            <p:cNvSpPr/>
            <p:nvPr/>
          </p:nvSpPr>
          <p:spPr>
            <a:xfrm>
              <a:off x="540" y="2740"/>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a:t>
              </a:r>
              <a:endParaRPr lang="en-US" altLang="zh-CN" sz="2800" dirty="0">
                <a:latin typeface="宋体" panose="02010600030101010101" pitchFamily="2" charset="-122"/>
              </a:endParaRPr>
            </a:p>
          </p:txBody>
        </p:sp>
        <p:sp>
          <p:nvSpPr>
            <p:cNvPr id="96338" name="Rectangle 138"/>
            <p:cNvSpPr/>
            <p:nvPr/>
          </p:nvSpPr>
          <p:spPr>
            <a:xfrm>
              <a:off x="638" y="2616"/>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BC</a:t>
              </a:r>
              <a:endParaRPr lang="en-US" altLang="zh-CN" sz="2800" dirty="0">
                <a:latin typeface="宋体" panose="02010600030101010101" pitchFamily="2" charset="-122"/>
              </a:endParaRPr>
            </a:p>
          </p:txBody>
        </p:sp>
        <p:sp>
          <p:nvSpPr>
            <p:cNvPr id="96339" name="Rectangle 139"/>
            <p:cNvSpPr/>
            <p:nvPr/>
          </p:nvSpPr>
          <p:spPr>
            <a:xfrm>
              <a:off x="824"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40" name="Rectangle 140"/>
            <p:cNvSpPr/>
            <p:nvPr/>
          </p:nvSpPr>
          <p:spPr>
            <a:xfrm>
              <a:off x="1081"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41" name="Rectangle 141"/>
            <p:cNvSpPr/>
            <p:nvPr/>
          </p:nvSpPr>
          <p:spPr>
            <a:xfrm>
              <a:off x="646" y="2864"/>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a:t>
              </a:r>
              <a:endParaRPr lang="en-US" altLang="zh-CN" sz="2800" dirty="0">
                <a:latin typeface="宋体" panose="02010600030101010101" pitchFamily="2" charset="-122"/>
              </a:endParaRPr>
            </a:p>
          </p:txBody>
        </p:sp>
        <p:sp>
          <p:nvSpPr>
            <p:cNvPr id="96342" name="Rectangle 142"/>
            <p:cNvSpPr/>
            <p:nvPr/>
          </p:nvSpPr>
          <p:spPr>
            <a:xfrm>
              <a:off x="646"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43" name="Rectangle 143"/>
            <p:cNvSpPr/>
            <p:nvPr/>
          </p:nvSpPr>
          <p:spPr>
            <a:xfrm>
              <a:off x="1001" y="3058"/>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4" name="Rectangle 144"/>
            <p:cNvSpPr/>
            <p:nvPr/>
          </p:nvSpPr>
          <p:spPr>
            <a:xfrm>
              <a:off x="1258"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5" name="Rectangle 145"/>
            <p:cNvSpPr/>
            <p:nvPr/>
          </p:nvSpPr>
          <p:spPr>
            <a:xfrm>
              <a:off x="1258"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6" name="Rectangle 146"/>
            <p:cNvSpPr/>
            <p:nvPr/>
          </p:nvSpPr>
          <p:spPr>
            <a:xfrm>
              <a:off x="1001" y="2810"/>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47" name="Rectangle 147"/>
            <p:cNvSpPr/>
            <p:nvPr/>
          </p:nvSpPr>
          <p:spPr>
            <a:xfrm>
              <a:off x="1329"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48" name="Rectangle 148"/>
            <p:cNvSpPr/>
            <p:nvPr/>
          </p:nvSpPr>
          <p:spPr>
            <a:xfrm>
              <a:off x="1578" y="2660"/>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49" name="Group 163"/>
            <p:cNvGrpSpPr/>
            <p:nvPr/>
          </p:nvGrpSpPr>
          <p:grpSpPr>
            <a:xfrm>
              <a:off x="807" y="3398"/>
              <a:ext cx="916" cy="157"/>
              <a:chOff x="807" y="3398"/>
              <a:chExt cx="916" cy="157"/>
            </a:xfrm>
          </p:grpSpPr>
          <p:sp>
            <p:nvSpPr>
              <p:cNvPr id="96450" name="Line 149"/>
              <p:cNvSpPr/>
              <p:nvPr/>
            </p:nvSpPr>
            <p:spPr>
              <a:xfrm>
                <a:off x="900" y="3407"/>
                <a:ext cx="71" cy="1"/>
              </a:xfrm>
              <a:prstGeom prst="line">
                <a:avLst/>
              </a:prstGeom>
              <a:ln w="11113" cap="flat" cmpd="sng">
                <a:solidFill>
                  <a:srgbClr val="000000"/>
                </a:solidFill>
                <a:prstDash val="solid"/>
                <a:headEnd type="none" w="med" len="med"/>
                <a:tailEnd type="none" w="med" len="med"/>
              </a:ln>
            </p:spPr>
          </p:sp>
          <p:sp>
            <p:nvSpPr>
              <p:cNvPr id="96451" name="Line 150"/>
              <p:cNvSpPr/>
              <p:nvPr/>
            </p:nvSpPr>
            <p:spPr>
              <a:xfrm>
                <a:off x="1001" y="3407"/>
                <a:ext cx="70" cy="1"/>
              </a:xfrm>
              <a:prstGeom prst="line">
                <a:avLst/>
              </a:prstGeom>
              <a:ln w="11113" cap="flat" cmpd="sng">
                <a:solidFill>
                  <a:srgbClr val="000000"/>
                </a:solidFill>
                <a:prstDash val="solid"/>
                <a:headEnd type="none" w="med" len="med"/>
                <a:tailEnd type="none" w="med" len="med"/>
              </a:ln>
            </p:spPr>
          </p:sp>
          <p:sp>
            <p:nvSpPr>
              <p:cNvPr id="96452" name="Line 151"/>
              <p:cNvSpPr/>
              <p:nvPr/>
            </p:nvSpPr>
            <p:spPr>
              <a:xfrm>
                <a:off x="1352" y="3407"/>
                <a:ext cx="71" cy="1"/>
              </a:xfrm>
              <a:prstGeom prst="line">
                <a:avLst/>
              </a:prstGeom>
              <a:ln w="11113" cap="flat" cmpd="sng">
                <a:solidFill>
                  <a:srgbClr val="000000"/>
                </a:solidFill>
                <a:prstDash val="solid"/>
                <a:headEnd type="none" w="med" len="med"/>
                <a:tailEnd type="none" w="med" len="med"/>
              </a:ln>
            </p:spPr>
          </p:sp>
          <p:sp>
            <p:nvSpPr>
              <p:cNvPr id="96453" name="Line 152"/>
              <p:cNvSpPr/>
              <p:nvPr/>
            </p:nvSpPr>
            <p:spPr>
              <a:xfrm>
                <a:off x="1640" y="3407"/>
                <a:ext cx="71" cy="1"/>
              </a:xfrm>
              <a:prstGeom prst="line">
                <a:avLst/>
              </a:prstGeom>
              <a:ln w="11113" cap="flat" cmpd="sng">
                <a:solidFill>
                  <a:srgbClr val="000000"/>
                </a:solidFill>
                <a:prstDash val="solid"/>
                <a:headEnd type="none" w="med" len="med"/>
                <a:tailEnd type="none" w="med" len="med"/>
              </a:ln>
            </p:spPr>
          </p:sp>
          <p:sp>
            <p:nvSpPr>
              <p:cNvPr id="96454" name="Rectangle 153"/>
              <p:cNvSpPr/>
              <p:nvPr/>
            </p:nvSpPr>
            <p:spPr>
              <a:xfrm>
                <a:off x="1636"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5" name="Rectangle 154"/>
              <p:cNvSpPr/>
              <p:nvPr/>
            </p:nvSpPr>
            <p:spPr>
              <a:xfrm>
                <a:off x="154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56" name="Rectangle 155"/>
              <p:cNvSpPr/>
              <p:nvPr/>
            </p:nvSpPr>
            <p:spPr>
              <a:xfrm>
                <a:off x="1348"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7" name="Rectangle 156"/>
              <p:cNvSpPr/>
              <p:nvPr/>
            </p:nvSpPr>
            <p:spPr>
              <a:xfrm>
                <a:off x="1187" y="3411"/>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a:t>
                </a:r>
                <a:endParaRPr lang="en-US" altLang="zh-CN" sz="2800" dirty="0">
                  <a:latin typeface="宋体" panose="02010600030101010101" pitchFamily="2" charset="-122"/>
                </a:endParaRPr>
              </a:p>
            </p:txBody>
          </p:sp>
          <p:sp>
            <p:nvSpPr>
              <p:cNvPr id="96458" name="Rectangle 157"/>
              <p:cNvSpPr/>
              <p:nvPr/>
            </p:nvSpPr>
            <p:spPr>
              <a:xfrm>
                <a:off x="99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59" name="Rectangle 158"/>
              <p:cNvSpPr/>
              <p:nvPr/>
            </p:nvSpPr>
            <p:spPr>
              <a:xfrm>
                <a:off x="971" y="341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60" name="Rectangle 159"/>
              <p:cNvSpPr/>
              <p:nvPr/>
            </p:nvSpPr>
            <p:spPr>
              <a:xfrm>
                <a:off x="898" y="3411"/>
                <a:ext cx="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61" name="Rectangle 160"/>
              <p:cNvSpPr/>
              <p:nvPr/>
            </p:nvSpPr>
            <p:spPr>
              <a:xfrm>
                <a:off x="807" y="3411"/>
                <a:ext cx="8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62" name="Rectangle 161"/>
              <p:cNvSpPr/>
              <p:nvPr/>
            </p:nvSpPr>
            <p:spPr>
              <a:xfrm>
                <a:off x="1454" y="3398"/>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63" name="Rectangle 162"/>
              <p:cNvSpPr/>
              <p:nvPr/>
            </p:nvSpPr>
            <p:spPr>
              <a:xfrm>
                <a:off x="1097" y="3398"/>
                <a:ext cx="66" cy="144"/>
              </a:xfrm>
              <a:prstGeom prst="rect">
                <a:avLst/>
              </a:prstGeom>
              <a:noFill/>
              <a:ln w="9525">
                <a:noFill/>
              </a:ln>
            </p:spPr>
            <p:txBody>
              <a:bodyPr wrap="none" lIns="0" tIns="0" rIns="0" bIns="0">
                <a:spAutoFit/>
              </a:bodyPr>
              <a:lstStyle/>
              <a:p>
                <a:r>
                  <a:rPr lang="en-US" altLang="zh-CN" sz="15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50" name="Rectangle 164"/>
            <p:cNvSpPr/>
            <p:nvPr/>
          </p:nvSpPr>
          <p:spPr>
            <a:xfrm>
              <a:off x="1152"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51" name="Rectangle 165"/>
            <p:cNvSpPr/>
            <p:nvPr/>
          </p:nvSpPr>
          <p:spPr>
            <a:xfrm>
              <a:off x="1187" y="3909"/>
              <a:ext cx="68"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d</a:t>
              </a:r>
              <a:endParaRPr lang="en-US" altLang="zh-CN" sz="2800" dirty="0">
                <a:latin typeface="宋体" panose="02010600030101010101" pitchFamily="2" charset="-122"/>
              </a:endParaRPr>
            </a:p>
          </p:txBody>
        </p:sp>
        <p:sp>
          <p:nvSpPr>
            <p:cNvPr id="96352" name="Rectangle 166"/>
            <p:cNvSpPr/>
            <p:nvPr/>
          </p:nvSpPr>
          <p:spPr>
            <a:xfrm>
              <a:off x="1250"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53" name="Rectangle 167"/>
            <p:cNvSpPr/>
            <p:nvPr/>
          </p:nvSpPr>
          <p:spPr>
            <a:xfrm>
              <a:off x="2678" y="3058"/>
              <a:ext cx="257" cy="257"/>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4" name="Rectangle 168"/>
            <p:cNvSpPr/>
            <p:nvPr/>
          </p:nvSpPr>
          <p:spPr>
            <a:xfrm>
              <a:off x="2784" y="3112"/>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55" name="Rectangle 169"/>
            <p:cNvSpPr/>
            <p:nvPr/>
          </p:nvSpPr>
          <p:spPr>
            <a:xfrm>
              <a:off x="2678" y="2810"/>
              <a:ext cx="257"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6" name="Rectangle 170"/>
            <p:cNvSpPr/>
            <p:nvPr/>
          </p:nvSpPr>
          <p:spPr>
            <a:xfrm>
              <a:off x="2784" y="2864"/>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57" name="Rectangle 171"/>
            <p:cNvSpPr/>
            <p:nvPr/>
          </p:nvSpPr>
          <p:spPr>
            <a:xfrm>
              <a:off x="3183"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8" name="Rectangle 172"/>
            <p:cNvSpPr/>
            <p:nvPr/>
          </p:nvSpPr>
          <p:spPr>
            <a:xfrm>
              <a:off x="2429" y="2562"/>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59" name="Line 173"/>
            <p:cNvSpPr/>
            <p:nvPr/>
          </p:nvSpPr>
          <p:spPr>
            <a:xfrm>
              <a:off x="2216" y="2429"/>
              <a:ext cx="213" cy="133"/>
            </a:xfrm>
            <a:prstGeom prst="line">
              <a:avLst/>
            </a:prstGeom>
            <a:ln w="14288" cap="flat" cmpd="sng">
              <a:solidFill>
                <a:srgbClr val="000000"/>
              </a:solidFill>
              <a:prstDash val="solid"/>
              <a:headEnd type="none" w="med" len="med"/>
              <a:tailEnd type="none" w="med" len="med"/>
            </a:ln>
          </p:spPr>
        </p:sp>
        <p:sp>
          <p:nvSpPr>
            <p:cNvPr id="96360" name="Rectangle 174"/>
            <p:cNvSpPr/>
            <p:nvPr/>
          </p:nvSpPr>
          <p:spPr>
            <a:xfrm>
              <a:off x="2181" y="2492"/>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AB</a:t>
              </a:r>
              <a:endParaRPr lang="en-US" altLang="zh-CN" sz="2800" dirty="0">
                <a:latin typeface="宋体" panose="02010600030101010101" pitchFamily="2" charset="-122"/>
              </a:endParaRPr>
            </a:p>
          </p:txBody>
        </p:sp>
        <p:sp>
          <p:nvSpPr>
            <p:cNvPr id="96361" name="Rectangle 175"/>
            <p:cNvSpPr/>
            <p:nvPr/>
          </p:nvSpPr>
          <p:spPr>
            <a:xfrm>
              <a:off x="2314" y="235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CD</a:t>
              </a:r>
              <a:endParaRPr lang="en-US" altLang="zh-CN" sz="2800" dirty="0">
                <a:latin typeface="宋体" panose="02010600030101010101" pitchFamily="2" charset="-122"/>
              </a:endParaRPr>
            </a:p>
          </p:txBody>
        </p:sp>
        <p:sp>
          <p:nvSpPr>
            <p:cNvPr id="96362" name="Rectangle 176"/>
            <p:cNvSpPr/>
            <p:nvPr/>
          </p:nvSpPr>
          <p:spPr>
            <a:xfrm>
              <a:off x="2500"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63" name="Rectangle 177"/>
            <p:cNvSpPr/>
            <p:nvPr/>
          </p:nvSpPr>
          <p:spPr>
            <a:xfrm>
              <a:off x="2757"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64" name="Rectangle 178"/>
            <p:cNvSpPr/>
            <p:nvPr/>
          </p:nvSpPr>
          <p:spPr>
            <a:xfrm>
              <a:off x="2429"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5" name="Rectangle 179"/>
            <p:cNvSpPr/>
            <p:nvPr/>
          </p:nvSpPr>
          <p:spPr>
            <a:xfrm>
              <a:off x="2935"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6" name="Rectangle 180"/>
            <p:cNvSpPr/>
            <p:nvPr/>
          </p:nvSpPr>
          <p:spPr>
            <a:xfrm>
              <a:off x="2935"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7" name="Rectangle 181"/>
            <p:cNvSpPr/>
            <p:nvPr/>
          </p:nvSpPr>
          <p:spPr>
            <a:xfrm>
              <a:off x="2678" y="2562"/>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68" name="Rectangle 182"/>
            <p:cNvSpPr/>
            <p:nvPr/>
          </p:nvSpPr>
          <p:spPr>
            <a:xfrm>
              <a:off x="3006"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69" name="Rectangle 183"/>
            <p:cNvSpPr/>
            <p:nvPr/>
          </p:nvSpPr>
          <p:spPr>
            <a:xfrm>
              <a:off x="3254"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70" name="Group 200"/>
            <p:cNvGrpSpPr/>
            <p:nvPr/>
          </p:nvGrpSpPr>
          <p:grpSpPr>
            <a:xfrm>
              <a:off x="2395" y="3654"/>
              <a:ext cx="1087" cy="147"/>
              <a:chOff x="2395" y="3654"/>
              <a:chExt cx="1087" cy="147"/>
            </a:xfrm>
          </p:grpSpPr>
          <p:sp>
            <p:nvSpPr>
              <p:cNvPr id="96434" name="Line 184"/>
              <p:cNvSpPr/>
              <p:nvPr/>
            </p:nvSpPr>
            <p:spPr>
              <a:xfrm>
                <a:off x="2396" y="3663"/>
                <a:ext cx="81" cy="1"/>
              </a:xfrm>
              <a:prstGeom prst="line">
                <a:avLst/>
              </a:prstGeom>
              <a:ln w="11113" cap="flat" cmpd="sng">
                <a:solidFill>
                  <a:srgbClr val="000000"/>
                </a:solidFill>
                <a:prstDash val="solid"/>
                <a:headEnd type="none" w="med" len="med"/>
                <a:tailEnd type="none" w="med" len="med"/>
              </a:ln>
            </p:spPr>
          </p:sp>
          <p:sp>
            <p:nvSpPr>
              <p:cNvPr id="96435" name="Line 185"/>
              <p:cNvSpPr/>
              <p:nvPr/>
            </p:nvSpPr>
            <p:spPr>
              <a:xfrm>
                <a:off x="2556" y="3663"/>
                <a:ext cx="70" cy="1"/>
              </a:xfrm>
              <a:prstGeom prst="line">
                <a:avLst/>
              </a:prstGeom>
              <a:ln w="11113" cap="flat" cmpd="sng">
                <a:solidFill>
                  <a:srgbClr val="000000"/>
                </a:solidFill>
                <a:prstDash val="solid"/>
                <a:headEnd type="none" w="med" len="med"/>
                <a:tailEnd type="none" w="med" len="med"/>
              </a:ln>
            </p:spPr>
          </p:sp>
          <p:sp>
            <p:nvSpPr>
              <p:cNvPr id="96436" name="Line 186"/>
              <p:cNvSpPr/>
              <p:nvPr/>
            </p:nvSpPr>
            <p:spPr>
              <a:xfrm>
                <a:off x="2981" y="3663"/>
                <a:ext cx="70" cy="1"/>
              </a:xfrm>
              <a:prstGeom prst="line">
                <a:avLst/>
              </a:prstGeom>
              <a:ln w="11113" cap="flat" cmpd="sng">
                <a:solidFill>
                  <a:srgbClr val="000000"/>
                </a:solidFill>
                <a:prstDash val="solid"/>
                <a:headEnd type="none" w="med" len="med"/>
                <a:tailEnd type="none" w="med" len="med"/>
              </a:ln>
            </p:spPr>
          </p:sp>
          <p:sp>
            <p:nvSpPr>
              <p:cNvPr id="96437" name="Line 187"/>
              <p:cNvSpPr/>
              <p:nvPr/>
            </p:nvSpPr>
            <p:spPr>
              <a:xfrm>
                <a:off x="3333" y="3663"/>
                <a:ext cx="70" cy="1"/>
              </a:xfrm>
              <a:prstGeom prst="line">
                <a:avLst/>
              </a:prstGeom>
              <a:ln w="11113" cap="flat" cmpd="sng">
                <a:solidFill>
                  <a:srgbClr val="000000"/>
                </a:solidFill>
                <a:prstDash val="solid"/>
                <a:headEnd type="none" w="med" len="med"/>
                <a:tailEnd type="none" w="med" len="med"/>
              </a:ln>
            </p:spPr>
          </p:sp>
          <p:sp>
            <p:nvSpPr>
              <p:cNvPr id="96438" name="Rectangle 188"/>
              <p:cNvSpPr/>
              <p:nvPr/>
            </p:nvSpPr>
            <p:spPr>
              <a:xfrm>
                <a:off x="3401"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39" name="Rectangle 189"/>
              <p:cNvSpPr/>
              <p:nvPr/>
            </p:nvSpPr>
            <p:spPr>
              <a:xfrm>
                <a:off x="3330"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0" name="Rectangle 190"/>
              <p:cNvSpPr/>
              <p:nvPr/>
            </p:nvSpPr>
            <p:spPr>
              <a:xfrm>
                <a:off x="3253"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41" name="Rectangle 191"/>
              <p:cNvSpPr/>
              <p:nvPr/>
            </p:nvSpPr>
            <p:spPr>
              <a:xfrm>
                <a:off x="3049"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42" name="Rectangle 192"/>
              <p:cNvSpPr/>
              <p:nvPr/>
            </p:nvSpPr>
            <p:spPr>
              <a:xfrm>
                <a:off x="2978"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3" name="Rectangle 193"/>
              <p:cNvSpPr/>
              <p:nvPr/>
            </p:nvSpPr>
            <p:spPr>
              <a:xfrm>
                <a:off x="2818" y="3667"/>
                <a:ext cx="156"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AB</a:t>
                </a:r>
                <a:endParaRPr lang="en-US" altLang="zh-CN" sz="2800" dirty="0">
                  <a:latin typeface="宋体" panose="02010600030101010101" pitchFamily="2" charset="-122"/>
                </a:endParaRPr>
              </a:p>
            </p:txBody>
          </p:sp>
          <p:sp>
            <p:nvSpPr>
              <p:cNvPr id="96444" name="Rectangle 194"/>
              <p:cNvSpPr/>
              <p:nvPr/>
            </p:nvSpPr>
            <p:spPr>
              <a:xfrm>
                <a:off x="2624"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D</a:t>
                </a:r>
                <a:endParaRPr lang="en-US" altLang="zh-CN" sz="2800" dirty="0">
                  <a:latin typeface="宋体" panose="02010600030101010101" pitchFamily="2" charset="-122"/>
                </a:endParaRPr>
              </a:p>
            </p:txBody>
          </p:sp>
          <p:sp>
            <p:nvSpPr>
              <p:cNvPr id="96445" name="Rectangle 195"/>
              <p:cNvSpPr/>
              <p:nvPr/>
            </p:nvSpPr>
            <p:spPr>
              <a:xfrm>
                <a:off x="2552"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a:t>
                </a:r>
                <a:endParaRPr lang="en-US" altLang="zh-CN" sz="2800" dirty="0">
                  <a:latin typeface="宋体" panose="02010600030101010101" pitchFamily="2" charset="-122"/>
                </a:endParaRPr>
              </a:p>
            </p:txBody>
          </p:sp>
          <p:sp>
            <p:nvSpPr>
              <p:cNvPr id="96446" name="Rectangle 196"/>
              <p:cNvSpPr/>
              <p:nvPr/>
            </p:nvSpPr>
            <p:spPr>
              <a:xfrm>
                <a:off x="2475"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47" name="Rectangle 197"/>
              <p:cNvSpPr/>
              <p:nvPr/>
            </p:nvSpPr>
            <p:spPr>
              <a:xfrm>
                <a:off x="2395"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48" name="Rectangle 198"/>
              <p:cNvSpPr/>
              <p:nvPr/>
            </p:nvSpPr>
            <p:spPr>
              <a:xfrm>
                <a:off x="3161"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49" name="Rectangle 199"/>
              <p:cNvSpPr/>
              <p:nvPr/>
            </p:nvSpPr>
            <p:spPr>
              <a:xfrm>
                <a:off x="2730"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371" name="Rectangle 201"/>
            <p:cNvSpPr/>
            <p:nvPr/>
          </p:nvSpPr>
          <p:spPr>
            <a:xfrm>
              <a:off x="2828"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72" name="Rectangle 202"/>
            <p:cNvSpPr/>
            <p:nvPr/>
          </p:nvSpPr>
          <p:spPr>
            <a:xfrm>
              <a:off x="2864" y="3909"/>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e</a:t>
              </a:r>
              <a:endParaRPr lang="en-US" altLang="zh-CN" sz="2800" dirty="0">
                <a:latin typeface="宋体" panose="02010600030101010101" pitchFamily="2" charset="-122"/>
              </a:endParaRPr>
            </a:p>
          </p:txBody>
        </p:sp>
        <p:sp>
          <p:nvSpPr>
            <p:cNvPr id="96373" name="Rectangle 203"/>
            <p:cNvSpPr/>
            <p:nvPr/>
          </p:nvSpPr>
          <p:spPr>
            <a:xfrm>
              <a:off x="2917"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374" name="Rectangle 204"/>
            <p:cNvSpPr/>
            <p:nvPr/>
          </p:nvSpPr>
          <p:spPr>
            <a:xfrm>
              <a:off x="3183"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5" name="Rectangle 205"/>
            <p:cNvSpPr/>
            <p:nvPr/>
          </p:nvSpPr>
          <p:spPr>
            <a:xfrm>
              <a:off x="2429"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6" name="Rectangle 206"/>
            <p:cNvSpPr/>
            <p:nvPr/>
          </p:nvSpPr>
          <p:spPr>
            <a:xfrm>
              <a:off x="2935"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7" name="Rectangle 207"/>
            <p:cNvSpPr/>
            <p:nvPr/>
          </p:nvSpPr>
          <p:spPr>
            <a:xfrm>
              <a:off x="3183"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8" name="Rectangle 208"/>
            <p:cNvSpPr/>
            <p:nvPr/>
          </p:nvSpPr>
          <p:spPr>
            <a:xfrm>
              <a:off x="3183"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79" name="Rectangle 209"/>
            <p:cNvSpPr/>
            <p:nvPr/>
          </p:nvSpPr>
          <p:spPr>
            <a:xfrm>
              <a:off x="2429" y="3315"/>
              <a:ext cx="249"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0" name="Rectangle 210"/>
            <p:cNvSpPr/>
            <p:nvPr/>
          </p:nvSpPr>
          <p:spPr>
            <a:xfrm>
              <a:off x="2935"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1" name="Rectangle 211"/>
            <p:cNvSpPr/>
            <p:nvPr/>
          </p:nvSpPr>
          <p:spPr>
            <a:xfrm>
              <a:off x="2678" y="3315"/>
              <a:ext cx="257"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2" name="Rectangle 212"/>
            <p:cNvSpPr/>
            <p:nvPr/>
          </p:nvSpPr>
          <p:spPr>
            <a:xfrm>
              <a:off x="4611" y="3315"/>
              <a:ext cx="248" cy="249"/>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3" name="Rectangle 213"/>
            <p:cNvSpPr/>
            <p:nvPr/>
          </p:nvSpPr>
          <p:spPr>
            <a:xfrm>
              <a:off x="4709" y="3369"/>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84" name="Rectangle 214"/>
            <p:cNvSpPr/>
            <p:nvPr/>
          </p:nvSpPr>
          <p:spPr>
            <a:xfrm>
              <a:off x="4611" y="2562"/>
              <a:ext cx="248" cy="248"/>
            </a:xfrm>
            <a:prstGeom prst="rect">
              <a:avLst/>
            </a:prstGeom>
            <a:solidFill>
              <a:srgbClr val="C0C0C0"/>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5" name="Rectangle 215"/>
            <p:cNvSpPr/>
            <p:nvPr/>
          </p:nvSpPr>
          <p:spPr>
            <a:xfrm>
              <a:off x="4709" y="2616"/>
              <a:ext cx="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a:t>
              </a:r>
              <a:endParaRPr lang="en-US" altLang="zh-CN" sz="2800" dirty="0">
                <a:latin typeface="宋体" panose="02010600030101010101" pitchFamily="2" charset="-122"/>
              </a:endParaRPr>
            </a:p>
          </p:txBody>
        </p:sp>
        <p:sp>
          <p:nvSpPr>
            <p:cNvPr id="96386" name="Rectangle 216"/>
            <p:cNvSpPr/>
            <p:nvPr/>
          </p:nvSpPr>
          <p:spPr>
            <a:xfrm>
              <a:off x="4859" y="2562"/>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7" name="Rectangle 217"/>
            <p:cNvSpPr/>
            <p:nvPr/>
          </p:nvSpPr>
          <p:spPr>
            <a:xfrm>
              <a:off x="4106" y="2562"/>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88" name="Line 218"/>
            <p:cNvSpPr/>
            <p:nvPr/>
          </p:nvSpPr>
          <p:spPr>
            <a:xfrm>
              <a:off x="3893" y="2429"/>
              <a:ext cx="213" cy="133"/>
            </a:xfrm>
            <a:prstGeom prst="line">
              <a:avLst/>
            </a:prstGeom>
            <a:ln w="14288" cap="flat" cmpd="sng">
              <a:solidFill>
                <a:srgbClr val="000000"/>
              </a:solidFill>
              <a:prstDash val="solid"/>
              <a:headEnd type="none" w="med" len="med"/>
              <a:tailEnd type="none" w="med" len="med"/>
            </a:ln>
          </p:spPr>
        </p:sp>
        <p:sp>
          <p:nvSpPr>
            <p:cNvPr id="96389" name="Rectangle 219"/>
            <p:cNvSpPr/>
            <p:nvPr/>
          </p:nvSpPr>
          <p:spPr>
            <a:xfrm>
              <a:off x="3857" y="2492"/>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AB</a:t>
              </a:r>
              <a:endParaRPr lang="en-US" altLang="zh-CN" sz="2800" dirty="0">
                <a:latin typeface="宋体" panose="02010600030101010101" pitchFamily="2" charset="-122"/>
              </a:endParaRPr>
            </a:p>
          </p:txBody>
        </p:sp>
        <p:sp>
          <p:nvSpPr>
            <p:cNvPr id="96390" name="Rectangle 220"/>
            <p:cNvSpPr/>
            <p:nvPr/>
          </p:nvSpPr>
          <p:spPr>
            <a:xfrm>
              <a:off x="3990" y="2359"/>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CD</a:t>
              </a:r>
              <a:endParaRPr lang="en-US" altLang="zh-CN" sz="2800" dirty="0">
                <a:latin typeface="宋体" panose="02010600030101010101" pitchFamily="2" charset="-122"/>
              </a:endParaRPr>
            </a:p>
          </p:txBody>
        </p:sp>
        <p:sp>
          <p:nvSpPr>
            <p:cNvPr id="96391" name="Rectangle 221"/>
            <p:cNvSpPr/>
            <p:nvPr/>
          </p:nvSpPr>
          <p:spPr>
            <a:xfrm>
              <a:off x="4177"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392" name="Rectangle 222"/>
            <p:cNvSpPr/>
            <p:nvPr/>
          </p:nvSpPr>
          <p:spPr>
            <a:xfrm>
              <a:off x="4425"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393" name="Rectangle 223"/>
            <p:cNvSpPr/>
            <p:nvPr/>
          </p:nvSpPr>
          <p:spPr>
            <a:xfrm>
              <a:off x="4106"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4" name="Rectangle 224"/>
            <p:cNvSpPr/>
            <p:nvPr/>
          </p:nvSpPr>
          <p:spPr>
            <a:xfrm>
              <a:off x="4354" y="2810"/>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5" name="Rectangle 225"/>
            <p:cNvSpPr/>
            <p:nvPr/>
          </p:nvSpPr>
          <p:spPr>
            <a:xfrm>
              <a:off x="4611" y="2810"/>
              <a:ext cx="248"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6" name="Rectangle 226"/>
            <p:cNvSpPr/>
            <p:nvPr/>
          </p:nvSpPr>
          <p:spPr>
            <a:xfrm>
              <a:off x="4354" y="2562"/>
              <a:ext cx="257"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397" name="Rectangle 227"/>
            <p:cNvSpPr/>
            <p:nvPr/>
          </p:nvSpPr>
          <p:spPr>
            <a:xfrm>
              <a:off x="4682"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398" name="Rectangle 228"/>
            <p:cNvSpPr/>
            <p:nvPr/>
          </p:nvSpPr>
          <p:spPr>
            <a:xfrm>
              <a:off x="4930" y="2403"/>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nvGrpSpPr>
            <p:cNvPr id="96399" name="Group 244"/>
            <p:cNvGrpSpPr/>
            <p:nvPr/>
          </p:nvGrpSpPr>
          <p:grpSpPr>
            <a:xfrm>
              <a:off x="4045" y="3654"/>
              <a:ext cx="1128" cy="147"/>
              <a:chOff x="4045" y="3654"/>
              <a:chExt cx="1128" cy="147"/>
            </a:xfrm>
          </p:grpSpPr>
          <p:sp>
            <p:nvSpPr>
              <p:cNvPr id="96419" name="Line 229"/>
              <p:cNvSpPr/>
              <p:nvPr/>
            </p:nvSpPr>
            <p:spPr>
              <a:xfrm>
                <a:off x="4047" y="3663"/>
                <a:ext cx="81" cy="1"/>
              </a:xfrm>
              <a:prstGeom prst="line">
                <a:avLst/>
              </a:prstGeom>
              <a:ln w="11113" cap="flat" cmpd="sng">
                <a:solidFill>
                  <a:srgbClr val="000000"/>
                </a:solidFill>
                <a:prstDash val="solid"/>
                <a:headEnd type="none" w="med" len="med"/>
                <a:tailEnd type="none" w="med" len="med"/>
              </a:ln>
            </p:spPr>
          </p:sp>
          <p:sp>
            <p:nvSpPr>
              <p:cNvPr id="96420" name="Line 230"/>
              <p:cNvSpPr/>
              <p:nvPr/>
            </p:nvSpPr>
            <p:spPr>
              <a:xfrm>
                <a:off x="4157" y="3663"/>
                <a:ext cx="71" cy="1"/>
              </a:xfrm>
              <a:prstGeom prst="line">
                <a:avLst/>
              </a:prstGeom>
              <a:ln w="11113" cap="flat" cmpd="sng">
                <a:solidFill>
                  <a:srgbClr val="000000"/>
                </a:solidFill>
                <a:prstDash val="solid"/>
                <a:headEnd type="none" w="med" len="med"/>
                <a:tailEnd type="none" w="med" len="med"/>
              </a:ln>
            </p:spPr>
          </p:sp>
          <p:sp>
            <p:nvSpPr>
              <p:cNvPr id="96421" name="Line 231"/>
              <p:cNvSpPr/>
              <p:nvPr/>
            </p:nvSpPr>
            <p:spPr>
              <a:xfrm>
                <a:off x="4592" y="3663"/>
                <a:ext cx="70" cy="1"/>
              </a:xfrm>
              <a:prstGeom prst="line">
                <a:avLst/>
              </a:prstGeom>
              <a:ln w="11113" cap="flat" cmpd="sng">
                <a:solidFill>
                  <a:srgbClr val="000000"/>
                </a:solidFill>
                <a:prstDash val="solid"/>
                <a:headEnd type="none" w="med" len="med"/>
                <a:tailEnd type="none" w="med" len="med"/>
              </a:ln>
            </p:spPr>
          </p:sp>
          <p:sp>
            <p:nvSpPr>
              <p:cNvPr id="96422" name="Line 232"/>
              <p:cNvSpPr/>
              <p:nvPr/>
            </p:nvSpPr>
            <p:spPr>
              <a:xfrm>
                <a:off x="4945" y="3663"/>
                <a:ext cx="70" cy="1"/>
              </a:xfrm>
              <a:prstGeom prst="line">
                <a:avLst/>
              </a:prstGeom>
              <a:ln w="11113" cap="flat" cmpd="sng">
                <a:solidFill>
                  <a:srgbClr val="000000"/>
                </a:solidFill>
                <a:prstDash val="solid"/>
                <a:headEnd type="none" w="med" len="med"/>
                <a:tailEnd type="none" w="med" len="med"/>
              </a:ln>
            </p:spPr>
          </p:sp>
          <p:sp>
            <p:nvSpPr>
              <p:cNvPr id="96423" name="Rectangle 233"/>
              <p:cNvSpPr/>
              <p:nvPr/>
            </p:nvSpPr>
            <p:spPr>
              <a:xfrm>
                <a:off x="5011"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4" name="Rectangle 234"/>
              <p:cNvSpPr/>
              <p:nvPr/>
            </p:nvSpPr>
            <p:spPr>
              <a:xfrm>
                <a:off x="4943"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25" name="Rectangle 235"/>
              <p:cNvSpPr/>
              <p:nvPr/>
            </p:nvSpPr>
            <p:spPr>
              <a:xfrm>
                <a:off x="4658"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6" name="Rectangle 236"/>
              <p:cNvSpPr/>
              <p:nvPr/>
            </p:nvSpPr>
            <p:spPr>
              <a:xfrm>
                <a:off x="4590"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27" name="Rectangle 237"/>
              <p:cNvSpPr/>
              <p:nvPr/>
            </p:nvSpPr>
            <p:spPr>
              <a:xfrm>
                <a:off x="4499"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28" name="Rectangle 238"/>
              <p:cNvSpPr/>
              <p:nvPr/>
            </p:nvSpPr>
            <p:spPr>
              <a:xfrm>
                <a:off x="4224" y="3667"/>
                <a:ext cx="162"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CD</a:t>
                </a:r>
                <a:endParaRPr lang="en-US" altLang="zh-CN" sz="2800" dirty="0">
                  <a:latin typeface="宋体" panose="02010600030101010101" pitchFamily="2" charset="-122"/>
                </a:endParaRPr>
              </a:p>
            </p:txBody>
          </p:sp>
          <p:sp>
            <p:nvSpPr>
              <p:cNvPr id="96429" name="Rectangle 239"/>
              <p:cNvSpPr/>
              <p:nvPr/>
            </p:nvSpPr>
            <p:spPr>
              <a:xfrm>
                <a:off x="4156" y="3667"/>
                <a:ext cx="75"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B</a:t>
                </a:r>
                <a:endParaRPr lang="en-US" altLang="zh-CN" sz="2800" dirty="0">
                  <a:latin typeface="宋体" panose="02010600030101010101" pitchFamily="2" charset="-122"/>
                </a:endParaRPr>
              </a:p>
            </p:txBody>
          </p:sp>
          <p:sp>
            <p:nvSpPr>
              <p:cNvPr id="96430" name="Rectangle 240"/>
              <p:cNvSpPr/>
              <p:nvPr/>
            </p:nvSpPr>
            <p:spPr>
              <a:xfrm>
                <a:off x="4128" y="3667"/>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sz="2800" dirty="0">
                  <a:latin typeface="宋体" panose="02010600030101010101" pitchFamily="2" charset="-122"/>
                </a:endParaRPr>
              </a:p>
            </p:txBody>
          </p:sp>
          <p:sp>
            <p:nvSpPr>
              <p:cNvPr id="96431" name="Rectangle 241"/>
              <p:cNvSpPr/>
              <p:nvPr/>
            </p:nvSpPr>
            <p:spPr>
              <a:xfrm>
                <a:off x="4045" y="3667"/>
                <a:ext cx="81"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A</a:t>
                </a:r>
                <a:endParaRPr lang="en-US" altLang="zh-CN" sz="2800" dirty="0">
                  <a:latin typeface="宋体" panose="02010600030101010101" pitchFamily="2" charset="-122"/>
                </a:endParaRPr>
              </a:p>
            </p:txBody>
          </p:sp>
          <p:sp>
            <p:nvSpPr>
              <p:cNvPr id="96432" name="Rectangle 242"/>
              <p:cNvSpPr/>
              <p:nvPr/>
            </p:nvSpPr>
            <p:spPr>
              <a:xfrm>
                <a:off x="4850"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sp>
            <p:nvSpPr>
              <p:cNvPr id="96433" name="Rectangle 243"/>
              <p:cNvSpPr/>
              <p:nvPr/>
            </p:nvSpPr>
            <p:spPr>
              <a:xfrm>
                <a:off x="4411" y="3654"/>
                <a:ext cx="62" cy="134"/>
              </a:xfrm>
              <a:prstGeom prst="rect">
                <a:avLst/>
              </a:prstGeom>
              <a:noFill/>
              <a:ln w="9525">
                <a:noFill/>
              </a:ln>
            </p:spPr>
            <p:txBody>
              <a:bodyPr wrap="none" lIns="0" tIns="0" rIns="0" bIns="0">
                <a:spAutoFit/>
              </a:bodyPr>
              <a:lstStyle/>
              <a:p>
                <a:r>
                  <a:rPr lang="en-US" altLang="zh-CN" sz="1400" dirty="0">
                    <a:solidFill>
                      <a:srgbClr val="000000"/>
                    </a:solidFill>
                    <a:latin typeface="Symbol" panose="05050102010706020507" pitchFamily="18" charset="2"/>
                  </a:rPr>
                  <a:t>+</a:t>
                </a:r>
                <a:endParaRPr lang="en-US" altLang="zh-CN" sz="2800" dirty="0">
                  <a:latin typeface="宋体" panose="02010600030101010101" pitchFamily="2" charset="-122"/>
                </a:endParaRPr>
              </a:p>
            </p:txBody>
          </p:sp>
        </p:grpSp>
        <p:sp>
          <p:nvSpPr>
            <p:cNvPr id="96400" name="Rectangle 245"/>
            <p:cNvSpPr/>
            <p:nvPr/>
          </p:nvSpPr>
          <p:spPr>
            <a:xfrm>
              <a:off x="4514"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401" name="Rectangle 246"/>
            <p:cNvSpPr/>
            <p:nvPr/>
          </p:nvSpPr>
          <p:spPr>
            <a:xfrm>
              <a:off x="4549"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f</a:t>
              </a:r>
              <a:endParaRPr lang="en-US" altLang="zh-CN" sz="2800" dirty="0">
                <a:latin typeface="宋体" panose="02010600030101010101" pitchFamily="2" charset="-122"/>
              </a:endParaRPr>
            </a:p>
          </p:txBody>
        </p:sp>
        <p:sp>
          <p:nvSpPr>
            <p:cNvPr id="96402" name="Rectangle 247"/>
            <p:cNvSpPr/>
            <p:nvPr/>
          </p:nvSpPr>
          <p:spPr>
            <a:xfrm>
              <a:off x="4585" y="3909"/>
              <a:ext cx="37"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a:t>
              </a:r>
              <a:endParaRPr lang="en-US" altLang="zh-CN" sz="2800" dirty="0">
                <a:latin typeface="宋体" panose="02010600030101010101" pitchFamily="2" charset="-122"/>
              </a:endParaRPr>
            </a:p>
          </p:txBody>
        </p:sp>
        <p:sp>
          <p:nvSpPr>
            <p:cNvPr id="96403" name="Rectangle 248"/>
            <p:cNvSpPr/>
            <p:nvPr/>
          </p:nvSpPr>
          <p:spPr>
            <a:xfrm>
              <a:off x="4859" y="3058"/>
              <a:ext cx="249"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4" name="Rectangle 249"/>
            <p:cNvSpPr/>
            <p:nvPr/>
          </p:nvSpPr>
          <p:spPr>
            <a:xfrm>
              <a:off x="4106"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5" name="Rectangle 250"/>
            <p:cNvSpPr/>
            <p:nvPr/>
          </p:nvSpPr>
          <p:spPr>
            <a:xfrm>
              <a:off x="4611" y="3058"/>
              <a:ext cx="248"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6" name="Rectangle 251"/>
            <p:cNvSpPr/>
            <p:nvPr/>
          </p:nvSpPr>
          <p:spPr>
            <a:xfrm>
              <a:off x="4859" y="2810"/>
              <a:ext cx="249" cy="248"/>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7" name="Rectangle 252"/>
            <p:cNvSpPr/>
            <p:nvPr/>
          </p:nvSpPr>
          <p:spPr>
            <a:xfrm>
              <a:off x="4859" y="3315"/>
              <a:ext cx="249"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8" name="Rectangle 253"/>
            <p:cNvSpPr/>
            <p:nvPr/>
          </p:nvSpPr>
          <p:spPr>
            <a:xfrm>
              <a:off x="4106" y="3315"/>
              <a:ext cx="248"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09" name="Rectangle 254"/>
            <p:cNvSpPr/>
            <p:nvPr/>
          </p:nvSpPr>
          <p:spPr>
            <a:xfrm>
              <a:off x="4354" y="3058"/>
              <a:ext cx="257" cy="257"/>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10" name="Rectangle 255"/>
            <p:cNvSpPr/>
            <p:nvPr/>
          </p:nvSpPr>
          <p:spPr>
            <a:xfrm>
              <a:off x="4354" y="3315"/>
              <a:ext cx="257" cy="249"/>
            </a:xfrm>
            <a:prstGeom prst="rect">
              <a:avLst/>
            </a:prstGeom>
            <a:solidFill>
              <a:srgbClr val="FFFFFF"/>
            </a:solidFill>
            <a:ln w="14288"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6411" name="Rectangle 256"/>
            <p:cNvSpPr/>
            <p:nvPr/>
          </p:nvSpPr>
          <p:spPr>
            <a:xfrm>
              <a:off x="2296" y="2616"/>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412" name="Rectangle 257"/>
            <p:cNvSpPr/>
            <p:nvPr/>
          </p:nvSpPr>
          <p:spPr>
            <a:xfrm>
              <a:off x="2296" y="2864"/>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413" name="Rectangle 258"/>
            <p:cNvSpPr/>
            <p:nvPr/>
          </p:nvSpPr>
          <p:spPr>
            <a:xfrm>
              <a:off x="2296" y="3112"/>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414" name="Rectangle 259"/>
            <p:cNvSpPr/>
            <p:nvPr/>
          </p:nvSpPr>
          <p:spPr>
            <a:xfrm>
              <a:off x="2296" y="3369"/>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sp>
          <p:nvSpPr>
            <p:cNvPr id="96415" name="Rectangle 260"/>
            <p:cNvSpPr/>
            <p:nvPr/>
          </p:nvSpPr>
          <p:spPr>
            <a:xfrm>
              <a:off x="3973" y="2616"/>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00</a:t>
              </a:r>
              <a:endParaRPr lang="en-US" altLang="zh-CN" sz="2800" dirty="0">
                <a:latin typeface="宋体" panose="02010600030101010101" pitchFamily="2" charset="-122"/>
              </a:endParaRPr>
            </a:p>
          </p:txBody>
        </p:sp>
        <p:sp>
          <p:nvSpPr>
            <p:cNvPr id="96416" name="Rectangle 261"/>
            <p:cNvSpPr/>
            <p:nvPr/>
          </p:nvSpPr>
          <p:spPr>
            <a:xfrm>
              <a:off x="3973" y="2864"/>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01</a:t>
              </a:r>
              <a:endParaRPr lang="en-US" altLang="zh-CN" sz="2800" dirty="0">
                <a:latin typeface="宋体" panose="02010600030101010101" pitchFamily="2" charset="-122"/>
              </a:endParaRPr>
            </a:p>
          </p:txBody>
        </p:sp>
        <p:sp>
          <p:nvSpPr>
            <p:cNvPr id="96417" name="Rectangle 262"/>
            <p:cNvSpPr/>
            <p:nvPr/>
          </p:nvSpPr>
          <p:spPr>
            <a:xfrm>
              <a:off x="3973" y="3112"/>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11</a:t>
              </a:r>
              <a:endParaRPr lang="en-US" altLang="zh-CN" sz="2800" dirty="0">
                <a:latin typeface="宋体" panose="02010600030101010101" pitchFamily="2" charset="-122"/>
              </a:endParaRPr>
            </a:p>
          </p:txBody>
        </p:sp>
        <p:sp>
          <p:nvSpPr>
            <p:cNvPr id="96418" name="Rectangle 263"/>
            <p:cNvSpPr/>
            <p:nvPr/>
          </p:nvSpPr>
          <p:spPr>
            <a:xfrm>
              <a:off x="3973" y="3369"/>
              <a:ext cx="124" cy="134"/>
            </a:xfrm>
            <a:prstGeom prst="rect">
              <a:avLst/>
            </a:prstGeom>
            <a:noFill/>
            <a:ln w="9525">
              <a:noFill/>
            </a:ln>
          </p:spPr>
          <p:txBody>
            <a:bodyPr wrap="none" lIns="0" tIns="0" rIns="0" bIns="0">
              <a:spAutoFit/>
            </a:bodyPr>
            <a:lstStyle/>
            <a:p>
              <a:r>
                <a:rPr lang="en-US" altLang="zh-CN" sz="1400" dirty="0">
                  <a:solidFill>
                    <a:srgbClr val="000000"/>
                  </a:solidFill>
                  <a:latin typeface="Times" pitchFamily="18" charset="0"/>
                </a:rPr>
                <a:t>10</a:t>
              </a:r>
              <a:endParaRPr lang="en-US" altLang="zh-CN" sz="2800" dirty="0">
                <a:latin typeface="宋体" panose="02010600030101010101" pitchFamily="2" charset="-122"/>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829945"/>
          </a:xfrm>
          <a:prstGeom prst="rect">
            <a:avLst/>
          </a:prstGeom>
          <a:noFill/>
          <a:ln w="9525">
            <a:noFill/>
          </a:ln>
        </p:spPr>
        <p:txBody>
          <a:bodyPr wrap="square">
            <a:spAutoFit/>
          </a:bodyPr>
          <a:lstStyle/>
          <a:p>
            <a:r>
              <a:rPr lang="zh-CN" altLang="en-US" dirty="0">
                <a:sym typeface="+mn-ea"/>
              </a:rPr>
              <a:t>（</a:t>
            </a:r>
            <a:r>
              <a:rPr lang="en-US" altLang="zh-CN" dirty="0">
                <a:sym typeface="+mn-ea"/>
              </a:rPr>
              <a:t>2</a:t>
            </a:r>
            <a:r>
              <a:rPr lang="zh-CN" altLang="en-US" dirty="0">
                <a:sym typeface="+mn-ea"/>
              </a:rPr>
              <a:t>）</a:t>
            </a:r>
            <a:r>
              <a:rPr lang="zh-CN" altLang="en-US" dirty="0">
                <a:solidFill>
                  <a:schemeClr val="accent2"/>
                </a:solidFill>
                <a:sym typeface="+mn-ea"/>
              </a:rPr>
              <a:t>四个相邻</a:t>
            </a:r>
            <a:r>
              <a:rPr lang="zh-CN" altLang="en-US" dirty="0">
                <a:sym typeface="+mn-ea"/>
              </a:rPr>
              <a:t>的</a:t>
            </a:r>
            <a:r>
              <a:rPr lang="en-US" altLang="zh-CN" dirty="0">
                <a:sym typeface="+mn-ea"/>
              </a:rPr>
              <a:t>1</a:t>
            </a:r>
            <a:r>
              <a:rPr lang="zh-CN" altLang="en-US" dirty="0">
                <a:sym typeface="+mn-ea"/>
              </a:rPr>
              <a:t>方格圈在一起，消去两个变量</a:t>
            </a:r>
            <a:endParaRPr lang="zh-CN" altLang="en-US" dirty="0"/>
          </a:p>
          <a:p>
            <a:endParaRPr lang="zh-CN" altLang="en-US">
              <a:latin typeface="Times New Roman" panose="02020603050405020304" pitchFamily="18" charset="0"/>
              <a:ea typeface="宋体" panose="02010600030101010101" pitchFamily="2" charset="-122"/>
            </a:endParaRPr>
          </a:p>
        </p:txBody>
      </p:sp>
      <p:grpSp>
        <p:nvGrpSpPr>
          <p:cNvPr id="97283" name="Group 391"/>
          <p:cNvGrpSpPr/>
          <p:nvPr/>
        </p:nvGrpSpPr>
        <p:grpSpPr>
          <a:xfrm>
            <a:off x="729933" y="1290638"/>
            <a:ext cx="8093075" cy="4695825"/>
            <a:chOff x="329" y="735"/>
            <a:chExt cx="5098" cy="2958"/>
          </a:xfrm>
        </p:grpSpPr>
        <p:sp>
          <p:nvSpPr>
            <p:cNvPr id="97284" name="Rectangle 6"/>
            <p:cNvSpPr/>
            <p:nvPr/>
          </p:nvSpPr>
          <p:spPr>
            <a:xfrm>
              <a:off x="2355" y="1135"/>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5" name="Rectangle 7"/>
            <p:cNvSpPr/>
            <p:nvPr/>
          </p:nvSpPr>
          <p:spPr>
            <a:xfrm>
              <a:off x="2443"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86" name="Rectangle 8"/>
            <p:cNvSpPr/>
            <p:nvPr/>
          </p:nvSpPr>
          <p:spPr>
            <a:xfrm>
              <a:off x="2355" y="1367"/>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7" name="Rectangle 9"/>
            <p:cNvSpPr/>
            <p:nvPr/>
          </p:nvSpPr>
          <p:spPr>
            <a:xfrm>
              <a:off x="2443"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88" name="Rectangle 10"/>
            <p:cNvSpPr/>
            <p:nvPr/>
          </p:nvSpPr>
          <p:spPr>
            <a:xfrm>
              <a:off x="2812"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89" name="Line 11"/>
            <p:cNvSpPr/>
            <p:nvPr/>
          </p:nvSpPr>
          <p:spPr>
            <a:xfrm>
              <a:off x="2163" y="1023"/>
              <a:ext cx="192" cy="112"/>
            </a:xfrm>
            <a:prstGeom prst="line">
              <a:avLst/>
            </a:prstGeom>
            <a:ln w="12700" cap="flat" cmpd="sng">
              <a:solidFill>
                <a:srgbClr val="000000"/>
              </a:solidFill>
              <a:prstDash val="solid"/>
              <a:headEnd type="none" w="med" len="med"/>
              <a:tailEnd type="none" w="med" len="med"/>
            </a:ln>
          </p:spPr>
        </p:sp>
        <p:sp>
          <p:nvSpPr>
            <p:cNvPr id="97290" name="Rectangle 12"/>
            <p:cNvSpPr/>
            <p:nvPr/>
          </p:nvSpPr>
          <p:spPr>
            <a:xfrm>
              <a:off x="2163" y="1071"/>
              <a:ext cx="7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291" name="Rectangle 13"/>
            <p:cNvSpPr/>
            <p:nvPr/>
          </p:nvSpPr>
          <p:spPr>
            <a:xfrm>
              <a:off x="2251" y="959"/>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BC</a:t>
              </a:r>
              <a:endParaRPr lang="en-US" altLang="zh-CN" dirty="0">
                <a:latin typeface="宋体" panose="02010600030101010101" pitchFamily="2" charset="-122"/>
              </a:endParaRPr>
            </a:p>
          </p:txBody>
        </p:sp>
        <p:sp>
          <p:nvSpPr>
            <p:cNvPr id="97292" name="Rectangle 14"/>
            <p:cNvSpPr/>
            <p:nvPr/>
          </p:nvSpPr>
          <p:spPr>
            <a:xfrm>
              <a:off x="2419"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293" name="Rectangle 15"/>
            <p:cNvSpPr/>
            <p:nvPr/>
          </p:nvSpPr>
          <p:spPr>
            <a:xfrm>
              <a:off x="2644"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294" name="Rectangle 16"/>
            <p:cNvSpPr/>
            <p:nvPr/>
          </p:nvSpPr>
          <p:spPr>
            <a:xfrm>
              <a:off x="2251"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a:t>
              </a:r>
              <a:endParaRPr lang="en-US" altLang="zh-CN" dirty="0">
                <a:latin typeface="宋体" panose="02010600030101010101" pitchFamily="2" charset="-122"/>
              </a:endParaRPr>
            </a:p>
          </p:txBody>
        </p:sp>
        <p:sp>
          <p:nvSpPr>
            <p:cNvPr id="97295" name="Rectangle 17"/>
            <p:cNvSpPr/>
            <p:nvPr/>
          </p:nvSpPr>
          <p:spPr>
            <a:xfrm>
              <a:off x="2251"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296" name="Rectangle 18"/>
            <p:cNvSpPr/>
            <p:nvPr/>
          </p:nvSpPr>
          <p:spPr>
            <a:xfrm>
              <a:off x="2580"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7" name="Rectangle 19"/>
            <p:cNvSpPr/>
            <p:nvPr/>
          </p:nvSpPr>
          <p:spPr>
            <a:xfrm>
              <a:off x="2580"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8" name="Rectangle 20"/>
            <p:cNvSpPr/>
            <p:nvPr/>
          </p:nvSpPr>
          <p:spPr>
            <a:xfrm>
              <a:off x="2812"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299" name="Rectangle 21"/>
            <p:cNvSpPr/>
            <p:nvPr/>
          </p:nvSpPr>
          <p:spPr>
            <a:xfrm>
              <a:off x="2876"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00" name="Rectangle 22"/>
            <p:cNvSpPr/>
            <p:nvPr/>
          </p:nvSpPr>
          <p:spPr>
            <a:xfrm>
              <a:off x="3100"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01" name="Group 51"/>
            <p:cNvGrpSpPr/>
            <p:nvPr/>
          </p:nvGrpSpPr>
          <p:grpSpPr>
            <a:xfrm>
              <a:off x="2148" y="1681"/>
              <a:ext cx="1256" cy="125"/>
              <a:chOff x="2148" y="1681"/>
              <a:chExt cx="1256" cy="125"/>
            </a:xfrm>
          </p:grpSpPr>
          <p:sp>
            <p:nvSpPr>
              <p:cNvPr id="97638" name="Line 23"/>
              <p:cNvSpPr/>
              <p:nvPr/>
            </p:nvSpPr>
            <p:spPr>
              <a:xfrm>
                <a:off x="2150" y="1687"/>
                <a:ext cx="64" cy="1"/>
              </a:xfrm>
              <a:prstGeom prst="line">
                <a:avLst/>
              </a:prstGeom>
              <a:ln w="11113" cap="flat" cmpd="sng">
                <a:solidFill>
                  <a:srgbClr val="000000"/>
                </a:solidFill>
                <a:prstDash val="solid"/>
                <a:headEnd type="none" w="med" len="med"/>
                <a:tailEnd type="none" w="med" len="med"/>
              </a:ln>
            </p:spPr>
          </p:sp>
          <p:sp>
            <p:nvSpPr>
              <p:cNvPr id="97639" name="Line 24"/>
              <p:cNvSpPr/>
              <p:nvPr/>
            </p:nvSpPr>
            <p:spPr>
              <a:xfrm>
                <a:off x="2237" y="1687"/>
                <a:ext cx="56" cy="1"/>
              </a:xfrm>
              <a:prstGeom prst="line">
                <a:avLst/>
              </a:prstGeom>
              <a:ln w="11113" cap="flat" cmpd="sng">
                <a:solidFill>
                  <a:srgbClr val="000000"/>
                </a:solidFill>
                <a:prstDash val="solid"/>
                <a:headEnd type="none" w="med" len="med"/>
                <a:tailEnd type="none" w="med" len="med"/>
              </a:ln>
            </p:spPr>
          </p:sp>
          <p:sp>
            <p:nvSpPr>
              <p:cNvPr id="97640" name="Line 25"/>
              <p:cNvSpPr/>
              <p:nvPr/>
            </p:nvSpPr>
            <p:spPr>
              <a:xfrm>
                <a:off x="2317" y="1687"/>
                <a:ext cx="55" cy="1"/>
              </a:xfrm>
              <a:prstGeom prst="line">
                <a:avLst/>
              </a:prstGeom>
              <a:ln w="11113" cap="flat" cmpd="sng">
                <a:solidFill>
                  <a:srgbClr val="000000"/>
                </a:solidFill>
                <a:prstDash val="solid"/>
                <a:headEnd type="none" w="med" len="med"/>
                <a:tailEnd type="none" w="med" len="med"/>
              </a:ln>
            </p:spPr>
          </p:sp>
          <p:sp>
            <p:nvSpPr>
              <p:cNvPr id="97641" name="Line 26"/>
              <p:cNvSpPr/>
              <p:nvPr/>
            </p:nvSpPr>
            <p:spPr>
              <a:xfrm>
                <a:off x="2471" y="1687"/>
                <a:ext cx="64" cy="1"/>
              </a:xfrm>
              <a:prstGeom prst="line">
                <a:avLst/>
              </a:prstGeom>
              <a:ln w="11113" cap="flat" cmpd="sng">
                <a:solidFill>
                  <a:srgbClr val="000000"/>
                </a:solidFill>
                <a:prstDash val="solid"/>
                <a:headEnd type="none" w="med" len="med"/>
                <a:tailEnd type="none" w="med" len="med"/>
              </a:ln>
            </p:spPr>
          </p:sp>
          <p:sp>
            <p:nvSpPr>
              <p:cNvPr id="97642" name="Line 27"/>
              <p:cNvSpPr/>
              <p:nvPr/>
            </p:nvSpPr>
            <p:spPr>
              <a:xfrm>
                <a:off x="2598" y="1687"/>
                <a:ext cx="56" cy="1"/>
              </a:xfrm>
              <a:prstGeom prst="line">
                <a:avLst/>
              </a:prstGeom>
              <a:ln w="11113" cap="flat" cmpd="sng">
                <a:solidFill>
                  <a:srgbClr val="000000"/>
                </a:solidFill>
                <a:prstDash val="solid"/>
                <a:headEnd type="none" w="med" len="med"/>
                <a:tailEnd type="none" w="med" len="med"/>
              </a:ln>
            </p:spPr>
          </p:sp>
          <p:sp>
            <p:nvSpPr>
              <p:cNvPr id="97643" name="Line 28"/>
              <p:cNvSpPr/>
              <p:nvPr/>
            </p:nvSpPr>
            <p:spPr>
              <a:xfrm>
                <a:off x="2824" y="1687"/>
                <a:ext cx="55" cy="1"/>
              </a:xfrm>
              <a:prstGeom prst="line">
                <a:avLst/>
              </a:prstGeom>
              <a:ln w="11113" cap="flat" cmpd="sng">
                <a:solidFill>
                  <a:srgbClr val="000000"/>
                </a:solidFill>
                <a:prstDash val="solid"/>
                <a:headEnd type="none" w="med" len="med"/>
                <a:tailEnd type="none" w="med" len="med"/>
              </a:ln>
            </p:spPr>
          </p:sp>
          <p:sp>
            <p:nvSpPr>
              <p:cNvPr id="97644" name="Line 29"/>
              <p:cNvSpPr/>
              <p:nvPr/>
            </p:nvSpPr>
            <p:spPr>
              <a:xfrm>
                <a:off x="2903" y="1687"/>
                <a:ext cx="55" cy="1"/>
              </a:xfrm>
              <a:prstGeom prst="line">
                <a:avLst/>
              </a:prstGeom>
              <a:ln w="11113" cap="flat" cmpd="sng">
                <a:solidFill>
                  <a:srgbClr val="000000"/>
                </a:solidFill>
                <a:prstDash val="solid"/>
                <a:headEnd type="none" w="med" len="med"/>
                <a:tailEnd type="none" w="med" len="med"/>
              </a:ln>
            </p:spPr>
          </p:sp>
          <p:sp>
            <p:nvSpPr>
              <p:cNvPr id="97645" name="Line 30"/>
              <p:cNvSpPr/>
              <p:nvPr/>
            </p:nvSpPr>
            <p:spPr>
              <a:xfrm>
                <a:off x="3185" y="1687"/>
                <a:ext cx="56" cy="1"/>
              </a:xfrm>
              <a:prstGeom prst="line">
                <a:avLst/>
              </a:prstGeom>
              <a:ln w="11113" cap="flat" cmpd="sng">
                <a:solidFill>
                  <a:srgbClr val="000000"/>
                </a:solidFill>
                <a:prstDash val="solid"/>
                <a:headEnd type="none" w="med" len="med"/>
                <a:tailEnd type="none" w="med" len="med"/>
              </a:ln>
            </p:spPr>
          </p:sp>
          <p:sp>
            <p:nvSpPr>
              <p:cNvPr id="97646" name="Line 31"/>
              <p:cNvSpPr/>
              <p:nvPr/>
            </p:nvSpPr>
            <p:spPr>
              <a:xfrm>
                <a:off x="3338" y="1687"/>
                <a:ext cx="56" cy="1"/>
              </a:xfrm>
              <a:prstGeom prst="line">
                <a:avLst/>
              </a:prstGeom>
              <a:ln w="11113" cap="flat" cmpd="sng">
                <a:solidFill>
                  <a:srgbClr val="000000"/>
                </a:solidFill>
                <a:prstDash val="solid"/>
                <a:headEnd type="none" w="med" len="med"/>
                <a:tailEnd type="none" w="med" len="med"/>
              </a:ln>
            </p:spPr>
          </p:sp>
          <p:sp>
            <p:nvSpPr>
              <p:cNvPr id="97647" name="Rectangle 32"/>
              <p:cNvSpPr/>
              <p:nvPr/>
            </p:nvSpPr>
            <p:spPr>
              <a:xfrm>
                <a:off x="3335"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48" name="Rectangle 33"/>
              <p:cNvSpPr/>
              <p:nvPr/>
            </p:nvSpPr>
            <p:spPr>
              <a:xfrm>
                <a:off x="3183"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49" name="Rectangle 34"/>
              <p:cNvSpPr/>
              <p:nvPr/>
            </p:nvSpPr>
            <p:spPr>
              <a:xfrm>
                <a:off x="3056" y="1691"/>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650" name="Rectangle 35"/>
              <p:cNvSpPr/>
              <p:nvPr/>
            </p:nvSpPr>
            <p:spPr>
              <a:xfrm>
                <a:off x="290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1" name="Rectangle 36"/>
              <p:cNvSpPr/>
              <p:nvPr/>
            </p:nvSpPr>
            <p:spPr>
              <a:xfrm>
                <a:off x="2879"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52" name="Rectangle 37"/>
              <p:cNvSpPr/>
              <p:nvPr/>
            </p:nvSpPr>
            <p:spPr>
              <a:xfrm>
                <a:off x="2823"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53" name="Rectangle 38"/>
              <p:cNvSpPr/>
              <p:nvPr/>
            </p:nvSpPr>
            <p:spPr>
              <a:xfrm>
                <a:off x="2751"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54" name="Rectangle 39"/>
              <p:cNvSpPr/>
              <p:nvPr/>
            </p:nvSpPr>
            <p:spPr>
              <a:xfrm>
                <a:off x="2595"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5" name="Rectangle 40"/>
              <p:cNvSpPr/>
              <p:nvPr/>
            </p:nvSpPr>
            <p:spPr>
              <a:xfrm>
                <a:off x="2534"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56" name="Rectangle 41"/>
              <p:cNvSpPr/>
              <p:nvPr/>
            </p:nvSpPr>
            <p:spPr>
              <a:xfrm>
                <a:off x="247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57" name="Rectangle 42"/>
              <p:cNvSpPr/>
              <p:nvPr/>
            </p:nvSpPr>
            <p:spPr>
              <a:xfrm>
                <a:off x="2314"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58" name="Rectangle 43"/>
              <p:cNvSpPr/>
              <p:nvPr/>
            </p:nvSpPr>
            <p:spPr>
              <a:xfrm>
                <a:off x="2293"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59" name="Rectangle 44"/>
              <p:cNvSpPr/>
              <p:nvPr/>
            </p:nvSpPr>
            <p:spPr>
              <a:xfrm>
                <a:off x="2236"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60" name="Rectangle 45"/>
              <p:cNvSpPr/>
              <p:nvPr/>
            </p:nvSpPr>
            <p:spPr>
              <a:xfrm>
                <a:off x="2214"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61" name="Rectangle 46"/>
              <p:cNvSpPr/>
              <p:nvPr/>
            </p:nvSpPr>
            <p:spPr>
              <a:xfrm>
                <a:off x="2148"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62" name="Rectangle 47"/>
              <p:cNvSpPr/>
              <p:nvPr/>
            </p:nvSpPr>
            <p:spPr>
              <a:xfrm>
                <a:off x="3265"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3" name="Rectangle 48"/>
              <p:cNvSpPr/>
              <p:nvPr/>
            </p:nvSpPr>
            <p:spPr>
              <a:xfrm>
                <a:off x="2982"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4" name="Rectangle 49"/>
              <p:cNvSpPr/>
              <p:nvPr/>
            </p:nvSpPr>
            <p:spPr>
              <a:xfrm>
                <a:off x="2677"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65" name="Rectangle 50"/>
              <p:cNvSpPr/>
              <p:nvPr/>
            </p:nvSpPr>
            <p:spPr>
              <a:xfrm>
                <a:off x="2396"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02" name="Rectangle 52"/>
            <p:cNvSpPr/>
            <p:nvPr/>
          </p:nvSpPr>
          <p:spPr>
            <a:xfrm>
              <a:off x="2716"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03" name="Rectangle 53"/>
            <p:cNvSpPr/>
            <p:nvPr/>
          </p:nvSpPr>
          <p:spPr>
            <a:xfrm>
              <a:off x="2748" y="2055"/>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a:t>
              </a:r>
              <a:endParaRPr lang="en-US" altLang="zh-CN" dirty="0">
                <a:latin typeface="宋体" panose="02010600030101010101" pitchFamily="2" charset="-122"/>
              </a:endParaRPr>
            </a:p>
          </p:txBody>
        </p:sp>
        <p:sp>
          <p:nvSpPr>
            <p:cNvPr id="97304" name="Rectangle 54"/>
            <p:cNvSpPr/>
            <p:nvPr/>
          </p:nvSpPr>
          <p:spPr>
            <a:xfrm>
              <a:off x="2804"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05" name="Rectangle 55"/>
            <p:cNvSpPr/>
            <p:nvPr/>
          </p:nvSpPr>
          <p:spPr>
            <a:xfrm>
              <a:off x="689" y="2648"/>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06" name="Rectangle 56"/>
            <p:cNvSpPr/>
            <p:nvPr/>
          </p:nvSpPr>
          <p:spPr>
            <a:xfrm>
              <a:off x="777"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07" name="Rectangle 57"/>
            <p:cNvSpPr/>
            <p:nvPr/>
          </p:nvSpPr>
          <p:spPr>
            <a:xfrm>
              <a:off x="913" y="2648"/>
              <a:ext cx="232"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08" name="Rectangle 58"/>
            <p:cNvSpPr/>
            <p:nvPr/>
          </p:nvSpPr>
          <p:spPr>
            <a:xfrm>
              <a:off x="1009"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09" name="Rectangle 59"/>
            <p:cNvSpPr/>
            <p:nvPr/>
          </p:nvSpPr>
          <p:spPr>
            <a:xfrm>
              <a:off x="1370"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0" name="Rectangle 60"/>
            <p:cNvSpPr/>
            <p:nvPr/>
          </p:nvSpPr>
          <p:spPr>
            <a:xfrm>
              <a:off x="689"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1" name="Line 61"/>
            <p:cNvSpPr/>
            <p:nvPr/>
          </p:nvSpPr>
          <p:spPr>
            <a:xfrm>
              <a:off x="496" y="2312"/>
              <a:ext cx="193" cy="112"/>
            </a:xfrm>
            <a:prstGeom prst="line">
              <a:avLst/>
            </a:prstGeom>
            <a:ln w="12700" cap="flat" cmpd="sng">
              <a:solidFill>
                <a:srgbClr val="000000"/>
              </a:solidFill>
              <a:prstDash val="solid"/>
              <a:headEnd type="none" w="med" len="med"/>
              <a:tailEnd type="none" w="med" len="med"/>
            </a:ln>
          </p:spPr>
        </p:sp>
        <p:sp>
          <p:nvSpPr>
            <p:cNvPr id="97312" name="Rectangle 62"/>
            <p:cNvSpPr/>
            <p:nvPr/>
          </p:nvSpPr>
          <p:spPr>
            <a:xfrm>
              <a:off x="464"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313" name="Rectangle 63"/>
            <p:cNvSpPr/>
            <p:nvPr/>
          </p:nvSpPr>
          <p:spPr>
            <a:xfrm>
              <a:off x="584"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314" name="Rectangle 64"/>
            <p:cNvSpPr/>
            <p:nvPr/>
          </p:nvSpPr>
          <p:spPr>
            <a:xfrm>
              <a:off x="753"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15" name="Rectangle 65"/>
            <p:cNvSpPr/>
            <p:nvPr/>
          </p:nvSpPr>
          <p:spPr>
            <a:xfrm>
              <a:off x="985"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16" name="Rectangle 67"/>
            <p:cNvSpPr/>
            <p:nvPr/>
          </p:nvSpPr>
          <p:spPr>
            <a:xfrm>
              <a:off x="1145" y="242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7" name="Rectangle 68"/>
            <p:cNvSpPr/>
            <p:nvPr/>
          </p:nvSpPr>
          <p:spPr>
            <a:xfrm>
              <a:off x="913"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18" name="Rectangle 69"/>
            <p:cNvSpPr/>
            <p:nvPr/>
          </p:nvSpPr>
          <p:spPr>
            <a:xfrm>
              <a:off x="120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19" name="Rectangle 70"/>
            <p:cNvSpPr/>
            <p:nvPr/>
          </p:nvSpPr>
          <p:spPr>
            <a:xfrm>
              <a:off x="1434"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20" name="Group 100"/>
            <p:cNvGrpSpPr/>
            <p:nvPr/>
          </p:nvGrpSpPr>
          <p:grpSpPr>
            <a:xfrm>
              <a:off x="329" y="3426"/>
              <a:ext cx="1544" cy="125"/>
              <a:chOff x="329" y="3426"/>
              <a:chExt cx="1544" cy="125"/>
            </a:xfrm>
          </p:grpSpPr>
          <p:sp>
            <p:nvSpPr>
              <p:cNvPr id="97609" name="Line 71"/>
              <p:cNvSpPr/>
              <p:nvPr/>
            </p:nvSpPr>
            <p:spPr>
              <a:xfrm>
                <a:off x="331" y="3432"/>
                <a:ext cx="64" cy="1"/>
              </a:xfrm>
              <a:prstGeom prst="line">
                <a:avLst/>
              </a:prstGeom>
              <a:ln w="11113" cap="flat" cmpd="sng">
                <a:solidFill>
                  <a:srgbClr val="000000"/>
                </a:solidFill>
                <a:prstDash val="solid"/>
                <a:headEnd type="none" w="med" len="med"/>
                <a:tailEnd type="none" w="med" len="med"/>
              </a:ln>
            </p:spPr>
          </p:sp>
          <p:sp>
            <p:nvSpPr>
              <p:cNvPr id="97610" name="Line 72"/>
              <p:cNvSpPr/>
              <p:nvPr/>
            </p:nvSpPr>
            <p:spPr>
              <a:xfrm>
                <a:off x="458" y="3432"/>
                <a:ext cx="56" cy="1"/>
              </a:xfrm>
              <a:prstGeom prst="line">
                <a:avLst/>
              </a:prstGeom>
              <a:ln w="11113" cap="flat" cmpd="sng">
                <a:solidFill>
                  <a:srgbClr val="000000"/>
                </a:solidFill>
                <a:prstDash val="solid"/>
                <a:headEnd type="none" w="med" len="med"/>
                <a:tailEnd type="none" w="med" len="med"/>
              </a:ln>
            </p:spPr>
          </p:sp>
          <p:sp>
            <p:nvSpPr>
              <p:cNvPr id="97611" name="Line 73"/>
              <p:cNvSpPr/>
              <p:nvPr/>
            </p:nvSpPr>
            <p:spPr>
              <a:xfrm>
                <a:off x="537" y="3432"/>
                <a:ext cx="63" cy="1"/>
              </a:xfrm>
              <a:prstGeom prst="line">
                <a:avLst/>
              </a:prstGeom>
              <a:ln w="11113" cap="flat" cmpd="sng">
                <a:solidFill>
                  <a:srgbClr val="000000"/>
                </a:solidFill>
                <a:prstDash val="solid"/>
                <a:headEnd type="none" w="med" len="med"/>
                <a:tailEnd type="none" w="med" len="med"/>
              </a:ln>
            </p:spPr>
          </p:sp>
          <p:sp>
            <p:nvSpPr>
              <p:cNvPr id="97612" name="Line 74"/>
              <p:cNvSpPr/>
              <p:nvPr/>
            </p:nvSpPr>
            <p:spPr>
              <a:xfrm>
                <a:off x="699" y="3432"/>
                <a:ext cx="65" cy="1"/>
              </a:xfrm>
              <a:prstGeom prst="line">
                <a:avLst/>
              </a:prstGeom>
              <a:ln w="11113" cap="flat" cmpd="sng">
                <a:solidFill>
                  <a:srgbClr val="000000"/>
                </a:solidFill>
                <a:prstDash val="solid"/>
                <a:headEnd type="none" w="med" len="med"/>
                <a:tailEnd type="none" w="med" len="med"/>
              </a:ln>
            </p:spPr>
          </p:sp>
          <p:sp>
            <p:nvSpPr>
              <p:cNvPr id="97613" name="Line 75"/>
              <p:cNvSpPr/>
              <p:nvPr/>
            </p:nvSpPr>
            <p:spPr>
              <a:xfrm>
                <a:off x="826" y="3432"/>
                <a:ext cx="56" cy="1"/>
              </a:xfrm>
              <a:prstGeom prst="line">
                <a:avLst/>
              </a:prstGeom>
              <a:ln w="11113" cap="flat" cmpd="sng">
                <a:solidFill>
                  <a:srgbClr val="000000"/>
                </a:solidFill>
                <a:prstDash val="solid"/>
                <a:headEnd type="none" w="med" len="med"/>
                <a:tailEnd type="none" w="med" len="med"/>
              </a:ln>
            </p:spPr>
          </p:sp>
          <p:sp>
            <p:nvSpPr>
              <p:cNvPr id="97614" name="Line 76"/>
              <p:cNvSpPr/>
              <p:nvPr/>
            </p:nvSpPr>
            <p:spPr>
              <a:xfrm>
                <a:off x="1044" y="3432"/>
                <a:ext cx="65" cy="1"/>
              </a:xfrm>
              <a:prstGeom prst="line">
                <a:avLst/>
              </a:prstGeom>
              <a:ln w="11113" cap="flat" cmpd="sng">
                <a:solidFill>
                  <a:srgbClr val="000000"/>
                </a:solidFill>
                <a:prstDash val="solid"/>
                <a:headEnd type="none" w="med" len="med"/>
                <a:tailEnd type="none" w="med" len="med"/>
              </a:ln>
            </p:spPr>
          </p:sp>
          <p:sp>
            <p:nvSpPr>
              <p:cNvPr id="97615" name="Line 77"/>
              <p:cNvSpPr/>
              <p:nvPr/>
            </p:nvSpPr>
            <p:spPr>
              <a:xfrm>
                <a:off x="1395" y="3432"/>
                <a:ext cx="65" cy="1"/>
              </a:xfrm>
              <a:prstGeom prst="line">
                <a:avLst/>
              </a:prstGeom>
              <a:ln w="11113" cap="flat" cmpd="sng">
                <a:solidFill>
                  <a:srgbClr val="000000"/>
                </a:solidFill>
                <a:prstDash val="solid"/>
                <a:headEnd type="none" w="med" len="med"/>
                <a:tailEnd type="none" w="med" len="med"/>
              </a:ln>
            </p:spPr>
          </p:sp>
          <p:sp>
            <p:nvSpPr>
              <p:cNvPr id="97616" name="Line 78"/>
              <p:cNvSpPr/>
              <p:nvPr/>
            </p:nvSpPr>
            <p:spPr>
              <a:xfrm>
                <a:off x="1586" y="3432"/>
                <a:ext cx="63" cy="1"/>
              </a:xfrm>
              <a:prstGeom prst="line">
                <a:avLst/>
              </a:prstGeom>
              <a:ln w="11113" cap="flat" cmpd="sng">
                <a:solidFill>
                  <a:srgbClr val="000000"/>
                </a:solidFill>
                <a:prstDash val="solid"/>
                <a:headEnd type="none" w="med" len="med"/>
                <a:tailEnd type="none" w="med" len="med"/>
              </a:ln>
            </p:spPr>
          </p:sp>
          <p:sp>
            <p:nvSpPr>
              <p:cNvPr id="97617" name="Line 79"/>
              <p:cNvSpPr/>
              <p:nvPr/>
            </p:nvSpPr>
            <p:spPr>
              <a:xfrm>
                <a:off x="1746" y="3432"/>
                <a:ext cx="64" cy="1"/>
              </a:xfrm>
              <a:prstGeom prst="line">
                <a:avLst/>
              </a:prstGeom>
              <a:ln w="11113" cap="flat" cmpd="sng">
                <a:solidFill>
                  <a:srgbClr val="000000"/>
                </a:solidFill>
                <a:prstDash val="solid"/>
                <a:headEnd type="none" w="med" len="med"/>
                <a:tailEnd type="none" w="med" len="med"/>
              </a:ln>
            </p:spPr>
          </p:sp>
          <p:sp>
            <p:nvSpPr>
              <p:cNvPr id="97618" name="Rectangle 80"/>
              <p:cNvSpPr/>
              <p:nvPr/>
            </p:nvSpPr>
            <p:spPr>
              <a:xfrm>
                <a:off x="1809"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19" name="Rectangle 81"/>
              <p:cNvSpPr/>
              <p:nvPr/>
            </p:nvSpPr>
            <p:spPr>
              <a:xfrm>
                <a:off x="174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0" name="Rectangle 82"/>
              <p:cNvSpPr/>
              <p:nvPr/>
            </p:nvSpPr>
            <p:spPr>
              <a:xfrm>
                <a:off x="158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21" name="Rectangle 83"/>
              <p:cNvSpPr/>
              <p:nvPr/>
            </p:nvSpPr>
            <p:spPr>
              <a:xfrm>
                <a:off x="1458"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7622" name="Rectangle 84"/>
              <p:cNvSpPr/>
              <p:nvPr/>
            </p:nvSpPr>
            <p:spPr>
              <a:xfrm>
                <a:off x="139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3" name="Rectangle 85"/>
              <p:cNvSpPr/>
              <p:nvPr/>
            </p:nvSpPr>
            <p:spPr>
              <a:xfrm>
                <a:off x="1107" y="3436"/>
                <a:ext cx="202"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7624" name="Rectangle 86"/>
              <p:cNvSpPr/>
              <p:nvPr/>
            </p:nvSpPr>
            <p:spPr>
              <a:xfrm>
                <a:off x="104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5" name="Rectangle 87"/>
              <p:cNvSpPr/>
              <p:nvPr/>
            </p:nvSpPr>
            <p:spPr>
              <a:xfrm>
                <a:off x="88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26" name="Rectangle 88"/>
              <p:cNvSpPr/>
              <p:nvPr/>
            </p:nvSpPr>
            <p:spPr>
              <a:xfrm>
                <a:off x="82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27" name="Rectangle 89"/>
              <p:cNvSpPr/>
              <p:nvPr/>
            </p:nvSpPr>
            <p:spPr>
              <a:xfrm>
                <a:off x="762"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28" name="Rectangle 90"/>
              <p:cNvSpPr/>
              <p:nvPr/>
            </p:nvSpPr>
            <p:spPr>
              <a:xfrm>
                <a:off x="69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29" name="Rectangle 91"/>
              <p:cNvSpPr/>
              <p:nvPr/>
            </p:nvSpPr>
            <p:spPr>
              <a:xfrm>
                <a:off x="536"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630" name="Rectangle 92"/>
              <p:cNvSpPr/>
              <p:nvPr/>
            </p:nvSpPr>
            <p:spPr>
              <a:xfrm>
                <a:off x="514"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31" name="Rectangle 93"/>
              <p:cNvSpPr/>
              <p:nvPr/>
            </p:nvSpPr>
            <p:spPr>
              <a:xfrm>
                <a:off x="45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32" name="Rectangle 94"/>
              <p:cNvSpPr/>
              <p:nvPr/>
            </p:nvSpPr>
            <p:spPr>
              <a:xfrm>
                <a:off x="39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33" name="Rectangle 95"/>
              <p:cNvSpPr/>
              <p:nvPr/>
            </p:nvSpPr>
            <p:spPr>
              <a:xfrm>
                <a:off x="329"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34" name="Rectangle 96"/>
              <p:cNvSpPr/>
              <p:nvPr/>
            </p:nvSpPr>
            <p:spPr>
              <a:xfrm>
                <a:off x="167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5" name="Rectangle 97"/>
              <p:cNvSpPr/>
              <p:nvPr/>
            </p:nvSpPr>
            <p:spPr>
              <a:xfrm>
                <a:off x="132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6" name="Rectangle 98"/>
              <p:cNvSpPr/>
              <p:nvPr/>
            </p:nvSpPr>
            <p:spPr>
              <a:xfrm>
                <a:off x="969"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37" name="Rectangle 99"/>
              <p:cNvSpPr/>
              <p:nvPr/>
            </p:nvSpPr>
            <p:spPr>
              <a:xfrm>
                <a:off x="624"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21" name="Rectangle 101"/>
            <p:cNvSpPr/>
            <p:nvPr/>
          </p:nvSpPr>
          <p:spPr>
            <a:xfrm>
              <a:off x="1049"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22" name="Rectangle 102"/>
            <p:cNvSpPr/>
            <p:nvPr/>
          </p:nvSpPr>
          <p:spPr>
            <a:xfrm>
              <a:off x="1081" y="3568"/>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d</a:t>
              </a:r>
              <a:endParaRPr lang="en-US" altLang="zh-CN" dirty="0">
                <a:latin typeface="宋体" panose="02010600030101010101" pitchFamily="2" charset="-122"/>
              </a:endParaRPr>
            </a:p>
          </p:txBody>
        </p:sp>
        <p:sp>
          <p:nvSpPr>
            <p:cNvPr id="97323" name="Rectangle 103"/>
            <p:cNvSpPr/>
            <p:nvPr/>
          </p:nvSpPr>
          <p:spPr>
            <a:xfrm>
              <a:off x="1137"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24" name="Rectangle 104"/>
            <p:cNvSpPr/>
            <p:nvPr/>
          </p:nvSpPr>
          <p:spPr>
            <a:xfrm>
              <a:off x="1370"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5" name="Rectangle 105"/>
            <p:cNvSpPr/>
            <p:nvPr/>
          </p:nvSpPr>
          <p:spPr>
            <a:xfrm>
              <a:off x="689"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6" name="Rectangle 106"/>
            <p:cNvSpPr/>
            <p:nvPr/>
          </p:nvSpPr>
          <p:spPr>
            <a:xfrm>
              <a:off x="1145"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7" name="Rectangle 107"/>
            <p:cNvSpPr/>
            <p:nvPr/>
          </p:nvSpPr>
          <p:spPr>
            <a:xfrm>
              <a:off x="1370"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8" name="Rectangle 108"/>
            <p:cNvSpPr/>
            <p:nvPr/>
          </p:nvSpPr>
          <p:spPr>
            <a:xfrm>
              <a:off x="689"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29" name="Rectangle 109"/>
            <p:cNvSpPr/>
            <p:nvPr/>
          </p:nvSpPr>
          <p:spPr>
            <a:xfrm>
              <a:off x="1145" y="310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0" name="Rectangle 110"/>
            <p:cNvSpPr/>
            <p:nvPr/>
          </p:nvSpPr>
          <p:spPr>
            <a:xfrm>
              <a:off x="913"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1" name="Rectangle 111"/>
            <p:cNvSpPr/>
            <p:nvPr/>
          </p:nvSpPr>
          <p:spPr>
            <a:xfrm>
              <a:off x="568"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32" name="Rectangle 112"/>
            <p:cNvSpPr/>
            <p:nvPr/>
          </p:nvSpPr>
          <p:spPr>
            <a:xfrm>
              <a:off x="568"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33" name="Rectangle 113"/>
            <p:cNvSpPr/>
            <p:nvPr/>
          </p:nvSpPr>
          <p:spPr>
            <a:xfrm>
              <a:off x="568"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34" name="Rectangle 114"/>
            <p:cNvSpPr/>
            <p:nvPr/>
          </p:nvSpPr>
          <p:spPr>
            <a:xfrm>
              <a:off x="568"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335" name="Rectangle 115"/>
            <p:cNvSpPr/>
            <p:nvPr/>
          </p:nvSpPr>
          <p:spPr>
            <a:xfrm>
              <a:off x="689" y="1135"/>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6" name="Rectangle 116"/>
            <p:cNvSpPr/>
            <p:nvPr/>
          </p:nvSpPr>
          <p:spPr>
            <a:xfrm>
              <a:off x="777"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37" name="Rectangle 117"/>
            <p:cNvSpPr/>
            <p:nvPr/>
          </p:nvSpPr>
          <p:spPr>
            <a:xfrm>
              <a:off x="913" y="1135"/>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38" name="Rectangle 118"/>
            <p:cNvSpPr/>
            <p:nvPr/>
          </p:nvSpPr>
          <p:spPr>
            <a:xfrm>
              <a:off x="1001"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39" name="Rectangle 119"/>
            <p:cNvSpPr/>
            <p:nvPr/>
          </p:nvSpPr>
          <p:spPr>
            <a:xfrm>
              <a:off x="1370"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0" name="Rectangle 120"/>
            <p:cNvSpPr/>
            <p:nvPr/>
          </p:nvSpPr>
          <p:spPr>
            <a:xfrm>
              <a:off x="1137" y="1135"/>
              <a:ext cx="233"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1" name="Line 121"/>
            <p:cNvSpPr/>
            <p:nvPr/>
          </p:nvSpPr>
          <p:spPr>
            <a:xfrm>
              <a:off x="496" y="1023"/>
              <a:ext cx="193" cy="112"/>
            </a:xfrm>
            <a:prstGeom prst="line">
              <a:avLst/>
            </a:prstGeom>
            <a:ln w="12700" cap="flat" cmpd="sng">
              <a:solidFill>
                <a:srgbClr val="000000"/>
              </a:solidFill>
              <a:prstDash val="solid"/>
              <a:headEnd type="none" w="med" len="med"/>
              <a:tailEnd type="none" w="med" len="med"/>
            </a:ln>
          </p:spPr>
        </p:sp>
        <p:sp>
          <p:nvSpPr>
            <p:cNvPr id="97342" name="Rectangle 122"/>
            <p:cNvSpPr/>
            <p:nvPr/>
          </p:nvSpPr>
          <p:spPr>
            <a:xfrm>
              <a:off x="496" y="1071"/>
              <a:ext cx="7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343" name="Rectangle 123"/>
            <p:cNvSpPr/>
            <p:nvPr/>
          </p:nvSpPr>
          <p:spPr>
            <a:xfrm>
              <a:off x="584" y="959"/>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BC</a:t>
              </a:r>
              <a:endParaRPr lang="en-US" altLang="zh-CN" dirty="0">
                <a:latin typeface="宋体" panose="02010600030101010101" pitchFamily="2" charset="-122"/>
              </a:endParaRPr>
            </a:p>
          </p:txBody>
        </p:sp>
        <p:sp>
          <p:nvSpPr>
            <p:cNvPr id="97344" name="Rectangle 124"/>
            <p:cNvSpPr/>
            <p:nvPr/>
          </p:nvSpPr>
          <p:spPr>
            <a:xfrm>
              <a:off x="753"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45" name="Rectangle 125"/>
            <p:cNvSpPr/>
            <p:nvPr/>
          </p:nvSpPr>
          <p:spPr>
            <a:xfrm>
              <a:off x="977"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46" name="Rectangle 126"/>
            <p:cNvSpPr/>
            <p:nvPr/>
          </p:nvSpPr>
          <p:spPr>
            <a:xfrm>
              <a:off x="584"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a:t>
              </a:r>
              <a:endParaRPr lang="en-US" altLang="zh-CN" dirty="0">
                <a:latin typeface="宋体" panose="02010600030101010101" pitchFamily="2" charset="-122"/>
              </a:endParaRPr>
            </a:p>
          </p:txBody>
        </p:sp>
        <p:sp>
          <p:nvSpPr>
            <p:cNvPr id="97347" name="Rectangle 127"/>
            <p:cNvSpPr/>
            <p:nvPr/>
          </p:nvSpPr>
          <p:spPr>
            <a:xfrm>
              <a:off x="584"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48" name="Rectangle 128"/>
            <p:cNvSpPr/>
            <p:nvPr/>
          </p:nvSpPr>
          <p:spPr>
            <a:xfrm>
              <a:off x="1137" y="1367"/>
              <a:ext cx="233"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49" name="Rectangle 129"/>
            <p:cNvSpPr/>
            <p:nvPr/>
          </p:nvSpPr>
          <p:spPr>
            <a:xfrm>
              <a:off x="1370"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0" name="Rectangle 130"/>
            <p:cNvSpPr/>
            <p:nvPr/>
          </p:nvSpPr>
          <p:spPr>
            <a:xfrm>
              <a:off x="1209"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51" name="Rectangle 131"/>
            <p:cNvSpPr/>
            <p:nvPr/>
          </p:nvSpPr>
          <p:spPr>
            <a:xfrm>
              <a:off x="1434" y="99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52" name="Group 162"/>
            <p:cNvGrpSpPr/>
            <p:nvPr/>
          </p:nvGrpSpPr>
          <p:grpSpPr>
            <a:xfrm>
              <a:off x="490" y="1681"/>
              <a:ext cx="1265" cy="125"/>
              <a:chOff x="490" y="1681"/>
              <a:chExt cx="1265" cy="125"/>
            </a:xfrm>
          </p:grpSpPr>
          <p:sp>
            <p:nvSpPr>
              <p:cNvPr id="97579" name="Line 132"/>
              <p:cNvSpPr/>
              <p:nvPr/>
            </p:nvSpPr>
            <p:spPr>
              <a:xfrm>
                <a:off x="491" y="1687"/>
                <a:ext cx="64" cy="1"/>
              </a:xfrm>
              <a:prstGeom prst="line">
                <a:avLst/>
              </a:prstGeom>
              <a:ln w="11113" cap="flat" cmpd="sng">
                <a:solidFill>
                  <a:srgbClr val="000000"/>
                </a:solidFill>
                <a:prstDash val="solid"/>
                <a:headEnd type="none" w="med" len="med"/>
                <a:tailEnd type="none" w="med" len="med"/>
              </a:ln>
            </p:spPr>
          </p:sp>
          <p:sp>
            <p:nvSpPr>
              <p:cNvPr id="97580" name="Line 133"/>
              <p:cNvSpPr/>
              <p:nvPr/>
            </p:nvSpPr>
            <p:spPr>
              <a:xfrm>
                <a:off x="578" y="1687"/>
                <a:ext cx="56" cy="1"/>
              </a:xfrm>
              <a:prstGeom prst="line">
                <a:avLst/>
              </a:prstGeom>
              <a:ln w="11113" cap="flat" cmpd="sng">
                <a:solidFill>
                  <a:srgbClr val="000000"/>
                </a:solidFill>
                <a:prstDash val="solid"/>
                <a:headEnd type="none" w="med" len="med"/>
                <a:tailEnd type="none" w="med" len="med"/>
              </a:ln>
            </p:spPr>
          </p:sp>
          <p:sp>
            <p:nvSpPr>
              <p:cNvPr id="97581" name="Line 134"/>
              <p:cNvSpPr/>
              <p:nvPr/>
            </p:nvSpPr>
            <p:spPr>
              <a:xfrm>
                <a:off x="657" y="1687"/>
                <a:ext cx="56" cy="1"/>
              </a:xfrm>
              <a:prstGeom prst="line">
                <a:avLst/>
              </a:prstGeom>
              <a:ln w="11113" cap="flat" cmpd="sng">
                <a:solidFill>
                  <a:srgbClr val="000000"/>
                </a:solidFill>
                <a:prstDash val="solid"/>
                <a:headEnd type="none" w="med" len="med"/>
                <a:tailEnd type="none" w="med" len="med"/>
              </a:ln>
            </p:spPr>
          </p:sp>
          <p:sp>
            <p:nvSpPr>
              <p:cNvPr id="97582" name="Line 135"/>
              <p:cNvSpPr/>
              <p:nvPr/>
            </p:nvSpPr>
            <p:spPr>
              <a:xfrm>
                <a:off x="811" y="1687"/>
                <a:ext cx="65" cy="1"/>
              </a:xfrm>
              <a:prstGeom prst="line">
                <a:avLst/>
              </a:prstGeom>
              <a:ln w="11113" cap="flat" cmpd="sng">
                <a:solidFill>
                  <a:srgbClr val="000000"/>
                </a:solidFill>
                <a:prstDash val="solid"/>
                <a:headEnd type="none" w="med" len="med"/>
                <a:tailEnd type="none" w="med" len="med"/>
              </a:ln>
            </p:spPr>
          </p:sp>
          <p:sp>
            <p:nvSpPr>
              <p:cNvPr id="97583" name="Line 136"/>
              <p:cNvSpPr/>
              <p:nvPr/>
            </p:nvSpPr>
            <p:spPr>
              <a:xfrm>
                <a:off x="899" y="1687"/>
                <a:ext cx="55" cy="1"/>
              </a:xfrm>
              <a:prstGeom prst="line">
                <a:avLst/>
              </a:prstGeom>
              <a:ln w="11113" cap="flat" cmpd="sng">
                <a:solidFill>
                  <a:srgbClr val="000000"/>
                </a:solidFill>
                <a:prstDash val="solid"/>
                <a:headEnd type="none" w="med" len="med"/>
                <a:tailEnd type="none" w="med" len="med"/>
              </a:ln>
            </p:spPr>
          </p:sp>
          <p:sp>
            <p:nvSpPr>
              <p:cNvPr id="97584" name="Line 137"/>
              <p:cNvSpPr/>
              <p:nvPr/>
            </p:nvSpPr>
            <p:spPr>
              <a:xfrm>
                <a:off x="1180" y="1687"/>
                <a:ext cx="55" cy="1"/>
              </a:xfrm>
              <a:prstGeom prst="line">
                <a:avLst/>
              </a:prstGeom>
              <a:ln w="11113" cap="flat" cmpd="sng">
                <a:solidFill>
                  <a:srgbClr val="000000"/>
                </a:solidFill>
                <a:prstDash val="solid"/>
                <a:headEnd type="none" w="med" len="med"/>
                <a:tailEnd type="none" w="med" len="med"/>
              </a:ln>
            </p:spPr>
          </p:sp>
          <p:sp>
            <p:nvSpPr>
              <p:cNvPr id="97585" name="Line 138"/>
              <p:cNvSpPr/>
              <p:nvPr/>
            </p:nvSpPr>
            <p:spPr>
              <a:xfrm>
                <a:off x="1259" y="1687"/>
                <a:ext cx="55" cy="1"/>
              </a:xfrm>
              <a:prstGeom prst="line">
                <a:avLst/>
              </a:prstGeom>
              <a:ln w="11113" cap="flat" cmpd="sng">
                <a:solidFill>
                  <a:srgbClr val="000000"/>
                </a:solidFill>
                <a:prstDash val="solid"/>
                <a:headEnd type="none" w="med" len="med"/>
                <a:tailEnd type="none" w="med" len="med"/>
              </a:ln>
            </p:spPr>
          </p:sp>
          <p:sp>
            <p:nvSpPr>
              <p:cNvPr id="97586" name="Line 139"/>
              <p:cNvSpPr/>
              <p:nvPr/>
            </p:nvSpPr>
            <p:spPr>
              <a:xfrm>
                <a:off x="1484" y="1687"/>
                <a:ext cx="56" cy="1"/>
              </a:xfrm>
              <a:prstGeom prst="line">
                <a:avLst/>
              </a:prstGeom>
              <a:ln w="11113" cap="flat" cmpd="sng">
                <a:solidFill>
                  <a:srgbClr val="000000"/>
                </a:solidFill>
                <a:prstDash val="solid"/>
                <a:headEnd type="none" w="med" len="med"/>
                <a:tailEnd type="none" w="med" len="med"/>
              </a:ln>
            </p:spPr>
          </p:sp>
          <p:sp>
            <p:nvSpPr>
              <p:cNvPr id="97587" name="Line 140"/>
              <p:cNvSpPr/>
              <p:nvPr/>
            </p:nvSpPr>
            <p:spPr>
              <a:xfrm>
                <a:off x="1692" y="1687"/>
                <a:ext cx="55" cy="1"/>
              </a:xfrm>
              <a:prstGeom prst="line">
                <a:avLst/>
              </a:prstGeom>
              <a:ln w="11113" cap="flat" cmpd="sng">
                <a:solidFill>
                  <a:srgbClr val="000000"/>
                </a:solidFill>
                <a:prstDash val="solid"/>
                <a:headEnd type="none" w="med" len="med"/>
                <a:tailEnd type="none" w="med" len="med"/>
              </a:ln>
            </p:spPr>
          </p:sp>
          <p:sp>
            <p:nvSpPr>
              <p:cNvPr id="97588" name="Rectangle 141"/>
              <p:cNvSpPr/>
              <p:nvPr/>
            </p:nvSpPr>
            <p:spPr>
              <a:xfrm>
                <a:off x="1691"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89" name="Rectangle 142"/>
              <p:cNvSpPr/>
              <p:nvPr/>
            </p:nvSpPr>
            <p:spPr>
              <a:xfrm>
                <a:off x="1537"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0" name="Rectangle 143"/>
              <p:cNvSpPr/>
              <p:nvPr/>
            </p:nvSpPr>
            <p:spPr>
              <a:xfrm>
                <a:off x="1483"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1" name="Rectangle 144"/>
              <p:cNvSpPr/>
              <p:nvPr/>
            </p:nvSpPr>
            <p:spPr>
              <a:xfrm>
                <a:off x="1411"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92" name="Rectangle 145"/>
              <p:cNvSpPr/>
              <p:nvPr/>
            </p:nvSpPr>
            <p:spPr>
              <a:xfrm>
                <a:off x="1256"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3" name="Rectangle 146"/>
              <p:cNvSpPr/>
              <p:nvPr/>
            </p:nvSpPr>
            <p:spPr>
              <a:xfrm>
                <a:off x="1235"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94" name="Rectangle 147"/>
              <p:cNvSpPr/>
              <p:nvPr/>
            </p:nvSpPr>
            <p:spPr>
              <a:xfrm>
                <a:off x="1179"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5" name="Rectangle 148"/>
              <p:cNvSpPr/>
              <p:nvPr/>
            </p:nvSpPr>
            <p:spPr>
              <a:xfrm>
                <a:off x="1107"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96" name="Rectangle 149"/>
              <p:cNvSpPr/>
              <p:nvPr/>
            </p:nvSpPr>
            <p:spPr>
              <a:xfrm>
                <a:off x="952"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97" name="Rectangle 150"/>
              <p:cNvSpPr/>
              <p:nvPr/>
            </p:nvSpPr>
            <p:spPr>
              <a:xfrm>
                <a:off x="898"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98" name="Rectangle 151"/>
              <p:cNvSpPr/>
              <p:nvPr/>
            </p:nvSpPr>
            <p:spPr>
              <a:xfrm>
                <a:off x="876"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99" name="Rectangle 152"/>
              <p:cNvSpPr/>
              <p:nvPr/>
            </p:nvSpPr>
            <p:spPr>
              <a:xfrm>
                <a:off x="81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00" name="Rectangle 153"/>
              <p:cNvSpPr/>
              <p:nvPr/>
            </p:nvSpPr>
            <p:spPr>
              <a:xfrm>
                <a:off x="654"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601" name="Rectangle 154"/>
              <p:cNvSpPr/>
              <p:nvPr/>
            </p:nvSpPr>
            <p:spPr>
              <a:xfrm>
                <a:off x="634"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02" name="Rectangle 155"/>
              <p:cNvSpPr/>
              <p:nvPr/>
            </p:nvSpPr>
            <p:spPr>
              <a:xfrm>
                <a:off x="577" y="1691"/>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603" name="Rectangle 156"/>
              <p:cNvSpPr/>
              <p:nvPr/>
            </p:nvSpPr>
            <p:spPr>
              <a:xfrm>
                <a:off x="555" y="1691"/>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604" name="Rectangle 157"/>
              <p:cNvSpPr/>
              <p:nvPr/>
            </p:nvSpPr>
            <p:spPr>
              <a:xfrm>
                <a:off x="490" y="1691"/>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605" name="Rectangle 158"/>
              <p:cNvSpPr/>
              <p:nvPr/>
            </p:nvSpPr>
            <p:spPr>
              <a:xfrm>
                <a:off x="1619"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6" name="Rectangle 159"/>
              <p:cNvSpPr/>
              <p:nvPr/>
            </p:nvSpPr>
            <p:spPr>
              <a:xfrm>
                <a:off x="1338"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7" name="Rectangle 160"/>
              <p:cNvSpPr/>
              <p:nvPr/>
            </p:nvSpPr>
            <p:spPr>
              <a:xfrm>
                <a:off x="1034"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608" name="Rectangle 161"/>
              <p:cNvSpPr/>
              <p:nvPr/>
            </p:nvSpPr>
            <p:spPr>
              <a:xfrm>
                <a:off x="737" y="1681"/>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53" name="Rectangle 163"/>
            <p:cNvSpPr/>
            <p:nvPr/>
          </p:nvSpPr>
          <p:spPr>
            <a:xfrm>
              <a:off x="1049"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54" name="Rectangle 164"/>
            <p:cNvSpPr/>
            <p:nvPr/>
          </p:nvSpPr>
          <p:spPr>
            <a:xfrm>
              <a:off x="1081" y="205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7355" name="Rectangle 165"/>
            <p:cNvSpPr/>
            <p:nvPr/>
          </p:nvSpPr>
          <p:spPr>
            <a:xfrm>
              <a:off x="1129"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56" name="Rectangle 166"/>
            <p:cNvSpPr/>
            <p:nvPr/>
          </p:nvSpPr>
          <p:spPr>
            <a:xfrm>
              <a:off x="689" y="1367"/>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7" name="Rectangle 167"/>
            <p:cNvSpPr/>
            <p:nvPr/>
          </p:nvSpPr>
          <p:spPr>
            <a:xfrm>
              <a:off x="777"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58" name="Rectangle 168"/>
            <p:cNvSpPr/>
            <p:nvPr/>
          </p:nvSpPr>
          <p:spPr>
            <a:xfrm>
              <a:off x="913" y="1367"/>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59" name="Rectangle 169"/>
            <p:cNvSpPr/>
            <p:nvPr/>
          </p:nvSpPr>
          <p:spPr>
            <a:xfrm>
              <a:off x="1001"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0" name="Rectangle 170"/>
            <p:cNvSpPr/>
            <p:nvPr/>
          </p:nvSpPr>
          <p:spPr>
            <a:xfrm>
              <a:off x="3036" y="1135"/>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1" name="Rectangle 171"/>
            <p:cNvSpPr/>
            <p:nvPr/>
          </p:nvSpPr>
          <p:spPr>
            <a:xfrm>
              <a:off x="3124" y="118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2" name="Rectangle 172"/>
            <p:cNvSpPr/>
            <p:nvPr/>
          </p:nvSpPr>
          <p:spPr>
            <a:xfrm>
              <a:off x="3036" y="1367"/>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3" name="Rectangle 173"/>
            <p:cNvSpPr/>
            <p:nvPr/>
          </p:nvSpPr>
          <p:spPr>
            <a:xfrm>
              <a:off x="3124" y="141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4" name="Rectangle 174"/>
            <p:cNvSpPr/>
            <p:nvPr/>
          </p:nvSpPr>
          <p:spPr>
            <a:xfrm>
              <a:off x="4623" y="911"/>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5" name="Rectangle 175"/>
            <p:cNvSpPr/>
            <p:nvPr/>
          </p:nvSpPr>
          <p:spPr>
            <a:xfrm>
              <a:off x="4711" y="95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6" name="Rectangle 176"/>
            <p:cNvSpPr/>
            <p:nvPr/>
          </p:nvSpPr>
          <p:spPr>
            <a:xfrm>
              <a:off x="4390" y="911"/>
              <a:ext cx="233"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7" name="Rectangle 177"/>
            <p:cNvSpPr/>
            <p:nvPr/>
          </p:nvSpPr>
          <p:spPr>
            <a:xfrm>
              <a:off x="4486" y="95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68" name="Rectangle 178"/>
            <p:cNvSpPr/>
            <p:nvPr/>
          </p:nvSpPr>
          <p:spPr>
            <a:xfrm>
              <a:off x="4847" y="91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69" name="Rectangle 179"/>
            <p:cNvSpPr/>
            <p:nvPr/>
          </p:nvSpPr>
          <p:spPr>
            <a:xfrm>
              <a:off x="4166" y="91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0" name="Line 180"/>
            <p:cNvSpPr/>
            <p:nvPr/>
          </p:nvSpPr>
          <p:spPr>
            <a:xfrm>
              <a:off x="3982" y="799"/>
              <a:ext cx="184" cy="112"/>
            </a:xfrm>
            <a:prstGeom prst="line">
              <a:avLst/>
            </a:prstGeom>
            <a:ln w="12700" cap="flat" cmpd="sng">
              <a:solidFill>
                <a:srgbClr val="000000"/>
              </a:solidFill>
              <a:prstDash val="solid"/>
              <a:headEnd type="none" w="med" len="med"/>
              <a:tailEnd type="none" w="med" len="med"/>
            </a:ln>
          </p:spPr>
        </p:sp>
        <p:sp>
          <p:nvSpPr>
            <p:cNvPr id="97371" name="Rectangle 181"/>
            <p:cNvSpPr/>
            <p:nvPr/>
          </p:nvSpPr>
          <p:spPr>
            <a:xfrm>
              <a:off x="3942" y="847"/>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372" name="Rectangle 182"/>
            <p:cNvSpPr/>
            <p:nvPr/>
          </p:nvSpPr>
          <p:spPr>
            <a:xfrm>
              <a:off x="4062" y="73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373" name="Rectangle 183"/>
            <p:cNvSpPr/>
            <p:nvPr/>
          </p:nvSpPr>
          <p:spPr>
            <a:xfrm>
              <a:off x="4238"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74" name="Rectangle 184"/>
            <p:cNvSpPr/>
            <p:nvPr/>
          </p:nvSpPr>
          <p:spPr>
            <a:xfrm>
              <a:off x="4462"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75" name="Rectangle 185"/>
            <p:cNvSpPr/>
            <p:nvPr/>
          </p:nvSpPr>
          <p:spPr>
            <a:xfrm>
              <a:off x="4166"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6" name="Rectangle 186"/>
            <p:cNvSpPr/>
            <p:nvPr/>
          </p:nvSpPr>
          <p:spPr>
            <a:xfrm>
              <a:off x="4623" y="1135"/>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7" name="Rectangle 187"/>
            <p:cNvSpPr/>
            <p:nvPr/>
          </p:nvSpPr>
          <p:spPr>
            <a:xfrm>
              <a:off x="4390" y="1135"/>
              <a:ext cx="233"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78" name="Rectangle 188"/>
            <p:cNvSpPr/>
            <p:nvPr/>
          </p:nvSpPr>
          <p:spPr>
            <a:xfrm>
              <a:off x="4687"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79" name="Rectangle 189"/>
            <p:cNvSpPr/>
            <p:nvPr/>
          </p:nvSpPr>
          <p:spPr>
            <a:xfrm>
              <a:off x="4919" y="76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380" name="Group 223"/>
            <p:cNvGrpSpPr/>
            <p:nvPr/>
          </p:nvGrpSpPr>
          <p:grpSpPr>
            <a:xfrm>
              <a:off x="3839" y="1914"/>
              <a:ext cx="1588" cy="125"/>
              <a:chOff x="3839" y="1914"/>
              <a:chExt cx="1588" cy="125"/>
            </a:xfrm>
          </p:grpSpPr>
          <p:sp>
            <p:nvSpPr>
              <p:cNvPr id="97546" name="Line 190"/>
              <p:cNvSpPr/>
              <p:nvPr/>
            </p:nvSpPr>
            <p:spPr>
              <a:xfrm>
                <a:off x="3840" y="1919"/>
                <a:ext cx="65" cy="1"/>
              </a:xfrm>
              <a:prstGeom prst="line">
                <a:avLst/>
              </a:prstGeom>
              <a:ln w="11113" cap="flat" cmpd="sng">
                <a:solidFill>
                  <a:srgbClr val="000000"/>
                </a:solidFill>
                <a:prstDash val="solid"/>
                <a:headEnd type="none" w="med" len="med"/>
                <a:tailEnd type="none" w="med" len="med"/>
              </a:ln>
            </p:spPr>
          </p:sp>
          <p:sp>
            <p:nvSpPr>
              <p:cNvPr id="97547" name="Line 191"/>
              <p:cNvSpPr/>
              <p:nvPr/>
            </p:nvSpPr>
            <p:spPr>
              <a:xfrm>
                <a:off x="3928" y="1919"/>
                <a:ext cx="55" cy="1"/>
              </a:xfrm>
              <a:prstGeom prst="line">
                <a:avLst/>
              </a:prstGeom>
              <a:ln w="11113" cap="flat" cmpd="sng">
                <a:solidFill>
                  <a:srgbClr val="000000"/>
                </a:solidFill>
                <a:prstDash val="solid"/>
                <a:headEnd type="none" w="med" len="med"/>
                <a:tailEnd type="none" w="med" len="med"/>
              </a:ln>
            </p:spPr>
          </p:sp>
          <p:sp>
            <p:nvSpPr>
              <p:cNvPr id="97548" name="Line 192"/>
              <p:cNvSpPr/>
              <p:nvPr/>
            </p:nvSpPr>
            <p:spPr>
              <a:xfrm>
                <a:off x="4007" y="1919"/>
                <a:ext cx="55" cy="1"/>
              </a:xfrm>
              <a:prstGeom prst="line">
                <a:avLst/>
              </a:prstGeom>
              <a:ln w="11113" cap="flat" cmpd="sng">
                <a:solidFill>
                  <a:srgbClr val="000000"/>
                </a:solidFill>
                <a:prstDash val="solid"/>
                <a:headEnd type="none" w="med" len="med"/>
                <a:tailEnd type="none" w="med" len="med"/>
              </a:ln>
            </p:spPr>
          </p:sp>
          <p:sp>
            <p:nvSpPr>
              <p:cNvPr id="97549" name="Line 193"/>
              <p:cNvSpPr/>
              <p:nvPr/>
            </p:nvSpPr>
            <p:spPr>
              <a:xfrm>
                <a:off x="4224" y="1919"/>
                <a:ext cx="64" cy="1"/>
              </a:xfrm>
              <a:prstGeom prst="line">
                <a:avLst/>
              </a:prstGeom>
              <a:ln w="11113" cap="flat" cmpd="sng">
                <a:solidFill>
                  <a:srgbClr val="000000"/>
                </a:solidFill>
                <a:prstDash val="solid"/>
                <a:headEnd type="none" w="med" len="med"/>
                <a:tailEnd type="none" w="med" len="med"/>
              </a:ln>
            </p:spPr>
          </p:sp>
          <p:sp>
            <p:nvSpPr>
              <p:cNvPr id="97550" name="Line 194"/>
              <p:cNvSpPr/>
              <p:nvPr/>
            </p:nvSpPr>
            <p:spPr>
              <a:xfrm>
                <a:off x="4311" y="1919"/>
                <a:ext cx="56" cy="1"/>
              </a:xfrm>
              <a:prstGeom prst="line">
                <a:avLst/>
              </a:prstGeom>
              <a:ln w="11113" cap="flat" cmpd="sng">
                <a:solidFill>
                  <a:srgbClr val="000000"/>
                </a:solidFill>
                <a:prstDash val="solid"/>
                <a:headEnd type="none" w="med" len="med"/>
                <a:tailEnd type="none" w="med" len="med"/>
              </a:ln>
            </p:spPr>
          </p:sp>
          <p:sp>
            <p:nvSpPr>
              <p:cNvPr id="97551" name="Line 195"/>
              <p:cNvSpPr/>
              <p:nvPr/>
            </p:nvSpPr>
            <p:spPr>
              <a:xfrm>
                <a:off x="4661" y="1919"/>
                <a:ext cx="55" cy="1"/>
              </a:xfrm>
              <a:prstGeom prst="line">
                <a:avLst/>
              </a:prstGeom>
              <a:ln w="11113" cap="flat" cmpd="sng">
                <a:solidFill>
                  <a:srgbClr val="000000"/>
                </a:solidFill>
                <a:prstDash val="solid"/>
                <a:headEnd type="none" w="med" len="med"/>
                <a:tailEnd type="none" w="med" len="med"/>
              </a:ln>
            </p:spPr>
          </p:sp>
          <p:sp>
            <p:nvSpPr>
              <p:cNvPr id="97552" name="Line 196"/>
              <p:cNvSpPr/>
              <p:nvPr/>
            </p:nvSpPr>
            <p:spPr>
              <a:xfrm>
                <a:off x="4740" y="1919"/>
                <a:ext cx="55" cy="1"/>
              </a:xfrm>
              <a:prstGeom prst="line">
                <a:avLst/>
              </a:prstGeom>
              <a:ln w="11113" cap="flat" cmpd="sng">
                <a:solidFill>
                  <a:srgbClr val="000000"/>
                </a:solidFill>
                <a:prstDash val="solid"/>
                <a:headEnd type="none" w="med" len="med"/>
                <a:tailEnd type="none" w="med" len="med"/>
              </a:ln>
            </p:spPr>
          </p:sp>
          <p:sp>
            <p:nvSpPr>
              <p:cNvPr id="97553" name="Line 197"/>
              <p:cNvSpPr/>
              <p:nvPr/>
            </p:nvSpPr>
            <p:spPr>
              <a:xfrm>
                <a:off x="5028" y="1919"/>
                <a:ext cx="55" cy="1"/>
              </a:xfrm>
              <a:prstGeom prst="line">
                <a:avLst/>
              </a:prstGeom>
              <a:ln w="11113" cap="flat" cmpd="sng">
                <a:solidFill>
                  <a:srgbClr val="000000"/>
                </a:solidFill>
                <a:prstDash val="solid"/>
                <a:headEnd type="none" w="med" len="med"/>
                <a:tailEnd type="none" w="med" len="med"/>
              </a:ln>
            </p:spPr>
          </p:sp>
          <p:sp>
            <p:nvSpPr>
              <p:cNvPr id="97554" name="Line 198"/>
              <p:cNvSpPr/>
              <p:nvPr/>
            </p:nvSpPr>
            <p:spPr>
              <a:xfrm>
                <a:off x="5304" y="1919"/>
                <a:ext cx="56" cy="1"/>
              </a:xfrm>
              <a:prstGeom prst="line">
                <a:avLst/>
              </a:prstGeom>
              <a:ln w="11113" cap="flat" cmpd="sng">
                <a:solidFill>
                  <a:srgbClr val="000000"/>
                </a:solidFill>
                <a:prstDash val="solid"/>
                <a:headEnd type="none" w="med" len="med"/>
                <a:tailEnd type="none" w="med" len="med"/>
              </a:ln>
            </p:spPr>
          </p:sp>
          <p:sp>
            <p:nvSpPr>
              <p:cNvPr id="97555" name="Rectangle 199"/>
              <p:cNvSpPr/>
              <p:nvPr/>
            </p:nvSpPr>
            <p:spPr>
              <a:xfrm>
                <a:off x="5358"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56" name="Rectangle 200"/>
              <p:cNvSpPr/>
              <p:nvPr/>
            </p:nvSpPr>
            <p:spPr>
              <a:xfrm>
                <a:off x="5303"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57" name="Rectangle 201"/>
              <p:cNvSpPr/>
              <p:nvPr/>
            </p:nvSpPr>
            <p:spPr>
              <a:xfrm>
                <a:off x="5081" y="1924"/>
                <a:ext cx="138"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7558" name="Rectangle 202"/>
              <p:cNvSpPr/>
              <p:nvPr/>
            </p:nvSpPr>
            <p:spPr>
              <a:xfrm>
                <a:off x="5027"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59" name="Rectangle 203"/>
              <p:cNvSpPr/>
              <p:nvPr/>
            </p:nvSpPr>
            <p:spPr>
              <a:xfrm>
                <a:off x="4955"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0" name="Rectangle 204"/>
              <p:cNvSpPr/>
              <p:nvPr/>
            </p:nvSpPr>
            <p:spPr>
              <a:xfrm>
                <a:off x="4794"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61" name="Rectangle 205"/>
              <p:cNvSpPr/>
              <p:nvPr/>
            </p:nvSpPr>
            <p:spPr>
              <a:xfrm>
                <a:off x="4737"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62" name="Rectangle 206"/>
              <p:cNvSpPr/>
              <p:nvPr/>
            </p:nvSpPr>
            <p:spPr>
              <a:xfrm>
                <a:off x="4716"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63" name="Rectangle 207"/>
              <p:cNvSpPr/>
              <p:nvPr/>
            </p:nvSpPr>
            <p:spPr>
              <a:xfrm>
                <a:off x="4659"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64" name="Rectangle 208"/>
              <p:cNvSpPr/>
              <p:nvPr/>
            </p:nvSpPr>
            <p:spPr>
              <a:xfrm>
                <a:off x="4588"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5" name="Rectangle 209"/>
              <p:cNvSpPr/>
              <p:nvPr/>
            </p:nvSpPr>
            <p:spPr>
              <a:xfrm>
                <a:off x="4364" y="1924"/>
                <a:ext cx="138"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7566" name="Rectangle 210"/>
              <p:cNvSpPr/>
              <p:nvPr/>
            </p:nvSpPr>
            <p:spPr>
              <a:xfrm>
                <a:off x="4310"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67" name="Rectangle 211"/>
              <p:cNvSpPr/>
              <p:nvPr/>
            </p:nvSpPr>
            <p:spPr>
              <a:xfrm>
                <a:off x="4288"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68" name="Rectangle 212"/>
              <p:cNvSpPr/>
              <p:nvPr/>
            </p:nvSpPr>
            <p:spPr>
              <a:xfrm>
                <a:off x="4223"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69" name="Rectangle 213"/>
              <p:cNvSpPr/>
              <p:nvPr/>
            </p:nvSpPr>
            <p:spPr>
              <a:xfrm>
                <a:off x="4061"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70" name="Rectangle 214"/>
              <p:cNvSpPr/>
              <p:nvPr/>
            </p:nvSpPr>
            <p:spPr>
              <a:xfrm>
                <a:off x="4004"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71" name="Rectangle 215"/>
              <p:cNvSpPr/>
              <p:nvPr/>
            </p:nvSpPr>
            <p:spPr>
              <a:xfrm>
                <a:off x="3983"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72" name="Rectangle 216"/>
              <p:cNvSpPr/>
              <p:nvPr/>
            </p:nvSpPr>
            <p:spPr>
              <a:xfrm>
                <a:off x="3927" y="1924"/>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73" name="Rectangle 217"/>
              <p:cNvSpPr/>
              <p:nvPr/>
            </p:nvSpPr>
            <p:spPr>
              <a:xfrm>
                <a:off x="3905" y="1924"/>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74" name="Rectangle 218"/>
              <p:cNvSpPr/>
              <p:nvPr/>
            </p:nvSpPr>
            <p:spPr>
              <a:xfrm>
                <a:off x="3839" y="1924"/>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75" name="Rectangle 219"/>
              <p:cNvSpPr/>
              <p:nvPr/>
            </p:nvSpPr>
            <p:spPr>
              <a:xfrm>
                <a:off x="5231"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6" name="Rectangle 220"/>
              <p:cNvSpPr/>
              <p:nvPr/>
            </p:nvSpPr>
            <p:spPr>
              <a:xfrm>
                <a:off x="4882"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7" name="Rectangle 221"/>
              <p:cNvSpPr/>
              <p:nvPr/>
            </p:nvSpPr>
            <p:spPr>
              <a:xfrm>
                <a:off x="4515"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78" name="Rectangle 222"/>
              <p:cNvSpPr/>
              <p:nvPr/>
            </p:nvSpPr>
            <p:spPr>
              <a:xfrm>
                <a:off x="4149" y="1914"/>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381" name="Rectangle 224"/>
            <p:cNvSpPr/>
            <p:nvPr/>
          </p:nvSpPr>
          <p:spPr>
            <a:xfrm>
              <a:off x="4567"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82" name="Rectangle 225"/>
            <p:cNvSpPr/>
            <p:nvPr/>
          </p:nvSpPr>
          <p:spPr>
            <a:xfrm>
              <a:off x="4599" y="2055"/>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a:t>
              </a:r>
              <a:endParaRPr lang="en-US" altLang="zh-CN" dirty="0">
                <a:latin typeface="宋体" panose="02010600030101010101" pitchFamily="2" charset="-122"/>
              </a:endParaRPr>
            </a:p>
          </p:txBody>
        </p:sp>
        <p:sp>
          <p:nvSpPr>
            <p:cNvPr id="97383" name="Rectangle 226"/>
            <p:cNvSpPr/>
            <p:nvPr/>
          </p:nvSpPr>
          <p:spPr>
            <a:xfrm>
              <a:off x="4647" y="2055"/>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384" name="Rectangle 227"/>
            <p:cNvSpPr/>
            <p:nvPr/>
          </p:nvSpPr>
          <p:spPr>
            <a:xfrm>
              <a:off x="4847"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5" name="Rectangle 228"/>
            <p:cNvSpPr/>
            <p:nvPr/>
          </p:nvSpPr>
          <p:spPr>
            <a:xfrm>
              <a:off x="4166" y="1367"/>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6" name="Rectangle 229"/>
            <p:cNvSpPr/>
            <p:nvPr/>
          </p:nvSpPr>
          <p:spPr>
            <a:xfrm>
              <a:off x="4623" y="1367"/>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7" name="Rectangle 230"/>
            <p:cNvSpPr/>
            <p:nvPr/>
          </p:nvSpPr>
          <p:spPr>
            <a:xfrm>
              <a:off x="4847" y="1135"/>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8" name="Rectangle 231"/>
            <p:cNvSpPr/>
            <p:nvPr/>
          </p:nvSpPr>
          <p:spPr>
            <a:xfrm>
              <a:off x="4847" y="159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89" name="Rectangle 232"/>
            <p:cNvSpPr/>
            <p:nvPr/>
          </p:nvSpPr>
          <p:spPr>
            <a:xfrm>
              <a:off x="4166" y="1591"/>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0" name="Rectangle 233"/>
            <p:cNvSpPr/>
            <p:nvPr/>
          </p:nvSpPr>
          <p:spPr>
            <a:xfrm>
              <a:off x="4046" y="95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391" name="Rectangle 234"/>
            <p:cNvSpPr/>
            <p:nvPr/>
          </p:nvSpPr>
          <p:spPr>
            <a:xfrm>
              <a:off x="4046" y="118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392" name="Rectangle 235"/>
            <p:cNvSpPr/>
            <p:nvPr/>
          </p:nvSpPr>
          <p:spPr>
            <a:xfrm>
              <a:off x="4046" y="141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393" name="Rectangle 236"/>
            <p:cNvSpPr/>
            <p:nvPr/>
          </p:nvSpPr>
          <p:spPr>
            <a:xfrm>
              <a:off x="4046" y="163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394" name="Rectangle 237"/>
            <p:cNvSpPr/>
            <p:nvPr/>
          </p:nvSpPr>
          <p:spPr>
            <a:xfrm>
              <a:off x="4390" y="1367"/>
              <a:ext cx="233"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5" name="Rectangle 238"/>
            <p:cNvSpPr/>
            <p:nvPr/>
          </p:nvSpPr>
          <p:spPr>
            <a:xfrm>
              <a:off x="4623" y="1591"/>
              <a:ext cx="224"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6" name="Rectangle 239"/>
            <p:cNvSpPr/>
            <p:nvPr/>
          </p:nvSpPr>
          <p:spPr>
            <a:xfrm>
              <a:off x="4711" y="163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97" name="Rectangle 240"/>
            <p:cNvSpPr/>
            <p:nvPr/>
          </p:nvSpPr>
          <p:spPr>
            <a:xfrm>
              <a:off x="4390" y="1591"/>
              <a:ext cx="233"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398" name="Rectangle 241"/>
            <p:cNvSpPr/>
            <p:nvPr/>
          </p:nvSpPr>
          <p:spPr>
            <a:xfrm>
              <a:off x="4486" y="163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399" name="Rectangle 242"/>
            <p:cNvSpPr/>
            <p:nvPr/>
          </p:nvSpPr>
          <p:spPr>
            <a:xfrm>
              <a:off x="3036" y="310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0" name="Rectangle 243"/>
            <p:cNvSpPr/>
            <p:nvPr/>
          </p:nvSpPr>
          <p:spPr>
            <a:xfrm>
              <a:off x="3124" y="315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01" name="Rectangle 244"/>
            <p:cNvSpPr/>
            <p:nvPr/>
          </p:nvSpPr>
          <p:spPr>
            <a:xfrm>
              <a:off x="2355" y="242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2" name="Rectangle 245"/>
            <p:cNvSpPr/>
            <p:nvPr/>
          </p:nvSpPr>
          <p:spPr>
            <a:xfrm>
              <a:off x="2443" y="247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03" name="Line 247"/>
            <p:cNvSpPr/>
            <p:nvPr/>
          </p:nvSpPr>
          <p:spPr>
            <a:xfrm>
              <a:off x="2163" y="2312"/>
              <a:ext cx="192" cy="112"/>
            </a:xfrm>
            <a:prstGeom prst="line">
              <a:avLst/>
            </a:prstGeom>
            <a:ln w="12700" cap="flat" cmpd="sng">
              <a:solidFill>
                <a:srgbClr val="000000"/>
              </a:solidFill>
              <a:prstDash val="solid"/>
              <a:headEnd type="none" w="med" len="med"/>
              <a:tailEnd type="none" w="med" len="med"/>
            </a:ln>
          </p:spPr>
        </p:sp>
        <p:sp>
          <p:nvSpPr>
            <p:cNvPr id="97404" name="Rectangle 248"/>
            <p:cNvSpPr/>
            <p:nvPr/>
          </p:nvSpPr>
          <p:spPr>
            <a:xfrm>
              <a:off x="2131"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405" name="Rectangle 249"/>
            <p:cNvSpPr/>
            <p:nvPr/>
          </p:nvSpPr>
          <p:spPr>
            <a:xfrm>
              <a:off x="2251"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406" name="Rectangle 250"/>
            <p:cNvSpPr/>
            <p:nvPr/>
          </p:nvSpPr>
          <p:spPr>
            <a:xfrm>
              <a:off x="241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07" name="Rectangle 251"/>
            <p:cNvSpPr/>
            <p:nvPr/>
          </p:nvSpPr>
          <p:spPr>
            <a:xfrm>
              <a:off x="2644"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08" name="Rectangle 252"/>
            <p:cNvSpPr/>
            <p:nvPr/>
          </p:nvSpPr>
          <p:spPr>
            <a:xfrm>
              <a:off x="2355" y="2648"/>
              <a:ext cx="225"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09" name="Rectangle 253"/>
            <p:cNvSpPr/>
            <p:nvPr/>
          </p:nvSpPr>
          <p:spPr>
            <a:xfrm>
              <a:off x="2812"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0" name="Rectangle 254"/>
            <p:cNvSpPr/>
            <p:nvPr/>
          </p:nvSpPr>
          <p:spPr>
            <a:xfrm>
              <a:off x="2812" y="2648"/>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1" name="Rectangle 255"/>
            <p:cNvSpPr/>
            <p:nvPr/>
          </p:nvSpPr>
          <p:spPr>
            <a:xfrm>
              <a:off x="2580"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2" name="Rectangle 256"/>
            <p:cNvSpPr/>
            <p:nvPr/>
          </p:nvSpPr>
          <p:spPr>
            <a:xfrm>
              <a:off x="2876"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13" name="Rectangle 257"/>
            <p:cNvSpPr/>
            <p:nvPr/>
          </p:nvSpPr>
          <p:spPr>
            <a:xfrm>
              <a:off x="3100"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414" name="Group 301"/>
            <p:cNvGrpSpPr/>
            <p:nvPr/>
          </p:nvGrpSpPr>
          <p:grpSpPr>
            <a:xfrm>
              <a:off x="2020" y="3426"/>
              <a:ext cx="1659" cy="125"/>
              <a:chOff x="2020" y="3426"/>
              <a:chExt cx="1659" cy="125"/>
            </a:xfrm>
          </p:grpSpPr>
          <p:sp>
            <p:nvSpPr>
              <p:cNvPr id="97503" name="Line 258"/>
              <p:cNvSpPr/>
              <p:nvPr/>
            </p:nvSpPr>
            <p:spPr>
              <a:xfrm>
                <a:off x="2021" y="3432"/>
                <a:ext cx="64" cy="1"/>
              </a:xfrm>
              <a:prstGeom prst="line">
                <a:avLst/>
              </a:prstGeom>
              <a:ln w="11113" cap="flat" cmpd="sng">
                <a:solidFill>
                  <a:srgbClr val="000000"/>
                </a:solidFill>
                <a:prstDash val="solid"/>
                <a:headEnd type="none" w="med" len="med"/>
                <a:tailEnd type="none" w="med" len="med"/>
              </a:ln>
            </p:spPr>
          </p:sp>
          <p:sp>
            <p:nvSpPr>
              <p:cNvPr id="97504" name="Line 259"/>
              <p:cNvSpPr/>
              <p:nvPr/>
            </p:nvSpPr>
            <p:spPr>
              <a:xfrm>
                <a:off x="2109" y="3432"/>
                <a:ext cx="55" cy="1"/>
              </a:xfrm>
              <a:prstGeom prst="line">
                <a:avLst/>
              </a:prstGeom>
              <a:ln w="11113" cap="flat" cmpd="sng">
                <a:solidFill>
                  <a:srgbClr val="000000"/>
                </a:solidFill>
                <a:prstDash val="solid"/>
                <a:headEnd type="none" w="med" len="med"/>
                <a:tailEnd type="none" w="med" len="med"/>
              </a:ln>
            </p:spPr>
          </p:sp>
          <p:sp>
            <p:nvSpPr>
              <p:cNvPr id="97505" name="Line 260"/>
              <p:cNvSpPr/>
              <p:nvPr/>
            </p:nvSpPr>
            <p:spPr>
              <a:xfrm>
                <a:off x="2188" y="3432"/>
                <a:ext cx="55" cy="1"/>
              </a:xfrm>
              <a:prstGeom prst="line">
                <a:avLst/>
              </a:prstGeom>
              <a:ln w="11113" cap="flat" cmpd="sng">
                <a:solidFill>
                  <a:srgbClr val="000000"/>
                </a:solidFill>
                <a:prstDash val="solid"/>
                <a:headEnd type="none" w="med" len="med"/>
                <a:tailEnd type="none" w="med" len="med"/>
              </a:ln>
            </p:spPr>
          </p:sp>
          <p:sp>
            <p:nvSpPr>
              <p:cNvPr id="97506" name="Line 261"/>
              <p:cNvSpPr/>
              <p:nvPr/>
            </p:nvSpPr>
            <p:spPr>
              <a:xfrm>
                <a:off x="2266" y="3432"/>
                <a:ext cx="63" cy="1"/>
              </a:xfrm>
              <a:prstGeom prst="line">
                <a:avLst/>
              </a:prstGeom>
              <a:ln w="11113" cap="flat" cmpd="sng">
                <a:solidFill>
                  <a:srgbClr val="000000"/>
                </a:solidFill>
                <a:prstDash val="solid"/>
                <a:headEnd type="none" w="med" len="med"/>
                <a:tailEnd type="none" w="med" len="med"/>
              </a:ln>
            </p:spPr>
          </p:sp>
          <p:sp>
            <p:nvSpPr>
              <p:cNvPr id="97507" name="Line 262"/>
              <p:cNvSpPr/>
              <p:nvPr/>
            </p:nvSpPr>
            <p:spPr>
              <a:xfrm>
                <a:off x="2428" y="3432"/>
                <a:ext cx="64" cy="1"/>
              </a:xfrm>
              <a:prstGeom prst="line">
                <a:avLst/>
              </a:prstGeom>
              <a:ln w="11113" cap="flat" cmpd="sng">
                <a:solidFill>
                  <a:srgbClr val="000000"/>
                </a:solidFill>
                <a:prstDash val="solid"/>
                <a:headEnd type="none" w="med" len="med"/>
                <a:tailEnd type="none" w="med" len="med"/>
              </a:ln>
            </p:spPr>
          </p:sp>
          <p:sp>
            <p:nvSpPr>
              <p:cNvPr id="97508" name="Line 263"/>
              <p:cNvSpPr/>
              <p:nvPr/>
            </p:nvSpPr>
            <p:spPr>
              <a:xfrm>
                <a:off x="2515" y="3432"/>
                <a:ext cx="55" cy="1"/>
              </a:xfrm>
              <a:prstGeom prst="line">
                <a:avLst/>
              </a:prstGeom>
              <a:ln w="11113" cap="flat" cmpd="sng">
                <a:solidFill>
                  <a:srgbClr val="000000"/>
                </a:solidFill>
                <a:prstDash val="solid"/>
                <a:headEnd type="none" w="med" len="med"/>
                <a:tailEnd type="none" w="med" len="med"/>
              </a:ln>
            </p:spPr>
          </p:sp>
          <p:sp>
            <p:nvSpPr>
              <p:cNvPr id="97509" name="Line 264"/>
              <p:cNvSpPr/>
              <p:nvPr/>
            </p:nvSpPr>
            <p:spPr>
              <a:xfrm>
                <a:off x="2633" y="3432"/>
                <a:ext cx="63" cy="1"/>
              </a:xfrm>
              <a:prstGeom prst="line">
                <a:avLst/>
              </a:prstGeom>
              <a:ln w="11113" cap="flat" cmpd="sng">
                <a:solidFill>
                  <a:srgbClr val="000000"/>
                </a:solidFill>
                <a:prstDash val="solid"/>
                <a:headEnd type="none" w="med" len="med"/>
                <a:tailEnd type="none" w="med" len="med"/>
              </a:ln>
            </p:spPr>
          </p:sp>
          <p:sp>
            <p:nvSpPr>
              <p:cNvPr id="97510" name="Line 265"/>
              <p:cNvSpPr/>
              <p:nvPr/>
            </p:nvSpPr>
            <p:spPr>
              <a:xfrm>
                <a:off x="2865" y="3432"/>
                <a:ext cx="56" cy="1"/>
              </a:xfrm>
              <a:prstGeom prst="line">
                <a:avLst/>
              </a:prstGeom>
              <a:ln w="11113" cap="flat" cmpd="sng">
                <a:solidFill>
                  <a:srgbClr val="000000"/>
                </a:solidFill>
                <a:prstDash val="solid"/>
                <a:headEnd type="none" w="med" len="med"/>
                <a:tailEnd type="none" w="med" len="med"/>
              </a:ln>
            </p:spPr>
          </p:sp>
          <p:sp>
            <p:nvSpPr>
              <p:cNvPr id="97511" name="Line 266"/>
              <p:cNvSpPr/>
              <p:nvPr/>
            </p:nvSpPr>
            <p:spPr>
              <a:xfrm>
                <a:off x="2944" y="3432"/>
                <a:ext cx="56" cy="1"/>
              </a:xfrm>
              <a:prstGeom prst="line">
                <a:avLst/>
              </a:prstGeom>
              <a:ln w="11113" cap="flat" cmpd="sng">
                <a:solidFill>
                  <a:srgbClr val="000000"/>
                </a:solidFill>
                <a:prstDash val="solid"/>
                <a:headEnd type="none" w="med" len="med"/>
                <a:tailEnd type="none" w="med" len="med"/>
              </a:ln>
            </p:spPr>
          </p:sp>
          <p:sp>
            <p:nvSpPr>
              <p:cNvPr id="97512" name="Line 267"/>
              <p:cNvSpPr/>
              <p:nvPr/>
            </p:nvSpPr>
            <p:spPr>
              <a:xfrm>
                <a:off x="3023" y="3432"/>
                <a:ext cx="63" cy="1"/>
              </a:xfrm>
              <a:prstGeom prst="line">
                <a:avLst/>
              </a:prstGeom>
              <a:ln w="11113" cap="flat" cmpd="sng">
                <a:solidFill>
                  <a:srgbClr val="000000"/>
                </a:solidFill>
                <a:prstDash val="solid"/>
                <a:headEnd type="none" w="med" len="med"/>
                <a:tailEnd type="none" w="med" len="med"/>
              </a:ln>
            </p:spPr>
          </p:sp>
          <p:sp>
            <p:nvSpPr>
              <p:cNvPr id="97513" name="Line 268"/>
              <p:cNvSpPr/>
              <p:nvPr/>
            </p:nvSpPr>
            <p:spPr>
              <a:xfrm>
                <a:off x="3255" y="3432"/>
                <a:ext cx="56" cy="1"/>
              </a:xfrm>
              <a:prstGeom prst="line">
                <a:avLst/>
              </a:prstGeom>
              <a:ln w="11113" cap="flat" cmpd="sng">
                <a:solidFill>
                  <a:srgbClr val="000000"/>
                </a:solidFill>
                <a:prstDash val="solid"/>
                <a:headEnd type="none" w="med" len="med"/>
                <a:tailEnd type="none" w="med" len="med"/>
              </a:ln>
            </p:spPr>
          </p:sp>
          <p:sp>
            <p:nvSpPr>
              <p:cNvPr id="97514" name="Line 269"/>
              <p:cNvSpPr/>
              <p:nvPr/>
            </p:nvSpPr>
            <p:spPr>
              <a:xfrm>
                <a:off x="3373" y="3432"/>
                <a:ext cx="63" cy="1"/>
              </a:xfrm>
              <a:prstGeom prst="line">
                <a:avLst/>
              </a:prstGeom>
              <a:ln w="11113" cap="flat" cmpd="sng">
                <a:solidFill>
                  <a:srgbClr val="000000"/>
                </a:solidFill>
                <a:prstDash val="solid"/>
                <a:headEnd type="none" w="med" len="med"/>
                <a:tailEnd type="none" w="med" len="med"/>
              </a:ln>
            </p:spPr>
          </p:sp>
          <p:sp>
            <p:nvSpPr>
              <p:cNvPr id="97515" name="Line 270"/>
              <p:cNvSpPr/>
              <p:nvPr/>
            </p:nvSpPr>
            <p:spPr>
              <a:xfrm>
                <a:off x="3533" y="3432"/>
                <a:ext cx="55" cy="1"/>
              </a:xfrm>
              <a:prstGeom prst="line">
                <a:avLst/>
              </a:prstGeom>
              <a:ln w="11113" cap="flat" cmpd="sng">
                <a:solidFill>
                  <a:srgbClr val="000000"/>
                </a:solidFill>
                <a:prstDash val="solid"/>
                <a:headEnd type="none" w="med" len="med"/>
                <a:tailEnd type="none" w="med" len="med"/>
              </a:ln>
            </p:spPr>
          </p:sp>
          <p:sp>
            <p:nvSpPr>
              <p:cNvPr id="97516" name="Line 271"/>
              <p:cNvSpPr/>
              <p:nvPr/>
            </p:nvSpPr>
            <p:spPr>
              <a:xfrm>
                <a:off x="3612" y="3432"/>
                <a:ext cx="63" cy="1"/>
              </a:xfrm>
              <a:prstGeom prst="line">
                <a:avLst/>
              </a:prstGeom>
              <a:ln w="11113" cap="flat" cmpd="sng">
                <a:solidFill>
                  <a:srgbClr val="000000"/>
                </a:solidFill>
                <a:prstDash val="solid"/>
                <a:headEnd type="none" w="med" len="med"/>
                <a:tailEnd type="none" w="med" len="med"/>
              </a:ln>
            </p:spPr>
          </p:sp>
          <p:sp>
            <p:nvSpPr>
              <p:cNvPr id="97517" name="Rectangle 272"/>
              <p:cNvSpPr/>
              <p:nvPr/>
            </p:nvSpPr>
            <p:spPr>
              <a:xfrm>
                <a:off x="361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18" name="Rectangle 273"/>
              <p:cNvSpPr/>
              <p:nvPr/>
            </p:nvSpPr>
            <p:spPr>
              <a:xfrm>
                <a:off x="3588"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19" name="Rectangle 274"/>
              <p:cNvSpPr/>
              <p:nvPr/>
            </p:nvSpPr>
            <p:spPr>
              <a:xfrm>
                <a:off x="3532"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0" name="Rectangle 275"/>
              <p:cNvSpPr/>
              <p:nvPr/>
            </p:nvSpPr>
            <p:spPr>
              <a:xfrm>
                <a:off x="337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21" name="Rectangle 276"/>
              <p:cNvSpPr/>
              <p:nvPr/>
            </p:nvSpPr>
            <p:spPr>
              <a:xfrm>
                <a:off x="330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22" name="Rectangle 277"/>
              <p:cNvSpPr/>
              <p:nvPr/>
            </p:nvSpPr>
            <p:spPr>
              <a:xfrm>
                <a:off x="325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3" name="Rectangle 278"/>
              <p:cNvSpPr/>
              <p:nvPr/>
            </p:nvSpPr>
            <p:spPr>
              <a:xfrm>
                <a:off x="318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24" name="Rectangle 279"/>
              <p:cNvSpPr/>
              <p:nvPr/>
            </p:nvSpPr>
            <p:spPr>
              <a:xfrm>
                <a:off x="302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25" name="Rectangle 280"/>
              <p:cNvSpPr/>
              <p:nvPr/>
            </p:nvSpPr>
            <p:spPr>
              <a:xfrm>
                <a:off x="3000"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26" name="Rectangle 281"/>
              <p:cNvSpPr/>
              <p:nvPr/>
            </p:nvSpPr>
            <p:spPr>
              <a:xfrm>
                <a:off x="294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27" name="Rectangle 282"/>
              <p:cNvSpPr/>
              <p:nvPr/>
            </p:nvSpPr>
            <p:spPr>
              <a:xfrm>
                <a:off x="2921"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28" name="Rectangle 283"/>
              <p:cNvSpPr/>
              <p:nvPr/>
            </p:nvSpPr>
            <p:spPr>
              <a:xfrm>
                <a:off x="286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29" name="Rectangle 284"/>
              <p:cNvSpPr/>
              <p:nvPr/>
            </p:nvSpPr>
            <p:spPr>
              <a:xfrm>
                <a:off x="279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30" name="Rectangle 285"/>
              <p:cNvSpPr/>
              <p:nvPr/>
            </p:nvSpPr>
            <p:spPr>
              <a:xfrm>
                <a:off x="263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31" name="Rectangle 286"/>
              <p:cNvSpPr/>
              <p:nvPr/>
            </p:nvSpPr>
            <p:spPr>
              <a:xfrm>
                <a:off x="256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32" name="Rectangle 287"/>
              <p:cNvSpPr/>
              <p:nvPr/>
            </p:nvSpPr>
            <p:spPr>
              <a:xfrm>
                <a:off x="2514"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33" name="Rectangle 288"/>
              <p:cNvSpPr/>
              <p:nvPr/>
            </p:nvSpPr>
            <p:spPr>
              <a:xfrm>
                <a:off x="2492"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4" name="Rectangle 289"/>
              <p:cNvSpPr/>
              <p:nvPr/>
            </p:nvSpPr>
            <p:spPr>
              <a:xfrm>
                <a:off x="2426"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35" name="Rectangle 290"/>
              <p:cNvSpPr/>
              <p:nvPr/>
            </p:nvSpPr>
            <p:spPr>
              <a:xfrm>
                <a:off x="226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536" name="Rectangle 291"/>
              <p:cNvSpPr/>
              <p:nvPr/>
            </p:nvSpPr>
            <p:spPr>
              <a:xfrm>
                <a:off x="2243"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7" name="Rectangle 292"/>
              <p:cNvSpPr/>
              <p:nvPr/>
            </p:nvSpPr>
            <p:spPr>
              <a:xfrm>
                <a:off x="218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538" name="Rectangle 293"/>
              <p:cNvSpPr/>
              <p:nvPr/>
            </p:nvSpPr>
            <p:spPr>
              <a:xfrm>
                <a:off x="2164"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39" name="Rectangle 294"/>
              <p:cNvSpPr/>
              <p:nvPr/>
            </p:nvSpPr>
            <p:spPr>
              <a:xfrm>
                <a:off x="2108"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540" name="Rectangle 295"/>
              <p:cNvSpPr/>
              <p:nvPr/>
            </p:nvSpPr>
            <p:spPr>
              <a:xfrm>
                <a:off x="2085"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541" name="Rectangle 296"/>
              <p:cNvSpPr/>
              <p:nvPr/>
            </p:nvSpPr>
            <p:spPr>
              <a:xfrm>
                <a:off x="202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542" name="Rectangle 297"/>
              <p:cNvSpPr/>
              <p:nvPr/>
            </p:nvSpPr>
            <p:spPr>
              <a:xfrm>
                <a:off x="346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3" name="Rectangle 298"/>
              <p:cNvSpPr/>
              <p:nvPr/>
            </p:nvSpPr>
            <p:spPr>
              <a:xfrm>
                <a:off x="311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4" name="Rectangle 299"/>
              <p:cNvSpPr/>
              <p:nvPr/>
            </p:nvSpPr>
            <p:spPr>
              <a:xfrm>
                <a:off x="2720"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45" name="Rectangle 300"/>
              <p:cNvSpPr/>
              <p:nvPr/>
            </p:nvSpPr>
            <p:spPr>
              <a:xfrm>
                <a:off x="235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415" name="Rectangle 302"/>
            <p:cNvSpPr/>
            <p:nvPr/>
          </p:nvSpPr>
          <p:spPr>
            <a:xfrm>
              <a:off x="2716"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16" name="Rectangle 303"/>
            <p:cNvSpPr/>
            <p:nvPr/>
          </p:nvSpPr>
          <p:spPr>
            <a:xfrm>
              <a:off x="2748" y="356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e</a:t>
              </a:r>
              <a:endParaRPr lang="en-US" altLang="zh-CN" dirty="0">
                <a:latin typeface="宋体" panose="02010600030101010101" pitchFamily="2" charset="-122"/>
              </a:endParaRPr>
            </a:p>
          </p:txBody>
        </p:sp>
        <p:sp>
          <p:nvSpPr>
            <p:cNvPr id="97417" name="Rectangle 304"/>
            <p:cNvSpPr/>
            <p:nvPr/>
          </p:nvSpPr>
          <p:spPr>
            <a:xfrm>
              <a:off x="2796"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18" name="Rectangle 305"/>
            <p:cNvSpPr/>
            <p:nvPr/>
          </p:nvSpPr>
          <p:spPr>
            <a:xfrm>
              <a:off x="3036"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19" name="Rectangle 306"/>
            <p:cNvSpPr/>
            <p:nvPr/>
          </p:nvSpPr>
          <p:spPr>
            <a:xfrm>
              <a:off x="2355" y="2880"/>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0" name="Rectangle 307"/>
            <p:cNvSpPr/>
            <p:nvPr/>
          </p:nvSpPr>
          <p:spPr>
            <a:xfrm>
              <a:off x="2812"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1" name="Rectangle 308"/>
            <p:cNvSpPr/>
            <p:nvPr/>
          </p:nvSpPr>
          <p:spPr>
            <a:xfrm>
              <a:off x="3036" y="2648"/>
              <a:ext cx="225"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2" name="Rectangle 310"/>
            <p:cNvSpPr/>
            <p:nvPr/>
          </p:nvSpPr>
          <p:spPr>
            <a:xfrm>
              <a:off x="2812"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3" name="Rectangle 311"/>
            <p:cNvSpPr/>
            <p:nvPr/>
          </p:nvSpPr>
          <p:spPr>
            <a:xfrm>
              <a:off x="2580"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4" name="Rectangle 312"/>
            <p:cNvSpPr/>
            <p:nvPr/>
          </p:nvSpPr>
          <p:spPr>
            <a:xfrm>
              <a:off x="2227"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25" name="Rectangle 313"/>
            <p:cNvSpPr/>
            <p:nvPr/>
          </p:nvSpPr>
          <p:spPr>
            <a:xfrm>
              <a:off x="2227"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26" name="Rectangle 314"/>
            <p:cNvSpPr/>
            <p:nvPr/>
          </p:nvSpPr>
          <p:spPr>
            <a:xfrm>
              <a:off x="2227"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27" name="Rectangle 315"/>
            <p:cNvSpPr/>
            <p:nvPr/>
          </p:nvSpPr>
          <p:spPr>
            <a:xfrm>
              <a:off x="2227"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428" name="Rectangle 316"/>
            <p:cNvSpPr/>
            <p:nvPr/>
          </p:nvSpPr>
          <p:spPr>
            <a:xfrm>
              <a:off x="4398" y="2880"/>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29" name="Rectangle 317"/>
            <p:cNvSpPr/>
            <p:nvPr/>
          </p:nvSpPr>
          <p:spPr>
            <a:xfrm>
              <a:off x="4486" y="29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30" name="Rectangle 318"/>
            <p:cNvSpPr/>
            <p:nvPr/>
          </p:nvSpPr>
          <p:spPr>
            <a:xfrm>
              <a:off x="4398" y="2648"/>
              <a:ext cx="225"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1" name="Rectangle 319"/>
            <p:cNvSpPr/>
            <p:nvPr/>
          </p:nvSpPr>
          <p:spPr>
            <a:xfrm>
              <a:off x="4486"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32" name="Rectangle 320"/>
            <p:cNvSpPr/>
            <p:nvPr/>
          </p:nvSpPr>
          <p:spPr>
            <a:xfrm>
              <a:off x="4847"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3" name="Rectangle 321"/>
            <p:cNvSpPr/>
            <p:nvPr/>
          </p:nvSpPr>
          <p:spPr>
            <a:xfrm>
              <a:off x="4166" y="242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34" name="Line 322"/>
            <p:cNvSpPr/>
            <p:nvPr/>
          </p:nvSpPr>
          <p:spPr>
            <a:xfrm>
              <a:off x="3982" y="2312"/>
              <a:ext cx="184" cy="112"/>
            </a:xfrm>
            <a:prstGeom prst="line">
              <a:avLst/>
            </a:prstGeom>
            <a:ln w="12700" cap="flat" cmpd="sng">
              <a:solidFill>
                <a:srgbClr val="000000"/>
              </a:solidFill>
              <a:prstDash val="solid"/>
              <a:headEnd type="none" w="med" len="med"/>
              <a:tailEnd type="none" w="med" len="med"/>
            </a:ln>
          </p:spPr>
        </p:sp>
        <p:sp>
          <p:nvSpPr>
            <p:cNvPr id="97435" name="Rectangle 323"/>
            <p:cNvSpPr/>
            <p:nvPr/>
          </p:nvSpPr>
          <p:spPr>
            <a:xfrm>
              <a:off x="3942" y="2360"/>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7436" name="Rectangle 324"/>
            <p:cNvSpPr/>
            <p:nvPr/>
          </p:nvSpPr>
          <p:spPr>
            <a:xfrm>
              <a:off x="4062" y="2248"/>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7437" name="Rectangle 325"/>
            <p:cNvSpPr/>
            <p:nvPr/>
          </p:nvSpPr>
          <p:spPr>
            <a:xfrm>
              <a:off x="4238"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38" name="Rectangle 326"/>
            <p:cNvSpPr/>
            <p:nvPr/>
          </p:nvSpPr>
          <p:spPr>
            <a:xfrm>
              <a:off x="4462"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39" name="Rectangle 327"/>
            <p:cNvSpPr/>
            <p:nvPr/>
          </p:nvSpPr>
          <p:spPr>
            <a:xfrm>
              <a:off x="4623" y="242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0" name="Rectangle 328"/>
            <p:cNvSpPr/>
            <p:nvPr/>
          </p:nvSpPr>
          <p:spPr>
            <a:xfrm>
              <a:off x="4623" y="2648"/>
              <a:ext cx="224"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1" name="Rectangle 329"/>
            <p:cNvSpPr/>
            <p:nvPr/>
          </p:nvSpPr>
          <p:spPr>
            <a:xfrm>
              <a:off x="4398" y="242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2" name="Rectangle 330"/>
            <p:cNvSpPr/>
            <p:nvPr/>
          </p:nvSpPr>
          <p:spPr>
            <a:xfrm>
              <a:off x="4687"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43" name="Rectangle 331"/>
            <p:cNvSpPr/>
            <p:nvPr/>
          </p:nvSpPr>
          <p:spPr>
            <a:xfrm>
              <a:off x="4919" y="228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7444" name="Group 363"/>
            <p:cNvGrpSpPr/>
            <p:nvPr/>
          </p:nvGrpSpPr>
          <p:grpSpPr>
            <a:xfrm>
              <a:off x="3855" y="3426"/>
              <a:ext cx="1553" cy="125"/>
              <a:chOff x="3855" y="3426"/>
              <a:chExt cx="1553" cy="125"/>
            </a:xfrm>
          </p:grpSpPr>
          <p:sp>
            <p:nvSpPr>
              <p:cNvPr id="97472" name="Line 332"/>
              <p:cNvSpPr/>
              <p:nvPr/>
            </p:nvSpPr>
            <p:spPr>
              <a:xfrm>
                <a:off x="3856" y="3432"/>
                <a:ext cx="64" cy="1"/>
              </a:xfrm>
              <a:prstGeom prst="line">
                <a:avLst/>
              </a:prstGeom>
              <a:ln w="11113" cap="flat" cmpd="sng">
                <a:solidFill>
                  <a:srgbClr val="000000"/>
                </a:solidFill>
                <a:prstDash val="solid"/>
                <a:headEnd type="none" w="med" len="med"/>
                <a:tailEnd type="none" w="med" len="med"/>
              </a:ln>
            </p:spPr>
          </p:sp>
          <p:sp>
            <p:nvSpPr>
              <p:cNvPr id="97473" name="Line 333"/>
              <p:cNvSpPr/>
              <p:nvPr/>
            </p:nvSpPr>
            <p:spPr>
              <a:xfrm>
                <a:off x="3983" y="3432"/>
                <a:ext cx="55" cy="1"/>
              </a:xfrm>
              <a:prstGeom prst="line">
                <a:avLst/>
              </a:prstGeom>
              <a:ln w="11113" cap="flat" cmpd="sng">
                <a:solidFill>
                  <a:srgbClr val="000000"/>
                </a:solidFill>
                <a:prstDash val="solid"/>
                <a:headEnd type="none" w="med" len="med"/>
                <a:tailEnd type="none" w="med" len="med"/>
              </a:ln>
            </p:spPr>
          </p:sp>
          <p:sp>
            <p:nvSpPr>
              <p:cNvPr id="97474" name="Line 334"/>
              <p:cNvSpPr/>
              <p:nvPr/>
            </p:nvSpPr>
            <p:spPr>
              <a:xfrm>
                <a:off x="4062" y="3432"/>
                <a:ext cx="63" cy="1"/>
              </a:xfrm>
              <a:prstGeom prst="line">
                <a:avLst/>
              </a:prstGeom>
              <a:ln w="11113" cap="flat" cmpd="sng">
                <a:solidFill>
                  <a:srgbClr val="000000"/>
                </a:solidFill>
                <a:prstDash val="solid"/>
                <a:headEnd type="none" w="med" len="med"/>
                <a:tailEnd type="none" w="med" len="med"/>
              </a:ln>
            </p:spPr>
          </p:sp>
          <p:sp>
            <p:nvSpPr>
              <p:cNvPr id="97475" name="Line 335"/>
              <p:cNvSpPr/>
              <p:nvPr/>
            </p:nvSpPr>
            <p:spPr>
              <a:xfrm>
                <a:off x="4223" y="3432"/>
                <a:ext cx="65" cy="1"/>
              </a:xfrm>
              <a:prstGeom prst="line">
                <a:avLst/>
              </a:prstGeom>
              <a:ln w="11113" cap="flat" cmpd="sng">
                <a:solidFill>
                  <a:srgbClr val="000000"/>
                </a:solidFill>
                <a:prstDash val="solid"/>
                <a:headEnd type="none" w="med" len="med"/>
                <a:tailEnd type="none" w="med" len="med"/>
              </a:ln>
            </p:spPr>
          </p:sp>
          <p:sp>
            <p:nvSpPr>
              <p:cNvPr id="97476" name="Line 336"/>
              <p:cNvSpPr/>
              <p:nvPr/>
            </p:nvSpPr>
            <p:spPr>
              <a:xfrm>
                <a:off x="4350" y="3432"/>
                <a:ext cx="56" cy="1"/>
              </a:xfrm>
              <a:prstGeom prst="line">
                <a:avLst/>
              </a:prstGeom>
              <a:ln w="11113" cap="flat" cmpd="sng">
                <a:solidFill>
                  <a:srgbClr val="000000"/>
                </a:solidFill>
                <a:prstDash val="solid"/>
                <a:headEnd type="none" w="med" len="med"/>
                <a:tailEnd type="none" w="med" len="med"/>
              </a:ln>
            </p:spPr>
          </p:sp>
          <p:sp>
            <p:nvSpPr>
              <p:cNvPr id="97477" name="Line 337"/>
              <p:cNvSpPr/>
              <p:nvPr/>
            </p:nvSpPr>
            <p:spPr>
              <a:xfrm>
                <a:off x="4695" y="3432"/>
                <a:ext cx="56" cy="1"/>
              </a:xfrm>
              <a:prstGeom prst="line">
                <a:avLst/>
              </a:prstGeom>
              <a:ln w="11113" cap="flat" cmpd="sng">
                <a:solidFill>
                  <a:srgbClr val="000000"/>
                </a:solidFill>
                <a:prstDash val="solid"/>
                <a:headEnd type="none" w="med" len="med"/>
                <a:tailEnd type="none" w="med" len="med"/>
              </a:ln>
            </p:spPr>
          </p:sp>
          <p:sp>
            <p:nvSpPr>
              <p:cNvPr id="97478" name="Line 338"/>
              <p:cNvSpPr/>
              <p:nvPr/>
            </p:nvSpPr>
            <p:spPr>
              <a:xfrm>
                <a:off x="4774" y="3432"/>
                <a:ext cx="63" cy="1"/>
              </a:xfrm>
              <a:prstGeom prst="line">
                <a:avLst/>
              </a:prstGeom>
              <a:ln w="11113" cap="flat" cmpd="sng">
                <a:solidFill>
                  <a:srgbClr val="000000"/>
                </a:solidFill>
                <a:prstDash val="solid"/>
                <a:headEnd type="none" w="med" len="med"/>
                <a:tailEnd type="none" w="med" len="med"/>
              </a:ln>
            </p:spPr>
          </p:sp>
          <p:sp>
            <p:nvSpPr>
              <p:cNvPr id="97479" name="Line 339"/>
              <p:cNvSpPr/>
              <p:nvPr/>
            </p:nvSpPr>
            <p:spPr>
              <a:xfrm>
                <a:off x="5064" y="3432"/>
                <a:ext cx="55" cy="1"/>
              </a:xfrm>
              <a:prstGeom prst="line">
                <a:avLst/>
              </a:prstGeom>
              <a:ln w="11113" cap="flat" cmpd="sng">
                <a:solidFill>
                  <a:srgbClr val="000000"/>
                </a:solidFill>
                <a:prstDash val="solid"/>
                <a:headEnd type="none" w="med" len="med"/>
                <a:tailEnd type="none" w="med" len="med"/>
              </a:ln>
            </p:spPr>
          </p:sp>
          <p:sp>
            <p:nvSpPr>
              <p:cNvPr id="97480" name="Line 340"/>
              <p:cNvSpPr/>
              <p:nvPr/>
            </p:nvSpPr>
            <p:spPr>
              <a:xfrm>
                <a:off x="5342" y="3432"/>
                <a:ext cx="55" cy="1"/>
              </a:xfrm>
              <a:prstGeom prst="line">
                <a:avLst/>
              </a:prstGeom>
              <a:ln w="11113" cap="flat" cmpd="sng">
                <a:solidFill>
                  <a:srgbClr val="000000"/>
                </a:solidFill>
                <a:prstDash val="solid"/>
                <a:headEnd type="none" w="med" len="med"/>
                <a:tailEnd type="none" w="med" len="med"/>
              </a:ln>
            </p:spPr>
          </p:sp>
          <p:sp>
            <p:nvSpPr>
              <p:cNvPr id="97481" name="Rectangle 341"/>
              <p:cNvSpPr/>
              <p:nvPr/>
            </p:nvSpPr>
            <p:spPr>
              <a:xfrm>
                <a:off x="5339"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2" name="Rectangle 342"/>
              <p:cNvSpPr/>
              <p:nvPr/>
            </p:nvSpPr>
            <p:spPr>
              <a:xfrm>
                <a:off x="5278"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83" name="Rectangle 343"/>
              <p:cNvSpPr/>
              <p:nvPr/>
            </p:nvSpPr>
            <p:spPr>
              <a:xfrm>
                <a:off x="5118"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84" name="Rectangle 344"/>
              <p:cNvSpPr/>
              <p:nvPr/>
            </p:nvSpPr>
            <p:spPr>
              <a:xfrm>
                <a:off x="506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5" name="Rectangle 345"/>
              <p:cNvSpPr/>
              <p:nvPr/>
            </p:nvSpPr>
            <p:spPr>
              <a:xfrm>
                <a:off x="4934"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486" name="Rectangle 346"/>
              <p:cNvSpPr/>
              <p:nvPr/>
            </p:nvSpPr>
            <p:spPr>
              <a:xfrm>
                <a:off x="4773"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87" name="Rectangle 347"/>
              <p:cNvSpPr/>
              <p:nvPr/>
            </p:nvSpPr>
            <p:spPr>
              <a:xfrm>
                <a:off x="4751"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488" name="Rectangle 348"/>
              <p:cNvSpPr/>
              <p:nvPr/>
            </p:nvSpPr>
            <p:spPr>
              <a:xfrm>
                <a:off x="469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89" name="Rectangle 349"/>
              <p:cNvSpPr/>
              <p:nvPr/>
            </p:nvSpPr>
            <p:spPr>
              <a:xfrm>
                <a:off x="4566" y="3436"/>
                <a:ext cx="133"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7490" name="Rectangle 350"/>
              <p:cNvSpPr/>
              <p:nvPr/>
            </p:nvSpPr>
            <p:spPr>
              <a:xfrm>
                <a:off x="4404"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91" name="Rectangle 351"/>
              <p:cNvSpPr/>
              <p:nvPr/>
            </p:nvSpPr>
            <p:spPr>
              <a:xfrm>
                <a:off x="4347"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92" name="Rectangle 352"/>
              <p:cNvSpPr/>
              <p:nvPr/>
            </p:nvSpPr>
            <p:spPr>
              <a:xfrm>
                <a:off x="4286"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93" name="Rectangle 353"/>
              <p:cNvSpPr/>
              <p:nvPr/>
            </p:nvSpPr>
            <p:spPr>
              <a:xfrm>
                <a:off x="4222"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494" name="Rectangle 354"/>
              <p:cNvSpPr/>
              <p:nvPr/>
            </p:nvSpPr>
            <p:spPr>
              <a:xfrm>
                <a:off x="4061"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7495" name="Rectangle 355"/>
              <p:cNvSpPr/>
              <p:nvPr/>
            </p:nvSpPr>
            <p:spPr>
              <a:xfrm>
                <a:off x="4038" y="3436"/>
                <a:ext cx="2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7496" name="Rectangle 356"/>
              <p:cNvSpPr/>
              <p:nvPr/>
            </p:nvSpPr>
            <p:spPr>
              <a:xfrm>
                <a:off x="3980"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7497" name="Rectangle 357"/>
              <p:cNvSpPr/>
              <p:nvPr/>
            </p:nvSpPr>
            <p:spPr>
              <a:xfrm>
                <a:off x="3919" y="3436"/>
                <a:ext cx="64"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7498" name="Rectangle 358"/>
              <p:cNvSpPr/>
              <p:nvPr/>
            </p:nvSpPr>
            <p:spPr>
              <a:xfrm>
                <a:off x="3855" y="3436"/>
                <a:ext cx="69" cy="115"/>
              </a:xfrm>
              <a:prstGeom prst="rect">
                <a:avLst/>
              </a:prstGeom>
              <a:noFill/>
              <a:ln w="9525">
                <a:noFill/>
              </a:ln>
            </p:spPr>
            <p:txBody>
              <a:bodyPr wrap="none" lIns="0" tIns="0" rIns="0" bIns="0">
                <a:spAutoFit/>
              </a:bodyPr>
              <a:lstStyle/>
              <a:p>
                <a:r>
                  <a:rPr lang="en-US" altLang="zh-CN" sz="12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7499" name="Rectangle 359"/>
              <p:cNvSpPr/>
              <p:nvPr/>
            </p:nvSpPr>
            <p:spPr>
              <a:xfrm>
                <a:off x="5206"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0" name="Rectangle 360"/>
              <p:cNvSpPr/>
              <p:nvPr/>
            </p:nvSpPr>
            <p:spPr>
              <a:xfrm>
                <a:off x="4861"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1" name="Rectangle 361"/>
              <p:cNvSpPr/>
              <p:nvPr/>
            </p:nvSpPr>
            <p:spPr>
              <a:xfrm>
                <a:off x="4493"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7502" name="Rectangle 362"/>
              <p:cNvSpPr/>
              <p:nvPr/>
            </p:nvSpPr>
            <p:spPr>
              <a:xfrm>
                <a:off x="4149" y="3426"/>
                <a:ext cx="53" cy="115"/>
              </a:xfrm>
              <a:prstGeom prst="rect">
                <a:avLst/>
              </a:prstGeom>
              <a:noFill/>
              <a:ln w="9525">
                <a:noFill/>
              </a:ln>
            </p:spPr>
            <p:txBody>
              <a:bodyPr wrap="none" lIns="0" tIns="0" rIns="0" bIns="0">
                <a:spAutoFit/>
              </a:bodyPr>
              <a:lstStyle/>
              <a:p>
                <a:r>
                  <a:rPr lang="en-US" altLang="zh-CN" sz="12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7445" name="Rectangle 364"/>
            <p:cNvSpPr/>
            <p:nvPr/>
          </p:nvSpPr>
          <p:spPr>
            <a:xfrm>
              <a:off x="4575"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46" name="Rectangle 365"/>
            <p:cNvSpPr/>
            <p:nvPr/>
          </p:nvSpPr>
          <p:spPr>
            <a:xfrm>
              <a:off x="4607"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f</a:t>
              </a:r>
              <a:endParaRPr lang="en-US" altLang="zh-CN" dirty="0">
                <a:latin typeface="宋体" panose="02010600030101010101" pitchFamily="2" charset="-122"/>
              </a:endParaRPr>
            </a:p>
          </p:txBody>
        </p:sp>
        <p:sp>
          <p:nvSpPr>
            <p:cNvPr id="97447" name="Rectangle 366"/>
            <p:cNvSpPr/>
            <p:nvPr/>
          </p:nvSpPr>
          <p:spPr>
            <a:xfrm>
              <a:off x="4639" y="356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7448" name="Rectangle 367"/>
            <p:cNvSpPr/>
            <p:nvPr/>
          </p:nvSpPr>
          <p:spPr>
            <a:xfrm>
              <a:off x="4847" y="2880"/>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49" name="Rectangle 368"/>
            <p:cNvSpPr/>
            <p:nvPr/>
          </p:nvSpPr>
          <p:spPr>
            <a:xfrm>
              <a:off x="4623" y="2880"/>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0" name="Rectangle 369"/>
            <p:cNvSpPr/>
            <p:nvPr/>
          </p:nvSpPr>
          <p:spPr>
            <a:xfrm>
              <a:off x="4847" y="2648"/>
              <a:ext cx="232" cy="23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1" name="Rectangle 370"/>
            <p:cNvSpPr/>
            <p:nvPr/>
          </p:nvSpPr>
          <p:spPr>
            <a:xfrm>
              <a:off x="4847"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2" name="Rectangle 371"/>
            <p:cNvSpPr/>
            <p:nvPr/>
          </p:nvSpPr>
          <p:spPr>
            <a:xfrm>
              <a:off x="4166" y="3104"/>
              <a:ext cx="232"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3" name="Rectangle 372"/>
            <p:cNvSpPr/>
            <p:nvPr/>
          </p:nvSpPr>
          <p:spPr>
            <a:xfrm>
              <a:off x="4623" y="3104"/>
              <a:ext cx="224"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4" name="Rectangle 373"/>
            <p:cNvSpPr/>
            <p:nvPr/>
          </p:nvSpPr>
          <p:spPr>
            <a:xfrm>
              <a:off x="4398" y="3104"/>
              <a:ext cx="225" cy="224"/>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55" name="Rectangle 374"/>
            <p:cNvSpPr/>
            <p:nvPr/>
          </p:nvSpPr>
          <p:spPr>
            <a:xfrm>
              <a:off x="4046" y="247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7456" name="Rectangle 375"/>
            <p:cNvSpPr/>
            <p:nvPr/>
          </p:nvSpPr>
          <p:spPr>
            <a:xfrm>
              <a:off x="4046" y="2696"/>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7457" name="Rectangle 376"/>
            <p:cNvSpPr/>
            <p:nvPr/>
          </p:nvSpPr>
          <p:spPr>
            <a:xfrm>
              <a:off x="4046" y="29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7458" name="Rectangle 377"/>
            <p:cNvSpPr/>
            <p:nvPr/>
          </p:nvSpPr>
          <p:spPr>
            <a:xfrm>
              <a:off x="4046" y="315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7459" name="Rectangle 378"/>
            <p:cNvSpPr/>
            <p:nvPr/>
          </p:nvSpPr>
          <p:spPr>
            <a:xfrm>
              <a:off x="1137" y="2648"/>
              <a:ext cx="233"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0" name="Rectangle 379"/>
            <p:cNvSpPr/>
            <p:nvPr/>
          </p:nvSpPr>
          <p:spPr>
            <a:xfrm>
              <a:off x="1233"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1" name="Rectangle 380"/>
            <p:cNvSpPr/>
            <p:nvPr/>
          </p:nvSpPr>
          <p:spPr>
            <a:xfrm>
              <a:off x="1370" y="2648"/>
              <a:ext cx="224"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2" name="Rectangle 381"/>
            <p:cNvSpPr/>
            <p:nvPr/>
          </p:nvSpPr>
          <p:spPr>
            <a:xfrm>
              <a:off x="1458"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3" name="Rectangle 382"/>
            <p:cNvSpPr/>
            <p:nvPr/>
          </p:nvSpPr>
          <p:spPr>
            <a:xfrm>
              <a:off x="2355" y="310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4" name="Rectangle 383"/>
            <p:cNvSpPr/>
            <p:nvPr/>
          </p:nvSpPr>
          <p:spPr>
            <a:xfrm>
              <a:off x="2443" y="315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5" name="Rectangle 384"/>
            <p:cNvSpPr/>
            <p:nvPr/>
          </p:nvSpPr>
          <p:spPr>
            <a:xfrm>
              <a:off x="3036" y="2424"/>
              <a:ext cx="225"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6" name="Rectangle 385"/>
            <p:cNvSpPr/>
            <p:nvPr/>
          </p:nvSpPr>
          <p:spPr>
            <a:xfrm>
              <a:off x="3124" y="247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7" name="Rectangle 386"/>
            <p:cNvSpPr/>
            <p:nvPr/>
          </p:nvSpPr>
          <p:spPr>
            <a:xfrm>
              <a:off x="4166" y="2880"/>
              <a:ext cx="232" cy="224"/>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68" name="Rectangle 387"/>
            <p:cNvSpPr/>
            <p:nvPr/>
          </p:nvSpPr>
          <p:spPr>
            <a:xfrm>
              <a:off x="4262" y="29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69" name="Rectangle 388"/>
            <p:cNvSpPr/>
            <p:nvPr/>
          </p:nvSpPr>
          <p:spPr>
            <a:xfrm>
              <a:off x="4166" y="2648"/>
              <a:ext cx="232" cy="23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7470" name="Rectangle 389"/>
            <p:cNvSpPr/>
            <p:nvPr/>
          </p:nvSpPr>
          <p:spPr>
            <a:xfrm>
              <a:off x="4262" y="2696"/>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7471" name="Line 390"/>
            <p:cNvSpPr/>
            <p:nvPr/>
          </p:nvSpPr>
          <p:spPr>
            <a:xfrm>
              <a:off x="2592" y="2880"/>
              <a:ext cx="240" cy="0"/>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460375"/>
          </a:xfrm>
          <a:prstGeom prst="rect">
            <a:avLst/>
          </a:prstGeom>
          <a:noFill/>
          <a:ln w="9525">
            <a:noFill/>
          </a:ln>
        </p:spPr>
        <p:txBody>
          <a:bodyPr>
            <a:spAutoFit/>
          </a:bodyPr>
          <a:lstStyle/>
          <a:p>
            <a:r>
              <a:rPr lang="zh-CN" altLang="en-US" dirty="0">
                <a:sym typeface="+mn-ea"/>
              </a:rPr>
              <a:t>（</a:t>
            </a:r>
            <a:r>
              <a:rPr lang="en-US" altLang="zh-CN" dirty="0">
                <a:sym typeface="+mn-ea"/>
              </a:rPr>
              <a:t>3</a:t>
            </a:r>
            <a:r>
              <a:rPr lang="zh-CN" altLang="en-US" dirty="0">
                <a:sym typeface="+mn-ea"/>
              </a:rPr>
              <a:t>）</a:t>
            </a:r>
            <a:r>
              <a:rPr lang="zh-CN" altLang="en-US" dirty="0">
                <a:solidFill>
                  <a:schemeClr val="accent2"/>
                </a:solidFill>
                <a:sym typeface="+mn-ea"/>
              </a:rPr>
              <a:t>八个相邻</a:t>
            </a:r>
            <a:r>
              <a:rPr lang="zh-CN" altLang="en-US" dirty="0">
                <a:sym typeface="+mn-ea"/>
              </a:rPr>
              <a:t>的</a:t>
            </a:r>
            <a:r>
              <a:rPr lang="en-US" altLang="zh-CN" dirty="0">
                <a:sym typeface="+mn-ea"/>
              </a:rPr>
              <a:t>1</a:t>
            </a:r>
            <a:r>
              <a:rPr lang="zh-CN" altLang="en-US" dirty="0">
                <a:sym typeface="+mn-ea"/>
              </a:rPr>
              <a:t>方格圈在一起，消去三个变量</a:t>
            </a:r>
            <a:endParaRPr lang="zh-CN" altLang="en-US">
              <a:latin typeface="Times New Roman" panose="02020603050405020304" pitchFamily="18" charset="0"/>
              <a:ea typeface="宋体" panose="02010600030101010101" pitchFamily="2" charset="-122"/>
            </a:endParaRPr>
          </a:p>
        </p:txBody>
      </p:sp>
      <p:grpSp>
        <p:nvGrpSpPr>
          <p:cNvPr id="98307" name="Group 387"/>
          <p:cNvGrpSpPr/>
          <p:nvPr/>
        </p:nvGrpSpPr>
        <p:grpSpPr>
          <a:xfrm>
            <a:off x="1369695" y="1400175"/>
            <a:ext cx="5641975" cy="4746625"/>
            <a:chOff x="1192" y="854"/>
            <a:chExt cx="3554" cy="2990"/>
          </a:xfrm>
        </p:grpSpPr>
        <p:sp>
          <p:nvSpPr>
            <p:cNvPr id="98308" name="Rectangle 4"/>
            <p:cNvSpPr/>
            <p:nvPr/>
          </p:nvSpPr>
          <p:spPr>
            <a:xfrm>
              <a:off x="1513" y="1238"/>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09" name="Rectangle 5"/>
            <p:cNvSpPr/>
            <p:nvPr/>
          </p:nvSpPr>
          <p:spPr>
            <a:xfrm>
              <a:off x="1605"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10" name="Rectangle 6"/>
            <p:cNvSpPr/>
            <p:nvPr/>
          </p:nvSpPr>
          <p:spPr>
            <a:xfrm>
              <a:off x="1736" y="1238"/>
              <a:ext cx="222"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1" name="Rectangle 7"/>
            <p:cNvSpPr/>
            <p:nvPr/>
          </p:nvSpPr>
          <p:spPr>
            <a:xfrm>
              <a:off x="1820"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12" name="Rectangle 8"/>
            <p:cNvSpPr/>
            <p:nvPr/>
          </p:nvSpPr>
          <p:spPr>
            <a:xfrm>
              <a:off x="2173"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3" name="Rectangle 9"/>
            <p:cNvSpPr/>
            <p:nvPr/>
          </p:nvSpPr>
          <p:spPr>
            <a:xfrm>
              <a:off x="1521"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14" name="Line 10"/>
            <p:cNvSpPr/>
            <p:nvPr/>
          </p:nvSpPr>
          <p:spPr>
            <a:xfrm>
              <a:off x="1336" y="916"/>
              <a:ext cx="185" cy="107"/>
            </a:xfrm>
            <a:prstGeom prst="line">
              <a:avLst/>
            </a:prstGeom>
            <a:ln w="12700" cap="flat" cmpd="sng">
              <a:solidFill>
                <a:srgbClr val="000000"/>
              </a:solidFill>
              <a:prstDash val="solid"/>
              <a:headEnd type="none" w="med" len="med"/>
              <a:tailEnd type="none" w="med" len="med"/>
            </a:ln>
          </p:spPr>
        </p:sp>
        <p:sp>
          <p:nvSpPr>
            <p:cNvPr id="98315" name="Rectangle 11"/>
            <p:cNvSpPr/>
            <p:nvPr/>
          </p:nvSpPr>
          <p:spPr>
            <a:xfrm>
              <a:off x="1306" y="962"/>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16" name="Rectangle 12"/>
            <p:cNvSpPr/>
            <p:nvPr/>
          </p:nvSpPr>
          <p:spPr>
            <a:xfrm>
              <a:off x="1421" y="854"/>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17" name="Rectangle 13"/>
            <p:cNvSpPr/>
            <p:nvPr/>
          </p:nvSpPr>
          <p:spPr>
            <a:xfrm>
              <a:off x="1582"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18" name="Rectangle 14"/>
            <p:cNvSpPr/>
            <p:nvPr/>
          </p:nvSpPr>
          <p:spPr>
            <a:xfrm>
              <a:off x="179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19" name="Rectangle 15"/>
            <p:cNvSpPr/>
            <p:nvPr/>
          </p:nvSpPr>
          <p:spPr>
            <a:xfrm>
              <a:off x="1958" y="1023"/>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0" name="Rectangle 16"/>
            <p:cNvSpPr/>
            <p:nvPr/>
          </p:nvSpPr>
          <p:spPr>
            <a:xfrm>
              <a:off x="1736" y="1023"/>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1" name="Rectangle 17"/>
            <p:cNvSpPr/>
            <p:nvPr/>
          </p:nvSpPr>
          <p:spPr>
            <a:xfrm>
              <a:off x="2020"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22" name="Rectangle 18"/>
            <p:cNvSpPr/>
            <p:nvPr/>
          </p:nvSpPr>
          <p:spPr>
            <a:xfrm>
              <a:off x="2235"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323" name="Group 64"/>
            <p:cNvGrpSpPr/>
            <p:nvPr/>
          </p:nvGrpSpPr>
          <p:grpSpPr>
            <a:xfrm>
              <a:off x="1207" y="1940"/>
              <a:ext cx="1411" cy="234"/>
              <a:chOff x="1207" y="1940"/>
              <a:chExt cx="1411" cy="234"/>
            </a:xfrm>
          </p:grpSpPr>
          <p:sp>
            <p:nvSpPr>
              <p:cNvPr id="98646" name="Line 19"/>
              <p:cNvSpPr/>
              <p:nvPr/>
            </p:nvSpPr>
            <p:spPr>
              <a:xfrm>
                <a:off x="1208" y="1945"/>
                <a:ext cx="62" cy="1"/>
              </a:xfrm>
              <a:prstGeom prst="line">
                <a:avLst/>
              </a:prstGeom>
              <a:ln w="9525" cap="flat" cmpd="sng">
                <a:solidFill>
                  <a:srgbClr val="000000"/>
                </a:solidFill>
                <a:prstDash val="solid"/>
                <a:headEnd type="none" w="med" len="med"/>
                <a:tailEnd type="none" w="med" len="med"/>
              </a:ln>
            </p:spPr>
          </p:sp>
          <p:sp>
            <p:nvSpPr>
              <p:cNvPr id="98647" name="Line 20"/>
              <p:cNvSpPr/>
              <p:nvPr/>
            </p:nvSpPr>
            <p:spPr>
              <a:xfrm>
                <a:off x="1329" y="1945"/>
                <a:ext cx="53" cy="1"/>
              </a:xfrm>
              <a:prstGeom prst="line">
                <a:avLst/>
              </a:prstGeom>
              <a:ln w="9525" cap="flat" cmpd="sng">
                <a:solidFill>
                  <a:srgbClr val="000000"/>
                </a:solidFill>
                <a:prstDash val="solid"/>
                <a:headEnd type="none" w="med" len="med"/>
                <a:tailEnd type="none" w="med" len="med"/>
              </a:ln>
            </p:spPr>
          </p:sp>
          <p:sp>
            <p:nvSpPr>
              <p:cNvPr id="98648" name="Line 21"/>
              <p:cNvSpPr/>
              <p:nvPr/>
            </p:nvSpPr>
            <p:spPr>
              <a:xfrm>
                <a:off x="1405" y="1945"/>
                <a:ext cx="60" cy="1"/>
              </a:xfrm>
              <a:prstGeom prst="line">
                <a:avLst/>
              </a:prstGeom>
              <a:ln w="9525" cap="flat" cmpd="sng">
                <a:solidFill>
                  <a:srgbClr val="000000"/>
                </a:solidFill>
                <a:prstDash val="solid"/>
                <a:headEnd type="none" w="med" len="med"/>
                <a:tailEnd type="none" w="med" len="med"/>
              </a:ln>
            </p:spPr>
          </p:sp>
          <p:sp>
            <p:nvSpPr>
              <p:cNvPr id="98649" name="Line 22"/>
              <p:cNvSpPr/>
              <p:nvPr/>
            </p:nvSpPr>
            <p:spPr>
              <a:xfrm>
                <a:off x="1559" y="1945"/>
                <a:ext cx="61" cy="1"/>
              </a:xfrm>
              <a:prstGeom prst="line">
                <a:avLst/>
              </a:prstGeom>
              <a:ln w="9525" cap="flat" cmpd="sng">
                <a:solidFill>
                  <a:srgbClr val="000000"/>
                </a:solidFill>
                <a:prstDash val="solid"/>
                <a:headEnd type="none" w="med" len="med"/>
                <a:tailEnd type="none" w="med" len="med"/>
              </a:ln>
            </p:spPr>
          </p:sp>
          <p:sp>
            <p:nvSpPr>
              <p:cNvPr id="98650" name="Line 23"/>
              <p:cNvSpPr/>
              <p:nvPr/>
            </p:nvSpPr>
            <p:spPr>
              <a:xfrm>
                <a:off x="1680" y="1945"/>
                <a:ext cx="53" cy="1"/>
              </a:xfrm>
              <a:prstGeom prst="line">
                <a:avLst/>
              </a:prstGeom>
              <a:ln w="9525" cap="flat" cmpd="sng">
                <a:solidFill>
                  <a:srgbClr val="000000"/>
                </a:solidFill>
                <a:prstDash val="solid"/>
                <a:headEnd type="none" w="med" len="med"/>
                <a:tailEnd type="none" w="med" len="med"/>
              </a:ln>
            </p:spPr>
          </p:sp>
          <p:sp>
            <p:nvSpPr>
              <p:cNvPr id="98651" name="Line 24"/>
              <p:cNvSpPr/>
              <p:nvPr/>
            </p:nvSpPr>
            <p:spPr>
              <a:xfrm>
                <a:off x="1887" y="1945"/>
                <a:ext cx="62" cy="1"/>
              </a:xfrm>
              <a:prstGeom prst="line">
                <a:avLst/>
              </a:prstGeom>
              <a:ln w="9525" cap="flat" cmpd="sng">
                <a:solidFill>
                  <a:srgbClr val="000000"/>
                </a:solidFill>
                <a:prstDash val="solid"/>
                <a:headEnd type="none" w="med" len="med"/>
                <a:tailEnd type="none" w="med" len="med"/>
              </a:ln>
            </p:spPr>
          </p:sp>
          <p:sp>
            <p:nvSpPr>
              <p:cNvPr id="98652" name="Line 25"/>
              <p:cNvSpPr/>
              <p:nvPr/>
            </p:nvSpPr>
            <p:spPr>
              <a:xfrm>
                <a:off x="2221" y="1945"/>
                <a:ext cx="62" cy="1"/>
              </a:xfrm>
              <a:prstGeom prst="line">
                <a:avLst/>
              </a:prstGeom>
              <a:ln w="9525" cap="flat" cmpd="sng">
                <a:solidFill>
                  <a:srgbClr val="000000"/>
                </a:solidFill>
                <a:prstDash val="solid"/>
                <a:headEnd type="none" w="med" len="med"/>
                <a:tailEnd type="none" w="med" len="med"/>
              </a:ln>
            </p:spPr>
          </p:sp>
          <p:sp>
            <p:nvSpPr>
              <p:cNvPr id="98653" name="Line 26"/>
              <p:cNvSpPr/>
              <p:nvPr/>
            </p:nvSpPr>
            <p:spPr>
              <a:xfrm>
                <a:off x="2403" y="1945"/>
                <a:ext cx="60" cy="1"/>
              </a:xfrm>
              <a:prstGeom prst="line">
                <a:avLst/>
              </a:prstGeom>
              <a:ln w="9525" cap="flat" cmpd="sng">
                <a:solidFill>
                  <a:srgbClr val="000000"/>
                </a:solidFill>
                <a:prstDash val="solid"/>
                <a:headEnd type="none" w="med" len="med"/>
                <a:tailEnd type="none" w="med" len="med"/>
              </a:ln>
            </p:spPr>
          </p:sp>
          <p:sp>
            <p:nvSpPr>
              <p:cNvPr id="98654" name="Line 27"/>
              <p:cNvSpPr/>
              <p:nvPr/>
            </p:nvSpPr>
            <p:spPr>
              <a:xfrm>
                <a:off x="1331" y="2063"/>
                <a:ext cx="53" cy="1"/>
              </a:xfrm>
              <a:prstGeom prst="line">
                <a:avLst/>
              </a:prstGeom>
              <a:ln w="9525" cap="flat" cmpd="sng">
                <a:solidFill>
                  <a:srgbClr val="000000"/>
                </a:solidFill>
                <a:prstDash val="solid"/>
                <a:headEnd type="none" w="med" len="med"/>
                <a:tailEnd type="none" w="med" len="med"/>
              </a:ln>
            </p:spPr>
          </p:sp>
          <p:sp>
            <p:nvSpPr>
              <p:cNvPr id="98655" name="Line 28"/>
              <p:cNvSpPr/>
              <p:nvPr/>
            </p:nvSpPr>
            <p:spPr>
              <a:xfrm>
                <a:off x="1406" y="2063"/>
                <a:ext cx="60" cy="1"/>
              </a:xfrm>
              <a:prstGeom prst="line">
                <a:avLst/>
              </a:prstGeom>
              <a:ln w="9525" cap="flat" cmpd="sng">
                <a:solidFill>
                  <a:srgbClr val="000000"/>
                </a:solidFill>
                <a:prstDash val="solid"/>
                <a:headEnd type="none" w="med" len="med"/>
                <a:tailEnd type="none" w="med" len="med"/>
              </a:ln>
            </p:spPr>
          </p:sp>
          <p:sp>
            <p:nvSpPr>
              <p:cNvPr id="98656" name="Line 29"/>
              <p:cNvSpPr/>
              <p:nvPr/>
            </p:nvSpPr>
            <p:spPr>
              <a:xfrm>
                <a:off x="1683" y="2063"/>
                <a:ext cx="53" cy="1"/>
              </a:xfrm>
              <a:prstGeom prst="line">
                <a:avLst/>
              </a:prstGeom>
              <a:ln w="9525" cap="flat" cmpd="sng">
                <a:solidFill>
                  <a:srgbClr val="000000"/>
                </a:solidFill>
                <a:prstDash val="solid"/>
                <a:headEnd type="none" w="med" len="med"/>
                <a:tailEnd type="none" w="med" len="med"/>
              </a:ln>
            </p:spPr>
          </p:sp>
          <p:sp>
            <p:nvSpPr>
              <p:cNvPr id="98657" name="Line 30"/>
              <p:cNvSpPr/>
              <p:nvPr/>
            </p:nvSpPr>
            <p:spPr>
              <a:xfrm>
                <a:off x="2408" y="2063"/>
                <a:ext cx="60" cy="1"/>
              </a:xfrm>
              <a:prstGeom prst="line">
                <a:avLst/>
              </a:prstGeom>
              <a:ln w="9525" cap="flat" cmpd="sng">
                <a:solidFill>
                  <a:srgbClr val="000000"/>
                </a:solidFill>
                <a:prstDash val="solid"/>
                <a:headEnd type="none" w="med" len="med"/>
                <a:tailEnd type="none" w="med" len="med"/>
              </a:ln>
            </p:spPr>
          </p:sp>
          <p:sp>
            <p:nvSpPr>
              <p:cNvPr id="98658" name="Rectangle 31"/>
              <p:cNvSpPr/>
              <p:nvPr/>
            </p:nvSpPr>
            <p:spPr>
              <a:xfrm>
                <a:off x="2559" y="2068"/>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59" name="Rectangle 32"/>
              <p:cNvSpPr/>
              <p:nvPr/>
            </p:nvSpPr>
            <p:spPr>
              <a:xfrm>
                <a:off x="2406"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0" name="Rectangle 33"/>
              <p:cNvSpPr/>
              <p:nvPr/>
            </p:nvSpPr>
            <p:spPr>
              <a:xfrm>
                <a:off x="2224" y="2068"/>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661" name="Rectangle 34"/>
              <p:cNvSpPr/>
              <p:nvPr/>
            </p:nvSpPr>
            <p:spPr>
              <a:xfrm>
                <a:off x="1889" y="2068"/>
                <a:ext cx="251"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ABCD</a:t>
                </a:r>
                <a:endParaRPr lang="en-US" altLang="zh-CN" dirty="0">
                  <a:latin typeface="宋体" panose="02010600030101010101" pitchFamily="2" charset="-122"/>
                </a:endParaRPr>
              </a:p>
            </p:txBody>
          </p:sp>
          <p:sp>
            <p:nvSpPr>
              <p:cNvPr id="98662" name="Rectangle 35"/>
              <p:cNvSpPr/>
              <p:nvPr/>
            </p:nvSpPr>
            <p:spPr>
              <a:xfrm>
                <a:off x="1734"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3" name="Rectangle 36"/>
              <p:cNvSpPr/>
              <p:nvPr/>
            </p:nvSpPr>
            <p:spPr>
              <a:xfrm>
                <a:off x="1680"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64" name="Rectangle 37"/>
              <p:cNvSpPr/>
              <p:nvPr/>
            </p:nvSpPr>
            <p:spPr>
              <a:xfrm>
                <a:off x="1559" y="2068"/>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665" name="Rectangle 38"/>
              <p:cNvSpPr/>
              <p:nvPr/>
            </p:nvSpPr>
            <p:spPr>
              <a:xfrm>
                <a:off x="1405"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66" name="Rectangle 39"/>
              <p:cNvSpPr/>
              <p:nvPr/>
            </p:nvSpPr>
            <p:spPr>
              <a:xfrm>
                <a:off x="1384" y="2068"/>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67" name="Rectangle 40"/>
              <p:cNvSpPr/>
              <p:nvPr/>
            </p:nvSpPr>
            <p:spPr>
              <a:xfrm>
                <a:off x="1328" y="2068"/>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68" name="Rectangle 41"/>
              <p:cNvSpPr/>
              <p:nvPr/>
            </p:nvSpPr>
            <p:spPr>
              <a:xfrm>
                <a:off x="1207" y="2068"/>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669" name="Rectangle 42"/>
              <p:cNvSpPr/>
              <p:nvPr/>
            </p:nvSpPr>
            <p:spPr>
              <a:xfrm>
                <a:off x="2402"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0" name="Rectangle 43"/>
              <p:cNvSpPr/>
              <p:nvPr/>
            </p:nvSpPr>
            <p:spPr>
              <a:xfrm>
                <a:off x="2282" y="1950"/>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671" name="Rectangle 44"/>
              <p:cNvSpPr/>
              <p:nvPr/>
            </p:nvSpPr>
            <p:spPr>
              <a:xfrm>
                <a:off x="2220"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2" name="Rectangle 45"/>
              <p:cNvSpPr/>
              <p:nvPr/>
            </p:nvSpPr>
            <p:spPr>
              <a:xfrm>
                <a:off x="1948" y="1950"/>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8673" name="Rectangle 46"/>
              <p:cNvSpPr/>
              <p:nvPr/>
            </p:nvSpPr>
            <p:spPr>
              <a:xfrm>
                <a:off x="1886"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4" name="Rectangle 47"/>
              <p:cNvSpPr/>
              <p:nvPr/>
            </p:nvSpPr>
            <p:spPr>
              <a:xfrm>
                <a:off x="1732"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5" name="Rectangle 48"/>
              <p:cNvSpPr/>
              <p:nvPr/>
            </p:nvSpPr>
            <p:spPr>
              <a:xfrm>
                <a:off x="167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76" name="Rectangle 49"/>
              <p:cNvSpPr/>
              <p:nvPr/>
            </p:nvSpPr>
            <p:spPr>
              <a:xfrm>
                <a:off x="1619" y="1950"/>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77" name="Rectangle 50"/>
              <p:cNvSpPr/>
              <p:nvPr/>
            </p:nvSpPr>
            <p:spPr>
              <a:xfrm>
                <a:off x="1558"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78" name="Rectangle 51"/>
              <p:cNvSpPr/>
              <p:nvPr/>
            </p:nvSpPr>
            <p:spPr>
              <a:xfrm>
                <a:off x="1404"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79" name="Rectangle 52"/>
              <p:cNvSpPr/>
              <p:nvPr/>
            </p:nvSpPr>
            <p:spPr>
              <a:xfrm>
                <a:off x="1382" y="1950"/>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80" name="Rectangle 53"/>
              <p:cNvSpPr/>
              <p:nvPr/>
            </p:nvSpPr>
            <p:spPr>
              <a:xfrm>
                <a:off x="132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81" name="Rectangle 54"/>
              <p:cNvSpPr/>
              <p:nvPr/>
            </p:nvSpPr>
            <p:spPr>
              <a:xfrm>
                <a:off x="1268" y="1950"/>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82" name="Rectangle 55"/>
              <p:cNvSpPr/>
              <p:nvPr/>
            </p:nvSpPr>
            <p:spPr>
              <a:xfrm>
                <a:off x="1207" y="1950"/>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83" name="Rectangle 56"/>
              <p:cNvSpPr/>
              <p:nvPr/>
            </p:nvSpPr>
            <p:spPr>
              <a:xfrm>
                <a:off x="2491"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4" name="Rectangle 57"/>
              <p:cNvSpPr/>
              <p:nvPr/>
            </p:nvSpPr>
            <p:spPr>
              <a:xfrm>
                <a:off x="2154"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5" name="Rectangle 58"/>
              <p:cNvSpPr/>
              <p:nvPr/>
            </p:nvSpPr>
            <p:spPr>
              <a:xfrm>
                <a:off x="1818"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6" name="Rectangle 59"/>
              <p:cNvSpPr/>
              <p:nvPr/>
            </p:nvSpPr>
            <p:spPr>
              <a:xfrm>
                <a:off x="1489" y="2058"/>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7" name="Rectangle 60"/>
              <p:cNvSpPr/>
              <p:nvPr/>
            </p:nvSpPr>
            <p:spPr>
              <a:xfrm>
                <a:off x="2486"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8" name="Rectangle 61"/>
              <p:cNvSpPr/>
              <p:nvPr/>
            </p:nvSpPr>
            <p:spPr>
              <a:xfrm>
                <a:off x="2150"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89" name="Rectangle 62"/>
              <p:cNvSpPr/>
              <p:nvPr/>
            </p:nvSpPr>
            <p:spPr>
              <a:xfrm>
                <a:off x="1816"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90" name="Rectangle 63"/>
              <p:cNvSpPr/>
              <p:nvPr/>
            </p:nvSpPr>
            <p:spPr>
              <a:xfrm>
                <a:off x="1488" y="1940"/>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324" name="Rectangle 65"/>
            <p:cNvSpPr/>
            <p:nvPr/>
          </p:nvSpPr>
          <p:spPr>
            <a:xfrm>
              <a:off x="1866"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25" name="Rectangle 66"/>
            <p:cNvSpPr/>
            <p:nvPr/>
          </p:nvSpPr>
          <p:spPr>
            <a:xfrm>
              <a:off x="1897" y="219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a:t>
              </a:r>
              <a:endParaRPr lang="en-US" altLang="zh-CN" dirty="0">
                <a:latin typeface="宋体" panose="02010600030101010101" pitchFamily="2" charset="-122"/>
              </a:endParaRPr>
            </a:p>
          </p:txBody>
        </p:sp>
        <p:sp>
          <p:nvSpPr>
            <p:cNvPr id="98326" name="Rectangle 67"/>
            <p:cNvSpPr/>
            <p:nvPr/>
          </p:nvSpPr>
          <p:spPr>
            <a:xfrm>
              <a:off x="1943"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27" name="Rectangle 68"/>
            <p:cNvSpPr/>
            <p:nvPr/>
          </p:nvSpPr>
          <p:spPr>
            <a:xfrm>
              <a:off x="2173"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8" name="Rectangle 69"/>
            <p:cNvSpPr/>
            <p:nvPr/>
          </p:nvSpPr>
          <p:spPr>
            <a:xfrm>
              <a:off x="1521"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29" name="Rectangle 70"/>
            <p:cNvSpPr/>
            <p:nvPr/>
          </p:nvSpPr>
          <p:spPr>
            <a:xfrm>
              <a:off x="1958" y="1676"/>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0" name="Rectangle 71"/>
            <p:cNvSpPr/>
            <p:nvPr/>
          </p:nvSpPr>
          <p:spPr>
            <a:xfrm>
              <a:off x="1736" y="1676"/>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1" name="Rectangle 72"/>
            <p:cNvSpPr/>
            <p:nvPr/>
          </p:nvSpPr>
          <p:spPr>
            <a:xfrm>
              <a:off x="1398" y="106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32" name="Rectangle 73"/>
            <p:cNvSpPr/>
            <p:nvPr/>
          </p:nvSpPr>
          <p:spPr>
            <a:xfrm>
              <a:off x="1398" y="1284"/>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33" name="Rectangle 74"/>
            <p:cNvSpPr/>
            <p:nvPr/>
          </p:nvSpPr>
          <p:spPr>
            <a:xfrm>
              <a:off x="1398" y="150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34" name="Rectangle 75"/>
            <p:cNvSpPr/>
            <p:nvPr/>
          </p:nvSpPr>
          <p:spPr>
            <a:xfrm>
              <a:off x="1398" y="172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335" name="Rectangle 76"/>
            <p:cNvSpPr/>
            <p:nvPr/>
          </p:nvSpPr>
          <p:spPr>
            <a:xfrm>
              <a:off x="3763" y="1023"/>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6" name="Rectangle 77"/>
            <p:cNvSpPr/>
            <p:nvPr/>
          </p:nvSpPr>
          <p:spPr>
            <a:xfrm>
              <a:off x="3855"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37" name="Rectangle 78"/>
            <p:cNvSpPr/>
            <p:nvPr/>
          </p:nvSpPr>
          <p:spPr>
            <a:xfrm>
              <a:off x="3548"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38" name="Rectangle 79"/>
            <p:cNvSpPr/>
            <p:nvPr/>
          </p:nvSpPr>
          <p:spPr>
            <a:xfrm>
              <a:off x="3633"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39" name="Rectangle 80"/>
            <p:cNvSpPr/>
            <p:nvPr/>
          </p:nvSpPr>
          <p:spPr>
            <a:xfrm>
              <a:off x="3763" y="1238"/>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0" name="Line 81"/>
            <p:cNvSpPr/>
            <p:nvPr/>
          </p:nvSpPr>
          <p:spPr>
            <a:xfrm>
              <a:off x="3372" y="916"/>
              <a:ext cx="176" cy="107"/>
            </a:xfrm>
            <a:prstGeom prst="line">
              <a:avLst/>
            </a:prstGeom>
            <a:ln w="12700" cap="flat" cmpd="sng">
              <a:solidFill>
                <a:srgbClr val="000000"/>
              </a:solidFill>
              <a:prstDash val="solid"/>
              <a:headEnd type="none" w="med" len="med"/>
              <a:tailEnd type="none" w="med" len="med"/>
            </a:ln>
          </p:spPr>
        </p:sp>
        <p:sp>
          <p:nvSpPr>
            <p:cNvPr id="98341" name="Rectangle 82"/>
            <p:cNvSpPr/>
            <p:nvPr/>
          </p:nvSpPr>
          <p:spPr>
            <a:xfrm>
              <a:off x="3333" y="962"/>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42" name="Rectangle 83"/>
            <p:cNvSpPr/>
            <p:nvPr/>
          </p:nvSpPr>
          <p:spPr>
            <a:xfrm>
              <a:off x="3448" y="854"/>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43" name="Rectangle 84"/>
            <p:cNvSpPr/>
            <p:nvPr/>
          </p:nvSpPr>
          <p:spPr>
            <a:xfrm>
              <a:off x="361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44" name="Rectangle 85"/>
            <p:cNvSpPr/>
            <p:nvPr/>
          </p:nvSpPr>
          <p:spPr>
            <a:xfrm>
              <a:off x="3832"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45" name="Rectangle 86"/>
            <p:cNvSpPr/>
            <p:nvPr/>
          </p:nvSpPr>
          <p:spPr>
            <a:xfrm>
              <a:off x="3548" y="1238"/>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6" name="Rectangle 87"/>
            <p:cNvSpPr/>
            <p:nvPr/>
          </p:nvSpPr>
          <p:spPr>
            <a:xfrm>
              <a:off x="3986" y="1238"/>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47" name="Rectangle 88"/>
            <p:cNvSpPr/>
            <p:nvPr/>
          </p:nvSpPr>
          <p:spPr>
            <a:xfrm>
              <a:off x="4047"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48" name="Rectangle 89"/>
            <p:cNvSpPr/>
            <p:nvPr/>
          </p:nvSpPr>
          <p:spPr>
            <a:xfrm>
              <a:off x="4270" y="885"/>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349" name="Group 160"/>
            <p:cNvGrpSpPr/>
            <p:nvPr/>
          </p:nvGrpSpPr>
          <p:grpSpPr>
            <a:xfrm>
              <a:off x="3288" y="1924"/>
              <a:ext cx="1458" cy="234"/>
              <a:chOff x="3288" y="1924"/>
              <a:chExt cx="1458" cy="234"/>
            </a:xfrm>
          </p:grpSpPr>
          <p:sp>
            <p:nvSpPr>
              <p:cNvPr id="98576" name="Line 90"/>
              <p:cNvSpPr/>
              <p:nvPr/>
            </p:nvSpPr>
            <p:spPr>
              <a:xfrm>
                <a:off x="3290" y="1929"/>
                <a:ext cx="61" cy="1"/>
              </a:xfrm>
              <a:prstGeom prst="line">
                <a:avLst/>
              </a:prstGeom>
              <a:ln w="9525" cap="flat" cmpd="sng">
                <a:solidFill>
                  <a:srgbClr val="000000"/>
                </a:solidFill>
                <a:prstDash val="solid"/>
                <a:headEnd type="none" w="med" len="med"/>
                <a:tailEnd type="none" w="med" len="med"/>
              </a:ln>
            </p:spPr>
          </p:sp>
          <p:sp>
            <p:nvSpPr>
              <p:cNvPr id="98577" name="Line 91"/>
              <p:cNvSpPr/>
              <p:nvPr/>
            </p:nvSpPr>
            <p:spPr>
              <a:xfrm>
                <a:off x="3374" y="1929"/>
                <a:ext cx="53" cy="1"/>
              </a:xfrm>
              <a:prstGeom prst="line">
                <a:avLst/>
              </a:prstGeom>
              <a:ln w="9525" cap="flat" cmpd="sng">
                <a:solidFill>
                  <a:srgbClr val="000000"/>
                </a:solidFill>
                <a:prstDash val="solid"/>
                <a:headEnd type="none" w="med" len="med"/>
                <a:tailEnd type="none" w="med" len="med"/>
              </a:ln>
            </p:spPr>
          </p:sp>
          <p:sp>
            <p:nvSpPr>
              <p:cNvPr id="98578" name="Line 92"/>
              <p:cNvSpPr/>
              <p:nvPr/>
            </p:nvSpPr>
            <p:spPr>
              <a:xfrm>
                <a:off x="3449" y="1929"/>
                <a:ext cx="54" cy="1"/>
              </a:xfrm>
              <a:prstGeom prst="line">
                <a:avLst/>
              </a:prstGeom>
              <a:ln w="9525" cap="flat" cmpd="sng">
                <a:solidFill>
                  <a:srgbClr val="000000"/>
                </a:solidFill>
                <a:prstDash val="solid"/>
                <a:headEnd type="none" w="med" len="med"/>
                <a:tailEnd type="none" w="med" len="med"/>
              </a:ln>
            </p:spPr>
          </p:sp>
          <p:sp>
            <p:nvSpPr>
              <p:cNvPr id="98579" name="Line 93"/>
              <p:cNvSpPr/>
              <p:nvPr/>
            </p:nvSpPr>
            <p:spPr>
              <a:xfrm>
                <a:off x="3525" y="1929"/>
                <a:ext cx="61" cy="1"/>
              </a:xfrm>
              <a:prstGeom prst="line">
                <a:avLst/>
              </a:prstGeom>
              <a:ln w="9525" cap="flat" cmpd="sng">
                <a:solidFill>
                  <a:srgbClr val="000000"/>
                </a:solidFill>
                <a:prstDash val="solid"/>
                <a:headEnd type="none" w="med" len="med"/>
                <a:tailEnd type="none" w="med" len="med"/>
              </a:ln>
            </p:spPr>
          </p:sp>
          <p:sp>
            <p:nvSpPr>
              <p:cNvPr id="98580" name="Line 94"/>
              <p:cNvSpPr/>
              <p:nvPr/>
            </p:nvSpPr>
            <p:spPr>
              <a:xfrm>
                <a:off x="3680" y="1929"/>
                <a:ext cx="62" cy="1"/>
              </a:xfrm>
              <a:prstGeom prst="line">
                <a:avLst/>
              </a:prstGeom>
              <a:ln w="9525" cap="flat" cmpd="sng">
                <a:solidFill>
                  <a:srgbClr val="000000"/>
                </a:solidFill>
                <a:prstDash val="solid"/>
                <a:headEnd type="none" w="med" len="med"/>
                <a:tailEnd type="none" w="med" len="med"/>
              </a:ln>
            </p:spPr>
          </p:sp>
          <p:sp>
            <p:nvSpPr>
              <p:cNvPr id="98581" name="Line 95"/>
              <p:cNvSpPr/>
              <p:nvPr/>
            </p:nvSpPr>
            <p:spPr>
              <a:xfrm>
                <a:off x="3764" y="1929"/>
                <a:ext cx="54" cy="1"/>
              </a:xfrm>
              <a:prstGeom prst="line">
                <a:avLst/>
              </a:prstGeom>
              <a:ln w="9525" cap="flat" cmpd="sng">
                <a:solidFill>
                  <a:srgbClr val="000000"/>
                </a:solidFill>
                <a:prstDash val="solid"/>
                <a:headEnd type="none" w="med" len="med"/>
                <a:tailEnd type="none" w="med" len="med"/>
              </a:ln>
            </p:spPr>
          </p:sp>
          <p:sp>
            <p:nvSpPr>
              <p:cNvPr id="98582" name="Line 96"/>
              <p:cNvSpPr/>
              <p:nvPr/>
            </p:nvSpPr>
            <p:spPr>
              <a:xfrm>
                <a:off x="3840" y="1929"/>
                <a:ext cx="53" cy="1"/>
              </a:xfrm>
              <a:prstGeom prst="line">
                <a:avLst/>
              </a:prstGeom>
              <a:ln w="9525" cap="flat" cmpd="sng">
                <a:solidFill>
                  <a:srgbClr val="000000"/>
                </a:solidFill>
                <a:prstDash val="solid"/>
                <a:headEnd type="none" w="med" len="med"/>
                <a:tailEnd type="none" w="med" len="med"/>
              </a:ln>
            </p:spPr>
          </p:sp>
          <p:sp>
            <p:nvSpPr>
              <p:cNvPr id="98583" name="Line 97"/>
              <p:cNvSpPr/>
              <p:nvPr/>
            </p:nvSpPr>
            <p:spPr>
              <a:xfrm>
                <a:off x="4048" y="1929"/>
                <a:ext cx="62" cy="1"/>
              </a:xfrm>
              <a:prstGeom prst="line">
                <a:avLst/>
              </a:prstGeom>
              <a:ln w="9525" cap="flat" cmpd="sng">
                <a:solidFill>
                  <a:srgbClr val="000000"/>
                </a:solidFill>
                <a:prstDash val="solid"/>
                <a:headEnd type="none" w="med" len="med"/>
                <a:tailEnd type="none" w="med" len="med"/>
              </a:ln>
            </p:spPr>
          </p:sp>
          <p:sp>
            <p:nvSpPr>
              <p:cNvPr id="98584" name="Line 98"/>
              <p:cNvSpPr/>
              <p:nvPr/>
            </p:nvSpPr>
            <p:spPr>
              <a:xfrm>
                <a:off x="4133" y="1929"/>
                <a:ext cx="53" cy="1"/>
              </a:xfrm>
              <a:prstGeom prst="line">
                <a:avLst/>
              </a:prstGeom>
              <a:ln w="9525" cap="flat" cmpd="sng">
                <a:solidFill>
                  <a:srgbClr val="000000"/>
                </a:solidFill>
                <a:prstDash val="solid"/>
                <a:headEnd type="none" w="med" len="med"/>
                <a:tailEnd type="none" w="med" len="med"/>
              </a:ln>
            </p:spPr>
          </p:sp>
          <p:sp>
            <p:nvSpPr>
              <p:cNvPr id="98585" name="Line 99"/>
              <p:cNvSpPr/>
              <p:nvPr/>
            </p:nvSpPr>
            <p:spPr>
              <a:xfrm>
                <a:off x="4399" y="1929"/>
                <a:ext cx="62" cy="1"/>
              </a:xfrm>
              <a:prstGeom prst="line">
                <a:avLst/>
              </a:prstGeom>
              <a:ln w="9525" cap="flat" cmpd="sng">
                <a:solidFill>
                  <a:srgbClr val="000000"/>
                </a:solidFill>
                <a:prstDash val="solid"/>
                <a:headEnd type="none" w="med" len="med"/>
                <a:tailEnd type="none" w="med" len="med"/>
              </a:ln>
            </p:spPr>
          </p:sp>
          <p:sp>
            <p:nvSpPr>
              <p:cNvPr id="98586" name="Line 100"/>
              <p:cNvSpPr/>
              <p:nvPr/>
            </p:nvSpPr>
            <p:spPr>
              <a:xfrm>
                <a:off x="4483" y="1929"/>
                <a:ext cx="54" cy="1"/>
              </a:xfrm>
              <a:prstGeom prst="line">
                <a:avLst/>
              </a:prstGeom>
              <a:ln w="9525" cap="flat" cmpd="sng">
                <a:solidFill>
                  <a:srgbClr val="000000"/>
                </a:solidFill>
                <a:prstDash val="solid"/>
                <a:headEnd type="none" w="med" len="med"/>
                <a:tailEnd type="none" w="med" len="med"/>
              </a:ln>
            </p:spPr>
          </p:sp>
          <p:sp>
            <p:nvSpPr>
              <p:cNvPr id="98587" name="Line 101"/>
              <p:cNvSpPr/>
              <p:nvPr/>
            </p:nvSpPr>
            <p:spPr>
              <a:xfrm>
                <a:off x="4597" y="1929"/>
                <a:ext cx="60" cy="1"/>
              </a:xfrm>
              <a:prstGeom prst="line">
                <a:avLst/>
              </a:prstGeom>
              <a:ln w="9525" cap="flat" cmpd="sng">
                <a:solidFill>
                  <a:srgbClr val="000000"/>
                </a:solidFill>
                <a:prstDash val="solid"/>
                <a:headEnd type="none" w="med" len="med"/>
                <a:tailEnd type="none" w="med" len="med"/>
              </a:ln>
            </p:spPr>
          </p:sp>
          <p:sp>
            <p:nvSpPr>
              <p:cNvPr id="98588" name="Line 102"/>
              <p:cNvSpPr/>
              <p:nvPr/>
            </p:nvSpPr>
            <p:spPr>
              <a:xfrm>
                <a:off x="3358" y="2047"/>
                <a:ext cx="53" cy="1"/>
              </a:xfrm>
              <a:prstGeom prst="line">
                <a:avLst/>
              </a:prstGeom>
              <a:ln w="9525" cap="flat" cmpd="sng">
                <a:solidFill>
                  <a:srgbClr val="000000"/>
                </a:solidFill>
                <a:prstDash val="solid"/>
                <a:headEnd type="none" w="med" len="med"/>
                <a:tailEnd type="none" w="med" len="med"/>
              </a:ln>
            </p:spPr>
          </p:sp>
          <p:sp>
            <p:nvSpPr>
              <p:cNvPr id="98589" name="Line 103"/>
              <p:cNvSpPr/>
              <p:nvPr/>
            </p:nvSpPr>
            <p:spPr>
              <a:xfrm>
                <a:off x="3434" y="2047"/>
                <a:ext cx="53" cy="1"/>
              </a:xfrm>
              <a:prstGeom prst="line">
                <a:avLst/>
              </a:prstGeom>
              <a:ln w="9525" cap="flat" cmpd="sng">
                <a:solidFill>
                  <a:srgbClr val="000000"/>
                </a:solidFill>
                <a:prstDash val="solid"/>
                <a:headEnd type="none" w="med" len="med"/>
                <a:tailEnd type="none" w="med" len="med"/>
              </a:ln>
            </p:spPr>
          </p:sp>
          <p:sp>
            <p:nvSpPr>
              <p:cNvPr id="98590" name="Line 104"/>
              <p:cNvSpPr/>
              <p:nvPr/>
            </p:nvSpPr>
            <p:spPr>
              <a:xfrm>
                <a:off x="3509" y="2047"/>
                <a:ext cx="61" cy="1"/>
              </a:xfrm>
              <a:prstGeom prst="line">
                <a:avLst/>
              </a:prstGeom>
              <a:ln w="9525" cap="flat" cmpd="sng">
                <a:solidFill>
                  <a:srgbClr val="000000"/>
                </a:solidFill>
                <a:prstDash val="solid"/>
                <a:headEnd type="none" w="med" len="med"/>
                <a:tailEnd type="none" w="med" len="med"/>
              </a:ln>
            </p:spPr>
          </p:sp>
          <p:sp>
            <p:nvSpPr>
              <p:cNvPr id="98591" name="Line 105"/>
              <p:cNvSpPr/>
              <p:nvPr/>
            </p:nvSpPr>
            <p:spPr>
              <a:xfrm>
                <a:off x="3733" y="2047"/>
                <a:ext cx="53" cy="1"/>
              </a:xfrm>
              <a:prstGeom prst="line">
                <a:avLst/>
              </a:prstGeom>
              <a:ln w="9525" cap="flat" cmpd="sng">
                <a:solidFill>
                  <a:srgbClr val="000000"/>
                </a:solidFill>
                <a:prstDash val="solid"/>
                <a:headEnd type="none" w="med" len="med"/>
                <a:tailEnd type="none" w="med" len="med"/>
              </a:ln>
            </p:spPr>
          </p:sp>
          <p:sp>
            <p:nvSpPr>
              <p:cNvPr id="98592" name="Line 106"/>
              <p:cNvSpPr/>
              <p:nvPr/>
            </p:nvSpPr>
            <p:spPr>
              <a:xfrm>
                <a:off x="3809" y="2047"/>
                <a:ext cx="53" cy="1"/>
              </a:xfrm>
              <a:prstGeom prst="line">
                <a:avLst/>
              </a:prstGeom>
              <a:ln w="9525" cap="flat" cmpd="sng">
                <a:solidFill>
                  <a:srgbClr val="000000"/>
                </a:solidFill>
                <a:prstDash val="solid"/>
                <a:headEnd type="none" w="med" len="med"/>
                <a:tailEnd type="none" w="med" len="med"/>
              </a:ln>
            </p:spPr>
          </p:sp>
          <p:sp>
            <p:nvSpPr>
              <p:cNvPr id="98593" name="Line 107"/>
              <p:cNvSpPr/>
              <p:nvPr/>
            </p:nvSpPr>
            <p:spPr>
              <a:xfrm>
                <a:off x="4086" y="2047"/>
                <a:ext cx="53" cy="1"/>
              </a:xfrm>
              <a:prstGeom prst="line">
                <a:avLst/>
              </a:prstGeom>
              <a:ln w="9525" cap="flat" cmpd="sng">
                <a:solidFill>
                  <a:srgbClr val="000000"/>
                </a:solidFill>
                <a:prstDash val="solid"/>
                <a:headEnd type="none" w="med" len="med"/>
                <a:tailEnd type="none" w="med" len="med"/>
              </a:ln>
            </p:spPr>
          </p:sp>
          <p:sp>
            <p:nvSpPr>
              <p:cNvPr id="98594" name="Line 108"/>
              <p:cNvSpPr/>
              <p:nvPr/>
            </p:nvSpPr>
            <p:spPr>
              <a:xfrm>
                <a:off x="4421" y="2047"/>
                <a:ext cx="53" cy="1"/>
              </a:xfrm>
              <a:prstGeom prst="line">
                <a:avLst/>
              </a:prstGeom>
              <a:ln w="9525" cap="flat" cmpd="sng">
                <a:solidFill>
                  <a:srgbClr val="000000"/>
                </a:solidFill>
                <a:prstDash val="solid"/>
                <a:headEnd type="none" w="med" len="med"/>
                <a:tailEnd type="none" w="med" len="med"/>
              </a:ln>
            </p:spPr>
          </p:sp>
          <p:sp>
            <p:nvSpPr>
              <p:cNvPr id="98595" name="Line 109"/>
              <p:cNvSpPr/>
              <p:nvPr/>
            </p:nvSpPr>
            <p:spPr>
              <a:xfrm>
                <a:off x="4534" y="2047"/>
                <a:ext cx="61" cy="1"/>
              </a:xfrm>
              <a:prstGeom prst="line">
                <a:avLst/>
              </a:prstGeom>
              <a:ln w="9525" cap="flat" cmpd="sng">
                <a:solidFill>
                  <a:srgbClr val="000000"/>
                </a:solidFill>
                <a:prstDash val="solid"/>
                <a:headEnd type="none" w="med" len="med"/>
                <a:tailEnd type="none" w="med" len="med"/>
              </a:ln>
            </p:spPr>
          </p:sp>
          <p:sp>
            <p:nvSpPr>
              <p:cNvPr id="98596" name="Line 110"/>
              <p:cNvSpPr/>
              <p:nvPr/>
            </p:nvSpPr>
            <p:spPr>
              <a:xfrm>
                <a:off x="4688" y="2047"/>
                <a:ext cx="53" cy="1"/>
              </a:xfrm>
              <a:prstGeom prst="line">
                <a:avLst/>
              </a:prstGeom>
              <a:ln w="9525" cap="flat" cmpd="sng">
                <a:solidFill>
                  <a:srgbClr val="000000"/>
                </a:solidFill>
                <a:prstDash val="solid"/>
                <a:headEnd type="none" w="med" len="med"/>
                <a:tailEnd type="none" w="med" len="med"/>
              </a:ln>
            </p:spPr>
          </p:sp>
          <p:sp>
            <p:nvSpPr>
              <p:cNvPr id="98597" name="Rectangle 111"/>
              <p:cNvSpPr/>
              <p:nvPr/>
            </p:nvSpPr>
            <p:spPr>
              <a:xfrm>
                <a:off x="4687"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98" name="Rectangle 112"/>
              <p:cNvSpPr/>
              <p:nvPr/>
            </p:nvSpPr>
            <p:spPr>
              <a:xfrm>
                <a:off x="4533"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99" name="Rectangle 113"/>
              <p:cNvSpPr/>
              <p:nvPr/>
            </p:nvSpPr>
            <p:spPr>
              <a:xfrm>
                <a:off x="447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00" name="Rectangle 114"/>
              <p:cNvSpPr/>
              <p:nvPr/>
            </p:nvSpPr>
            <p:spPr>
              <a:xfrm>
                <a:off x="4420"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1" name="Rectangle 115"/>
              <p:cNvSpPr/>
              <p:nvPr/>
            </p:nvSpPr>
            <p:spPr>
              <a:xfrm>
                <a:off x="435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02" name="Rectangle 116"/>
              <p:cNvSpPr/>
              <p:nvPr/>
            </p:nvSpPr>
            <p:spPr>
              <a:xfrm>
                <a:off x="4136" y="2052"/>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603" name="Rectangle 117"/>
              <p:cNvSpPr/>
              <p:nvPr/>
            </p:nvSpPr>
            <p:spPr>
              <a:xfrm>
                <a:off x="4084"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4" name="Rectangle 118"/>
              <p:cNvSpPr/>
              <p:nvPr/>
            </p:nvSpPr>
            <p:spPr>
              <a:xfrm>
                <a:off x="4016"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05" name="Rectangle 119"/>
              <p:cNvSpPr/>
              <p:nvPr/>
            </p:nvSpPr>
            <p:spPr>
              <a:xfrm>
                <a:off x="386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06" name="Rectangle 120"/>
              <p:cNvSpPr/>
              <p:nvPr/>
            </p:nvSpPr>
            <p:spPr>
              <a:xfrm>
                <a:off x="3806"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07" name="Rectangle 121"/>
              <p:cNvSpPr/>
              <p:nvPr/>
            </p:nvSpPr>
            <p:spPr>
              <a:xfrm>
                <a:off x="3786"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08" name="Rectangle 122"/>
              <p:cNvSpPr/>
              <p:nvPr/>
            </p:nvSpPr>
            <p:spPr>
              <a:xfrm>
                <a:off x="3732"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09" name="Rectangle 123"/>
              <p:cNvSpPr/>
              <p:nvPr/>
            </p:nvSpPr>
            <p:spPr>
              <a:xfrm>
                <a:off x="3663"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10" name="Rectangle 124"/>
              <p:cNvSpPr/>
              <p:nvPr/>
            </p:nvSpPr>
            <p:spPr>
              <a:xfrm>
                <a:off x="3508"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11" name="Rectangle 125"/>
              <p:cNvSpPr/>
              <p:nvPr/>
            </p:nvSpPr>
            <p:spPr>
              <a:xfrm>
                <a:off x="3487"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12" name="Rectangle 126"/>
              <p:cNvSpPr/>
              <p:nvPr/>
            </p:nvSpPr>
            <p:spPr>
              <a:xfrm>
                <a:off x="3431"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13" name="Rectangle 127"/>
              <p:cNvSpPr/>
              <p:nvPr/>
            </p:nvSpPr>
            <p:spPr>
              <a:xfrm>
                <a:off x="3411" y="2052"/>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14" name="Rectangle 128"/>
              <p:cNvSpPr/>
              <p:nvPr/>
            </p:nvSpPr>
            <p:spPr>
              <a:xfrm>
                <a:off x="3357" y="2052"/>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15" name="Rectangle 129"/>
              <p:cNvSpPr/>
              <p:nvPr/>
            </p:nvSpPr>
            <p:spPr>
              <a:xfrm>
                <a:off x="3288" y="2052"/>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16" name="Rectangle 130"/>
              <p:cNvSpPr/>
              <p:nvPr/>
            </p:nvSpPr>
            <p:spPr>
              <a:xfrm>
                <a:off x="4596"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17" name="Rectangle 131"/>
              <p:cNvSpPr/>
              <p:nvPr/>
            </p:nvSpPr>
            <p:spPr>
              <a:xfrm>
                <a:off x="4534"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18" name="Rectangle 132"/>
              <p:cNvSpPr/>
              <p:nvPr/>
            </p:nvSpPr>
            <p:spPr>
              <a:xfrm>
                <a:off x="4482"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19" name="Rectangle 133"/>
              <p:cNvSpPr/>
              <p:nvPr/>
            </p:nvSpPr>
            <p:spPr>
              <a:xfrm>
                <a:off x="4461"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0" name="Rectangle 134"/>
              <p:cNvSpPr/>
              <p:nvPr/>
            </p:nvSpPr>
            <p:spPr>
              <a:xfrm>
                <a:off x="4398"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21" name="Rectangle 135"/>
              <p:cNvSpPr/>
              <p:nvPr/>
            </p:nvSpPr>
            <p:spPr>
              <a:xfrm>
                <a:off x="4183" y="1934"/>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622" name="Rectangle 136"/>
              <p:cNvSpPr/>
              <p:nvPr/>
            </p:nvSpPr>
            <p:spPr>
              <a:xfrm>
                <a:off x="4131"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23" name="Rectangle 137"/>
              <p:cNvSpPr/>
              <p:nvPr/>
            </p:nvSpPr>
            <p:spPr>
              <a:xfrm>
                <a:off x="4110"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4" name="Rectangle 138"/>
              <p:cNvSpPr/>
              <p:nvPr/>
            </p:nvSpPr>
            <p:spPr>
              <a:xfrm>
                <a:off x="404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25" name="Rectangle 139"/>
              <p:cNvSpPr/>
              <p:nvPr/>
            </p:nvSpPr>
            <p:spPr>
              <a:xfrm>
                <a:off x="3892"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26" name="Rectangle 140"/>
              <p:cNvSpPr/>
              <p:nvPr/>
            </p:nvSpPr>
            <p:spPr>
              <a:xfrm>
                <a:off x="383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27" name="Rectangle 141"/>
              <p:cNvSpPr/>
              <p:nvPr/>
            </p:nvSpPr>
            <p:spPr>
              <a:xfrm>
                <a:off x="3818"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28" name="Rectangle 142"/>
              <p:cNvSpPr/>
              <p:nvPr/>
            </p:nvSpPr>
            <p:spPr>
              <a:xfrm>
                <a:off x="3763"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29" name="Rectangle 143"/>
              <p:cNvSpPr/>
              <p:nvPr/>
            </p:nvSpPr>
            <p:spPr>
              <a:xfrm>
                <a:off x="3742"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0" name="Rectangle 144"/>
              <p:cNvSpPr/>
              <p:nvPr/>
            </p:nvSpPr>
            <p:spPr>
              <a:xfrm>
                <a:off x="3679"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31" name="Rectangle 145"/>
              <p:cNvSpPr/>
              <p:nvPr/>
            </p:nvSpPr>
            <p:spPr>
              <a:xfrm>
                <a:off x="3524"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632" name="Rectangle 146"/>
              <p:cNvSpPr/>
              <p:nvPr/>
            </p:nvSpPr>
            <p:spPr>
              <a:xfrm>
                <a:off x="3503"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3" name="Rectangle 147"/>
              <p:cNvSpPr/>
              <p:nvPr/>
            </p:nvSpPr>
            <p:spPr>
              <a:xfrm>
                <a:off x="3447"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634" name="Rectangle 148"/>
              <p:cNvSpPr/>
              <p:nvPr/>
            </p:nvSpPr>
            <p:spPr>
              <a:xfrm>
                <a:off x="3427"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5" name="Rectangle 149"/>
              <p:cNvSpPr/>
              <p:nvPr/>
            </p:nvSpPr>
            <p:spPr>
              <a:xfrm>
                <a:off x="3372" y="193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636" name="Rectangle 150"/>
              <p:cNvSpPr/>
              <p:nvPr/>
            </p:nvSpPr>
            <p:spPr>
              <a:xfrm>
                <a:off x="3351" y="193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637" name="Rectangle 151"/>
              <p:cNvSpPr/>
              <p:nvPr/>
            </p:nvSpPr>
            <p:spPr>
              <a:xfrm>
                <a:off x="3288" y="193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638" name="Rectangle 152"/>
              <p:cNvSpPr/>
              <p:nvPr/>
            </p:nvSpPr>
            <p:spPr>
              <a:xfrm>
                <a:off x="4618"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39" name="Rectangle 153"/>
              <p:cNvSpPr/>
              <p:nvPr/>
            </p:nvSpPr>
            <p:spPr>
              <a:xfrm>
                <a:off x="4281"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0" name="Rectangle 154"/>
              <p:cNvSpPr/>
              <p:nvPr/>
            </p:nvSpPr>
            <p:spPr>
              <a:xfrm>
                <a:off x="3945"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1" name="Rectangle 155"/>
              <p:cNvSpPr/>
              <p:nvPr/>
            </p:nvSpPr>
            <p:spPr>
              <a:xfrm>
                <a:off x="3593" y="2042"/>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2" name="Rectangle 156"/>
              <p:cNvSpPr/>
              <p:nvPr/>
            </p:nvSpPr>
            <p:spPr>
              <a:xfrm>
                <a:off x="4680"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3" name="Rectangle 157"/>
              <p:cNvSpPr/>
              <p:nvPr/>
            </p:nvSpPr>
            <p:spPr>
              <a:xfrm>
                <a:off x="4328"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4" name="Rectangle 158"/>
              <p:cNvSpPr/>
              <p:nvPr/>
            </p:nvSpPr>
            <p:spPr>
              <a:xfrm>
                <a:off x="3977"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645" name="Rectangle 159"/>
              <p:cNvSpPr/>
              <p:nvPr/>
            </p:nvSpPr>
            <p:spPr>
              <a:xfrm>
                <a:off x="3608" y="192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350" name="Rectangle 161"/>
            <p:cNvSpPr/>
            <p:nvPr/>
          </p:nvSpPr>
          <p:spPr>
            <a:xfrm>
              <a:off x="3894"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51" name="Rectangle 162"/>
            <p:cNvSpPr/>
            <p:nvPr/>
          </p:nvSpPr>
          <p:spPr>
            <a:xfrm>
              <a:off x="3924" y="2198"/>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b</a:t>
              </a:r>
              <a:endParaRPr lang="en-US" altLang="zh-CN" dirty="0">
                <a:latin typeface="宋体" panose="02010600030101010101" pitchFamily="2" charset="-122"/>
              </a:endParaRPr>
            </a:p>
          </p:txBody>
        </p:sp>
        <p:sp>
          <p:nvSpPr>
            <p:cNvPr id="98352" name="Rectangle 163"/>
            <p:cNvSpPr/>
            <p:nvPr/>
          </p:nvSpPr>
          <p:spPr>
            <a:xfrm>
              <a:off x="3978" y="2198"/>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353" name="Rectangle 164"/>
            <p:cNvSpPr/>
            <p:nvPr/>
          </p:nvSpPr>
          <p:spPr>
            <a:xfrm>
              <a:off x="4201"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4" name="Rectangle 165"/>
            <p:cNvSpPr/>
            <p:nvPr/>
          </p:nvSpPr>
          <p:spPr>
            <a:xfrm>
              <a:off x="3548"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5" name="Rectangle 166"/>
            <p:cNvSpPr/>
            <p:nvPr/>
          </p:nvSpPr>
          <p:spPr>
            <a:xfrm>
              <a:off x="3986" y="1461"/>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6" name="Rectangle 167"/>
            <p:cNvSpPr/>
            <p:nvPr/>
          </p:nvSpPr>
          <p:spPr>
            <a:xfrm>
              <a:off x="4201" y="1238"/>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7" name="Rectangle 168"/>
            <p:cNvSpPr/>
            <p:nvPr/>
          </p:nvSpPr>
          <p:spPr>
            <a:xfrm>
              <a:off x="3763" y="1461"/>
              <a:ext cx="223"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58" name="Rectangle 169"/>
            <p:cNvSpPr/>
            <p:nvPr/>
          </p:nvSpPr>
          <p:spPr>
            <a:xfrm>
              <a:off x="3433" y="1069"/>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59" name="Rectangle 170"/>
            <p:cNvSpPr/>
            <p:nvPr/>
          </p:nvSpPr>
          <p:spPr>
            <a:xfrm>
              <a:off x="3433" y="1284"/>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60" name="Rectangle 171"/>
            <p:cNvSpPr/>
            <p:nvPr/>
          </p:nvSpPr>
          <p:spPr>
            <a:xfrm>
              <a:off x="3433" y="1507"/>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61" name="Rectangle 172"/>
            <p:cNvSpPr/>
            <p:nvPr/>
          </p:nvSpPr>
          <p:spPr>
            <a:xfrm>
              <a:off x="3433" y="1722"/>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362" name="Rectangle 173"/>
            <p:cNvSpPr/>
            <p:nvPr/>
          </p:nvSpPr>
          <p:spPr>
            <a:xfrm>
              <a:off x="1951" y="1238"/>
              <a:ext cx="222"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3" name="Rectangle 174"/>
            <p:cNvSpPr/>
            <p:nvPr/>
          </p:nvSpPr>
          <p:spPr>
            <a:xfrm>
              <a:off x="2035"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4" name="Rectangle 175"/>
            <p:cNvSpPr/>
            <p:nvPr/>
          </p:nvSpPr>
          <p:spPr>
            <a:xfrm>
              <a:off x="2173" y="1238"/>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5" name="Rectangle 176"/>
            <p:cNvSpPr/>
            <p:nvPr/>
          </p:nvSpPr>
          <p:spPr>
            <a:xfrm>
              <a:off x="2258" y="1284"/>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6" name="Rectangle 177"/>
            <p:cNvSpPr/>
            <p:nvPr/>
          </p:nvSpPr>
          <p:spPr>
            <a:xfrm>
              <a:off x="3986"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7" name="Rectangle 178"/>
            <p:cNvSpPr/>
            <p:nvPr/>
          </p:nvSpPr>
          <p:spPr>
            <a:xfrm>
              <a:off x="4070"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68" name="Rectangle 179"/>
            <p:cNvSpPr/>
            <p:nvPr/>
          </p:nvSpPr>
          <p:spPr>
            <a:xfrm>
              <a:off x="4201" y="1023"/>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69" name="Rectangle 180"/>
            <p:cNvSpPr/>
            <p:nvPr/>
          </p:nvSpPr>
          <p:spPr>
            <a:xfrm>
              <a:off x="4285" y="106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0" name="Rectangle 181"/>
            <p:cNvSpPr/>
            <p:nvPr/>
          </p:nvSpPr>
          <p:spPr>
            <a:xfrm>
              <a:off x="1513" y="1461"/>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1" name="Rectangle 182"/>
            <p:cNvSpPr/>
            <p:nvPr/>
          </p:nvSpPr>
          <p:spPr>
            <a:xfrm>
              <a:off x="1597"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2" name="Rectangle 183"/>
            <p:cNvSpPr/>
            <p:nvPr/>
          </p:nvSpPr>
          <p:spPr>
            <a:xfrm>
              <a:off x="1736" y="1461"/>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3" name="Rectangle 184"/>
            <p:cNvSpPr/>
            <p:nvPr/>
          </p:nvSpPr>
          <p:spPr>
            <a:xfrm>
              <a:off x="1820"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4" name="Rectangle 185"/>
            <p:cNvSpPr/>
            <p:nvPr/>
          </p:nvSpPr>
          <p:spPr>
            <a:xfrm>
              <a:off x="1951" y="1461"/>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5" name="Rectangle 186"/>
            <p:cNvSpPr/>
            <p:nvPr/>
          </p:nvSpPr>
          <p:spPr>
            <a:xfrm>
              <a:off x="2035"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6" name="Rectangle 187"/>
            <p:cNvSpPr/>
            <p:nvPr/>
          </p:nvSpPr>
          <p:spPr>
            <a:xfrm>
              <a:off x="2173" y="1461"/>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7" name="Rectangle 188"/>
            <p:cNvSpPr/>
            <p:nvPr/>
          </p:nvSpPr>
          <p:spPr>
            <a:xfrm>
              <a:off x="2258" y="1507"/>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78" name="Rectangle 189"/>
            <p:cNvSpPr/>
            <p:nvPr/>
          </p:nvSpPr>
          <p:spPr>
            <a:xfrm>
              <a:off x="3763" y="1676"/>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79" name="Rectangle 190"/>
            <p:cNvSpPr/>
            <p:nvPr/>
          </p:nvSpPr>
          <p:spPr>
            <a:xfrm>
              <a:off x="3855"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0" name="Rectangle 191"/>
            <p:cNvSpPr/>
            <p:nvPr/>
          </p:nvSpPr>
          <p:spPr>
            <a:xfrm>
              <a:off x="3548"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1" name="Rectangle 192"/>
            <p:cNvSpPr/>
            <p:nvPr/>
          </p:nvSpPr>
          <p:spPr>
            <a:xfrm>
              <a:off x="3633"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2" name="Rectangle 193"/>
            <p:cNvSpPr/>
            <p:nvPr/>
          </p:nvSpPr>
          <p:spPr>
            <a:xfrm>
              <a:off x="3986"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3" name="Rectangle 194"/>
            <p:cNvSpPr/>
            <p:nvPr/>
          </p:nvSpPr>
          <p:spPr>
            <a:xfrm>
              <a:off x="4070"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4" name="Rectangle 195"/>
            <p:cNvSpPr/>
            <p:nvPr/>
          </p:nvSpPr>
          <p:spPr>
            <a:xfrm>
              <a:off x="4201" y="1676"/>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5" name="Rectangle 196"/>
            <p:cNvSpPr/>
            <p:nvPr/>
          </p:nvSpPr>
          <p:spPr>
            <a:xfrm>
              <a:off x="4285" y="1722"/>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6" name="Rectangle 197"/>
            <p:cNvSpPr/>
            <p:nvPr/>
          </p:nvSpPr>
          <p:spPr>
            <a:xfrm>
              <a:off x="1513" y="2767"/>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7" name="Rectangle 198"/>
            <p:cNvSpPr/>
            <p:nvPr/>
          </p:nvSpPr>
          <p:spPr>
            <a:xfrm>
              <a:off x="1597"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88" name="Rectangle 199"/>
            <p:cNvSpPr/>
            <p:nvPr/>
          </p:nvSpPr>
          <p:spPr>
            <a:xfrm>
              <a:off x="1513" y="2544"/>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89" name="Rectangle 200"/>
            <p:cNvSpPr/>
            <p:nvPr/>
          </p:nvSpPr>
          <p:spPr>
            <a:xfrm>
              <a:off x="1605"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390" name="Rectangle 201"/>
            <p:cNvSpPr/>
            <p:nvPr/>
          </p:nvSpPr>
          <p:spPr>
            <a:xfrm>
              <a:off x="1736"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1" name="Line 202"/>
            <p:cNvSpPr/>
            <p:nvPr/>
          </p:nvSpPr>
          <p:spPr>
            <a:xfrm>
              <a:off x="1336" y="2436"/>
              <a:ext cx="177" cy="108"/>
            </a:xfrm>
            <a:prstGeom prst="line">
              <a:avLst/>
            </a:prstGeom>
            <a:ln w="12700" cap="flat" cmpd="sng">
              <a:solidFill>
                <a:srgbClr val="000000"/>
              </a:solidFill>
              <a:prstDash val="solid"/>
              <a:headEnd type="none" w="med" len="med"/>
              <a:tailEnd type="none" w="med" len="med"/>
            </a:ln>
          </p:spPr>
        </p:sp>
        <p:sp>
          <p:nvSpPr>
            <p:cNvPr id="98392" name="Rectangle 203"/>
            <p:cNvSpPr/>
            <p:nvPr/>
          </p:nvSpPr>
          <p:spPr>
            <a:xfrm>
              <a:off x="1306" y="2483"/>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393" name="Rectangle 204"/>
            <p:cNvSpPr/>
            <p:nvPr/>
          </p:nvSpPr>
          <p:spPr>
            <a:xfrm>
              <a:off x="1413" y="237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394" name="Rectangle 205"/>
            <p:cNvSpPr/>
            <p:nvPr/>
          </p:nvSpPr>
          <p:spPr>
            <a:xfrm>
              <a:off x="158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395" name="Rectangle 206"/>
            <p:cNvSpPr/>
            <p:nvPr/>
          </p:nvSpPr>
          <p:spPr>
            <a:xfrm>
              <a:off x="1797"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396" name="Rectangle 207"/>
            <p:cNvSpPr/>
            <p:nvPr/>
          </p:nvSpPr>
          <p:spPr>
            <a:xfrm>
              <a:off x="1951" y="2544"/>
              <a:ext cx="222"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7" name="Rectangle 208"/>
            <p:cNvSpPr/>
            <p:nvPr/>
          </p:nvSpPr>
          <p:spPr>
            <a:xfrm>
              <a:off x="1736" y="2544"/>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398" name="Rectangle 209"/>
            <p:cNvSpPr/>
            <p:nvPr/>
          </p:nvSpPr>
          <p:spPr>
            <a:xfrm>
              <a:off x="201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399" name="Rectangle 210"/>
            <p:cNvSpPr/>
            <p:nvPr/>
          </p:nvSpPr>
          <p:spPr>
            <a:xfrm>
              <a:off x="2235"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400" name="Group 277"/>
            <p:cNvGrpSpPr/>
            <p:nvPr/>
          </p:nvGrpSpPr>
          <p:grpSpPr>
            <a:xfrm>
              <a:off x="1192" y="3473"/>
              <a:ext cx="1447" cy="227"/>
              <a:chOff x="1192" y="3473"/>
              <a:chExt cx="1447" cy="227"/>
            </a:xfrm>
          </p:grpSpPr>
          <p:sp>
            <p:nvSpPr>
              <p:cNvPr id="98510" name="Line 211"/>
              <p:cNvSpPr/>
              <p:nvPr/>
            </p:nvSpPr>
            <p:spPr>
              <a:xfrm>
                <a:off x="1193" y="3478"/>
                <a:ext cx="61" cy="1"/>
              </a:xfrm>
              <a:prstGeom prst="line">
                <a:avLst/>
              </a:prstGeom>
              <a:ln w="9525" cap="flat" cmpd="sng">
                <a:solidFill>
                  <a:srgbClr val="000000"/>
                </a:solidFill>
                <a:prstDash val="solid"/>
                <a:headEnd type="none" w="med" len="med"/>
                <a:tailEnd type="none" w="med" len="med"/>
              </a:ln>
            </p:spPr>
          </p:sp>
          <p:sp>
            <p:nvSpPr>
              <p:cNvPr id="98511" name="Line 212"/>
              <p:cNvSpPr/>
              <p:nvPr/>
            </p:nvSpPr>
            <p:spPr>
              <a:xfrm>
                <a:off x="1277" y="3478"/>
                <a:ext cx="53" cy="1"/>
              </a:xfrm>
              <a:prstGeom prst="line">
                <a:avLst/>
              </a:prstGeom>
              <a:ln w="9525" cap="flat" cmpd="sng">
                <a:solidFill>
                  <a:srgbClr val="000000"/>
                </a:solidFill>
                <a:prstDash val="solid"/>
                <a:headEnd type="none" w="med" len="med"/>
                <a:tailEnd type="none" w="med" len="med"/>
              </a:ln>
            </p:spPr>
          </p:sp>
          <p:sp>
            <p:nvSpPr>
              <p:cNvPr id="98512" name="Line 213"/>
              <p:cNvSpPr/>
              <p:nvPr/>
            </p:nvSpPr>
            <p:spPr>
              <a:xfrm>
                <a:off x="1352" y="3478"/>
                <a:ext cx="54" cy="1"/>
              </a:xfrm>
              <a:prstGeom prst="line">
                <a:avLst/>
              </a:prstGeom>
              <a:ln w="9525" cap="flat" cmpd="sng">
                <a:solidFill>
                  <a:srgbClr val="000000"/>
                </a:solidFill>
                <a:prstDash val="solid"/>
                <a:headEnd type="none" w="med" len="med"/>
                <a:tailEnd type="none" w="med" len="med"/>
              </a:ln>
            </p:spPr>
          </p:sp>
          <p:sp>
            <p:nvSpPr>
              <p:cNvPr id="98513" name="Line 214"/>
              <p:cNvSpPr/>
              <p:nvPr/>
            </p:nvSpPr>
            <p:spPr>
              <a:xfrm>
                <a:off x="1428" y="3478"/>
                <a:ext cx="60" cy="1"/>
              </a:xfrm>
              <a:prstGeom prst="line">
                <a:avLst/>
              </a:prstGeom>
              <a:ln w="9525" cap="flat" cmpd="sng">
                <a:solidFill>
                  <a:srgbClr val="000000"/>
                </a:solidFill>
                <a:prstDash val="solid"/>
                <a:headEnd type="none" w="med" len="med"/>
                <a:tailEnd type="none" w="med" len="med"/>
              </a:ln>
            </p:spPr>
          </p:sp>
          <p:sp>
            <p:nvSpPr>
              <p:cNvPr id="98514" name="Line 215"/>
              <p:cNvSpPr/>
              <p:nvPr/>
            </p:nvSpPr>
            <p:spPr>
              <a:xfrm>
                <a:off x="1583" y="3478"/>
                <a:ext cx="61" cy="1"/>
              </a:xfrm>
              <a:prstGeom prst="line">
                <a:avLst/>
              </a:prstGeom>
              <a:ln w="9525" cap="flat" cmpd="sng">
                <a:solidFill>
                  <a:srgbClr val="000000"/>
                </a:solidFill>
                <a:prstDash val="solid"/>
                <a:headEnd type="none" w="med" len="med"/>
                <a:tailEnd type="none" w="med" len="med"/>
              </a:ln>
            </p:spPr>
          </p:sp>
          <p:sp>
            <p:nvSpPr>
              <p:cNvPr id="98515" name="Line 216"/>
              <p:cNvSpPr/>
              <p:nvPr/>
            </p:nvSpPr>
            <p:spPr>
              <a:xfrm>
                <a:off x="1704" y="3478"/>
                <a:ext cx="54" cy="1"/>
              </a:xfrm>
              <a:prstGeom prst="line">
                <a:avLst/>
              </a:prstGeom>
              <a:ln w="9525" cap="flat" cmpd="sng">
                <a:solidFill>
                  <a:srgbClr val="000000"/>
                </a:solidFill>
                <a:prstDash val="solid"/>
                <a:headEnd type="none" w="med" len="med"/>
                <a:tailEnd type="none" w="med" len="med"/>
              </a:ln>
            </p:spPr>
          </p:sp>
          <p:sp>
            <p:nvSpPr>
              <p:cNvPr id="98516" name="Line 217"/>
              <p:cNvSpPr/>
              <p:nvPr/>
            </p:nvSpPr>
            <p:spPr>
              <a:xfrm>
                <a:off x="1780" y="3478"/>
                <a:ext cx="60" cy="1"/>
              </a:xfrm>
              <a:prstGeom prst="line">
                <a:avLst/>
              </a:prstGeom>
              <a:ln w="9525" cap="flat" cmpd="sng">
                <a:solidFill>
                  <a:srgbClr val="000000"/>
                </a:solidFill>
                <a:prstDash val="solid"/>
                <a:headEnd type="none" w="med" len="med"/>
                <a:tailEnd type="none" w="med" len="med"/>
              </a:ln>
            </p:spPr>
          </p:sp>
          <p:sp>
            <p:nvSpPr>
              <p:cNvPr id="98517" name="Line 218"/>
              <p:cNvSpPr/>
              <p:nvPr/>
            </p:nvSpPr>
            <p:spPr>
              <a:xfrm>
                <a:off x="2058" y="3478"/>
                <a:ext cx="53" cy="1"/>
              </a:xfrm>
              <a:prstGeom prst="line">
                <a:avLst/>
              </a:prstGeom>
              <a:ln w="9525" cap="flat" cmpd="sng">
                <a:solidFill>
                  <a:srgbClr val="000000"/>
                </a:solidFill>
                <a:prstDash val="solid"/>
                <a:headEnd type="none" w="med" len="med"/>
                <a:tailEnd type="none" w="med" len="med"/>
              </a:ln>
            </p:spPr>
          </p:sp>
          <p:sp>
            <p:nvSpPr>
              <p:cNvPr id="98518" name="Line 219"/>
              <p:cNvSpPr/>
              <p:nvPr/>
            </p:nvSpPr>
            <p:spPr>
              <a:xfrm>
                <a:off x="2133" y="3478"/>
                <a:ext cx="61" cy="1"/>
              </a:xfrm>
              <a:prstGeom prst="line">
                <a:avLst/>
              </a:prstGeom>
              <a:ln w="9525" cap="flat" cmpd="sng">
                <a:solidFill>
                  <a:srgbClr val="000000"/>
                </a:solidFill>
                <a:prstDash val="solid"/>
                <a:headEnd type="none" w="med" len="med"/>
                <a:tailEnd type="none" w="med" len="med"/>
              </a:ln>
            </p:spPr>
          </p:sp>
          <p:sp>
            <p:nvSpPr>
              <p:cNvPr id="98519" name="Line 220"/>
              <p:cNvSpPr/>
              <p:nvPr/>
            </p:nvSpPr>
            <p:spPr>
              <a:xfrm>
                <a:off x="2356" y="3478"/>
                <a:ext cx="54" cy="1"/>
              </a:xfrm>
              <a:prstGeom prst="line">
                <a:avLst/>
              </a:prstGeom>
              <a:ln w="9525" cap="flat" cmpd="sng">
                <a:solidFill>
                  <a:srgbClr val="000000"/>
                </a:solidFill>
                <a:prstDash val="solid"/>
                <a:headEnd type="none" w="med" len="med"/>
                <a:tailEnd type="none" w="med" len="med"/>
              </a:ln>
            </p:spPr>
          </p:sp>
          <p:sp>
            <p:nvSpPr>
              <p:cNvPr id="98520" name="Line 221"/>
              <p:cNvSpPr/>
              <p:nvPr/>
            </p:nvSpPr>
            <p:spPr>
              <a:xfrm>
                <a:off x="2432" y="3478"/>
                <a:ext cx="53" cy="1"/>
              </a:xfrm>
              <a:prstGeom prst="line">
                <a:avLst/>
              </a:prstGeom>
              <a:ln w="9525" cap="flat" cmpd="sng">
                <a:solidFill>
                  <a:srgbClr val="000000"/>
                </a:solidFill>
                <a:prstDash val="solid"/>
                <a:headEnd type="none" w="med" len="med"/>
                <a:tailEnd type="none" w="med" len="med"/>
              </a:ln>
            </p:spPr>
          </p:sp>
          <p:sp>
            <p:nvSpPr>
              <p:cNvPr id="98521" name="Line 222"/>
              <p:cNvSpPr/>
              <p:nvPr/>
            </p:nvSpPr>
            <p:spPr>
              <a:xfrm>
                <a:off x="2508" y="3478"/>
                <a:ext cx="60" cy="1"/>
              </a:xfrm>
              <a:prstGeom prst="line">
                <a:avLst/>
              </a:prstGeom>
              <a:ln w="9525" cap="flat" cmpd="sng">
                <a:solidFill>
                  <a:srgbClr val="000000"/>
                </a:solidFill>
                <a:prstDash val="solid"/>
                <a:headEnd type="none" w="med" len="med"/>
                <a:tailEnd type="none" w="med" len="med"/>
              </a:ln>
            </p:spPr>
          </p:sp>
          <p:sp>
            <p:nvSpPr>
              <p:cNvPr id="98522" name="Line 223"/>
              <p:cNvSpPr/>
              <p:nvPr/>
            </p:nvSpPr>
            <p:spPr>
              <a:xfrm>
                <a:off x="1193" y="3590"/>
                <a:ext cx="61" cy="1"/>
              </a:xfrm>
              <a:prstGeom prst="line">
                <a:avLst/>
              </a:prstGeom>
              <a:ln w="9525" cap="flat" cmpd="sng">
                <a:solidFill>
                  <a:srgbClr val="000000"/>
                </a:solidFill>
                <a:prstDash val="solid"/>
                <a:headEnd type="none" w="med" len="med"/>
                <a:tailEnd type="none" w="med" len="med"/>
              </a:ln>
            </p:spPr>
          </p:sp>
          <p:sp>
            <p:nvSpPr>
              <p:cNvPr id="98523" name="Line 224"/>
              <p:cNvSpPr/>
              <p:nvPr/>
            </p:nvSpPr>
            <p:spPr>
              <a:xfrm>
                <a:off x="1277" y="3590"/>
                <a:ext cx="53" cy="1"/>
              </a:xfrm>
              <a:prstGeom prst="line">
                <a:avLst/>
              </a:prstGeom>
              <a:ln w="9525" cap="flat" cmpd="sng">
                <a:solidFill>
                  <a:srgbClr val="000000"/>
                </a:solidFill>
                <a:prstDash val="solid"/>
                <a:headEnd type="none" w="med" len="med"/>
                <a:tailEnd type="none" w="med" len="med"/>
              </a:ln>
            </p:spPr>
          </p:sp>
          <p:sp>
            <p:nvSpPr>
              <p:cNvPr id="98524" name="Line 225"/>
              <p:cNvSpPr/>
              <p:nvPr/>
            </p:nvSpPr>
            <p:spPr>
              <a:xfrm>
                <a:off x="1390" y="3590"/>
                <a:ext cx="60" cy="1"/>
              </a:xfrm>
              <a:prstGeom prst="line">
                <a:avLst/>
              </a:prstGeom>
              <a:ln w="9525" cap="flat" cmpd="sng">
                <a:solidFill>
                  <a:srgbClr val="000000"/>
                </a:solidFill>
                <a:prstDash val="solid"/>
                <a:headEnd type="none" w="med" len="med"/>
                <a:tailEnd type="none" w="med" len="med"/>
              </a:ln>
            </p:spPr>
          </p:sp>
          <p:sp>
            <p:nvSpPr>
              <p:cNvPr id="98525" name="Line 226"/>
              <p:cNvSpPr/>
              <p:nvPr/>
            </p:nvSpPr>
            <p:spPr>
              <a:xfrm>
                <a:off x="1545" y="3590"/>
                <a:ext cx="61" cy="1"/>
              </a:xfrm>
              <a:prstGeom prst="line">
                <a:avLst/>
              </a:prstGeom>
              <a:ln w="9525" cap="flat" cmpd="sng">
                <a:solidFill>
                  <a:srgbClr val="000000"/>
                </a:solidFill>
                <a:prstDash val="solid"/>
                <a:headEnd type="none" w="med" len="med"/>
                <a:tailEnd type="none" w="med" len="med"/>
              </a:ln>
            </p:spPr>
          </p:sp>
          <p:sp>
            <p:nvSpPr>
              <p:cNvPr id="98526" name="Line 227"/>
              <p:cNvSpPr/>
              <p:nvPr/>
            </p:nvSpPr>
            <p:spPr>
              <a:xfrm>
                <a:off x="1727" y="3590"/>
                <a:ext cx="60" cy="1"/>
              </a:xfrm>
              <a:prstGeom prst="line">
                <a:avLst/>
              </a:prstGeom>
              <a:ln w="9525" cap="flat" cmpd="sng">
                <a:solidFill>
                  <a:srgbClr val="000000"/>
                </a:solidFill>
                <a:prstDash val="solid"/>
                <a:headEnd type="none" w="med" len="med"/>
                <a:tailEnd type="none" w="med" len="med"/>
              </a:ln>
            </p:spPr>
          </p:sp>
          <p:sp>
            <p:nvSpPr>
              <p:cNvPr id="98527" name="Line 228"/>
              <p:cNvSpPr/>
              <p:nvPr/>
            </p:nvSpPr>
            <p:spPr>
              <a:xfrm>
                <a:off x="2065" y="3590"/>
                <a:ext cx="60" cy="1"/>
              </a:xfrm>
              <a:prstGeom prst="line">
                <a:avLst/>
              </a:prstGeom>
              <a:ln w="9525" cap="flat" cmpd="sng">
                <a:solidFill>
                  <a:srgbClr val="000000"/>
                </a:solidFill>
                <a:prstDash val="solid"/>
                <a:headEnd type="none" w="med" len="med"/>
                <a:tailEnd type="none" w="med" len="med"/>
              </a:ln>
            </p:spPr>
          </p:sp>
          <p:sp>
            <p:nvSpPr>
              <p:cNvPr id="98528" name="Line 229"/>
              <p:cNvSpPr/>
              <p:nvPr/>
            </p:nvSpPr>
            <p:spPr>
              <a:xfrm>
                <a:off x="2288" y="3590"/>
                <a:ext cx="53" cy="1"/>
              </a:xfrm>
              <a:prstGeom prst="line">
                <a:avLst/>
              </a:prstGeom>
              <a:ln w="9525" cap="flat" cmpd="sng">
                <a:solidFill>
                  <a:srgbClr val="000000"/>
                </a:solidFill>
                <a:prstDash val="solid"/>
                <a:headEnd type="none" w="med" len="med"/>
                <a:tailEnd type="none" w="med" len="med"/>
              </a:ln>
            </p:spPr>
          </p:sp>
          <p:sp>
            <p:nvSpPr>
              <p:cNvPr id="98529" name="Line 230"/>
              <p:cNvSpPr/>
              <p:nvPr/>
            </p:nvSpPr>
            <p:spPr>
              <a:xfrm>
                <a:off x="2401" y="3590"/>
                <a:ext cx="61" cy="1"/>
              </a:xfrm>
              <a:prstGeom prst="line">
                <a:avLst/>
              </a:prstGeom>
              <a:ln w="9525" cap="flat" cmpd="sng">
                <a:solidFill>
                  <a:srgbClr val="000000"/>
                </a:solidFill>
                <a:prstDash val="solid"/>
                <a:headEnd type="none" w="med" len="med"/>
                <a:tailEnd type="none" w="med" len="med"/>
              </a:ln>
            </p:spPr>
          </p:sp>
          <p:sp>
            <p:nvSpPr>
              <p:cNvPr id="98530" name="Line 231"/>
              <p:cNvSpPr/>
              <p:nvPr/>
            </p:nvSpPr>
            <p:spPr>
              <a:xfrm>
                <a:off x="2554" y="3590"/>
                <a:ext cx="61" cy="1"/>
              </a:xfrm>
              <a:prstGeom prst="line">
                <a:avLst/>
              </a:prstGeom>
              <a:ln w="9525" cap="flat" cmpd="sng">
                <a:solidFill>
                  <a:srgbClr val="000000"/>
                </a:solidFill>
                <a:prstDash val="solid"/>
                <a:headEnd type="none" w="med" len="med"/>
                <a:tailEnd type="none" w="med" len="med"/>
              </a:ln>
            </p:spPr>
          </p:sp>
          <p:sp>
            <p:nvSpPr>
              <p:cNvPr id="98531" name="Rectangle 232"/>
              <p:cNvSpPr/>
              <p:nvPr/>
            </p:nvSpPr>
            <p:spPr>
              <a:xfrm>
                <a:off x="2553"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2" name="Rectangle 233"/>
              <p:cNvSpPr/>
              <p:nvPr/>
            </p:nvSpPr>
            <p:spPr>
              <a:xfrm>
                <a:off x="2400"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3" name="Rectangle 234"/>
              <p:cNvSpPr/>
              <p:nvPr/>
            </p:nvSpPr>
            <p:spPr>
              <a:xfrm>
                <a:off x="2338"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34" name="Rectangle 235"/>
              <p:cNvSpPr/>
              <p:nvPr/>
            </p:nvSpPr>
            <p:spPr>
              <a:xfrm>
                <a:off x="2287" y="359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35" name="Rectangle 236"/>
              <p:cNvSpPr/>
              <p:nvPr/>
            </p:nvSpPr>
            <p:spPr>
              <a:xfrm>
                <a:off x="2218"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36" name="Rectangle 237"/>
              <p:cNvSpPr/>
              <p:nvPr/>
            </p:nvSpPr>
            <p:spPr>
              <a:xfrm>
                <a:off x="2064"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7" name="Rectangle 238"/>
              <p:cNvSpPr/>
              <p:nvPr/>
            </p:nvSpPr>
            <p:spPr>
              <a:xfrm>
                <a:off x="1880" y="3594"/>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538" name="Rectangle 239"/>
              <p:cNvSpPr/>
              <p:nvPr/>
            </p:nvSpPr>
            <p:spPr>
              <a:xfrm>
                <a:off x="1726"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39" name="Rectangle 240"/>
              <p:cNvSpPr/>
              <p:nvPr/>
            </p:nvSpPr>
            <p:spPr>
              <a:xfrm>
                <a:off x="1605" y="3594"/>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540" name="Rectangle 241"/>
              <p:cNvSpPr/>
              <p:nvPr/>
            </p:nvSpPr>
            <p:spPr>
              <a:xfrm>
                <a:off x="1544"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41" name="Rectangle 242"/>
              <p:cNvSpPr/>
              <p:nvPr/>
            </p:nvSpPr>
            <p:spPr>
              <a:xfrm>
                <a:off x="1389"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42" name="Rectangle 243"/>
              <p:cNvSpPr/>
              <p:nvPr/>
            </p:nvSpPr>
            <p:spPr>
              <a:xfrm>
                <a:off x="1327"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43" name="Rectangle 244"/>
              <p:cNvSpPr/>
              <p:nvPr/>
            </p:nvSpPr>
            <p:spPr>
              <a:xfrm>
                <a:off x="1276" y="3594"/>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44" name="Rectangle 245"/>
              <p:cNvSpPr/>
              <p:nvPr/>
            </p:nvSpPr>
            <p:spPr>
              <a:xfrm>
                <a:off x="1254" y="359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45" name="Rectangle 246"/>
              <p:cNvSpPr/>
              <p:nvPr/>
            </p:nvSpPr>
            <p:spPr>
              <a:xfrm>
                <a:off x="1192" y="3594"/>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46" name="Rectangle 247"/>
              <p:cNvSpPr/>
              <p:nvPr/>
            </p:nvSpPr>
            <p:spPr>
              <a:xfrm>
                <a:off x="2506"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47" name="Rectangle 248"/>
              <p:cNvSpPr/>
              <p:nvPr/>
            </p:nvSpPr>
            <p:spPr>
              <a:xfrm>
                <a:off x="2485"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48" name="Rectangle 249"/>
              <p:cNvSpPr/>
              <p:nvPr/>
            </p:nvSpPr>
            <p:spPr>
              <a:xfrm>
                <a:off x="2429"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49" name="Rectangle 250"/>
              <p:cNvSpPr/>
              <p:nvPr/>
            </p:nvSpPr>
            <p:spPr>
              <a:xfrm>
                <a:off x="2410"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0" name="Rectangle 251"/>
              <p:cNvSpPr/>
              <p:nvPr/>
            </p:nvSpPr>
            <p:spPr>
              <a:xfrm>
                <a:off x="2355"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51" name="Rectangle 252"/>
              <p:cNvSpPr/>
              <p:nvPr/>
            </p:nvSpPr>
            <p:spPr>
              <a:xfrm>
                <a:off x="2287"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52" name="Rectangle 253"/>
              <p:cNvSpPr/>
              <p:nvPr/>
            </p:nvSpPr>
            <p:spPr>
              <a:xfrm>
                <a:off x="213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53" name="Rectangle 254"/>
              <p:cNvSpPr/>
              <p:nvPr/>
            </p:nvSpPr>
            <p:spPr>
              <a:xfrm>
                <a:off x="2111"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4" name="Rectangle 255"/>
              <p:cNvSpPr/>
              <p:nvPr/>
            </p:nvSpPr>
            <p:spPr>
              <a:xfrm>
                <a:off x="2055"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55" name="Rectangle 256"/>
              <p:cNvSpPr/>
              <p:nvPr/>
            </p:nvSpPr>
            <p:spPr>
              <a:xfrm>
                <a:off x="1934" y="3483"/>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sp>
            <p:nvSpPr>
              <p:cNvPr id="98556" name="Rectangle 257"/>
              <p:cNvSpPr/>
              <p:nvPr/>
            </p:nvSpPr>
            <p:spPr>
              <a:xfrm>
                <a:off x="1779"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57" name="Rectangle 258"/>
              <p:cNvSpPr/>
              <p:nvPr/>
            </p:nvSpPr>
            <p:spPr>
              <a:xfrm>
                <a:off x="1758"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58" name="Rectangle 259"/>
              <p:cNvSpPr/>
              <p:nvPr/>
            </p:nvSpPr>
            <p:spPr>
              <a:xfrm>
                <a:off x="170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59" name="Rectangle 260"/>
              <p:cNvSpPr/>
              <p:nvPr/>
            </p:nvSpPr>
            <p:spPr>
              <a:xfrm>
                <a:off x="1643"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60" name="Rectangle 261"/>
              <p:cNvSpPr/>
              <p:nvPr/>
            </p:nvSpPr>
            <p:spPr>
              <a:xfrm>
                <a:off x="158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61" name="Rectangle 262"/>
              <p:cNvSpPr/>
              <p:nvPr/>
            </p:nvSpPr>
            <p:spPr>
              <a:xfrm>
                <a:off x="1427"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562" name="Rectangle 263"/>
              <p:cNvSpPr/>
              <p:nvPr/>
            </p:nvSpPr>
            <p:spPr>
              <a:xfrm>
                <a:off x="1406"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3" name="Rectangle 264"/>
              <p:cNvSpPr/>
              <p:nvPr/>
            </p:nvSpPr>
            <p:spPr>
              <a:xfrm>
                <a:off x="1350"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564" name="Rectangle 265"/>
              <p:cNvSpPr/>
              <p:nvPr/>
            </p:nvSpPr>
            <p:spPr>
              <a:xfrm>
                <a:off x="1330"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5" name="Rectangle 266"/>
              <p:cNvSpPr/>
              <p:nvPr/>
            </p:nvSpPr>
            <p:spPr>
              <a:xfrm>
                <a:off x="1276" y="348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66" name="Rectangle 267"/>
              <p:cNvSpPr/>
              <p:nvPr/>
            </p:nvSpPr>
            <p:spPr>
              <a:xfrm>
                <a:off x="1254" y="348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67" name="Rectangle 268"/>
              <p:cNvSpPr/>
              <p:nvPr/>
            </p:nvSpPr>
            <p:spPr>
              <a:xfrm>
                <a:off x="1192" y="348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68" name="Rectangle 269"/>
              <p:cNvSpPr/>
              <p:nvPr/>
            </p:nvSpPr>
            <p:spPr>
              <a:xfrm>
                <a:off x="2484"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69" name="Rectangle 270"/>
              <p:cNvSpPr/>
              <p:nvPr/>
            </p:nvSpPr>
            <p:spPr>
              <a:xfrm>
                <a:off x="2148"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0" name="Rectangle 271"/>
              <p:cNvSpPr/>
              <p:nvPr/>
            </p:nvSpPr>
            <p:spPr>
              <a:xfrm>
                <a:off x="1810"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1" name="Rectangle 272"/>
              <p:cNvSpPr/>
              <p:nvPr/>
            </p:nvSpPr>
            <p:spPr>
              <a:xfrm>
                <a:off x="1473" y="3584"/>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2" name="Rectangle 273"/>
              <p:cNvSpPr/>
              <p:nvPr/>
            </p:nvSpPr>
            <p:spPr>
              <a:xfrm>
                <a:off x="2591"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3" name="Rectangle 274"/>
              <p:cNvSpPr/>
              <p:nvPr/>
            </p:nvSpPr>
            <p:spPr>
              <a:xfrm>
                <a:off x="2216"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4" name="Rectangle 275"/>
              <p:cNvSpPr/>
              <p:nvPr/>
            </p:nvSpPr>
            <p:spPr>
              <a:xfrm>
                <a:off x="1863"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75" name="Rectangle 276"/>
              <p:cNvSpPr/>
              <p:nvPr/>
            </p:nvSpPr>
            <p:spPr>
              <a:xfrm>
                <a:off x="1511" y="347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401" name="Rectangle 278"/>
            <p:cNvSpPr/>
            <p:nvPr/>
          </p:nvSpPr>
          <p:spPr>
            <a:xfrm>
              <a:off x="1866"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02" name="Rectangle 279"/>
            <p:cNvSpPr/>
            <p:nvPr/>
          </p:nvSpPr>
          <p:spPr>
            <a:xfrm>
              <a:off x="1897" y="3719"/>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a:t>
              </a:r>
              <a:endParaRPr lang="en-US" altLang="zh-CN" dirty="0">
                <a:latin typeface="宋体" panose="02010600030101010101" pitchFamily="2" charset="-122"/>
              </a:endParaRPr>
            </a:p>
          </p:txBody>
        </p:sp>
        <p:sp>
          <p:nvSpPr>
            <p:cNvPr id="98403" name="Rectangle 280"/>
            <p:cNvSpPr/>
            <p:nvPr/>
          </p:nvSpPr>
          <p:spPr>
            <a:xfrm>
              <a:off x="1943"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04" name="Rectangle 281"/>
            <p:cNvSpPr/>
            <p:nvPr/>
          </p:nvSpPr>
          <p:spPr>
            <a:xfrm>
              <a:off x="1736"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5" name="Rectangle 282"/>
            <p:cNvSpPr/>
            <p:nvPr/>
          </p:nvSpPr>
          <p:spPr>
            <a:xfrm>
              <a:off x="1951" y="3197"/>
              <a:ext cx="222"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6" name="Rectangle 283"/>
            <p:cNvSpPr/>
            <p:nvPr/>
          </p:nvSpPr>
          <p:spPr>
            <a:xfrm>
              <a:off x="1736"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07" name="Rectangle 284"/>
            <p:cNvSpPr/>
            <p:nvPr/>
          </p:nvSpPr>
          <p:spPr>
            <a:xfrm>
              <a:off x="1398" y="259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08" name="Rectangle 285"/>
            <p:cNvSpPr/>
            <p:nvPr/>
          </p:nvSpPr>
          <p:spPr>
            <a:xfrm>
              <a:off x="1398" y="28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09" name="Rectangle 286"/>
            <p:cNvSpPr/>
            <p:nvPr/>
          </p:nvSpPr>
          <p:spPr>
            <a:xfrm>
              <a:off x="1398" y="30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10" name="Rectangle 287"/>
            <p:cNvSpPr/>
            <p:nvPr/>
          </p:nvSpPr>
          <p:spPr>
            <a:xfrm>
              <a:off x="1398" y="3251"/>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411" name="Rectangle 288"/>
            <p:cNvSpPr/>
            <p:nvPr/>
          </p:nvSpPr>
          <p:spPr>
            <a:xfrm>
              <a:off x="4201" y="2982"/>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2" name="Rectangle 289"/>
            <p:cNvSpPr/>
            <p:nvPr/>
          </p:nvSpPr>
          <p:spPr>
            <a:xfrm>
              <a:off x="4285"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13" name="Rectangle 290"/>
            <p:cNvSpPr/>
            <p:nvPr/>
          </p:nvSpPr>
          <p:spPr>
            <a:xfrm>
              <a:off x="4201"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4" name="Rectangle 291"/>
            <p:cNvSpPr/>
            <p:nvPr/>
          </p:nvSpPr>
          <p:spPr>
            <a:xfrm>
              <a:off x="4285"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15" name="Rectangle 292"/>
            <p:cNvSpPr/>
            <p:nvPr/>
          </p:nvSpPr>
          <p:spPr>
            <a:xfrm>
              <a:off x="3763"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16" name="Line 293"/>
            <p:cNvSpPr/>
            <p:nvPr/>
          </p:nvSpPr>
          <p:spPr>
            <a:xfrm>
              <a:off x="3364" y="2436"/>
              <a:ext cx="184" cy="108"/>
            </a:xfrm>
            <a:prstGeom prst="line">
              <a:avLst/>
            </a:prstGeom>
            <a:ln w="12700" cap="flat" cmpd="sng">
              <a:solidFill>
                <a:srgbClr val="000000"/>
              </a:solidFill>
              <a:prstDash val="solid"/>
              <a:headEnd type="none" w="med" len="med"/>
              <a:tailEnd type="none" w="med" len="med"/>
            </a:ln>
          </p:spPr>
        </p:sp>
        <p:sp>
          <p:nvSpPr>
            <p:cNvPr id="98417" name="Rectangle 294"/>
            <p:cNvSpPr/>
            <p:nvPr/>
          </p:nvSpPr>
          <p:spPr>
            <a:xfrm>
              <a:off x="3333" y="2483"/>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AB</a:t>
              </a:r>
              <a:endParaRPr lang="en-US" altLang="zh-CN" dirty="0">
                <a:latin typeface="宋体" panose="02010600030101010101" pitchFamily="2" charset="-122"/>
              </a:endParaRPr>
            </a:p>
          </p:txBody>
        </p:sp>
        <p:sp>
          <p:nvSpPr>
            <p:cNvPr id="98418" name="Rectangle 295"/>
            <p:cNvSpPr/>
            <p:nvPr/>
          </p:nvSpPr>
          <p:spPr>
            <a:xfrm>
              <a:off x="3448" y="2375"/>
              <a:ext cx="150"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CD</a:t>
              </a:r>
              <a:endParaRPr lang="en-US" altLang="zh-CN" dirty="0">
                <a:latin typeface="宋体" panose="02010600030101010101" pitchFamily="2" charset="-122"/>
              </a:endParaRPr>
            </a:p>
          </p:txBody>
        </p:sp>
        <p:sp>
          <p:nvSpPr>
            <p:cNvPr id="98419" name="Rectangle 296"/>
            <p:cNvSpPr/>
            <p:nvPr/>
          </p:nvSpPr>
          <p:spPr>
            <a:xfrm>
              <a:off x="3610"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20" name="Rectangle 297"/>
            <p:cNvSpPr/>
            <p:nvPr/>
          </p:nvSpPr>
          <p:spPr>
            <a:xfrm>
              <a:off x="383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21" name="Rectangle 298"/>
            <p:cNvSpPr/>
            <p:nvPr/>
          </p:nvSpPr>
          <p:spPr>
            <a:xfrm>
              <a:off x="3548" y="2767"/>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22" name="Rectangle 299"/>
            <p:cNvSpPr/>
            <p:nvPr/>
          </p:nvSpPr>
          <p:spPr>
            <a:xfrm>
              <a:off x="3548" y="2544"/>
              <a:ext cx="215"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23" name="Rectangle 300"/>
            <p:cNvSpPr/>
            <p:nvPr/>
          </p:nvSpPr>
          <p:spPr>
            <a:xfrm>
              <a:off x="4047"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24" name="Rectangle 301"/>
            <p:cNvSpPr/>
            <p:nvPr/>
          </p:nvSpPr>
          <p:spPr>
            <a:xfrm>
              <a:off x="4262" y="24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grpSp>
          <p:nvGrpSpPr>
            <p:cNvPr id="98425" name="Group 348"/>
            <p:cNvGrpSpPr/>
            <p:nvPr/>
          </p:nvGrpSpPr>
          <p:grpSpPr>
            <a:xfrm>
              <a:off x="3319" y="3453"/>
              <a:ext cx="1419" cy="234"/>
              <a:chOff x="3319" y="3453"/>
              <a:chExt cx="1419" cy="234"/>
            </a:xfrm>
          </p:grpSpPr>
          <p:sp>
            <p:nvSpPr>
              <p:cNvPr id="98464" name="Line 302"/>
              <p:cNvSpPr/>
              <p:nvPr/>
            </p:nvSpPr>
            <p:spPr>
              <a:xfrm>
                <a:off x="3320" y="3458"/>
                <a:ext cx="61" cy="1"/>
              </a:xfrm>
              <a:prstGeom prst="line">
                <a:avLst/>
              </a:prstGeom>
              <a:ln w="9525" cap="flat" cmpd="sng">
                <a:solidFill>
                  <a:srgbClr val="000000"/>
                </a:solidFill>
                <a:prstDash val="solid"/>
                <a:headEnd type="none" w="med" len="med"/>
                <a:tailEnd type="none" w="med" len="med"/>
              </a:ln>
            </p:spPr>
          </p:sp>
          <p:sp>
            <p:nvSpPr>
              <p:cNvPr id="98465" name="Line 303"/>
              <p:cNvSpPr/>
              <p:nvPr/>
            </p:nvSpPr>
            <p:spPr>
              <a:xfrm>
                <a:off x="3404" y="3458"/>
                <a:ext cx="53" cy="1"/>
              </a:xfrm>
              <a:prstGeom prst="line">
                <a:avLst/>
              </a:prstGeom>
              <a:ln w="9525" cap="flat" cmpd="sng">
                <a:solidFill>
                  <a:srgbClr val="000000"/>
                </a:solidFill>
                <a:prstDash val="solid"/>
                <a:headEnd type="none" w="med" len="med"/>
                <a:tailEnd type="none" w="med" len="med"/>
              </a:ln>
            </p:spPr>
          </p:sp>
          <p:sp>
            <p:nvSpPr>
              <p:cNvPr id="98466" name="Line 304"/>
              <p:cNvSpPr/>
              <p:nvPr/>
            </p:nvSpPr>
            <p:spPr>
              <a:xfrm>
                <a:off x="3669" y="3458"/>
                <a:ext cx="62" cy="1"/>
              </a:xfrm>
              <a:prstGeom prst="line">
                <a:avLst/>
              </a:prstGeom>
              <a:ln w="9525" cap="flat" cmpd="sng">
                <a:solidFill>
                  <a:srgbClr val="000000"/>
                </a:solidFill>
                <a:prstDash val="solid"/>
                <a:headEnd type="none" w="med" len="med"/>
                <a:tailEnd type="none" w="med" len="med"/>
              </a:ln>
            </p:spPr>
          </p:sp>
          <p:sp>
            <p:nvSpPr>
              <p:cNvPr id="98467" name="Line 305"/>
              <p:cNvSpPr/>
              <p:nvPr/>
            </p:nvSpPr>
            <p:spPr>
              <a:xfrm>
                <a:off x="4429" y="3458"/>
                <a:ext cx="53" cy="1"/>
              </a:xfrm>
              <a:prstGeom prst="line">
                <a:avLst/>
              </a:prstGeom>
              <a:ln w="9525" cap="flat" cmpd="sng">
                <a:solidFill>
                  <a:srgbClr val="000000"/>
                </a:solidFill>
                <a:prstDash val="solid"/>
                <a:headEnd type="none" w="med" len="med"/>
                <a:tailEnd type="none" w="med" len="med"/>
              </a:ln>
            </p:spPr>
          </p:sp>
          <p:sp>
            <p:nvSpPr>
              <p:cNvPr id="98468" name="Line 306"/>
              <p:cNvSpPr/>
              <p:nvPr/>
            </p:nvSpPr>
            <p:spPr>
              <a:xfrm>
                <a:off x="3320" y="3576"/>
                <a:ext cx="61" cy="1"/>
              </a:xfrm>
              <a:prstGeom prst="line">
                <a:avLst/>
              </a:prstGeom>
              <a:ln w="9525" cap="flat" cmpd="sng">
                <a:solidFill>
                  <a:srgbClr val="000000"/>
                </a:solidFill>
                <a:prstDash val="solid"/>
                <a:headEnd type="none" w="med" len="med"/>
                <a:tailEnd type="none" w="med" len="med"/>
              </a:ln>
            </p:spPr>
          </p:sp>
          <p:sp>
            <p:nvSpPr>
              <p:cNvPr id="98469" name="Line 307"/>
              <p:cNvSpPr/>
              <p:nvPr/>
            </p:nvSpPr>
            <p:spPr>
              <a:xfrm>
                <a:off x="3404" y="3576"/>
                <a:ext cx="53" cy="1"/>
              </a:xfrm>
              <a:prstGeom prst="line">
                <a:avLst/>
              </a:prstGeom>
              <a:ln w="9525" cap="flat" cmpd="sng">
                <a:solidFill>
                  <a:srgbClr val="000000"/>
                </a:solidFill>
                <a:prstDash val="solid"/>
                <a:headEnd type="none" w="med" len="med"/>
                <a:tailEnd type="none" w="med" len="med"/>
              </a:ln>
            </p:spPr>
          </p:sp>
          <p:sp>
            <p:nvSpPr>
              <p:cNvPr id="98470" name="Line 308"/>
              <p:cNvSpPr/>
              <p:nvPr/>
            </p:nvSpPr>
            <p:spPr>
              <a:xfrm>
                <a:off x="3517" y="3576"/>
                <a:ext cx="60" cy="1"/>
              </a:xfrm>
              <a:prstGeom prst="line">
                <a:avLst/>
              </a:prstGeom>
              <a:ln w="9525" cap="flat" cmpd="sng">
                <a:solidFill>
                  <a:srgbClr val="000000"/>
                </a:solidFill>
                <a:prstDash val="solid"/>
                <a:headEnd type="none" w="med" len="med"/>
                <a:tailEnd type="none" w="med" len="med"/>
              </a:ln>
            </p:spPr>
          </p:sp>
          <p:sp>
            <p:nvSpPr>
              <p:cNvPr id="98471" name="Line 309"/>
              <p:cNvSpPr/>
              <p:nvPr/>
            </p:nvSpPr>
            <p:spPr>
              <a:xfrm>
                <a:off x="3671" y="3576"/>
                <a:ext cx="61" cy="1"/>
              </a:xfrm>
              <a:prstGeom prst="line">
                <a:avLst/>
              </a:prstGeom>
              <a:ln w="9525" cap="flat" cmpd="sng">
                <a:solidFill>
                  <a:srgbClr val="000000"/>
                </a:solidFill>
                <a:prstDash val="solid"/>
                <a:headEnd type="none" w="med" len="med"/>
                <a:tailEnd type="none" w="med" len="med"/>
              </a:ln>
            </p:spPr>
          </p:sp>
          <p:sp>
            <p:nvSpPr>
              <p:cNvPr id="98472" name="Line 310"/>
              <p:cNvSpPr/>
              <p:nvPr/>
            </p:nvSpPr>
            <p:spPr>
              <a:xfrm>
                <a:off x="3852" y="3576"/>
                <a:ext cx="60" cy="1"/>
              </a:xfrm>
              <a:prstGeom prst="line">
                <a:avLst/>
              </a:prstGeom>
              <a:ln w="9525" cap="flat" cmpd="sng">
                <a:solidFill>
                  <a:srgbClr val="000000"/>
                </a:solidFill>
                <a:prstDash val="solid"/>
                <a:headEnd type="none" w="med" len="med"/>
                <a:tailEnd type="none" w="med" len="med"/>
              </a:ln>
            </p:spPr>
          </p:sp>
          <p:sp>
            <p:nvSpPr>
              <p:cNvPr id="98473" name="Line 311"/>
              <p:cNvSpPr/>
              <p:nvPr/>
            </p:nvSpPr>
            <p:spPr>
              <a:xfrm>
                <a:off x="4189" y="3576"/>
                <a:ext cx="60" cy="1"/>
              </a:xfrm>
              <a:prstGeom prst="line">
                <a:avLst/>
              </a:prstGeom>
              <a:ln w="9525" cap="flat" cmpd="sng">
                <a:solidFill>
                  <a:srgbClr val="000000"/>
                </a:solidFill>
                <a:prstDash val="solid"/>
                <a:headEnd type="none" w="med" len="med"/>
                <a:tailEnd type="none" w="med" len="med"/>
              </a:ln>
            </p:spPr>
          </p:sp>
          <p:sp>
            <p:nvSpPr>
              <p:cNvPr id="98474" name="Line 312"/>
              <p:cNvSpPr/>
              <p:nvPr/>
            </p:nvSpPr>
            <p:spPr>
              <a:xfrm>
                <a:off x="4411" y="3576"/>
                <a:ext cx="53" cy="1"/>
              </a:xfrm>
              <a:prstGeom prst="line">
                <a:avLst/>
              </a:prstGeom>
              <a:ln w="9525" cap="flat" cmpd="sng">
                <a:solidFill>
                  <a:srgbClr val="000000"/>
                </a:solidFill>
                <a:prstDash val="solid"/>
                <a:headEnd type="none" w="med" len="med"/>
                <a:tailEnd type="none" w="med" len="med"/>
              </a:ln>
            </p:spPr>
          </p:sp>
          <p:sp>
            <p:nvSpPr>
              <p:cNvPr id="98475" name="Line 313"/>
              <p:cNvSpPr/>
              <p:nvPr/>
            </p:nvSpPr>
            <p:spPr>
              <a:xfrm>
                <a:off x="4524" y="3576"/>
                <a:ext cx="60" cy="1"/>
              </a:xfrm>
              <a:prstGeom prst="line">
                <a:avLst/>
              </a:prstGeom>
              <a:ln w="9525" cap="flat" cmpd="sng">
                <a:solidFill>
                  <a:srgbClr val="000000"/>
                </a:solidFill>
                <a:prstDash val="solid"/>
                <a:headEnd type="none" w="med" len="med"/>
                <a:tailEnd type="none" w="med" len="med"/>
              </a:ln>
            </p:spPr>
          </p:sp>
          <p:sp>
            <p:nvSpPr>
              <p:cNvPr id="98476" name="Rectangle 314"/>
              <p:cNvSpPr/>
              <p:nvPr/>
            </p:nvSpPr>
            <p:spPr>
              <a:xfrm>
                <a:off x="4674"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77" name="Rectangle 315"/>
              <p:cNvSpPr/>
              <p:nvPr/>
            </p:nvSpPr>
            <p:spPr>
              <a:xfrm>
                <a:off x="4523"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78" name="Rectangle 316"/>
              <p:cNvSpPr/>
              <p:nvPr/>
            </p:nvSpPr>
            <p:spPr>
              <a:xfrm>
                <a:off x="4462"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79" name="Rectangle 317"/>
              <p:cNvSpPr/>
              <p:nvPr/>
            </p:nvSpPr>
            <p:spPr>
              <a:xfrm>
                <a:off x="4410" y="3581"/>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80" name="Rectangle 318"/>
              <p:cNvSpPr/>
              <p:nvPr/>
            </p:nvSpPr>
            <p:spPr>
              <a:xfrm>
                <a:off x="4342"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81" name="Rectangle 319"/>
              <p:cNvSpPr/>
              <p:nvPr/>
            </p:nvSpPr>
            <p:spPr>
              <a:xfrm>
                <a:off x="4188"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2" name="Rectangle 320"/>
              <p:cNvSpPr/>
              <p:nvPr/>
            </p:nvSpPr>
            <p:spPr>
              <a:xfrm>
                <a:off x="4005" y="3581"/>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a:t>
                </a:r>
                <a:endParaRPr lang="en-US" altLang="zh-CN" dirty="0">
                  <a:latin typeface="宋体" panose="02010600030101010101" pitchFamily="2" charset="-122"/>
                </a:endParaRPr>
              </a:p>
            </p:txBody>
          </p:sp>
          <p:sp>
            <p:nvSpPr>
              <p:cNvPr id="98483" name="Rectangle 321"/>
              <p:cNvSpPr/>
              <p:nvPr/>
            </p:nvSpPr>
            <p:spPr>
              <a:xfrm>
                <a:off x="3851"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4" name="Rectangle 322"/>
              <p:cNvSpPr/>
              <p:nvPr/>
            </p:nvSpPr>
            <p:spPr>
              <a:xfrm>
                <a:off x="3731" y="3581"/>
                <a:ext cx="123"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98485" name="Rectangle 323"/>
              <p:cNvSpPr/>
              <p:nvPr/>
            </p:nvSpPr>
            <p:spPr>
              <a:xfrm>
                <a:off x="3670"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86" name="Rectangle 324"/>
              <p:cNvSpPr/>
              <p:nvPr/>
            </p:nvSpPr>
            <p:spPr>
              <a:xfrm>
                <a:off x="3515"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D</a:t>
                </a:r>
                <a:endParaRPr lang="en-US" altLang="zh-CN" dirty="0">
                  <a:latin typeface="宋体" panose="02010600030101010101" pitchFamily="2" charset="-122"/>
                </a:endParaRPr>
              </a:p>
            </p:txBody>
          </p:sp>
          <p:sp>
            <p:nvSpPr>
              <p:cNvPr id="98487" name="Rectangle 325"/>
              <p:cNvSpPr/>
              <p:nvPr/>
            </p:nvSpPr>
            <p:spPr>
              <a:xfrm>
                <a:off x="3454"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98488" name="Rectangle 326"/>
              <p:cNvSpPr/>
              <p:nvPr/>
            </p:nvSpPr>
            <p:spPr>
              <a:xfrm>
                <a:off x="3403" y="3581"/>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89" name="Rectangle 327"/>
              <p:cNvSpPr/>
              <p:nvPr/>
            </p:nvSpPr>
            <p:spPr>
              <a:xfrm>
                <a:off x="3381" y="3581"/>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490" name="Rectangle 328"/>
              <p:cNvSpPr/>
              <p:nvPr/>
            </p:nvSpPr>
            <p:spPr>
              <a:xfrm>
                <a:off x="3319" y="3581"/>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1" name="Rectangle 329"/>
              <p:cNvSpPr/>
              <p:nvPr/>
            </p:nvSpPr>
            <p:spPr>
              <a:xfrm>
                <a:off x="4479" y="3463"/>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492" name="Rectangle 330"/>
              <p:cNvSpPr/>
              <p:nvPr/>
            </p:nvSpPr>
            <p:spPr>
              <a:xfrm>
                <a:off x="4428" y="346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493" name="Rectangle 331"/>
              <p:cNvSpPr/>
              <p:nvPr/>
            </p:nvSpPr>
            <p:spPr>
              <a:xfrm>
                <a:off x="4360"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4" name="Rectangle 332"/>
              <p:cNvSpPr/>
              <p:nvPr/>
            </p:nvSpPr>
            <p:spPr>
              <a:xfrm>
                <a:off x="4024" y="3463"/>
                <a:ext cx="251"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ABCD</a:t>
                </a:r>
                <a:endParaRPr lang="en-US" altLang="zh-CN" dirty="0">
                  <a:latin typeface="宋体" panose="02010600030101010101" pitchFamily="2" charset="-122"/>
                </a:endParaRPr>
              </a:p>
            </p:txBody>
          </p:sp>
          <p:sp>
            <p:nvSpPr>
              <p:cNvPr id="98495" name="Rectangle 333"/>
              <p:cNvSpPr/>
              <p:nvPr/>
            </p:nvSpPr>
            <p:spPr>
              <a:xfrm>
                <a:off x="3752" y="3463"/>
                <a:ext cx="187"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BCD</a:t>
                </a:r>
                <a:endParaRPr lang="en-US" altLang="zh-CN" dirty="0">
                  <a:latin typeface="宋体" panose="02010600030101010101" pitchFamily="2" charset="-122"/>
                </a:endParaRPr>
              </a:p>
            </p:txBody>
          </p:sp>
          <p:sp>
            <p:nvSpPr>
              <p:cNvPr id="98496" name="Rectangle 334"/>
              <p:cNvSpPr/>
              <p:nvPr/>
            </p:nvSpPr>
            <p:spPr>
              <a:xfrm>
                <a:off x="3731" y="346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497" name="Rectangle 335"/>
              <p:cNvSpPr/>
              <p:nvPr/>
            </p:nvSpPr>
            <p:spPr>
              <a:xfrm>
                <a:off x="3668"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498" name="Rectangle 336"/>
              <p:cNvSpPr/>
              <p:nvPr/>
            </p:nvSpPr>
            <p:spPr>
              <a:xfrm>
                <a:off x="3454" y="3463"/>
                <a:ext cx="128"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CD</a:t>
                </a:r>
                <a:endParaRPr lang="en-US" altLang="zh-CN" dirty="0">
                  <a:latin typeface="宋体" panose="02010600030101010101" pitchFamily="2" charset="-122"/>
                </a:endParaRPr>
              </a:p>
            </p:txBody>
          </p:sp>
          <p:sp>
            <p:nvSpPr>
              <p:cNvPr id="98499" name="Rectangle 337"/>
              <p:cNvSpPr/>
              <p:nvPr/>
            </p:nvSpPr>
            <p:spPr>
              <a:xfrm>
                <a:off x="3403" y="3463"/>
                <a:ext cx="59"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98500" name="Rectangle 338"/>
              <p:cNvSpPr/>
              <p:nvPr/>
            </p:nvSpPr>
            <p:spPr>
              <a:xfrm>
                <a:off x="3381" y="3463"/>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宋体" panose="02010600030101010101" pitchFamily="2" charset="-122"/>
                </a:endParaRPr>
              </a:p>
            </p:txBody>
          </p:sp>
          <p:sp>
            <p:nvSpPr>
              <p:cNvPr id="98501" name="Rectangle 339"/>
              <p:cNvSpPr/>
              <p:nvPr/>
            </p:nvSpPr>
            <p:spPr>
              <a:xfrm>
                <a:off x="3319" y="3463"/>
                <a:ext cx="6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98502" name="Rectangle 340"/>
              <p:cNvSpPr/>
              <p:nvPr/>
            </p:nvSpPr>
            <p:spPr>
              <a:xfrm>
                <a:off x="4607"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3" name="Rectangle 341"/>
              <p:cNvSpPr/>
              <p:nvPr/>
            </p:nvSpPr>
            <p:spPr>
              <a:xfrm>
                <a:off x="4272"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4" name="Rectangle 342"/>
              <p:cNvSpPr/>
              <p:nvPr/>
            </p:nvSpPr>
            <p:spPr>
              <a:xfrm>
                <a:off x="3935"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5" name="Rectangle 343"/>
              <p:cNvSpPr/>
              <p:nvPr/>
            </p:nvSpPr>
            <p:spPr>
              <a:xfrm>
                <a:off x="3599" y="3571"/>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6" name="Rectangle 344"/>
              <p:cNvSpPr/>
              <p:nvPr/>
            </p:nvSpPr>
            <p:spPr>
              <a:xfrm>
                <a:off x="4623"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7" name="Rectangle 345"/>
              <p:cNvSpPr/>
              <p:nvPr/>
            </p:nvSpPr>
            <p:spPr>
              <a:xfrm>
                <a:off x="4289"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8" name="Rectangle 346"/>
              <p:cNvSpPr/>
              <p:nvPr/>
            </p:nvSpPr>
            <p:spPr>
              <a:xfrm>
                <a:off x="3954"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98509" name="Rectangle 347"/>
              <p:cNvSpPr/>
              <p:nvPr/>
            </p:nvSpPr>
            <p:spPr>
              <a:xfrm>
                <a:off x="3598" y="3453"/>
                <a:ext cx="48" cy="106"/>
              </a:xfrm>
              <a:prstGeom prst="rect">
                <a:avLst/>
              </a:prstGeom>
              <a:noFill/>
              <a:ln w="9525">
                <a:noFill/>
              </a:ln>
            </p:spPr>
            <p:txBody>
              <a:bodyPr wrap="none" lIns="0" tIns="0" rIns="0" bIns="0">
                <a:spAutoFit/>
              </a:bodyPr>
              <a:lstStyle/>
              <a:p>
                <a:r>
                  <a:rPr lang="en-US" altLang="zh-CN" sz="1100" dirty="0">
                    <a:solidFill>
                      <a:srgbClr val="000000"/>
                    </a:solidFill>
                    <a:latin typeface="Symbol" panose="05050102010706020507" pitchFamily="18" charset="2"/>
                  </a:rPr>
                  <a:t>+</a:t>
                </a:r>
                <a:endParaRPr lang="en-US" altLang="zh-CN" dirty="0">
                  <a:latin typeface="宋体" panose="02010600030101010101" pitchFamily="2" charset="-122"/>
                </a:endParaRPr>
              </a:p>
            </p:txBody>
          </p:sp>
        </p:grpSp>
        <p:sp>
          <p:nvSpPr>
            <p:cNvPr id="98426" name="Rectangle 349"/>
            <p:cNvSpPr/>
            <p:nvPr/>
          </p:nvSpPr>
          <p:spPr>
            <a:xfrm>
              <a:off x="3894"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27" name="Rectangle 350"/>
            <p:cNvSpPr/>
            <p:nvPr/>
          </p:nvSpPr>
          <p:spPr>
            <a:xfrm>
              <a:off x="3924" y="3719"/>
              <a:ext cx="64"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d</a:t>
              </a:r>
              <a:endParaRPr lang="en-US" altLang="zh-CN" dirty="0">
                <a:latin typeface="宋体" panose="02010600030101010101" pitchFamily="2" charset="-122"/>
              </a:endParaRPr>
            </a:p>
          </p:txBody>
        </p:sp>
        <p:sp>
          <p:nvSpPr>
            <p:cNvPr id="98428" name="Rectangle 351"/>
            <p:cNvSpPr/>
            <p:nvPr/>
          </p:nvSpPr>
          <p:spPr>
            <a:xfrm>
              <a:off x="3978" y="3719"/>
              <a:ext cx="35"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a:t>
              </a:r>
              <a:endParaRPr lang="en-US" altLang="zh-CN" dirty="0">
                <a:latin typeface="宋体" panose="02010600030101010101" pitchFamily="2" charset="-122"/>
              </a:endParaRPr>
            </a:p>
          </p:txBody>
        </p:sp>
        <p:sp>
          <p:nvSpPr>
            <p:cNvPr id="98429" name="Rectangle 352"/>
            <p:cNvSpPr/>
            <p:nvPr/>
          </p:nvSpPr>
          <p:spPr>
            <a:xfrm>
              <a:off x="3548"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0" name="Rectangle 353"/>
            <p:cNvSpPr/>
            <p:nvPr/>
          </p:nvSpPr>
          <p:spPr>
            <a:xfrm>
              <a:off x="3763" y="2544"/>
              <a:ext cx="223" cy="223"/>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1" name="Rectangle 354"/>
            <p:cNvSpPr/>
            <p:nvPr/>
          </p:nvSpPr>
          <p:spPr>
            <a:xfrm>
              <a:off x="3763" y="2982"/>
              <a:ext cx="215"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2" name="Rectangle 355"/>
            <p:cNvSpPr/>
            <p:nvPr/>
          </p:nvSpPr>
          <p:spPr>
            <a:xfrm>
              <a:off x="3433" y="2590"/>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00</a:t>
              </a:r>
              <a:endParaRPr lang="en-US" altLang="zh-CN" dirty="0">
                <a:latin typeface="宋体" panose="02010600030101010101" pitchFamily="2" charset="-122"/>
              </a:endParaRPr>
            </a:p>
          </p:txBody>
        </p:sp>
        <p:sp>
          <p:nvSpPr>
            <p:cNvPr id="98433" name="Rectangle 356"/>
            <p:cNvSpPr/>
            <p:nvPr/>
          </p:nvSpPr>
          <p:spPr>
            <a:xfrm>
              <a:off x="3433" y="2813"/>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01</a:t>
              </a:r>
              <a:endParaRPr lang="en-US" altLang="zh-CN" dirty="0">
                <a:latin typeface="宋体" panose="02010600030101010101" pitchFamily="2" charset="-122"/>
              </a:endParaRPr>
            </a:p>
          </p:txBody>
        </p:sp>
        <p:sp>
          <p:nvSpPr>
            <p:cNvPr id="98434" name="Rectangle 357"/>
            <p:cNvSpPr/>
            <p:nvPr/>
          </p:nvSpPr>
          <p:spPr>
            <a:xfrm>
              <a:off x="3433" y="3028"/>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11</a:t>
              </a:r>
              <a:endParaRPr lang="en-US" altLang="zh-CN" dirty="0">
                <a:latin typeface="宋体" panose="02010600030101010101" pitchFamily="2" charset="-122"/>
              </a:endParaRPr>
            </a:p>
          </p:txBody>
        </p:sp>
        <p:sp>
          <p:nvSpPr>
            <p:cNvPr id="98435" name="Rectangle 358"/>
            <p:cNvSpPr/>
            <p:nvPr/>
          </p:nvSpPr>
          <p:spPr>
            <a:xfrm>
              <a:off x="3433" y="3251"/>
              <a:ext cx="116"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10</a:t>
              </a:r>
              <a:endParaRPr lang="en-US" altLang="zh-CN" dirty="0">
                <a:latin typeface="宋体" panose="02010600030101010101" pitchFamily="2" charset="-122"/>
              </a:endParaRPr>
            </a:p>
          </p:txBody>
        </p:sp>
        <p:sp>
          <p:nvSpPr>
            <p:cNvPr id="98436" name="Rectangle 359"/>
            <p:cNvSpPr/>
            <p:nvPr/>
          </p:nvSpPr>
          <p:spPr>
            <a:xfrm>
              <a:off x="2173" y="2544"/>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7" name="Rectangle 360"/>
            <p:cNvSpPr/>
            <p:nvPr/>
          </p:nvSpPr>
          <p:spPr>
            <a:xfrm>
              <a:off x="2258"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38" name="Rectangle 361"/>
            <p:cNvSpPr/>
            <p:nvPr/>
          </p:nvSpPr>
          <p:spPr>
            <a:xfrm>
              <a:off x="2173"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39" name="Rectangle 362"/>
            <p:cNvSpPr/>
            <p:nvPr/>
          </p:nvSpPr>
          <p:spPr>
            <a:xfrm>
              <a:off x="2258"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0" name="Rectangle 363"/>
            <p:cNvSpPr/>
            <p:nvPr/>
          </p:nvSpPr>
          <p:spPr>
            <a:xfrm>
              <a:off x="3978" y="2544"/>
              <a:ext cx="223"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1" name="Rectangle 364"/>
            <p:cNvSpPr/>
            <p:nvPr/>
          </p:nvSpPr>
          <p:spPr>
            <a:xfrm>
              <a:off x="4070"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2" name="Rectangle 365"/>
            <p:cNvSpPr/>
            <p:nvPr/>
          </p:nvSpPr>
          <p:spPr>
            <a:xfrm>
              <a:off x="4201" y="2544"/>
              <a:ext cx="215" cy="223"/>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3" name="Rectangle 366"/>
            <p:cNvSpPr/>
            <p:nvPr/>
          </p:nvSpPr>
          <p:spPr>
            <a:xfrm>
              <a:off x="4285" y="2590"/>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4" name="Rectangle 367"/>
            <p:cNvSpPr/>
            <p:nvPr/>
          </p:nvSpPr>
          <p:spPr>
            <a:xfrm>
              <a:off x="1513" y="2982"/>
              <a:ext cx="223"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5" name="Rectangle 368"/>
            <p:cNvSpPr/>
            <p:nvPr/>
          </p:nvSpPr>
          <p:spPr>
            <a:xfrm>
              <a:off x="1605"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6" name="Rectangle 369"/>
            <p:cNvSpPr/>
            <p:nvPr/>
          </p:nvSpPr>
          <p:spPr>
            <a:xfrm>
              <a:off x="1513" y="3197"/>
              <a:ext cx="223"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7" name="Rectangle 370"/>
            <p:cNvSpPr/>
            <p:nvPr/>
          </p:nvSpPr>
          <p:spPr>
            <a:xfrm>
              <a:off x="1605"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48" name="Rectangle 371"/>
            <p:cNvSpPr/>
            <p:nvPr/>
          </p:nvSpPr>
          <p:spPr>
            <a:xfrm>
              <a:off x="2173" y="3197"/>
              <a:ext cx="215"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49" name="Rectangle 372"/>
            <p:cNvSpPr/>
            <p:nvPr/>
          </p:nvSpPr>
          <p:spPr>
            <a:xfrm>
              <a:off x="2258"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0" name="Rectangle 373"/>
            <p:cNvSpPr/>
            <p:nvPr/>
          </p:nvSpPr>
          <p:spPr>
            <a:xfrm>
              <a:off x="2166" y="2982"/>
              <a:ext cx="222"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1" name="Rectangle 374"/>
            <p:cNvSpPr/>
            <p:nvPr/>
          </p:nvSpPr>
          <p:spPr>
            <a:xfrm>
              <a:off x="2250"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2" name="Rectangle 375"/>
            <p:cNvSpPr/>
            <p:nvPr/>
          </p:nvSpPr>
          <p:spPr>
            <a:xfrm>
              <a:off x="3986" y="2982"/>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3" name="Rectangle 376"/>
            <p:cNvSpPr/>
            <p:nvPr/>
          </p:nvSpPr>
          <p:spPr>
            <a:xfrm>
              <a:off x="4070" y="3028"/>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4" name="Rectangle 377"/>
            <p:cNvSpPr/>
            <p:nvPr/>
          </p:nvSpPr>
          <p:spPr>
            <a:xfrm>
              <a:off x="3986" y="2767"/>
              <a:ext cx="215" cy="215"/>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5" name="Rectangle 378"/>
            <p:cNvSpPr/>
            <p:nvPr/>
          </p:nvSpPr>
          <p:spPr>
            <a:xfrm>
              <a:off x="4070" y="2813"/>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6" name="Rectangle 379"/>
            <p:cNvSpPr/>
            <p:nvPr/>
          </p:nvSpPr>
          <p:spPr>
            <a:xfrm>
              <a:off x="3978" y="3197"/>
              <a:ext cx="223"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7" name="Rectangle 380"/>
            <p:cNvSpPr/>
            <p:nvPr/>
          </p:nvSpPr>
          <p:spPr>
            <a:xfrm>
              <a:off x="4070"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58" name="Rectangle 381"/>
            <p:cNvSpPr/>
            <p:nvPr/>
          </p:nvSpPr>
          <p:spPr>
            <a:xfrm>
              <a:off x="4201" y="3197"/>
              <a:ext cx="215" cy="222"/>
            </a:xfrm>
            <a:prstGeom prst="rect">
              <a:avLst/>
            </a:prstGeom>
            <a:solidFill>
              <a:srgbClr val="C0C0C0"/>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59" name="Rectangle 382"/>
            <p:cNvSpPr/>
            <p:nvPr/>
          </p:nvSpPr>
          <p:spPr>
            <a:xfrm>
              <a:off x="4285" y="3251"/>
              <a:ext cx="58" cy="125"/>
            </a:xfrm>
            <a:prstGeom prst="rect">
              <a:avLst/>
            </a:prstGeom>
            <a:noFill/>
            <a:ln w="9525">
              <a:noFill/>
            </a:ln>
          </p:spPr>
          <p:txBody>
            <a:bodyPr wrap="none" lIns="0" tIns="0" rIns="0" bIns="0">
              <a:spAutoFit/>
            </a:bodyPr>
            <a:lstStyle/>
            <a:p>
              <a:r>
                <a:rPr lang="en-US" altLang="zh-CN" sz="1300" dirty="0">
                  <a:solidFill>
                    <a:srgbClr val="000000"/>
                  </a:solidFill>
                  <a:latin typeface="Times" pitchFamily="18" charset="0"/>
                </a:rPr>
                <a:t>1</a:t>
              </a:r>
              <a:endParaRPr lang="en-US" altLang="zh-CN" dirty="0">
                <a:latin typeface="宋体" panose="02010600030101010101" pitchFamily="2" charset="-122"/>
              </a:endParaRPr>
            </a:p>
          </p:txBody>
        </p:sp>
        <p:sp>
          <p:nvSpPr>
            <p:cNvPr id="98460" name="Rectangle 383"/>
            <p:cNvSpPr/>
            <p:nvPr/>
          </p:nvSpPr>
          <p:spPr>
            <a:xfrm>
              <a:off x="1951" y="2767"/>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1" name="Rectangle 384"/>
            <p:cNvSpPr/>
            <p:nvPr/>
          </p:nvSpPr>
          <p:spPr>
            <a:xfrm>
              <a:off x="1951" y="2982"/>
              <a:ext cx="222" cy="215"/>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2" name="Rectangle 385"/>
            <p:cNvSpPr/>
            <p:nvPr/>
          </p:nvSpPr>
          <p:spPr>
            <a:xfrm>
              <a:off x="3548"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sp>
          <p:nvSpPr>
            <p:cNvPr id="98463" name="Rectangle 386"/>
            <p:cNvSpPr/>
            <p:nvPr/>
          </p:nvSpPr>
          <p:spPr>
            <a:xfrm>
              <a:off x="3763" y="3197"/>
              <a:ext cx="215" cy="222"/>
            </a:xfrm>
            <a:prstGeom prst="rect">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0" name="文本框 141319"/>
          <p:cNvSpPr txBox="1"/>
          <p:nvPr/>
        </p:nvSpPr>
        <p:spPr>
          <a:xfrm>
            <a:off x="190500" y="461010"/>
            <a:ext cx="8763000" cy="1999615"/>
          </a:xfrm>
          <a:prstGeom prst="rect">
            <a:avLst/>
          </a:prstGeom>
          <a:noFill/>
          <a:ln w="9525">
            <a:noFill/>
          </a:ln>
        </p:spPr>
        <p:txBody>
          <a:bodyPr>
            <a:spAutoFit/>
          </a:bodyPr>
          <a:lstStyle/>
          <a:p>
            <a:r>
              <a:rPr lang="en-US" altLang="zh-CN" sz="2800" b="1" dirty="0">
                <a:solidFill>
                  <a:srgbClr val="FF0066"/>
                </a:solidFill>
                <a:latin typeface="宋体" panose="02010600030101010101" pitchFamily="2" charset="-122"/>
                <a:ea typeface="宋体" panose="02010600030101010101" pitchFamily="2" charset="-122"/>
              </a:rPr>
              <a:t>2</a:t>
            </a:r>
            <a:r>
              <a:rPr lang="zh-CN" altLang="en-US" sz="2800" b="1" dirty="0">
                <a:solidFill>
                  <a:srgbClr val="FF0066"/>
                </a:solidFill>
                <a:latin typeface="宋体" panose="02010600030101010101" pitchFamily="2" charset="-122"/>
                <a:ea typeface="宋体" panose="02010600030101010101" pitchFamily="2" charset="-122"/>
              </a:rPr>
              <a:t>、化简的方法</a:t>
            </a:r>
            <a:endParaRPr lang="zh-CN" altLang="en-US" sz="2800"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）填好卡诺图；</a:t>
            </a:r>
            <a:endParaRPr lang="zh-CN" altLang="en-US"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）合并最小项；根据相邻原则，画卡诺圈，并写出每个圈的“与”项。</a:t>
            </a:r>
            <a:endParaRPr lang="zh-CN" altLang="en-US" dirty="0">
              <a:latin typeface="宋体" panose="02010600030101010101" pitchFamily="2" charset="-122"/>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）将每个圈的“与”项相加，即得到简化后的逻辑表达式；</a:t>
            </a:r>
            <a:endParaRPr lang="zh-CN" altLang="en-US">
              <a:latin typeface="Times New Roman" panose="02020603050405020304" pitchFamily="18" charset="0"/>
              <a:ea typeface="宋体" panose="02010600030101010101" pitchFamily="2" charset="-122"/>
            </a:endParaRPr>
          </a:p>
        </p:txBody>
      </p:sp>
      <p:sp>
        <p:nvSpPr>
          <p:cNvPr id="3" name="文本框 2"/>
          <p:cNvSpPr txBox="1"/>
          <p:nvPr/>
        </p:nvSpPr>
        <p:spPr>
          <a:xfrm>
            <a:off x="190500" y="2896870"/>
            <a:ext cx="8382000" cy="2738120"/>
          </a:xfrm>
          <a:prstGeom prst="rect">
            <a:avLst/>
          </a:prstGeom>
          <a:noFill/>
          <a:ln w="9525">
            <a:noFill/>
          </a:ln>
        </p:spPr>
        <p:txBody>
          <a:bodyPr>
            <a:spAutoFit/>
          </a:bodyPr>
          <a:lstStyle/>
          <a:p>
            <a:pPr algn="just"/>
            <a:r>
              <a:rPr lang="en-US" altLang="zh-CN" sz="2800" b="1" dirty="0">
                <a:solidFill>
                  <a:srgbClr val="FF0066"/>
                </a:solidFill>
                <a:latin typeface="宋体" panose="02010600030101010101" pitchFamily="2" charset="-122"/>
                <a:ea typeface="宋体" panose="02010600030101010101" pitchFamily="2" charset="-122"/>
              </a:rPr>
              <a:t>3</a:t>
            </a:r>
            <a:r>
              <a:rPr lang="zh-CN" altLang="en-US" sz="2800" b="1" dirty="0">
                <a:solidFill>
                  <a:srgbClr val="FF0066"/>
                </a:solidFill>
                <a:latin typeface="宋体" panose="02010600030101010101" pitchFamily="2" charset="-122"/>
                <a:ea typeface="宋体" panose="02010600030101010101" pitchFamily="2" charset="-122"/>
              </a:rPr>
              <a:t>、画卡诺圈的原则</a:t>
            </a:r>
            <a:endParaRPr lang="zh-CN" altLang="en-US" sz="2800"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在覆盖所有</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方格的前题下，卡诺圈的个数应尽可能少。    </a:t>
            </a:r>
          </a:p>
          <a:p>
            <a:pPr algn="just"/>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在满足合并规律的前题下，卡诺圈应尽可能大。</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每个</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方格至少被一个卡诺圈包围，根据需要也可以被多个卡诺圈包围。</a:t>
            </a:r>
          </a:p>
          <a:p>
            <a:pPr algn="just"/>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画圈的次序是“先大后小”</a:t>
            </a:r>
          </a:p>
          <a:p>
            <a:pPr algn="just"/>
            <a:r>
              <a:rPr lang="en-US" altLang="zh-CN"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4" name="对象 145413"/>
          <p:cNvGraphicFramePr>
            <a:graphicFrameLocks noChangeAspect="1"/>
          </p:cNvGraphicFramePr>
          <p:nvPr/>
        </p:nvGraphicFramePr>
        <p:xfrm>
          <a:off x="400050" y="404495"/>
          <a:ext cx="6343650" cy="584200"/>
        </p:xfrm>
        <a:graphic>
          <a:graphicData uri="http://schemas.openxmlformats.org/presentationml/2006/ole">
            <mc:AlternateContent xmlns:mc="http://schemas.openxmlformats.org/markup-compatibility/2006">
              <mc:Choice xmlns:v="urn:schemas-microsoft-com:vml" Requires="v">
                <p:oleObj spid="_x0000_s34869" r:id="rId4" imgW="2321078" imgH="215619" progId="">
                  <p:embed/>
                </p:oleObj>
              </mc:Choice>
              <mc:Fallback>
                <p:oleObj r:id="rId4" imgW="2321078" imgH="215619"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404495"/>
                        <a:ext cx="6343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45566" name="组合 145565"/>
          <p:cNvGrpSpPr/>
          <p:nvPr/>
        </p:nvGrpSpPr>
        <p:grpSpPr>
          <a:xfrm>
            <a:off x="1143000" y="1524000"/>
            <a:ext cx="3657600" cy="2667000"/>
            <a:chOff x="720" y="960"/>
            <a:chExt cx="2304" cy="1680"/>
          </a:xfrm>
        </p:grpSpPr>
        <p:sp>
          <p:nvSpPr>
            <p:cNvPr id="145452" name="矩形 145451"/>
            <p:cNvSpPr/>
            <p:nvPr/>
          </p:nvSpPr>
          <p:spPr>
            <a:xfrm>
              <a:off x="2508"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50" name="矩形 145449"/>
            <p:cNvSpPr/>
            <p:nvPr/>
          </p:nvSpPr>
          <p:spPr>
            <a:xfrm>
              <a:off x="1992"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48" name="矩形 145447"/>
            <p:cNvSpPr/>
            <p:nvPr/>
          </p:nvSpPr>
          <p:spPr>
            <a:xfrm>
              <a:off x="1476"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46" name="矩形 145445"/>
            <p:cNvSpPr/>
            <p:nvPr/>
          </p:nvSpPr>
          <p:spPr>
            <a:xfrm>
              <a:off x="960" y="1760"/>
              <a:ext cx="516" cy="448"/>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4" name="矩形 145423"/>
            <p:cNvSpPr/>
            <p:nvPr/>
          </p:nvSpPr>
          <p:spPr>
            <a:xfrm>
              <a:off x="2508"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3" name="矩形 145422"/>
            <p:cNvSpPr/>
            <p:nvPr/>
          </p:nvSpPr>
          <p:spPr>
            <a:xfrm>
              <a:off x="1992"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5422" name="矩形 145421"/>
            <p:cNvSpPr/>
            <p:nvPr/>
          </p:nvSpPr>
          <p:spPr>
            <a:xfrm>
              <a:off x="1476"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1" name="矩形 145420"/>
            <p:cNvSpPr/>
            <p:nvPr/>
          </p:nvSpPr>
          <p:spPr>
            <a:xfrm>
              <a:off x="960" y="1344"/>
              <a:ext cx="516" cy="416"/>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45425" name="直接连接符 145424"/>
            <p:cNvSpPr/>
            <p:nvPr/>
          </p:nvSpPr>
          <p:spPr>
            <a:xfrm>
              <a:off x="960" y="1344"/>
              <a:ext cx="2064" cy="0"/>
            </a:xfrm>
            <a:prstGeom prst="line">
              <a:avLst/>
            </a:prstGeom>
            <a:ln w="28575" cap="sq" cmpd="sng">
              <a:solidFill>
                <a:schemeClr val="tx1"/>
              </a:solidFill>
              <a:prstDash val="solid"/>
              <a:headEnd type="none" w="med" len="med"/>
              <a:tailEnd type="none" w="med" len="med"/>
            </a:ln>
          </p:spPr>
        </p:sp>
        <p:sp>
          <p:nvSpPr>
            <p:cNvPr id="145426" name="直接连接符 145425"/>
            <p:cNvSpPr/>
            <p:nvPr/>
          </p:nvSpPr>
          <p:spPr>
            <a:xfrm>
              <a:off x="960" y="2208"/>
              <a:ext cx="2064" cy="0"/>
            </a:xfrm>
            <a:prstGeom prst="line">
              <a:avLst/>
            </a:prstGeom>
            <a:ln w="28575" cap="sq" cmpd="sng">
              <a:solidFill>
                <a:schemeClr val="tx1"/>
              </a:solidFill>
              <a:prstDash val="solid"/>
              <a:headEnd type="none" w="med" len="med"/>
              <a:tailEnd type="none" w="med" len="med"/>
            </a:ln>
          </p:spPr>
        </p:sp>
        <p:sp>
          <p:nvSpPr>
            <p:cNvPr id="145427" name="直接连接符 145426"/>
            <p:cNvSpPr/>
            <p:nvPr/>
          </p:nvSpPr>
          <p:spPr>
            <a:xfrm>
              <a:off x="960" y="1344"/>
              <a:ext cx="0" cy="864"/>
            </a:xfrm>
            <a:prstGeom prst="line">
              <a:avLst/>
            </a:prstGeom>
            <a:ln w="28575" cap="sq" cmpd="sng">
              <a:solidFill>
                <a:schemeClr val="tx1"/>
              </a:solidFill>
              <a:prstDash val="solid"/>
              <a:headEnd type="none" w="med" len="med"/>
              <a:tailEnd type="none" w="med" len="med"/>
            </a:ln>
          </p:spPr>
        </p:sp>
        <p:sp>
          <p:nvSpPr>
            <p:cNvPr id="145428" name="直接连接符 145427"/>
            <p:cNvSpPr/>
            <p:nvPr/>
          </p:nvSpPr>
          <p:spPr>
            <a:xfrm>
              <a:off x="1476" y="1344"/>
              <a:ext cx="0" cy="864"/>
            </a:xfrm>
            <a:prstGeom prst="line">
              <a:avLst/>
            </a:prstGeom>
            <a:ln w="12700" cap="flat" cmpd="sng">
              <a:solidFill>
                <a:schemeClr val="tx1"/>
              </a:solidFill>
              <a:prstDash val="solid"/>
              <a:headEnd type="none" w="med" len="med"/>
              <a:tailEnd type="none" w="med" len="med"/>
            </a:ln>
          </p:spPr>
        </p:sp>
        <p:sp>
          <p:nvSpPr>
            <p:cNvPr id="145429" name="直接连接符 145428"/>
            <p:cNvSpPr/>
            <p:nvPr/>
          </p:nvSpPr>
          <p:spPr>
            <a:xfrm>
              <a:off x="1992" y="1344"/>
              <a:ext cx="0" cy="864"/>
            </a:xfrm>
            <a:prstGeom prst="line">
              <a:avLst/>
            </a:prstGeom>
            <a:ln w="12700" cap="flat" cmpd="sng">
              <a:solidFill>
                <a:schemeClr val="tx1"/>
              </a:solidFill>
              <a:prstDash val="solid"/>
              <a:headEnd type="none" w="med" len="med"/>
              <a:tailEnd type="none" w="med" len="med"/>
            </a:ln>
          </p:spPr>
        </p:sp>
        <p:sp>
          <p:nvSpPr>
            <p:cNvPr id="145430" name="直接连接符 145429"/>
            <p:cNvSpPr/>
            <p:nvPr/>
          </p:nvSpPr>
          <p:spPr>
            <a:xfrm>
              <a:off x="2508" y="1344"/>
              <a:ext cx="0" cy="864"/>
            </a:xfrm>
            <a:prstGeom prst="line">
              <a:avLst/>
            </a:prstGeom>
            <a:ln w="12700" cap="flat" cmpd="sng">
              <a:solidFill>
                <a:schemeClr val="tx1"/>
              </a:solidFill>
              <a:prstDash val="solid"/>
              <a:headEnd type="none" w="med" len="med"/>
              <a:tailEnd type="none" w="med" len="med"/>
            </a:ln>
          </p:spPr>
        </p:sp>
        <p:sp>
          <p:nvSpPr>
            <p:cNvPr id="145431" name="直接连接符 145430"/>
            <p:cNvSpPr/>
            <p:nvPr/>
          </p:nvSpPr>
          <p:spPr>
            <a:xfrm>
              <a:off x="3024" y="1344"/>
              <a:ext cx="0" cy="864"/>
            </a:xfrm>
            <a:prstGeom prst="line">
              <a:avLst/>
            </a:prstGeom>
            <a:ln w="28575" cap="sq" cmpd="sng">
              <a:solidFill>
                <a:schemeClr val="tx1"/>
              </a:solidFill>
              <a:prstDash val="solid"/>
              <a:headEnd type="none" w="med" len="med"/>
              <a:tailEnd type="none" w="med" len="med"/>
            </a:ln>
          </p:spPr>
        </p:sp>
        <p:sp>
          <p:nvSpPr>
            <p:cNvPr id="145447" name="直接连接符 145446"/>
            <p:cNvSpPr/>
            <p:nvPr/>
          </p:nvSpPr>
          <p:spPr>
            <a:xfrm>
              <a:off x="960" y="1760"/>
              <a:ext cx="2064" cy="0"/>
            </a:xfrm>
            <a:prstGeom prst="line">
              <a:avLst/>
            </a:prstGeom>
            <a:ln w="28575" cap="flat" cmpd="sng">
              <a:solidFill>
                <a:schemeClr val="tx1"/>
              </a:solidFill>
              <a:prstDash val="solid"/>
              <a:headEnd type="none" w="med" len="med"/>
              <a:tailEnd type="none" w="med" len="med"/>
            </a:ln>
          </p:spPr>
        </p:sp>
        <p:sp>
          <p:nvSpPr>
            <p:cNvPr id="145459" name="左大括号 145458"/>
            <p:cNvSpPr/>
            <p:nvPr/>
          </p:nvSpPr>
          <p:spPr>
            <a:xfrm rot="5400000">
              <a:off x="2424" y="792"/>
              <a:ext cx="144" cy="960"/>
            </a:xfrm>
            <a:prstGeom prst="leftBrace">
              <a:avLst>
                <a:gd name="adj1" fmla="val 55555"/>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5460" name="左大括号 145459"/>
            <p:cNvSpPr/>
            <p:nvPr/>
          </p:nvSpPr>
          <p:spPr>
            <a:xfrm rot="-5400000">
              <a:off x="1944" y="1800"/>
              <a:ext cx="96" cy="1008"/>
            </a:xfrm>
            <a:prstGeom prst="leftBrace">
              <a:avLst>
                <a:gd name="adj1" fmla="val 875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5462" name="文本框 145461"/>
            <p:cNvSpPr txBox="1"/>
            <p:nvPr/>
          </p:nvSpPr>
          <p:spPr>
            <a:xfrm>
              <a:off x="720" y="18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45463" name="文本框 145462"/>
            <p:cNvSpPr txBox="1"/>
            <p:nvPr/>
          </p:nvSpPr>
          <p:spPr>
            <a:xfrm>
              <a:off x="1920" y="235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45464" name="文本框 145463"/>
            <p:cNvSpPr txBox="1"/>
            <p:nvPr/>
          </p:nvSpPr>
          <p:spPr>
            <a:xfrm>
              <a:off x="2400" y="960"/>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grpSp>
      <p:sp>
        <p:nvSpPr>
          <p:cNvPr id="145567" name="圆角矩形 145566"/>
          <p:cNvSpPr/>
          <p:nvPr/>
        </p:nvSpPr>
        <p:spPr>
          <a:xfrm>
            <a:off x="3352800" y="2286000"/>
            <a:ext cx="457200" cy="10668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5568" name="圆角矩形 145567"/>
          <p:cNvSpPr/>
          <p:nvPr/>
        </p:nvSpPr>
        <p:spPr>
          <a:xfrm>
            <a:off x="2438400" y="2895600"/>
            <a:ext cx="1447800" cy="533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5569" name="圆角矩形 145568"/>
          <p:cNvSpPr/>
          <p:nvPr/>
        </p:nvSpPr>
        <p:spPr>
          <a:xfrm>
            <a:off x="3276600" y="2895600"/>
            <a:ext cx="1447800" cy="5334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45570" name="矩形标注 145569"/>
          <p:cNvSpPr/>
          <p:nvPr/>
        </p:nvSpPr>
        <p:spPr>
          <a:xfrm>
            <a:off x="1524000" y="1447800"/>
            <a:ext cx="685800" cy="533400"/>
          </a:xfrm>
          <a:prstGeom prst="wedgeRectCallout">
            <a:avLst>
              <a:gd name="adj1" fmla="val 151157"/>
              <a:gd name="adj2" fmla="val 236903"/>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AC</a:t>
            </a:r>
          </a:p>
        </p:txBody>
      </p:sp>
      <p:sp>
        <p:nvSpPr>
          <p:cNvPr id="145571" name="矩形标注 145570"/>
          <p:cNvSpPr/>
          <p:nvPr/>
        </p:nvSpPr>
        <p:spPr>
          <a:xfrm>
            <a:off x="5257800" y="1752600"/>
            <a:ext cx="685800" cy="533400"/>
          </a:xfrm>
          <a:prstGeom prst="wedgeRectCallout">
            <a:avLst>
              <a:gd name="adj1" fmla="val -279398"/>
              <a:gd name="adj2" fmla="val 109819"/>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BC</a:t>
            </a:r>
          </a:p>
        </p:txBody>
      </p:sp>
      <p:sp>
        <p:nvSpPr>
          <p:cNvPr id="145572" name="矩形标注 145571"/>
          <p:cNvSpPr/>
          <p:nvPr/>
        </p:nvSpPr>
        <p:spPr>
          <a:xfrm>
            <a:off x="6248400" y="2362200"/>
            <a:ext cx="685800" cy="533400"/>
          </a:xfrm>
          <a:prstGeom prst="wedgeRectCallout">
            <a:avLst>
              <a:gd name="adj1" fmla="val -293287"/>
              <a:gd name="adj2" fmla="val 112796"/>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AB</a:t>
            </a:r>
          </a:p>
        </p:txBody>
      </p:sp>
      <p:sp>
        <p:nvSpPr>
          <p:cNvPr id="145573" name="文本框 145572"/>
          <p:cNvSpPr txBox="1"/>
          <p:nvPr/>
        </p:nvSpPr>
        <p:spPr>
          <a:xfrm>
            <a:off x="1066800" y="4343400"/>
            <a:ext cx="3810000" cy="579438"/>
          </a:xfrm>
          <a:prstGeom prst="rect">
            <a:avLst/>
          </a:prstGeom>
          <a:noFill/>
          <a:ln w="9525">
            <a:noFill/>
          </a:ln>
        </p:spPr>
        <p:txBody>
          <a:bodyPr>
            <a:spAutoFit/>
          </a:bodyPr>
          <a:lstStyle/>
          <a:p>
            <a:pPr>
              <a:spcBef>
                <a:spcPct val="50000"/>
              </a:spcBef>
            </a:pPr>
            <a:r>
              <a:rPr lang="en-US" altLang="zh-CN" sz="3200">
                <a:latin typeface="Times New Roman" panose="02020603050405020304" pitchFamily="18" charset="0"/>
                <a:ea typeface="宋体" panose="02010600030101010101" pitchFamily="2" charset="-122"/>
              </a:rPr>
              <a:t>F=AC+BC+AB</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2" name="对象 165891"/>
          <p:cNvGraphicFramePr>
            <a:graphicFrameLocks noChangeAspect="1"/>
          </p:cNvGraphicFramePr>
          <p:nvPr/>
        </p:nvGraphicFramePr>
        <p:xfrm>
          <a:off x="298450" y="259715"/>
          <a:ext cx="6483350" cy="604838"/>
        </p:xfrm>
        <a:graphic>
          <a:graphicData uri="http://schemas.openxmlformats.org/presentationml/2006/ole">
            <mc:AlternateContent xmlns:mc="http://schemas.openxmlformats.org/markup-compatibility/2006">
              <mc:Choice xmlns:v="urn:schemas-microsoft-com:vml" Requires="v">
                <p:oleObj spid="_x0000_s36045" r:id="rId4" imgW="2295711" imgH="215619" progId="">
                  <p:embed/>
                </p:oleObj>
              </mc:Choice>
              <mc:Fallback>
                <p:oleObj r:id="rId4" imgW="2295711" imgH="215619"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450" y="259715"/>
                        <a:ext cx="64833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5897" name="组合 165896"/>
          <p:cNvGrpSpPr/>
          <p:nvPr/>
        </p:nvGrpSpPr>
        <p:grpSpPr>
          <a:xfrm>
            <a:off x="1524000" y="1524000"/>
            <a:ext cx="4724400" cy="3429000"/>
            <a:chOff x="2400" y="2112"/>
            <a:chExt cx="2976" cy="2160"/>
          </a:xfrm>
        </p:grpSpPr>
        <p:sp>
          <p:nvSpPr>
            <p:cNvPr id="165898" name="左大括号 165897"/>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899" name="左大括号 165898"/>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0" name="左大括号 165899"/>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1" name="左大括号 165900"/>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5902" name="文本框 165901"/>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5903" name="文本框 165902"/>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5904" name="文本框 165903"/>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5905" name="文本框 165904"/>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5906" name="矩形 165905"/>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07" name="矩形 165906"/>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08" name="矩形 165907"/>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09" name="矩形 165908"/>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0" name="矩形 165909"/>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1" name="矩形 165910"/>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2" name="矩形 165911"/>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3" name="矩形 165912"/>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4" name="矩形 165913"/>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5" name="矩形 165914"/>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6" name="矩形 165915"/>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7" name="矩形 165916"/>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18" name="矩形 165917"/>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19" name="矩形 165918"/>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20" name="矩形 165919"/>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5921" name="矩形 165920"/>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5922" name="直接连接符 165921"/>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5923" name="直接连接符 165922"/>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5924" name="直接连接符 165923"/>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5925" name="直接连接符 165924"/>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5926" name="直接连接符 165925"/>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5927" name="直接连接符 165926"/>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5928" name="直接连接符 165927"/>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5929" name="直接连接符 165928"/>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5930" name="直接连接符 165929"/>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5931" name="直接连接符 165930"/>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5932" name="圆角矩形 165931"/>
          <p:cNvSpPr/>
          <p:nvPr/>
        </p:nvSpPr>
        <p:spPr>
          <a:xfrm>
            <a:off x="3962400" y="3810000"/>
            <a:ext cx="1143000" cy="3810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5933" name="圆角矩形 165932"/>
          <p:cNvSpPr/>
          <p:nvPr/>
        </p:nvSpPr>
        <p:spPr>
          <a:xfrm>
            <a:off x="2286000" y="2743200"/>
            <a:ext cx="12192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5934" name="圆角矩形 165933"/>
          <p:cNvSpPr/>
          <p:nvPr/>
        </p:nvSpPr>
        <p:spPr>
          <a:xfrm>
            <a:off x="3124200" y="2209800"/>
            <a:ext cx="1143000" cy="381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pSp>
        <p:nvGrpSpPr>
          <p:cNvPr id="165939" name="组合 165938"/>
          <p:cNvGrpSpPr/>
          <p:nvPr/>
        </p:nvGrpSpPr>
        <p:grpSpPr>
          <a:xfrm>
            <a:off x="1066800" y="1828800"/>
            <a:ext cx="685800" cy="533400"/>
            <a:chOff x="672" y="1056"/>
            <a:chExt cx="432" cy="336"/>
          </a:xfrm>
        </p:grpSpPr>
        <p:sp>
          <p:nvSpPr>
            <p:cNvPr id="165935" name="矩形标注 165934"/>
            <p:cNvSpPr/>
            <p:nvPr/>
          </p:nvSpPr>
          <p:spPr>
            <a:xfrm>
              <a:off x="672" y="1056"/>
              <a:ext cx="432" cy="336"/>
            </a:xfrm>
            <a:prstGeom prst="wedgeRectCallout">
              <a:avLst>
                <a:gd name="adj1" fmla="val 151157"/>
                <a:gd name="adj2" fmla="val 236903"/>
              </a:avLst>
            </a:prstGeom>
            <a:solidFill>
              <a:schemeClr val="hlink"/>
            </a:solidFill>
            <a:ln w="9525" cap="flat" cmpd="sng">
              <a:solidFill>
                <a:schemeClr val="tx1"/>
              </a:solidFill>
              <a:prstDash val="solid"/>
              <a:miter/>
              <a:headEnd type="none" w="med" len="med"/>
              <a:tailEnd type="none" w="med" len="med"/>
            </a:ln>
          </p:spPr>
          <p:txBody>
            <a:bodyPr/>
            <a:lstStyle/>
            <a:p>
              <a:pPr algn="ctr"/>
              <a:r>
                <a:rPr lang="en-US" altLang="zh-CN">
                  <a:latin typeface="Times New Roman" panose="02020603050405020304" pitchFamily="18" charset="0"/>
                  <a:ea typeface="宋体" panose="02010600030101010101" pitchFamily="2" charset="-122"/>
                </a:rPr>
                <a:t>BC</a:t>
              </a:r>
            </a:p>
          </p:txBody>
        </p:sp>
        <p:sp>
          <p:nvSpPr>
            <p:cNvPr id="165938" name="直接连接符 165937"/>
            <p:cNvSpPr/>
            <p:nvPr/>
          </p:nvSpPr>
          <p:spPr>
            <a:xfrm>
              <a:off x="864" y="1104"/>
              <a:ext cx="192" cy="0"/>
            </a:xfrm>
            <a:prstGeom prst="line">
              <a:avLst/>
            </a:prstGeom>
            <a:ln w="9525" cap="flat" cmpd="sng">
              <a:solidFill>
                <a:schemeClr val="tx1"/>
              </a:solidFill>
              <a:prstDash val="solid"/>
              <a:headEnd type="none" w="med" len="med"/>
              <a:tailEnd type="none" w="med" len="med"/>
            </a:ln>
          </p:spPr>
        </p:sp>
      </p:grpSp>
      <p:grpSp>
        <p:nvGrpSpPr>
          <p:cNvPr id="165941" name="组合 165940"/>
          <p:cNvGrpSpPr/>
          <p:nvPr/>
        </p:nvGrpSpPr>
        <p:grpSpPr>
          <a:xfrm>
            <a:off x="5867400" y="1524000"/>
            <a:ext cx="990600" cy="533400"/>
            <a:chOff x="3696" y="864"/>
            <a:chExt cx="624" cy="336"/>
          </a:xfrm>
        </p:grpSpPr>
        <p:sp>
          <p:nvSpPr>
            <p:cNvPr id="165937" name="矩形标注 165936"/>
            <p:cNvSpPr/>
            <p:nvPr/>
          </p:nvSpPr>
          <p:spPr>
            <a:xfrm>
              <a:off x="3696" y="864"/>
              <a:ext cx="624" cy="336"/>
            </a:xfrm>
            <a:prstGeom prst="wedgeRectCallout">
              <a:avLst>
                <a:gd name="adj1" fmla="val -218431"/>
                <a:gd name="adj2" fmla="val 112796"/>
              </a:avLst>
            </a:prstGeom>
            <a:solidFill>
              <a:schemeClr val="hlink"/>
            </a:solidFill>
            <a:ln w="9525" cap="flat" cmpd="sng">
              <a:solidFill>
                <a:schemeClr val="tx1"/>
              </a:solidFill>
              <a:prstDash val="solid"/>
              <a:miter/>
              <a:headEnd type="none" w="med" len="med"/>
              <a:tailEnd type="none" w="med" len="med"/>
            </a:ln>
          </p:spPr>
          <p:txBody>
            <a:bodyPr/>
            <a:lstStyle/>
            <a:p>
              <a:pPr algn="ctr"/>
              <a:endParaRPr>
                <a:latin typeface="Times New Roman" panose="02020603050405020304" pitchFamily="18" charset="0"/>
                <a:ea typeface="宋体" panose="02010600030101010101" pitchFamily="2" charset="-122"/>
              </a:endParaRPr>
            </a:p>
          </p:txBody>
        </p:sp>
        <p:graphicFrame>
          <p:nvGraphicFramePr>
            <p:cNvPr id="165940" name="对象 165939"/>
            <p:cNvGraphicFramePr>
              <a:graphicFrameLocks noChangeAspect="1"/>
            </p:cNvGraphicFramePr>
            <p:nvPr/>
          </p:nvGraphicFramePr>
          <p:xfrm>
            <a:off x="3744" y="864"/>
            <a:ext cx="528" cy="306"/>
          </p:xfrm>
          <a:graphic>
            <a:graphicData uri="http://schemas.openxmlformats.org/presentationml/2006/ole">
              <mc:AlternateContent xmlns:mc="http://schemas.openxmlformats.org/markup-compatibility/2006">
                <mc:Choice xmlns:v="urn:schemas-microsoft-com:vml" Requires="v">
                  <p:oleObj spid="_x0000_s36046" r:id="rId6" imgW="393529" imgH="228501" progId="">
                    <p:embed/>
                  </p:oleObj>
                </mc:Choice>
                <mc:Fallback>
                  <p:oleObj r:id="rId6" imgW="393529" imgH="228501" progId="">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 y="864"/>
                          <a:ext cx="52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65943" name="组合 165942"/>
          <p:cNvGrpSpPr/>
          <p:nvPr/>
        </p:nvGrpSpPr>
        <p:grpSpPr>
          <a:xfrm>
            <a:off x="6629400" y="3200400"/>
            <a:ext cx="1066800" cy="533400"/>
            <a:chOff x="4176" y="1920"/>
            <a:chExt cx="672" cy="336"/>
          </a:xfrm>
        </p:grpSpPr>
        <p:sp>
          <p:nvSpPr>
            <p:cNvPr id="165936" name="矩形标注 165935"/>
            <p:cNvSpPr/>
            <p:nvPr/>
          </p:nvSpPr>
          <p:spPr>
            <a:xfrm>
              <a:off x="4176" y="1920"/>
              <a:ext cx="672" cy="336"/>
            </a:xfrm>
            <a:prstGeom prst="wedgeRectCallout">
              <a:avLst>
                <a:gd name="adj1" fmla="val -197472"/>
                <a:gd name="adj2" fmla="val 109819"/>
              </a:avLst>
            </a:prstGeom>
            <a:solidFill>
              <a:schemeClr val="hlink"/>
            </a:solidFill>
            <a:ln w="9525" cap="flat" cmpd="sng">
              <a:solidFill>
                <a:schemeClr val="tx1"/>
              </a:solidFill>
              <a:prstDash val="solid"/>
              <a:miter/>
              <a:headEnd type="none" w="med" len="med"/>
              <a:tailEnd type="none" w="med" len="med"/>
            </a:ln>
          </p:spPr>
          <p:txBody>
            <a:bodyPr/>
            <a:lstStyle/>
            <a:p>
              <a:pPr algn="ctr"/>
              <a:endParaRPr>
                <a:latin typeface="Times New Roman" panose="02020603050405020304" pitchFamily="18" charset="0"/>
                <a:ea typeface="宋体" panose="02010600030101010101" pitchFamily="2" charset="-122"/>
              </a:endParaRPr>
            </a:p>
          </p:txBody>
        </p:sp>
        <p:graphicFrame>
          <p:nvGraphicFramePr>
            <p:cNvPr id="165942" name="对象 165941"/>
            <p:cNvGraphicFramePr>
              <a:graphicFrameLocks noChangeAspect="1"/>
            </p:cNvGraphicFramePr>
            <p:nvPr/>
          </p:nvGraphicFramePr>
          <p:xfrm>
            <a:off x="4272" y="1968"/>
            <a:ext cx="500" cy="276"/>
          </p:xfrm>
          <a:graphic>
            <a:graphicData uri="http://schemas.openxmlformats.org/presentationml/2006/ole">
              <mc:AlternateContent xmlns:mc="http://schemas.openxmlformats.org/markup-compatibility/2006">
                <mc:Choice xmlns:v="urn:schemas-microsoft-com:vml" Requires="v">
                  <p:oleObj spid="_x0000_s36047" r:id="rId8" imgW="367981" imgH="203024" progId="">
                    <p:embed/>
                  </p:oleObj>
                </mc:Choice>
                <mc:Fallback>
                  <p:oleObj r:id="rId8" imgW="367981" imgH="203024" progId="">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1968"/>
                          <a:ext cx="50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65944" name="对象 165943"/>
          <p:cNvGraphicFramePr>
            <a:graphicFrameLocks noChangeAspect="1"/>
          </p:cNvGraphicFramePr>
          <p:nvPr/>
        </p:nvGraphicFramePr>
        <p:xfrm>
          <a:off x="1981200" y="5029200"/>
          <a:ext cx="4038600" cy="649288"/>
        </p:xfrm>
        <a:graphic>
          <a:graphicData uri="http://schemas.openxmlformats.org/presentationml/2006/ole">
            <mc:AlternateContent xmlns:mc="http://schemas.openxmlformats.org/markup-compatibility/2006">
              <mc:Choice xmlns:v="urn:schemas-microsoft-com:vml" Requires="v">
                <p:oleObj spid="_x0000_s36048" r:id="rId10" imgW="1422400" imgH="228600" progId="">
                  <p:embed/>
                </p:oleObj>
              </mc:Choice>
              <mc:Fallback>
                <p:oleObj r:id="rId10" imgW="1422400" imgH="228600" progId="">
                  <p:embed/>
                  <p:pic>
                    <p:nvPicPr>
                      <p:cNvPr id="0" name="Picture 1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5029200"/>
                        <a:ext cx="40386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40" name="组合 167939"/>
          <p:cNvGrpSpPr/>
          <p:nvPr/>
        </p:nvGrpSpPr>
        <p:grpSpPr>
          <a:xfrm>
            <a:off x="1524000" y="1524000"/>
            <a:ext cx="4724400" cy="3429000"/>
            <a:chOff x="2400" y="2112"/>
            <a:chExt cx="2976" cy="2160"/>
          </a:xfrm>
        </p:grpSpPr>
        <p:sp>
          <p:nvSpPr>
            <p:cNvPr id="167941" name="左大括号 167940"/>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2" name="左大括号 167941"/>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3" name="左大括号 167942"/>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4" name="左大括号 167943"/>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7945" name="文本框 167944"/>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7946" name="文本框 167945"/>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7947" name="文本框 167946"/>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7948" name="文本框 167947"/>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7949" name="矩形 167948"/>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0" name="矩形 167949"/>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1" name="矩形 167950"/>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2" name="矩形 167951"/>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3" name="矩形 167952"/>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4" name="矩形 167953"/>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55" name="矩形 167954"/>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6" name="矩形 167955"/>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7" name="矩形 167956"/>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8" name="矩形 167957"/>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59" name="矩形 167958"/>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7960" name="矩形 167959"/>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1" name="矩形 167960"/>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2" name="矩形 167961"/>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3" name="矩形 167962"/>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4" name="矩形 167963"/>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7965" name="直接连接符 167964"/>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7966" name="直接连接符 167965"/>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7967" name="直接连接符 167966"/>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7968" name="直接连接符 167967"/>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7969" name="直接连接符 167968"/>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7970" name="直接连接符 167969"/>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7971" name="直接连接符 167970"/>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7972" name="直接连接符 167971"/>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7973" name="直接连接符 167972"/>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7974" name="直接连接符 167973"/>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7975" name="圆角矩形 167974"/>
          <p:cNvSpPr/>
          <p:nvPr/>
        </p:nvSpPr>
        <p:spPr>
          <a:xfrm>
            <a:off x="3962400" y="3276600"/>
            <a:ext cx="11430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7976" name="圆角矩形 167975"/>
          <p:cNvSpPr/>
          <p:nvPr/>
        </p:nvSpPr>
        <p:spPr>
          <a:xfrm>
            <a:off x="2286000" y="2286000"/>
            <a:ext cx="457200" cy="838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7977" name="圆角矩形 167976"/>
          <p:cNvSpPr/>
          <p:nvPr/>
        </p:nvSpPr>
        <p:spPr>
          <a:xfrm>
            <a:off x="2209800" y="2209800"/>
            <a:ext cx="2895600" cy="381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aphicFrame>
        <p:nvGraphicFramePr>
          <p:cNvPr id="167987" name="对象 167986"/>
          <p:cNvGraphicFramePr>
            <a:graphicFrameLocks noChangeAspect="1"/>
          </p:cNvGraphicFramePr>
          <p:nvPr/>
        </p:nvGraphicFramePr>
        <p:xfrm>
          <a:off x="1566863" y="5029200"/>
          <a:ext cx="4868862" cy="649288"/>
        </p:xfrm>
        <a:graphic>
          <a:graphicData uri="http://schemas.openxmlformats.org/presentationml/2006/ole">
            <mc:AlternateContent xmlns:mc="http://schemas.openxmlformats.org/markup-compatibility/2006">
              <mc:Choice xmlns:v="urn:schemas-microsoft-com:vml" Requires="v">
                <p:oleObj spid="_x0000_s36969" r:id="rId4" imgW="1714500" imgH="228600" progId="">
                  <p:embed/>
                </p:oleObj>
              </mc:Choice>
              <mc:Fallback>
                <p:oleObj r:id="rId4" imgW="1714500" imgH="228600"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863" y="5029200"/>
                        <a:ext cx="4868862"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7988" name="对象 167987"/>
          <p:cNvGraphicFramePr>
            <a:graphicFrameLocks noChangeAspect="1"/>
          </p:cNvGraphicFramePr>
          <p:nvPr/>
        </p:nvGraphicFramePr>
        <p:xfrm>
          <a:off x="190500" y="426085"/>
          <a:ext cx="8610600" cy="536575"/>
        </p:xfrm>
        <a:graphic>
          <a:graphicData uri="http://schemas.openxmlformats.org/presentationml/2006/ole">
            <mc:AlternateContent xmlns:mc="http://schemas.openxmlformats.org/markup-compatibility/2006">
              <mc:Choice xmlns:v="urn:schemas-microsoft-com:vml" Requires="v">
                <p:oleObj spid="_x0000_s36970" r:id="rId6" imgW="3235691" imgH="203024" progId="">
                  <p:embed/>
                </p:oleObj>
              </mc:Choice>
              <mc:Fallback>
                <p:oleObj r:id="rId6" imgW="3235691" imgH="203024" progId="">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 y="426085"/>
                        <a:ext cx="8610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7989" name="任意多边形 167988"/>
          <p:cNvSpPr/>
          <p:nvPr/>
        </p:nvSpPr>
        <p:spPr>
          <a:xfrm>
            <a:off x="1828800" y="3708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0" name="任意多边形 167989"/>
          <p:cNvSpPr/>
          <p:nvPr/>
        </p:nvSpPr>
        <p:spPr>
          <a:xfrm flipH="1" flipV="1">
            <a:off x="4660900" y="1803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1" name="任意多边形 167990"/>
          <p:cNvSpPr/>
          <p:nvPr/>
        </p:nvSpPr>
        <p:spPr>
          <a:xfrm flipV="1">
            <a:off x="1752600" y="1752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2" name="任意多边形 167991"/>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7993" name="文本框 167992"/>
          <p:cNvSpPr txBox="1"/>
          <p:nvPr/>
        </p:nvSpPr>
        <p:spPr>
          <a:xfrm>
            <a:off x="2133600" y="5791200"/>
            <a:ext cx="3581400" cy="519113"/>
          </a:xfrm>
          <a:prstGeom prst="rect">
            <a:avLst/>
          </a:prstGeom>
          <a:noFill/>
          <a:ln w="9525">
            <a:noFill/>
          </a:ln>
        </p:spPr>
        <p:txBody>
          <a:bodyPr>
            <a:spAutoFit/>
          </a:bodyPr>
          <a:lstStyle/>
          <a:p>
            <a:pPr>
              <a:spcBef>
                <a:spcPct val="50000"/>
              </a:spcBef>
            </a:pPr>
            <a:r>
              <a:rPr lang="zh-CN" altLang="zh-CN" sz="2800" dirty="0">
                <a:solidFill>
                  <a:srgbClr val="FF0066"/>
                </a:solidFill>
                <a:latin typeface="Times New Roman" panose="02020603050405020304" pitchFamily="18" charset="0"/>
                <a:ea typeface="宋体" panose="02010600030101010101" pitchFamily="2" charset="-122"/>
              </a:rPr>
              <a:t>四个角为相邻的方格。</a:t>
            </a:r>
            <a:endParaRPr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8" name="对象 166917"/>
          <p:cNvGraphicFramePr>
            <a:graphicFrameLocks noChangeAspect="1"/>
          </p:cNvGraphicFramePr>
          <p:nvPr/>
        </p:nvGraphicFramePr>
        <p:xfrm>
          <a:off x="323850" y="435610"/>
          <a:ext cx="7620000" cy="544513"/>
        </p:xfrm>
        <a:graphic>
          <a:graphicData uri="http://schemas.openxmlformats.org/presentationml/2006/ole">
            <mc:AlternateContent xmlns:mc="http://schemas.openxmlformats.org/markup-compatibility/2006">
              <mc:Choice xmlns:v="urn:schemas-microsoft-com:vml" Requires="v">
                <p:oleObj spid="_x0000_s38042" r:id="rId4" imgW="2816955" imgH="203024" progId="">
                  <p:embed/>
                </p:oleObj>
              </mc:Choice>
              <mc:Fallback>
                <p:oleObj r:id="rId4" imgW="2816955" imgH="203024" progId="">
                  <p:embed/>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35610"/>
                        <a:ext cx="76200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6920" name="文本框 166919"/>
          <p:cNvSpPr txBox="1"/>
          <p:nvPr/>
        </p:nvSpPr>
        <p:spPr>
          <a:xfrm>
            <a:off x="5562600" y="5105400"/>
            <a:ext cx="3352800" cy="946150"/>
          </a:xfrm>
          <a:prstGeom prst="rect">
            <a:avLst/>
          </a:prstGeom>
          <a:noFill/>
          <a:ln w="9525">
            <a:noFill/>
          </a:ln>
        </p:spPr>
        <p:txBody>
          <a:bodyPr>
            <a:spAutoFit/>
          </a:bodyPr>
          <a:lstStyle/>
          <a:p>
            <a:pPr>
              <a:spcBef>
                <a:spcPct val="50000"/>
              </a:spcBef>
            </a:pPr>
            <a:r>
              <a:rPr lang="zh-CN" altLang="en-US" sz="2800" dirty="0">
                <a:solidFill>
                  <a:srgbClr val="FF0066"/>
                </a:solidFill>
                <a:latin typeface="Times New Roman" panose="02020603050405020304" pitchFamily="18" charset="0"/>
                <a:ea typeface="宋体" panose="02010600030101010101" pitchFamily="2" charset="-122"/>
              </a:rPr>
              <a:t>函数的最简“与或”式不一定是唯一的。</a:t>
            </a:r>
            <a:endParaRPr lang="zh-CN" altLang="en-US">
              <a:latin typeface="Times New Roman" panose="02020603050405020304" pitchFamily="18" charset="0"/>
              <a:ea typeface="宋体" panose="02010600030101010101" pitchFamily="2" charset="-122"/>
            </a:endParaRPr>
          </a:p>
        </p:txBody>
      </p:sp>
      <p:grpSp>
        <p:nvGrpSpPr>
          <p:cNvPr id="166921" name="组合 166920"/>
          <p:cNvGrpSpPr/>
          <p:nvPr/>
        </p:nvGrpSpPr>
        <p:grpSpPr>
          <a:xfrm>
            <a:off x="1524000" y="1524000"/>
            <a:ext cx="4724400" cy="3429000"/>
            <a:chOff x="2400" y="2112"/>
            <a:chExt cx="2976" cy="2160"/>
          </a:xfrm>
        </p:grpSpPr>
        <p:sp>
          <p:nvSpPr>
            <p:cNvPr id="166922" name="左大括号 166921"/>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3" name="左大括号 166922"/>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4" name="左大括号 166923"/>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5" name="左大括号 166924"/>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6926" name="文本框 166925"/>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6927" name="文本框 166926"/>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6928" name="文本框 166927"/>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6929" name="文本框 166928"/>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6930" name="矩形 166929"/>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1" name="矩形 166930"/>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2" name="矩形 166931"/>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3" name="矩形 166932"/>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4" name="矩形 166933"/>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5" name="矩形 166934"/>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6" name="矩形 166935"/>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37" name="矩形 166936"/>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8" name="矩形 166937"/>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39" name="矩形 166938"/>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0" name="矩形 166939"/>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1" name="矩形 166940"/>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2" name="矩形 166941"/>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3" name="矩形 166942"/>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66944" name="矩形 166943"/>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5" name="矩形 166944"/>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6946" name="直接连接符 166945"/>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6947" name="直接连接符 166946"/>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6948" name="直接连接符 166947"/>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6949" name="直接连接符 166948"/>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6950" name="直接连接符 166949"/>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6951" name="直接连接符 166950"/>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6952" name="直接连接符 166951"/>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6953" name="直接连接符 166952"/>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6954" name="直接连接符 166953"/>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6955" name="直接连接符 166954"/>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6957" name="圆角矩形 166956"/>
          <p:cNvSpPr/>
          <p:nvPr/>
        </p:nvSpPr>
        <p:spPr>
          <a:xfrm>
            <a:off x="2286000" y="3276600"/>
            <a:ext cx="457200" cy="838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6958" name="圆角矩形 166957"/>
          <p:cNvSpPr/>
          <p:nvPr/>
        </p:nvSpPr>
        <p:spPr>
          <a:xfrm>
            <a:off x="3886200" y="2209800"/>
            <a:ext cx="1219200" cy="9144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66959" name="任意多边形 166958"/>
          <p:cNvSpPr/>
          <p:nvPr/>
        </p:nvSpPr>
        <p:spPr>
          <a:xfrm>
            <a:off x="1828800" y="3708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6960" name="任意多边形 166959"/>
          <p:cNvSpPr/>
          <p:nvPr/>
        </p:nvSpPr>
        <p:spPr>
          <a:xfrm flipH="1" flipV="1">
            <a:off x="4660900" y="18034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66962" name="任意多边形 166961"/>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rgbClr val="FF0066"/>
            </a:solidFill>
            <a:prstDash val="solid"/>
            <a:headEnd type="none" w="med" len="med"/>
            <a:tailEnd type="none" w="med" len="med"/>
          </a:ln>
        </p:spPr>
        <p:txBody>
          <a:bodyPr/>
          <a:lstStyle/>
          <a:p>
            <a:endParaRPr lang="zh-CN" altLang="en-US"/>
          </a:p>
        </p:txBody>
      </p:sp>
      <p:sp>
        <p:nvSpPr>
          <p:cNvPr id="166963" name="任意多边形 166962"/>
          <p:cNvSpPr/>
          <p:nvPr/>
        </p:nvSpPr>
        <p:spPr>
          <a:xfrm flipH="1">
            <a:off x="4660900" y="3784600"/>
            <a:ext cx="1054100" cy="863600"/>
          </a:xfrm>
          <a:custGeom>
            <a:avLst/>
            <a:gdLst/>
            <a:ahLst/>
            <a:cxnLst/>
            <a:rect l="0" t="0" r="0" b="0"/>
            <a:pathLst>
              <a:path w="664" h="544">
                <a:moveTo>
                  <a:pt x="0" y="256"/>
                </a:moveTo>
                <a:cubicBezTo>
                  <a:pt x="188" y="144"/>
                  <a:pt x="376" y="32"/>
                  <a:pt x="480" y="16"/>
                </a:cubicBezTo>
                <a:cubicBezTo>
                  <a:pt x="584" y="0"/>
                  <a:pt x="664" y="72"/>
                  <a:pt x="624" y="160"/>
                </a:cubicBezTo>
                <a:cubicBezTo>
                  <a:pt x="584" y="248"/>
                  <a:pt x="412" y="396"/>
                  <a:pt x="240" y="544"/>
                </a:cubicBezTo>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166964" name="对象 166963"/>
          <p:cNvGraphicFramePr>
            <a:graphicFrameLocks noChangeAspect="1"/>
          </p:cNvGraphicFramePr>
          <p:nvPr/>
        </p:nvGraphicFramePr>
        <p:xfrm>
          <a:off x="838200" y="5791200"/>
          <a:ext cx="4148138" cy="649288"/>
        </p:xfrm>
        <a:graphic>
          <a:graphicData uri="http://schemas.openxmlformats.org/presentationml/2006/ole">
            <mc:AlternateContent xmlns:mc="http://schemas.openxmlformats.org/markup-compatibility/2006">
              <mc:Choice xmlns:v="urn:schemas-microsoft-com:vml" Requires="v">
                <p:oleObj spid="_x0000_s38043" r:id="rId6" imgW="1459866" imgH="228501" progId="">
                  <p:embed/>
                </p:oleObj>
              </mc:Choice>
              <mc:Fallback>
                <p:oleObj r:id="rId6" imgW="1459866" imgH="228501" progId="">
                  <p:embed/>
                  <p:pic>
                    <p:nvPicPr>
                      <p:cNvPr id="0"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791200"/>
                        <a:ext cx="41481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6966" name="对象 166965"/>
          <p:cNvGraphicFramePr>
            <a:graphicFrameLocks noChangeAspect="1"/>
          </p:cNvGraphicFramePr>
          <p:nvPr/>
        </p:nvGraphicFramePr>
        <p:xfrm>
          <a:off x="762000" y="4953000"/>
          <a:ext cx="4148138" cy="647700"/>
        </p:xfrm>
        <a:graphic>
          <a:graphicData uri="http://schemas.openxmlformats.org/presentationml/2006/ole">
            <mc:AlternateContent xmlns:mc="http://schemas.openxmlformats.org/markup-compatibility/2006">
              <mc:Choice xmlns:v="urn:schemas-microsoft-com:vml" Requires="v">
                <p:oleObj spid="_x0000_s38044" r:id="rId8" imgW="1459866" imgH="228501" progId="">
                  <p:embed/>
                </p:oleObj>
              </mc:Choice>
              <mc:Fallback>
                <p:oleObj r:id="rId8" imgW="1459866" imgH="228501" progId="">
                  <p:embed/>
                  <p:pic>
                    <p:nvPicPr>
                      <p:cNvPr id="0" name="Picture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953000"/>
                        <a:ext cx="4148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8" name="对象 146437"/>
          <p:cNvGraphicFramePr>
            <a:graphicFrameLocks noChangeAspect="1"/>
          </p:cNvGraphicFramePr>
          <p:nvPr/>
        </p:nvGraphicFramePr>
        <p:xfrm>
          <a:off x="389255" y="292735"/>
          <a:ext cx="5470525" cy="942975"/>
        </p:xfrm>
        <a:graphic>
          <a:graphicData uri="http://schemas.openxmlformats.org/presentationml/2006/ole">
            <mc:AlternateContent xmlns:mc="http://schemas.openxmlformats.org/markup-compatibility/2006">
              <mc:Choice xmlns:v="urn:schemas-microsoft-com:vml" Requires="v">
                <p:oleObj spid="_x0000_s39117" r:id="rId4" imgW="2055616" imgH="355292" progId="">
                  <p:embed/>
                </p:oleObj>
              </mc:Choice>
              <mc:Fallback>
                <p:oleObj r:id="rId4" imgW="2055616" imgH="355292" progId="">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255" y="292735"/>
                        <a:ext cx="54705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6440" name="文本框 146439"/>
          <p:cNvSpPr txBox="1"/>
          <p:nvPr/>
        </p:nvSpPr>
        <p:spPr>
          <a:xfrm>
            <a:off x="533400" y="5105400"/>
            <a:ext cx="8077200" cy="1373188"/>
          </a:xfrm>
          <a:prstGeom prst="rect">
            <a:avLst/>
          </a:prstGeom>
          <a:noFill/>
          <a:ln w="9525">
            <a:noFill/>
          </a:ln>
        </p:spPr>
        <p:txBody>
          <a:bodyPr>
            <a:spAutoFit/>
          </a:bodyPr>
          <a:lstStyle/>
          <a:p>
            <a:pPr>
              <a:spcBef>
                <a:spcPct val="50000"/>
              </a:spcBef>
            </a:pPr>
            <a:r>
              <a:rPr lang="zh-CN" altLang="en-US" sz="2800" dirty="0">
                <a:solidFill>
                  <a:srgbClr val="FF0066"/>
                </a:solidFill>
                <a:latin typeface="Times New Roman" panose="02020603050405020304" pitchFamily="18" charset="0"/>
                <a:ea typeface="宋体" panose="02010600030101010101" pitchFamily="2" charset="-122"/>
              </a:rPr>
              <a:t>若卡诺图中各小方格被</a:t>
            </a:r>
            <a:r>
              <a:rPr lang="en-US" altLang="zh-CN" sz="2800" dirty="0">
                <a:solidFill>
                  <a:srgbClr val="FF0066"/>
                </a:solidFill>
                <a:latin typeface="Times New Roman" panose="02020603050405020304" pitchFamily="18" charset="0"/>
                <a:ea typeface="宋体" panose="02010600030101010101" pitchFamily="2" charset="-122"/>
              </a:rPr>
              <a:t>1</a:t>
            </a:r>
            <a:r>
              <a:rPr lang="zh-CN" altLang="en-US" sz="2800" dirty="0">
                <a:solidFill>
                  <a:srgbClr val="FF0066"/>
                </a:solidFill>
                <a:latin typeface="Times New Roman" panose="02020603050405020304" pitchFamily="18" charset="0"/>
                <a:ea typeface="宋体" panose="02010600030101010101" pitchFamily="2" charset="-122"/>
              </a:rPr>
              <a:t>占去了大部分，这时采用包围</a:t>
            </a:r>
            <a:r>
              <a:rPr lang="en-US" altLang="zh-CN" sz="2800" dirty="0">
                <a:solidFill>
                  <a:srgbClr val="FF0066"/>
                </a:solidFill>
                <a:latin typeface="Times New Roman" panose="02020603050405020304" pitchFamily="18" charset="0"/>
                <a:ea typeface="宋体" panose="02010600030101010101" pitchFamily="2" charset="-122"/>
              </a:rPr>
              <a:t>0</a:t>
            </a:r>
            <a:r>
              <a:rPr lang="zh-CN" altLang="en-US" sz="2800" dirty="0">
                <a:solidFill>
                  <a:srgbClr val="FF0066"/>
                </a:solidFill>
                <a:latin typeface="Times New Roman" panose="02020603050405020304" pitchFamily="18" charset="0"/>
                <a:ea typeface="宋体" panose="02010600030101010101" pitchFamily="2" charset="-122"/>
              </a:rPr>
              <a:t>的方法化简更简单，即先求出非函数，再对非函数求非，得到</a:t>
            </a:r>
            <a:r>
              <a:rPr lang="en-US" altLang="zh-CN" sz="2800">
                <a:solidFill>
                  <a:srgbClr val="FF0066"/>
                </a:solidFill>
                <a:latin typeface="Times New Roman" panose="02020603050405020304" pitchFamily="18" charset="0"/>
                <a:ea typeface="宋体" panose="02010600030101010101" pitchFamily="2" charset="-122"/>
              </a:rPr>
              <a:t>F</a:t>
            </a:r>
            <a:r>
              <a:rPr lang="zh-CN" altLang="en-US" sz="2800">
                <a:solidFill>
                  <a:srgbClr val="FF0066"/>
                </a:solidFill>
                <a:latin typeface="Times New Roman" panose="02020603050405020304" pitchFamily="18" charset="0"/>
                <a:ea typeface="宋体" panose="02010600030101010101" pitchFamily="2" charset="-122"/>
              </a:rPr>
              <a:t>。</a:t>
            </a:r>
          </a:p>
        </p:txBody>
      </p:sp>
      <p:grpSp>
        <p:nvGrpSpPr>
          <p:cNvPr id="146442" name="组合 146441"/>
          <p:cNvGrpSpPr/>
          <p:nvPr/>
        </p:nvGrpSpPr>
        <p:grpSpPr>
          <a:xfrm>
            <a:off x="762000" y="1600200"/>
            <a:ext cx="4724400" cy="3429000"/>
            <a:chOff x="2400" y="2112"/>
            <a:chExt cx="2976" cy="2160"/>
          </a:xfrm>
        </p:grpSpPr>
        <p:sp>
          <p:nvSpPr>
            <p:cNvPr id="146443" name="左大括号 146442"/>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4" name="左大括号 146443"/>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5" name="左大括号 146444"/>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6" name="左大括号 146445"/>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6447" name="文本框 146446"/>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46448" name="文本框 146447"/>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46449" name="文本框 146448"/>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46450" name="文本框 146449"/>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46451" name="矩形 146450"/>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2" name="矩形 146451"/>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3" name="矩形 146452"/>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4" name="矩形 146453"/>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5" name="矩形 146454"/>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6" name="矩形 146455"/>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7" name="矩形 146456"/>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58" name="矩形 146457"/>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46459" name="矩形 146458"/>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0" name="矩形 146459"/>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1" name="矩形 146460"/>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2" name="矩形 146461"/>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46463" name="矩形 146462"/>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4" name="矩形 146463"/>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5" name="矩形 146464"/>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6" name="矩形 146465"/>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46467" name="直接连接符 146466"/>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46468" name="直接连接符 146467"/>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46469" name="直接连接符 146468"/>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46470" name="直接连接符 146469"/>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46471" name="直接连接符 146470"/>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46472" name="直接连接符 146471"/>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46473" name="直接连接符 146472"/>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46474" name="直接连接符 146473"/>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46475" name="直接连接符 146474"/>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46476" name="直接连接符 146475"/>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46477" name="圆角矩形 146476"/>
          <p:cNvSpPr/>
          <p:nvPr/>
        </p:nvSpPr>
        <p:spPr>
          <a:xfrm>
            <a:off x="2362200" y="2286000"/>
            <a:ext cx="1143000" cy="1981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46478" name="圆角矩形 146477"/>
          <p:cNvSpPr/>
          <p:nvPr/>
        </p:nvSpPr>
        <p:spPr>
          <a:xfrm>
            <a:off x="3124200" y="2286000"/>
            <a:ext cx="12192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46484" name="任意多边形 146483"/>
          <p:cNvSpPr/>
          <p:nvPr/>
        </p:nvSpPr>
        <p:spPr>
          <a:xfrm>
            <a:off x="1600200" y="1981200"/>
            <a:ext cx="2819400" cy="685800"/>
          </a:xfrm>
          <a:custGeom>
            <a:avLst/>
            <a:gdLst/>
            <a:ahLst/>
            <a:cxnLst/>
            <a:rect l="0" t="0" r="0" b="0"/>
            <a:pathLst>
              <a:path w="1776" h="432">
                <a:moveTo>
                  <a:pt x="0" y="0"/>
                </a:moveTo>
                <a:lnTo>
                  <a:pt x="0" y="432"/>
                </a:lnTo>
                <a:lnTo>
                  <a:pt x="1776" y="432"/>
                </a:lnTo>
                <a:lnTo>
                  <a:pt x="1776" y="0"/>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46485" name="任意多边形 146484"/>
          <p:cNvSpPr/>
          <p:nvPr/>
        </p:nvSpPr>
        <p:spPr>
          <a:xfrm>
            <a:off x="1524000" y="3886200"/>
            <a:ext cx="2895600" cy="609600"/>
          </a:xfrm>
          <a:custGeom>
            <a:avLst/>
            <a:gdLst/>
            <a:ahLst/>
            <a:cxnLst/>
            <a:rect l="0" t="0" r="0" b="0"/>
            <a:pathLst>
              <a:path w="1824" h="384">
                <a:moveTo>
                  <a:pt x="0" y="384"/>
                </a:moveTo>
                <a:lnTo>
                  <a:pt x="0" y="0"/>
                </a:lnTo>
                <a:lnTo>
                  <a:pt x="1824" y="0"/>
                </a:lnTo>
                <a:lnTo>
                  <a:pt x="1824" y="384"/>
                </a:lnTo>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146486" name="对象 146485"/>
          <p:cNvGraphicFramePr>
            <a:graphicFrameLocks noChangeAspect="1"/>
          </p:cNvGraphicFramePr>
          <p:nvPr/>
        </p:nvGraphicFramePr>
        <p:xfrm>
          <a:off x="5638800" y="1905000"/>
          <a:ext cx="2876550" cy="666750"/>
        </p:xfrm>
        <a:graphic>
          <a:graphicData uri="http://schemas.openxmlformats.org/presentationml/2006/ole">
            <mc:AlternateContent xmlns:mc="http://schemas.openxmlformats.org/markup-compatibility/2006">
              <mc:Choice xmlns:v="urn:schemas-microsoft-com:vml" Requires="v">
                <p:oleObj spid="_x0000_s39118" r:id="rId6" imgW="875540" imgH="203024" progId="">
                  <p:embed/>
                </p:oleObj>
              </mc:Choice>
              <mc:Fallback>
                <p:oleObj r:id="rId6" imgW="875540" imgH="203024" progId="">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905000"/>
                        <a:ext cx="28765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6487" name="对象 146486"/>
          <p:cNvGraphicFramePr>
            <a:graphicFrameLocks noChangeAspect="1"/>
          </p:cNvGraphicFramePr>
          <p:nvPr/>
        </p:nvGraphicFramePr>
        <p:xfrm>
          <a:off x="5715000" y="2743200"/>
          <a:ext cx="2084388" cy="750888"/>
        </p:xfrm>
        <a:graphic>
          <a:graphicData uri="http://schemas.openxmlformats.org/presentationml/2006/ole">
            <mc:AlternateContent xmlns:mc="http://schemas.openxmlformats.org/markup-compatibility/2006">
              <mc:Choice xmlns:v="urn:schemas-microsoft-com:vml" Requires="v">
                <p:oleObj spid="_x0000_s39119" r:id="rId8" imgW="634725" imgH="228501" progId="">
                  <p:embed/>
                </p:oleObj>
              </mc:Choice>
              <mc:Fallback>
                <p:oleObj r:id="rId8" imgW="634725" imgH="228501" progId="">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2743200"/>
                        <a:ext cx="2084388"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6488" name="圆角矩形 146487"/>
          <p:cNvSpPr/>
          <p:nvPr/>
        </p:nvSpPr>
        <p:spPr>
          <a:xfrm>
            <a:off x="1524000" y="2819400"/>
            <a:ext cx="457200" cy="914400"/>
          </a:xfrm>
          <a:prstGeom prst="roundRect">
            <a:avLst>
              <a:gd name="adj" fmla="val 16667"/>
            </a:avLst>
          </a:prstGeom>
          <a:noFill/>
          <a:ln w="9525" cap="flat" cmpd="sng">
            <a:solidFill>
              <a:schemeClr val="accent2"/>
            </a:solidFill>
            <a:prstDash val="dash"/>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aphicFrame>
        <p:nvGraphicFramePr>
          <p:cNvPr id="146489" name="对象 146488"/>
          <p:cNvGraphicFramePr>
            <a:graphicFrameLocks noChangeAspect="1"/>
          </p:cNvGraphicFramePr>
          <p:nvPr/>
        </p:nvGraphicFramePr>
        <p:xfrm>
          <a:off x="5734050" y="3444875"/>
          <a:ext cx="2876550" cy="1584325"/>
        </p:xfrm>
        <a:graphic>
          <a:graphicData uri="http://schemas.openxmlformats.org/presentationml/2006/ole">
            <mc:AlternateContent xmlns:mc="http://schemas.openxmlformats.org/markup-compatibility/2006">
              <mc:Choice xmlns:v="urn:schemas-microsoft-com:vml" Requires="v">
                <p:oleObj spid="_x0000_s39120" r:id="rId10" imgW="875920" imgH="482391" progId="">
                  <p:embed/>
                </p:oleObj>
              </mc:Choice>
              <mc:Fallback>
                <p:oleObj r:id="rId10" imgW="875920" imgH="482391" progId="">
                  <p:embed/>
                  <p:pic>
                    <p:nvPicPr>
                      <p:cNvPr id="0" name="Picture 1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4050" y="3444875"/>
                        <a:ext cx="28765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7169"/>
          <p:cNvSpPr txBox="1"/>
          <p:nvPr/>
        </p:nvSpPr>
        <p:spPr>
          <a:xfrm>
            <a:off x="254000" y="297180"/>
            <a:ext cx="5372100" cy="457200"/>
          </a:xfrm>
          <a:prstGeom prst="rect">
            <a:avLst/>
          </a:prstGeom>
          <a:noFill/>
          <a:ln w="9525">
            <a:noFill/>
          </a:ln>
        </p:spPr>
        <p:txBody>
          <a:bodyPr>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2</a:t>
            </a:r>
            <a:r>
              <a:rPr lang="zh-CN" altLang="en-US" b="1" dirty="0">
                <a:solidFill>
                  <a:schemeClr val="accent2"/>
                </a:solidFill>
                <a:latin typeface="楷体_GB2312" pitchFamily="49" charset="-122"/>
                <a:ea typeface="楷体_GB2312" pitchFamily="49" charset="-122"/>
              </a:rPr>
              <a:t>）“或”逻辑关系和或门</a:t>
            </a:r>
          </a:p>
        </p:txBody>
      </p:sp>
      <p:sp>
        <p:nvSpPr>
          <p:cNvPr id="7171" name="矩形 7170"/>
          <p:cNvSpPr/>
          <p:nvPr/>
        </p:nvSpPr>
        <p:spPr>
          <a:xfrm>
            <a:off x="1905000" y="1524000"/>
            <a:ext cx="69342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决定事件发生的各条件中，有一个或一个以上的条件具备，事件就会发生（成立）。</a:t>
            </a:r>
          </a:p>
        </p:txBody>
      </p:sp>
      <p:sp>
        <p:nvSpPr>
          <p:cNvPr id="7172" name="矩形 7171"/>
          <p:cNvSpPr/>
          <p:nvPr/>
        </p:nvSpPr>
        <p:spPr>
          <a:xfrm>
            <a:off x="508000" y="1524000"/>
            <a:ext cx="17018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概念</a:t>
            </a:r>
          </a:p>
        </p:txBody>
      </p:sp>
      <p:grpSp>
        <p:nvGrpSpPr>
          <p:cNvPr id="7173" name="组合 7172"/>
          <p:cNvGrpSpPr/>
          <p:nvPr/>
        </p:nvGrpSpPr>
        <p:grpSpPr>
          <a:xfrm>
            <a:off x="520700" y="2590800"/>
            <a:ext cx="2895600" cy="2209800"/>
            <a:chOff x="488" y="720"/>
            <a:chExt cx="1824" cy="1392"/>
          </a:xfrm>
        </p:grpSpPr>
        <p:grpSp>
          <p:nvGrpSpPr>
            <p:cNvPr id="7174" name="组合 7173"/>
            <p:cNvGrpSpPr/>
            <p:nvPr/>
          </p:nvGrpSpPr>
          <p:grpSpPr>
            <a:xfrm>
              <a:off x="1016" y="816"/>
              <a:ext cx="624" cy="240"/>
              <a:chOff x="768" y="192"/>
              <a:chExt cx="624" cy="240"/>
            </a:xfrm>
          </p:grpSpPr>
          <p:sp>
            <p:nvSpPr>
              <p:cNvPr id="7175" name="椭圆 7174"/>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7176" name="直接连接符 7175"/>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7177" name="直接连接符 7176"/>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7178" name="直接连接符 7177"/>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7179" name="组合 7178"/>
            <p:cNvGrpSpPr/>
            <p:nvPr/>
          </p:nvGrpSpPr>
          <p:grpSpPr>
            <a:xfrm>
              <a:off x="1016" y="1296"/>
              <a:ext cx="624" cy="240"/>
              <a:chOff x="768" y="192"/>
              <a:chExt cx="624" cy="240"/>
            </a:xfrm>
          </p:grpSpPr>
          <p:sp>
            <p:nvSpPr>
              <p:cNvPr id="7180" name="椭圆 7179"/>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7181" name="直接连接符 7180"/>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7182" name="直接连接符 7181"/>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7183" name="直接连接符 7182"/>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7184" name="组合 7183"/>
            <p:cNvGrpSpPr/>
            <p:nvPr/>
          </p:nvGrpSpPr>
          <p:grpSpPr>
            <a:xfrm rot="-5400000">
              <a:off x="1688" y="1488"/>
              <a:ext cx="864" cy="384"/>
              <a:chOff x="3984" y="3120"/>
              <a:chExt cx="864" cy="384"/>
            </a:xfrm>
          </p:grpSpPr>
          <p:sp>
            <p:nvSpPr>
              <p:cNvPr id="7185" name="椭圆 7184"/>
              <p:cNvSpPr/>
              <p:nvPr/>
            </p:nvSpPr>
            <p:spPr>
              <a:xfrm>
                <a:off x="4224" y="3120"/>
                <a:ext cx="384" cy="384"/>
              </a:xfrm>
              <a:prstGeom prst="ellipse">
                <a:avLst/>
              </a:prstGeom>
              <a:solidFill>
                <a:srgbClr val="FFFFFF"/>
              </a:solidFill>
              <a:ln w="38100" cap="flat" cmpd="sng">
                <a:solidFill>
                  <a:srgbClr val="FF0000"/>
                </a:solidFill>
                <a:prstDash val="solid"/>
                <a:headEnd type="none" w="med" len="med"/>
                <a:tailEnd type="none" w="med" len="med"/>
              </a:ln>
            </p:spPr>
            <p:txBody>
              <a:bodyPr/>
              <a:lstStyle/>
              <a:p>
                <a:endParaRPr lang="zh-CN" altLang="en-US"/>
              </a:p>
            </p:txBody>
          </p:sp>
          <p:sp>
            <p:nvSpPr>
              <p:cNvPr id="7186" name="直接连接符 7185"/>
              <p:cNvSpPr/>
              <p:nvPr/>
            </p:nvSpPr>
            <p:spPr>
              <a:xfrm flipH="1">
                <a:off x="4272" y="3168"/>
                <a:ext cx="288" cy="288"/>
              </a:xfrm>
              <a:prstGeom prst="line">
                <a:avLst/>
              </a:prstGeom>
              <a:ln w="38100" cap="flat" cmpd="sng">
                <a:solidFill>
                  <a:srgbClr val="FF0000"/>
                </a:solidFill>
                <a:prstDash val="solid"/>
                <a:headEnd type="none" w="med" len="med"/>
                <a:tailEnd type="none" w="med" len="med"/>
              </a:ln>
            </p:spPr>
          </p:sp>
          <p:sp>
            <p:nvSpPr>
              <p:cNvPr id="7187" name="直接连接符 7186"/>
              <p:cNvSpPr/>
              <p:nvPr/>
            </p:nvSpPr>
            <p:spPr>
              <a:xfrm>
                <a:off x="4272" y="3216"/>
                <a:ext cx="288" cy="240"/>
              </a:xfrm>
              <a:prstGeom prst="line">
                <a:avLst/>
              </a:prstGeom>
              <a:ln w="38100" cap="flat" cmpd="sng">
                <a:solidFill>
                  <a:srgbClr val="FF0000"/>
                </a:solidFill>
                <a:prstDash val="solid"/>
                <a:headEnd type="none" w="med" len="med"/>
                <a:tailEnd type="none" w="med" len="med"/>
              </a:ln>
            </p:spPr>
          </p:sp>
          <p:sp>
            <p:nvSpPr>
              <p:cNvPr id="7188" name="直接连接符 7187"/>
              <p:cNvSpPr/>
              <p:nvPr/>
            </p:nvSpPr>
            <p:spPr>
              <a:xfrm>
                <a:off x="4608" y="3312"/>
                <a:ext cx="240" cy="0"/>
              </a:xfrm>
              <a:prstGeom prst="line">
                <a:avLst/>
              </a:prstGeom>
              <a:ln w="38100" cap="flat" cmpd="sng">
                <a:solidFill>
                  <a:srgbClr val="FF0000"/>
                </a:solidFill>
                <a:prstDash val="solid"/>
                <a:headEnd type="none" w="med" len="med"/>
                <a:tailEnd type="none" w="med" len="med"/>
              </a:ln>
            </p:spPr>
          </p:sp>
          <p:sp>
            <p:nvSpPr>
              <p:cNvPr id="7189" name="直接连接符 7188"/>
              <p:cNvSpPr/>
              <p:nvPr/>
            </p:nvSpPr>
            <p:spPr>
              <a:xfrm>
                <a:off x="3984" y="3312"/>
                <a:ext cx="240" cy="0"/>
              </a:xfrm>
              <a:prstGeom prst="line">
                <a:avLst/>
              </a:prstGeom>
              <a:ln w="38100" cap="flat" cmpd="sng">
                <a:solidFill>
                  <a:srgbClr val="FF0000"/>
                </a:solidFill>
                <a:prstDash val="solid"/>
                <a:headEnd type="none" w="med" len="med"/>
                <a:tailEnd type="none" w="med" len="med"/>
              </a:ln>
            </p:spPr>
          </p:sp>
        </p:grpSp>
        <p:sp>
          <p:nvSpPr>
            <p:cNvPr id="7190" name="直接连接符 7189"/>
            <p:cNvSpPr/>
            <p:nvPr/>
          </p:nvSpPr>
          <p:spPr>
            <a:xfrm>
              <a:off x="1016" y="1056"/>
              <a:ext cx="0" cy="480"/>
            </a:xfrm>
            <a:prstGeom prst="line">
              <a:avLst/>
            </a:prstGeom>
            <a:ln w="38100" cap="flat" cmpd="sng">
              <a:solidFill>
                <a:schemeClr val="tx1"/>
              </a:solidFill>
              <a:prstDash val="solid"/>
              <a:headEnd type="none" w="med" len="med"/>
              <a:tailEnd type="none" w="med" len="med"/>
            </a:ln>
          </p:spPr>
        </p:sp>
        <p:sp>
          <p:nvSpPr>
            <p:cNvPr id="7191" name="直接连接符 7190"/>
            <p:cNvSpPr/>
            <p:nvPr/>
          </p:nvSpPr>
          <p:spPr>
            <a:xfrm>
              <a:off x="1640" y="1056"/>
              <a:ext cx="0" cy="480"/>
            </a:xfrm>
            <a:prstGeom prst="line">
              <a:avLst/>
            </a:prstGeom>
            <a:ln w="38100" cap="flat" cmpd="sng">
              <a:solidFill>
                <a:schemeClr val="tx1"/>
              </a:solidFill>
              <a:prstDash val="solid"/>
              <a:headEnd type="none" w="med" len="med"/>
              <a:tailEnd type="none" w="med" len="med"/>
            </a:ln>
          </p:spPr>
        </p:sp>
        <p:sp>
          <p:nvSpPr>
            <p:cNvPr id="7192" name="直接连接符 7191"/>
            <p:cNvSpPr/>
            <p:nvPr/>
          </p:nvSpPr>
          <p:spPr>
            <a:xfrm rot="-5400000">
              <a:off x="1880" y="1008"/>
              <a:ext cx="0" cy="480"/>
            </a:xfrm>
            <a:prstGeom prst="line">
              <a:avLst/>
            </a:prstGeom>
            <a:ln w="38100" cap="flat" cmpd="sng">
              <a:solidFill>
                <a:schemeClr val="tx1"/>
              </a:solidFill>
              <a:prstDash val="solid"/>
              <a:headEnd type="none" w="med" len="med"/>
              <a:tailEnd type="none" w="med" len="med"/>
            </a:ln>
          </p:spPr>
        </p:sp>
        <p:sp>
          <p:nvSpPr>
            <p:cNvPr id="7193" name="直接连接符 7192"/>
            <p:cNvSpPr/>
            <p:nvPr/>
          </p:nvSpPr>
          <p:spPr>
            <a:xfrm rot="-5400000">
              <a:off x="752" y="984"/>
              <a:ext cx="0" cy="528"/>
            </a:xfrm>
            <a:prstGeom prst="line">
              <a:avLst/>
            </a:prstGeom>
            <a:ln w="38100" cap="flat" cmpd="sng">
              <a:solidFill>
                <a:schemeClr val="tx1"/>
              </a:solidFill>
              <a:prstDash val="solid"/>
              <a:headEnd type="none" w="med" len="med"/>
              <a:tailEnd type="none" w="med" len="med"/>
            </a:ln>
          </p:spPr>
        </p:sp>
        <p:sp>
          <p:nvSpPr>
            <p:cNvPr id="7194" name="直接连接符 7193"/>
            <p:cNvSpPr/>
            <p:nvPr/>
          </p:nvSpPr>
          <p:spPr>
            <a:xfrm flipH="1">
              <a:off x="488" y="2112"/>
              <a:ext cx="1632" cy="0"/>
            </a:xfrm>
            <a:prstGeom prst="line">
              <a:avLst/>
            </a:prstGeom>
            <a:ln w="38100" cap="flat" cmpd="sng">
              <a:solidFill>
                <a:schemeClr val="tx1"/>
              </a:solidFill>
              <a:prstDash val="solid"/>
              <a:headEnd type="none" w="med" len="med"/>
              <a:tailEnd type="none" w="med" len="med"/>
            </a:ln>
          </p:spPr>
        </p:sp>
        <p:sp>
          <p:nvSpPr>
            <p:cNvPr id="7195" name="直接连接符 7194"/>
            <p:cNvSpPr/>
            <p:nvPr/>
          </p:nvSpPr>
          <p:spPr>
            <a:xfrm>
              <a:off x="488" y="1416"/>
              <a:ext cx="0" cy="528"/>
            </a:xfrm>
            <a:prstGeom prst="line">
              <a:avLst/>
            </a:prstGeom>
            <a:ln w="38100" cap="flat" cmpd="sng">
              <a:solidFill>
                <a:schemeClr val="tx1"/>
              </a:solidFill>
              <a:prstDash val="solid"/>
              <a:headEnd type="none" w="med" len="med"/>
              <a:tailEnd type="triangle" w="med" len="med"/>
            </a:ln>
          </p:spPr>
        </p:sp>
        <p:sp>
          <p:nvSpPr>
            <p:cNvPr id="7196" name="文本框 7195"/>
            <p:cNvSpPr txBox="1"/>
            <p:nvPr/>
          </p:nvSpPr>
          <p:spPr>
            <a:xfrm>
              <a:off x="544" y="1576"/>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U</a:t>
              </a:r>
            </a:p>
          </p:txBody>
        </p:sp>
        <p:sp>
          <p:nvSpPr>
            <p:cNvPr id="7197" name="椭圆 7196"/>
            <p:cNvSpPr/>
            <p:nvPr/>
          </p:nvSpPr>
          <p:spPr>
            <a:xfrm>
              <a:off x="984" y="123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7198" name="椭圆 7197"/>
            <p:cNvSpPr/>
            <p:nvPr/>
          </p:nvSpPr>
          <p:spPr>
            <a:xfrm>
              <a:off x="1624" y="1232"/>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7199" name="文本框 7198"/>
            <p:cNvSpPr txBox="1"/>
            <p:nvPr/>
          </p:nvSpPr>
          <p:spPr>
            <a:xfrm>
              <a:off x="1016" y="720"/>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A</a:t>
              </a:r>
            </a:p>
          </p:txBody>
        </p:sp>
        <p:sp>
          <p:nvSpPr>
            <p:cNvPr id="7200" name="文本框 7199"/>
            <p:cNvSpPr txBox="1"/>
            <p:nvPr/>
          </p:nvSpPr>
          <p:spPr>
            <a:xfrm>
              <a:off x="1056" y="1192"/>
              <a:ext cx="288"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B</a:t>
              </a:r>
            </a:p>
          </p:txBody>
        </p:sp>
        <p:sp>
          <p:nvSpPr>
            <p:cNvPr id="7201" name="文本框 7200"/>
            <p:cNvSpPr txBox="1"/>
            <p:nvPr/>
          </p:nvSpPr>
          <p:spPr>
            <a:xfrm>
              <a:off x="1688" y="1584"/>
              <a:ext cx="336" cy="28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ea typeface="宋体" panose="02010600030101010101" pitchFamily="2" charset="-122"/>
                </a:rPr>
                <a:t>Y</a:t>
              </a:r>
            </a:p>
          </p:txBody>
        </p:sp>
      </p:grpSp>
      <p:grpSp>
        <p:nvGrpSpPr>
          <p:cNvPr id="7202" name="组合 7201"/>
          <p:cNvGrpSpPr/>
          <p:nvPr/>
        </p:nvGrpSpPr>
        <p:grpSpPr>
          <a:xfrm>
            <a:off x="5181600" y="2895600"/>
            <a:ext cx="3067050" cy="3314700"/>
            <a:chOff x="3792" y="1452"/>
            <a:chExt cx="1932" cy="2184"/>
          </a:xfrm>
        </p:grpSpPr>
        <p:sp>
          <p:nvSpPr>
            <p:cNvPr id="7203" name="矩形 7202"/>
            <p:cNvSpPr/>
            <p:nvPr/>
          </p:nvSpPr>
          <p:spPr>
            <a:xfrm>
              <a:off x="3792" y="1452"/>
              <a:ext cx="1932" cy="2184"/>
            </a:xfrm>
            <a:prstGeom prst="rect">
              <a:avLst/>
            </a:prstGeom>
            <a:solidFill>
              <a:srgbClr val="99FFCC"/>
            </a:solidFill>
            <a:ln w="28575">
              <a:noFill/>
            </a:ln>
          </p:spPr>
          <p:txBody>
            <a:bodyPr/>
            <a:lstStyle/>
            <a:p>
              <a:endParaRPr lang="zh-CN" altLang="en-US"/>
            </a:p>
          </p:txBody>
        </p:sp>
        <p:grpSp>
          <p:nvGrpSpPr>
            <p:cNvPr id="7204" name="组合 7203"/>
            <p:cNvGrpSpPr/>
            <p:nvPr/>
          </p:nvGrpSpPr>
          <p:grpSpPr>
            <a:xfrm>
              <a:off x="4000" y="1516"/>
              <a:ext cx="1560" cy="1998"/>
              <a:chOff x="3544" y="900"/>
              <a:chExt cx="1560" cy="1998"/>
            </a:xfrm>
          </p:grpSpPr>
          <p:sp>
            <p:nvSpPr>
              <p:cNvPr id="7205" name="文本框 7204"/>
              <p:cNvSpPr txBox="1"/>
              <p:nvPr/>
            </p:nvSpPr>
            <p:spPr>
              <a:xfrm>
                <a:off x="3616" y="1288"/>
                <a:ext cx="1488" cy="1610"/>
              </a:xfrm>
              <a:prstGeom prst="rect">
                <a:avLst/>
              </a:prstGeom>
              <a:noFill/>
              <a:ln w="9525">
                <a:noFill/>
              </a:ln>
            </p:spPr>
            <p:txBody>
              <a:bodyPr>
                <a:spAutoFit/>
              </a:bodyPr>
              <a:lstStyle/>
              <a:p>
                <a:pPr>
                  <a:spcBef>
                    <a:spcPct val="50000"/>
                  </a:spcBef>
                </a:pPr>
                <a:r>
                  <a:rPr lang="en-US" altLang="zh-CN" sz="2800" b="1">
                    <a:latin typeface="楷体_GB2312" pitchFamily="49" charset="-122"/>
                    <a:ea typeface="楷体_GB2312" pitchFamily="49" charset="-122"/>
                  </a:rPr>
                  <a:t>0   0    0</a:t>
                </a:r>
              </a:p>
              <a:p>
                <a:pPr>
                  <a:spcBef>
                    <a:spcPct val="50000"/>
                  </a:spcBef>
                </a:pPr>
                <a:r>
                  <a:rPr lang="en-US" altLang="zh-CN" sz="2800" b="1">
                    <a:latin typeface="楷体_GB2312" pitchFamily="49" charset="-122"/>
                    <a:ea typeface="楷体_GB2312" pitchFamily="49" charset="-122"/>
                  </a:rPr>
                  <a:t>0   1    1</a:t>
                </a:r>
              </a:p>
              <a:p>
                <a:pPr>
                  <a:spcBef>
                    <a:spcPct val="50000"/>
                  </a:spcBef>
                </a:pPr>
                <a:r>
                  <a:rPr lang="en-US" altLang="zh-CN" sz="2800" b="1">
                    <a:latin typeface="楷体_GB2312" pitchFamily="49" charset="-122"/>
                    <a:ea typeface="楷体_GB2312" pitchFamily="49" charset="-122"/>
                  </a:rPr>
                  <a:t>1   0    1</a:t>
                </a:r>
              </a:p>
              <a:p>
                <a:pPr>
                  <a:spcBef>
                    <a:spcPct val="50000"/>
                  </a:spcBef>
                </a:pPr>
                <a:r>
                  <a:rPr lang="en-US" altLang="zh-CN" sz="2800" b="1">
                    <a:latin typeface="楷体_GB2312" pitchFamily="49" charset="-122"/>
                    <a:ea typeface="楷体_GB2312" pitchFamily="49" charset="-122"/>
                  </a:rPr>
                  <a:t>1   1    1</a:t>
                </a:r>
              </a:p>
            </p:txBody>
          </p:sp>
          <p:sp>
            <p:nvSpPr>
              <p:cNvPr id="7206" name="直接连接符 7205"/>
              <p:cNvSpPr/>
              <p:nvPr/>
            </p:nvSpPr>
            <p:spPr>
              <a:xfrm flipV="1">
                <a:off x="3544" y="1224"/>
                <a:ext cx="1518" cy="8"/>
              </a:xfrm>
              <a:prstGeom prst="line">
                <a:avLst/>
              </a:prstGeom>
              <a:ln w="38100" cap="flat" cmpd="sng">
                <a:solidFill>
                  <a:schemeClr val="accent2"/>
                </a:solidFill>
                <a:prstDash val="solid"/>
                <a:headEnd type="none" w="med" len="med"/>
                <a:tailEnd type="none" w="med" len="med"/>
              </a:ln>
            </p:spPr>
          </p:sp>
          <p:sp>
            <p:nvSpPr>
              <p:cNvPr id="7207" name="直接连接符 7206"/>
              <p:cNvSpPr/>
              <p:nvPr/>
            </p:nvSpPr>
            <p:spPr>
              <a:xfrm>
                <a:off x="4461" y="976"/>
                <a:ext cx="0" cy="1840"/>
              </a:xfrm>
              <a:prstGeom prst="line">
                <a:avLst/>
              </a:prstGeom>
              <a:ln w="38100" cap="flat" cmpd="sng">
                <a:solidFill>
                  <a:schemeClr val="accent2"/>
                </a:solidFill>
                <a:prstDash val="solid"/>
                <a:headEnd type="none" w="med" len="med"/>
                <a:tailEnd type="none" w="med" len="med"/>
              </a:ln>
            </p:spPr>
          </p:sp>
          <p:sp>
            <p:nvSpPr>
              <p:cNvPr id="7208" name="矩形 7207"/>
              <p:cNvSpPr/>
              <p:nvPr/>
            </p:nvSpPr>
            <p:spPr>
              <a:xfrm>
                <a:off x="3616" y="900"/>
                <a:ext cx="1246" cy="342"/>
              </a:xfrm>
              <a:prstGeom prst="rect">
                <a:avLst/>
              </a:prstGeom>
              <a:noFill/>
              <a:ln w="9525">
                <a:noFill/>
              </a:ln>
            </p:spPr>
            <p:txBody>
              <a:bodyPr wrap="none" anchor="t">
                <a:spAutoFit/>
              </a:bodyPr>
              <a:lstStyle/>
              <a:p>
                <a:pPr>
                  <a:spcBef>
                    <a:spcPct val="50000"/>
                  </a:spcBef>
                </a:pPr>
                <a:r>
                  <a:rPr lang="en-US" altLang="zh-CN" sz="2800" b="1">
                    <a:latin typeface="楷体_GB2312" pitchFamily="49" charset="-122"/>
                    <a:ea typeface="楷体_GB2312" pitchFamily="49" charset="-122"/>
                  </a:rPr>
                  <a:t>A   B    Y</a:t>
                </a:r>
              </a:p>
            </p:txBody>
          </p:sp>
        </p:grpSp>
      </p:grpSp>
      <p:sp>
        <p:nvSpPr>
          <p:cNvPr id="7210" name="矩形 7209"/>
          <p:cNvSpPr/>
          <p:nvPr/>
        </p:nvSpPr>
        <p:spPr>
          <a:xfrm>
            <a:off x="609600" y="5064990"/>
            <a:ext cx="3613150" cy="1569660"/>
          </a:xfrm>
          <a:prstGeom prst="rect">
            <a:avLst/>
          </a:prstGeom>
          <a:noFill/>
          <a:ln w="9525">
            <a:noFill/>
          </a:ln>
        </p:spPr>
        <p:txBody>
          <a:bodyPr wrap="square">
            <a:spAutoFit/>
          </a:bodyPr>
          <a:lstStyle/>
          <a:p>
            <a:pPr>
              <a:spcBef>
                <a:spcPct val="50000"/>
              </a:spcBef>
            </a:pPr>
            <a:r>
              <a:rPr lang="zh-CN" altLang="en-US" b="1" dirty="0">
                <a:latin typeface="楷体_GB2312" pitchFamily="49" charset="-122"/>
                <a:ea typeface="楷体_GB2312" pitchFamily="49" charset="-122"/>
              </a:rPr>
              <a:t>开关合为逻辑“</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，开关断为逻辑“</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；灯亮为逻辑“</a:t>
            </a: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 灯灭为逻辑“</a:t>
            </a:r>
            <a:r>
              <a:rPr lang="en-US" altLang="zh-CN" b="1" dirty="0">
                <a:latin typeface="楷体_GB2312" pitchFamily="49" charset="-122"/>
                <a:ea typeface="楷体_GB2312" pitchFamily="49" charset="-122"/>
              </a:rPr>
              <a:t>0” </a:t>
            </a:r>
            <a:r>
              <a:rPr lang="zh-CN" altLang="en-US" b="1" dirty="0">
                <a:latin typeface="楷体_GB2312" pitchFamily="49" charset="-122"/>
                <a:ea typeface="楷体_GB2312" pitchFamily="49" charset="-122"/>
              </a:rPr>
              <a:t>。</a:t>
            </a:r>
          </a:p>
        </p:txBody>
      </p:sp>
      <p:sp>
        <p:nvSpPr>
          <p:cNvPr id="7212" name="文本框 7211"/>
          <p:cNvSpPr txBox="1"/>
          <p:nvPr/>
        </p:nvSpPr>
        <p:spPr>
          <a:xfrm>
            <a:off x="5105400" y="6238875"/>
            <a:ext cx="3390900" cy="4667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solidFill>
                  <a:srgbClr val="FF0000"/>
                </a:solidFill>
                <a:latin typeface="楷体_GB2312" pitchFamily="49" charset="-122"/>
                <a:ea typeface="楷体_GB2312" pitchFamily="49" charset="-122"/>
              </a:rPr>
              <a:t>特点</a:t>
            </a:r>
            <a:r>
              <a:rPr lang="en-US" altLang="zh-CN" b="1" dirty="0">
                <a:solidFill>
                  <a:srgbClr val="FF0000"/>
                </a:solidFill>
                <a:latin typeface="楷体_GB2312" pitchFamily="49" charset="-122"/>
                <a:ea typeface="楷体_GB2312" pitchFamily="49" charset="-122"/>
              </a:rPr>
              <a:t>:</a:t>
            </a:r>
            <a:r>
              <a:rPr lang="zh-CN" altLang="en-US" b="1" dirty="0">
                <a:latin typeface="楷体_GB2312" pitchFamily="49" charset="-122"/>
                <a:ea typeface="楷体_GB2312" pitchFamily="49" charset="-122"/>
              </a:rPr>
              <a:t>任</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1, </a:t>
            </a:r>
            <a:r>
              <a:rPr lang="zh-CN" altLang="en-US" b="1" dirty="0">
                <a:latin typeface="楷体_GB2312" pitchFamily="49" charset="-122"/>
                <a:ea typeface="楷体_GB2312" pitchFamily="49" charset="-122"/>
              </a:rPr>
              <a:t>全</a:t>
            </a:r>
            <a:r>
              <a:rPr lang="en-US" altLang="zh-CN" b="1" dirty="0">
                <a:latin typeface="楷体_GB2312" pitchFamily="49" charset="-122"/>
                <a:ea typeface="楷体_GB2312" pitchFamily="49" charset="-122"/>
              </a:rPr>
              <a:t>0</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0</a:t>
            </a:r>
          </a:p>
        </p:txBody>
      </p:sp>
      <p:sp>
        <p:nvSpPr>
          <p:cNvPr id="7213" name="矩形 7212"/>
          <p:cNvSpPr/>
          <p:nvPr/>
        </p:nvSpPr>
        <p:spPr>
          <a:xfrm>
            <a:off x="5399405" y="2435225"/>
            <a:ext cx="2286000" cy="460375"/>
          </a:xfrm>
          <a:prstGeom prst="rect">
            <a:avLst/>
          </a:prstGeom>
          <a:noFill/>
          <a:ln w="9525">
            <a:noFill/>
          </a:ln>
        </p:spPr>
        <p:txBody>
          <a:bodyPr>
            <a:spAutoFit/>
          </a:bodyPr>
          <a:lstStyle/>
          <a:p>
            <a:pPr>
              <a:spcBef>
                <a:spcPct val="50000"/>
              </a:spcBef>
            </a:pPr>
            <a:r>
              <a:rPr lang="en-US" altLang="zh-CN" b="1" dirty="0">
                <a:solidFill>
                  <a:schemeClr val="tx2"/>
                </a:solidFill>
                <a:latin typeface="楷体_GB2312" pitchFamily="49" charset="-122"/>
                <a:ea typeface="楷体_GB2312" pitchFamily="49" charset="-122"/>
              </a:rPr>
              <a:t>     </a:t>
            </a:r>
            <a:r>
              <a:rPr lang="zh-CN" altLang="en-US" b="1" dirty="0">
                <a:solidFill>
                  <a:schemeClr val="tx2"/>
                </a:solidFill>
                <a:latin typeface="楷体_GB2312" pitchFamily="49" charset="-122"/>
                <a:ea typeface="楷体_GB2312" pitchFamily="49" charset="-122"/>
              </a:rPr>
              <a:t>真值表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0" grpId="0"/>
      <p:bldP spid="721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965" name="对象 168964"/>
          <p:cNvGraphicFramePr>
            <a:graphicFrameLocks noChangeAspect="1"/>
          </p:cNvGraphicFramePr>
          <p:nvPr/>
        </p:nvGraphicFramePr>
        <p:xfrm>
          <a:off x="468948" y="426720"/>
          <a:ext cx="7596187" cy="569913"/>
        </p:xfrm>
        <a:graphic>
          <a:graphicData uri="http://schemas.openxmlformats.org/presentationml/2006/ole">
            <mc:AlternateContent xmlns:mc="http://schemas.openxmlformats.org/markup-compatibility/2006">
              <mc:Choice xmlns:v="urn:schemas-microsoft-com:vml" Requires="v">
                <p:oleObj spid="_x0000_s39989" r:id="rId4" imgW="2853784" imgH="215619" progId="">
                  <p:embed/>
                </p:oleObj>
              </mc:Choice>
              <mc:Fallback>
                <p:oleObj r:id="rId4" imgW="2853784" imgH="215619"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8" y="426720"/>
                        <a:ext cx="7596187"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8966" name="组合 168965"/>
          <p:cNvGrpSpPr/>
          <p:nvPr/>
        </p:nvGrpSpPr>
        <p:grpSpPr>
          <a:xfrm>
            <a:off x="457200" y="1371600"/>
            <a:ext cx="4724400" cy="3429000"/>
            <a:chOff x="2400" y="2112"/>
            <a:chExt cx="2976" cy="2160"/>
          </a:xfrm>
        </p:grpSpPr>
        <p:sp>
          <p:nvSpPr>
            <p:cNvPr id="168967" name="左大括号 168966"/>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68" name="左大括号 168967"/>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69" name="左大括号 168968"/>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70" name="左大括号 168969"/>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8971" name="文本框 168970"/>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68972" name="文本框 168971"/>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68973" name="文本框 168972"/>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68974" name="文本框 168973"/>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68975" name="矩形 168974"/>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6" name="矩形 168975"/>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77" name="矩形 168976"/>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8" name="矩形 168977"/>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79" name="矩形 168978"/>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0" name="矩形 168979"/>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1" name="矩形 168980"/>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2" name="矩形 168981"/>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3" name="矩形 168982"/>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4" name="矩形 168983"/>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5" name="矩形 168984"/>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86" name="矩形 168985"/>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7" name="矩形 168986"/>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88" name="矩形 168987"/>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68989" name="矩形 168988"/>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90" name="矩形 168989"/>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68991" name="直接连接符 168990"/>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68992" name="直接连接符 168991"/>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68993" name="直接连接符 168992"/>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68994" name="直接连接符 168993"/>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68995" name="直接连接符 168994"/>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68996" name="直接连接符 168995"/>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68997" name="直接连接符 168996"/>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68998" name="直接连接符 168997"/>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68999" name="直接连接符 168998"/>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69000" name="直接连接符 168999"/>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69001" name="圆角矩形 169000"/>
          <p:cNvSpPr/>
          <p:nvPr/>
        </p:nvSpPr>
        <p:spPr>
          <a:xfrm>
            <a:off x="1219200" y="3124200"/>
            <a:ext cx="2971800" cy="3810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69002" name="圆角矩形 169001"/>
          <p:cNvSpPr/>
          <p:nvPr/>
        </p:nvSpPr>
        <p:spPr>
          <a:xfrm>
            <a:off x="2895600" y="2133600"/>
            <a:ext cx="3048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sp>
        <p:nvSpPr>
          <p:cNvPr id="169003" name="任意多边形 169002"/>
          <p:cNvSpPr/>
          <p:nvPr/>
        </p:nvSpPr>
        <p:spPr>
          <a:xfrm>
            <a:off x="762000" y="2590800"/>
            <a:ext cx="914400" cy="914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69004" name="任意多边形 169003"/>
          <p:cNvSpPr/>
          <p:nvPr/>
        </p:nvSpPr>
        <p:spPr>
          <a:xfrm flipH="1">
            <a:off x="3733800" y="2590800"/>
            <a:ext cx="914400" cy="914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69005" name="文本框 169004"/>
          <p:cNvSpPr txBox="1"/>
          <p:nvPr/>
        </p:nvSpPr>
        <p:spPr>
          <a:xfrm>
            <a:off x="2209800" y="5029200"/>
            <a:ext cx="2362200" cy="579438"/>
          </a:xfrm>
          <a:prstGeom prst="rect">
            <a:avLst/>
          </a:prstGeom>
          <a:noFill/>
          <a:ln w="9525">
            <a:noFill/>
          </a:ln>
        </p:spPr>
        <p:txBody>
          <a:bodyPr>
            <a:spAutoFit/>
          </a:bodyPr>
          <a:lstStyle/>
          <a:p>
            <a:pPr>
              <a:spcBef>
                <a:spcPct val="50000"/>
              </a:spcBef>
            </a:pPr>
            <a:r>
              <a:rPr lang="zh-CN" altLang="en-US" sz="3200" dirty="0">
                <a:solidFill>
                  <a:srgbClr val="FF0066"/>
                </a:solidFill>
                <a:latin typeface="Times New Roman" panose="02020603050405020304" pitchFamily="18" charset="0"/>
                <a:ea typeface="宋体" panose="02010600030101010101" pitchFamily="2" charset="-122"/>
              </a:rPr>
              <a:t>自己练习</a:t>
            </a:r>
            <a:endParaRPr lang="zh-CN" altLang="en-US" sz="3200">
              <a:solidFill>
                <a:srgbClr val="FF0066"/>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71009"/>
          <p:cNvSpPr>
            <a:spLocks noGrp="1"/>
          </p:cNvSpPr>
          <p:nvPr>
            <p:ph type="title"/>
          </p:nvPr>
        </p:nvSpPr>
        <p:spPr>
          <a:xfrm>
            <a:off x="685800" y="152400"/>
            <a:ext cx="7696200" cy="914400"/>
          </a:xfrm>
          <a:ln>
            <a:solidFill>
              <a:srgbClr val="FF0066"/>
            </a:solidFill>
            <a:miter/>
          </a:ln>
        </p:spPr>
        <p:txBody>
          <a:bodyPr anchor="ctr"/>
          <a:lstStyle/>
          <a:p>
            <a:r>
              <a:rPr lang="en-US" altLang="zh-CN" sz="3600" b="1" dirty="0">
                <a:solidFill>
                  <a:srgbClr val="FF0066"/>
                </a:solidFill>
                <a:ea typeface="隶书" panose="02010509060101010101" pitchFamily="49" charset="-122"/>
              </a:rPr>
              <a:t>2.4   </a:t>
            </a:r>
            <a:r>
              <a:rPr lang="zh-CN" altLang="en-US" sz="3600" b="1" dirty="0">
                <a:solidFill>
                  <a:srgbClr val="FF0066"/>
                </a:solidFill>
                <a:ea typeface="隶书" panose="02010509060101010101" pitchFamily="49" charset="-122"/>
              </a:rPr>
              <a:t>逻辑函数化简中的几个特殊问题</a:t>
            </a:r>
            <a:endParaRPr lang="zh-CN" altLang="en-US" sz="3600" b="1">
              <a:solidFill>
                <a:srgbClr val="FF0066"/>
              </a:solidFill>
              <a:ea typeface="隶书" panose="02010509060101010101" pitchFamily="49" charset="-122"/>
            </a:endParaRPr>
          </a:p>
        </p:txBody>
      </p:sp>
      <p:sp>
        <p:nvSpPr>
          <p:cNvPr id="171011" name="矩形 171010"/>
          <p:cNvSpPr/>
          <p:nvPr/>
        </p:nvSpPr>
        <p:spPr>
          <a:xfrm>
            <a:off x="206375" y="1020763"/>
            <a:ext cx="5895975"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71012" name="文本框 171011"/>
          <p:cNvSpPr txBox="1"/>
          <p:nvPr/>
        </p:nvSpPr>
        <p:spPr>
          <a:xfrm>
            <a:off x="381000" y="1524000"/>
            <a:ext cx="8077200" cy="4170363"/>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1</a:t>
            </a:r>
            <a:r>
              <a:rPr lang="zh-CN" altLang="en-US" sz="2800" dirty="0">
                <a:solidFill>
                  <a:srgbClr val="FF0066"/>
                </a:solidFill>
                <a:latin typeface="黑体" panose="02010609060101010101" pitchFamily="2" charset="-122"/>
                <a:ea typeface="黑体" panose="02010609060101010101" pitchFamily="2" charset="-122"/>
              </a:rPr>
              <a:t>、约束、约束项、约束条件</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）什么是约束？</a:t>
            </a:r>
          </a:p>
          <a:p>
            <a:pPr algn="just"/>
            <a:r>
              <a:rPr lang="zh-CN" altLang="en-US" dirty="0">
                <a:latin typeface="Times New Roman" panose="02020603050405020304" pitchFamily="18" charset="0"/>
                <a:ea typeface="宋体" panose="02010600030101010101" pitchFamily="2" charset="-122"/>
              </a:rPr>
              <a:t>在设计工作中（在真值表内）对应于某些变量的取值组合根本不会出现，即这些变量间存在着严格的互相制约关系，则称这些变量是一组有约束的变量。</a:t>
            </a:r>
          </a:p>
          <a:p>
            <a:pPr algn="just"/>
            <a:r>
              <a:rPr lang="zh-CN" altLang="en-US" dirty="0">
                <a:latin typeface="Times New Roman" panose="02020603050405020304" pitchFamily="18" charset="0"/>
                <a:ea typeface="宋体" panose="02010600030101010101" pitchFamily="2" charset="-122"/>
              </a:rPr>
              <a:t>例如：用</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三个按钮分别去控制计算器的加法、减法和除法三种操作中的一种，这样，任何时候三个变量只能有一个变量为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，即</a:t>
            </a:r>
            <a:r>
              <a:rPr lang="en-US" altLang="zh-CN" dirty="0">
                <a:latin typeface="Times New Roman" panose="02020603050405020304" pitchFamily="18" charset="0"/>
                <a:ea typeface="宋体" panose="02010600030101010101" pitchFamily="2" charset="-122"/>
              </a:rPr>
              <a:t>A</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B</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三个变量取值只可能出现</a:t>
            </a:r>
            <a:r>
              <a:rPr lang="en-US" altLang="zh-CN" dirty="0">
                <a:latin typeface="Times New Roman" panose="02020603050405020304" pitchFamily="18" charset="0"/>
                <a:ea typeface="宋体" panose="02010600030101010101" pitchFamily="2" charset="-122"/>
              </a:rPr>
              <a:t>000,001,010,100</a:t>
            </a:r>
            <a:r>
              <a:rPr lang="zh-CN" altLang="en-US" dirty="0">
                <a:latin typeface="Times New Roman" panose="02020603050405020304" pitchFamily="18" charset="0"/>
                <a:ea typeface="宋体" panose="02010600030101010101" pitchFamily="2" charset="-122"/>
              </a:rPr>
              <a:t>四种组合，而不会出现</a:t>
            </a:r>
            <a:r>
              <a:rPr lang="en-US" altLang="zh-CN" dirty="0">
                <a:latin typeface="Times New Roman" panose="02020603050405020304" pitchFamily="18" charset="0"/>
                <a:ea typeface="宋体" panose="02010600030101010101" pitchFamily="2" charset="-122"/>
              </a:rPr>
              <a:t>011,101,110,111</a:t>
            </a:r>
            <a:r>
              <a:rPr lang="zh-CN" altLang="en-US" dirty="0">
                <a:latin typeface="Times New Roman" panose="02020603050405020304" pitchFamily="18" charset="0"/>
                <a:ea typeface="宋体" panose="02010600030101010101" pitchFamily="2" charset="-122"/>
              </a:rPr>
              <a:t>。</a:t>
            </a: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）约束条件</a:t>
            </a:r>
          </a:p>
          <a:p>
            <a:pPr algn="just"/>
            <a:r>
              <a:rPr lang="zh-CN" altLang="en-US" dirty="0">
                <a:latin typeface="Times New Roman" panose="02020603050405020304" pitchFamily="18" charset="0"/>
                <a:ea typeface="宋体" panose="02010600030101010101" pitchFamily="2" charset="-122"/>
              </a:rPr>
              <a:t>这种互相制约关系，可以用下试表示：</a:t>
            </a:r>
          </a:p>
        </p:txBody>
      </p:sp>
      <p:graphicFrame>
        <p:nvGraphicFramePr>
          <p:cNvPr id="171013" name="对象 171012"/>
          <p:cNvGraphicFramePr>
            <a:graphicFrameLocks noChangeAspect="1"/>
          </p:cNvGraphicFramePr>
          <p:nvPr/>
        </p:nvGraphicFramePr>
        <p:xfrm>
          <a:off x="609600" y="5684838"/>
          <a:ext cx="4419600" cy="487362"/>
        </p:xfrm>
        <a:graphic>
          <a:graphicData uri="http://schemas.openxmlformats.org/presentationml/2006/ole">
            <mc:AlternateContent xmlns:mc="http://schemas.openxmlformats.org/markup-compatibility/2006">
              <mc:Choice xmlns:v="urn:schemas-microsoft-com:vml" Requires="v">
                <p:oleObj spid="_x0000_s41013" r:id="rId4" imgW="5486400" imgH="202692" progId="">
                  <p:embed/>
                </p:oleObj>
              </mc:Choice>
              <mc:Fallback>
                <p:oleObj r:id="rId4" imgW="5486400" imgH="202692" progId="">
                  <p:embed/>
                  <p:pic>
                    <p:nvPicPr>
                      <p:cNvPr id="0" name="Picture 39"/>
                      <p:cNvPicPr>
                        <a:picLocks noChangeAspect="1" noChangeArrowheads="1"/>
                      </p:cNvPicPr>
                      <p:nvPr/>
                    </p:nvPicPr>
                    <p:blipFill>
                      <a:blip r:embed="rId5">
                        <a:extLst>
                          <a:ext uri="{28A0092B-C50C-407E-A947-70E740481C1C}">
                            <a14:useLocalDpi xmlns:a14="http://schemas.microsoft.com/office/drawing/2010/main" val="0"/>
                          </a:ext>
                        </a:extLst>
                      </a:blip>
                      <a:srcRect r="66795"/>
                      <a:stretch>
                        <a:fillRect/>
                      </a:stretch>
                    </p:blipFill>
                    <p:spPr bwMode="auto">
                      <a:xfrm>
                        <a:off x="609600" y="5684838"/>
                        <a:ext cx="441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1014" name="文本框 171013"/>
          <p:cNvSpPr txBox="1"/>
          <p:nvPr/>
        </p:nvSpPr>
        <p:spPr>
          <a:xfrm>
            <a:off x="5105400" y="5715000"/>
            <a:ext cx="3505200" cy="4572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a:t>
            </a:r>
            <a:endParaRPr lang="zh-CN" altLang="en-US">
              <a:latin typeface="Times New Roman" panose="02020603050405020304" pitchFamily="18" charset="0"/>
              <a:ea typeface="宋体" panose="02010600030101010101" pitchFamily="2" charset="-122"/>
            </a:endParaRPr>
          </a:p>
        </p:txBody>
      </p:sp>
      <p:sp>
        <p:nvSpPr>
          <p:cNvPr id="171015" name="文本框 171014"/>
          <p:cNvSpPr txBox="1"/>
          <p:nvPr/>
        </p:nvSpPr>
        <p:spPr>
          <a:xfrm>
            <a:off x="381000" y="6248400"/>
            <a:ext cx="8077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）约束项</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约束条件中所包含的最小项称为约束项</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文本框 155651"/>
          <p:cNvSpPr txBox="1"/>
          <p:nvPr/>
        </p:nvSpPr>
        <p:spPr>
          <a:xfrm>
            <a:off x="170180" y="328295"/>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graphicFrame>
        <p:nvGraphicFramePr>
          <p:cNvPr id="155656" name="对象 155655"/>
          <p:cNvGraphicFramePr>
            <a:graphicFrameLocks noChangeAspect="1"/>
          </p:cNvGraphicFramePr>
          <p:nvPr/>
        </p:nvGraphicFramePr>
        <p:xfrm>
          <a:off x="5376545" y="2362200"/>
          <a:ext cx="3352800" cy="2895600"/>
        </p:xfrm>
        <a:graphic>
          <a:graphicData uri="http://schemas.openxmlformats.org/presentationml/2006/ole">
            <mc:AlternateContent xmlns:mc="http://schemas.openxmlformats.org/markup-compatibility/2006">
              <mc:Choice xmlns:v="urn:schemas-microsoft-com:vml" Requires="v">
                <p:oleObj spid="_x0000_s42089" r:id="rId4" imgW="5632704" imgH="1719072" progId="">
                  <p:embed/>
                </p:oleObj>
              </mc:Choice>
              <mc:Fallback>
                <p:oleObj r:id="rId4" imgW="5632704" imgH="1719072"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5376545" y="23622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5657" name="对象 155656"/>
          <p:cNvGraphicFramePr>
            <a:graphicFrameLocks noChangeAspect="1"/>
          </p:cNvGraphicFramePr>
          <p:nvPr/>
        </p:nvGraphicFramePr>
        <p:xfrm>
          <a:off x="685800" y="2362200"/>
          <a:ext cx="3581400" cy="3198813"/>
        </p:xfrm>
        <a:graphic>
          <a:graphicData uri="http://schemas.openxmlformats.org/presentationml/2006/ole">
            <mc:AlternateContent xmlns:mc="http://schemas.openxmlformats.org/markup-compatibility/2006">
              <mc:Choice xmlns:v="urn:schemas-microsoft-com:vml" Requires="v">
                <p:oleObj spid="_x0000_s42090" r:id="rId6" imgW="5632704" imgH="1719072" progId="">
                  <p:embed/>
                </p:oleObj>
              </mc:Choice>
              <mc:Fallback>
                <p:oleObj r:id="rId6" imgW="5632704" imgH="1719072" progId="">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l="13525" r="54691" b="6926"/>
                      <a:stretch>
                        <a:fillRect/>
                      </a:stretch>
                    </p:blipFill>
                    <p:spPr bwMode="auto">
                      <a:xfrm>
                        <a:off x="685800" y="2362200"/>
                        <a:ext cx="3581400" cy="3198813"/>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文本框 156675"/>
          <p:cNvSpPr txBox="1"/>
          <p:nvPr/>
        </p:nvSpPr>
        <p:spPr>
          <a:xfrm>
            <a:off x="269875" y="339725"/>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sp>
        <p:nvSpPr>
          <p:cNvPr id="156677" name="文本框 156676"/>
          <p:cNvSpPr txBox="1"/>
          <p:nvPr/>
        </p:nvSpPr>
        <p:spPr>
          <a:xfrm>
            <a:off x="457200" y="2438400"/>
            <a:ext cx="3505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逻辑函数：</a:t>
            </a:r>
            <a:r>
              <a:rPr lang="en-US" altLang="zh-CN">
                <a:latin typeface="Times New Roman" panose="02020603050405020304" pitchFamily="18" charset="0"/>
                <a:ea typeface="宋体" panose="02010600030101010101" pitchFamily="2" charset="-122"/>
              </a:rPr>
              <a:t>Z=ABC</a:t>
            </a:r>
          </a:p>
        </p:txBody>
      </p:sp>
      <p:sp>
        <p:nvSpPr>
          <p:cNvPr id="156678" name="文本框 156677"/>
          <p:cNvSpPr txBox="1"/>
          <p:nvPr/>
        </p:nvSpPr>
        <p:spPr>
          <a:xfrm>
            <a:off x="381000" y="3657600"/>
            <a:ext cx="48006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）在代数化简法中的应用</a:t>
            </a:r>
            <a:endParaRPr lang="zh-CN" altLang="en-US">
              <a:latin typeface="Times New Roman" panose="02020603050405020304" pitchFamily="18" charset="0"/>
              <a:ea typeface="宋体" panose="02010600030101010101" pitchFamily="2" charset="-122"/>
            </a:endParaRPr>
          </a:p>
        </p:txBody>
      </p:sp>
      <p:graphicFrame>
        <p:nvGraphicFramePr>
          <p:cNvPr id="156679" name="对象 156678"/>
          <p:cNvGraphicFramePr>
            <a:graphicFrameLocks noChangeAspect="1"/>
          </p:cNvGraphicFramePr>
          <p:nvPr/>
        </p:nvGraphicFramePr>
        <p:xfrm>
          <a:off x="5410200" y="2209800"/>
          <a:ext cx="3352800" cy="2895600"/>
        </p:xfrm>
        <a:graphic>
          <a:graphicData uri="http://schemas.openxmlformats.org/presentationml/2006/ole">
            <mc:AlternateContent xmlns:mc="http://schemas.openxmlformats.org/markup-compatibility/2006">
              <mc:Choice xmlns:v="urn:schemas-microsoft-com:vml" Requires="v">
                <p:oleObj spid="_x0000_s43217" r:id="rId4" imgW="5632704" imgH="1719072" progId="">
                  <p:embed/>
                </p:oleObj>
              </mc:Choice>
              <mc:Fallback>
                <p:oleObj r:id="rId4" imgW="5632704" imgH="1719072" progId="">
                  <p:embed/>
                  <p:pic>
                    <p:nvPicPr>
                      <p:cNvPr id="0" name="Picture 153"/>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5410200" y="22098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6683" name="对象 156682"/>
          <p:cNvGraphicFramePr>
            <a:graphicFrameLocks noChangeAspect="1"/>
          </p:cNvGraphicFramePr>
          <p:nvPr/>
        </p:nvGraphicFramePr>
        <p:xfrm>
          <a:off x="1981200" y="2819400"/>
          <a:ext cx="3276600" cy="846138"/>
        </p:xfrm>
        <a:graphic>
          <a:graphicData uri="http://schemas.openxmlformats.org/presentationml/2006/ole">
            <mc:AlternateContent xmlns:mc="http://schemas.openxmlformats.org/markup-compatibility/2006">
              <mc:Choice xmlns:v="urn:schemas-microsoft-com:vml" Requires="v">
                <p:oleObj spid="_x0000_s43218" r:id="rId6" imgW="5477271" imgH="398624" progId="">
                  <p:embed/>
                </p:oleObj>
              </mc:Choice>
              <mc:Fallback>
                <p:oleObj r:id="rId6" imgW="5477271" imgH="398624" progId="">
                  <p:embed/>
                  <p:pic>
                    <p:nvPicPr>
                      <p:cNvPr id="0" name="Picture 154"/>
                      <p:cNvPicPr>
                        <a:picLocks noChangeAspect="1" noChangeArrowheads="1"/>
                      </p:cNvPicPr>
                      <p:nvPr/>
                    </p:nvPicPr>
                    <p:blipFill>
                      <a:blip r:embed="rId7">
                        <a:extLst>
                          <a:ext uri="{28A0092B-C50C-407E-A947-70E740481C1C}">
                            <a14:useLocalDpi xmlns:a14="http://schemas.microsoft.com/office/drawing/2010/main" val="0"/>
                          </a:ext>
                        </a:extLst>
                      </a:blip>
                      <a:srcRect r="71907"/>
                      <a:stretch>
                        <a:fillRect/>
                      </a:stretch>
                    </p:blipFill>
                    <p:spPr bwMode="auto">
                      <a:xfrm>
                        <a:off x="1981200" y="2819400"/>
                        <a:ext cx="3276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6684" name="对象 156683"/>
          <p:cNvGraphicFramePr>
            <a:graphicFrameLocks noChangeAspect="1"/>
          </p:cNvGraphicFramePr>
          <p:nvPr/>
        </p:nvGraphicFramePr>
        <p:xfrm>
          <a:off x="838200" y="4038600"/>
          <a:ext cx="2971800" cy="1376363"/>
        </p:xfrm>
        <a:graphic>
          <a:graphicData uri="http://schemas.openxmlformats.org/presentationml/2006/ole">
            <mc:AlternateContent xmlns:mc="http://schemas.openxmlformats.org/markup-compatibility/2006">
              <mc:Choice xmlns:v="urn:schemas-microsoft-com:vml" Requires="v">
                <p:oleObj spid="_x0000_s43219" r:id="rId8" imgW="5486400" imgH="597408" progId="">
                  <p:embed/>
                </p:oleObj>
              </mc:Choice>
              <mc:Fallback>
                <p:oleObj r:id="rId8" imgW="5486400" imgH="597408" progId="">
                  <p:embed/>
                  <p:pic>
                    <p:nvPicPr>
                      <p:cNvPr id="0" name="Picture 155"/>
                      <p:cNvPicPr>
                        <a:picLocks noChangeAspect="1" noChangeArrowheads="1"/>
                      </p:cNvPicPr>
                      <p:nvPr/>
                    </p:nvPicPr>
                    <p:blipFill>
                      <a:blip r:embed="rId9">
                        <a:extLst>
                          <a:ext uri="{28A0092B-C50C-407E-A947-70E740481C1C}">
                            <a14:useLocalDpi xmlns:a14="http://schemas.microsoft.com/office/drawing/2010/main" val="0"/>
                          </a:ext>
                        </a:extLst>
                      </a:blip>
                      <a:srcRect r="76476"/>
                      <a:stretch>
                        <a:fillRect/>
                      </a:stretch>
                    </p:blipFill>
                    <p:spPr bwMode="auto">
                      <a:xfrm>
                        <a:off x="838200" y="4038600"/>
                        <a:ext cx="29718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6686" name="文本框 156685"/>
          <p:cNvSpPr txBox="1"/>
          <p:nvPr/>
        </p:nvSpPr>
        <p:spPr>
          <a:xfrm>
            <a:off x="609600" y="5410200"/>
            <a:ext cx="8077200" cy="457200"/>
          </a:xfrm>
          <a:prstGeom prst="rect">
            <a:avLst/>
          </a:prstGeom>
          <a:noFill/>
          <a:ln w="9525">
            <a:noFill/>
          </a:ln>
        </p:spPr>
        <p:txBody>
          <a:bodyPr>
            <a:spAutoFit/>
          </a:bodyPr>
          <a:lstStyle/>
          <a:p>
            <a:pPr algn="just"/>
            <a:r>
              <a:rPr lang="zh-CN" altLang="en-US" dirty="0">
                <a:latin typeface="Times New Roman" panose="02020603050405020304" pitchFamily="18" charset="0"/>
                <a:ea typeface="宋体" panose="02010600030101010101" pitchFamily="2" charset="-122"/>
              </a:rPr>
              <a:t>说明：</a:t>
            </a:r>
          </a:p>
        </p:txBody>
      </p:sp>
      <p:graphicFrame>
        <p:nvGraphicFramePr>
          <p:cNvPr id="156687" name="对象 156686"/>
          <p:cNvGraphicFramePr>
            <a:graphicFrameLocks noChangeAspect="1"/>
          </p:cNvGraphicFramePr>
          <p:nvPr/>
        </p:nvGraphicFramePr>
        <p:xfrm>
          <a:off x="1993900" y="5562600"/>
          <a:ext cx="5691188" cy="522288"/>
        </p:xfrm>
        <a:graphic>
          <a:graphicData uri="http://schemas.openxmlformats.org/presentationml/2006/ole">
            <mc:AlternateContent xmlns:mc="http://schemas.openxmlformats.org/markup-compatibility/2006">
              <mc:Choice xmlns:v="urn:schemas-microsoft-com:vml" Requires="v">
                <p:oleObj spid="_x0000_s43220" r:id="rId10" imgW="2195194" imgH="203024" progId="">
                  <p:embed/>
                </p:oleObj>
              </mc:Choice>
              <mc:Fallback>
                <p:oleObj r:id="rId10" imgW="2195194" imgH="203024" progId="">
                  <p:embed/>
                  <p:pic>
                    <p:nvPicPr>
                      <p:cNvPr id="0" name="Picture 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3900" y="5562600"/>
                        <a:ext cx="56911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157697"/>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57700" name="文本框 157699"/>
          <p:cNvSpPr txBox="1"/>
          <p:nvPr/>
        </p:nvSpPr>
        <p:spPr>
          <a:xfrm>
            <a:off x="381000" y="762000"/>
            <a:ext cx="8077200" cy="1614488"/>
          </a:xfrm>
          <a:prstGeom prst="rect">
            <a:avLst/>
          </a:prstGeom>
          <a:noFill/>
          <a:ln w="9525">
            <a:noFill/>
          </a:ln>
        </p:spPr>
        <p:txBody>
          <a:bodyPr>
            <a:spAutoFit/>
          </a:bodyPr>
          <a:lstStyle/>
          <a:p>
            <a:pPr algn="just"/>
            <a:r>
              <a:rPr lang="en-US" altLang="zh-CN" sz="2800" dirty="0">
                <a:solidFill>
                  <a:srgbClr val="FF0066"/>
                </a:solidFill>
                <a:latin typeface="黑体" panose="02010609060101010101" pitchFamily="2" charset="-122"/>
                <a:ea typeface="黑体" panose="02010609060101010101" pitchFamily="2" charset="-122"/>
              </a:rPr>
              <a:t>2</a:t>
            </a:r>
            <a:r>
              <a:rPr lang="zh-CN" altLang="en-US" sz="2800" dirty="0">
                <a:solidFill>
                  <a:srgbClr val="FF0066"/>
                </a:solidFill>
                <a:latin typeface="黑体" panose="02010609060101010101" pitchFamily="2" charset="-122"/>
                <a:ea typeface="黑体" panose="02010609060101010101" pitchFamily="2" charset="-122"/>
              </a:rPr>
              <a:t>、具有约束的逻辑函数的化简</a:t>
            </a:r>
            <a:endParaRPr lang="zh-CN" altLang="en-US" dirty="0">
              <a:latin typeface="Times New Roman" panose="02020603050405020304" pitchFamily="18" charset="0"/>
              <a:ea typeface="宋体" panose="02010600030101010101" pitchFamily="2" charset="-122"/>
            </a:endParaRPr>
          </a:p>
          <a:p>
            <a:pPr algn="just"/>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）约束条件在化简中的作用</a:t>
            </a:r>
          </a:p>
          <a:p>
            <a:pPr algn="just"/>
            <a:r>
              <a:rPr lang="zh-CN" altLang="en-US" dirty="0">
                <a:latin typeface="Times New Roman" panose="02020603050405020304" pitchFamily="18" charset="0"/>
                <a:ea typeface="宋体" panose="02010600030101010101" pitchFamily="2" charset="-122"/>
              </a:rPr>
              <a:t>三八妇女节，某单位包了一场电影，票只发给在本单位工作的女同志，试分析该问题。</a:t>
            </a:r>
            <a:endParaRPr lang="zh-CN" altLang="en-US">
              <a:latin typeface="Times New Roman" panose="02020603050405020304" pitchFamily="18" charset="0"/>
              <a:ea typeface="宋体" panose="02010600030101010101" pitchFamily="2" charset="-122"/>
            </a:endParaRPr>
          </a:p>
        </p:txBody>
      </p:sp>
      <p:sp>
        <p:nvSpPr>
          <p:cNvPr id="157701" name="文本框 157700"/>
          <p:cNvSpPr txBox="1"/>
          <p:nvPr/>
        </p:nvSpPr>
        <p:spPr>
          <a:xfrm>
            <a:off x="457200" y="2438400"/>
            <a:ext cx="3505200" cy="45720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逻辑函数：</a:t>
            </a:r>
            <a:r>
              <a:rPr lang="en-US" altLang="zh-CN">
                <a:latin typeface="Times New Roman" panose="02020603050405020304" pitchFamily="18" charset="0"/>
                <a:ea typeface="宋体" panose="02010600030101010101" pitchFamily="2" charset="-122"/>
              </a:rPr>
              <a:t>Z=ABC</a:t>
            </a:r>
          </a:p>
        </p:txBody>
      </p:sp>
      <p:sp>
        <p:nvSpPr>
          <p:cNvPr id="157702" name="文本框 157701"/>
          <p:cNvSpPr txBox="1"/>
          <p:nvPr/>
        </p:nvSpPr>
        <p:spPr>
          <a:xfrm>
            <a:off x="381000" y="3657600"/>
            <a:ext cx="4800600" cy="457200"/>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）在卡诺图化简法中的应用</a:t>
            </a:r>
            <a:endParaRPr lang="zh-CN" altLang="en-US">
              <a:latin typeface="Times New Roman" panose="02020603050405020304" pitchFamily="18" charset="0"/>
              <a:ea typeface="宋体" panose="02010600030101010101" pitchFamily="2" charset="-122"/>
            </a:endParaRPr>
          </a:p>
        </p:txBody>
      </p:sp>
      <p:graphicFrame>
        <p:nvGraphicFramePr>
          <p:cNvPr id="157703" name="对象 157702"/>
          <p:cNvGraphicFramePr>
            <a:graphicFrameLocks noChangeAspect="1"/>
          </p:cNvGraphicFramePr>
          <p:nvPr/>
        </p:nvGraphicFramePr>
        <p:xfrm>
          <a:off x="5410200" y="2209800"/>
          <a:ext cx="3352800" cy="2895600"/>
        </p:xfrm>
        <a:graphic>
          <a:graphicData uri="http://schemas.openxmlformats.org/presentationml/2006/ole">
            <mc:AlternateContent xmlns:mc="http://schemas.openxmlformats.org/markup-compatibility/2006">
              <mc:Choice xmlns:v="urn:schemas-microsoft-com:vml" Requires="v">
                <p:oleObj spid="_x0000_s44137" r:id="rId4" imgW="5632704" imgH="1719072" progId="">
                  <p:embed/>
                </p:oleObj>
              </mc:Choice>
              <mc:Fallback>
                <p:oleObj r:id="rId4" imgW="5632704" imgH="1719072"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l="54100" r="16145" b="15749"/>
                      <a:stretch>
                        <a:fillRect/>
                      </a:stretch>
                    </p:blipFill>
                    <p:spPr bwMode="auto">
                      <a:xfrm>
                        <a:off x="5410200" y="2209800"/>
                        <a:ext cx="3352800" cy="28956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4" name="对象 157703"/>
          <p:cNvGraphicFramePr>
            <a:graphicFrameLocks noChangeAspect="1"/>
          </p:cNvGraphicFramePr>
          <p:nvPr/>
        </p:nvGraphicFramePr>
        <p:xfrm>
          <a:off x="1981200" y="2819400"/>
          <a:ext cx="3276600" cy="846138"/>
        </p:xfrm>
        <a:graphic>
          <a:graphicData uri="http://schemas.openxmlformats.org/presentationml/2006/ole">
            <mc:AlternateContent xmlns:mc="http://schemas.openxmlformats.org/markup-compatibility/2006">
              <mc:Choice xmlns:v="urn:schemas-microsoft-com:vml" Requires="v">
                <p:oleObj spid="_x0000_s44138" r:id="rId6" imgW="5477271" imgH="398624" progId="">
                  <p:embed/>
                </p:oleObj>
              </mc:Choice>
              <mc:Fallback>
                <p:oleObj r:id="rId6" imgW="5477271" imgH="398624" progId="">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r="71907"/>
                      <a:stretch>
                        <a:fillRect/>
                      </a:stretch>
                    </p:blipFill>
                    <p:spPr bwMode="auto">
                      <a:xfrm>
                        <a:off x="1981200" y="2819400"/>
                        <a:ext cx="32766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57707" name="组合 157706"/>
          <p:cNvGrpSpPr/>
          <p:nvPr/>
        </p:nvGrpSpPr>
        <p:grpSpPr>
          <a:xfrm>
            <a:off x="762000" y="4038600"/>
            <a:ext cx="2971800" cy="1973263"/>
            <a:chOff x="2998" y="8972"/>
            <a:chExt cx="2500" cy="1660"/>
          </a:xfrm>
        </p:grpSpPr>
        <p:sp>
          <p:nvSpPr>
            <p:cNvPr id="157708" name="矩形 157707"/>
            <p:cNvSpPr/>
            <p:nvPr/>
          </p:nvSpPr>
          <p:spPr>
            <a:xfrm>
              <a:off x="3318" y="9332"/>
              <a:ext cx="2180" cy="880"/>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sz="12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d      </a:t>
              </a:r>
              <a:r>
                <a:rPr lang="en-US" altLang="zh-CN">
                  <a:latin typeface="Times New Roman" panose="02020603050405020304" pitchFamily="18" charset="0"/>
                  <a:ea typeface="宋体" panose="02010600030101010101" pitchFamily="2" charset="-122"/>
                </a:rPr>
                <a:t> d </a:t>
              </a:r>
            </a:p>
            <a:p>
              <a:pPr algn="just">
                <a:lnSpc>
                  <a:spcPct val="120000"/>
                </a:lnSpc>
              </a:pPr>
              <a:r>
                <a:rPr lang="en-US" altLang="zh-CN" dirty="0">
                  <a:latin typeface="Times New Roman" panose="02020603050405020304" pitchFamily="18" charset="0"/>
                  <a:ea typeface="宋体" panose="02010600030101010101" pitchFamily="2" charset="-122"/>
                </a:rPr>
                <a:t>          1      </a:t>
              </a:r>
              <a:r>
                <a:rPr lang="en-US" altLang="zh-CN">
                  <a:latin typeface="Times New Roman" panose="02020603050405020304" pitchFamily="18" charset="0"/>
                  <a:ea typeface="宋体" panose="02010600030101010101" pitchFamily="2" charset="-122"/>
                </a:rPr>
                <a:t> 1</a:t>
              </a:r>
            </a:p>
          </p:txBody>
        </p:sp>
        <p:sp>
          <p:nvSpPr>
            <p:cNvPr id="157709" name="直接连接符 157708"/>
            <p:cNvSpPr/>
            <p:nvPr/>
          </p:nvSpPr>
          <p:spPr>
            <a:xfrm>
              <a:off x="3318" y="9792"/>
              <a:ext cx="2180" cy="0"/>
            </a:xfrm>
            <a:prstGeom prst="line">
              <a:avLst/>
            </a:prstGeom>
            <a:ln w="9525" cap="flat" cmpd="sng">
              <a:solidFill>
                <a:srgbClr val="000000"/>
              </a:solidFill>
              <a:prstDash val="solid"/>
              <a:headEnd type="none" w="med" len="med"/>
              <a:tailEnd type="none" w="med" len="med"/>
            </a:ln>
          </p:spPr>
        </p:sp>
        <p:sp>
          <p:nvSpPr>
            <p:cNvPr id="157710" name="直接连接符 157709"/>
            <p:cNvSpPr/>
            <p:nvPr/>
          </p:nvSpPr>
          <p:spPr>
            <a:xfrm>
              <a:off x="4398" y="9332"/>
              <a:ext cx="0" cy="880"/>
            </a:xfrm>
            <a:prstGeom prst="line">
              <a:avLst/>
            </a:prstGeom>
            <a:ln w="9525" cap="flat" cmpd="sng">
              <a:solidFill>
                <a:srgbClr val="000000"/>
              </a:solidFill>
              <a:prstDash val="solid"/>
              <a:headEnd type="none" w="med" len="med"/>
              <a:tailEnd type="none" w="med" len="med"/>
            </a:ln>
          </p:spPr>
        </p:sp>
        <p:sp>
          <p:nvSpPr>
            <p:cNvPr id="157711" name="直接连接符 157710"/>
            <p:cNvSpPr/>
            <p:nvPr/>
          </p:nvSpPr>
          <p:spPr>
            <a:xfrm>
              <a:off x="3818" y="9332"/>
              <a:ext cx="0" cy="880"/>
            </a:xfrm>
            <a:prstGeom prst="line">
              <a:avLst/>
            </a:prstGeom>
            <a:ln w="9525" cap="flat" cmpd="sng">
              <a:solidFill>
                <a:srgbClr val="000000"/>
              </a:solidFill>
              <a:prstDash val="solid"/>
              <a:headEnd type="none" w="med" len="med"/>
              <a:tailEnd type="none" w="med" len="med"/>
            </a:ln>
          </p:spPr>
        </p:sp>
        <p:sp>
          <p:nvSpPr>
            <p:cNvPr id="157712" name="直接连接符 157711"/>
            <p:cNvSpPr/>
            <p:nvPr/>
          </p:nvSpPr>
          <p:spPr>
            <a:xfrm>
              <a:off x="4938" y="9332"/>
              <a:ext cx="0" cy="880"/>
            </a:xfrm>
            <a:prstGeom prst="line">
              <a:avLst/>
            </a:prstGeom>
            <a:ln w="9525" cap="flat" cmpd="sng">
              <a:solidFill>
                <a:srgbClr val="000000"/>
              </a:solidFill>
              <a:prstDash val="solid"/>
              <a:headEnd type="none" w="med" len="med"/>
              <a:tailEnd type="none" w="med" len="med"/>
            </a:ln>
          </p:spPr>
        </p:sp>
        <p:sp>
          <p:nvSpPr>
            <p:cNvPr id="157713" name="左中括号 157712"/>
            <p:cNvSpPr/>
            <p:nvPr/>
          </p:nvSpPr>
          <p:spPr>
            <a:xfrm rot="5400000">
              <a:off x="4898" y="8752"/>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57714" name="左中括号 157713"/>
            <p:cNvSpPr/>
            <p:nvPr/>
          </p:nvSpPr>
          <p:spPr>
            <a:xfrm rot="-5400000" flipV="1">
              <a:off x="4348" y="9702"/>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57715" name="矩形 157714"/>
            <p:cNvSpPr/>
            <p:nvPr/>
          </p:nvSpPr>
          <p:spPr>
            <a:xfrm>
              <a:off x="4278" y="1031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57716" name="矩形 157715"/>
            <p:cNvSpPr/>
            <p:nvPr/>
          </p:nvSpPr>
          <p:spPr>
            <a:xfrm>
              <a:off x="4838" y="897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57717" name="矩形 157716"/>
            <p:cNvSpPr/>
            <p:nvPr/>
          </p:nvSpPr>
          <p:spPr>
            <a:xfrm>
              <a:off x="2998" y="9872"/>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p>
          </p:txBody>
        </p:sp>
      </p:grpSp>
      <p:sp>
        <p:nvSpPr>
          <p:cNvPr id="157718" name="圆角矩形 157717"/>
          <p:cNvSpPr/>
          <p:nvPr/>
        </p:nvSpPr>
        <p:spPr>
          <a:xfrm>
            <a:off x="1828800" y="4560888"/>
            <a:ext cx="1143000" cy="881062"/>
          </a:xfrm>
          <a:prstGeom prst="roundRect">
            <a:avLst>
              <a:gd name="adj" fmla="val 16667"/>
            </a:avLst>
          </a:prstGeom>
          <a:noFill/>
          <a:ln w="9525" cap="flat" cmpd="sng">
            <a:solidFill>
              <a:srgbClr val="000000"/>
            </a:solidFill>
            <a:prstDash val="dash"/>
            <a:headEnd type="none" w="med" len="med"/>
            <a:tailEnd type="none" w="med" len="med"/>
          </a:ln>
        </p:spPr>
        <p:txBody>
          <a:bodyPr/>
          <a:lstStyle/>
          <a:p>
            <a:endParaRPr lang="zh-CN" altLang="en-US"/>
          </a:p>
        </p:txBody>
      </p:sp>
      <p:sp>
        <p:nvSpPr>
          <p:cNvPr id="157719" name="文本框 157718"/>
          <p:cNvSpPr txBox="1"/>
          <p:nvPr/>
        </p:nvSpPr>
        <p:spPr>
          <a:xfrm>
            <a:off x="4114800" y="4648200"/>
            <a:ext cx="9144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Z=C</a:t>
            </a:r>
          </a:p>
        </p:txBody>
      </p:sp>
      <p:sp>
        <p:nvSpPr>
          <p:cNvPr id="157720" name="文本框 157719"/>
          <p:cNvSpPr txBox="1"/>
          <p:nvPr/>
        </p:nvSpPr>
        <p:spPr>
          <a:xfrm>
            <a:off x="4038600" y="5334000"/>
            <a:ext cx="4800600" cy="1187450"/>
          </a:xfrm>
          <a:prstGeom prst="rect">
            <a:avLst/>
          </a:prstGeom>
          <a:noFill/>
          <a:ln w="9525">
            <a:noFill/>
          </a:ln>
        </p:spPr>
        <p:txBody>
          <a:bodyPr>
            <a:spAutoFit/>
          </a:bodyPr>
          <a:lstStyle/>
          <a:p>
            <a:pPr>
              <a:spcBef>
                <a:spcPct val="50000"/>
              </a:spcBef>
            </a:pPr>
            <a:r>
              <a:rPr lang="zh-CN" altLang="en-US" b="1" dirty="0">
                <a:solidFill>
                  <a:srgbClr val="FF0066"/>
                </a:solidFill>
                <a:latin typeface="Times New Roman" panose="02020603050405020304" pitchFamily="18" charset="0"/>
                <a:ea typeface="宋体" panose="02010600030101010101" pitchFamily="2" charset="-122"/>
              </a:rPr>
              <a:t>在化简过程中，约束项是当作</a:t>
            </a:r>
            <a:r>
              <a:rPr lang="en-US" altLang="zh-CN" b="1" dirty="0">
                <a:solidFill>
                  <a:srgbClr val="FF0066"/>
                </a:solidFill>
                <a:latin typeface="Times New Roman" panose="02020603050405020304" pitchFamily="18" charset="0"/>
                <a:ea typeface="宋体" panose="02010600030101010101" pitchFamily="2" charset="-122"/>
              </a:rPr>
              <a:t>0</a:t>
            </a:r>
            <a:r>
              <a:rPr lang="zh-CN" altLang="en-US" b="1" dirty="0">
                <a:solidFill>
                  <a:srgbClr val="FF0066"/>
                </a:solidFill>
                <a:latin typeface="Times New Roman" panose="02020603050405020304" pitchFamily="18" charset="0"/>
                <a:ea typeface="宋体" panose="02010600030101010101" pitchFamily="2" charset="-122"/>
              </a:rPr>
              <a:t>还是</a:t>
            </a:r>
            <a:r>
              <a:rPr lang="en-US" altLang="zh-CN" b="1" dirty="0">
                <a:solidFill>
                  <a:srgbClr val="FF0066"/>
                </a:solidFill>
                <a:latin typeface="Times New Roman" panose="02020603050405020304" pitchFamily="18" charset="0"/>
                <a:ea typeface="宋体" panose="02010600030101010101" pitchFamily="2" charset="-122"/>
              </a:rPr>
              <a:t>1</a:t>
            </a:r>
            <a:r>
              <a:rPr lang="zh-CN" altLang="en-US" b="1" dirty="0">
                <a:solidFill>
                  <a:srgbClr val="FF0066"/>
                </a:solidFill>
                <a:latin typeface="Times New Roman" panose="02020603050405020304" pitchFamily="18" charset="0"/>
                <a:ea typeface="宋体" panose="02010600030101010101" pitchFamily="2" charset="-122"/>
              </a:rPr>
              <a:t>是任意的，可根据函数尽量得到简化而定。</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48129"/>
          <p:cNvSpPr txBox="1"/>
          <p:nvPr/>
        </p:nvSpPr>
        <p:spPr>
          <a:xfrm>
            <a:off x="939800" y="776288"/>
            <a:ext cx="7594600" cy="519112"/>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1</a:t>
            </a:r>
            <a:r>
              <a:rPr lang="zh-CN" altLang="en-US" sz="2800" b="1" dirty="0">
                <a:solidFill>
                  <a:srgbClr val="FF0000"/>
                </a:solidFill>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已知真值表如图，用卡诺图化简。</a:t>
            </a:r>
            <a:endParaRPr lang="zh-CN" altLang="en-US" sz="2800" b="1">
              <a:latin typeface="Times New Roman" panose="02020603050405020304" pitchFamily="18" charset="0"/>
              <a:ea typeface="宋体" panose="02010600030101010101" pitchFamily="2" charset="-122"/>
            </a:endParaRPr>
          </a:p>
        </p:txBody>
      </p:sp>
      <p:graphicFrame>
        <p:nvGraphicFramePr>
          <p:cNvPr id="48131" name="对象 48130"/>
          <p:cNvGraphicFramePr>
            <a:graphicFrameLocks noChangeAspect="1"/>
          </p:cNvGraphicFramePr>
          <p:nvPr/>
        </p:nvGraphicFramePr>
        <p:xfrm>
          <a:off x="1143000" y="1392238"/>
          <a:ext cx="3316288" cy="4703762"/>
        </p:xfrm>
        <a:graphic>
          <a:graphicData uri="http://schemas.openxmlformats.org/presentationml/2006/ole">
            <mc:AlternateContent xmlns:mc="http://schemas.openxmlformats.org/markup-compatibility/2006">
              <mc:Choice xmlns:v="urn:schemas-microsoft-com:vml" Requires="v">
                <p:oleObj spid="_x0000_s45159" r:id="rId4" imgW="4925568" imgH="4713732" progId="">
                  <p:embed/>
                </p:oleObj>
              </mc:Choice>
              <mc:Fallback>
                <p:oleObj r:id="rId4" imgW="4925568" imgH="4713732" progId="">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r="44234"/>
                      <a:stretch>
                        <a:fillRect/>
                      </a:stretch>
                    </p:blipFill>
                    <p:spPr bwMode="auto">
                      <a:xfrm>
                        <a:off x="1143000" y="1392238"/>
                        <a:ext cx="3316288"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132" name="组合 48131"/>
          <p:cNvGrpSpPr/>
          <p:nvPr/>
        </p:nvGrpSpPr>
        <p:grpSpPr>
          <a:xfrm>
            <a:off x="754063" y="4343400"/>
            <a:ext cx="3513137" cy="2344738"/>
            <a:chOff x="652" y="2520"/>
            <a:chExt cx="4004" cy="1510"/>
          </a:xfrm>
        </p:grpSpPr>
        <p:sp>
          <p:nvSpPr>
            <p:cNvPr id="48133" name="直接连接符 48132"/>
            <p:cNvSpPr/>
            <p:nvPr/>
          </p:nvSpPr>
          <p:spPr>
            <a:xfrm>
              <a:off x="652" y="2532"/>
              <a:ext cx="884" cy="0"/>
            </a:xfrm>
            <a:prstGeom prst="line">
              <a:avLst/>
            </a:prstGeom>
            <a:ln w="38100" cap="flat" cmpd="sng">
              <a:solidFill>
                <a:schemeClr val="accent1"/>
              </a:solidFill>
              <a:prstDash val="solid"/>
              <a:headEnd type="none" w="med" len="med"/>
              <a:tailEnd type="triangle" w="med" len="med"/>
            </a:ln>
          </p:spPr>
        </p:sp>
        <p:sp>
          <p:nvSpPr>
            <p:cNvPr id="48134" name="直接连接符 48133"/>
            <p:cNvSpPr/>
            <p:nvPr/>
          </p:nvSpPr>
          <p:spPr>
            <a:xfrm>
              <a:off x="664" y="2520"/>
              <a:ext cx="0" cy="1356"/>
            </a:xfrm>
            <a:prstGeom prst="line">
              <a:avLst/>
            </a:prstGeom>
            <a:ln w="38100" cap="flat" cmpd="sng">
              <a:solidFill>
                <a:schemeClr val="accent1"/>
              </a:solidFill>
              <a:prstDash val="solid"/>
              <a:headEnd type="none" w="med" len="med"/>
              <a:tailEnd type="none" w="med" len="med"/>
            </a:ln>
          </p:spPr>
        </p:sp>
        <p:sp>
          <p:nvSpPr>
            <p:cNvPr id="48135" name="文本框 48134"/>
            <p:cNvSpPr txBox="1"/>
            <p:nvPr/>
          </p:nvSpPr>
          <p:spPr>
            <a:xfrm>
              <a:off x="676" y="3672"/>
              <a:ext cx="3980" cy="358"/>
            </a:xfrm>
            <a:prstGeom prst="rect">
              <a:avLst/>
            </a:prstGeom>
            <a:noFill/>
            <a:ln w="38100" cap="flat" cmpd="sng">
              <a:solidFill>
                <a:schemeClr val="accent1"/>
              </a:solidFill>
              <a:prstDash val="solid"/>
              <a:miter/>
              <a:headEnd type="none" w="med" len="med"/>
              <a:tailEnd type="none" w="med" len="med"/>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宋体" panose="02010600030101010101" pitchFamily="2" charset="-122"/>
                </a:rPr>
                <a:t>101</a:t>
              </a:r>
              <a:r>
                <a:rPr lang="zh-CN" altLang="en-US" sz="2800" b="1" dirty="0">
                  <a:latin typeface="Times New Roman" panose="02020603050405020304" pitchFamily="18" charset="0"/>
                  <a:ea typeface="宋体" panose="02010600030101010101" pitchFamily="2" charset="-122"/>
                </a:rPr>
                <a:t>状态是无关状态。</a:t>
              </a:r>
              <a:endParaRPr lang="zh-CN" altLang="en-US" sz="2800" b="1">
                <a:latin typeface="Times New Roman" panose="02020603050405020304" pitchFamily="18" charset="0"/>
                <a:ea typeface="宋体" panose="02010600030101010101" pitchFamily="2" charset="-122"/>
              </a:endParaRPr>
            </a:p>
          </p:txBody>
        </p:sp>
      </p:grpSp>
      <p:grpSp>
        <p:nvGrpSpPr>
          <p:cNvPr id="48160" name="组合 48159"/>
          <p:cNvGrpSpPr/>
          <p:nvPr/>
        </p:nvGrpSpPr>
        <p:grpSpPr>
          <a:xfrm>
            <a:off x="4487863" y="1295400"/>
            <a:ext cx="4198937" cy="2819400"/>
            <a:chOff x="2827" y="816"/>
            <a:chExt cx="2645" cy="1776"/>
          </a:xfrm>
        </p:grpSpPr>
        <p:graphicFrame>
          <p:nvGraphicFramePr>
            <p:cNvPr id="48146" name="对象 48145"/>
            <p:cNvGraphicFramePr>
              <a:graphicFrameLocks noChangeAspect="1"/>
            </p:cNvGraphicFramePr>
            <p:nvPr/>
          </p:nvGraphicFramePr>
          <p:xfrm>
            <a:off x="3148" y="1369"/>
            <a:ext cx="2324" cy="1223"/>
          </p:xfrm>
          <a:graphic>
            <a:graphicData uri="http://schemas.openxmlformats.org/presentationml/2006/ole">
              <mc:AlternateContent xmlns:mc="http://schemas.openxmlformats.org/markup-compatibility/2006">
                <mc:Choice xmlns:v="urn:schemas-microsoft-com:vml" Requires="v">
                  <p:oleObj spid="_x0000_s45160" r:id="rId6" imgW="4296156" imgH="2421636" progId="">
                    <p:embed/>
                  </p:oleObj>
                </mc:Choice>
                <mc:Fallback>
                  <p:oleObj r:id="rId6" imgW="4296156" imgH="2421636" progId="">
                    <p:embed/>
                    <p:pic>
                      <p:nvPicPr>
                        <p:cNvPr id="0" name="Picture 76"/>
                        <p:cNvPicPr>
                          <a:picLocks noChangeAspect="1" noChangeArrowheads="1"/>
                        </p:cNvPicPr>
                        <p:nvPr/>
                      </p:nvPicPr>
                      <p:blipFill>
                        <a:blip r:embed="rId7">
                          <a:extLst>
                            <a:ext uri="{28A0092B-C50C-407E-A947-70E740481C1C}">
                              <a14:useLocalDpi xmlns:a14="http://schemas.microsoft.com/office/drawing/2010/main" val="0"/>
                            </a:ext>
                          </a:extLst>
                        </a:blip>
                        <a:srcRect r="11026" b="16519"/>
                        <a:stretch>
                          <a:fillRect/>
                        </a:stretch>
                      </p:blipFill>
                      <p:spPr bwMode="auto">
                        <a:xfrm>
                          <a:off x="3148" y="1369"/>
                          <a:ext cx="2324" cy="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159" name="组合 48158"/>
            <p:cNvGrpSpPr/>
            <p:nvPr/>
          </p:nvGrpSpPr>
          <p:grpSpPr>
            <a:xfrm>
              <a:off x="2827" y="816"/>
              <a:ext cx="2580" cy="1644"/>
              <a:chOff x="2827" y="816"/>
              <a:chExt cx="2580" cy="1644"/>
            </a:xfrm>
          </p:grpSpPr>
          <p:sp>
            <p:nvSpPr>
              <p:cNvPr id="48137" name="直接连接符 48136"/>
              <p:cNvSpPr/>
              <p:nvPr/>
            </p:nvSpPr>
            <p:spPr>
              <a:xfrm flipH="1" flipV="1">
                <a:off x="2875" y="1017"/>
                <a:ext cx="360" cy="372"/>
              </a:xfrm>
              <a:prstGeom prst="line">
                <a:avLst/>
              </a:prstGeom>
              <a:ln w="38100" cap="flat" cmpd="sng">
                <a:solidFill>
                  <a:schemeClr val="tx1"/>
                </a:solidFill>
                <a:prstDash val="solid"/>
                <a:headEnd type="none" w="med" len="med"/>
                <a:tailEnd type="none" w="med" len="med"/>
              </a:ln>
            </p:spPr>
          </p:sp>
          <p:sp>
            <p:nvSpPr>
              <p:cNvPr id="48138" name="文本框 48137"/>
              <p:cNvSpPr txBox="1"/>
              <p:nvPr/>
            </p:nvSpPr>
            <p:spPr>
              <a:xfrm>
                <a:off x="2827" y="1149"/>
                <a:ext cx="31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A</a:t>
                </a:r>
              </a:p>
            </p:txBody>
          </p:sp>
          <p:sp>
            <p:nvSpPr>
              <p:cNvPr id="48139" name="文本框 48138"/>
              <p:cNvSpPr txBox="1"/>
              <p:nvPr/>
            </p:nvSpPr>
            <p:spPr>
              <a:xfrm>
                <a:off x="2983" y="816"/>
                <a:ext cx="660"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BC</a:t>
                </a:r>
              </a:p>
            </p:txBody>
          </p:sp>
          <p:sp>
            <p:nvSpPr>
              <p:cNvPr id="48140" name="文本框 48139"/>
              <p:cNvSpPr txBox="1"/>
              <p:nvPr/>
            </p:nvSpPr>
            <p:spPr>
              <a:xfrm>
                <a:off x="3319" y="1029"/>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00</a:t>
                </a:r>
                <a:endParaRPr lang="en-US" altLang="zh-CN" sz="2800" b="1">
                  <a:latin typeface="Times New Roman" panose="02020603050405020304" pitchFamily="18" charset="0"/>
                  <a:ea typeface="楷体_GB2312" pitchFamily="49" charset="-122"/>
                </a:endParaRPr>
              </a:p>
            </p:txBody>
          </p:sp>
          <p:sp>
            <p:nvSpPr>
              <p:cNvPr id="48141" name="文本框 48140"/>
              <p:cNvSpPr txBox="1"/>
              <p:nvPr/>
            </p:nvSpPr>
            <p:spPr>
              <a:xfrm>
                <a:off x="3907" y="1029"/>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01</a:t>
                </a:r>
                <a:endParaRPr lang="en-US" altLang="zh-CN" sz="2800" b="1">
                  <a:latin typeface="Times New Roman" panose="02020603050405020304" pitchFamily="18" charset="0"/>
                  <a:ea typeface="楷体_GB2312" pitchFamily="49" charset="-122"/>
                </a:endParaRPr>
              </a:p>
            </p:txBody>
          </p:sp>
          <p:sp>
            <p:nvSpPr>
              <p:cNvPr id="48142" name="文本框 48141"/>
              <p:cNvSpPr txBox="1"/>
              <p:nvPr/>
            </p:nvSpPr>
            <p:spPr>
              <a:xfrm>
                <a:off x="4447" y="1035"/>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11</a:t>
                </a:r>
                <a:endParaRPr lang="en-US" altLang="zh-CN" sz="2800" b="1">
                  <a:latin typeface="Times New Roman" panose="02020603050405020304" pitchFamily="18" charset="0"/>
                  <a:ea typeface="楷体_GB2312" pitchFamily="49" charset="-122"/>
                </a:endParaRPr>
              </a:p>
            </p:txBody>
          </p:sp>
          <p:sp>
            <p:nvSpPr>
              <p:cNvPr id="48143" name="文本框 48142"/>
              <p:cNvSpPr txBox="1"/>
              <p:nvPr/>
            </p:nvSpPr>
            <p:spPr>
              <a:xfrm>
                <a:off x="5011" y="1041"/>
                <a:ext cx="396" cy="327"/>
              </a:xfrm>
              <a:prstGeom prst="rect">
                <a:avLst/>
              </a:prstGeom>
              <a:noFill/>
              <a:ln w="38100">
                <a:noFill/>
              </a:ln>
            </p:spPr>
            <p:txBody>
              <a:bodyPr lIns="90000" tIns="46800" rIns="90000" bIns="46800">
                <a:spAutoFit/>
              </a:bodyPr>
              <a:lstStyle/>
              <a:p>
                <a:pPr>
                  <a:spcBef>
                    <a:spcPct val="50000"/>
                  </a:spcBef>
                </a:pPr>
                <a:r>
                  <a:rPr lang="en-US" altLang="zh-CN" sz="2800" b="1" dirty="0">
                    <a:latin typeface="Times New Roman" panose="02020603050405020304" pitchFamily="18" charset="0"/>
                    <a:ea typeface="楷体_GB2312" pitchFamily="49" charset="-122"/>
                  </a:rPr>
                  <a:t>10</a:t>
                </a:r>
                <a:endParaRPr lang="en-US" altLang="zh-CN" sz="2800" b="1">
                  <a:latin typeface="Times New Roman" panose="02020603050405020304" pitchFamily="18" charset="0"/>
                  <a:ea typeface="楷体_GB2312" pitchFamily="49" charset="-122"/>
                </a:endParaRPr>
              </a:p>
            </p:txBody>
          </p:sp>
          <p:sp>
            <p:nvSpPr>
              <p:cNvPr id="48144" name="文本框 48143"/>
              <p:cNvSpPr txBox="1"/>
              <p:nvPr/>
            </p:nvSpPr>
            <p:spPr>
              <a:xfrm>
                <a:off x="2959" y="1533"/>
                <a:ext cx="25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0</a:t>
                </a:r>
              </a:p>
            </p:txBody>
          </p:sp>
          <p:sp>
            <p:nvSpPr>
              <p:cNvPr id="48145" name="文本框 48144"/>
              <p:cNvSpPr txBox="1"/>
              <p:nvPr/>
            </p:nvSpPr>
            <p:spPr>
              <a:xfrm>
                <a:off x="2947" y="2133"/>
                <a:ext cx="252" cy="327"/>
              </a:xfrm>
              <a:prstGeom prst="rect">
                <a:avLst/>
              </a:prstGeom>
              <a:noFill/>
              <a:ln w="38100">
                <a:noFill/>
              </a:ln>
            </p:spPr>
            <p:txBody>
              <a:bodyPr lIns="90000" tIns="46800" rIns="90000" bIns="46800">
                <a:spAutoFit/>
              </a:bodyPr>
              <a:lstStyle/>
              <a:p>
                <a:pPr>
                  <a:spcBef>
                    <a:spcPct val="50000"/>
                  </a:spcBef>
                </a:pPr>
                <a:r>
                  <a:rPr lang="en-US" altLang="zh-CN" sz="2800" b="1">
                    <a:latin typeface="Times New Roman" panose="02020603050405020304" pitchFamily="18" charset="0"/>
                    <a:ea typeface="楷体_GB2312" pitchFamily="49" charset="-122"/>
                  </a:rPr>
                  <a:t>1</a:t>
                </a:r>
              </a:p>
            </p:txBody>
          </p:sp>
          <p:sp>
            <p:nvSpPr>
              <p:cNvPr id="48147" name="圆角矩形 48146"/>
              <p:cNvSpPr/>
              <p:nvPr/>
            </p:nvSpPr>
            <p:spPr>
              <a:xfrm>
                <a:off x="3391" y="2061"/>
                <a:ext cx="1944" cy="384"/>
              </a:xfrm>
              <a:prstGeom prst="roundRect">
                <a:avLst>
                  <a:gd name="adj" fmla="val 16667"/>
                </a:avLst>
              </a:prstGeom>
              <a:noFill/>
              <a:ln w="38100" cap="flat" cmpd="sng">
                <a:solidFill>
                  <a:srgbClr val="FF0066"/>
                </a:solidFill>
                <a:prstDash val="solid"/>
                <a:headEnd type="none" w="med" len="med"/>
                <a:tailEnd type="none" w="med" len="med"/>
              </a:ln>
            </p:spPr>
            <p:txBody>
              <a:bodyPr/>
              <a:lstStyle/>
              <a:p>
                <a:endParaRPr lang="zh-CN" altLang="en-US"/>
              </a:p>
            </p:txBody>
          </p:sp>
        </p:grpSp>
      </p:grpSp>
      <p:grpSp>
        <p:nvGrpSpPr>
          <p:cNvPr id="48148" name="组合 48147"/>
          <p:cNvGrpSpPr/>
          <p:nvPr/>
        </p:nvGrpSpPr>
        <p:grpSpPr>
          <a:xfrm>
            <a:off x="5649913" y="3328988"/>
            <a:ext cx="2743200" cy="1676400"/>
            <a:chOff x="2232" y="3024"/>
            <a:chExt cx="1728" cy="1056"/>
          </a:xfrm>
        </p:grpSpPr>
        <p:sp>
          <p:nvSpPr>
            <p:cNvPr id="48149" name="椭圆 48148"/>
            <p:cNvSpPr/>
            <p:nvPr/>
          </p:nvSpPr>
          <p:spPr>
            <a:xfrm>
              <a:off x="2232" y="3660"/>
              <a:ext cx="1728" cy="420"/>
            </a:xfrm>
            <a:prstGeom prst="ellipse">
              <a:avLst/>
            </a:prstGeom>
            <a:noFill/>
            <a:ln w="38100" cap="flat" cmpd="sng">
              <a:solidFill>
                <a:srgbClr val="FF0066"/>
              </a:solidFill>
              <a:prstDash val="solid"/>
              <a:headEnd type="none" w="med" len="med"/>
              <a:tailEnd type="none" w="med" len="med"/>
            </a:ln>
          </p:spPr>
          <p:txBody>
            <a:bodyPr wrap="none" lIns="90000" tIns="46800" rIns="90000" bIns="46800" anchor="ctr"/>
            <a:lstStyle/>
            <a:p>
              <a:pPr algn="ctr"/>
              <a:r>
                <a:rPr lang="zh-CN" altLang="en-US" sz="3200" b="1" dirty="0">
                  <a:latin typeface="Times New Roman" panose="02020603050405020304" pitchFamily="18" charset="0"/>
                  <a:ea typeface="楷体_GB2312" pitchFamily="49" charset="-122"/>
                </a:rPr>
                <a:t>认为是</a:t>
              </a:r>
              <a:r>
                <a:rPr lang="en-US" altLang="zh-CN" sz="3200" b="1" dirty="0">
                  <a:latin typeface="Times New Roman" panose="02020603050405020304" pitchFamily="18" charset="0"/>
                  <a:ea typeface="楷体_GB2312" pitchFamily="49" charset="-122"/>
                </a:rPr>
                <a:t>1</a:t>
              </a:r>
              <a:endParaRPr lang="en-US" altLang="zh-CN" sz="3200" b="1">
                <a:latin typeface="Times New Roman" panose="02020603050405020304" pitchFamily="18" charset="0"/>
                <a:ea typeface="楷体_GB2312" pitchFamily="49" charset="-122"/>
              </a:endParaRPr>
            </a:p>
          </p:txBody>
        </p:sp>
        <p:sp>
          <p:nvSpPr>
            <p:cNvPr id="48150" name="椭圆 48149"/>
            <p:cNvSpPr/>
            <p:nvPr/>
          </p:nvSpPr>
          <p:spPr>
            <a:xfrm>
              <a:off x="2544" y="3024"/>
              <a:ext cx="312" cy="336"/>
            </a:xfrm>
            <a:prstGeom prst="ellipse">
              <a:avLst/>
            </a:prstGeom>
            <a:noFill/>
            <a:ln w="38100" cap="flat" cmpd="sng">
              <a:solidFill>
                <a:srgbClr val="FF0066"/>
              </a:solidFill>
              <a:prstDash val="solid"/>
              <a:headEnd type="none" w="med" len="med"/>
              <a:tailEnd type="none" w="med" len="med"/>
            </a:ln>
          </p:spPr>
          <p:txBody>
            <a:bodyPr/>
            <a:lstStyle/>
            <a:p>
              <a:endParaRPr lang="zh-CN" altLang="en-US"/>
            </a:p>
          </p:txBody>
        </p:sp>
        <p:sp>
          <p:nvSpPr>
            <p:cNvPr id="48151" name="直接连接符 48150"/>
            <p:cNvSpPr/>
            <p:nvPr/>
          </p:nvSpPr>
          <p:spPr>
            <a:xfrm>
              <a:off x="2700" y="3348"/>
              <a:ext cx="84" cy="324"/>
            </a:xfrm>
            <a:prstGeom prst="line">
              <a:avLst/>
            </a:prstGeom>
            <a:ln w="38100" cap="flat" cmpd="sng">
              <a:solidFill>
                <a:srgbClr val="FF0066"/>
              </a:solidFill>
              <a:prstDash val="solid"/>
              <a:headEnd type="none" w="med" len="med"/>
              <a:tailEnd type="none" w="med" len="med"/>
            </a:ln>
          </p:spPr>
        </p:sp>
      </p:grpSp>
      <p:sp>
        <p:nvSpPr>
          <p:cNvPr id="48155" name="文本框 48154"/>
          <p:cNvSpPr txBox="1"/>
          <p:nvPr/>
        </p:nvSpPr>
        <p:spPr>
          <a:xfrm>
            <a:off x="6172200" y="5410200"/>
            <a:ext cx="1504950" cy="579438"/>
          </a:xfrm>
          <a:prstGeom prst="rect">
            <a:avLst/>
          </a:prstGeom>
          <a:noFill/>
          <a:ln w="38100">
            <a:noFill/>
          </a:ln>
        </p:spPr>
        <p:txBody>
          <a:bodyPr lIns="90000" tIns="46800" rIns="90000" bIns="46800">
            <a:spAutoFit/>
          </a:bodyPr>
          <a:lstStyle/>
          <a:p>
            <a:pPr>
              <a:spcBef>
                <a:spcPct val="50000"/>
              </a:spcBef>
            </a:pPr>
            <a:r>
              <a:rPr lang="en-US" altLang="zh-CN" sz="3200" b="1">
                <a:latin typeface="Times New Roman" panose="02020603050405020304" pitchFamily="18" charset="0"/>
                <a:ea typeface="楷体_GB2312" pitchFamily="49" charset="-122"/>
              </a:rPr>
              <a:t>F=A</a:t>
            </a:r>
          </a:p>
        </p:txBody>
      </p:sp>
      <p:sp>
        <p:nvSpPr>
          <p:cNvPr id="48157" name="矩形 48156"/>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文本框 158721"/>
          <p:cNvSpPr txBox="1"/>
          <p:nvPr/>
        </p:nvSpPr>
        <p:spPr>
          <a:xfrm>
            <a:off x="393700" y="865632"/>
            <a:ext cx="7594600" cy="519113"/>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2</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Z(A,B,C,D)=∑m(1,2,5,6,9)+∑d(10,11,12,13,14,15)</a:t>
            </a:r>
          </a:p>
        </p:txBody>
      </p:sp>
      <p:sp>
        <p:nvSpPr>
          <p:cNvPr id="158747" name="矩形 158746"/>
          <p:cNvSpPr/>
          <p:nvPr/>
        </p:nvSpPr>
        <p:spPr>
          <a:xfrm>
            <a:off x="206375" y="258763"/>
            <a:ext cx="591820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一、具有约束的逻辑函数的化简</a:t>
            </a:r>
            <a:endParaRPr lang="zh-CN" altLang="en-US" b="1" dirty="0">
              <a:latin typeface="Times New Roman" panose="02020603050405020304" pitchFamily="18" charset="0"/>
              <a:ea typeface="宋体" panose="02010600030101010101" pitchFamily="2" charset="-122"/>
            </a:endParaRPr>
          </a:p>
        </p:txBody>
      </p:sp>
      <p:sp>
        <p:nvSpPr>
          <p:cNvPr id="158748" name="文本框 158747"/>
          <p:cNvSpPr txBox="1"/>
          <p:nvPr/>
        </p:nvSpPr>
        <p:spPr>
          <a:xfrm>
            <a:off x="381000" y="1447800"/>
            <a:ext cx="7924800" cy="519113"/>
          </a:xfrm>
          <a:prstGeom prst="rect">
            <a:avLst/>
          </a:prstGeom>
          <a:noFill/>
          <a:ln w="38100">
            <a:noFill/>
          </a:ln>
        </p:spPr>
        <p:txBody>
          <a:bodyPr lIns="90000" tIns="46800" rIns="90000" bIns="46800">
            <a:spAutoFit/>
          </a:bodyPr>
          <a:lstStyle/>
          <a:p>
            <a:pPr>
              <a:spcBef>
                <a:spcPct val="50000"/>
              </a:spcBef>
            </a:pPr>
            <a:r>
              <a:rPr lang="zh-CN" altLang="en-US" sz="2800" b="1" dirty="0">
                <a:solidFill>
                  <a:srgbClr val="FF0000"/>
                </a:solidFill>
                <a:latin typeface="Times New Roman" panose="02020603050405020304" pitchFamily="18" charset="0"/>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rPr>
              <a:t>3</a:t>
            </a:r>
            <a:r>
              <a:rPr lang="zh-CN" altLang="en-US" sz="2800" b="1" dirty="0">
                <a:solidFill>
                  <a:srgbClr val="FF0000"/>
                </a:solidFill>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Z(A,B,C,D)=∑m(3,4,5,10,11,12)+∑d(0,1,2,13,14,15)</a:t>
            </a:r>
          </a:p>
        </p:txBody>
      </p:sp>
      <p:grpSp>
        <p:nvGrpSpPr>
          <p:cNvPr id="158749" name="组合 158748"/>
          <p:cNvGrpSpPr/>
          <p:nvPr/>
        </p:nvGrpSpPr>
        <p:grpSpPr>
          <a:xfrm>
            <a:off x="0" y="1905000"/>
            <a:ext cx="4724400" cy="3429000"/>
            <a:chOff x="2400" y="2112"/>
            <a:chExt cx="2976" cy="2160"/>
          </a:xfrm>
        </p:grpSpPr>
        <p:sp>
          <p:nvSpPr>
            <p:cNvPr id="158750" name="左大括号 158749"/>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1" name="左大括号 158750"/>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2" name="左大括号 158751"/>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3" name="左大括号 158752"/>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54" name="文本框 158753"/>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58755" name="文本框 158754"/>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58756" name="文本框 158755"/>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58757" name="文本框 158756"/>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58758" name="矩形 158757"/>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59" name="矩形 158758"/>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0" name="矩形 158759"/>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1" name="矩形 158760"/>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62" name="矩形 158761"/>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3" name="矩形 158762"/>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4" name="矩形 158763"/>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765" name="矩形 158764"/>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766" name="矩形 158765"/>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7" name="矩形 158766"/>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68" name="矩形 158767"/>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69" name="矩形 158768"/>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0" name="矩形 158769"/>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71" name="矩形 158770"/>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2" name="矩形 158771"/>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73" name="矩形 158772"/>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774" name="直接连接符 158773"/>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58775" name="直接连接符 158774"/>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58776" name="直接连接符 158775"/>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58777" name="直接连接符 158776"/>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58778" name="直接连接符 158777"/>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58779" name="直接连接符 158778"/>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58780" name="直接连接符 158779"/>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58781" name="直接连接符 158780"/>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58782" name="直接连接符 158781"/>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58783" name="直接连接符 158782"/>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58784" name="圆角矩形 158783"/>
          <p:cNvSpPr/>
          <p:nvPr/>
        </p:nvSpPr>
        <p:spPr>
          <a:xfrm>
            <a:off x="1600200" y="2590800"/>
            <a:ext cx="457200" cy="19812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58785" name="圆角矩形 158784"/>
          <p:cNvSpPr/>
          <p:nvPr/>
        </p:nvSpPr>
        <p:spPr>
          <a:xfrm>
            <a:off x="3276600" y="2667000"/>
            <a:ext cx="304800" cy="1905000"/>
          </a:xfrm>
          <a:prstGeom prst="roundRect">
            <a:avLst>
              <a:gd name="adj" fmla="val 16667"/>
            </a:avLst>
          </a:prstGeom>
          <a:noFill/>
          <a:ln w="9525" cap="flat" cmpd="sng">
            <a:solidFill>
              <a:schemeClr val="accent2"/>
            </a:solidFill>
            <a:prstDash val="solid"/>
            <a:headEnd type="none" w="med" len="med"/>
            <a:tailEnd type="none" w="med" len="med"/>
          </a:ln>
        </p:spPr>
        <p:txBody>
          <a:bodyPr wrap="none" anchor="ctr"/>
          <a:lstStyle/>
          <a:p>
            <a:pPr algn="ctr"/>
            <a:endParaRPr>
              <a:solidFill>
                <a:schemeClr val="accent2"/>
              </a:solidFill>
              <a:latin typeface="Times New Roman" panose="02020603050405020304" pitchFamily="18" charset="0"/>
              <a:ea typeface="宋体" panose="02010600030101010101" pitchFamily="2" charset="-122"/>
            </a:endParaRPr>
          </a:p>
        </p:txBody>
      </p:sp>
      <p:grpSp>
        <p:nvGrpSpPr>
          <p:cNvPr id="158788" name="组合 158787"/>
          <p:cNvGrpSpPr/>
          <p:nvPr/>
        </p:nvGrpSpPr>
        <p:grpSpPr>
          <a:xfrm>
            <a:off x="4343400" y="1828800"/>
            <a:ext cx="4724400" cy="3429000"/>
            <a:chOff x="2400" y="2112"/>
            <a:chExt cx="2976" cy="2160"/>
          </a:xfrm>
        </p:grpSpPr>
        <p:sp>
          <p:nvSpPr>
            <p:cNvPr id="158789" name="左大括号 158788"/>
            <p:cNvSpPr/>
            <p:nvPr/>
          </p:nvSpPr>
          <p:spPr>
            <a:xfrm>
              <a:off x="2640" y="3216"/>
              <a:ext cx="96" cy="624"/>
            </a:xfrm>
            <a:prstGeom prst="lef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0" name="左大括号 158789"/>
            <p:cNvSpPr/>
            <p:nvPr/>
          </p:nvSpPr>
          <p:spPr>
            <a:xfrm rot="5400000">
              <a:off x="4200" y="1896"/>
              <a:ext cx="144" cy="1056"/>
            </a:xfrm>
            <a:prstGeom prst="leftBrace">
              <a:avLst>
                <a:gd name="adj1" fmla="val 61111"/>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1" name="左大括号 158790"/>
            <p:cNvSpPr/>
            <p:nvPr/>
          </p:nvSpPr>
          <p:spPr>
            <a:xfrm rot="-5400000">
              <a:off x="3696" y="3408"/>
              <a:ext cx="192" cy="1056"/>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2" name="左大括号 158791"/>
            <p:cNvSpPr/>
            <p:nvPr/>
          </p:nvSpPr>
          <p:spPr>
            <a:xfrm flipH="1">
              <a:off x="4896" y="2880"/>
              <a:ext cx="96" cy="672"/>
            </a:xfrm>
            <a:prstGeom prst="leftBrace">
              <a:avLst>
                <a:gd name="adj1" fmla="val 5833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58793" name="文本框 158792"/>
            <p:cNvSpPr txBox="1"/>
            <p:nvPr/>
          </p:nvSpPr>
          <p:spPr>
            <a:xfrm>
              <a:off x="2400" y="3408"/>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A</a:t>
              </a:r>
            </a:p>
          </p:txBody>
        </p:sp>
        <p:sp>
          <p:nvSpPr>
            <p:cNvPr id="158794" name="文本框 158793"/>
            <p:cNvSpPr txBox="1"/>
            <p:nvPr/>
          </p:nvSpPr>
          <p:spPr>
            <a:xfrm>
              <a:off x="4176" y="211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C</a:t>
              </a:r>
            </a:p>
          </p:txBody>
        </p:sp>
        <p:sp>
          <p:nvSpPr>
            <p:cNvPr id="158795" name="文本框 158794"/>
            <p:cNvSpPr txBox="1"/>
            <p:nvPr/>
          </p:nvSpPr>
          <p:spPr>
            <a:xfrm>
              <a:off x="5040" y="3072"/>
              <a:ext cx="336"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B</a:t>
              </a:r>
            </a:p>
          </p:txBody>
        </p:sp>
        <p:sp>
          <p:nvSpPr>
            <p:cNvPr id="158796" name="文本框 158795"/>
            <p:cNvSpPr txBox="1"/>
            <p:nvPr/>
          </p:nvSpPr>
          <p:spPr>
            <a:xfrm>
              <a:off x="3696" y="3984"/>
              <a:ext cx="384" cy="288"/>
            </a:xfrm>
            <a:prstGeom prst="rect">
              <a:avLst/>
            </a:prstGeom>
            <a:noFill/>
            <a:ln w="9525">
              <a:noFill/>
            </a:ln>
          </p:spPr>
          <p:txBody>
            <a:bodyPr anchor="ctr">
              <a:spAutoFit/>
            </a:bodyPr>
            <a:lstStyle/>
            <a:p>
              <a:pPr algn="ctr">
                <a:spcBef>
                  <a:spcPct val="50000"/>
                </a:spcBef>
              </a:pPr>
              <a:r>
                <a:rPr lang="en-US" altLang="zh-CN">
                  <a:latin typeface="Times New Roman" panose="02020603050405020304" pitchFamily="18" charset="0"/>
                  <a:ea typeface="宋体" panose="02010600030101010101" pitchFamily="2" charset="-122"/>
                </a:rPr>
                <a:t>D</a:t>
              </a:r>
            </a:p>
          </p:txBody>
        </p:sp>
        <p:sp>
          <p:nvSpPr>
            <p:cNvPr id="158797" name="矩形 158796"/>
            <p:cNvSpPr/>
            <p:nvPr/>
          </p:nvSpPr>
          <p:spPr>
            <a:xfrm>
              <a:off x="4296"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98" name="矩形 158797"/>
            <p:cNvSpPr/>
            <p:nvPr/>
          </p:nvSpPr>
          <p:spPr>
            <a:xfrm>
              <a:off x="3792"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799" name="矩形 158798"/>
            <p:cNvSpPr/>
            <p:nvPr/>
          </p:nvSpPr>
          <p:spPr>
            <a:xfrm>
              <a:off x="3288"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800" name="矩形 158799"/>
            <p:cNvSpPr/>
            <p:nvPr/>
          </p:nvSpPr>
          <p:spPr>
            <a:xfrm>
              <a:off x="2784" y="3508"/>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a:p>
          </p:txBody>
        </p:sp>
        <p:sp>
          <p:nvSpPr>
            <p:cNvPr id="158801" name="矩形 158800"/>
            <p:cNvSpPr/>
            <p:nvPr/>
          </p:nvSpPr>
          <p:spPr>
            <a:xfrm>
              <a:off x="4296"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2" name="矩形 158801"/>
            <p:cNvSpPr/>
            <p:nvPr/>
          </p:nvSpPr>
          <p:spPr>
            <a:xfrm>
              <a:off x="3792"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3" name="矩形 158802"/>
            <p:cNvSpPr/>
            <p:nvPr/>
          </p:nvSpPr>
          <p:spPr>
            <a:xfrm>
              <a:off x="3288"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04" name="矩形 158803"/>
            <p:cNvSpPr/>
            <p:nvPr/>
          </p:nvSpPr>
          <p:spPr>
            <a:xfrm>
              <a:off x="2784" y="3176"/>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5" name="矩形 158804"/>
            <p:cNvSpPr/>
            <p:nvPr/>
          </p:nvSpPr>
          <p:spPr>
            <a:xfrm>
              <a:off x="4296"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806" name="矩形 158805"/>
            <p:cNvSpPr/>
            <p:nvPr/>
          </p:nvSpPr>
          <p:spPr>
            <a:xfrm>
              <a:off x="3792"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0</a:t>
              </a:r>
            </a:p>
          </p:txBody>
        </p:sp>
        <p:sp>
          <p:nvSpPr>
            <p:cNvPr id="158807" name="矩形 158806"/>
            <p:cNvSpPr/>
            <p:nvPr/>
          </p:nvSpPr>
          <p:spPr>
            <a:xfrm>
              <a:off x="3288"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8" name="矩形 158807"/>
            <p:cNvSpPr/>
            <p:nvPr/>
          </p:nvSpPr>
          <p:spPr>
            <a:xfrm>
              <a:off x="2784" y="2844"/>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09" name="矩形 158808"/>
            <p:cNvSpPr/>
            <p:nvPr/>
          </p:nvSpPr>
          <p:spPr>
            <a:xfrm>
              <a:off x="4296"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0" name="矩形 158809"/>
            <p:cNvSpPr/>
            <p:nvPr/>
          </p:nvSpPr>
          <p:spPr>
            <a:xfrm>
              <a:off x="3792"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p>
          </p:txBody>
        </p:sp>
        <p:sp>
          <p:nvSpPr>
            <p:cNvPr id="158811" name="矩形 158810"/>
            <p:cNvSpPr/>
            <p:nvPr/>
          </p:nvSpPr>
          <p:spPr>
            <a:xfrm>
              <a:off x="3288"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2" name="矩形 158811"/>
            <p:cNvSpPr/>
            <p:nvPr/>
          </p:nvSpPr>
          <p:spPr>
            <a:xfrm>
              <a:off x="2784" y="2512"/>
              <a:ext cx="504" cy="332"/>
            </a:xfrm>
            <a:prstGeom prst="rect">
              <a:avLst/>
            </a:prstGeom>
            <a:noFill/>
            <a:ln w="9525">
              <a:noFill/>
            </a:ln>
          </p:spPr>
          <p:txBody>
            <a:bodyPr anchor="ct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d</a:t>
              </a:r>
            </a:p>
          </p:txBody>
        </p:sp>
        <p:sp>
          <p:nvSpPr>
            <p:cNvPr id="158813" name="直接连接符 158812"/>
            <p:cNvSpPr/>
            <p:nvPr/>
          </p:nvSpPr>
          <p:spPr>
            <a:xfrm>
              <a:off x="2784" y="2512"/>
              <a:ext cx="2016" cy="0"/>
            </a:xfrm>
            <a:prstGeom prst="line">
              <a:avLst/>
            </a:prstGeom>
            <a:ln w="28575" cap="sq" cmpd="sng">
              <a:solidFill>
                <a:schemeClr val="tx1"/>
              </a:solidFill>
              <a:prstDash val="solid"/>
              <a:headEnd type="none" w="med" len="med"/>
              <a:tailEnd type="none" w="med" len="med"/>
            </a:ln>
          </p:spPr>
        </p:sp>
        <p:sp>
          <p:nvSpPr>
            <p:cNvPr id="158814" name="直接连接符 158813"/>
            <p:cNvSpPr/>
            <p:nvPr/>
          </p:nvSpPr>
          <p:spPr>
            <a:xfrm>
              <a:off x="2784" y="2844"/>
              <a:ext cx="2016" cy="0"/>
            </a:xfrm>
            <a:prstGeom prst="line">
              <a:avLst/>
            </a:prstGeom>
            <a:ln w="12700" cap="flat" cmpd="sng">
              <a:solidFill>
                <a:schemeClr val="tx1"/>
              </a:solidFill>
              <a:prstDash val="solid"/>
              <a:headEnd type="none" w="med" len="med"/>
              <a:tailEnd type="none" w="med" len="med"/>
            </a:ln>
          </p:spPr>
        </p:sp>
        <p:sp>
          <p:nvSpPr>
            <p:cNvPr id="158815" name="直接连接符 158814"/>
            <p:cNvSpPr/>
            <p:nvPr/>
          </p:nvSpPr>
          <p:spPr>
            <a:xfrm>
              <a:off x="2784" y="3176"/>
              <a:ext cx="2016" cy="0"/>
            </a:xfrm>
            <a:prstGeom prst="line">
              <a:avLst/>
            </a:prstGeom>
            <a:ln w="12700" cap="flat" cmpd="sng">
              <a:solidFill>
                <a:schemeClr val="tx1"/>
              </a:solidFill>
              <a:prstDash val="solid"/>
              <a:headEnd type="none" w="med" len="med"/>
              <a:tailEnd type="none" w="med" len="med"/>
            </a:ln>
          </p:spPr>
        </p:sp>
        <p:sp>
          <p:nvSpPr>
            <p:cNvPr id="158816" name="直接连接符 158815"/>
            <p:cNvSpPr/>
            <p:nvPr/>
          </p:nvSpPr>
          <p:spPr>
            <a:xfrm>
              <a:off x="2784" y="3508"/>
              <a:ext cx="2016" cy="0"/>
            </a:xfrm>
            <a:prstGeom prst="line">
              <a:avLst/>
            </a:prstGeom>
            <a:ln w="12700" cap="flat" cmpd="sng">
              <a:solidFill>
                <a:schemeClr val="tx1"/>
              </a:solidFill>
              <a:prstDash val="solid"/>
              <a:headEnd type="none" w="med" len="med"/>
              <a:tailEnd type="none" w="med" len="med"/>
            </a:ln>
          </p:spPr>
        </p:sp>
        <p:sp>
          <p:nvSpPr>
            <p:cNvPr id="158817" name="直接连接符 158816"/>
            <p:cNvSpPr/>
            <p:nvPr/>
          </p:nvSpPr>
          <p:spPr>
            <a:xfrm>
              <a:off x="2784" y="3840"/>
              <a:ext cx="2016" cy="0"/>
            </a:xfrm>
            <a:prstGeom prst="line">
              <a:avLst/>
            </a:prstGeom>
            <a:ln w="28575" cap="sq" cmpd="sng">
              <a:solidFill>
                <a:schemeClr val="tx1"/>
              </a:solidFill>
              <a:prstDash val="solid"/>
              <a:headEnd type="none" w="med" len="med"/>
              <a:tailEnd type="none" w="med" len="med"/>
            </a:ln>
          </p:spPr>
        </p:sp>
        <p:sp>
          <p:nvSpPr>
            <p:cNvPr id="158818" name="直接连接符 158817"/>
            <p:cNvSpPr/>
            <p:nvPr/>
          </p:nvSpPr>
          <p:spPr>
            <a:xfrm>
              <a:off x="2784" y="2512"/>
              <a:ext cx="0" cy="1328"/>
            </a:xfrm>
            <a:prstGeom prst="line">
              <a:avLst/>
            </a:prstGeom>
            <a:ln w="28575" cap="sq" cmpd="sng">
              <a:solidFill>
                <a:schemeClr val="tx1"/>
              </a:solidFill>
              <a:prstDash val="solid"/>
              <a:headEnd type="none" w="med" len="med"/>
              <a:tailEnd type="none" w="med" len="med"/>
            </a:ln>
          </p:spPr>
        </p:sp>
        <p:sp>
          <p:nvSpPr>
            <p:cNvPr id="158819" name="直接连接符 158818"/>
            <p:cNvSpPr/>
            <p:nvPr/>
          </p:nvSpPr>
          <p:spPr>
            <a:xfrm>
              <a:off x="3288" y="2512"/>
              <a:ext cx="0" cy="1328"/>
            </a:xfrm>
            <a:prstGeom prst="line">
              <a:avLst/>
            </a:prstGeom>
            <a:ln w="12700" cap="flat" cmpd="sng">
              <a:solidFill>
                <a:schemeClr val="tx1"/>
              </a:solidFill>
              <a:prstDash val="solid"/>
              <a:headEnd type="none" w="med" len="med"/>
              <a:tailEnd type="none" w="med" len="med"/>
            </a:ln>
          </p:spPr>
        </p:sp>
        <p:sp>
          <p:nvSpPr>
            <p:cNvPr id="158820" name="直接连接符 158819"/>
            <p:cNvSpPr/>
            <p:nvPr/>
          </p:nvSpPr>
          <p:spPr>
            <a:xfrm>
              <a:off x="3792" y="2512"/>
              <a:ext cx="0" cy="1328"/>
            </a:xfrm>
            <a:prstGeom prst="line">
              <a:avLst/>
            </a:prstGeom>
            <a:ln w="12700" cap="flat" cmpd="sng">
              <a:solidFill>
                <a:schemeClr val="tx1"/>
              </a:solidFill>
              <a:prstDash val="solid"/>
              <a:headEnd type="none" w="med" len="med"/>
              <a:tailEnd type="none" w="med" len="med"/>
            </a:ln>
          </p:spPr>
        </p:sp>
        <p:sp>
          <p:nvSpPr>
            <p:cNvPr id="158821" name="直接连接符 158820"/>
            <p:cNvSpPr/>
            <p:nvPr/>
          </p:nvSpPr>
          <p:spPr>
            <a:xfrm>
              <a:off x="4296" y="2512"/>
              <a:ext cx="0" cy="1328"/>
            </a:xfrm>
            <a:prstGeom prst="line">
              <a:avLst/>
            </a:prstGeom>
            <a:ln w="12700" cap="flat" cmpd="sng">
              <a:solidFill>
                <a:schemeClr val="tx1"/>
              </a:solidFill>
              <a:prstDash val="solid"/>
              <a:headEnd type="none" w="med" len="med"/>
              <a:tailEnd type="none" w="med" len="med"/>
            </a:ln>
          </p:spPr>
        </p:sp>
        <p:sp>
          <p:nvSpPr>
            <p:cNvPr id="158822" name="直接连接符 158821"/>
            <p:cNvSpPr/>
            <p:nvPr/>
          </p:nvSpPr>
          <p:spPr>
            <a:xfrm>
              <a:off x="4800" y="2512"/>
              <a:ext cx="0" cy="1328"/>
            </a:xfrm>
            <a:prstGeom prst="line">
              <a:avLst/>
            </a:prstGeom>
            <a:ln w="28575" cap="sq" cmpd="sng">
              <a:solidFill>
                <a:schemeClr val="tx1"/>
              </a:solidFill>
              <a:prstDash val="solid"/>
              <a:headEnd type="none" w="med" len="med"/>
              <a:tailEnd type="none" w="med" len="med"/>
            </a:ln>
          </p:spPr>
        </p:sp>
      </p:grpSp>
      <p:sp>
        <p:nvSpPr>
          <p:cNvPr id="158823" name="圆角矩形 158822"/>
          <p:cNvSpPr/>
          <p:nvPr/>
        </p:nvSpPr>
        <p:spPr>
          <a:xfrm>
            <a:off x="5105400" y="3048000"/>
            <a:ext cx="1219200" cy="914400"/>
          </a:xfrm>
          <a:prstGeom prst="roundRect">
            <a:avLst>
              <a:gd name="adj" fmla="val 16667"/>
            </a:avLst>
          </a:prstGeom>
          <a:noFill/>
          <a:ln w="9525" cap="flat" cmpd="sng">
            <a:solidFill>
              <a:srgbClr val="FF0066"/>
            </a:solidFill>
            <a:prstDash val="solid"/>
            <a:headEnd type="none" w="med" len="med"/>
            <a:tailEnd type="none" w="med" len="med"/>
          </a:ln>
        </p:spPr>
        <p:txBody>
          <a:bodyPr/>
          <a:lstStyle/>
          <a:p>
            <a:endParaRPr lang="zh-CN" altLang="en-US"/>
          </a:p>
        </p:txBody>
      </p:sp>
      <p:sp>
        <p:nvSpPr>
          <p:cNvPr id="158825" name="任意多边形 158824"/>
          <p:cNvSpPr/>
          <p:nvPr/>
        </p:nvSpPr>
        <p:spPr>
          <a:xfrm rot="-5400000">
            <a:off x="6896100" y="3924300"/>
            <a:ext cx="914400" cy="12954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sp>
        <p:nvSpPr>
          <p:cNvPr id="158826" name="任意多边形 158825"/>
          <p:cNvSpPr/>
          <p:nvPr/>
        </p:nvSpPr>
        <p:spPr>
          <a:xfrm rot="-5400000" flipH="1">
            <a:off x="6934200" y="1828800"/>
            <a:ext cx="914400" cy="1219200"/>
          </a:xfrm>
          <a:custGeom>
            <a:avLst/>
            <a:gdLst/>
            <a:ahLst/>
            <a:cxnLst/>
            <a:rect l="0" t="0" r="0" b="0"/>
            <a:pathLst>
              <a:path w="576" h="576">
                <a:moveTo>
                  <a:pt x="0" y="0"/>
                </a:moveTo>
                <a:lnTo>
                  <a:pt x="576" y="0"/>
                </a:lnTo>
                <a:lnTo>
                  <a:pt x="576" y="576"/>
                </a:lnTo>
                <a:lnTo>
                  <a:pt x="0" y="576"/>
                </a:lnTo>
              </a:path>
            </a:pathLst>
          </a:custGeom>
          <a:noFill/>
          <a:ln w="9525" cap="flat" cmpd="sng">
            <a:solidFill>
              <a:schemeClr val="accent2"/>
            </a:solidFill>
            <a:prstDash val="solid"/>
            <a:headEnd type="none" w="med" len="med"/>
            <a:tailEnd type="none" w="med" len="med"/>
          </a:ln>
        </p:spPr>
        <p:txBody>
          <a:bodyPr/>
          <a:lstStyle/>
          <a:p>
            <a:endParaRPr lang="zh-CN" altLang="en-US"/>
          </a:p>
        </p:txBody>
      </p:sp>
      <p:graphicFrame>
        <p:nvGraphicFramePr>
          <p:cNvPr id="158827" name="对象 158826"/>
          <p:cNvGraphicFramePr>
            <a:graphicFrameLocks noChangeAspect="1"/>
          </p:cNvGraphicFramePr>
          <p:nvPr/>
        </p:nvGraphicFramePr>
        <p:xfrm>
          <a:off x="990600" y="5638800"/>
          <a:ext cx="2286000" cy="530225"/>
        </p:xfrm>
        <a:graphic>
          <a:graphicData uri="http://schemas.openxmlformats.org/presentationml/2006/ole">
            <mc:AlternateContent xmlns:mc="http://schemas.openxmlformats.org/markup-compatibility/2006">
              <mc:Choice xmlns:v="urn:schemas-microsoft-com:vml" Requires="v">
                <p:oleObj spid="_x0000_s46185" r:id="rId4" imgW="875540" imgH="203024" progId="">
                  <p:embed/>
                </p:oleObj>
              </mc:Choice>
              <mc:Fallback>
                <p:oleObj r:id="rId4" imgW="875540" imgH="203024" progId="">
                  <p:embed/>
                  <p:pic>
                    <p:nvPicPr>
                      <p:cNvPr id="0" name="Picture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638800"/>
                        <a:ext cx="2286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8828" name="对象 158827"/>
          <p:cNvGraphicFramePr>
            <a:graphicFrameLocks noChangeAspect="1"/>
          </p:cNvGraphicFramePr>
          <p:nvPr/>
        </p:nvGraphicFramePr>
        <p:xfrm>
          <a:off x="5257800" y="5486400"/>
          <a:ext cx="2133600" cy="509588"/>
        </p:xfrm>
        <a:graphic>
          <a:graphicData uri="http://schemas.openxmlformats.org/presentationml/2006/ole">
            <mc:AlternateContent xmlns:mc="http://schemas.openxmlformats.org/markup-compatibility/2006">
              <mc:Choice xmlns:v="urn:schemas-microsoft-com:vml" Requires="v">
                <p:oleObj spid="_x0000_s46186" r:id="rId6" imgW="850162" imgH="203024" progId="">
                  <p:embed/>
                </p:oleObj>
              </mc:Choice>
              <mc:Fallback>
                <p:oleObj r:id="rId6" imgW="850162" imgH="203024" progId="">
                  <p:embed/>
                  <p:pic>
                    <p:nvPicPr>
                      <p:cNvPr id="0" name="Picture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486400"/>
                        <a:ext cx="21336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文本框 159745"/>
          <p:cNvSpPr txBox="1"/>
          <p:nvPr/>
        </p:nvSpPr>
        <p:spPr>
          <a:xfrm>
            <a:off x="381000" y="914400"/>
            <a:ext cx="8458200" cy="1187450"/>
          </a:xfrm>
          <a:prstGeom prst="rect">
            <a:avLst/>
          </a:prstGeom>
          <a:noFill/>
          <a:ln w="38100">
            <a:noFill/>
          </a:ln>
        </p:spPr>
        <p:txBody>
          <a:bodyPr lIns="90000" tIns="46800" rIns="90000" bIns="46800">
            <a:spAutoFit/>
          </a:bodyPr>
          <a:lstStyle/>
          <a:p>
            <a:pPr algn="just"/>
            <a:r>
              <a:rPr lang="zh-CN" altLang="en-US" dirty="0">
                <a:latin typeface="Times New Roman" panose="02020603050405020304" pitchFamily="18" charset="0"/>
                <a:ea typeface="宋体" panose="02010600030101010101" pitchFamily="2" charset="-122"/>
              </a:rPr>
              <a:t>在一组变量中，如果只要有一个变量取值为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，则其它的变量的值就一定是</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，有这种约束的变量</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互相排斥的变量。</a:t>
            </a:r>
          </a:p>
          <a:p>
            <a:pPr algn="just"/>
            <a:r>
              <a:rPr lang="zh-CN" altLang="en-US" dirty="0">
                <a:latin typeface="Times New Roman" panose="02020603050405020304" pitchFamily="18" charset="0"/>
                <a:ea typeface="宋体" panose="02010600030101010101" pitchFamily="2" charset="-122"/>
              </a:rPr>
              <a:t>计算器操作运算问题的真值表</a:t>
            </a:r>
          </a:p>
        </p:txBody>
      </p:sp>
      <p:sp>
        <p:nvSpPr>
          <p:cNvPr id="159748" name="矩形 159747"/>
          <p:cNvSpPr/>
          <p:nvPr/>
        </p:nvSpPr>
        <p:spPr>
          <a:xfrm>
            <a:off x="206375" y="258763"/>
            <a:ext cx="6737350" cy="579437"/>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二、变量互相排斥的逻辑函数的化简</a:t>
            </a:r>
            <a:endParaRPr lang="zh-CN" altLang="en-US" b="1" dirty="0">
              <a:latin typeface="Times New Roman" panose="02020603050405020304" pitchFamily="18" charset="0"/>
              <a:ea typeface="宋体" panose="02010600030101010101" pitchFamily="2" charset="-122"/>
            </a:endParaRPr>
          </a:p>
        </p:txBody>
      </p:sp>
      <p:graphicFrame>
        <p:nvGraphicFramePr>
          <p:cNvPr id="159750" name="对象 159749"/>
          <p:cNvGraphicFramePr>
            <a:graphicFrameLocks noChangeAspect="1"/>
          </p:cNvGraphicFramePr>
          <p:nvPr/>
        </p:nvGraphicFramePr>
        <p:xfrm>
          <a:off x="228600" y="2133600"/>
          <a:ext cx="5943600" cy="3627438"/>
        </p:xfrm>
        <a:graphic>
          <a:graphicData uri="http://schemas.openxmlformats.org/presentationml/2006/ole">
            <mc:AlternateContent xmlns:mc="http://schemas.openxmlformats.org/markup-compatibility/2006">
              <mc:Choice xmlns:v="urn:schemas-microsoft-com:vml" Requires="v">
                <p:oleObj spid="_x0000_s47207" r:id="rId4" imgW="5632704" imgH="1549908" progId="">
                  <p:embed/>
                </p:oleObj>
              </mc:Choice>
              <mc:Fallback>
                <p:oleObj r:id="rId4" imgW="5632704" imgH="1549908" progId="">
                  <p:embed/>
                  <p:pic>
                    <p:nvPicPr>
                      <p:cNvPr id="0" name="Picture 75"/>
                      <p:cNvPicPr>
                        <a:picLocks noChangeAspect="1" noChangeArrowheads="1"/>
                      </p:cNvPicPr>
                      <p:nvPr/>
                    </p:nvPicPr>
                    <p:blipFill>
                      <a:blip r:embed="rId5">
                        <a:extLst>
                          <a:ext uri="{28A0092B-C50C-407E-A947-70E740481C1C}">
                            <a14:useLocalDpi xmlns:a14="http://schemas.microsoft.com/office/drawing/2010/main" val="0"/>
                          </a:ext>
                        </a:extLst>
                      </a:blip>
                      <a:srcRect l="6107" r="48856"/>
                      <a:stretch>
                        <a:fillRect/>
                      </a:stretch>
                    </p:blipFill>
                    <p:spPr bwMode="auto">
                      <a:xfrm>
                        <a:off x="228600" y="2133600"/>
                        <a:ext cx="5943600"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9751" name="对象 159750"/>
          <p:cNvGraphicFramePr>
            <a:graphicFrameLocks noChangeAspect="1"/>
          </p:cNvGraphicFramePr>
          <p:nvPr/>
        </p:nvGraphicFramePr>
        <p:xfrm>
          <a:off x="5334000" y="2362200"/>
          <a:ext cx="3581400" cy="2387600"/>
        </p:xfrm>
        <a:graphic>
          <a:graphicData uri="http://schemas.openxmlformats.org/presentationml/2006/ole">
            <mc:AlternateContent xmlns:mc="http://schemas.openxmlformats.org/markup-compatibility/2006">
              <mc:Choice xmlns:v="urn:schemas-microsoft-com:vml" Requires="v">
                <p:oleObj spid="_x0000_s47208" r:id="rId6" imgW="5632704" imgH="1549908" progId="">
                  <p:embed/>
                </p:oleObj>
              </mc:Choice>
              <mc:Fallback>
                <p:oleObj r:id="rId6" imgW="5632704" imgH="1549908" progId="">
                  <p:embed/>
                  <p:pic>
                    <p:nvPicPr>
                      <p:cNvPr id="0" name="Picture 76"/>
                      <p:cNvPicPr>
                        <a:picLocks noChangeAspect="1" noChangeArrowheads="1"/>
                      </p:cNvPicPr>
                      <p:nvPr/>
                    </p:nvPicPr>
                    <p:blipFill>
                      <a:blip r:embed="rId5">
                        <a:extLst>
                          <a:ext uri="{28A0092B-C50C-407E-A947-70E740481C1C}">
                            <a14:useLocalDpi xmlns:a14="http://schemas.microsoft.com/office/drawing/2010/main" val="0"/>
                          </a:ext>
                        </a:extLst>
                      </a:blip>
                      <a:srcRect l="55725" t="8328" r="14503" b="19492"/>
                      <a:stretch>
                        <a:fillRect/>
                      </a:stretch>
                    </p:blipFill>
                    <p:spPr bwMode="auto">
                      <a:xfrm>
                        <a:off x="5334000" y="2362200"/>
                        <a:ext cx="35814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9752" name="文本框 159751"/>
          <p:cNvSpPr txBox="1"/>
          <p:nvPr/>
        </p:nvSpPr>
        <p:spPr>
          <a:xfrm>
            <a:off x="5943600" y="4953000"/>
            <a:ext cx="2667000" cy="457200"/>
          </a:xfrm>
          <a:prstGeom prst="rect">
            <a:avLst/>
          </a:prstGeom>
          <a:noFill/>
          <a:ln w="9525">
            <a:noFill/>
          </a:ln>
        </p:spPr>
        <p:txBody>
          <a:bodyPr>
            <a:spAutoFit/>
          </a:bodyPr>
          <a:lstStyle/>
          <a:p>
            <a:pPr>
              <a:spcBef>
                <a:spcPct val="50000"/>
              </a:spcBef>
            </a:pPr>
            <a:r>
              <a:rPr lang="en-US" altLang="zh-CN">
                <a:latin typeface="Times New Roman" panose="02020603050405020304" pitchFamily="18" charset="0"/>
                <a:ea typeface="宋体" panose="02010600030101010101" pitchFamily="2" charset="-122"/>
              </a:rPr>
              <a:t>Z=A+B+C</a:t>
            </a:r>
          </a:p>
        </p:txBody>
      </p:sp>
      <p:sp>
        <p:nvSpPr>
          <p:cNvPr id="159753" name="文本框 159752"/>
          <p:cNvSpPr txBox="1"/>
          <p:nvPr/>
        </p:nvSpPr>
        <p:spPr>
          <a:xfrm>
            <a:off x="457200" y="5486400"/>
            <a:ext cx="8305800" cy="1187450"/>
          </a:xfrm>
          <a:prstGeom prst="rect">
            <a:avLst/>
          </a:prstGeom>
          <a:noFill/>
          <a:ln w="9525">
            <a:noFill/>
          </a:ln>
        </p:spPr>
        <p:txBody>
          <a:bodyPr>
            <a:spAutoFit/>
          </a:bodyPr>
          <a:lstStyle/>
          <a:p>
            <a:pPr>
              <a:spcBef>
                <a:spcPct val="50000"/>
              </a:spcBef>
            </a:pPr>
            <a:r>
              <a:rPr lang="zh-CN" altLang="en-US" dirty="0">
                <a:latin typeface="Times New Roman" panose="02020603050405020304" pitchFamily="18" charset="0"/>
                <a:ea typeface="宋体" panose="02010600030101010101" pitchFamily="2" charset="-122"/>
              </a:rPr>
              <a:t>此结论可以推广到多个变量的情况，只要是变量互相排斥且变量取值组合为</a:t>
            </a:r>
            <a:r>
              <a:rPr lang="en-US" altLang="zh-CN" dirty="0">
                <a:latin typeface="Times New Roman" panose="02020603050405020304" pitchFamily="18" charset="0"/>
                <a:ea typeface="宋体" panose="02010600030101010101" pitchFamily="2" charset="-122"/>
              </a:rPr>
              <a:t>000…0</a:t>
            </a:r>
            <a:r>
              <a:rPr lang="zh-CN" altLang="en-US" dirty="0">
                <a:latin typeface="Times New Roman" panose="02020603050405020304" pitchFamily="18" charset="0"/>
                <a:ea typeface="宋体" panose="02010600030101010101" pitchFamily="2" charset="-122"/>
              </a:rPr>
              <a:t>时，函数值为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，则函数可以表示为变量取值为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时，输出为</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的各变量相加。</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文本框 160769"/>
          <p:cNvSpPr txBox="1"/>
          <p:nvPr/>
        </p:nvSpPr>
        <p:spPr>
          <a:xfrm>
            <a:off x="381000" y="838200"/>
            <a:ext cx="8305800" cy="457200"/>
          </a:xfrm>
          <a:prstGeom prst="rect">
            <a:avLst/>
          </a:prstGeom>
          <a:noFill/>
          <a:ln w="38100">
            <a:noFill/>
          </a:ln>
        </p:spPr>
        <p:txBody>
          <a:bodyPr lIns="90000" tIns="46800" rIns="90000" bIns="46800">
            <a:spAutoFit/>
          </a:bodyPr>
          <a:lstStyle/>
          <a:p>
            <a:pPr algn="just"/>
            <a:r>
              <a:rPr lang="zh-CN" altLang="en-US" dirty="0">
                <a:latin typeface="Times New Roman" panose="02020603050405020304" pitchFamily="18" charset="0"/>
                <a:ea typeface="宋体" panose="02010600030101010101" pitchFamily="2" charset="-122"/>
              </a:rPr>
              <a:t>例：</a:t>
            </a:r>
            <a:r>
              <a:rPr lang="en-US" altLang="zh-CN">
                <a:latin typeface="Times New Roman" panose="02020603050405020304" pitchFamily="18" charset="0"/>
                <a:ea typeface="宋体" panose="02010600030101010101" pitchFamily="2" charset="-122"/>
              </a:rPr>
              <a:t>Z(A,B,C)=∑m(1,2,4,7)</a:t>
            </a:r>
          </a:p>
        </p:txBody>
      </p:sp>
      <p:sp>
        <p:nvSpPr>
          <p:cNvPr id="160772" name="矩形 160771"/>
          <p:cNvSpPr/>
          <p:nvPr/>
        </p:nvSpPr>
        <p:spPr>
          <a:xfrm>
            <a:off x="206375" y="285750"/>
            <a:ext cx="5095875" cy="579438"/>
          </a:xfrm>
          <a:prstGeom prst="rect">
            <a:avLst/>
          </a:prstGeom>
          <a:noFill/>
          <a:ln w="9525">
            <a:noFill/>
          </a:ln>
        </p:spPr>
        <p:txBody>
          <a:bodyPr wrap="none" anchor="t">
            <a:spAutoFit/>
          </a:bodyPr>
          <a:lstStyle/>
          <a:p>
            <a:pPr>
              <a:spcBef>
                <a:spcPct val="50000"/>
              </a:spcBef>
            </a:pPr>
            <a:r>
              <a:rPr lang="zh-CN" altLang="en-US" sz="3200" b="1" dirty="0">
                <a:latin typeface="楷体_GB2312" pitchFamily="49" charset="-122"/>
                <a:ea typeface="楷体_GB2312" pitchFamily="49" charset="-122"/>
              </a:rPr>
              <a:t>三、逻辑函数的“异或”实现</a:t>
            </a:r>
            <a:endParaRPr lang="zh-CN" altLang="en-US" dirty="0">
              <a:latin typeface="Times New Roman" panose="02020603050405020304" pitchFamily="18" charset="0"/>
              <a:ea typeface="宋体" panose="02010600030101010101" pitchFamily="2" charset="-122"/>
            </a:endParaRPr>
          </a:p>
        </p:txBody>
      </p:sp>
      <p:sp>
        <p:nvSpPr>
          <p:cNvPr id="160776" name="文本框 160775"/>
          <p:cNvSpPr txBox="1"/>
          <p:nvPr/>
        </p:nvSpPr>
        <p:spPr>
          <a:xfrm>
            <a:off x="4343400" y="1069975"/>
            <a:ext cx="4343400" cy="2282825"/>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ea typeface="宋体" panose="02010600030101010101" pitchFamily="2" charset="-122"/>
              </a:rPr>
              <a:t>	</a:t>
            </a:r>
            <a:r>
              <a:rPr lang="zh-CN" altLang="en-US" dirty="0">
                <a:solidFill>
                  <a:srgbClr val="FF0066"/>
                </a:solidFill>
                <a:latin typeface="Times New Roman" panose="02020603050405020304" pitchFamily="18" charset="0"/>
                <a:ea typeface="宋体" panose="02010600030101010101" pitchFamily="2" charset="-122"/>
              </a:rPr>
              <a:t>当函数的卡诺图上</a:t>
            </a:r>
            <a:r>
              <a:rPr lang="en-US" altLang="zh-CN" dirty="0">
                <a:solidFill>
                  <a:srgbClr val="FF0066"/>
                </a:solidFill>
                <a:latin typeface="Times New Roman" panose="02020603050405020304" pitchFamily="18" charset="0"/>
                <a:ea typeface="宋体" panose="02010600030101010101" pitchFamily="2" charset="-122"/>
              </a:rPr>
              <a:t>1</a:t>
            </a:r>
            <a:r>
              <a:rPr lang="zh-CN" altLang="en-US" dirty="0">
                <a:solidFill>
                  <a:srgbClr val="FF0066"/>
                </a:solidFill>
                <a:latin typeface="Times New Roman" panose="02020603050405020304" pitchFamily="18" charset="0"/>
                <a:ea typeface="宋体" panose="02010600030101010101" pitchFamily="2" charset="-122"/>
              </a:rPr>
              <a:t>方格和</a:t>
            </a:r>
            <a:r>
              <a:rPr lang="en-US" altLang="zh-CN" dirty="0">
                <a:solidFill>
                  <a:srgbClr val="FF0066"/>
                </a:solidFill>
                <a:latin typeface="Times New Roman" panose="02020603050405020304" pitchFamily="18" charset="0"/>
                <a:ea typeface="宋体" panose="02010600030101010101" pitchFamily="2" charset="-122"/>
              </a:rPr>
              <a:t>0</a:t>
            </a:r>
            <a:r>
              <a:rPr lang="zh-CN" altLang="en-US" dirty="0">
                <a:solidFill>
                  <a:srgbClr val="FF0066"/>
                </a:solidFill>
                <a:latin typeface="Times New Roman" panose="02020603050405020304" pitchFamily="18" charset="0"/>
                <a:ea typeface="宋体" panose="02010600030101010101" pitchFamily="2" charset="-122"/>
              </a:rPr>
              <a:t>方格各占一半，且相间排列，该函数无法通过画卡诺圈化简，此时，该函数可用“异或”来描述，并且“异或”表达式比其它形式要简单。</a:t>
            </a:r>
          </a:p>
        </p:txBody>
      </p:sp>
      <p:grpSp>
        <p:nvGrpSpPr>
          <p:cNvPr id="160778" name="组合 160777"/>
          <p:cNvGrpSpPr/>
          <p:nvPr/>
        </p:nvGrpSpPr>
        <p:grpSpPr>
          <a:xfrm>
            <a:off x="381000" y="1295400"/>
            <a:ext cx="3155950" cy="2278063"/>
            <a:chOff x="1271" y="1290"/>
            <a:chExt cx="2500" cy="1804"/>
          </a:xfrm>
        </p:grpSpPr>
        <p:sp>
          <p:nvSpPr>
            <p:cNvPr id="160779" name="矩形 160778"/>
            <p:cNvSpPr/>
            <p:nvPr/>
          </p:nvSpPr>
          <p:spPr>
            <a:xfrm>
              <a:off x="1591" y="1650"/>
              <a:ext cx="2180" cy="1044"/>
            </a:xfrm>
            <a:prstGeom prst="rect">
              <a:avLst/>
            </a:prstGeom>
            <a:solidFill>
              <a:srgbClr val="FFFFFF"/>
            </a:solidFill>
            <a:ln w="9525" cap="flat" cmpd="sng">
              <a:solidFill>
                <a:srgbClr val="000000"/>
              </a:solidFill>
              <a:prstDash val="solid"/>
              <a:miter/>
              <a:headEnd type="none" w="med" len="med"/>
              <a:tailEnd type="none" w="med" len="med"/>
            </a:ln>
          </p:spPr>
          <p:txBody>
            <a:bodyPr/>
            <a:lstStyle/>
            <a:p>
              <a:pPr algn="just">
                <a:lnSpc>
                  <a:spcPct val="120000"/>
                </a:lnSpc>
              </a:pPr>
              <a:r>
                <a:rPr lang="en-US" altLang="zh-CN" sz="3200" dirty="0">
                  <a:latin typeface="Times New Roman" panose="02020603050405020304" pitchFamily="18" charset="0"/>
                  <a:ea typeface="宋体" panose="02010600030101010101" pitchFamily="2" charset="-122"/>
                </a:rPr>
                <a:t> 0    1      0    1</a:t>
              </a:r>
            </a:p>
            <a:p>
              <a:pPr algn="just">
                <a:lnSpc>
                  <a:spcPct val="120000"/>
                </a:lnSpc>
              </a:pPr>
              <a:r>
                <a:rPr lang="en-US" altLang="zh-CN" sz="3200" dirty="0">
                  <a:latin typeface="Times New Roman" panose="02020603050405020304" pitchFamily="18" charset="0"/>
                  <a:ea typeface="宋体" panose="02010600030101010101" pitchFamily="2" charset="-122"/>
                </a:rPr>
                <a:t> 1    0      1    0</a:t>
              </a:r>
            </a:p>
          </p:txBody>
        </p:sp>
        <p:sp>
          <p:nvSpPr>
            <p:cNvPr id="160780" name="直接连接符 160779"/>
            <p:cNvSpPr/>
            <p:nvPr/>
          </p:nvSpPr>
          <p:spPr>
            <a:xfrm>
              <a:off x="1591" y="2226"/>
              <a:ext cx="2180" cy="0"/>
            </a:xfrm>
            <a:prstGeom prst="line">
              <a:avLst/>
            </a:prstGeom>
            <a:ln w="9525" cap="flat" cmpd="sng">
              <a:solidFill>
                <a:srgbClr val="000000"/>
              </a:solidFill>
              <a:prstDash val="solid"/>
              <a:headEnd type="none" w="med" len="med"/>
              <a:tailEnd type="none" w="med" len="med"/>
            </a:ln>
          </p:spPr>
        </p:sp>
        <p:grpSp>
          <p:nvGrpSpPr>
            <p:cNvPr id="160781" name="组合 160780"/>
            <p:cNvGrpSpPr/>
            <p:nvPr/>
          </p:nvGrpSpPr>
          <p:grpSpPr>
            <a:xfrm>
              <a:off x="2091" y="1650"/>
              <a:ext cx="1120" cy="1044"/>
              <a:chOff x="2091" y="1650"/>
              <a:chExt cx="1120" cy="880"/>
            </a:xfrm>
          </p:grpSpPr>
          <p:sp>
            <p:nvSpPr>
              <p:cNvPr id="160782" name="直接连接符 160781"/>
              <p:cNvSpPr/>
              <p:nvPr/>
            </p:nvSpPr>
            <p:spPr>
              <a:xfrm>
                <a:off x="2671" y="1650"/>
                <a:ext cx="0" cy="880"/>
              </a:xfrm>
              <a:prstGeom prst="line">
                <a:avLst/>
              </a:prstGeom>
              <a:ln w="9525" cap="flat" cmpd="sng">
                <a:solidFill>
                  <a:srgbClr val="000000"/>
                </a:solidFill>
                <a:prstDash val="solid"/>
                <a:headEnd type="none" w="med" len="med"/>
                <a:tailEnd type="none" w="med" len="med"/>
              </a:ln>
            </p:spPr>
          </p:sp>
          <p:sp>
            <p:nvSpPr>
              <p:cNvPr id="160783" name="直接连接符 160782"/>
              <p:cNvSpPr/>
              <p:nvPr/>
            </p:nvSpPr>
            <p:spPr>
              <a:xfrm>
                <a:off x="2091" y="1650"/>
                <a:ext cx="0" cy="880"/>
              </a:xfrm>
              <a:prstGeom prst="line">
                <a:avLst/>
              </a:prstGeom>
              <a:ln w="9525" cap="flat" cmpd="sng">
                <a:solidFill>
                  <a:srgbClr val="000000"/>
                </a:solidFill>
                <a:prstDash val="solid"/>
                <a:headEnd type="none" w="med" len="med"/>
                <a:tailEnd type="none" w="med" len="med"/>
              </a:ln>
            </p:spPr>
          </p:sp>
          <p:sp>
            <p:nvSpPr>
              <p:cNvPr id="160784" name="直接连接符 160783"/>
              <p:cNvSpPr/>
              <p:nvPr/>
            </p:nvSpPr>
            <p:spPr>
              <a:xfrm>
                <a:off x="3211" y="1650"/>
                <a:ext cx="0" cy="880"/>
              </a:xfrm>
              <a:prstGeom prst="line">
                <a:avLst/>
              </a:prstGeom>
              <a:ln w="9525" cap="flat" cmpd="sng">
                <a:solidFill>
                  <a:srgbClr val="000000"/>
                </a:solidFill>
                <a:prstDash val="solid"/>
                <a:headEnd type="none" w="med" len="med"/>
                <a:tailEnd type="none" w="med" len="med"/>
              </a:ln>
            </p:spPr>
          </p:sp>
        </p:grpSp>
        <p:sp>
          <p:nvSpPr>
            <p:cNvPr id="160785" name="左中括号 160784"/>
            <p:cNvSpPr/>
            <p:nvPr/>
          </p:nvSpPr>
          <p:spPr>
            <a:xfrm rot="5400000">
              <a:off x="3171" y="1070"/>
              <a:ext cx="60" cy="1060"/>
            </a:xfrm>
            <a:prstGeom prst="leftBracket">
              <a:avLst>
                <a:gd name="adj" fmla="val 147222"/>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60786" name="左中括号 160785"/>
            <p:cNvSpPr/>
            <p:nvPr/>
          </p:nvSpPr>
          <p:spPr>
            <a:xfrm rot="-5400000" flipV="1">
              <a:off x="2621" y="2164"/>
              <a:ext cx="60" cy="1120"/>
            </a:xfrm>
            <a:prstGeom prst="leftBracket">
              <a:avLst>
                <a:gd name="adj" fmla="val 155555"/>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60787" name="矩形 160786"/>
            <p:cNvSpPr/>
            <p:nvPr/>
          </p:nvSpPr>
          <p:spPr>
            <a:xfrm>
              <a:off x="2551" y="2774"/>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C</a:t>
              </a:r>
            </a:p>
          </p:txBody>
        </p:sp>
        <p:sp>
          <p:nvSpPr>
            <p:cNvPr id="160788" name="矩形 160787"/>
            <p:cNvSpPr/>
            <p:nvPr/>
          </p:nvSpPr>
          <p:spPr>
            <a:xfrm>
              <a:off x="3111" y="1290"/>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B</a:t>
              </a:r>
              <a:endParaRPr lang="en-US" altLang="zh-CN" sz="1200">
                <a:latin typeface="Times New Roman" panose="02020603050405020304" pitchFamily="18" charset="0"/>
                <a:ea typeface="宋体" panose="02010600030101010101" pitchFamily="2" charset="-122"/>
              </a:endParaRPr>
            </a:p>
          </p:txBody>
        </p:sp>
        <p:sp>
          <p:nvSpPr>
            <p:cNvPr id="160789" name="矩形 160788"/>
            <p:cNvSpPr/>
            <p:nvPr/>
          </p:nvSpPr>
          <p:spPr>
            <a:xfrm>
              <a:off x="1271" y="2190"/>
              <a:ext cx="240" cy="320"/>
            </a:xfrm>
            <a:prstGeom prst="rect">
              <a:avLst/>
            </a:prstGeom>
            <a:noFill/>
            <a:ln w="9525">
              <a:noFill/>
            </a:ln>
          </p:spPr>
          <p:txBody>
            <a:bodyPr lIns="0" tIns="0" rIns="0" bIns="0"/>
            <a:lstStyle/>
            <a:p>
              <a:pPr algn="just"/>
              <a:r>
                <a:rPr lang="en-US" altLang="zh-CN">
                  <a:latin typeface="Times New Roman" panose="02020603050405020304" pitchFamily="18" charset="0"/>
                  <a:ea typeface="宋体" panose="02010600030101010101" pitchFamily="2" charset="-122"/>
                </a:rPr>
                <a:t>A</a:t>
              </a:r>
            </a:p>
          </p:txBody>
        </p:sp>
      </p:grpSp>
      <p:graphicFrame>
        <p:nvGraphicFramePr>
          <p:cNvPr id="160791" name="对象 160790"/>
          <p:cNvGraphicFramePr>
            <a:graphicFrameLocks noChangeAspect="1"/>
          </p:cNvGraphicFramePr>
          <p:nvPr/>
        </p:nvGraphicFramePr>
        <p:xfrm>
          <a:off x="533400" y="3733800"/>
          <a:ext cx="7543800" cy="2535238"/>
        </p:xfrm>
        <a:graphic>
          <a:graphicData uri="http://schemas.openxmlformats.org/presentationml/2006/ole">
            <mc:AlternateContent xmlns:mc="http://schemas.openxmlformats.org/markup-compatibility/2006">
              <mc:Choice xmlns:v="urn:schemas-microsoft-com:vml" Requires="v">
                <p:oleObj spid="_x0000_s48179" r:id="rId4" imgW="2564287" imgH="863225" progId="">
                  <p:embed/>
                </p:oleObj>
              </mc:Choice>
              <mc:Fallback>
                <p:oleObj r:id="rId4" imgW="2564287" imgH="863225"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733800"/>
                        <a:ext cx="7543800"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76491" y="476672"/>
            <a:ext cx="1232267" cy="707886"/>
          </a:xfrm>
          <a:prstGeom prst="rect">
            <a:avLst/>
          </a:prstGeom>
          <a:noFill/>
        </p:spPr>
        <p:txBody>
          <a:bodyPr wrap="square" rtlCol="0">
            <a:spAutoFit/>
          </a:bodyPr>
          <a:lstStyle/>
          <a:p>
            <a:r>
              <a:rPr lang="zh-CN" altLang="en-US" sz="4000" dirty="0" smtClean="0"/>
              <a:t>总结</a:t>
            </a:r>
            <a:endParaRPr lang="zh-CN" altLang="en-US" sz="4000" dirty="0"/>
          </a:p>
        </p:txBody>
      </p:sp>
      <p:sp>
        <p:nvSpPr>
          <p:cNvPr id="3" name="文本框 2"/>
          <p:cNvSpPr txBox="1"/>
          <p:nvPr/>
        </p:nvSpPr>
        <p:spPr>
          <a:xfrm>
            <a:off x="414171" y="1484784"/>
            <a:ext cx="8156907" cy="830997"/>
          </a:xfrm>
          <a:prstGeom prst="rect">
            <a:avLst/>
          </a:prstGeom>
          <a:noFill/>
        </p:spPr>
        <p:txBody>
          <a:bodyPr wrap="square" rtlCol="0">
            <a:spAutoFit/>
          </a:bodyPr>
          <a:lstStyle/>
          <a:p>
            <a:r>
              <a:rPr lang="en-US" altLang="zh-CN" dirty="0" smtClean="0"/>
              <a:t>1.</a:t>
            </a:r>
            <a:r>
              <a:rPr lang="zh-CN" altLang="en-US" b="1" dirty="0">
                <a:solidFill>
                  <a:srgbClr val="FF0000"/>
                </a:solidFill>
                <a:latin typeface="楷体_GB2312" pitchFamily="49" charset="-122"/>
                <a:ea typeface="楷体_GB2312" pitchFamily="49" charset="-122"/>
              </a:rPr>
              <a:t>与、或、非</a:t>
            </a:r>
            <a:r>
              <a:rPr lang="zh-CN" altLang="en-US" dirty="0" smtClean="0"/>
              <a:t>三种基本逻辑运算的真值表、表达式、运算规则、门电路符号</a:t>
            </a:r>
            <a:endParaRPr lang="zh-CN" altLang="en-US" dirty="0"/>
          </a:p>
        </p:txBody>
      </p:sp>
      <p:sp>
        <p:nvSpPr>
          <p:cNvPr id="4" name="文本框 3"/>
          <p:cNvSpPr txBox="1"/>
          <p:nvPr/>
        </p:nvSpPr>
        <p:spPr>
          <a:xfrm>
            <a:off x="414170" y="2616007"/>
            <a:ext cx="8156907" cy="830997"/>
          </a:xfrm>
          <a:prstGeom prst="rect">
            <a:avLst/>
          </a:prstGeom>
          <a:noFill/>
        </p:spPr>
        <p:txBody>
          <a:bodyPr wrap="square" rtlCol="0">
            <a:spAutoFit/>
          </a:bodyPr>
          <a:lstStyle/>
          <a:p>
            <a:r>
              <a:rPr lang="en-US" altLang="zh-CN" dirty="0" smtClean="0"/>
              <a:t>2.</a:t>
            </a:r>
            <a:r>
              <a:rPr lang="zh-CN" altLang="en-US" dirty="0" smtClean="0"/>
              <a:t>扩展逻辑运算</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与非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或非</a:t>
            </a:r>
            <a:r>
              <a:rPr lang="zh-CN" altLang="en-US"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异或</a:t>
            </a:r>
            <a:r>
              <a:rPr lang="zh-CN" altLang="en-US" b="1" dirty="0">
                <a:latin typeface="楷体_GB2312" pitchFamily="49" charset="-122"/>
                <a:ea typeface="楷体_GB2312" pitchFamily="49" charset="-122"/>
              </a:rPr>
              <a:t>”</a:t>
            </a:r>
            <a:r>
              <a:rPr lang="zh-CN" altLang="en-US" dirty="0" smtClean="0"/>
              <a:t> 的真值表、表达式、运算规则、门电路符号</a:t>
            </a:r>
            <a:endParaRPr lang="zh-CN" altLang="en-US" dirty="0"/>
          </a:p>
        </p:txBody>
      </p:sp>
      <p:sp>
        <p:nvSpPr>
          <p:cNvPr id="6" name="文本框 5"/>
          <p:cNvSpPr txBox="1"/>
          <p:nvPr/>
        </p:nvSpPr>
        <p:spPr>
          <a:xfrm>
            <a:off x="414169" y="3747230"/>
            <a:ext cx="8156907" cy="461665"/>
          </a:xfrm>
          <a:prstGeom prst="rect">
            <a:avLst/>
          </a:prstGeom>
          <a:noFill/>
        </p:spPr>
        <p:txBody>
          <a:bodyPr wrap="square" rtlCol="0">
            <a:spAutoFit/>
          </a:bodyPr>
          <a:lstStyle/>
          <a:p>
            <a:r>
              <a:rPr lang="en-US" altLang="zh-CN" dirty="0" smtClean="0"/>
              <a:t>3.</a:t>
            </a:r>
            <a:r>
              <a:rPr lang="zh-CN" altLang="en-US" dirty="0" smtClean="0"/>
              <a:t>逻辑关系的四种表达形式及其转换方法；</a:t>
            </a:r>
            <a:endParaRPr lang="zh-CN" altLang="en-US" dirty="0"/>
          </a:p>
        </p:txBody>
      </p:sp>
      <p:sp>
        <p:nvSpPr>
          <p:cNvPr id="7" name="文本框 6"/>
          <p:cNvSpPr txBox="1"/>
          <p:nvPr/>
        </p:nvSpPr>
        <p:spPr>
          <a:xfrm>
            <a:off x="414171" y="4514496"/>
            <a:ext cx="8156907" cy="461665"/>
          </a:xfrm>
          <a:prstGeom prst="rect">
            <a:avLst/>
          </a:prstGeom>
          <a:noFill/>
        </p:spPr>
        <p:txBody>
          <a:bodyPr wrap="square" rtlCol="0">
            <a:spAutoFit/>
          </a:bodyPr>
          <a:lstStyle/>
          <a:p>
            <a:r>
              <a:rPr lang="en-US" altLang="zh-CN" dirty="0" smtClean="0"/>
              <a:t>4.</a:t>
            </a:r>
            <a:r>
              <a:rPr lang="zh-CN" altLang="en-US" dirty="0" smtClean="0"/>
              <a:t>逻辑函数的化简：代数法和卡诺图法；</a:t>
            </a:r>
            <a:endParaRPr lang="zh-CN" altLang="en-US" dirty="0"/>
          </a:p>
        </p:txBody>
      </p:sp>
    </p:spTree>
    <p:extLst>
      <p:ext uri="{BB962C8B-B14F-4D97-AF65-F5344CB8AC3E}">
        <p14:creationId xmlns:p14="http://schemas.microsoft.com/office/powerpoint/2010/main" val="3712981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63" name="组合 9262"/>
          <p:cNvGrpSpPr/>
          <p:nvPr/>
        </p:nvGrpSpPr>
        <p:grpSpPr>
          <a:xfrm>
            <a:off x="1524000" y="4876800"/>
            <a:ext cx="2514600" cy="1066800"/>
            <a:chOff x="1824" y="3312"/>
            <a:chExt cx="1584" cy="672"/>
          </a:xfrm>
        </p:grpSpPr>
        <p:sp>
          <p:nvSpPr>
            <p:cNvPr id="9224" name="文本框 9223"/>
            <p:cNvSpPr txBox="1"/>
            <p:nvPr/>
          </p:nvSpPr>
          <p:spPr>
            <a:xfrm>
              <a:off x="1824" y="3312"/>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9225" name="文本框 9224"/>
            <p:cNvSpPr txBox="1"/>
            <p:nvPr/>
          </p:nvSpPr>
          <p:spPr>
            <a:xfrm>
              <a:off x="1824" y="369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9226" name="文本框 9225"/>
            <p:cNvSpPr txBox="1"/>
            <p:nvPr/>
          </p:nvSpPr>
          <p:spPr>
            <a:xfrm>
              <a:off x="3120" y="3456"/>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9227" name="矩形 9226"/>
            <p:cNvSpPr/>
            <p:nvPr/>
          </p:nvSpPr>
          <p:spPr>
            <a:xfrm>
              <a:off x="2448" y="3408"/>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9228" name="直接连接符 9227"/>
            <p:cNvSpPr/>
            <p:nvPr/>
          </p:nvSpPr>
          <p:spPr>
            <a:xfrm>
              <a:off x="2832" y="3648"/>
              <a:ext cx="240" cy="0"/>
            </a:xfrm>
            <a:prstGeom prst="line">
              <a:avLst/>
            </a:prstGeom>
            <a:ln w="38100" cap="flat" cmpd="sng">
              <a:solidFill>
                <a:schemeClr val="accent2"/>
              </a:solidFill>
              <a:prstDash val="solid"/>
              <a:headEnd type="none" w="med" len="med"/>
              <a:tailEnd type="none" w="med" len="med"/>
            </a:ln>
          </p:spPr>
        </p:sp>
        <p:sp>
          <p:nvSpPr>
            <p:cNvPr id="9229" name="直接连接符 9228"/>
            <p:cNvSpPr/>
            <p:nvPr/>
          </p:nvSpPr>
          <p:spPr>
            <a:xfrm>
              <a:off x="2208" y="3840"/>
              <a:ext cx="240" cy="0"/>
            </a:xfrm>
            <a:prstGeom prst="line">
              <a:avLst/>
            </a:prstGeom>
            <a:ln w="38100" cap="flat" cmpd="sng">
              <a:solidFill>
                <a:schemeClr val="accent2"/>
              </a:solidFill>
              <a:prstDash val="solid"/>
              <a:headEnd type="none" w="med" len="med"/>
              <a:tailEnd type="none" w="med" len="med"/>
            </a:ln>
          </p:spPr>
        </p:sp>
        <p:sp>
          <p:nvSpPr>
            <p:cNvPr id="9230" name="直接连接符 9229"/>
            <p:cNvSpPr/>
            <p:nvPr/>
          </p:nvSpPr>
          <p:spPr>
            <a:xfrm>
              <a:off x="2208" y="3504"/>
              <a:ext cx="240" cy="0"/>
            </a:xfrm>
            <a:prstGeom prst="line">
              <a:avLst/>
            </a:prstGeom>
            <a:ln w="38100" cap="flat" cmpd="sng">
              <a:solidFill>
                <a:schemeClr val="accent2"/>
              </a:solidFill>
              <a:prstDash val="solid"/>
              <a:headEnd type="none" w="med" len="med"/>
              <a:tailEnd type="none" w="med" len="med"/>
            </a:ln>
          </p:spPr>
        </p:sp>
        <p:sp>
          <p:nvSpPr>
            <p:cNvPr id="9231" name="文本框 9230"/>
            <p:cNvSpPr txBox="1"/>
            <p:nvPr/>
          </p:nvSpPr>
          <p:spPr>
            <a:xfrm>
              <a:off x="2432" y="3400"/>
              <a:ext cx="52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≥1</a:t>
              </a:r>
            </a:p>
          </p:txBody>
        </p:sp>
      </p:grpSp>
      <p:sp>
        <p:nvSpPr>
          <p:cNvPr id="9218" name="文本框 9217"/>
          <p:cNvSpPr txBox="1"/>
          <p:nvPr/>
        </p:nvSpPr>
        <p:spPr>
          <a:xfrm>
            <a:off x="666750" y="1950085"/>
            <a:ext cx="350520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运算规则 </a:t>
            </a:r>
            <a:r>
              <a:rPr lang="en-US" altLang="zh-CN" b="1" dirty="0">
                <a:latin typeface="Times New Roman" panose="02020603050405020304" pitchFamily="18" charset="0"/>
                <a:ea typeface="楷体_GB2312" pitchFamily="49" charset="-122"/>
              </a:rPr>
              <a:t>—</a:t>
            </a:r>
            <a:r>
              <a:rPr lang="en-US" altLang="zh-CN"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逻辑加</a:t>
            </a:r>
            <a:endParaRPr lang="zh-CN" altLang="en-US" b="1">
              <a:solidFill>
                <a:srgbClr val="FF0000"/>
              </a:solidFill>
              <a:latin typeface="楷体_GB2312" pitchFamily="49" charset="-122"/>
              <a:ea typeface="楷体_GB2312" pitchFamily="49" charset="-122"/>
            </a:endParaRPr>
          </a:p>
        </p:txBody>
      </p:sp>
      <p:sp>
        <p:nvSpPr>
          <p:cNvPr id="9219" name="矩形 9218"/>
          <p:cNvSpPr/>
          <p:nvPr/>
        </p:nvSpPr>
        <p:spPr>
          <a:xfrm>
            <a:off x="542290" y="736600"/>
            <a:ext cx="2785110" cy="460375"/>
          </a:xfrm>
          <a:prstGeom prst="rect">
            <a:avLst/>
          </a:prstGeom>
          <a:noFill/>
          <a:ln w="9525">
            <a:noFill/>
          </a:ln>
        </p:spPr>
        <p:txBody>
          <a:bodyPr wrap="none" anchor="t">
            <a:spAutoFit/>
          </a:bodyPr>
          <a:lstStyle/>
          <a:p>
            <a:pPr>
              <a:spcBef>
                <a:spcPct val="50000"/>
              </a:spcBef>
            </a:pPr>
            <a:r>
              <a:rPr lang="zh-CN" altLang="en-US" b="1" u="sng" dirty="0">
                <a:latin typeface="楷体_GB2312" pitchFamily="49" charset="-122"/>
                <a:ea typeface="楷体_GB2312" pitchFamily="49" charset="-122"/>
              </a:rPr>
              <a:t>或逻辑关系表示式</a:t>
            </a:r>
            <a:r>
              <a:rPr lang="zh-CN" altLang="en-US" b="1" u="sng" dirty="0">
                <a:solidFill>
                  <a:schemeClr val="accent2"/>
                </a:solidFill>
                <a:latin typeface="楷体_GB2312" pitchFamily="49" charset="-122"/>
                <a:ea typeface="楷体_GB2312" pitchFamily="49" charset="-122"/>
              </a:rPr>
              <a:t> </a:t>
            </a:r>
          </a:p>
        </p:txBody>
      </p:sp>
      <p:sp>
        <p:nvSpPr>
          <p:cNvPr id="9220" name="矩形 9219"/>
          <p:cNvSpPr/>
          <p:nvPr/>
        </p:nvSpPr>
        <p:spPr>
          <a:xfrm>
            <a:off x="4038600" y="739775"/>
            <a:ext cx="1673225" cy="457200"/>
          </a:xfrm>
          <a:prstGeom prst="rect">
            <a:avLst/>
          </a:prstGeom>
          <a:noFill/>
          <a:ln w="9525">
            <a:noFill/>
          </a:ln>
        </p:spPr>
        <p:txBody>
          <a:bodyPr wrap="none" anchor="t">
            <a:spAutoFit/>
          </a:bodyPr>
          <a:lstStyle/>
          <a:p>
            <a:pPr>
              <a:spcBef>
                <a:spcPct val="50000"/>
              </a:spcBef>
            </a:pP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L=A</a:t>
            </a:r>
            <a:r>
              <a:rPr lang="zh-CN" altLang="en-US" b="1" dirty="0">
                <a:solidFill>
                  <a:srgbClr val="FF0000"/>
                </a:solidFill>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B </a:t>
            </a:r>
            <a:r>
              <a:rPr lang="en-US" altLang="zh-CN" b="1" dirty="0">
                <a:latin typeface="楷体_GB2312" pitchFamily="49" charset="-122"/>
                <a:ea typeface="楷体_GB2312" pitchFamily="49" charset="-122"/>
              </a:rPr>
              <a:t> </a:t>
            </a:r>
          </a:p>
        </p:txBody>
      </p:sp>
      <p:sp>
        <p:nvSpPr>
          <p:cNvPr id="9223" name="文本框 9222"/>
          <p:cNvSpPr txBox="1"/>
          <p:nvPr/>
        </p:nvSpPr>
        <p:spPr>
          <a:xfrm>
            <a:off x="533400" y="4114800"/>
            <a:ext cx="3130550" cy="460375"/>
          </a:xfrm>
          <a:prstGeom prst="rect">
            <a:avLst/>
          </a:prstGeom>
          <a:noFill/>
          <a:ln w="9525">
            <a:noFill/>
          </a:ln>
        </p:spPr>
        <p:txBody>
          <a:bodyPr>
            <a:spAutoFit/>
          </a:bodyPr>
          <a:lstStyle/>
          <a:p>
            <a:pPr>
              <a:spcBef>
                <a:spcPct val="50000"/>
              </a:spcBef>
            </a:pPr>
            <a:r>
              <a:rPr lang="zh-CN" altLang="en-US" b="1" dirty="0">
                <a:latin typeface="楷体_GB2312" pitchFamily="49" charset="-122"/>
                <a:ea typeface="楷体_GB2312" pitchFamily="49" charset="-122"/>
              </a:rPr>
              <a:t>或门符号</a:t>
            </a:r>
            <a:r>
              <a:rPr lang="en-US" altLang="zh-CN" b="1" dirty="0">
                <a:latin typeface="楷体_GB2312" pitchFamily="49" charset="-122"/>
                <a:ea typeface="楷体_GB2312" pitchFamily="49" charset="-122"/>
              </a:rPr>
              <a:t>:</a:t>
            </a:r>
            <a:endParaRPr lang="en-US" altLang="zh-CN" b="1">
              <a:latin typeface="楷体_GB2312" pitchFamily="49" charset="-122"/>
              <a:ea typeface="楷体_GB2312" pitchFamily="49" charset="-122"/>
            </a:endParaRPr>
          </a:p>
        </p:txBody>
      </p:sp>
      <p:sp>
        <p:nvSpPr>
          <p:cNvPr id="9242" name="文本框 9241"/>
          <p:cNvSpPr txBox="1"/>
          <p:nvPr/>
        </p:nvSpPr>
        <p:spPr>
          <a:xfrm>
            <a:off x="2581275" y="2745740"/>
            <a:ext cx="2990850" cy="1033463"/>
          </a:xfrm>
          <a:prstGeom prst="rect">
            <a:avLst/>
          </a:prstGeom>
          <a:noFill/>
          <a:ln w="28575" cap="flat" cmpd="sng">
            <a:solidFill>
              <a:srgbClr val="FF00FF"/>
            </a:solidFill>
            <a:prstDash val="solid"/>
            <a:miter/>
            <a:headEnd type="none" w="med" len="med"/>
            <a:tailEnd type="none" w="med" len="med"/>
          </a:ln>
        </p:spPr>
        <p:txBody>
          <a:bodyPr>
            <a:spAutoFit/>
          </a:bodyPr>
          <a:lstStyle/>
          <a:p>
            <a:pPr>
              <a:spcBef>
                <a:spcPct val="50000"/>
              </a:spcBef>
            </a:pPr>
            <a:r>
              <a:rPr lang="en-US" altLang="zh-CN" b="1" dirty="0">
                <a:latin typeface="Times New Roman" panose="02020603050405020304" pitchFamily="18" charset="0"/>
                <a:ea typeface="宋体" panose="02010600030101010101" pitchFamily="2" charset="-122"/>
              </a:rPr>
              <a:t>0+0=0          0+1=1</a:t>
            </a:r>
          </a:p>
          <a:p>
            <a:pPr>
              <a:spcBef>
                <a:spcPct val="50000"/>
              </a:spcBef>
            </a:pPr>
            <a:r>
              <a:rPr lang="en-US" altLang="zh-CN" b="1" dirty="0">
                <a:latin typeface="Times New Roman" panose="02020603050405020304" pitchFamily="18" charset="0"/>
                <a:ea typeface="宋体" panose="02010600030101010101" pitchFamily="2" charset="-122"/>
              </a:rPr>
              <a:t>1+0=1          1+1=1</a:t>
            </a:r>
            <a:endParaRPr lang="en-US" altLang="zh-CN" b="1">
              <a:latin typeface="Times New Roman" panose="02020603050405020304" pitchFamily="18" charset="0"/>
              <a:ea typeface="宋体" panose="02010600030101010101" pitchFamily="2" charset="-122"/>
            </a:endParaRPr>
          </a:p>
        </p:txBody>
      </p:sp>
      <p:grpSp>
        <p:nvGrpSpPr>
          <p:cNvPr id="9257" name="组合 9256"/>
          <p:cNvGrpSpPr/>
          <p:nvPr/>
        </p:nvGrpSpPr>
        <p:grpSpPr>
          <a:xfrm>
            <a:off x="4343400" y="4876800"/>
            <a:ext cx="2514600" cy="1066800"/>
            <a:chOff x="3216" y="528"/>
            <a:chExt cx="1584" cy="672"/>
          </a:xfrm>
        </p:grpSpPr>
        <p:sp>
          <p:nvSpPr>
            <p:cNvPr id="9249" name="文本框 9248"/>
            <p:cNvSpPr txBox="1"/>
            <p:nvPr/>
          </p:nvSpPr>
          <p:spPr>
            <a:xfrm>
              <a:off x="3216" y="528"/>
              <a:ext cx="432"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a:t>
              </a:r>
            </a:p>
          </p:txBody>
        </p:sp>
        <p:sp>
          <p:nvSpPr>
            <p:cNvPr id="9250" name="文本框 9249"/>
            <p:cNvSpPr txBox="1"/>
            <p:nvPr/>
          </p:nvSpPr>
          <p:spPr>
            <a:xfrm>
              <a:off x="3216" y="912"/>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B</a:t>
              </a:r>
            </a:p>
          </p:txBody>
        </p:sp>
        <p:sp>
          <p:nvSpPr>
            <p:cNvPr id="9251" name="文本框 9250"/>
            <p:cNvSpPr txBox="1"/>
            <p:nvPr/>
          </p:nvSpPr>
          <p:spPr>
            <a:xfrm>
              <a:off x="4512" y="672"/>
              <a:ext cx="288"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Y</a:t>
              </a:r>
            </a:p>
          </p:txBody>
        </p:sp>
        <p:sp>
          <p:nvSpPr>
            <p:cNvPr id="9252" name="矩形 9251"/>
            <p:cNvSpPr/>
            <p:nvPr/>
          </p:nvSpPr>
          <p:spPr>
            <a:xfrm>
              <a:off x="3840" y="624"/>
              <a:ext cx="384" cy="528"/>
            </a:xfrm>
            <a:prstGeom prst="rect">
              <a:avLst/>
            </a:prstGeom>
            <a:solidFill>
              <a:srgbClr val="FFFFFF"/>
            </a:solidFill>
            <a:ln w="38100" cap="flat" cmpd="sng">
              <a:solidFill>
                <a:schemeClr val="accent2"/>
              </a:solidFill>
              <a:prstDash val="solid"/>
              <a:miter/>
              <a:headEnd type="none" w="med" len="med"/>
              <a:tailEnd type="none" w="med" len="med"/>
            </a:ln>
          </p:spPr>
          <p:txBody>
            <a:bodyPr/>
            <a:lstStyle/>
            <a:p>
              <a:endParaRPr lang="zh-CN" altLang="en-US"/>
            </a:p>
          </p:txBody>
        </p:sp>
        <p:sp>
          <p:nvSpPr>
            <p:cNvPr id="9253" name="直接连接符 9252"/>
            <p:cNvSpPr/>
            <p:nvPr/>
          </p:nvSpPr>
          <p:spPr>
            <a:xfrm>
              <a:off x="4224" y="864"/>
              <a:ext cx="240" cy="0"/>
            </a:xfrm>
            <a:prstGeom prst="line">
              <a:avLst/>
            </a:prstGeom>
            <a:ln w="38100" cap="flat" cmpd="sng">
              <a:solidFill>
                <a:schemeClr val="accent2"/>
              </a:solidFill>
              <a:prstDash val="solid"/>
              <a:headEnd type="none" w="med" len="med"/>
              <a:tailEnd type="none" w="med" len="med"/>
            </a:ln>
          </p:spPr>
        </p:sp>
        <p:sp>
          <p:nvSpPr>
            <p:cNvPr id="9254" name="直接连接符 9253"/>
            <p:cNvSpPr/>
            <p:nvPr/>
          </p:nvSpPr>
          <p:spPr>
            <a:xfrm>
              <a:off x="3600" y="1056"/>
              <a:ext cx="240" cy="0"/>
            </a:xfrm>
            <a:prstGeom prst="line">
              <a:avLst/>
            </a:prstGeom>
            <a:ln w="38100" cap="flat" cmpd="sng">
              <a:solidFill>
                <a:schemeClr val="accent2"/>
              </a:solidFill>
              <a:prstDash val="solid"/>
              <a:headEnd type="none" w="med" len="med"/>
              <a:tailEnd type="none" w="med" len="med"/>
            </a:ln>
          </p:spPr>
        </p:sp>
        <p:sp>
          <p:nvSpPr>
            <p:cNvPr id="9255" name="直接连接符 9254"/>
            <p:cNvSpPr/>
            <p:nvPr/>
          </p:nvSpPr>
          <p:spPr>
            <a:xfrm>
              <a:off x="3600" y="720"/>
              <a:ext cx="240" cy="0"/>
            </a:xfrm>
            <a:prstGeom prst="line">
              <a:avLst/>
            </a:prstGeom>
            <a:ln w="38100" cap="flat" cmpd="sng">
              <a:solidFill>
                <a:schemeClr val="accent2"/>
              </a:solidFill>
              <a:prstDash val="solid"/>
              <a:headEnd type="none" w="med" len="med"/>
              <a:tailEnd type="none" w="med" len="med"/>
            </a:ln>
          </p:spPr>
        </p:sp>
        <p:sp>
          <p:nvSpPr>
            <p:cNvPr id="9256" name="文本框 9255"/>
            <p:cNvSpPr txBox="1"/>
            <p:nvPr/>
          </p:nvSpPr>
          <p:spPr>
            <a:xfrm>
              <a:off x="3888" y="652"/>
              <a:ext cx="336" cy="288"/>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a:t>
              </a:r>
            </a:p>
          </p:txBody>
        </p:sp>
      </p:grpSp>
      <p:pic>
        <p:nvPicPr>
          <p:cNvPr id="3" name="图片 2"/>
          <p:cNvPicPr>
            <a:picLocks noChangeAspect="1"/>
          </p:cNvPicPr>
          <p:nvPr/>
        </p:nvPicPr>
        <p:blipFill>
          <a:blip r:embed="rId3"/>
          <a:stretch>
            <a:fillRect/>
          </a:stretch>
        </p:blipFill>
        <p:spPr>
          <a:xfrm>
            <a:off x="6960773" y="4800600"/>
            <a:ext cx="1667933" cy="1219200"/>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图片 162817" descr="C:\My Documents\My Pictures\图片22.gif"/>
          <p:cNvPicPr>
            <a:picLocks noChangeAspect="1"/>
          </p:cNvPicPr>
          <p:nvPr/>
        </p:nvPicPr>
        <p:blipFill>
          <a:blip r:embed="rId2"/>
          <a:stretch>
            <a:fillRect/>
          </a:stretch>
        </p:blipFill>
        <p:spPr>
          <a:xfrm>
            <a:off x="0" y="0"/>
            <a:ext cx="9144000" cy="6934200"/>
          </a:xfrm>
          <a:prstGeom prst="rect">
            <a:avLst/>
          </a:prstGeom>
          <a:noFill/>
          <a:ln w="9525">
            <a:noFill/>
          </a:ln>
        </p:spPr>
      </p:pic>
      <p:sp>
        <p:nvSpPr>
          <p:cNvPr id="162819" name="文本框 162818"/>
          <p:cNvSpPr txBox="1"/>
          <p:nvPr/>
        </p:nvSpPr>
        <p:spPr>
          <a:xfrm>
            <a:off x="1905000" y="1743075"/>
            <a:ext cx="7010400" cy="1569660"/>
          </a:xfrm>
          <a:prstGeom prst="rect">
            <a:avLst/>
          </a:prstGeom>
          <a:noFill/>
          <a:ln w="9525">
            <a:noFill/>
          </a:ln>
        </p:spPr>
        <p:txBody>
          <a:bodyPr>
            <a:spAutoFit/>
          </a:bodyPr>
          <a:lstStyle/>
          <a:p>
            <a:pPr algn="ctr" eaLnBrk="0" hangingPunct="0">
              <a:spcBef>
                <a:spcPct val="50000"/>
              </a:spcBef>
            </a:pPr>
            <a:r>
              <a:rPr lang="zh-CN" altLang="en-US" sz="9600" b="1" dirty="0" smtClean="0">
                <a:solidFill>
                  <a:srgbClr val="006600"/>
                </a:solidFill>
                <a:latin typeface="隶书" panose="02010509060101010101" pitchFamily="49" charset="-122"/>
                <a:ea typeface="隶书" panose="02010509060101010101" pitchFamily="49" charset="-122"/>
              </a:rPr>
              <a:t>谢谢</a:t>
            </a:r>
            <a:endParaRPr lang="zh-CN" altLang="en-US" sz="9600" b="1" dirty="0">
              <a:solidFill>
                <a:srgbClr val="0066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0241"/>
          <p:cNvSpPr txBox="1"/>
          <p:nvPr/>
        </p:nvSpPr>
        <p:spPr>
          <a:xfrm>
            <a:off x="484505" y="518160"/>
            <a:ext cx="4965700" cy="457200"/>
          </a:xfrm>
          <a:prstGeom prst="rect">
            <a:avLst/>
          </a:prstGeom>
          <a:noFill/>
          <a:ln w="9525">
            <a:noFill/>
          </a:ln>
        </p:spPr>
        <p:txBody>
          <a:bodyPr>
            <a:spAutoFit/>
          </a:bodyPr>
          <a:lstStyle/>
          <a:p>
            <a:pPr>
              <a:spcBef>
                <a:spcPct val="50000"/>
              </a:spcBef>
            </a:pPr>
            <a:r>
              <a:rPr lang="zh-CN" altLang="en-US" b="1" dirty="0">
                <a:solidFill>
                  <a:schemeClr val="accent2"/>
                </a:solidFill>
                <a:latin typeface="楷体_GB2312" pitchFamily="49" charset="-122"/>
                <a:ea typeface="楷体_GB2312" pitchFamily="49" charset="-122"/>
              </a:rPr>
              <a:t>（</a:t>
            </a:r>
            <a:r>
              <a:rPr lang="en-US" altLang="zh-CN" b="1" dirty="0">
                <a:solidFill>
                  <a:schemeClr val="accent2"/>
                </a:solidFill>
                <a:latin typeface="楷体_GB2312" pitchFamily="49" charset="-122"/>
                <a:ea typeface="楷体_GB2312" pitchFamily="49" charset="-122"/>
              </a:rPr>
              <a:t>3</a:t>
            </a:r>
            <a:r>
              <a:rPr lang="zh-CN" altLang="en-US" b="1" dirty="0">
                <a:solidFill>
                  <a:schemeClr val="accent2"/>
                </a:solidFill>
                <a:latin typeface="楷体_GB2312" pitchFamily="49" charset="-122"/>
                <a:ea typeface="楷体_GB2312" pitchFamily="49" charset="-122"/>
              </a:rPr>
              <a:t>）“非”逻辑关系和非门</a:t>
            </a:r>
            <a:endParaRPr lang="zh-CN" altLang="en-US" b="1">
              <a:solidFill>
                <a:schemeClr val="accent2"/>
              </a:solidFill>
              <a:latin typeface="楷体_GB2312" pitchFamily="49" charset="-122"/>
              <a:ea typeface="楷体_GB2312" pitchFamily="49" charset="-122"/>
            </a:endParaRPr>
          </a:p>
        </p:txBody>
      </p:sp>
      <p:sp>
        <p:nvSpPr>
          <p:cNvPr id="10243" name="矩形 10242"/>
          <p:cNvSpPr/>
          <p:nvPr/>
        </p:nvSpPr>
        <p:spPr>
          <a:xfrm>
            <a:off x="1981200" y="1676400"/>
            <a:ext cx="6934200" cy="831850"/>
          </a:xfrm>
          <a:prstGeom prst="rect">
            <a:avLst/>
          </a:prstGeom>
          <a:no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b="1" dirty="0">
                <a:solidFill>
                  <a:schemeClr val="tx2"/>
                </a:solidFill>
                <a:latin typeface="楷体_GB2312" pitchFamily="49" charset="-122"/>
                <a:ea typeface="楷体_GB2312" pitchFamily="49" charset="-122"/>
              </a:rPr>
              <a:t>决定事件发生的条件只有一个，条件不具备时事件发生（成立），条件具备时事件不发生。</a:t>
            </a:r>
          </a:p>
        </p:txBody>
      </p:sp>
      <p:sp>
        <p:nvSpPr>
          <p:cNvPr id="10244" name="文本框 10243"/>
          <p:cNvSpPr txBox="1"/>
          <p:nvPr/>
        </p:nvSpPr>
        <p:spPr>
          <a:xfrm>
            <a:off x="4343400" y="5791200"/>
            <a:ext cx="2743200" cy="4667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b="1" dirty="0">
                <a:latin typeface="楷体_GB2312" pitchFamily="49" charset="-122"/>
                <a:ea typeface="楷体_GB2312" pitchFamily="49" charset="-122"/>
              </a:rPr>
              <a:t>特点</a:t>
            </a:r>
            <a:r>
              <a:rPr lang="en-US" altLang="zh-CN" b="1" dirty="0">
                <a:latin typeface="楷体_GB2312" pitchFamily="49" charset="-122"/>
                <a:ea typeface="楷体_GB2312" pitchFamily="49" charset="-122"/>
              </a:rPr>
              <a:t>: 1</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0, 0</a:t>
            </a:r>
            <a:r>
              <a:rPr lang="zh-CN" altLang="en-US" b="1" dirty="0">
                <a:latin typeface="楷体_GB2312" pitchFamily="49" charset="-122"/>
                <a:ea typeface="楷体_GB2312" pitchFamily="49" charset="-122"/>
              </a:rPr>
              <a:t>则</a:t>
            </a:r>
            <a:r>
              <a:rPr lang="en-US" altLang="zh-CN" b="1" dirty="0">
                <a:latin typeface="楷体_GB2312" pitchFamily="49" charset="-122"/>
                <a:ea typeface="楷体_GB2312" pitchFamily="49" charset="-122"/>
              </a:rPr>
              <a:t>1</a:t>
            </a:r>
          </a:p>
        </p:txBody>
      </p:sp>
      <p:grpSp>
        <p:nvGrpSpPr>
          <p:cNvPr id="10280" name="组合 10279"/>
          <p:cNvGrpSpPr/>
          <p:nvPr/>
        </p:nvGrpSpPr>
        <p:grpSpPr>
          <a:xfrm>
            <a:off x="4724400" y="2895600"/>
            <a:ext cx="2419350" cy="2514600"/>
            <a:chOff x="3828" y="1656"/>
            <a:chExt cx="1524" cy="1584"/>
          </a:xfrm>
        </p:grpSpPr>
        <p:sp>
          <p:nvSpPr>
            <p:cNvPr id="10246" name="矩形 10245"/>
            <p:cNvSpPr/>
            <p:nvPr/>
          </p:nvSpPr>
          <p:spPr>
            <a:xfrm>
              <a:off x="3828" y="1656"/>
              <a:ext cx="1524" cy="1584"/>
            </a:xfrm>
            <a:prstGeom prst="rect">
              <a:avLst/>
            </a:prstGeom>
            <a:solidFill>
              <a:srgbClr val="99FFCC"/>
            </a:solidFill>
            <a:ln w="9525" cap="flat" cmpd="sng">
              <a:solidFill>
                <a:srgbClr val="000000"/>
              </a:solidFill>
              <a:prstDash val="solid"/>
              <a:miter/>
              <a:headEnd type="none" w="med" len="med"/>
              <a:tailEnd type="none" w="med" len="med"/>
            </a:ln>
          </p:spPr>
          <p:txBody>
            <a:bodyPr/>
            <a:lstStyle/>
            <a:p>
              <a:endParaRPr lang="zh-CN" altLang="en-US"/>
            </a:p>
          </p:txBody>
        </p:sp>
        <p:sp>
          <p:nvSpPr>
            <p:cNvPr id="10247" name="矩形 10246"/>
            <p:cNvSpPr/>
            <p:nvPr/>
          </p:nvSpPr>
          <p:spPr>
            <a:xfrm>
              <a:off x="3936" y="1727"/>
              <a:ext cx="1392" cy="288"/>
            </a:xfrm>
            <a:prstGeom prst="rect">
              <a:avLst/>
            </a:prstGeom>
            <a:noFill/>
            <a:ln w="9525">
              <a:noFill/>
            </a:ln>
          </p:spPr>
          <p:txBody>
            <a:bodyPr>
              <a:spAutoFit/>
            </a:bodyPr>
            <a:lstStyle/>
            <a:p>
              <a:pPr>
                <a:spcBef>
                  <a:spcPct val="50000"/>
                </a:spcBef>
              </a:pPr>
              <a:r>
                <a:rPr lang="en-US" altLang="zh-CN" b="1" u="sng" dirty="0">
                  <a:latin typeface="楷体_GB2312" pitchFamily="49" charset="-122"/>
                  <a:ea typeface="楷体_GB2312" pitchFamily="49" charset="-122"/>
                </a:rPr>
                <a:t>B</a:t>
              </a:r>
              <a:r>
                <a:rPr lang="zh-CN" altLang="en-US" b="1" u="sng" dirty="0">
                  <a:latin typeface="楷体_GB2312" pitchFamily="49" charset="-122"/>
                  <a:ea typeface="楷体_GB2312" pitchFamily="49" charset="-122"/>
                </a:rPr>
                <a:t>、真值表</a:t>
              </a:r>
            </a:p>
          </p:txBody>
        </p:sp>
        <p:sp>
          <p:nvSpPr>
            <p:cNvPr id="10249" name="文本框 10248"/>
            <p:cNvSpPr txBox="1"/>
            <p:nvPr/>
          </p:nvSpPr>
          <p:spPr>
            <a:xfrm>
              <a:off x="4112" y="2432"/>
              <a:ext cx="1056" cy="633"/>
            </a:xfrm>
            <a:prstGeom prst="rect">
              <a:avLst/>
            </a:prstGeom>
            <a:noFill/>
            <a:ln w="9525">
              <a:noFill/>
            </a:ln>
          </p:spPr>
          <p:txBody>
            <a:bodyPr>
              <a:spAutoFit/>
            </a:bodyPr>
            <a:lstStyle/>
            <a:p>
              <a:pPr>
                <a:spcBef>
                  <a:spcPct val="50000"/>
                </a:spcBef>
              </a:pPr>
              <a:r>
                <a:rPr lang="en-US" altLang="zh-CN" b="1">
                  <a:latin typeface="楷体_GB2312" pitchFamily="49" charset="-122"/>
                  <a:ea typeface="楷体_GB2312" pitchFamily="49" charset="-122"/>
                </a:rPr>
                <a:t>0     1</a:t>
              </a:r>
            </a:p>
            <a:p>
              <a:pPr>
                <a:spcBef>
                  <a:spcPct val="50000"/>
                </a:spcBef>
              </a:pPr>
              <a:r>
                <a:rPr lang="en-US" altLang="zh-CN" b="1">
                  <a:latin typeface="楷体_GB2312" pitchFamily="49" charset="-122"/>
                  <a:ea typeface="楷体_GB2312" pitchFamily="49" charset="-122"/>
                </a:rPr>
                <a:t>1     0</a:t>
              </a:r>
            </a:p>
          </p:txBody>
        </p:sp>
        <p:sp>
          <p:nvSpPr>
            <p:cNvPr id="10250" name="直接连接符 10249"/>
            <p:cNvSpPr/>
            <p:nvPr/>
          </p:nvSpPr>
          <p:spPr>
            <a:xfrm flipV="1">
              <a:off x="4056" y="2408"/>
              <a:ext cx="1190" cy="0"/>
            </a:xfrm>
            <a:prstGeom prst="line">
              <a:avLst/>
            </a:prstGeom>
            <a:ln w="38100" cap="flat" cmpd="sng">
              <a:solidFill>
                <a:schemeClr val="accent2"/>
              </a:solidFill>
              <a:prstDash val="solid"/>
              <a:headEnd type="none" w="med" len="med"/>
              <a:tailEnd type="none" w="med" len="med"/>
            </a:ln>
          </p:spPr>
        </p:sp>
        <p:sp>
          <p:nvSpPr>
            <p:cNvPr id="10251" name="直接连接符 10250"/>
            <p:cNvSpPr/>
            <p:nvPr/>
          </p:nvSpPr>
          <p:spPr>
            <a:xfrm>
              <a:off x="4589" y="2152"/>
              <a:ext cx="0" cy="1032"/>
            </a:xfrm>
            <a:prstGeom prst="line">
              <a:avLst/>
            </a:prstGeom>
            <a:ln w="38100" cap="flat" cmpd="sng">
              <a:solidFill>
                <a:schemeClr val="accent2"/>
              </a:solidFill>
              <a:prstDash val="solid"/>
              <a:headEnd type="none" w="med" len="med"/>
              <a:tailEnd type="none" w="med" len="med"/>
            </a:ln>
          </p:spPr>
        </p:sp>
        <p:sp>
          <p:nvSpPr>
            <p:cNvPr id="10252" name="矩形 10251"/>
            <p:cNvSpPr/>
            <p:nvPr/>
          </p:nvSpPr>
          <p:spPr>
            <a:xfrm>
              <a:off x="4128" y="2109"/>
              <a:ext cx="795" cy="288"/>
            </a:xfrm>
            <a:prstGeom prst="rect">
              <a:avLst/>
            </a:prstGeom>
            <a:noFill/>
            <a:ln w="9525">
              <a:noFill/>
            </a:ln>
          </p:spPr>
          <p:txBody>
            <a:bodyPr wrap="none" anchor="t">
              <a:spAutoFit/>
            </a:bodyPr>
            <a:lstStyle/>
            <a:p>
              <a:pPr>
                <a:spcBef>
                  <a:spcPct val="50000"/>
                </a:spcBef>
              </a:pPr>
              <a:r>
                <a:rPr lang="en-US" altLang="zh-CN" b="1">
                  <a:latin typeface="楷体_GB2312" pitchFamily="49" charset="-122"/>
                  <a:ea typeface="楷体_GB2312" pitchFamily="49" charset="-122"/>
                </a:rPr>
                <a:t>A     Y</a:t>
              </a:r>
            </a:p>
          </p:txBody>
        </p:sp>
      </p:grpSp>
      <p:grpSp>
        <p:nvGrpSpPr>
          <p:cNvPr id="10253" name="组合 10252"/>
          <p:cNvGrpSpPr/>
          <p:nvPr/>
        </p:nvGrpSpPr>
        <p:grpSpPr>
          <a:xfrm>
            <a:off x="609600" y="2743200"/>
            <a:ext cx="3454400" cy="2032000"/>
            <a:chOff x="464" y="768"/>
            <a:chExt cx="2176" cy="1280"/>
          </a:xfrm>
        </p:grpSpPr>
        <p:sp>
          <p:nvSpPr>
            <p:cNvPr id="10254" name="文本框 10253"/>
            <p:cNvSpPr txBox="1"/>
            <p:nvPr/>
          </p:nvSpPr>
          <p:spPr>
            <a:xfrm>
              <a:off x="1904" y="1432"/>
              <a:ext cx="316"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Y</a:t>
              </a:r>
            </a:p>
          </p:txBody>
        </p:sp>
        <p:grpSp>
          <p:nvGrpSpPr>
            <p:cNvPr id="10255" name="组合 10254"/>
            <p:cNvGrpSpPr/>
            <p:nvPr/>
          </p:nvGrpSpPr>
          <p:grpSpPr>
            <a:xfrm rot="-5400000">
              <a:off x="1248" y="1488"/>
              <a:ext cx="624" cy="240"/>
              <a:chOff x="768" y="192"/>
              <a:chExt cx="624" cy="240"/>
            </a:xfrm>
          </p:grpSpPr>
          <p:sp>
            <p:nvSpPr>
              <p:cNvPr id="10256" name="椭圆 10255"/>
              <p:cNvSpPr/>
              <p:nvPr/>
            </p:nvSpPr>
            <p:spPr>
              <a:xfrm>
                <a:off x="912" y="384"/>
                <a:ext cx="48" cy="48"/>
              </a:xfrm>
              <a:prstGeom prst="ellipse">
                <a:avLst/>
              </a:prstGeom>
              <a:solidFill>
                <a:srgbClr val="FFFFFF"/>
              </a:solidFill>
              <a:ln w="38100" cap="flat" cmpd="sng">
                <a:solidFill>
                  <a:schemeClr val="accent2"/>
                </a:solidFill>
                <a:prstDash val="solid"/>
                <a:headEnd type="none" w="med" len="med"/>
                <a:tailEnd type="none" w="med" len="med"/>
              </a:ln>
            </p:spPr>
            <p:txBody>
              <a:bodyPr/>
              <a:lstStyle/>
              <a:p>
                <a:endParaRPr lang="zh-CN" altLang="en-US"/>
              </a:p>
            </p:txBody>
          </p:sp>
          <p:sp>
            <p:nvSpPr>
              <p:cNvPr id="10257" name="直接连接符 10256"/>
              <p:cNvSpPr/>
              <p:nvPr/>
            </p:nvSpPr>
            <p:spPr>
              <a:xfrm>
                <a:off x="768" y="432"/>
                <a:ext cx="192" cy="0"/>
              </a:xfrm>
              <a:prstGeom prst="line">
                <a:avLst/>
              </a:prstGeom>
              <a:ln w="38100" cap="flat" cmpd="sng">
                <a:solidFill>
                  <a:schemeClr val="accent2"/>
                </a:solidFill>
                <a:prstDash val="solid"/>
                <a:headEnd type="none" w="med" len="med"/>
                <a:tailEnd type="none" w="med" len="med"/>
              </a:ln>
            </p:spPr>
          </p:sp>
          <p:sp>
            <p:nvSpPr>
              <p:cNvPr id="10258" name="直接连接符 10257"/>
              <p:cNvSpPr/>
              <p:nvPr/>
            </p:nvSpPr>
            <p:spPr>
              <a:xfrm flipV="1">
                <a:off x="960" y="192"/>
                <a:ext cx="192" cy="192"/>
              </a:xfrm>
              <a:prstGeom prst="line">
                <a:avLst/>
              </a:prstGeom>
              <a:ln w="38100" cap="flat" cmpd="sng">
                <a:solidFill>
                  <a:schemeClr val="accent2"/>
                </a:solidFill>
                <a:prstDash val="solid"/>
                <a:headEnd type="none" w="med" len="med"/>
                <a:tailEnd type="none" w="med" len="med"/>
              </a:ln>
            </p:spPr>
          </p:sp>
          <p:sp>
            <p:nvSpPr>
              <p:cNvPr id="10259" name="直接连接符 10258"/>
              <p:cNvSpPr/>
              <p:nvPr/>
            </p:nvSpPr>
            <p:spPr>
              <a:xfrm>
                <a:off x="1152" y="432"/>
                <a:ext cx="240" cy="0"/>
              </a:xfrm>
              <a:prstGeom prst="line">
                <a:avLst/>
              </a:prstGeom>
              <a:ln w="38100" cap="flat" cmpd="sng">
                <a:solidFill>
                  <a:schemeClr val="accent2"/>
                </a:solidFill>
                <a:prstDash val="solid"/>
                <a:headEnd type="none" w="med" len="med"/>
                <a:tailEnd type="none" w="med" len="med"/>
              </a:ln>
            </p:spPr>
          </p:sp>
        </p:grpSp>
        <p:grpSp>
          <p:nvGrpSpPr>
            <p:cNvPr id="10260" name="组合 10259"/>
            <p:cNvGrpSpPr/>
            <p:nvPr/>
          </p:nvGrpSpPr>
          <p:grpSpPr>
            <a:xfrm rot="-5400000">
              <a:off x="2016" y="1392"/>
              <a:ext cx="864" cy="384"/>
              <a:chOff x="3984" y="3120"/>
              <a:chExt cx="864" cy="384"/>
            </a:xfrm>
          </p:grpSpPr>
          <p:sp>
            <p:nvSpPr>
              <p:cNvPr id="10261" name="椭圆 10260"/>
              <p:cNvSpPr/>
              <p:nvPr/>
            </p:nvSpPr>
            <p:spPr>
              <a:xfrm>
                <a:off x="4224" y="3120"/>
                <a:ext cx="384" cy="384"/>
              </a:xfrm>
              <a:prstGeom prst="ellipse">
                <a:avLst/>
              </a:prstGeom>
              <a:solidFill>
                <a:srgbClr val="FFFFFF"/>
              </a:solidFill>
              <a:ln w="38100" cap="flat" cmpd="sng">
                <a:solidFill>
                  <a:srgbClr val="FF0000"/>
                </a:solidFill>
                <a:prstDash val="solid"/>
                <a:headEnd type="none" w="med" len="med"/>
                <a:tailEnd type="none" w="med" len="med"/>
              </a:ln>
            </p:spPr>
            <p:txBody>
              <a:bodyPr/>
              <a:lstStyle/>
              <a:p>
                <a:endParaRPr lang="zh-CN" altLang="en-US"/>
              </a:p>
            </p:txBody>
          </p:sp>
          <p:sp>
            <p:nvSpPr>
              <p:cNvPr id="10262" name="直接连接符 10261"/>
              <p:cNvSpPr/>
              <p:nvPr/>
            </p:nvSpPr>
            <p:spPr>
              <a:xfrm flipH="1">
                <a:off x="4272" y="3168"/>
                <a:ext cx="288" cy="288"/>
              </a:xfrm>
              <a:prstGeom prst="line">
                <a:avLst/>
              </a:prstGeom>
              <a:ln w="38100" cap="flat" cmpd="sng">
                <a:solidFill>
                  <a:srgbClr val="FF0000"/>
                </a:solidFill>
                <a:prstDash val="solid"/>
                <a:headEnd type="none" w="med" len="med"/>
                <a:tailEnd type="none" w="med" len="med"/>
              </a:ln>
            </p:spPr>
          </p:sp>
          <p:sp>
            <p:nvSpPr>
              <p:cNvPr id="10263" name="直接连接符 10262"/>
              <p:cNvSpPr/>
              <p:nvPr/>
            </p:nvSpPr>
            <p:spPr>
              <a:xfrm>
                <a:off x="4272" y="3216"/>
                <a:ext cx="288" cy="240"/>
              </a:xfrm>
              <a:prstGeom prst="line">
                <a:avLst/>
              </a:prstGeom>
              <a:ln w="38100" cap="flat" cmpd="sng">
                <a:solidFill>
                  <a:srgbClr val="FF0000"/>
                </a:solidFill>
                <a:prstDash val="solid"/>
                <a:headEnd type="none" w="med" len="med"/>
                <a:tailEnd type="none" w="med" len="med"/>
              </a:ln>
            </p:spPr>
          </p:sp>
          <p:sp>
            <p:nvSpPr>
              <p:cNvPr id="10264" name="直接连接符 10263"/>
              <p:cNvSpPr/>
              <p:nvPr/>
            </p:nvSpPr>
            <p:spPr>
              <a:xfrm>
                <a:off x="4608" y="3312"/>
                <a:ext cx="240" cy="0"/>
              </a:xfrm>
              <a:prstGeom prst="line">
                <a:avLst/>
              </a:prstGeom>
              <a:ln w="38100" cap="flat" cmpd="sng">
                <a:solidFill>
                  <a:srgbClr val="FF0000"/>
                </a:solidFill>
                <a:prstDash val="solid"/>
                <a:headEnd type="none" w="med" len="med"/>
                <a:tailEnd type="none" w="med" len="med"/>
              </a:ln>
            </p:spPr>
          </p:sp>
          <p:sp>
            <p:nvSpPr>
              <p:cNvPr id="10265" name="直接连接符 10264"/>
              <p:cNvSpPr/>
              <p:nvPr/>
            </p:nvSpPr>
            <p:spPr>
              <a:xfrm>
                <a:off x="3984" y="3312"/>
                <a:ext cx="240" cy="0"/>
              </a:xfrm>
              <a:prstGeom prst="line">
                <a:avLst/>
              </a:prstGeom>
              <a:ln w="38100" cap="flat" cmpd="sng">
                <a:solidFill>
                  <a:srgbClr val="FF0000"/>
                </a:solidFill>
                <a:prstDash val="solid"/>
                <a:headEnd type="none" w="med" len="med"/>
                <a:tailEnd type="none" w="med" len="med"/>
              </a:ln>
            </p:spPr>
          </p:sp>
        </p:grpSp>
        <p:sp>
          <p:nvSpPr>
            <p:cNvPr id="10266" name="直接连接符 10265"/>
            <p:cNvSpPr/>
            <p:nvPr/>
          </p:nvSpPr>
          <p:spPr>
            <a:xfrm rot="5400000" flipV="1">
              <a:off x="1460" y="156"/>
              <a:ext cx="8" cy="1982"/>
            </a:xfrm>
            <a:prstGeom prst="line">
              <a:avLst/>
            </a:prstGeom>
            <a:ln w="38100" cap="flat" cmpd="sng">
              <a:solidFill>
                <a:schemeClr val="tx1"/>
              </a:solidFill>
              <a:prstDash val="solid"/>
              <a:headEnd type="none" w="med" len="med"/>
              <a:tailEnd type="none" w="med" len="med"/>
            </a:ln>
          </p:spPr>
        </p:sp>
        <p:sp>
          <p:nvSpPr>
            <p:cNvPr id="10267" name="直接连接符 10266"/>
            <p:cNvSpPr/>
            <p:nvPr/>
          </p:nvSpPr>
          <p:spPr>
            <a:xfrm flipV="1">
              <a:off x="1680" y="1152"/>
              <a:ext cx="0" cy="192"/>
            </a:xfrm>
            <a:prstGeom prst="line">
              <a:avLst/>
            </a:prstGeom>
            <a:ln w="38100" cap="flat" cmpd="sng">
              <a:solidFill>
                <a:schemeClr val="tx1"/>
              </a:solidFill>
              <a:prstDash val="solid"/>
              <a:headEnd type="none" w="med" len="med"/>
              <a:tailEnd type="none" w="med" len="med"/>
            </a:ln>
          </p:spPr>
        </p:sp>
        <p:sp>
          <p:nvSpPr>
            <p:cNvPr id="10268" name="直接连接符 10267"/>
            <p:cNvSpPr/>
            <p:nvPr/>
          </p:nvSpPr>
          <p:spPr>
            <a:xfrm>
              <a:off x="480" y="2016"/>
              <a:ext cx="1968" cy="0"/>
            </a:xfrm>
            <a:prstGeom prst="line">
              <a:avLst/>
            </a:prstGeom>
            <a:ln w="38100" cap="flat" cmpd="sng">
              <a:solidFill>
                <a:schemeClr val="tx1"/>
              </a:solidFill>
              <a:prstDash val="solid"/>
              <a:headEnd type="none" w="med" len="med"/>
              <a:tailEnd type="none" w="med" len="med"/>
            </a:ln>
          </p:spPr>
        </p:sp>
        <p:sp>
          <p:nvSpPr>
            <p:cNvPr id="10269" name="直接连接符 10268"/>
            <p:cNvSpPr/>
            <p:nvPr/>
          </p:nvSpPr>
          <p:spPr>
            <a:xfrm>
              <a:off x="1680" y="1872"/>
              <a:ext cx="0" cy="144"/>
            </a:xfrm>
            <a:prstGeom prst="line">
              <a:avLst/>
            </a:prstGeom>
            <a:ln w="38100" cap="flat" cmpd="sng">
              <a:solidFill>
                <a:schemeClr val="tx1"/>
              </a:solidFill>
              <a:prstDash val="solid"/>
              <a:headEnd type="none" w="med" len="med"/>
              <a:tailEnd type="none" w="med" len="med"/>
            </a:ln>
          </p:spPr>
        </p:sp>
        <p:sp>
          <p:nvSpPr>
            <p:cNvPr id="10270" name="文本框 10269"/>
            <p:cNvSpPr txBox="1"/>
            <p:nvPr/>
          </p:nvSpPr>
          <p:spPr>
            <a:xfrm>
              <a:off x="768" y="768"/>
              <a:ext cx="576"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R</a:t>
              </a:r>
            </a:p>
          </p:txBody>
        </p:sp>
        <p:sp>
          <p:nvSpPr>
            <p:cNvPr id="10271" name="文本框 10270"/>
            <p:cNvSpPr txBox="1"/>
            <p:nvPr/>
          </p:nvSpPr>
          <p:spPr>
            <a:xfrm>
              <a:off x="1120" y="1464"/>
              <a:ext cx="328"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A</a:t>
              </a:r>
            </a:p>
          </p:txBody>
        </p:sp>
        <p:sp>
          <p:nvSpPr>
            <p:cNvPr id="10272" name="椭圆 10271"/>
            <p:cNvSpPr/>
            <p:nvPr/>
          </p:nvSpPr>
          <p:spPr>
            <a:xfrm>
              <a:off x="1664" y="2000"/>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0273" name="椭圆 10272"/>
            <p:cNvSpPr/>
            <p:nvPr/>
          </p:nvSpPr>
          <p:spPr>
            <a:xfrm>
              <a:off x="1664" y="1136"/>
              <a:ext cx="48" cy="48"/>
            </a:xfrm>
            <a:prstGeom prst="ellipse">
              <a:avLst/>
            </a:prstGeom>
            <a:solidFill>
              <a:schemeClr val="tx1"/>
            </a:solidFill>
            <a:ln w="38100" cap="flat" cmpd="sng">
              <a:solidFill>
                <a:schemeClr val="tx1"/>
              </a:solidFill>
              <a:prstDash val="solid"/>
              <a:headEnd type="none" w="med" len="med"/>
              <a:tailEnd type="none" w="med" len="med"/>
            </a:ln>
          </p:spPr>
          <p:txBody>
            <a:bodyPr/>
            <a:lstStyle/>
            <a:p>
              <a:endParaRPr lang="zh-CN" altLang="en-US"/>
            </a:p>
          </p:txBody>
        </p:sp>
        <p:sp>
          <p:nvSpPr>
            <p:cNvPr id="10274" name="直接连接符 10273"/>
            <p:cNvSpPr/>
            <p:nvPr/>
          </p:nvSpPr>
          <p:spPr>
            <a:xfrm>
              <a:off x="464" y="1296"/>
              <a:ext cx="0" cy="624"/>
            </a:xfrm>
            <a:prstGeom prst="line">
              <a:avLst/>
            </a:prstGeom>
            <a:ln w="38100" cap="flat" cmpd="sng">
              <a:solidFill>
                <a:schemeClr val="tx1"/>
              </a:solidFill>
              <a:prstDash val="solid"/>
              <a:headEnd type="none" w="med" len="med"/>
              <a:tailEnd type="triangle" w="med" len="med"/>
            </a:ln>
          </p:spPr>
        </p:sp>
        <p:sp>
          <p:nvSpPr>
            <p:cNvPr id="10275" name="文本框 10274"/>
            <p:cNvSpPr txBox="1"/>
            <p:nvPr/>
          </p:nvSpPr>
          <p:spPr>
            <a:xfrm>
              <a:off x="568" y="1448"/>
              <a:ext cx="432" cy="327"/>
            </a:xfrm>
            <a:prstGeom prst="rect">
              <a:avLst/>
            </a:prstGeom>
            <a:noFill/>
            <a:ln w="9525">
              <a:noFill/>
            </a:ln>
          </p:spPr>
          <p:txBody>
            <a:bodyPr>
              <a:spAutoFit/>
            </a:bodyPr>
            <a:lstStyle/>
            <a:p>
              <a:pPr>
                <a:spcBef>
                  <a:spcPct val="50000"/>
                </a:spcBef>
              </a:pPr>
              <a:r>
                <a:rPr lang="en-US" altLang="zh-CN" sz="2800" b="1">
                  <a:latin typeface="Times New Roman" panose="02020603050405020304" pitchFamily="18" charset="0"/>
                  <a:ea typeface="宋体" panose="02010600030101010101" pitchFamily="2" charset="-122"/>
                </a:rPr>
                <a:t>U</a:t>
              </a:r>
            </a:p>
          </p:txBody>
        </p:sp>
        <p:sp>
          <p:nvSpPr>
            <p:cNvPr id="10276" name="矩形 10275"/>
            <p:cNvSpPr/>
            <p:nvPr/>
          </p:nvSpPr>
          <p:spPr>
            <a:xfrm rot="-5400000">
              <a:off x="981" y="939"/>
              <a:ext cx="144" cy="455"/>
            </a:xfrm>
            <a:prstGeom prst="rect">
              <a:avLst/>
            </a:prstGeom>
            <a:solidFill>
              <a:srgbClr val="FFFFFF"/>
            </a:solidFill>
            <a:ln w="38100" cap="flat" cmpd="sng">
              <a:solidFill>
                <a:schemeClr val="tx1"/>
              </a:solidFill>
              <a:prstDash val="solid"/>
              <a:miter/>
              <a:headEnd type="none" w="med" len="med"/>
              <a:tailEnd type="none" w="med" len="med"/>
            </a:ln>
          </p:spPr>
          <p:txBody>
            <a:bodyPr/>
            <a:lstStyle/>
            <a:p>
              <a:endParaRPr lang="zh-CN" altLang="en-US"/>
            </a:p>
          </p:txBody>
        </p:sp>
      </p:grpSp>
      <p:sp>
        <p:nvSpPr>
          <p:cNvPr id="10277" name="矩形 10276"/>
          <p:cNvSpPr/>
          <p:nvPr/>
        </p:nvSpPr>
        <p:spPr>
          <a:xfrm>
            <a:off x="609600" y="1676400"/>
            <a:ext cx="1323975" cy="457200"/>
          </a:xfrm>
          <a:prstGeom prst="rect">
            <a:avLst/>
          </a:prstGeom>
          <a:noFill/>
          <a:ln w="9525">
            <a:noFill/>
          </a:ln>
        </p:spPr>
        <p:txBody>
          <a:bodyPr wrap="none" anchor="t">
            <a:spAutoFit/>
          </a:bodyPr>
          <a:lstStyle/>
          <a:p>
            <a:pPr>
              <a:spcBef>
                <a:spcPct val="50000"/>
              </a:spcBef>
            </a:pPr>
            <a:r>
              <a:rPr lang="en-US" altLang="zh-CN" b="1">
                <a:latin typeface="Times New Roman" panose="02020603050405020304" pitchFamily="18" charset="0"/>
                <a:ea typeface="楷体_GB2312" pitchFamily="49" charset="-122"/>
              </a:rPr>
              <a:t>A</a:t>
            </a:r>
            <a:r>
              <a:rPr lang="zh-CN" altLang="en-US" b="1" dirty="0">
                <a:latin typeface="楷体_GB2312" pitchFamily="49" charset="-122"/>
                <a:ea typeface="楷体_GB2312" pitchFamily="49" charset="-122"/>
              </a:rPr>
              <a:t>、概念</a:t>
            </a:r>
            <a:endParaRPr lang="zh-CN" altLang="en-US"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8282</TotalTime>
  <Words>6617</Words>
  <Application>Microsoft Office PowerPoint</Application>
  <PresentationFormat>全屏显示(4:3)</PresentationFormat>
  <Paragraphs>2069</Paragraphs>
  <Slides>80</Slides>
  <Notes>77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80</vt:i4>
      </vt:variant>
    </vt:vector>
  </HeadingPairs>
  <TitlesOfParts>
    <vt:vector size="89" baseType="lpstr">
      <vt:lpstr>黑体</vt:lpstr>
      <vt:lpstr>楷体_GB2312</vt:lpstr>
      <vt:lpstr>隶书</vt:lpstr>
      <vt:lpstr>宋体</vt:lpstr>
      <vt:lpstr>Cambria Math</vt:lpstr>
      <vt:lpstr>Symbol</vt:lpstr>
      <vt:lpstr>Times</vt:lpstr>
      <vt:lpstr>Times New Roman</vt:lpstr>
      <vt:lpstr>默认设计模板</vt:lpstr>
      <vt:lpstr>第2章  逻辑代数</vt:lpstr>
      <vt:lpstr>2.1   逻辑代数与基本逻辑运算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逻辑函数的表示与变换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逻辑函数的化简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逻辑函数化简中的几个特殊问题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湖北师范学院物理系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2、逻辑代数</dc:title>
  <dc:creator>程永山</dc:creator>
  <cp:lastModifiedBy>zql</cp:lastModifiedBy>
  <cp:revision>123</cp:revision>
  <dcterms:created xsi:type="dcterms:W3CDTF">2003-02-16T14:56:00Z</dcterms:created>
  <dcterms:modified xsi:type="dcterms:W3CDTF">2021-09-20T09:18:18Z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