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0"/>
  </p:notesMasterIdLst>
  <p:handoutMasterIdLst>
    <p:handoutMasterId r:id="rId181"/>
  </p:handoutMasterIdLst>
  <p:sldIdLst>
    <p:sldId id="705" r:id="rId2"/>
    <p:sldId id="279" r:id="rId3"/>
    <p:sldId id="280" r:id="rId4"/>
    <p:sldId id="281" r:id="rId5"/>
    <p:sldId id="475" r:id="rId6"/>
    <p:sldId id="282" r:id="rId7"/>
    <p:sldId id="703" r:id="rId8"/>
    <p:sldId id="478" r:id="rId9"/>
    <p:sldId id="283" r:id="rId10"/>
    <p:sldId id="285" r:id="rId11"/>
    <p:sldId id="456" r:id="rId12"/>
    <p:sldId id="286" r:id="rId13"/>
    <p:sldId id="287" r:id="rId14"/>
    <p:sldId id="289" r:id="rId15"/>
    <p:sldId id="290" r:id="rId16"/>
    <p:sldId id="291" r:id="rId17"/>
    <p:sldId id="292" r:id="rId18"/>
    <p:sldId id="318" r:id="rId19"/>
    <p:sldId id="809" r:id="rId20"/>
    <p:sldId id="321" r:id="rId21"/>
    <p:sldId id="322" r:id="rId22"/>
    <p:sldId id="708" r:id="rId23"/>
    <p:sldId id="709" r:id="rId24"/>
    <p:sldId id="332" r:id="rId25"/>
    <p:sldId id="333" r:id="rId26"/>
    <p:sldId id="334" r:id="rId27"/>
    <p:sldId id="435" r:id="rId28"/>
    <p:sldId id="463" r:id="rId29"/>
    <p:sldId id="430" r:id="rId30"/>
    <p:sldId id="431" r:id="rId31"/>
    <p:sldId id="432" r:id="rId32"/>
    <p:sldId id="328" r:id="rId33"/>
    <p:sldId id="482" r:id="rId34"/>
    <p:sldId id="707" r:id="rId35"/>
    <p:sldId id="710" r:id="rId36"/>
    <p:sldId id="711" r:id="rId37"/>
    <p:sldId id="713" r:id="rId38"/>
    <p:sldId id="714" r:id="rId39"/>
    <p:sldId id="715" r:id="rId40"/>
    <p:sldId id="716" r:id="rId41"/>
    <p:sldId id="810" r:id="rId42"/>
    <p:sldId id="750" r:id="rId43"/>
    <p:sldId id="752" r:id="rId44"/>
    <p:sldId id="754" r:id="rId45"/>
    <p:sldId id="811" r:id="rId46"/>
    <p:sldId id="756" r:id="rId47"/>
    <p:sldId id="757" r:id="rId48"/>
    <p:sldId id="808" r:id="rId49"/>
    <p:sldId id="760" r:id="rId50"/>
    <p:sldId id="761" r:id="rId51"/>
    <p:sldId id="762" r:id="rId52"/>
    <p:sldId id="763" r:id="rId53"/>
    <p:sldId id="764" r:id="rId54"/>
    <p:sldId id="772" r:id="rId55"/>
    <p:sldId id="773" r:id="rId56"/>
    <p:sldId id="774" r:id="rId57"/>
    <p:sldId id="775" r:id="rId58"/>
    <p:sldId id="776" r:id="rId59"/>
    <p:sldId id="769" r:id="rId60"/>
    <p:sldId id="814" r:id="rId61"/>
    <p:sldId id="812" r:id="rId62"/>
    <p:sldId id="813" r:id="rId63"/>
    <p:sldId id="729" r:id="rId64"/>
    <p:sldId id="836" r:id="rId65"/>
    <p:sldId id="837" r:id="rId66"/>
    <p:sldId id="838" r:id="rId67"/>
    <p:sldId id="890" r:id="rId68"/>
    <p:sldId id="817" r:id="rId69"/>
    <p:sldId id="891" r:id="rId70"/>
    <p:sldId id="819" r:id="rId71"/>
    <p:sldId id="892" r:id="rId72"/>
    <p:sldId id="893" r:id="rId73"/>
    <p:sldId id="820" r:id="rId74"/>
    <p:sldId id="821" r:id="rId75"/>
    <p:sldId id="894" r:id="rId76"/>
    <p:sldId id="823" r:id="rId77"/>
    <p:sldId id="901" r:id="rId78"/>
    <p:sldId id="825" r:id="rId79"/>
    <p:sldId id="827" r:id="rId80"/>
    <p:sldId id="829" r:id="rId81"/>
    <p:sldId id="832" r:id="rId82"/>
    <p:sldId id="833" r:id="rId83"/>
    <p:sldId id="895" r:id="rId84"/>
    <p:sldId id="835" r:id="rId85"/>
    <p:sldId id="903" r:id="rId86"/>
    <p:sldId id="904" r:id="rId87"/>
    <p:sldId id="896" r:id="rId88"/>
    <p:sldId id="905" r:id="rId89"/>
    <p:sldId id="906" r:id="rId90"/>
    <p:sldId id="848" r:id="rId91"/>
    <p:sldId id="908" r:id="rId92"/>
    <p:sldId id="642" r:id="rId93"/>
    <p:sldId id="396" r:id="rId94"/>
    <p:sldId id="693" r:id="rId95"/>
    <p:sldId id="399" r:id="rId96"/>
    <p:sldId id="400" r:id="rId97"/>
    <p:sldId id="550" r:id="rId98"/>
    <p:sldId id="552" r:id="rId99"/>
    <p:sldId id="553" r:id="rId100"/>
    <p:sldId id="554" r:id="rId101"/>
    <p:sldId id="555" r:id="rId102"/>
    <p:sldId id="556" r:id="rId103"/>
    <p:sldId id="557" r:id="rId104"/>
    <p:sldId id="558" r:id="rId105"/>
    <p:sldId id="559" r:id="rId106"/>
    <p:sldId id="560" r:id="rId107"/>
    <p:sldId id="568" r:id="rId108"/>
    <p:sldId id="910" r:id="rId109"/>
    <p:sldId id="489" r:id="rId110"/>
    <p:sldId id="434" r:id="rId111"/>
    <p:sldId id="912" r:id="rId112"/>
    <p:sldId id="436" r:id="rId113"/>
    <p:sldId id="363" r:id="rId114"/>
    <p:sldId id="365" r:id="rId115"/>
    <p:sldId id="264" r:id="rId116"/>
    <p:sldId id="265" r:id="rId117"/>
    <p:sldId id="267" r:id="rId118"/>
    <p:sldId id="268" r:id="rId119"/>
    <p:sldId id="266" r:id="rId120"/>
    <p:sldId id="404" r:id="rId121"/>
    <p:sldId id="269" r:id="rId122"/>
    <p:sldId id="438" r:id="rId123"/>
    <p:sldId id="439" r:id="rId124"/>
    <p:sldId id="913" r:id="rId125"/>
    <p:sldId id="356" r:id="rId126"/>
    <p:sldId id="368" r:id="rId127"/>
    <p:sldId id="369" r:id="rId128"/>
    <p:sldId id="371" r:id="rId129"/>
    <p:sldId id="446" r:id="rId130"/>
    <p:sldId id="915" r:id="rId131"/>
    <p:sldId id="916" r:id="rId132"/>
    <p:sldId id="376" r:id="rId133"/>
    <p:sldId id="917" r:id="rId134"/>
    <p:sldId id="383" r:id="rId135"/>
    <p:sldId id="384" r:id="rId136"/>
    <p:sldId id="389" r:id="rId137"/>
    <p:sldId id="273" r:id="rId138"/>
    <p:sldId id="390" r:id="rId139"/>
    <p:sldId id="391" r:id="rId140"/>
    <p:sldId id="392" r:id="rId141"/>
    <p:sldId id="393" r:id="rId142"/>
    <p:sldId id="394" r:id="rId143"/>
    <p:sldId id="918" r:id="rId144"/>
    <p:sldId id="919" r:id="rId145"/>
    <p:sldId id="395" r:id="rId146"/>
    <p:sldId id="920" r:id="rId147"/>
    <p:sldId id="486" r:id="rId148"/>
    <p:sldId id="405" r:id="rId149"/>
    <p:sldId id="406" r:id="rId150"/>
    <p:sldId id="921" r:id="rId151"/>
    <p:sldId id="922" r:id="rId152"/>
    <p:sldId id="443" r:id="rId153"/>
    <p:sldId id="926" r:id="rId154"/>
    <p:sldId id="927" r:id="rId155"/>
    <p:sldId id="928" r:id="rId156"/>
    <p:sldId id="929" r:id="rId157"/>
    <p:sldId id="932" r:id="rId158"/>
    <p:sldId id="284" r:id="rId159"/>
    <p:sldId id="933" r:id="rId160"/>
    <p:sldId id="401" r:id="rId161"/>
    <p:sldId id="706" r:id="rId162"/>
    <p:sldId id="491" r:id="rId163"/>
    <p:sldId id="573" r:id="rId164"/>
    <p:sldId id="410" r:id="rId165"/>
    <p:sldId id="411" r:id="rId166"/>
    <p:sldId id="412" r:id="rId167"/>
    <p:sldId id="413" r:id="rId168"/>
    <p:sldId id="414" r:id="rId169"/>
    <p:sldId id="472" r:id="rId170"/>
    <p:sldId id="473" r:id="rId171"/>
    <p:sldId id="474" r:id="rId172"/>
    <p:sldId id="935" r:id="rId173"/>
    <p:sldId id="936" r:id="rId174"/>
    <p:sldId id="937" r:id="rId175"/>
    <p:sldId id="288" r:id="rId176"/>
    <p:sldId id="938" r:id="rId177"/>
    <p:sldId id="939" r:id="rId178"/>
    <p:sldId id="940" r:id="rId179"/>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56" autoAdjust="0"/>
    <p:restoredTop sz="92579" autoAdjust="0"/>
  </p:normalViewPr>
  <p:slideViewPr>
    <p:cSldViewPr>
      <p:cViewPr varScale="1">
        <p:scale>
          <a:sx n="112" d="100"/>
          <a:sy n="112" d="100"/>
        </p:scale>
        <p:origin x="581" y="53"/>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67145"/>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0DECB8B-A6CD-42BC-8DF8-93687DD5414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075" name="Rectangle 3">
            <a:extLst>
              <a:ext uri="{FF2B5EF4-FFF2-40B4-BE49-F238E27FC236}">
                <a16:creationId xmlns:a16="http://schemas.microsoft.com/office/drawing/2014/main" id="{3094F5D7-F2B8-4818-A5F2-C0E5061AB0B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539E44E6-FC3F-4A8A-80CD-46C8D906EB55}"/>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077" name="Rectangle 5">
            <a:extLst>
              <a:ext uri="{FF2B5EF4-FFF2-40B4-BE49-F238E27FC236}">
                <a16:creationId xmlns:a16="http://schemas.microsoft.com/office/drawing/2014/main" id="{5A0ABE7D-D690-4466-8E36-2EB27A98CC4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31980B05-AE65-4865-9BB7-7DFD74A8F35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8F06F99-7B0B-499A-82A9-50808537A4B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26627" name="Rectangle 3">
            <a:extLst>
              <a:ext uri="{FF2B5EF4-FFF2-40B4-BE49-F238E27FC236}">
                <a16:creationId xmlns:a16="http://schemas.microsoft.com/office/drawing/2014/main" id="{4A903D07-3CA0-4F46-8BB9-764A2AE9785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52D8689B-53C5-4E3F-8533-12021D50A4D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a:extLst>
              <a:ext uri="{FF2B5EF4-FFF2-40B4-BE49-F238E27FC236}">
                <a16:creationId xmlns:a16="http://schemas.microsoft.com/office/drawing/2014/main" id="{AE10F4A5-BDAC-416A-88C5-DF40C3690B5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a:extLst>
              <a:ext uri="{FF2B5EF4-FFF2-40B4-BE49-F238E27FC236}">
                <a16:creationId xmlns:a16="http://schemas.microsoft.com/office/drawing/2014/main" id="{633999EF-6E1C-4A22-9061-B758FECF0E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26631" name="Rectangle 7">
            <a:extLst>
              <a:ext uri="{FF2B5EF4-FFF2-40B4-BE49-F238E27FC236}">
                <a16:creationId xmlns:a16="http://schemas.microsoft.com/office/drawing/2014/main" id="{51660DF5-BF12-4C41-8768-DEDBD3F3C7A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A6E3DC1-BCE4-4040-B5DD-5902D234DBF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DD6BA4D-456E-47A2-AE9B-3C136B7F3BA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0B40D14-AB8D-477A-8A5A-239A8D7CDDC9}" type="slidenum">
              <a:rPr lang="en-US" altLang="zh-CN"/>
              <a:pPr>
                <a:spcBef>
                  <a:spcPct val="0"/>
                </a:spcBef>
              </a:pPr>
              <a:t>1</a:t>
            </a:fld>
            <a:endParaRPr lang="en-US" altLang="zh-CN"/>
          </a:p>
        </p:txBody>
      </p:sp>
      <p:sp>
        <p:nvSpPr>
          <p:cNvPr id="5123" name="Rectangle 2">
            <a:extLst>
              <a:ext uri="{FF2B5EF4-FFF2-40B4-BE49-F238E27FC236}">
                <a16:creationId xmlns:a16="http://schemas.microsoft.com/office/drawing/2014/main" id="{A781660F-FDFC-4CB8-A599-8A74E276FA5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C6541FD-4974-436B-9A24-344A134FE1E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1CB4AED-2C11-4B4F-AD40-1CB83996ACC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5817E4-FD11-432C-9B8B-B17555382E35}" type="slidenum">
              <a:rPr lang="en-US" altLang="zh-CN"/>
              <a:pPr>
                <a:spcBef>
                  <a:spcPct val="0"/>
                </a:spcBef>
              </a:pPr>
              <a:t>11</a:t>
            </a:fld>
            <a:endParaRPr lang="en-US" altLang="zh-CN"/>
          </a:p>
        </p:txBody>
      </p:sp>
      <p:sp>
        <p:nvSpPr>
          <p:cNvPr id="33795" name="Rectangle 2">
            <a:extLst>
              <a:ext uri="{FF2B5EF4-FFF2-40B4-BE49-F238E27FC236}">
                <a16:creationId xmlns:a16="http://schemas.microsoft.com/office/drawing/2014/main" id="{B7AB6CEB-0C6C-4D3F-8105-68B0D50F482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2DC7ABF-AB53-4802-98F7-436332C5DAE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3E83383-92BD-9D22-232C-296C3D2E92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37D7B4-1F3B-449C-B23D-A5E323624618}" type="slidenum">
              <a:rPr lang="en-US" altLang="zh-CN" smtClean="0"/>
              <a:pPr>
                <a:spcBef>
                  <a:spcPct val="0"/>
                </a:spcBef>
              </a:pPr>
              <a:t>174</a:t>
            </a:fld>
            <a:endParaRPr lang="en-US" altLang="zh-CN"/>
          </a:p>
        </p:txBody>
      </p:sp>
      <p:sp>
        <p:nvSpPr>
          <p:cNvPr id="95235" name="Rectangle 2">
            <a:extLst>
              <a:ext uri="{FF2B5EF4-FFF2-40B4-BE49-F238E27FC236}">
                <a16:creationId xmlns:a16="http://schemas.microsoft.com/office/drawing/2014/main" id="{8F724915-7D17-29C8-2864-E6C36B7063C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38370200-8349-A70E-22B9-2D8B98E759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6D025CE-B8DD-D7CC-A888-C5B5805468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B0BCF5-96A6-42AC-98B1-E12DC11B9935}" type="slidenum">
              <a:rPr lang="en-US" altLang="zh-CN" smtClean="0"/>
              <a:pPr>
                <a:spcBef>
                  <a:spcPct val="0"/>
                </a:spcBef>
              </a:pPr>
              <a:t>175</a:t>
            </a:fld>
            <a:endParaRPr lang="en-US" altLang="zh-CN"/>
          </a:p>
        </p:txBody>
      </p:sp>
      <p:sp>
        <p:nvSpPr>
          <p:cNvPr id="97283" name="Rectangle 2">
            <a:extLst>
              <a:ext uri="{FF2B5EF4-FFF2-40B4-BE49-F238E27FC236}">
                <a16:creationId xmlns:a16="http://schemas.microsoft.com/office/drawing/2014/main" id="{287690BB-CDFD-E0C6-502A-6D7FDEB7865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0CA10461-3AAE-14A5-430A-6F3FC6DD2E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8C84073-2008-91AF-4413-3D40876F6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299D9E-C968-487C-B1A8-185E709C312C}" type="slidenum">
              <a:rPr lang="en-US" altLang="zh-CN" smtClean="0"/>
              <a:pPr>
                <a:spcBef>
                  <a:spcPct val="0"/>
                </a:spcBef>
              </a:pPr>
              <a:t>176</a:t>
            </a:fld>
            <a:endParaRPr lang="en-US" altLang="zh-CN"/>
          </a:p>
        </p:txBody>
      </p:sp>
      <p:sp>
        <p:nvSpPr>
          <p:cNvPr id="99331" name="Rectangle 2">
            <a:extLst>
              <a:ext uri="{FF2B5EF4-FFF2-40B4-BE49-F238E27FC236}">
                <a16:creationId xmlns:a16="http://schemas.microsoft.com/office/drawing/2014/main" id="{37A86A88-CA0D-4184-3283-7653D11B2029}"/>
              </a:ext>
            </a:extLst>
          </p:cNvPr>
          <p:cNvSpPr>
            <a:spLocks noGrp="1" noRot="1" noChangeAspect="1" noChangeArrowheads="1" noTextEdit="1"/>
          </p:cNvSpPr>
          <p:nvPr>
            <p:ph type="sldImg"/>
          </p:nvPr>
        </p:nvSpPr>
        <p:spPr>
          <a:xfrm>
            <a:off x="1138238" y="701675"/>
            <a:ext cx="4583112" cy="3436938"/>
          </a:xfrm>
          <a:ln/>
        </p:spPr>
      </p:sp>
      <p:sp>
        <p:nvSpPr>
          <p:cNvPr id="99332" name="Rectangle 3">
            <a:extLst>
              <a:ext uri="{FF2B5EF4-FFF2-40B4-BE49-F238E27FC236}">
                <a16:creationId xmlns:a16="http://schemas.microsoft.com/office/drawing/2014/main" id="{EE093D03-C54D-225A-5072-3151DD32EA48}"/>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Need number theory for this example.  At least, need the definitions of factorial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and divides notation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48F3AC5-7217-EDB0-760E-1A98416252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04807-A5CF-43D7-952D-7F7FAA5A1542}" type="slidenum">
              <a:rPr lang="en-US" altLang="zh-CN" smtClean="0"/>
              <a:pPr>
                <a:spcBef>
                  <a:spcPct val="0"/>
                </a:spcBef>
              </a:pPr>
              <a:t>177</a:t>
            </a:fld>
            <a:endParaRPr lang="en-US" altLang="zh-CN"/>
          </a:p>
        </p:txBody>
      </p:sp>
      <p:sp>
        <p:nvSpPr>
          <p:cNvPr id="101379" name="Rectangle 2">
            <a:extLst>
              <a:ext uri="{FF2B5EF4-FFF2-40B4-BE49-F238E27FC236}">
                <a16:creationId xmlns:a16="http://schemas.microsoft.com/office/drawing/2014/main" id="{D3A3190C-686D-1F75-EC0F-15FBF3D8BF4B}"/>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DE7EDFA7-98BC-3DA4-0C1F-08951996D5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F931A51-FC67-E1CC-34F1-DC3E2D455B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83B000-4709-4616-8922-4A446201F22D}" type="slidenum">
              <a:rPr lang="en-US" altLang="zh-CN" smtClean="0"/>
              <a:pPr>
                <a:spcBef>
                  <a:spcPct val="0"/>
                </a:spcBef>
              </a:pPr>
              <a:t>178</a:t>
            </a:fld>
            <a:endParaRPr lang="en-US" altLang="zh-CN"/>
          </a:p>
        </p:txBody>
      </p:sp>
      <p:sp>
        <p:nvSpPr>
          <p:cNvPr id="103427" name="Rectangle 2">
            <a:extLst>
              <a:ext uri="{FF2B5EF4-FFF2-40B4-BE49-F238E27FC236}">
                <a16:creationId xmlns:a16="http://schemas.microsoft.com/office/drawing/2014/main" id="{C5E8DCD5-8BE4-9470-3B42-565FF230A48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390D66-D72C-E578-B43B-AC8D213A7A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C4769E96-4537-4275-8F0B-23CDD33F0DF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5E068C-0C13-48E6-8D3C-55F476148C0B}" type="slidenum">
              <a:rPr lang="en-US" altLang="zh-CN"/>
              <a:pPr>
                <a:spcBef>
                  <a:spcPct val="0"/>
                </a:spcBef>
              </a:pPr>
              <a:t>12</a:t>
            </a:fld>
            <a:endParaRPr lang="en-US" altLang="zh-CN"/>
          </a:p>
        </p:txBody>
      </p:sp>
      <p:sp>
        <p:nvSpPr>
          <p:cNvPr id="35843" name="Rectangle 2">
            <a:extLst>
              <a:ext uri="{FF2B5EF4-FFF2-40B4-BE49-F238E27FC236}">
                <a16:creationId xmlns:a16="http://schemas.microsoft.com/office/drawing/2014/main" id="{95D24D6A-784D-48F9-B64B-8788F5060312}"/>
              </a:ext>
            </a:extLst>
          </p:cNvPr>
          <p:cNvSpPr>
            <a:spLocks noGrp="1" noRot="1" noChangeAspect="1" noChangeArrowheads="1" noTextEdit="1"/>
          </p:cNvSpPr>
          <p:nvPr>
            <p:ph type="sldImg"/>
          </p:nvPr>
        </p:nvSpPr>
        <p:spPr>
          <a:xfrm>
            <a:off x="1141413" y="701675"/>
            <a:ext cx="4578350" cy="3435350"/>
          </a:xfrm>
          <a:ln/>
        </p:spPr>
      </p:sp>
      <p:sp>
        <p:nvSpPr>
          <p:cNvPr id="35844" name="Rectangle 3">
            <a:extLst>
              <a:ext uri="{FF2B5EF4-FFF2-40B4-BE49-F238E27FC236}">
                <a16:creationId xmlns:a16="http://schemas.microsoft.com/office/drawing/2014/main" id="{9C781D92-A0C5-47A3-93B3-A58BEA411517}"/>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E148A4D-BC05-4D39-911F-839B53E7B6D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DFDB82-C081-451E-B916-18D2861DA056}" type="slidenum">
              <a:rPr lang="en-US" altLang="zh-CN"/>
              <a:pPr>
                <a:spcBef>
                  <a:spcPct val="0"/>
                </a:spcBef>
              </a:pPr>
              <a:t>13</a:t>
            </a:fld>
            <a:endParaRPr lang="en-US" altLang="zh-CN"/>
          </a:p>
        </p:txBody>
      </p:sp>
      <p:sp>
        <p:nvSpPr>
          <p:cNvPr id="38915" name="Rectangle 2">
            <a:extLst>
              <a:ext uri="{FF2B5EF4-FFF2-40B4-BE49-F238E27FC236}">
                <a16:creationId xmlns:a16="http://schemas.microsoft.com/office/drawing/2014/main" id="{80575D4E-6B83-4DF9-9FCB-B88F4298F1F1}"/>
              </a:ext>
            </a:extLst>
          </p:cNvPr>
          <p:cNvSpPr>
            <a:spLocks noGrp="1" noRot="1" noChangeAspect="1" noChangeArrowheads="1" noTextEdit="1"/>
          </p:cNvSpPr>
          <p:nvPr>
            <p:ph type="sldImg"/>
          </p:nvPr>
        </p:nvSpPr>
        <p:spPr>
          <a:xfrm>
            <a:off x="1141413" y="701675"/>
            <a:ext cx="4578350" cy="3435350"/>
          </a:xfrm>
          <a:ln/>
        </p:spPr>
      </p:sp>
      <p:sp>
        <p:nvSpPr>
          <p:cNvPr id="38916" name="Rectangle 3">
            <a:extLst>
              <a:ext uri="{FF2B5EF4-FFF2-40B4-BE49-F238E27FC236}">
                <a16:creationId xmlns:a16="http://schemas.microsoft.com/office/drawing/2014/main" id="{E6561FA7-F6C7-40D5-8115-9844217A8B1A}"/>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A0C1633-5ABA-481B-B285-4DEBFB13B0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E067CC-C56D-4D20-BE17-1BD1E9493FF5}" type="slidenum">
              <a:rPr lang="en-US" altLang="zh-CN"/>
              <a:pPr>
                <a:spcBef>
                  <a:spcPct val="0"/>
                </a:spcBef>
              </a:pPr>
              <a:t>14</a:t>
            </a:fld>
            <a:endParaRPr lang="en-US" altLang="zh-CN"/>
          </a:p>
        </p:txBody>
      </p:sp>
      <p:sp>
        <p:nvSpPr>
          <p:cNvPr id="45059" name="Rectangle 2">
            <a:extLst>
              <a:ext uri="{FF2B5EF4-FFF2-40B4-BE49-F238E27FC236}">
                <a16:creationId xmlns:a16="http://schemas.microsoft.com/office/drawing/2014/main" id="{BB88ADD5-EB96-4E01-9631-DF8157FF311D}"/>
              </a:ext>
            </a:extLst>
          </p:cNvPr>
          <p:cNvSpPr>
            <a:spLocks noGrp="1" noRot="1" noChangeAspect="1" noChangeArrowheads="1" noTextEdit="1"/>
          </p:cNvSpPr>
          <p:nvPr>
            <p:ph type="sldImg"/>
          </p:nvPr>
        </p:nvSpPr>
        <p:spPr>
          <a:xfrm>
            <a:off x="1141413" y="701675"/>
            <a:ext cx="4578350" cy="3435350"/>
          </a:xfrm>
          <a:ln/>
        </p:spPr>
      </p:sp>
      <p:sp>
        <p:nvSpPr>
          <p:cNvPr id="45060" name="Rectangle 3">
            <a:extLst>
              <a:ext uri="{FF2B5EF4-FFF2-40B4-BE49-F238E27FC236}">
                <a16:creationId xmlns:a16="http://schemas.microsoft.com/office/drawing/2014/main" id="{354F90F6-E13F-4C80-AF89-98A7976917EC}"/>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C3F080D-461C-4EDD-8F2E-B5A84213563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780C798-E847-4BDE-AFFD-EC84072F4A6C}" type="slidenum">
              <a:rPr lang="en-US" altLang="zh-CN"/>
              <a:pPr>
                <a:spcBef>
                  <a:spcPct val="0"/>
                </a:spcBef>
              </a:pPr>
              <a:t>15</a:t>
            </a:fld>
            <a:endParaRPr lang="en-US" altLang="zh-CN"/>
          </a:p>
        </p:txBody>
      </p:sp>
      <p:sp>
        <p:nvSpPr>
          <p:cNvPr id="47107" name="Rectangle 2">
            <a:extLst>
              <a:ext uri="{FF2B5EF4-FFF2-40B4-BE49-F238E27FC236}">
                <a16:creationId xmlns:a16="http://schemas.microsoft.com/office/drawing/2014/main" id="{61CD4BB6-5A45-46CA-A674-7E89EC4B8C7D}"/>
              </a:ext>
            </a:extLst>
          </p:cNvPr>
          <p:cNvSpPr>
            <a:spLocks noGrp="1" noRot="1" noChangeAspect="1" noChangeArrowheads="1" noTextEdit="1"/>
          </p:cNvSpPr>
          <p:nvPr>
            <p:ph type="sldImg"/>
          </p:nvPr>
        </p:nvSpPr>
        <p:spPr>
          <a:xfrm>
            <a:off x="1141413" y="701675"/>
            <a:ext cx="4578350" cy="3435350"/>
          </a:xfrm>
          <a:ln/>
        </p:spPr>
      </p:sp>
      <p:sp>
        <p:nvSpPr>
          <p:cNvPr id="47108" name="Rectangle 3">
            <a:extLst>
              <a:ext uri="{FF2B5EF4-FFF2-40B4-BE49-F238E27FC236}">
                <a16:creationId xmlns:a16="http://schemas.microsoft.com/office/drawing/2014/main" id="{49BA7844-D4CB-46F5-8EA6-EFE43C5CE757}"/>
              </a:ext>
            </a:extLst>
          </p:cNvPr>
          <p:cNvSpPr>
            <a:spLocks noGrp="1" noChangeArrowheads="1"/>
          </p:cNvSpPr>
          <p:nvPr>
            <p:ph type="body" idx="1"/>
          </p:nvPr>
        </p:nvSpPr>
        <p:spPr>
          <a:xfrm>
            <a:off x="912813" y="4371975"/>
            <a:ext cx="5032375" cy="4060825"/>
          </a:xfrm>
          <a:noFill/>
        </p:spPr>
        <p:txBody>
          <a:bodyPr/>
          <a:lstStyle/>
          <a:p>
            <a:pPr eaLnBrk="1" hangingPunct="1">
              <a:lnSpc>
                <a:spcPct val="80000"/>
              </a:lnSpc>
            </a:pPr>
            <a:r>
              <a:rPr lang="en-US" altLang="zh-CN" sz="1000"/>
              <a:t>Note that AND is commutative and associative, which means that we can write a long conjunction (like in the first bullet on the left) without parenthesizing it.  It also doesn</a:t>
            </a:r>
            <a:r>
              <a:rPr lang="en-US" altLang="zh-CN" sz="1000">
                <a:latin typeface="Times New Roman" panose="02020603050405020304" pitchFamily="18" charset="0"/>
              </a:rPr>
              <a:t>’</a:t>
            </a:r>
            <a:r>
              <a:rPr lang="en-US" altLang="zh-CN" sz="1000"/>
              <a:t>t matter what order the </a:t>
            </a:r>
            <a:r>
              <a:rPr lang="en-US" altLang="zh-CN" sz="1000" i="1"/>
              <a:t>n</a:t>
            </a:r>
            <a:r>
              <a:rPr lang="en-US" altLang="zh-CN" sz="1000"/>
              <a:t> propositions are in.</a:t>
            </a:r>
          </a:p>
          <a:p>
            <a:pPr eaLnBrk="1" hangingPunct="1">
              <a:lnSpc>
                <a:spcPct val="80000"/>
              </a:lnSpc>
            </a:pPr>
            <a:r>
              <a:rPr lang="en-US" altLang="zh-CN" sz="1000"/>
              <a:t>	The fact that an </a:t>
            </a:r>
            <a:r>
              <a:rPr lang="en-US" altLang="zh-CN" sz="1000" i="1"/>
              <a:t>n</a:t>
            </a:r>
            <a:r>
              <a:rPr lang="en-US" altLang="zh-CN" sz="1000"/>
              <a:t>-operand operator has 2^</a:t>
            </a:r>
            <a:r>
              <a:rPr lang="en-US" altLang="zh-CN" sz="1000" i="1"/>
              <a:t>n</a:t>
            </a:r>
            <a:r>
              <a:rPr lang="en-US" altLang="zh-CN" sz="1000"/>
              <a:t> rows in its truth table is an easy consequence of the product rule of combinatorics.  Here is a proof.  Note that for the table to be complete, we must have 1 row for every possible assignment of truth values to the </a:t>
            </a:r>
            <a:r>
              <a:rPr lang="en-US" altLang="zh-CN" sz="1000" i="1"/>
              <a:t>n</a:t>
            </a:r>
            <a:r>
              <a:rPr lang="en-US" altLang="zh-CN" sz="1000"/>
              <a:t> operands.  Thus, there is 1 row for every function </a:t>
            </a:r>
            <a:r>
              <a:rPr lang="en-US" altLang="zh-CN" sz="1000" i="1"/>
              <a:t>f</a:t>
            </a:r>
            <a:r>
              <a:rPr lang="en-US" altLang="zh-CN" sz="1000"/>
              <a:t>:</a:t>
            </a:r>
            <a:r>
              <a:rPr lang="en-US" altLang="zh-CN" sz="1000" i="1"/>
              <a:t>V</a:t>
            </a:r>
            <a:r>
              <a:rPr lang="en-US" altLang="zh-CN" sz="1000"/>
              <a:t>-&gt;</a:t>
            </a:r>
            <a:r>
              <a:rPr lang="en-US" altLang="zh-CN" sz="1000" i="1"/>
              <a:t>B</a:t>
            </a:r>
            <a:r>
              <a:rPr lang="en-US" altLang="zh-CN" sz="1000"/>
              <a:t>, where </a:t>
            </a:r>
            <a:r>
              <a:rPr lang="en-US" altLang="zh-CN" sz="1000" i="1"/>
              <a:t>V</a:t>
            </a:r>
            <a:r>
              <a:rPr lang="en-US" altLang="zh-CN" sz="1000"/>
              <a:t> is the set of operand columns {</a:t>
            </a:r>
            <a:r>
              <a:rPr lang="en-US" altLang="zh-CN" sz="1000" i="1"/>
              <a:t>p</a:t>
            </a:r>
            <a:r>
              <a:rPr lang="en-US" altLang="zh-CN" sz="1000"/>
              <a:t>,</a:t>
            </a:r>
            <a:r>
              <a:rPr lang="en-US" altLang="zh-CN" sz="1000" i="1"/>
              <a:t>q</a:t>
            </a:r>
            <a:r>
              <a:rPr lang="en-US" altLang="zh-CN" sz="1000"/>
              <a:t>,</a:t>
            </a:r>
            <a:r>
              <a:rPr lang="en-US" altLang="zh-CN" sz="1000">
                <a:latin typeface="Times New Roman" panose="02020603050405020304" pitchFamily="18" charset="0"/>
              </a:rPr>
              <a:t>…</a:t>
            </a:r>
            <a:r>
              <a:rPr lang="en-US" altLang="zh-CN" sz="1000"/>
              <a:t>} and </a:t>
            </a:r>
            <a:r>
              <a:rPr lang="en-US" altLang="zh-CN" sz="1000" i="1"/>
              <a:t>B</a:t>
            </a:r>
            <a:r>
              <a:rPr lang="en-US" altLang="zh-CN" sz="1000"/>
              <a:t>={T,F}.  Here, |</a:t>
            </a:r>
            <a:r>
              <a:rPr lang="en-US" altLang="zh-CN" sz="1000" i="1"/>
              <a:t>V</a:t>
            </a:r>
            <a:r>
              <a:rPr lang="en-US" altLang="zh-CN" sz="1000"/>
              <a:t>|=</a:t>
            </a:r>
            <a:r>
              <a:rPr lang="en-US" altLang="zh-CN" sz="1000" i="1"/>
              <a:t>n</a:t>
            </a:r>
            <a:r>
              <a:rPr lang="en-US" altLang="zh-CN" sz="1000"/>
              <a:t> and |</a:t>
            </a:r>
            <a:r>
              <a:rPr lang="en-US" altLang="zh-CN" sz="1000" i="1"/>
              <a:t>B</a:t>
            </a:r>
            <a:r>
              <a:rPr lang="en-US" altLang="zh-CN" sz="1000"/>
              <a:t>|=2.  The number of functions from a set of size </a:t>
            </a:r>
            <a:r>
              <a:rPr lang="en-US" altLang="zh-CN" sz="1000" i="1"/>
              <a:t>n</a:t>
            </a:r>
            <a:r>
              <a:rPr lang="en-US" altLang="zh-CN" sz="1000"/>
              <a:t> to a set of size </a:t>
            </a:r>
            <a:r>
              <a:rPr lang="en-US" altLang="zh-CN" sz="1000" i="1"/>
              <a:t>m</a:t>
            </a:r>
            <a:r>
              <a:rPr lang="en-US" altLang="zh-CN" sz="1000"/>
              <a:t> is </a:t>
            </a:r>
            <a:r>
              <a:rPr lang="en-US" altLang="zh-CN" sz="1000" i="1"/>
              <a:t>m</a:t>
            </a:r>
            <a:r>
              <a:rPr lang="en-US" altLang="zh-CN" sz="1000"/>
              <a:t>^</a:t>
            </a:r>
            <a:r>
              <a:rPr lang="en-US" altLang="zh-CN" sz="1000" i="1"/>
              <a:t>n</a:t>
            </a:r>
            <a:r>
              <a:rPr lang="en-US" altLang="zh-CN" sz="1000"/>
              <a:t>.  This is because of the product rule, as we will see in a moment. In this case, </a:t>
            </a:r>
            <a:r>
              <a:rPr lang="en-US" altLang="zh-CN" sz="1000" i="1"/>
              <a:t>m</a:t>
            </a:r>
            <a:r>
              <a:rPr lang="en-US" altLang="zh-CN" sz="1000"/>
              <a:t>=2 so we get 2^</a:t>
            </a:r>
            <a:r>
              <a:rPr lang="en-US" altLang="zh-CN" sz="1000" i="1"/>
              <a:t>n</a:t>
            </a:r>
            <a:r>
              <a:rPr lang="en-US" altLang="zh-CN" sz="1000"/>
              <a:t> such functions.  In terms of the product rule:  There are 2 possible values for </a:t>
            </a:r>
            <a:r>
              <a:rPr lang="en-US" altLang="zh-CN" sz="1000" i="1"/>
              <a:t>p</a:t>
            </a:r>
            <a:r>
              <a:rPr lang="en-US" altLang="zh-CN" sz="1000"/>
              <a:t>.  For each of these, there are 2 possible values for q, since the choice of q is independent of the choice of p.  And so on.  So there are 2x2x</a:t>
            </a:r>
            <a:r>
              <a:rPr lang="en-US" altLang="zh-CN" sz="1000">
                <a:latin typeface="Times New Roman" panose="02020603050405020304" pitchFamily="18" charset="0"/>
              </a:rPr>
              <a:t>…</a:t>
            </a:r>
            <a:r>
              <a:rPr lang="en-US" altLang="zh-CN" sz="1000"/>
              <a:t>(n repetitions)</a:t>
            </a:r>
            <a:r>
              <a:rPr lang="en-US" altLang="zh-CN" sz="1000">
                <a:latin typeface="Times New Roman" panose="02020603050405020304" pitchFamily="18" charset="0"/>
              </a:rPr>
              <a:t>…</a:t>
            </a:r>
            <a:r>
              <a:rPr lang="en-US" altLang="zh-CN" sz="1000"/>
              <a:t>x2 possible rows, thus 2^</a:t>
            </a:r>
            <a:r>
              <a:rPr lang="en-US" altLang="zh-CN" sz="1000" i="1"/>
              <a:t>n</a:t>
            </a:r>
            <a:r>
              <a:rPr lang="en-US" altLang="zh-CN" sz="1000"/>
              <a:t>.  Of course, we haven</a:t>
            </a:r>
            <a:r>
              <a:rPr lang="en-US" altLang="zh-CN" sz="1000">
                <a:latin typeface="Times New Roman" panose="02020603050405020304" pitchFamily="18" charset="0"/>
              </a:rPr>
              <a:t>’</a:t>
            </a:r>
            <a:r>
              <a:rPr lang="en-US" altLang="zh-CN" sz="1000"/>
              <a:t>t defined the product rule, set cardinality, or functions yet, so don</a:t>
            </a:r>
            <a:r>
              <a:rPr lang="en-US" altLang="zh-CN" sz="1000">
                <a:latin typeface="Times New Roman" panose="02020603050405020304" pitchFamily="18" charset="0"/>
              </a:rPr>
              <a:t>’</a:t>
            </a:r>
            <a:r>
              <a:rPr lang="en-US" altLang="zh-CN" sz="1000"/>
              <a:t>t worry if the above argument doesn</a:t>
            </a:r>
            <a:r>
              <a:rPr lang="en-US" altLang="zh-CN" sz="1000">
                <a:latin typeface="Times New Roman" panose="02020603050405020304" pitchFamily="18" charset="0"/>
              </a:rPr>
              <a:t>’</a:t>
            </a:r>
            <a:r>
              <a:rPr lang="en-US" altLang="zh-CN" sz="1000"/>
              <a:t>t quite make sense to you yet.</a:t>
            </a:r>
            <a:endParaRPr lang="en-US" altLang="zh-CN" sz="1000" i="1"/>
          </a:p>
          <a:p>
            <a:pPr eaLnBrk="1" hangingPunct="1">
              <a:lnSpc>
                <a:spcPct val="80000"/>
              </a:lnSpc>
            </a:pPr>
            <a:r>
              <a:rPr lang="en-US" altLang="zh-CN" sz="1000"/>
              <a:t>	In the second bullet, we would say, {NOT,AND} is a </a:t>
            </a:r>
            <a:r>
              <a:rPr lang="en-US" altLang="zh-CN" sz="1000" i="1"/>
              <a:t>universal</a:t>
            </a:r>
            <a:r>
              <a:rPr lang="en-US" altLang="zh-CN" sz="1000"/>
              <a:t> set of Boolean operators, but we haven</a:t>
            </a:r>
            <a:r>
              <a:rPr lang="en-US" altLang="zh-CN" sz="1000">
                <a:latin typeface="Times New Roman" panose="02020603050405020304" pitchFamily="18" charset="0"/>
              </a:rPr>
              <a:t>’</a:t>
            </a:r>
            <a:r>
              <a:rPr lang="en-US" altLang="zh-CN" sz="1000"/>
              <a:t>t even defined sets yet.  If you already know what a set is, a universal set of operators over a given domain is a set of operators such that nested expressions involving those operators are sufficient to express </a:t>
            </a:r>
            <a:r>
              <a:rPr lang="en-US" altLang="zh-CN" sz="1000" i="1"/>
              <a:t>any</a:t>
            </a:r>
            <a:r>
              <a:rPr lang="en-US" altLang="zh-CN" sz="1000"/>
              <a:t> possible operator over that domain.  In this case, the domain is B={T,F}.  The proof that {NOT,AND} is universal is as follows: OR can be defined by </a:t>
            </a:r>
            <a:r>
              <a:rPr lang="en-US" altLang="zh-CN" sz="1000" i="1"/>
              <a:t>p</a:t>
            </a:r>
            <a:r>
              <a:rPr lang="en-US" altLang="zh-CN" sz="1000"/>
              <a:t> OR </a:t>
            </a:r>
            <a:r>
              <a:rPr lang="en-US" altLang="zh-CN" sz="1000" i="1"/>
              <a:t>q</a:t>
            </a:r>
            <a:r>
              <a:rPr lang="en-US" altLang="zh-CN" sz="1000"/>
              <a:t> = NOT(NOT(p) AND NOT(q)) (easily verified; this is one of DeMorgan</a:t>
            </a:r>
            <a:r>
              <a:rPr lang="en-US" altLang="zh-CN" sz="1000">
                <a:latin typeface="Times New Roman" panose="02020603050405020304" pitchFamily="18" charset="0"/>
              </a:rPr>
              <a:t>’</a:t>
            </a:r>
            <a:r>
              <a:rPr lang="en-US" altLang="zh-CN" sz="1000"/>
              <a:t>s Laws, which we will get to later).  Now, armed with OR, AND, and NOT, we can show how to express </a:t>
            </a:r>
            <a:r>
              <a:rPr lang="en-US" altLang="zh-CN" sz="1000" i="1" u="sng"/>
              <a:t>any</a:t>
            </a:r>
            <a:r>
              <a:rPr lang="en-US" altLang="zh-CN" sz="1000"/>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and NOT(</a:t>
            </a:r>
            <a:r>
              <a:rPr lang="en-US" altLang="zh-CN" sz="1000" i="1"/>
              <a:t>p</a:t>
            </a:r>
            <a:r>
              <a:rPr lang="en-US" altLang="zh-CN" sz="1000"/>
              <a:t>) if the entry in that position is </a:t>
            </a:r>
            <a:r>
              <a:rPr lang="en-US" altLang="zh-CN" sz="1000">
                <a:latin typeface="Times New Roman" panose="02020603050405020304" pitchFamily="18" charset="0"/>
              </a:rPr>
              <a:t>“</a:t>
            </a:r>
            <a:r>
              <a:rPr lang="en-US" altLang="zh-CN" sz="1000"/>
              <a:t>F</a:t>
            </a:r>
            <a:r>
              <a:rPr lang="en-US" altLang="zh-CN" sz="1000">
                <a:latin typeface="Times New Roman" panose="02020603050405020304" pitchFamily="18" charset="0"/>
              </a:rPr>
              <a:t>”</a:t>
            </a:r>
            <a:r>
              <a:rPr lang="en-US" altLang="zh-CN" sz="1000"/>
              <a:t>.  So, the entire expression basically says, </a:t>
            </a:r>
            <a:r>
              <a:rPr lang="en-US" altLang="zh-CN" sz="1000">
                <a:latin typeface="Times New Roman" panose="02020603050405020304" pitchFamily="18" charset="0"/>
              </a:rPr>
              <a:t>“</a:t>
            </a:r>
            <a:r>
              <a:rPr lang="en-US" altLang="zh-CN" sz="1000"/>
              <a:t>the value of the operator is T if and only if the pattern of truth values of the input operands exactly matches one of the rows in the truth table that ends in a </a:t>
            </a:r>
            <a:r>
              <a:rPr lang="en-US" altLang="zh-CN" sz="1000">
                <a:latin typeface="Times New Roman" panose="02020603050405020304" pitchFamily="18" charset="0"/>
              </a:rPr>
              <a:t>‘</a:t>
            </a:r>
            <a:r>
              <a:rPr lang="en-US" altLang="zh-CN" sz="1000"/>
              <a:t>T</a:t>
            </a:r>
            <a:r>
              <a:rPr lang="en-US" altLang="zh-CN" sz="1000">
                <a:latin typeface="Times New Roman" panose="02020603050405020304" pitchFamily="18" charset="0"/>
              </a:rPr>
              <a:t>’</a:t>
            </a:r>
            <a:r>
              <a:rPr lang="en-US" altLang="zh-CN" sz="1000"/>
              <a:t> result.</a:t>
            </a:r>
            <a:r>
              <a:rPr lang="en-US" altLang="zh-CN" sz="1000">
                <a:latin typeface="Times New Roman" panose="02020603050405020304" pitchFamily="18" charset="0"/>
              </a:rPr>
              <a:t>”</a:t>
            </a:r>
            <a:r>
              <a:rPr lang="en-US" altLang="zh-CN" sz="1000"/>
              <a:t>  Thus, the expression directly encodes the content of the truth 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1E6D215-50B1-4146-BDE5-EF3B5772D5D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E1F0AD-0800-4F03-B560-8085CDB3315D}" type="slidenum">
              <a:rPr lang="en-US" altLang="zh-CN"/>
              <a:pPr>
                <a:spcBef>
                  <a:spcPct val="0"/>
                </a:spcBef>
              </a:pPr>
              <a:t>16</a:t>
            </a:fld>
            <a:endParaRPr lang="en-US" altLang="zh-CN"/>
          </a:p>
        </p:txBody>
      </p:sp>
      <p:sp>
        <p:nvSpPr>
          <p:cNvPr id="49155" name="Rectangle 2">
            <a:extLst>
              <a:ext uri="{FF2B5EF4-FFF2-40B4-BE49-F238E27FC236}">
                <a16:creationId xmlns:a16="http://schemas.microsoft.com/office/drawing/2014/main" id="{E1BC28FB-54AD-4E3E-8371-6652A056ACF2}"/>
              </a:ext>
            </a:extLst>
          </p:cNvPr>
          <p:cNvSpPr>
            <a:spLocks noGrp="1" noRot="1" noChangeAspect="1" noChangeArrowheads="1" noTextEdit="1"/>
          </p:cNvSpPr>
          <p:nvPr>
            <p:ph type="sldImg"/>
          </p:nvPr>
        </p:nvSpPr>
        <p:spPr>
          <a:xfrm>
            <a:off x="1141413" y="701675"/>
            <a:ext cx="4578350" cy="3435350"/>
          </a:xfrm>
          <a:ln/>
        </p:spPr>
      </p:sp>
      <p:sp>
        <p:nvSpPr>
          <p:cNvPr id="49156" name="Rectangle 3">
            <a:extLst>
              <a:ext uri="{FF2B5EF4-FFF2-40B4-BE49-F238E27FC236}">
                <a16:creationId xmlns:a16="http://schemas.microsoft.com/office/drawing/2014/main" id="{B0FD93C0-89C1-45D2-A796-B784A25EA8D5}"/>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OR is also commutative and associative.</a:t>
            </a:r>
          </a:p>
          <a:p>
            <a:pPr eaLnBrk="1" hangingPunct="1"/>
            <a:r>
              <a:rPr lang="en-US" altLang="zh-CN"/>
              <a:t>	The animated picture on the right is just a memory device to help you remember that the disjunction operator is symbolized with a downward-pointing wedge, like the blade of an axe, because it </a:t>
            </a:r>
            <a:r>
              <a:rPr lang="en-US" altLang="zh-CN">
                <a:latin typeface="Times New Roman" panose="02020603050405020304" pitchFamily="18" charset="0"/>
              </a:rPr>
              <a:t>“</a:t>
            </a:r>
            <a:r>
              <a:rPr lang="en-US" altLang="zh-CN"/>
              <a:t>splits</a:t>
            </a:r>
            <a:r>
              <a:rPr lang="en-US" altLang="zh-CN">
                <a:latin typeface="Times New Roman" panose="02020603050405020304" pitchFamily="18" charset="0"/>
              </a:rPr>
              <a:t>”</a:t>
            </a:r>
            <a:r>
              <a:rPr lang="en-US" altLang="zh-CN"/>
              <a:t> a proposition into two parts, such that you can take either part (or both), if you are trying to decide how to make the whole proposition true.</a:t>
            </a:r>
          </a:p>
          <a:p>
            <a:pPr eaLnBrk="1" hangingPunct="1"/>
            <a:r>
              <a:rPr lang="en-US" altLang="zh-CN"/>
              <a:t>	Note that the meaning of disjunction is like the phrase </a:t>
            </a:r>
            <a:r>
              <a:rPr lang="en-US" altLang="zh-CN">
                <a:latin typeface="Times New Roman" panose="02020603050405020304" pitchFamily="18" charset="0"/>
              </a:rPr>
              <a:t>“</a:t>
            </a:r>
            <a:r>
              <a:rPr lang="en-US" altLang="zh-CN"/>
              <a:t>and/or</a:t>
            </a:r>
            <a:r>
              <a:rPr lang="en-US" altLang="zh-CN">
                <a:latin typeface="Times New Roman" panose="02020603050405020304" pitchFamily="18" charset="0"/>
              </a:rPr>
              <a:t>”</a:t>
            </a:r>
            <a:r>
              <a:rPr lang="en-US" altLang="zh-CN"/>
              <a:t> which is sometimes used in informal English.  </a:t>
            </a:r>
            <a:r>
              <a:rPr lang="en-US" altLang="zh-CN">
                <a:latin typeface="Times New Roman" panose="02020603050405020304" pitchFamily="18" charset="0"/>
              </a:rPr>
              <a:t>“</a:t>
            </a:r>
            <a:r>
              <a:rPr lang="en-US" altLang="zh-CN"/>
              <a:t>The car has a bad engine and/or a bad carburetor.</a:t>
            </a:r>
            <a:r>
              <a:rPr lang="en-US" altLang="zh-CN">
                <a:latin typeface="Times New Roman" panose="02020603050405020304" pitchFamily="18" charset="0"/>
              </a:rPr>
              <a:t>”</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6FE46C55-7673-4C33-87FC-3252071EB43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764ECE-6404-4310-83BC-BB93E8DCB32C}" type="slidenum">
              <a:rPr lang="en-US" altLang="zh-CN"/>
              <a:pPr>
                <a:spcBef>
                  <a:spcPct val="0"/>
                </a:spcBef>
              </a:pPr>
              <a:t>17</a:t>
            </a:fld>
            <a:endParaRPr lang="en-US" altLang="zh-CN"/>
          </a:p>
        </p:txBody>
      </p:sp>
      <p:sp>
        <p:nvSpPr>
          <p:cNvPr id="51203" name="Rectangle 2">
            <a:extLst>
              <a:ext uri="{FF2B5EF4-FFF2-40B4-BE49-F238E27FC236}">
                <a16:creationId xmlns:a16="http://schemas.microsoft.com/office/drawing/2014/main" id="{A2EE4272-E3C5-4201-B3E3-D9A19F5E3EB3}"/>
              </a:ext>
            </a:extLst>
          </p:cNvPr>
          <p:cNvSpPr>
            <a:spLocks noGrp="1" noRot="1" noChangeAspect="1" noChangeArrowheads="1" noTextEdit="1"/>
          </p:cNvSpPr>
          <p:nvPr>
            <p:ph type="sldImg"/>
          </p:nvPr>
        </p:nvSpPr>
        <p:spPr>
          <a:xfrm>
            <a:off x="1141413" y="701675"/>
            <a:ext cx="4578350" cy="3435350"/>
          </a:xfrm>
          <a:ln/>
        </p:spPr>
      </p:sp>
      <p:sp>
        <p:nvSpPr>
          <p:cNvPr id="51204" name="Rectangle 3">
            <a:extLst>
              <a:ext uri="{FF2B5EF4-FFF2-40B4-BE49-F238E27FC236}">
                <a16:creationId xmlns:a16="http://schemas.microsoft.com/office/drawing/2014/main" id="{E424C2DD-114A-422C-9695-7ADC11EF5FCA}"/>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D9169A2-9657-492C-814D-FCF080FB495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8B59A0A-676E-463C-A588-4730CA924BD0}" type="slidenum">
              <a:rPr lang="en-US" altLang="zh-CN"/>
              <a:pPr>
                <a:spcBef>
                  <a:spcPct val="0"/>
                </a:spcBef>
              </a:pPr>
              <a:t>18</a:t>
            </a:fld>
            <a:endParaRPr lang="en-US" altLang="zh-CN"/>
          </a:p>
        </p:txBody>
      </p:sp>
      <p:sp>
        <p:nvSpPr>
          <p:cNvPr id="73731" name="Rectangle 2">
            <a:extLst>
              <a:ext uri="{FF2B5EF4-FFF2-40B4-BE49-F238E27FC236}">
                <a16:creationId xmlns:a16="http://schemas.microsoft.com/office/drawing/2014/main" id="{74FC9F01-370E-419A-94E7-99019DF4E463}"/>
              </a:ext>
            </a:extLst>
          </p:cNvPr>
          <p:cNvSpPr>
            <a:spLocks noGrp="1" noRot="1" noChangeAspect="1" noChangeArrowheads="1" noTextEdit="1"/>
          </p:cNvSpPr>
          <p:nvPr>
            <p:ph type="sldImg"/>
          </p:nvPr>
        </p:nvSpPr>
        <p:spPr>
          <a:xfrm>
            <a:off x="1141413" y="701675"/>
            <a:ext cx="4578350" cy="3435350"/>
          </a:xfrm>
          <a:ln/>
        </p:spPr>
      </p:sp>
      <p:sp>
        <p:nvSpPr>
          <p:cNvPr id="73732" name="Rectangle 3">
            <a:extLst>
              <a:ext uri="{FF2B5EF4-FFF2-40B4-BE49-F238E27FC236}">
                <a16:creationId xmlns:a16="http://schemas.microsoft.com/office/drawing/2014/main" id="{221A7AD2-52E7-49A7-ABEB-76203248A187}"/>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B853639-0C65-4092-A486-19EC85E7613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ABB5A64-09B1-4EF2-A4BD-8DB4984BA0F6}" type="slidenum">
              <a:rPr lang="en-US" altLang="zh-CN"/>
              <a:pPr>
                <a:spcBef>
                  <a:spcPct val="0"/>
                </a:spcBef>
              </a:pPr>
              <a:t>19</a:t>
            </a:fld>
            <a:endParaRPr lang="en-US" altLang="zh-CN"/>
          </a:p>
        </p:txBody>
      </p:sp>
      <p:sp>
        <p:nvSpPr>
          <p:cNvPr id="75779" name="Rectangle 2">
            <a:extLst>
              <a:ext uri="{FF2B5EF4-FFF2-40B4-BE49-F238E27FC236}">
                <a16:creationId xmlns:a16="http://schemas.microsoft.com/office/drawing/2014/main" id="{7C3234CE-368B-48D2-9B4F-12C654A572D3}"/>
              </a:ext>
            </a:extLst>
          </p:cNvPr>
          <p:cNvSpPr>
            <a:spLocks noGrp="1" noRot="1" noChangeAspect="1" noChangeArrowheads="1" noTextEdit="1"/>
          </p:cNvSpPr>
          <p:nvPr>
            <p:ph type="sldImg"/>
          </p:nvPr>
        </p:nvSpPr>
        <p:spPr>
          <a:xfrm>
            <a:off x="1141413" y="701675"/>
            <a:ext cx="4578350" cy="3435350"/>
          </a:xfrm>
          <a:ln/>
        </p:spPr>
      </p:sp>
      <p:sp>
        <p:nvSpPr>
          <p:cNvPr id="75780" name="Rectangle 3">
            <a:extLst>
              <a:ext uri="{FF2B5EF4-FFF2-40B4-BE49-F238E27FC236}">
                <a16:creationId xmlns:a16="http://schemas.microsoft.com/office/drawing/2014/main" id="{1CF8C2DC-48B4-4914-959A-5327A9909A1A}"/>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 good way to remember the symbol for XOR, a plus sign inside an O, is to think of XOR as adding the bit-values of its inputs (mod 2).  E.g., 0+0=0, 1+0=0, 1+1=0 (mod 2).  Thus XOR is basically an addition, and we put it inside an </a:t>
            </a:r>
            <a:r>
              <a:rPr lang="en-US" altLang="zh-CN">
                <a:latin typeface="Times New Roman" panose="02020603050405020304" pitchFamily="18" charset="0"/>
              </a:rPr>
              <a:t>“</a:t>
            </a:r>
            <a:r>
              <a:rPr lang="en-US" altLang="zh-CN"/>
              <a:t>O</a:t>
            </a:r>
            <a:r>
              <a:rPr lang="en-US" altLang="zh-CN">
                <a:latin typeface="Times New Roman" panose="02020603050405020304" pitchFamily="18" charset="0"/>
              </a:rPr>
              <a:t>”</a:t>
            </a:r>
            <a:r>
              <a:rPr lang="en-US" altLang="zh-CN"/>
              <a:t> to remind ourselves that it is a type of </a:t>
            </a:r>
            <a:r>
              <a:rPr lang="en-US" altLang="zh-CN">
                <a:latin typeface="Times New Roman" panose="02020603050405020304" pitchFamily="18" charset="0"/>
              </a:rPr>
              <a:t>“</a:t>
            </a:r>
            <a:r>
              <a:rPr lang="en-US" altLang="zh-CN"/>
              <a:t>Or</a:t>
            </a:r>
            <a:r>
              <a:rPr lang="en-US" altLang="zh-CN">
                <a:latin typeface="Times New Roman" panose="02020603050405020304" pitchFamily="18" charset="0"/>
              </a:rPr>
              <a:t>”</a:t>
            </a:r>
            <a:r>
              <a:rPr lang="en-US" altLang="zh-CN"/>
              <a:t>.</a:t>
            </a:r>
          </a:p>
          <a:p>
            <a:pPr eaLnBrk="1" hangingPunct="1"/>
            <a:r>
              <a:rPr lang="en-US" altLang="zh-CN"/>
              <a:t>	XOR together with unary operators do not form a universal set of operators over the Booleans.  However, it turns out that they </a:t>
            </a:r>
            <a:r>
              <a:rPr lang="en-US" altLang="zh-CN" i="1"/>
              <a:t>are</a:t>
            </a:r>
            <a:r>
              <a:rPr lang="en-US" altLang="zh-CN"/>
              <a:t> a universal set for quantum logic!  However we do not have time to cover quantum computing in this class, interesting though it 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28509AF-1002-4D1F-A048-54D6396E149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D031A6-A19D-4314-A022-B7B3C6D129E1}" type="slidenum">
              <a:rPr lang="en-US" altLang="zh-CN"/>
              <a:pPr>
                <a:spcBef>
                  <a:spcPct val="0"/>
                </a:spcBef>
              </a:pPr>
              <a:t>20</a:t>
            </a:fld>
            <a:endParaRPr lang="en-US" altLang="zh-CN"/>
          </a:p>
        </p:txBody>
      </p:sp>
      <p:sp>
        <p:nvSpPr>
          <p:cNvPr id="79875" name="Rectangle 2">
            <a:extLst>
              <a:ext uri="{FF2B5EF4-FFF2-40B4-BE49-F238E27FC236}">
                <a16:creationId xmlns:a16="http://schemas.microsoft.com/office/drawing/2014/main" id="{181DCEEF-78C7-4073-A21D-F51CC0AF3073}"/>
              </a:ext>
            </a:extLst>
          </p:cNvPr>
          <p:cNvSpPr>
            <a:spLocks noGrp="1" noRot="1" noChangeAspect="1" noChangeArrowheads="1" noTextEdit="1"/>
          </p:cNvSpPr>
          <p:nvPr>
            <p:ph type="sldImg"/>
          </p:nvPr>
        </p:nvSpPr>
        <p:spPr>
          <a:xfrm>
            <a:off x="1141413" y="701675"/>
            <a:ext cx="4578350" cy="3435350"/>
          </a:xfrm>
          <a:ln/>
        </p:spPr>
      </p:sp>
      <p:sp>
        <p:nvSpPr>
          <p:cNvPr id="79876" name="Rectangle 3">
            <a:extLst>
              <a:ext uri="{FF2B5EF4-FFF2-40B4-BE49-F238E27FC236}">
                <a16:creationId xmlns:a16="http://schemas.microsoft.com/office/drawing/2014/main" id="{634FC7B7-E04E-4BD6-8674-A5F704D0145C}"/>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Note that the definition of </a:t>
            </a:r>
            <a:r>
              <a:rPr lang="en-US" altLang="zh-CN">
                <a:latin typeface="Times New Roman" panose="02020603050405020304" pitchFamily="18" charset="0"/>
              </a:rPr>
              <a:t>“</a:t>
            </a:r>
            <a:r>
              <a:rPr lang="en-US" altLang="zh-CN"/>
              <a:t>p implies q</a:t>
            </a:r>
            <a:r>
              <a:rPr lang="en-US" altLang="zh-CN">
                <a:latin typeface="Times New Roman" panose="02020603050405020304" pitchFamily="18" charset="0"/>
              </a:rPr>
              <a:t>”</a:t>
            </a:r>
            <a:r>
              <a:rPr lang="en-US" altLang="zh-CN"/>
              <a:t> says:  </a:t>
            </a:r>
            <a:r>
              <a:rPr lang="en-US" altLang="zh-CN">
                <a:latin typeface="Times New Roman" panose="02020603050405020304" pitchFamily="18" charset="0"/>
              </a:rPr>
              <a:t>“</a:t>
            </a:r>
            <a:r>
              <a:rPr lang="en-US" altLang="zh-CN"/>
              <a:t>If p is true, then </a:t>
            </a:r>
            <a:r>
              <a:rPr lang="en-US" altLang="zh-CN" i="1"/>
              <a:t>q</a:t>
            </a:r>
            <a:r>
              <a:rPr lang="en-US" altLang="zh-CN"/>
              <a:t> is true, and if </a:t>
            </a:r>
            <a:r>
              <a:rPr lang="en-US" altLang="zh-CN" i="1"/>
              <a:t>p</a:t>
            </a:r>
            <a:r>
              <a:rPr lang="en-US" altLang="zh-CN"/>
              <a:t> is not true, then </a:t>
            </a:r>
            <a:r>
              <a:rPr lang="en-US" altLang="zh-CN" i="1"/>
              <a:t>q</a:t>
            </a:r>
            <a:r>
              <a:rPr lang="en-US" altLang="zh-CN"/>
              <a:t> is either true or false.</a:t>
            </a:r>
            <a:r>
              <a:rPr lang="en-US" altLang="zh-CN">
                <a:latin typeface="Times New Roman" panose="02020603050405020304" pitchFamily="18" charset="0"/>
              </a:rPr>
              <a:t>”</a:t>
            </a:r>
            <a:r>
              <a:rPr lang="en-US" altLang="zh-CN"/>
              <a:t>  Well, saying that </a:t>
            </a:r>
            <a:r>
              <a:rPr lang="en-US" altLang="zh-CN" i="1"/>
              <a:t>q</a:t>
            </a:r>
            <a:r>
              <a:rPr lang="en-US" altLang="zh-CN"/>
              <a:t> is either true or false is not saying anything, since </a:t>
            </a:r>
            <a:r>
              <a:rPr lang="en-US" altLang="zh-CN" i="1"/>
              <a:t>any</a:t>
            </a:r>
            <a:r>
              <a:rPr lang="en-US" altLang="zh-CN"/>
              <a:t> proposition is, by the very definition of a proposition, either true or false.  So, the last part of that sentence (covering the case where </a:t>
            </a:r>
            <a:r>
              <a:rPr lang="en-US" altLang="zh-CN" i="1"/>
              <a:t>p</a:t>
            </a:r>
            <a:r>
              <a:rPr lang="en-US" altLang="zh-CN"/>
              <a:t> is not true) is not really saying anything.  So we may as well say the definition is, </a:t>
            </a:r>
            <a:r>
              <a:rPr lang="en-US" altLang="zh-CN">
                <a:latin typeface="Times New Roman" panose="02020603050405020304" pitchFamily="18" charset="0"/>
              </a:rPr>
              <a:t>“</a:t>
            </a:r>
            <a:r>
              <a:rPr lang="en-US" altLang="zh-CN"/>
              <a:t>If </a:t>
            </a:r>
            <a:r>
              <a:rPr lang="en-US" altLang="zh-CN" i="1"/>
              <a:t>p</a:t>
            </a:r>
            <a:r>
              <a:rPr lang="en-US" altLang="zh-CN"/>
              <a:t> is true, then </a:t>
            </a:r>
            <a:r>
              <a:rPr lang="en-US" altLang="zh-CN" i="1"/>
              <a:t>q</a:t>
            </a:r>
            <a:r>
              <a:rPr lang="en-US" altLang="zh-CN"/>
              <a:t> is true.</a:t>
            </a:r>
            <a:r>
              <a:rPr lang="en-US" altLang="zh-CN">
                <a:latin typeface="Times New Roman" panose="02020603050405020304" pitchFamily="18" charset="0"/>
              </a:rPr>
              <a:t>”</a:t>
            </a:r>
            <a:endParaRPr lang="en-US" altLang="zh-CN"/>
          </a:p>
          <a:p>
            <a:pPr eaLnBrk="1" hangingPunct="1"/>
            <a:r>
              <a:rPr lang="en-US" altLang="zh-CN"/>
              <a:t>	Sometimes the antecedent is called the </a:t>
            </a:r>
            <a:r>
              <a:rPr lang="en-US" altLang="zh-CN" i="1"/>
              <a:t>hypothesis</a:t>
            </a:r>
            <a:r>
              <a:rPr lang="en-US" altLang="zh-CN"/>
              <a:t> and the consequent is called the </a:t>
            </a:r>
            <a:r>
              <a:rPr lang="en-US" altLang="zh-CN" i="1"/>
              <a:t>conclusion</a:t>
            </a:r>
            <a:r>
              <a:rPr lang="en-US" altLang="zh-CN"/>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453171C-6762-4601-9BF9-2B05702ECB0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3A0C7C-76EF-472F-BB4C-BDCAC9EA6B14}" type="slidenum">
              <a:rPr lang="en-US" altLang="zh-CN"/>
              <a:pPr>
                <a:spcBef>
                  <a:spcPct val="0"/>
                </a:spcBef>
              </a:pPr>
              <a:t>2</a:t>
            </a:fld>
            <a:endParaRPr lang="en-US" altLang="zh-CN"/>
          </a:p>
        </p:txBody>
      </p:sp>
      <p:sp>
        <p:nvSpPr>
          <p:cNvPr id="11267" name="Rectangle 2">
            <a:extLst>
              <a:ext uri="{FF2B5EF4-FFF2-40B4-BE49-F238E27FC236}">
                <a16:creationId xmlns:a16="http://schemas.microsoft.com/office/drawing/2014/main" id="{E87515D4-968D-4716-9722-FED0F947345F}"/>
              </a:ext>
            </a:extLst>
          </p:cNvPr>
          <p:cNvSpPr>
            <a:spLocks noGrp="1" noRot="1" noChangeAspect="1" noChangeArrowheads="1" noTextEdit="1"/>
          </p:cNvSpPr>
          <p:nvPr>
            <p:ph type="sldImg"/>
          </p:nvPr>
        </p:nvSpPr>
        <p:spPr>
          <a:xfrm>
            <a:off x="1141413" y="701675"/>
            <a:ext cx="4578350" cy="3435350"/>
          </a:xfrm>
          <a:ln/>
        </p:spPr>
      </p:sp>
      <p:sp>
        <p:nvSpPr>
          <p:cNvPr id="11268" name="Rectangle 3">
            <a:extLst>
              <a:ext uri="{FF2B5EF4-FFF2-40B4-BE49-F238E27FC236}">
                <a16:creationId xmlns:a16="http://schemas.microsoft.com/office/drawing/2014/main" id="{BB122534-06A1-4AD6-85C1-E1B7BA23E008}"/>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11CC198-5D20-4436-AF08-831D06AA512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4EE63B-AC23-4E78-8BA7-85E8D2A91480}" type="slidenum">
              <a:rPr lang="en-US" altLang="zh-CN"/>
              <a:pPr>
                <a:spcBef>
                  <a:spcPct val="0"/>
                </a:spcBef>
              </a:pPr>
              <a:t>21</a:t>
            </a:fld>
            <a:endParaRPr lang="en-US" altLang="zh-CN"/>
          </a:p>
        </p:txBody>
      </p:sp>
      <p:sp>
        <p:nvSpPr>
          <p:cNvPr id="81923" name="Rectangle 2">
            <a:extLst>
              <a:ext uri="{FF2B5EF4-FFF2-40B4-BE49-F238E27FC236}">
                <a16:creationId xmlns:a16="http://schemas.microsoft.com/office/drawing/2014/main" id="{B5E50290-874C-49BF-B77A-C217676DF525}"/>
              </a:ext>
            </a:extLst>
          </p:cNvPr>
          <p:cNvSpPr>
            <a:spLocks noGrp="1" noRot="1" noChangeAspect="1" noChangeArrowheads="1" noTextEdit="1"/>
          </p:cNvSpPr>
          <p:nvPr>
            <p:ph type="sldImg"/>
          </p:nvPr>
        </p:nvSpPr>
        <p:spPr>
          <a:xfrm>
            <a:off x="1141413" y="701675"/>
            <a:ext cx="4578350" cy="3435350"/>
          </a:xfrm>
          <a:ln/>
        </p:spPr>
      </p:sp>
      <p:sp>
        <p:nvSpPr>
          <p:cNvPr id="81924" name="Rectangle 3">
            <a:extLst>
              <a:ext uri="{FF2B5EF4-FFF2-40B4-BE49-F238E27FC236}">
                <a16:creationId xmlns:a16="http://schemas.microsoft.com/office/drawing/2014/main" id="{8765A95E-9D64-4009-ACAC-0811F309B9AC}"/>
              </a:ext>
            </a:extLst>
          </p:cNvPr>
          <p:cNvSpPr>
            <a:spLocks noGrp="1" noChangeArrowheads="1"/>
          </p:cNvSpPr>
          <p:nvPr>
            <p:ph type="body" idx="1"/>
          </p:nvPr>
        </p:nvSpPr>
        <p:spPr>
          <a:xfrm>
            <a:off x="912813" y="4371975"/>
            <a:ext cx="5032375" cy="4060825"/>
          </a:xfrm>
          <a:noFill/>
        </p:spPr>
        <p:txBody>
          <a:bodyPr/>
          <a:lstStyle/>
          <a:p>
            <a:pPr eaLnBrk="1" hangingPunct="1"/>
            <a:r>
              <a:rPr lang="en-US" altLang="zh-CN" sz="1000"/>
              <a:t>Let</a:t>
            </a:r>
            <a:r>
              <a:rPr lang="en-US" altLang="zh-CN" sz="1000">
                <a:latin typeface="Times New Roman" panose="02020603050405020304" pitchFamily="18" charset="0"/>
              </a:rPr>
              <a:t>’</a:t>
            </a:r>
            <a:r>
              <a:rPr lang="en-US" altLang="zh-CN" sz="1000"/>
              <a:t>s consider the rows of the truth table, one at a time.  In the first row, </a:t>
            </a:r>
            <a:r>
              <a:rPr lang="en-US" altLang="zh-CN" sz="1000" i="1"/>
              <a:t>p</a:t>
            </a:r>
            <a:r>
              <a:rPr lang="en-US" altLang="zh-CN" sz="1000"/>
              <a:t> is false and </a:t>
            </a:r>
            <a:r>
              <a:rPr lang="en-US" altLang="zh-CN" sz="1000" i="1"/>
              <a:t>q</a:t>
            </a:r>
            <a:r>
              <a:rPr lang="en-US" altLang="zh-CN" sz="1000"/>
              <a:t> is false.  Now, let</a:t>
            </a:r>
            <a:r>
              <a:rPr lang="en-US" altLang="zh-CN" sz="1000">
                <a:latin typeface="Times New Roman" panose="02020603050405020304" pitchFamily="18" charset="0"/>
              </a:rPr>
              <a:t>’</a:t>
            </a:r>
            <a:r>
              <a:rPr lang="en-US" altLang="zh-CN" sz="1000"/>
              <a:t>s consider the definition of </a:t>
            </a:r>
            <a:r>
              <a:rPr lang="en-US" altLang="zh-CN" sz="1000" i="1"/>
              <a:t>p</a:t>
            </a:r>
            <a:r>
              <a:rPr lang="en-US" altLang="zh-CN" sz="1000"/>
              <a:t>-&gt;</a:t>
            </a:r>
            <a:r>
              <a:rPr lang="en-US" altLang="zh-CN" sz="1000" i="1"/>
              <a:t>q</a:t>
            </a:r>
            <a:r>
              <a:rPr lang="en-US" altLang="zh-CN" sz="1000"/>
              <a:t>.  It says </a:t>
            </a:r>
            <a:r>
              <a:rPr lang="en-US" altLang="zh-CN" sz="1000">
                <a:latin typeface="Times New Roman" panose="02020603050405020304" pitchFamily="18" charset="0"/>
              </a:rPr>
              <a:t>“</a:t>
            </a:r>
            <a:r>
              <a:rPr lang="en-US" altLang="zh-CN" sz="1000"/>
              <a:t>If </a:t>
            </a:r>
            <a:r>
              <a:rPr lang="en-US" altLang="zh-CN" sz="1000" i="1"/>
              <a:t>p</a:t>
            </a:r>
            <a:r>
              <a:rPr lang="en-US" altLang="zh-CN" sz="1000"/>
              <a:t> is true, then </a:t>
            </a:r>
            <a:r>
              <a:rPr lang="en-US" altLang="zh-CN" sz="1000" i="1"/>
              <a:t>q</a:t>
            </a:r>
            <a:r>
              <a:rPr lang="en-US" altLang="zh-CN" sz="1000"/>
              <a:t> is true, but if </a:t>
            </a:r>
            <a:r>
              <a:rPr lang="en-US" altLang="zh-CN" sz="1000" i="1"/>
              <a:t>p</a:t>
            </a:r>
            <a:r>
              <a:rPr lang="en-US" altLang="zh-CN" sz="1000"/>
              <a:t> is false, then </a:t>
            </a:r>
            <a:r>
              <a:rPr lang="en-US" altLang="zh-CN" sz="1000" i="1"/>
              <a:t>q</a:t>
            </a:r>
            <a:r>
              <a:rPr lang="en-US" altLang="zh-CN" sz="1000"/>
              <a:t> is either true or false.</a:t>
            </a:r>
            <a:r>
              <a:rPr lang="en-US" altLang="zh-CN" sz="1000">
                <a:latin typeface="Times New Roman" panose="02020603050405020304" pitchFamily="18" charset="0"/>
              </a:rPr>
              <a:t>”</a:t>
            </a:r>
            <a:r>
              <a:rPr lang="en-US" altLang="zh-CN" sz="1000"/>
              <a:t>  Well, in this case, </a:t>
            </a:r>
            <a:r>
              <a:rPr lang="en-US" altLang="zh-CN" sz="1000" i="1"/>
              <a:t>p</a:t>
            </a:r>
            <a:r>
              <a:rPr lang="en-US" altLang="zh-CN" sz="1000"/>
              <a:t> is false, and </a:t>
            </a:r>
            <a:r>
              <a:rPr lang="en-US" altLang="zh-CN" sz="1000" i="1"/>
              <a:t>q</a:t>
            </a:r>
            <a:r>
              <a:rPr lang="en-US" altLang="zh-CN" sz="1000"/>
              <a:t> is either true or false (namely false), so the second part of the statement is true.  But, of course that part is true, since it is just a tautology that </a:t>
            </a:r>
            <a:r>
              <a:rPr lang="en-US" altLang="zh-CN" sz="1000" i="1"/>
              <a:t>q</a:t>
            </a:r>
            <a:r>
              <a:rPr lang="en-US" altLang="zh-CN" sz="1000"/>
              <a:t> is either true or false.  In other words, and </a:t>
            </a:r>
            <a:r>
              <a:rPr lang="en-US" altLang="zh-CN" sz="1000" i="1"/>
              <a:t>if</a:t>
            </a:r>
            <a:r>
              <a:rPr lang="en-US" altLang="zh-CN" sz="1000"/>
              <a:t> is always true when its antecedent is false.</a:t>
            </a:r>
          </a:p>
          <a:p>
            <a:pPr eaLnBrk="1" hangingPunct="1"/>
            <a:r>
              <a:rPr lang="en-US" altLang="zh-CN" sz="1000"/>
              <a:t>         Similarly, the second row is True.</a:t>
            </a:r>
          </a:p>
          <a:p>
            <a:pPr eaLnBrk="1" hangingPunct="1"/>
            <a:r>
              <a:rPr lang="en-US" altLang="zh-CN" sz="1000"/>
              <a:t>         The third row is false, since </a:t>
            </a:r>
            <a:r>
              <a:rPr lang="en-US" altLang="zh-CN" sz="1000" i="1"/>
              <a:t>p</a:t>
            </a:r>
            <a:r>
              <a:rPr lang="en-US" altLang="zh-CN" sz="1000"/>
              <a:t> is true but </a:t>
            </a:r>
            <a:r>
              <a:rPr lang="en-US" altLang="zh-CN" sz="1000" i="1"/>
              <a:t>q</a:t>
            </a:r>
            <a:r>
              <a:rPr lang="en-US" altLang="zh-CN" sz="1000"/>
              <a:t> is false, so it is not the case that if </a:t>
            </a:r>
            <a:r>
              <a:rPr lang="en-US" altLang="zh-CN" sz="1000" i="1"/>
              <a:t>p</a:t>
            </a:r>
            <a:r>
              <a:rPr lang="en-US" altLang="zh-CN" sz="1000"/>
              <a:t> is true then </a:t>
            </a:r>
            <a:r>
              <a:rPr lang="en-US" altLang="zh-CN" sz="1000" i="1"/>
              <a:t>q</a:t>
            </a:r>
            <a:r>
              <a:rPr lang="en-US" altLang="zh-CN" sz="1000"/>
              <a:t> is true. </a:t>
            </a:r>
          </a:p>
          <a:p>
            <a:pPr eaLnBrk="1" hangingPunct="1"/>
            <a:r>
              <a:rPr lang="en-US" altLang="zh-CN" sz="1000"/>
              <a:t>         Finally, in the fourth row, since </a:t>
            </a:r>
            <a:r>
              <a:rPr lang="en-US" altLang="zh-CN" sz="1000" i="1"/>
              <a:t>p</a:t>
            </a:r>
            <a:r>
              <a:rPr lang="en-US" altLang="zh-CN" sz="1000"/>
              <a:t> is true and </a:t>
            </a:r>
            <a:r>
              <a:rPr lang="en-US" altLang="zh-CN" sz="1000" i="1"/>
              <a:t>q</a:t>
            </a:r>
            <a:r>
              <a:rPr lang="en-US" altLang="zh-CN" sz="1000"/>
              <a:t> is true, it is the case that if </a:t>
            </a:r>
            <a:r>
              <a:rPr lang="en-US" altLang="zh-CN" sz="1000" i="1"/>
              <a:t>q</a:t>
            </a:r>
            <a:r>
              <a:rPr lang="en-US" altLang="zh-CN" sz="1000"/>
              <a:t> is true then </a:t>
            </a:r>
            <a:r>
              <a:rPr lang="en-US" altLang="zh-CN" sz="1000" i="1"/>
              <a:t>q</a:t>
            </a:r>
            <a:r>
              <a:rPr lang="en-US" altLang="zh-CN" sz="1000"/>
              <a:t> is true.</a:t>
            </a:r>
          </a:p>
          <a:p>
            <a:pPr eaLnBrk="1" hangingPunct="1"/>
            <a:r>
              <a:rPr lang="en-US" altLang="zh-CN" sz="1000"/>
              <a:t>         Many students have trouble with the implication operator.  When we say, </a:t>
            </a:r>
            <a:r>
              <a:rPr lang="en-US" altLang="zh-CN" sz="1000">
                <a:latin typeface="Times New Roman" panose="02020603050405020304" pitchFamily="18" charset="0"/>
              </a:rPr>
              <a:t>“</a:t>
            </a:r>
            <a:r>
              <a:rPr lang="en-US" altLang="zh-CN" sz="1000"/>
              <a:t>A </a:t>
            </a:r>
            <a:r>
              <a:rPr lang="en-US" altLang="zh-CN" sz="1000" i="1"/>
              <a:t>implies</a:t>
            </a:r>
            <a:r>
              <a:rPr lang="en-US" altLang="zh-CN" sz="1000"/>
              <a:t> B</a:t>
            </a:r>
            <a:r>
              <a:rPr lang="en-US" altLang="zh-CN" sz="1000">
                <a:latin typeface="Times New Roman" panose="02020603050405020304" pitchFamily="18" charset="0"/>
              </a:rPr>
              <a:t>”</a:t>
            </a:r>
            <a:r>
              <a:rPr lang="en-US" altLang="zh-CN" sz="1000"/>
              <a:t>, it is just a shorthand for </a:t>
            </a:r>
            <a:r>
              <a:rPr lang="en-US" altLang="zh-CN" sz="1000">
                <a:latin typeface="Times New Roman" panose="02020603050405020304" pitchFamily="18" charset="0"/>
              </a:rPr>
              <a:t>“</a:t>
            </a:r>
            <a:r>
              <a:rPr lang="en-US" altLang="zh-CN" sz="1000"/>
              <a:t>either not A, or B</a:t>
            </a:r>
            <a:r>
              <a:rPr lang="en-US" altLang="zh-CN" sz="1000">
                <a:latin typeface="Times New Roman" panose="02020603050405020304" pitchFamily="18" charset="0"/>
              </a:rPr>
              <a:t>”</a:t>
            </a:r>
            <a:r>
              <a:rPr lang="en-US" altLang="zh-CN" sz="1000"/>
              <a:t>.  In other words, it is just the statement that it is NOT the case that A is true and B is false.  </a:t>
            </a:r>
          </a:p>
          <a:p>
            <a:pPr eaLnBrk="1" hangingPunct="1"/>
            <a:r>
              <a:rPr lang="en-US" altLang="zh-CN" sz="1000"/>
              <a:t>         This often seems wrong to students, because when we say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r>
              <a:rPr lang="en-US" altLang="zh-CN" sz="1000"/>
              <a:t>          In any case, perhaps a more accurate and satisfying English rendering of the true meaning of the </a:t>
            </a:r>
            <a:r>
              <a:rPr lang="en-US" altLang="zh-CN" sz="1000" i="1"/>
              <a:t>logical</a:t>
            </a:r>
            <a:r>
              <a:rPr lang="en-US" altLang="zh-CN" sz="1000"/>
              <a:t> claim </a:t>
            </a:r>
            <a:r>
              <a:rPr lang="en-US" altLang="zh-CN" sz="1000">
                <a:latin typeface="Times New Roman" panose="02020603050405020304" pitchFamily="18" charset="0"/>
              </a:rPr>
              <a:t>“</a:t>
            </a:r>
            <a:r>
              <a:rPr lang="en-US" altLang="zh-CN" sz="1000"/>
              <a:t>A implies B</a:t>
            </a:r>
            <a:r>
              <a:rPr lang="en-US" altLang="zh-CN" sz="1000">
                <a:latin typeface="Times New Roman" panose="02020603050405020304" pitchFamily="18" charset="0"/>
              </a:rPr>
              <a:t>”</a:t>
            </a:r>
            <a:r>
              <a:rPr lang="en-US" altLang="zh-CN" sz="1000"/>
              <a:t>, might be just, </a:t>
            </a:r>
            <a:r>
              <a:rPr lang="en-US" altLang="zh-CN" sz="1000">
                <a:latin typeface="Times New Roman" panose="02020603050405020304" pitchFamily="18" charset="0"/>
              </a:rPr>
              <a:t>“</a:t>
            </a:r>
            <a:r>
              <a:rPr lang="en-US" altLang="zh-CN" sz="1000"/>
              <a:t>the possibility that A implies B is not contradicted directly by the truth values of A and B</a:t>
            </a:r>
            <a:r>
              <a:rPr lang="en-US" altLang="zh-CN" sz="1000">
                <a:latin typeface="Times New Roman" panose="02020603050405020304" pitchFamily="18" charset="0"/>
              </a:rPr>
              <a:t>”</a:t>
            </a:r>
            <a:r>
              <a:rPr lang="en-US" altLang="zh-CN" sz="1000"/>
              <a:t>.  In other words, </a:t>
            </a:r>
            <a:r>
              <a:rPr lang="en-US" altLang="zh-CN" sz="1000">
                <a:latin typeface="Times New Roman" panose="02020603050405020304" pitchFamily="18" charset="0"/>
              </a:rPr>
              <a:t>“</a:t>
            </a:r>
            <a:r>
              <a:rPr lang="en-US" altLang="zh-CN" sz="1000"/>
              <a:t>it is not the case that A is true and B is false.</a:t>
            </a:r>
            <a:r>
              <a:rPr lang="en-US" altLang="zh-CN" sz="1000">
                <a:latin typeface="Times New Roman" panose="02020603050405020304" pitchFamily="18" charset="0"/>
              </a:rPr>
              <a:t>”</a:t>
            </a:r>
            <a:r>
              <a:rPr lang="en-US" altLang="zh-CN" sz="1000"/>
              <a:t>  (Since that combination of truth values would directly contradict the hypothesis that A implies B.)</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90F55293-4F6A-4E2B-99FB-B178E804B60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0CB8FE-C7A8-4103-8CDC-C70E5B581373}" type="slidenum">
              <a:rPr lang="en-US" altLang="zh-CN"/>
              <a:pPr>
                <a:spcBef>
                  <a:spcPct val="0"/>
                </a:spcBef>
              </a:pPr>
              <a:t>24</a:t>
            </a:fld>
            <a:endParaRPr lang="en-US" altLang="zh-CN"/>
          </a:p>
        </p:txBody>
      </p:sp>
      <p:sp>
        <p:nvSpPr>
          <p:cNvPr id="94211" name="Rectangle 2">
            <a:extLst>
              <a:ext uri="{FF2B5EF4-FFF2-40B4-BE49-F238E27FC236}">
                <a16:creationId xmlns:a16="http://schemas.microsoft.com/office/drawing/2014/main" id="{6AA860A7-A8EE-4A30-9D61-DFD9DEF979AC}"/>
              </a:ext>
            </a:extLst>
          </p:cNvPr>
          <p:cNvSpPr>
            <a:spLocks noGrp="1" noRot="1" noChangeAspect="1" noChangeArrowheads="1" noTextEdit="1"/>
          </p:cNvSpPr>
          <p:nvPr>
            <p:ph type="sldImg"/>
          </p:nvPr>
        </p:nvSpPr>
        <p:spPr>
          <a:xfrm>
            <a:off x="1141413" y="701675"/>
            <a:ext cx="4578350" cy="3435350"/>
          </a:xfrm>
          <a:ln/>
        </p:spPr>
      </p:sp>
      <p:sp>
        <p:nvSpPr>
          <p:cNvPr id="94212" name="Rectangle 3">
            <a:extLst>
              <a:ext uri="{FF2B5EF4-FFF2-40B4-BE49-F238E27FC236}">
                <a16:creationId xmlns:a16="http://schemas.microsoft.com/office/drawing/2014/main" id="{C4303359-C000-40D0-8C1C-099CA77D693B}"/>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C6E7F83-2239-49EA-A68A-17CC51A7648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4C484DC-F300-4B38-8CB0-212E4B377294}" type="slidenum">
              <a:rPr lang="en-US" altLang="zh-CN"/>
              <a:pPr>
                <a:spcBef>
                  <a:spcPct val="0"/>
                </a:spcBef>
              </a:pPr>
              <a:t>25</a:t>
            </a:fld>
            <a:endParaRPr lang="en-US" altLang="zh-CN"/>
          </a:p>
        </p:txBody>
      </p:sp>
      <p:sp>
        <p:nvSpPr>
          <p:cNvPr id="96259" name="Rectangle 2">
            <a:extLst>
              <a:ext uri="{FF2B5EF4-FFF2-40B4-BE49-F238E27FC236}">
                <a16:creationId xmlns:a16="http://schemas.microsoft.com/office/drawing/2014/main" id="{474352B8-1A28-4A56-97CD-E4CC64A1A9C1}"/>
              </a:ext>
            </a:extLst>
          </p:cNvPr>
          <p:cNvSpPr>
            <a:spLocks noGrp="1" noRot="1" noChangeAspect="1" noChangeArrowheads="1" noTextEdit="1"/>
          </p:cNvSpPr>
          <p:nvPr>
            <p:ph type="sldImg"/>
          </p:nvPr>
        </p:nvSpPr>
        <p:spPr>
          <a:xfrm>
            <a:off x="1141413" y="701675"/>
            <a:ext cx="4578350" cy="3435350"/>
          </a:xfrm>
          <a:ln/>
        </p:spPr>
      </p:sp>
      <p:sp>
        <p:nvSpPr>
          <p:cNvPr id="96260" name="Rectangle 3">
            <a:extLst>
              <a:ext uri="{FF2B5EF4-FFF2-40B4-BE49-F238E27FC236}">
                <a16:creationId xmlns:a16="http://schemas.microsoft.com/office/drawing/2014/main" id="{923F985F-8E10-4964-958C-D5CD40423912}"/>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Also, </a:t>
            </a:r>
            <a:r>
              <a:rPr lang="en-US" altLang="zh-CN" i="1"/>
              <a:t>p</a:t>
            </a:r>
            <a:r>
              <a:rPr lang="en-US" altLang="zh-CN"/>
              <a:t> IFF </a:t>
            </a:r>
            <a:r>
              <a:rPr lang="en-US" altLang="zh-CN" i="1"/>
              <a:t>q</a:t>
            </a:r>
            <a:r>
              <a:rPr lang="en-US" altLang="zh-CN"/>
              <a:t> is equivalent to (</a:t>
            </a:r>
            <a:r>
              <a:rPr lang="en-US" altLang="zh-CN" i="1"/>
              <a:t>p</a:t>
            </a:r>
            <a:r>
              <a:rPr lang="en-US" altLang="zh-CN"/>
              <a:t> -&gt; </a:t>
            </a:r>
            <a:r>
              <a:rPr lang="en-US" altLang="zh-CN" i="1"/>
              <a:t>q</a:t>
            </a:r>
            <a:r>
              <a:rPr lang="en-US" altLang="zh-CN"/>
              <a:t>) /\ (</a:t>
            </a:r>
            <a:r>
              <a:rPr lang="en-US" altLang="zh-CN" i="1"/>
              <a:t>q</a:t>
            </a:r>
            <a:r>
              <a:rPr lang="en-US" altLang="zh-CN"/>
              <a:t> -&gt; </a:t>
            </a:r>
            <a:r>
              <a:rPr lang="en-US" altLang="zh-CN" i="1"/>
              <a:t>p</a:t>
            </a:r>
            <a:r>
              <a:rPr lang="en-US" altLang="zh-CN"/>
              <a:t>).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being the AND wedge)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8647B91-2DE9-407A-841D-B8C55BA2150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8FB8B9-2C21-4BAA-A279-980186E1971A}" type="slidenum">
              <a:rPr lang="en-US" altLang="zh-CN"/>
              <a:pPr>
                <a:spcBef>
                  <a:spcPct val="0"/>
                </a:spcBef>
              </a:pPr>
              <a:t>26</a:t>
            </a:fld>
            <a:endParaRPr lang="en-US" altLang="zh-CN"/>
          </a:p>
        </p:txBody>
      </p:sp>
      <p:sp>
        <p:nvSpPr>
          <p:cNvPr id="98307" name="Rectangle 2">
            <a:extLst>
              <a:ext uri="{FF2B5EF4-FFF2-40B4-BE49-F238E27FC236}">
                <a16:creationId xmlns:a16="http://schemas.microsoft.com/office/drawing/2014/main" id="{89C3382E-C1DA-4563-9652-AC468DEE69CA}"/>
              </a:ext>
            </a:extLst>
          </p:cNvPr>
          <p:cNvSpPr>
            <a:spLocks noGrp="1" noRot="1" noChangeAspect="1" noChangeArrowheads="1" noTextEdit="1"/>
          </p:cNvSpPr>
          <p:nvPr>
            <p:ph type="sldImg"/>
          </p:nvPr>
        </p:nvSpPr>
        <p:spPr>
          <a:xfrm>
            <a:off x="1141413" y="701675"/>
            <a:ext cx="4578350" cy="3435350"/>
          </a:xfrm>
          <a:ln/>
        </p:spPr>
      </p:sp>
      <p:sp>
        <p:nvSpPr>
          <p:cNvPr id="98308" name="Rectangle 3">
            <a:extLst>
              <a:ext uri="{FF2B5EF4-FFF2-40B4-BE49-F238E27FC236}">
                <a16:creationId xmlns:a16="http://schemas.microsoft.com/office/drawing/2014/main" id="{23CC7E06-672A-44DF-B959-947BB526B420}"/>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5F9CDE5-CB5A-4B7D-BF63-35FE1482736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6C76AD9-4A30-43FE-BDB2-185C7E1937B6}" type="slidenum">
              <a:rPr lang="en-US" altLang="zh-CN"/>
              <a:pPr>
                <a:spcBef>
                  <a:spcPct val="0"/>
                </a:spcBef>
              </a:pPr>
              <a:t>28</a:t>
            </a:fld>
            <a:endParaRPr lang="en-US" altLang="zh-CN"/>
          </a:p>
        </p:txBody>
      </p:sp>
      <p:sp>
        <p:nvSpPr>
          <p:cNvPr id="43011" name="Rectangle 2">
            <a:extLst>
              <a:ext uri="{FF2B5EF4-FFF2-40B4-BE49-F238E27FC236}">
                <a16:creationId xmlns:a16="http://schemas.microsoft.com/office/drawing/2014/main" id="{6A92B39E-A1E1-4600-996F-8DCBEB781D1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6D8EABD-87EA-479C-B6D2-09367CC4D0E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57130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CAECE76-B1BC-449A-9009-2E84F914847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4DE49B-7ECF-4A53-99BB-406609315D38}" type="slidenum">
              <a:rPr lang="en-US" altLang="zh-CN"/>
              <a:pPr>
                <a:spcBef>
                  <a:spcPct val="0"/>
                </a:spcBef>
              </a:pPr>
              <a:t>33</a:t>
            </a:fld>
            <a:endParaRPr lang="en-US" altLang="zh-CN"/>
          </a:p>
        </p:txBody>
      </p:sp>
      <p:sp>
        <p:nvSpPr>
          <p:cNvPr id="113667" name="Rectangle 2">
            <a:extLst>
              <a:ext uri="{FF2B5EF4-FFF2-40B4-BE49-F238E27FC236}">
                <a16:creationId xmlns:a16="http://schemas.microsoft.com/office/drawing/2014/main" id="{9442C3AC-A191-4FCF-B5BC-72F0364CAE7C}"/>
              </a:ext>
            </a:extLst>
          </p:cNvPr>
          <p:cNvSpPr>
            <a:spLocks noGrp="1" noRot="1" noChangeAspect="1" noChangeArrowheads="1" noTextEdit="1"/>
          </p:cNvSpPr>
          <p:nvPr>
            <p:ph type="sldImg"/>
          </p:nvPr>
        </p:nvSpPr>
        <p:spPr>
          <a:xfrm>
            <a:off x="1141413" y="701675"/>
            <a:ext cx="4578350" cy="3435350"/>
          </a:xfrm>
          <a:ln/>
        </p:spPr>
      </p:sp>
      <p:sp>
        <p:nvSpPr>
          <p:cNvPr id="113668" name="Rectangle 3">
            <a:extLst>
              <a:ext uri="{FF2B5EF4-FFF2-40B4-BE49-F238E27FC236}">
                <a16:creationId xmlns:a16="http://schemas.microsoft.com/office/drawing/2014/main" id="{41122283-0111-4333-8AC7-DD027C2F354B}"/>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As an exercise, drop the truth tables for </a:t>
            </a:r>
            <a:r>
              <a:rPr lang="en-US" altLang="zh-CN" i="1"/>
              <a:t>f</a:t>
            </a:r>
            <a:r>
              <a:rPr lang="en-US" altLang="zh-CN"/>
              <a:t> /\ (</a:t>
            </a:r>
            <a:r>
              <a:rPr lang="en-US" altLang="zh-CN" i="1"/>
              <a:t>g</a:t>
            </a:r>
            <a:r>
              <a:rPr lang="en-US" altLang="zh-CN"/>
              <a:t> \/ </a:t>
            </a:r>
            <a:r>
              <a:rPr lang="en-US" altLang="zh-CN" i="1"/>
              <a:t>s</a:t>
            </a:r>
            <a:r>
              <a:rPr lang="en-US" altLang="zh-CN"/>
              <a:t>) and (</a:t>
            </a:r>
            <a:r>
              <a:rPr lang="en-US" altLang="zh-CN" i="1"/>
              <a:t>f</a:t>
            </a:r>
            <a:r>
              <a:rPr lang="en-US" altLang="zh-CN"/>
              <a:t> /\ </a:t>
            </a:r>
            <a:r>
              <a:rPr lang="en-US" altLang="zh-CN" i="1"/>
              <a:t>g</a:t>
            </a:r>
            <a:r>
              <a:rPr lang="en-US" altLang="zh-CN"/>
              <a:t>) \/ </a:t>
            </a:r>
            <a:r>
              <a:rPr lang="en-US" altLang="zh-CN" i="1"/>
              <a:t>s</a:t>
            </a:r>
            <a:r>
              <a:rPr lang="en-US" altLang="zh-CN"/>
              <a:t> to see that they</a:t>
            </a:r>
            <a:r>
              <a:rPr lang="en-US" altLang="zh-CN">
                <a:latin typeface="Times New Roman" panose="02020603050405020304" pitchFamily="18" charset="0"/>
              </a:rPr>
              <a:t>’</a:t>
            </a:r>
            <a:r>
              <a:rPr lang="en-US" altLang="zh-CN"/>
              <a:t>re different, and thus the parentheses are necessary.</a:t>
            </a:r>
          </a:p>
          <a:p>
            <a:pPr eaLnBrk="1" hangingPunct="1"/>
            <a:r>
              <a:rPr lang="en-US" altLang="zh-CN"/>
              <a:t>	Precedence conventions such as the one in the second bullet help to reduce the number of parentheses needed in expressions.  Note that negation, with its tight binding (high precedence), and with its position to the left of its operand, behaves similarly to a negative sign in arithmetic.</a:t>
            </a:r>
          </a:p>
          <a:p>
            <a:pPr eaLnBrk="1" hangingPunct="1"/>
            <a:r>
              <a:rPr lang="en-US" altLang="zh-CN"/>
              <a:t>	There is also a precedence convention that you see sometimes (for example, in the C programming language) that AND takes precedence over OR.  However, this convention is not quite universally accepted, not all systems adopt it.  Therefore, to be safe, you should always include parentheses whenever you are mixing ANDs and ORs in a single sequence of binary operators.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6E3DC1-BCE4-4040-B5DD-5902D234DBF6}" type="slidenum">
              <a:rPr lang="en-US" altLang="zh-CN" smtClean="0"/>
              <a:pPr/>
              <a:t>35</a:t>
            </a:fld>
            <a:endParaRPr lang="en-US" altLang="zh-CN"/>
          </a:p>
        </p:txBody>
      </p:sp>
    </p:spTree>
    <p:extLst>
      <p:ext uri="{BB962C8B-B14F-4D97-AF65-F5344CB8AC3E}">
        <p14:creationId xmlns:p14="http://schemas.microsoft.com/office/powerpoint/2010/main" val="22491615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B922892B-AC90-4696-962A-E87E85C2C819}"/>
              </a:ext>
            </a:extLst>
          </p:cNvPr>
          <p:cNvSpPr>
            <a:spLocks noGrp="1" noRot="1" noChangeAspect="1" noChangeArrowheads="1" noTextEdit="1"/>
          </p:cNvSpPr>
          <p:nvPr>
            <p:ph type="sldImg"/>
          </p:nvPr>
        </p:nvSpPr>
        <p:spPr>
          <a:ln/>
        </p:spPr>
      </p:sp>
      <p:sp>
        <p:nvSpPr>
          <p:cNvPr id="125955" name="备注占位符 2">
            <a:extLst>
              <a:ext uri="{FF2B5EF4-FFF2-40B4-BE49-F238E27FC236}">
                <a16:creationId xmlns:a16="http://schemas.microsoft.com/office/drawing/2014/main" id="{51E9F787-1736-4E67-829E-FCCD15AB8999}"/>
              </a:ext>
            </a:extLst>
          </p:cNvPr>
          <p:cNvSpPr>
            <a:spLocks noGrp="1" noChangeArrowheads="1"/>
          </p:cNvSpPr>
          <p:nvPr>
            <p:ph type="body" idx="1"/>
          </p:nvPr>
        </p:nvSpPr>
        <p:spPr>
          <a:noFill/>
        </p:spPr>
        <p:txBody>
          <a:bodyPr/>
          <a:lstStyle/>
          <a:p>
            <a:endParaRPr lang="zh-CN" altLang="en-US"/>
          </a:p>
        </p:txBody>
      </p:sp>
      <p:sp>
        <p:nvSpPr>
          <p:cNvPr id="125956" name="灯片编号占位符 3">
            <a:extLst>
              <a:ext uri="{FF2B5EF4-FFF2-40B4-BE49-F238E27FC236}">
                <a16:creationId xmlns:a16="http://schemas.microsoft.com/office/drawing/2014/main" id="{30006101-E421-44D6-856D-7E91FDA80D7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8FF1C7-09DD-4845-94F8-77A65177794C}" type="slidenum">
              <a:rPr lang="en-US" altLang="zh-CN"/>
              <a:pPr>
                <a:spcBef>
                  <a:spcPct val="0"/>
                </a:spcBef>
              </a:pPr>
              <a:t>36</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41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258192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A3DECE-2EF9-4A7A-851D-5882A0680DF1}" type="slidenum">
              <a:rPr lang="en-US" altLang="zh-CN"/>
              <a:pPr>
                <a:spcBef>
                  <a:spcPct val="0"/>
                </a:spcBef>
              </a:pPr>
              <a:t>42</a:t>
            </a:fld>
            <a:endParaRPr lang="en-US" altLang="zh-CN"/>
          </a:p>
        </p:txBody>
      </p:sp>
      <p:sp>
        <p:nvSpPr>
          <p:cNvPr id="8195" name="Rectangle 2"/>
          <p:cNvSpPr>
            <a:spLocks noGrp="1" noRot="1" noChangeAspect="1" noChangeArrowheads="1" noTextEdit="1"/>
          </p:cNvSpPr>
          <p:nvPr>
            <p:ph type="sldImg"/>
          </p:nvPr>
        </p:nvSpPr>
        <p:spPr>
          <a:xfrm>
            <a:off x="1141413" y="701675"/>
            <a:ext cx="4578350" cy="3435350"/>
          </a:xfrm>
          <a:ln/>
        </p:spPr>
      </p:sp>
      <p:sp>
        <p:nvSpPr>
          <p:cNvPr id="819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78635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38D9844-33E8-41CF-9439-66F48B6B1A4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8D354C-D1A0-4228-A8F0-6E989E5C6CCB}" type="slidenum">
              <a:rPr lang="en-US" altLang="zh-CN"/>
              <a:pPr>
                <a:spcBef>
                  <a:spcPct val="0"/>
                </a:spcBef>
              </a:pPr>
              <a:t>3</a:t>
            </a:fld>
            <a:endParaRPr lang="en-US" altLang="zh-CN"/>
          </a:p>
        </p:txBody>
      </p:sp>
      <p:sp>
        <p:nvSpPr>
          <p:cNvPr id="13315" name="Rectangle 2">
            <a:extLst>
              <a:ext uri="{FF2B5EF4-FFF2-40B4-BE49-F238E27FC236}">
                <a16:creationId xmlns:a16="http://schemas.microsoft.com/office/drawing/2014/main" id="{DC9009EE-3D2A-4A94-BCD6-CCC4E1985742}"/>
              </a:ext>
            </a:extLst>
          </p:cNvPr>
          <p:cNvSpPr>
            <a:spLocks noGrp="1" noRot="1" noChangeAspect="1" noChangeArrowheads="1" noTextEdit="1"/>
          </p:cNvSpPr>
          <p:nvPr>
            <p:ph type="sldImg"/>
          </p:nvPr>
        </p:nvSpPr>
        <p:spPr>
          <a:xfrm>
            <a:off x="1141413" y="701675"/>
            <a:ext cx="4578350" cy="3435350"/>
          </a:xfrm>
          <a:ln/>
        </p:spPr>
      </p:sp>
      <p:sp>
        <p:nvSpPr>
          <p:cNvPr id="13316" name="Rectangle 3">
            <a:extLst>
              <a:ext uri="{FF2B5EF4-FFF2-40B4-BE49-F238E27FC236}">
                <a16:creationId xmlns:a16="http://schemas.microsoft.com/office/drawing/2014/main" id="{E9DE5573-6BFF-4BD2-9C1A-AE89150FD7F1}"/>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We normally attribute propositional logic to George Boole, who first formalized it.  Actually the particular formal notation we will present is not precisely Boole</a:t>
            </a:r>
            <a:r>
              <a:rPr lang="en-US" altLang="zh-CN">
                <a:latin typeface="Times New Roman" panose="02020603050405020304" pitchFamily="18" charset="0"/>
              </a:rPr>
              <a:t>’</a:t>
            </a:r>
            <a:r>
              <a:rPr lang="en-US" altLang="zh-CN"/>
              <a:t>s; he originally spoke of logic in terms of sets, not propositions, and he also used Boolean algebra notation such as AB, A+B, rather than the A /\ B, A \/ B notation we will use.  But, he was the first to mathematically formalize these kinds of concepts in preserved writings.  Boole</a:t>
            </a:r>
            <a:r>
              <a:rPr lang="en-US" altLang="zh-CN">
                <a:latin typeface="Times New Roman" panose="02020603050405020304" pitchFamily="18" charset="0"/>
              </a:rPr>
              <a:t>’</a:t>
            </a:r>
            <a:r>
              <a:rPr lang="en-US" altLang="zh-CN"/>
              <a:t>s formalization of logic was developed further by the philosopher Frege.  </a:t>
            </a:r>
          </a:p>
          <a:p>
            <a:pPr eaLnBrk="1" hangingPunct="1"/>
            <a:r>
              <a:rPr lang="en-US" altLang="zh-CN"/>
              <a:t>	However, even though logic was not formalized as such until the 1800</a:t>
            </a:r>
            <a:r>
              <a:rPr lang="en-US" altLang="zh-CN">
                <a:latin typeface="Times New Roman" panose="02020603050405020304" pitchFamily="18" charset="0"/>
              </a:rPr>
              <a:t>’</a:t>
            </a:r>
            <a:r>
              <a:rPr lang="en-US" altLang="zh-CN"/>
              <a:t>s, the basic ideas of it go all the way back to the ancient Greeks.  Aristotle (ca. 384-322 B.C.) developed a detailed system of logic (though one that was not quite as convenient and powerful as the modern one), and Chrysippus of Soli (ca. 281-205 B.C.) introduced a logic centered around logic AND, inclusive and exclusive OR, NOT, and implication, similarly to Boole</a:t>
            </a:r>
            <a:r>
              <a:rPr lang="en-US" altLang="zh-CN">
                <a:latin typeface="Times New Roman" panose="02020603050405020304" pitchFamily="18" charset="0"/>
              </a:rPr>
              <a:t>’</a:t>
            </a:r>
            <a:r>
              <a:rPr lang="en-US" altLang="zh-CN"/>
              <a:t>s.  Chrysippus</a:t>
            </a:r>
            <a:r>
              <a:rPr lang="en-US" altLang="zh-CN">
                <a:latin typeface="Times New Roman" panose="02020603050405020304" pitchFamily="18" charset="0"/>
              </a:rPr>
              <a:t>’</a:t>
            </a:r>
            <a:r>
              <a:rPr lang="en-US" altLang="zh-CN"/>
              <a:t> logic apparently included all of the key rules that Boole</a:t>
            </a:r>
            <a:r>
              <a:rPr lang="en-US" altLang="zh-CN">
                <a:latin typeface="Times New Roman" panose="02020603050405020304" pitchFamily="18" charset="0"/>
              </a:rPr>
              <a:t>’</a:t>
            </a:r>
            <a:r>
              <a:rPr lang="en-US" altLang="zh-CN"/>
              <a:t>s logic had.  However, his original works were unfortunately lost; we only have fragments quoted by other authors.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3ADA589-58A4-4C78-97C8-6F4B9F934DC1}" type="slidenum">
              <a:rPr lang="en-US" altLang="zh-CN"/>
              <a:pPr>
                <a:spcBef>
                  <a:spcPct val="0"/>
                </a:spcBef>
              </a:pPr>
              <a:t>43</a:t>
            </a:fld>
            <a:endParaRPr lang="en-US" altLang="zh-CN"/>
          </a:p>
        </p:txBody>
      </p:sp>
      <p:sp>
        <p:nvSpPr>
          <p:cNvPr id="10243" name="Rectangle 2"/>
          <p:cNvSpPr>
            <a:spLocks noGrp="1" noRot="1" noChangeAspect="1" noChangeArrowheads="1" noTextEdit="1"/>
          </p:cNvSpPr>
          <p:nvPr>
            <p:ph type="sldImg"/>
          </p:nvPr>
        </p:nvSpPr>
        <p:spPr>
          <a:xfrm>
            <a:off x="1141413" y="701675"/>
            <a:ext cx="4578350" cy="3435350"/>
          </a:xfrm>
          <a:ln/>
        </p:spPr>
      </p:sp>
      <p:sp>
        <p:nvSpPr>
          <p:cNvPr id="10244"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718036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E1F989-56B2-4B15-AE62-E157B64790E0}" type="slidenum">
              <a:rPr lang="en-US" altLang="zh-CN"/>
              <a:pPr>
                <a:spcBef>
                  <a:spcPct val="0"/>
                </a:spcBef>
              </a:pPr>
              <a:t>44</a:t>
            </a:fld>
            <a:endParaRPr lang="en-US" altLang="zh-CN"/>
          </a:p>
        </p:txBody>
      </p:sp>
      <p:sp>
        <p:nvSpPr>
          <p:cNvPr id="12291" name="Rectangle 2"/>
          <p:cNvSpPr>
            <a:spLocks noGrp="1" noRot="1" noChangeAspect="1" noChangeArrowheads="1" noTextEdit="1"/>
          </p:cNvSpPr>
          <p:nvPr>
            <p:ph type="sldImg"/>
          </p:nvPr>
        </p:nvSpPr>
        <p:spPr>
          <a:xfrm>
            <a:off x="1141413" y="701675"/>
            <a:ext cx="4578350" cy="3435350"/>
          </a:xfrm>
          <a:ln/>
        </p:spPr>
      </p:sp>
      <p:sp>
        <p:nvSpPr>
          <p:cNvPr id="12292"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320947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ln/>
        </p:spPr>
      </p:sp>
      <p:sp>
        <p:nvSpPr>
          <p:cNvPr id="1638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zh-CN" i="1">
                <a:solidFill>
                  <a:schemeClr val="accent2"/>
                </a:solidFill>
              </a:rPr>
              <a:t>1,2,4,5 are known as “`paradoxes’ of the material implication”, because they contrast with implication in ordinary language</a:t>
            </a:r>
            <a:endParaRPr lang="en-US" altLang="zh-CN" i="1">
              <a:solidFill>
                <a:schemeClr val="accent2"/>
              </a:solidFill>
            </a:endParaRPr>
          </a:p>
          <a:p>
            <a:pPr eaLnBrk="1" hangingPunct="1"/>
            <a:endParaRPr lang="zh-CN" altLang="en-US"/>
          </a:p>
        </p:txBody>
      </p:sp>
      <p:sp>
        <p:nvSpPr>
          <p:cNvPr id="1638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5EC1C54-6BAD-4BA5-B4FB-12B15F0A1F87}" type="slidenum">
              <a:rPr lang="en-US" altLang="zh-CN"/>
              <a:pPr>
                <a:spcBef>
                  <a:spcPct val="0"/>
                </a:spcBef>
              </a:pPr>
              <a:t>46</a:t>
            </a:fld>
            <a:endParaRPr lang="en-US" altLang="zh-CN"/>
          </a:p>
        </p:txBody>
      </p:sp>
    </p:spTree>
    <p:extLst>
      <p:ext uri="{BB962C8B-B14F-4D97-AF65-F5344CB8AC3E}">
        <p14:creationId xmlns:p14="http://schemas.microsoft.com/office/powerpoint/2010/main" val="1462842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D80FBC-C9FA-4449-964E-93DC9E7CF855}" type="slidenum">
              <a:rPr lang="en-US" altLang="zh-CN"/>
              <a:pPr>
                <a:spcBef>
                  <a:spcPct val="0"/>
                </a:spcBef>
              </a:pPr>
              <a:t>47</a:t>
            </a:fld>
            <a:endParaRPr lang="en-US" altLang="zh-CN"/>
          </a:p>
        </p:txBody>
      </p:sp>
      <p:sp>
        <p:nvSpPr>
          <p:cNvPr id="19459" name="Rectangle 2"/>
          <p:cNvSpPr>
            <a:spLocks noGrp="1" noRot="1" noChangeAspect="1" noChangeArrowheads="1" noTextEdit="1"/>
          </p:cNvSpPr>
          <p:nvPr>
            <p:ph type="sldImg"/>
          </p:nvPr>
        </p:nvSpPr>
        <p:spPr>
          <a:xfrm>
            <a:off x="1141413" y="701675"/>
            <a:ext cx="4578350" cy="3435350"/>
          </a:xfrm>
          <a:ln/>
        </p:spPr>
      </p:sp>
      <p:sp>
        <p:nvSpPr>
          <p:cNvPr id="19460"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920716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4C129E1-AB92-4ECE-98EF-568AB33AAF5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8E4B22-4FBA-43BE-9B77-48639419335C}" type="slidenum">
              <a:rPr lang="en-US" altLang="zh-CN"/>
              <a:pPr>
                <a:spcBef>
                  <a:spcPct val="0"/>
                </a:spcBef>
              </a:pPr>
              <a:t>48</a:t>
            </a:fld>
            <a:endParaRPr lang="en-US" altLang="zh-CN"/>
          </a:p>
        </p:txBody>
      </p:sp>
      <p:sp>
        <p:nvSpPr>
          <p:cNvPr id="26627" name="Rectangle 2">
            <a:extLst>
              <a:ext uri="{FF2B5EF4-FFF2-40B4-BE49-F238E27FC236}">
                <a16:creationId xmlns:a16="http://schemas.microsoft.com/office/drawing/2014/main" id="{4D5CDA72-A995-47F4-859C-72F9B13FD2AA}"/>
              </a:ext>
            </a:extLst>
          </p:cNvPr>
          <p:cNvSpPr>
            <a:spLocks noGrp="1" noRot="1" noChangeAspect="1" noChangeArrowheads="1" noTextEdit="1"/>
          </p:cNvSpPr>
          <p:nvPr>
            <p:ph type="sldImg"/>
          </p:nvPr>
        </p:nvSpPr>
        <p:spPr>
          <a:xfrm>
            <a:off x="1141413" y="701675"/>
            <a:ext cx="4578350" cy="3435350"/>
          </a:xfrm>
          <a:ln/>
        </p:spPr>
      </p:sp>
      <p:sp>
        <p:nvSpPr>
          <p:cNvPr id="26628" name="Rectangle 3">
            <a:extLst>
              <a:ext uri="{FF2B5EF4-FFF2-40B4-BE49-F238E27FC236}">
                <a16:creationId xmlns:a16="http://schemas.microsoft.com/office/drawing/2014/main" id="{9AEDC5CC-1C82-4F08-B81E-C8A814304DF0}"/>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CA9FAF-9548-445C-A8EA-345C59B6CD18}" type="slidenum">
              <a:rPr lang="en-US" altLang="zh-CN"/>
              <a:pPr>
                <a:spcBef>
                  <a:spcPct val="0"/>
                </a:spcBef>
              </a:pPr>
              <a:t>54</a:t>
            </a:fld>
            <a:endParaRPr lang="en-US" altLang="zh-CN"/>
          </a:p>
        </p:txBody>
      </p:sp>
      <p:sp>
        <p:nvSpPr>
          <p:cNvPr id="36867" name="Rectangle 2"/>
          <p:cNvSpPr>
            <a:spLocks noGrp="1" noRot="1" noChangeAspect="1" noChangeArrowheads="1" noTextEdit="1"/>
          </p:cNvSpPr>
          <p:nvPr>
            <p:ph type="sldImg"/>
          </p:nvPr>
        </p:nvSpPr>
        <p:spPr>
          <a:xfrm>
            <a:off x="1141413" y="701675"/>
            <a:ext cx="4578350" cy="3435350"/>
          </a:xfrm>
          <a:ln/>
        </p:spPr>
      </p:sp>
      <p:sp>
        <p:nvSpPr>
          <p:cNvPr id="36868"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302429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53F15D0-49A3-4DBC-A3E6-AE5F66F41E4B}" type="slidenum">
              <a:rPr lang="en-US" altLang="zh-CN"/>
              <a:pPr>
                <a:spcBef>
                  <a:spcPct val="0"/>
                </a:spcBef>
              </a:pPr>
              <a:t>55</a:t>
            </a:fld>
            <a:endParaRPr lang="en-US" altLang="zh-CN"/>
          </a:p>
        </p:txBody>
      </p:sp>
      <p:sp>
        <p:nvSpPr>
          <p:cNvPr id="38915" name="Rectangle 2"/>
          <p:cNvSpPr>
            <a:spLocks noGrp="1" noRot="1" noChangeAspect="1" noChangeArrowheads="1" noTextEdit="1"/>
          </p:cNvSpPr>
          <p:nvPr>
            <p:ph type="sldImg"/>
          </p:nvPr>
        </p:nvSpPr>
        <p:spPr>
          <a:xfrm>
            <a:off x="1141413" y="701675"/>
            <a:ext cx="4578350" cy="3435350"/>
          </a:xfrm>
          <a:ln/>
        </p:spPr>
      </p:sp>
      <p:sp>
        <p:nvSpPr>
          <p:cNvPr id="38916" name="Rectangle 3"/>
          <p:cNvSpPr>
            <a:spLocks noGrp="1" noChangeArrowheads="1"/>
          </p:cNvSpPr>
          <p:nvPr>
            <p:ph type="body" idx="1"/>
          </p:nvPr>
        </p:nvSpPr>
        <p:spPr>
          <a:xfrm>
            <a:off x="912813" y="4371975"/>
            <a:ext cx="5032375"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798527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67</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55862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noChangeArrowheads="1"/>
          </p:cNvSpPr>
          <p:nvPr>
            <p:ph type="body" idx="1"/>
          </p:nvPr>
        </p:nvSpPr>
        <p:spPr>
          <a:noFill/>
        </p:spPr>
        <p:txBody>
          <a:bodyPr/>
          <a:lstStyle/>
          <a:p>
            <a:endParaRPr lang="en-US" altLang="zh-CN"/>
          </a:p>
        </p:txBody>
      </p:sp>
      <p:sp>
        <p:nvSpPr>
          <p:cNvPr id="3891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C7F396-CB44-4CB8-8A90-D72FDACF6CAF}" type="slidenum">
              <a:rPr lang="en-US" altLang="zh-CN" smtClean="0">
                <a:solidFill>
                  <a:srgbClr val="000000"/>
                </a:solidFill>
              </a:rPr>
              <a:pPr>
                <a:spcBef>
                  <a:spcPct val="0"/>
                </a:spcBef>
              </a:pPr>
              <a:t>82</a:t>
            </a:fld>
            <a:endParaRPr lang="en-US" altLang="zh-CN">
              <a:solidFill>
                <a:srgbClr val="000000"/>
              </a:solidFill>
            </a:endParaRPr>
          </a:p>
        </p:txBody>
      </p:sp>
    </p:spTree>
    <p:extLst>
      <p:ext uri="{BB962C8B-B14F-4D97-AF65-F5344CB8AC3E}">
        <p14:creationId xmlns:p14="http://schemas.microsoft.com/office/powerpoint/2010/main" val="334232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91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12593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23A0884-5A2E-4790-9B3D-4C3BFB0626E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264D37-D441-459E-B962-93C234C71137}" type="slidenum">
              <a:rPr lang="en-US" altLang="zh-CN"/>
              <a:pPr>
                <a:spcBef>
                  <a:spcPct val="0"/>
                </a:spcBef>
              </a:pPr>
              <a:t>4</a:t>
            </a:fld>
            <a:endParaRPr lang="en-US" altLang="zh-CN"/>
          </a:p>
        </p:txBody>
      </p:sp>
      <p:sp>
        <p:nvSpPr>
          <p:cNvPr id="15363" name="Rectangle 2">
            <a:extLst>
              <a:ext uri="{FF2B5EF4-FFF2-40B4-BE49-F238E27FC236}">
                <a16:creationId xmlns:a16="http://schemas.microsoft.com/office/drawing/2014/main" id="{2BB1DD04-564F-46BD-879A-3E7051819CB3}"/>
              </a:ext>
            </a:extLst>
          </p:cNvPr>
          <p:cNvSpPr>
            <a:spLocks noGrp="1" noRot="1" noChangeAspect="1" noChangeArrowheads="1" noTextEdit="1"/>
          </p:cNvSpPr>
          <p:nvPr>
            <p:ph type="sldImg"/>
          </p:nvPr>
        </p:nvSpPr>
        <p:spPr>
          <a:xfrm>
            <a:off x="1141413" y="701675"/>
            <a:ext cx="4578350" cy="3435350"/>
          </a:xfrm>
          <a:ln/>
        </p:spPr>
      </p:sp>
      <p:sp>
        <p:nvSpPr>
          <p:cNvPr id="15364" name="Rectangle 3">
            <a:extLst>
              <a:ext uri="{FF2B5EF4-FFF2-40B4-BE49-F238E27FC236}">
                <a16:creationId xmlns:a16="http://schemas.microsoft.com/office/drawing/2014/main" id="{8F0A5C9A-D23F-4C90-A130-13D9D80418DF}"/>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837DAF-AB05-42BA-B0D5-4F34C2A1CA10}" type="slidenum">
              <a:rPr lang="en-US" altLang="zh-CN" smtClean="0"/>
              <a:pPr>
                <a:spcBef>
                  <a:spcPct val="0"/>
                </a:spcBef>
              </a:pPr>
              <a:t>93</a:t>
            </a:fld>
            <a:endParaRPr lang="en-US" altLang="zh-CN"/>
          </a:p>
        </p:txBody>
      </p:sp>
      <p:sp>
        <p:nvSpPr>
          <p:cNvPr id="148483" name="Rectangle 2"/>
          <p:cNvSpPr>
            <a:spLocks noGrp="1" noRot="1" noChangeAspect="1" noChangeArrowheads="1" noTextEdit="1"/>
          </p:cNvSpPr>
          <p:nvPr>
            <p:ph type="sldImg"/>
          </p:nvPr>
        </p:nvSpPr>
        <p:spPr>
          <a:xfrm>
            <a:off x="1141413" y="701675"/>
            <a:ext cx="4578350" cy="3435350"/>
          </a:xfrm>
          <a:ln/>
        </p:spPr>
      </p:sp>
      <p:sp>
        <p:nvSpPr>
          <p:cNvPr id="148484" name="Rectangle 3"/>
          <p:cNvSpPr>
            <a:spLocks noGrp="1" noChangeArrowheads="1"/>
          </p:cNvSpPr>
          <p:nvPr>
            <p:ph type="body" idx="1"/>
          </p:nvPr>
        </p:nvSpPr>
        <p:spPr>
          <a:xfrm>
            <a:off x="912813" y="4371975"/>
            <a:ext cx="5032375" cy="4060825"/>
          </a:xfrm>
          <a:noFill/>
        </p:spPr>
        <p:txBody>
          <a:bodyPr/>
          <a:lstStyle/>
          <a:p>
            <a:pPr eaLnBrk="1" hangingPunct="1"/>
            <a:r>
              <a:rPr lang="en-US" altLang="zh-CN"/>
              <a:t>(Chalkboard.) Another way to see why the order of quantifiers matters is to expand out the definitions of FORALL and EXISTS in terms of AND and OR.  For example, suppose the universe of discourse just consists of two objects a and b.  Now, consider some predicate P(x,y).  </a:t>
            </a:r>
          </a:p>
          <a:p>
            <a:pPr eaLnBrk="1" hangingPunct="1"/>
            <a:r>
              <a:rPr lang="en-US" altLang="zh-CN"/>
              <a:t>Then,</a:t>
            </a:r>
          </a:p>
          <a:p>
            <a:pPr eaLnBrk="1" hangingPunct="1"/>
            <a:r>
              <a:rPr lang="en-US" altLang="zh-CN"/>
              <a:t>        FORALL x EXISTS y P(x,y) </a:t>
            </a:r>
            <a:r>
              <a:rPr lang="en-US" altLang="zh-CN">
                <a:sym typeface="Wingdings" panose="05000000000000000000" pitchFamily="2" charset="2"/>
              </a:rPr>
              <a:t></a:t>
            </a:r>
            <a:r>
              <a:rPr lang="en-US" altLang="zh-CN"/>
              <a:t> (EXISTS y P(a,y)) /\ (EXISTS y P(b,y)) </a:t>
            </a:r>
          </a:p>
          <a:p>
            <a:pPr eaLnBrk="1" hangingPunct="1"/>
            <a:r>
              <a:rPr lang="en-US" altLang="zh-CN"/>
              <a:t>            </a:t>
            </a:r>
            <a:r>
              <a:rPr lang="en-US" altLang="zh-CN">
                <a:sym typeface="Wingdings" panose="05000000000000000000" pitchFamily="2" charset="2"/>
              </a:rPr>
              <a:t> </a:t>
            </a:r>
            <a:r>
              <a:rPr lang="en-US" altLang="zh-CN"/>
              <a:t>(P(a,a) \/ P(a,b)) /\ (P(b,a) \/ P(b,b)).  </a:t>
            </a:r>
          </a:p>
          <a:p>
            <a:pPr eaLnBrk="1" hangingPunct="1"/>
            <a:endParaRPr lang="en-US" altLang="zh-CN"/>
          </a:p>
          <a:p>
            <a:pPr eaLnBrk="1" hangingPunct="1"/>
            <a:r>
              <a:rPr lang="en-US" altLang="zh-CN"/>
              <a:t>In contrast, </a:t>
            </a:r>
          </a:p>
          <a:p>
            <a:pPr eaLnBrk="1" hangingPunct="1"/>
            <a:endParaRPr lang="en-US" altLang="zh-CN"/>
          </a:p>
          <a:p>
            <a:pPr eaLnBrk="1" hangingPunct="1"/>
            <a:r>
              <a:rPr lang="en-US" altLang="zh-CN"/>
              <a:t>       EXISTS y FORALL x P(x,y) </a:t>
            </a:r>
            <a:r>
              <a:rPr lang="en-US" altLang="zh-CN">
                <a:sym typeface="Wingdings" panose="05000000000000000000" pitchFamily="2" charset="2"/>
              </a:rPr>
              <a:t></a:t>
            </a:r>
            <a:r>
              <a:rPr lang="en-US" altLang="zh-CN"/>
              <a:t> (FORALL x P(x,a)) \/ (FORALL x P(x,b)) </a:t>
            </a:r>
          </a:p>
          <a:p>
            <a:pPr eaLnBrk="1" hangingPunct="1"/>
            <a:r>
              <a:rPr lang="en-US" altLang="zh-CN"/>
              <a:t>             </a:t>
            </a:r>
            <a:r>
              <a:rPr lang="en-US" altLang="zh-CN">
                <a:sym typeface="Wingdings" panose="05000000000000000000" pitchFamily="2" charset="2"/>
              </a:rPr>
              <a:t></a:t>
            </a:r>
            <a:r>
              <a:rPr lang="en-US" altLang="zh-CN"/>
              <a:t> (P(a,a) /\ P(b,a)) \/ (P(a,b) /\ P(b,b)).</a:t>
            </a:r>
          </a:p>
          <a:p>
            <a:pPr eaLnBrk="1" hangingPunct="1"/>
            <a:endParaRPr lang="en-US" altLang="zh-CN"/>
          </a:p>
          <a:p>
            <a:pPr eaLnBrk="1" hangingPunct="1"/>
            <a:r>
              <a:rPr lang="en-US" altLang="zh-CN"/>
              <a:t>To see that these two are inequivalent, suppose only P(a,a) and P(b,b) are true.  Then, the first proposition (with the FORALL first) is true, but, the second proposition (with the EXISTS first) is true.  Students can come up with this counterexample in-class as an exercise.</a:t>
            </a:r>
          </a:p>
        </p:txBody>
      </p:sp>
    </p:spTree>
    <p:extLst>
      <p:ext uri="{BB962C8B-B14F-4D97-AF65-F5344CB8AC3E}">
        <p14:creationId xmlns:p14="http://schemas.microsoft.com/office/powerpoint/2010/main" val="3607260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101ED1-1856-4E50-87A9-9CB96F7D9AB4}" type="slidenum">
              <a:rPr lang="en-US" altLang="zh-CN" smtClean="0"/>
              <a:pPr>
                <a:spcBef>
                  <a:spcPct val="0"/>
                </a:spcBef>
              </a:pPr>
              <a:t>95</a:t>
            </a:fld>
            <a:endParaRPr lang="en-US" altLang="zh-CN"/>
          </a:p>
        </p:txBody>
      </p:sp>
      <p:sp>
        <p:nvSpPr>
          <p:cNvPr id="153603" name="Rectangle 2"/>
          <p:cNvSpPr>
            <a:spLocks noGrp="1" noRot="1" noChangeAspect="1" noChangeArrowheads="1" noTextEdit="1"/>
          </p:cNvSpPr>
          <p:nvPr>
            <p:ph type="sldImg"/>
          </p:nvPr>
        </p:nvSpPr>
        <p:spPr>
          <a:xfrm>
            <a:off x="1141413" y="701675"/>
            <a:ext cx="4578350" cy="3435350"/>
          </a:xfrm>
          <a:ln/>
        </p:spPr>
      </p:sp>
      <p:sp>
        <p:nvSpPr>
          <p:cNvPr id="15360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extLst>
      <p:ext uri="{BB962C8B-B14F-4D97-AF65-F5344CB8AC3E}">
        <p14:creationId xmlns:p14="http://schemas.microsoft.com/office/powerpoint/2010/main" val="40422273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8D7B17-E85C-4206-AD01-21ED8F471DC7}" type="slidenum">
              <a:rPr lang="en-US" altLang="zh-CN" smtClean="0"/>
              <a:pPr>
                <a:spcBef>
                  <a:spcPct val="0"/>
                </a:spcBef>
              </a:pPr>
              <a:t>96</a:t>
            </a:fld>
            <a:endParaRPr lang="en-US" altLang="zh-CN"/>
          </a:p>
        </p:txBody>
      </p:sp>
      <p:sp>
        <p:nvSpPr>
          <p:cNvPr id="155651" name="Rectangle 2"/>
          <p:cNvSpPr>
            <a:spLocks noGrp="1" noRot="1" noChangeAspect="1" noChangeArrowheads="1" noTextEdit="1"/>
          </p:cNvSpPr>
          <p:nvPr>
            <p:ph type="sldImg"/>
          </p:nvPr>
        </p:nvSpPr>
        <p:spPr>
          <a:xfrm>
            <a:off x="1141413" y="701675"/>
            <a:ext cx="4578350" cy="3435350"/>
          </a:xfrm>
          <a:ln/>
        </p:spPr>
      </p:sp>
      <p:sp>
        <p:nvSpPr>
          <p:cNvPr id="155652"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extLst>
      <p:ext uri="{BB962C8B-B14F-4D97-AF65-F5344CB8AC3E}">
        <p14:creationId xmlns:p14="http://schemas.microsoft.com/office/powerpoint/2010/main" val="3282658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ChangeArrowheads="1" noTextEdit="1"/>
          </p:cNvSpPr>
          <p:nvPr>
            <p:ph type="sldImg"/>
          </p:nvPr>
        </p:nvSpPr>
        <p:spPr>
          <a:ln/>
        </p:spPr>
      </p:sp>
      <p:sp>
        <p:nvSpPr>
          <p:cNvPr id="161795" name="备注占位符 2"/>
          <p:cNvSpPr>
            <a:spLocks noGrp="1" noChangeArrowheads="1"/>
          </p:cNvSpPr>
          <p:nvPr>
            <p:ph type="body" idx="1"/>
          </p:nvPr>
        </p:nvSpPr>
        <p:spPr>
          <a:noFill/>
        </p:spPr>
        <p:txBody>
          <a:bodyPr/>
          <a:lstStyle/>
          <a:p>
            <a:r>
              <a:rPr lang="en-US" altLang="zh-CN"/>
              <a:t>P56,  46-49</a:t>
            </a:r>
            <a:r>
              <a:rPr lang="zh-CN" altLang="en-US"/>
              <a:t>题</a:t>
            </a:r>
          </a:p>
        </p:txBody>
      </p:sp>
      <p:sp>
        <p:nvSpPr>
          <p:cNvPr id="16179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E20E62A-91A8-42CB-A11C-8252D6F575AC}" type="slidenum">
              <a:rPr lang="en-US" altLang="zh-CN" smtClean="0"/>
              <a:pPr>
                <a:spcBef>
                  <a:spcPct val="0"/>
                </a:spcBef>
              </a:pPr>
              <a:t>98</a:t>
            </a:fld>
            <a:endParaRPr lang="en-US" altLang="zh-CN"/>
          </a:p>
        </p:txBody>
      </p:sp>
    </p:spTree>
    <p:extLst>
      <p:ext uri="{BB962C8B-B14F-4D97-AF65-F5344CB8AC3E}">
        <p14:creationId xmlns:p14="http://schemas.microsoft.com/office/powerpoint/2010/main" val="3234545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109</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307540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531126A3-B4AF-4EBE-A0D8-544FA0A0EAA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94229F0-C177-4314-BB97-B3A4C96A7063}" type="slidenum">
              <a:rPr lang="en-US" altLang="zh-CN"/>
              <a:pPr>
                <a:spcBef>
                  <a:spcPct val="0"/>
                </a:spcBef>
              </a:pPr>
              <a:t>110</a:t>
            </a:fld>
            <a:endParaRPr lang="en-US" altLang="zh-CN"/>
          </a:p>
        </p:txBody>
      </p:sp>
      <p:sp>
        <p:nvSpPr>
          <p:cNvPr id="20483" name="Rectangle 2">
            <a:extLst>
              <a:ext uri="{FF2B5EF4-FFF2-40B4-BE49-F238E27FC236}">
                <a16:creationId xmlns:a16="http://schemas.microsoft.com/office/drawing/2014/main" id="{CE83ABF0-1260-4EBB-BA11-E544C8D5CF6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49149CC9-E998-4536-8E54-3D62D736A62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EB0CFC3-DAAB-4050-9197-6F2C650A0D2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15F725-D170-42DA-AAB9-262A09EA25DD}" type="slidenum">
              <a:rPr lang="en-US" altLang="zh-CN"/>
              <a:pPr>
                <a:spcBef>
                  <a:spcPct val="0"/>
                </a:spcBef>
              </a:pPr>
              <a:t>111</a:t>
            </a:fld>
            <a:endParaRPr lang="en-US" altLang="zh-CN"/>
          </a:p>
        </p:txBody>
      </p:sp>
      <p:sp>
        <p:nvSpPr>
          <p:cNvPr id="22531" name="Rectangle 2">
            <a:extLst>
              <a:ext uri="{FF2B5EF4-FFF2-40B4-BE49-F238E27FC236}">
                <a16:creationId xmlns:a16="http://schemas.microsoft.com/office/drawing/2014/main" id="{08D15554-8AAB-408A-B660-FF85E6BF516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3BDA8900-0B6E-4D97-B06A-15D8E5F7CE49}"/>
              </a:ext>
            </a:extLst>
          </p:cNvPr>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4FEE9AD-5CC7-4CEC-B56E-4B220E0474D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AB0701-D681-4E5A-A32C-505D4686566B}" type="slidenum">
              <a:rPr lang="en-US" altLang="zh-CN"/>
              <a:pPr>
                <a:spcBef>
                  <a:spcPct val="0"/>
                </a:spcBef>
              </a:pPr>
              <a:t>112</a:t>
            </a:fld>
            <a:endParaRPr lang="en-US" altLang="zh-CN"/>
          </a:p>
        </p:txBody>
      </p:sp>
      <p:sp>
        <p:nvSpPr>
          <p:cNvPr id="24579" name="Rectangle 2">
            <a:extLst>
              <a:ext uri="{FF2B5EF4-FFF2-40B4-BE49-F238E27FC236}">
                <a16:creationId xmlns:a16="http://schemas.microsoft.com/office/drawing/2014/main" id="{9ACBD367-E609-4638-B197-808C044EAA36}"/>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001423F-F216-4D77-967C-94096E0DEC60}"/>
              </a:ext>
            </a:extLst>
          </p:cNvPr>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163E57D-2737-4A26-BB96-16D2801AB48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A958D4-11BC-418E-A409-0BE9E92A14BD}" type="slidenum">
              <a:rPr lang="en-US" altLang="zh-CN"/>
              <a:pPr>
                <a:spcBef>
                  <a:spcPct val="0"/>
                </a:spcBef>
              </a:pPr>
              <a:t>113</a:t>
            </a:fld>
            <a:endParaRPr lang="en-US" altLang="zh-CN"/>
          </a:p>
        </p:txBody>
      </p:sp>
      <p:sp>
        <p:nvSpPr>
          <p:cNvPr id="63491" name="Rectangle 2">
            <a:extLst>
              <a:ext uri="{FF2B5EF4-FFF2-40B4-BE49-F238E27FC236}">
                <a16:creationId xmlns:a16="http://schemas.microsoft.com/office/drawing/2014/main" id="{FD470743-C7D3-4CD7-AF0B-96790EB4BCB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1D5FC34-C037-48FF-9850-9AD1FB29C55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EA66B99-779B-41CD-B567-C5EBF988113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7DE5D8-8FD8-4183-AEB3-DA8E1FEEFBD3}" type="slidenum">
              <a:rPr lang="en-US" altLang="zh-CN"/>
              <a:pPr>
                <a:spcBef>
                  <a:spcPct val="0"/>
                </a:spcBef>
              </a:pPr>
              <a:t>114</a:t>
            </a:fld>
            <a:endParaRPr lang="en-US" altLang="zh-CN"/>
          </a:p>
        </p:txBody>
      </p:sp>
      <p:sp>
        <p:nvSpPr>
          <p:cNvPr id="67587" name="Rectangle 2">
            <a:extLst>
              <a:ext uri="{FF2B5EF4-FFF2-40B4-BE49-F238E27FC236}">
                <a16:creationId xmlns:a16="http://schemas.microsoft.com/office/drawing/2014/main" id="{2CACBA3B-A2FD-464C-8785-6319B908B6AC}"/>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F1713A0E-A9D5-4DDD-A4E4-8F402599B8E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150833B-8E0F-4753-958E-DA84A60BAB3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AFBC6-E6F1-41B0-BB40-D456685BFE72}" type="slidenum">
              <a:rPr lang="en-US" altLang="zh-CN"/>
              <a:pPr>
                <a:spcBef>
                  <a:spcPct val="0"/>
                </a:spcBef>
              </a:pPr>
              <a:t>5</a:t>
            </a:fld>
            <a:endParaRPr lang="en-US" altLang="zh-CN"/>
          </a:p>
        </p:txBody>
      </p:sp>
      <p:sp>
        <p:nvSpPr>
          <p:cNvPr id="17411" name="Rectangle 2">
            <a:extLst>
              <a:ext uri="{FF2B5EF4-FFF2-40B4-BE49-F238E27FC236}">
                <a16:creationId xmlns:a16="http://schemas.microsoft.com/office/drawing/2014/main" id="{1152C5EE-8E4E-4E50-8216-B3B9D382E9F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B625B45-FB24-4D20-B228-2569777555A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F1D8B91-3927-4962-89BF-48802E9FB87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3A5578-9D8A-4DC9-B67B-606C6FC57FA9}" type="slidenum">
              <a:rPr lang="en-US" altLang="zh-CN"/>
              <a:pPr>
                <a:spcBef>
                  <a:spcPct val="0"/>
                </a:spcBef>
              </a:pPr>
              <a:t>115</a:t>
            </a:fld>
            <a:endParaRPr lang="en-US" altLang="zh-CN"/>
          </a:p>
        </p:txBody>
      </p:sp>
      <p:sp>
        <p:nvSpPr>
          <p:cNvPr id="30723" name="Rectangle 2">
            <a:extLst>
              <a:ext uri="{FF2B5EF4-FFF2-40B4-BE49-F238E27FC236}">
                <a16:creationId xmlns:a16="http://schemas.microsoft.com/office/drawing/2014/main" id="{00AC48BE-FED6-4453-8905-86978B6F97AD}"/>
              </a:ext>
            </a:extLst>
          </p:cNvPr>
          <p:cNvSpPr>
            <a:spLocks noGrp="1" noRot="1" noChangeAspect="1" noChangeArrowheads="1" noTextEdit="1"/>
          </p:cNvSpPr>
          <p:nvPr>
            <p:ph type="sldImg"/>
          </p:nvPr>
        </p:nvSpPr>
        <p:spPr>
          <a:xfrm>
            <a:off x="1138238" y="701675"/>
            <a:ext cx="4583112" cy="3436938"/>
          </a:xfrm>
          <a:ln/>
        </p:spPr>
      </p:sp>
      <p:sp>
        <p:nvSpPr>
          <p:cNvPr id="30724" name="Rectangle 3">
            <a:extLst>
              <a:ext uri="{FF2B5EF4-FFF2-40B4-BE49-F238E27FC236}">
                <a16:creationId xmlns:a16="http://schemas.microsoft.com/office/drawing/2014/main" id="{F5EEF7DB-ECB9-410C-90C3-C5230FF54315}"/>
              </a:ext>
            </a:extLst>
          </p:cNvPr>
          <p:cNvSpPr>
            <a:spLocks noGrp="1" noChangeArrowheads="1"/>
          </p:cNvSpPr>
          <p:nvPr>
            <p:ph type="body" idx="1"/>
          </p:nvPr>
        </p:nvSpPr>
        <p:spPr>
          <a:xfrm>
            <a:off x="914400" y="4371975"/>
            <a:ext cx="5029200" cy="4060825"/>
          </a:xfrm>
          <a:noFill/>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057151F-0481-407F-B2AD-704A3D14874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49BB7C-D1C2-4455-BDF4-E3EA86F0779B}" type="slidenum">
              <a:rPr lang="en-US" altLang="zh-CN"/>
              <a:pPr>
                <a:spcBef>
                  <a:spcPct val="0"/>
                </a:spcBef>
              </a:pPr>
              <a:t>116</a:t>
            </a:fld>
            <a:endParaRPr lang="en-US" altLang="zh-CN"/>
          </a:p>
        </p:txBody>
      </p:sp>
      <p:sp>
        <p:nvSpPr>
          <p:cNvPr id="32771" name="Rectangle 2">
            <a:extLst>
              <a:ext uri="{FF2B5EF4-FFF2-40B4-BE49-F238E27FC236}">
                <a16:creationId xmlns:a16="http://schemas.microsoft.com/office/drawing/2014/main" id="{1DCDC347-2A13-45B0-9C10-9E16051B3EB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A3381483-DB96-451A-98EB-B2BEFA74436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8685D4BB-72F9-46B7-9914-17F0305ADC9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29C4C91-F09E-48DA-BE63-4C41BA26EB37}" type="slidenum">
              <a:rPr lang="en-US" altLang="zh-CN"/>
              <a:pPr>
                <a:spcBef>
                  <a:spcPct val="0"/>
                </a:spcBef>
              </a:pPr>
              <a:t>117</a:t>
            </a:fld>
            <a:endParaRPr lang="en-US" altLang="zh-CN"/>
          </a:p>
        </p:txBody>
      </p:sp>
      <p:sp>
        <p:nvSpPr>
          <p:cNvPr id="36867" name="Rectangle 2">
            <a:extLst>
              <a:ext uri="{FF2B5EF4-FFF2-40B4-BE49-F238E27FC236}">
                <a16:creationId xmlns:a16="http://schemas.microsoft.com/office/drawing/2014/main" id="{3758FF08-636A-452B-9FE3-AC9B05126D16}"/>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8DC0C43-9DA7-4F89-8974-4DA9ED47027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3E846BF-8EEC-4773-9AEE-3D8F3B24B3A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F25BB77-D684-4FFD-A781-A1AAACAC0894}" type="slidenum">
              <a:rPr lang="en-US" altLang="zh-CN"/>
              <a:pPr>
                <a:spcBef>
                  <a:spcPct val="0"/>
                </a:spcBef>
              </a:pPr>
              <a:t>118</a:t>
            </a:fld>
            <a:endParaRPr lang="en-US" altLang="zh-CN"/>
          </a:p>
        </p:txBody>
      </p:sp>
      <p:sp>
        <p:nvSpPr>
          <p:cNvPr id="38915" name="Rectangle 2">
            <a:extLst>
              <a:ext uri="{FF2B5EF4-FFF2-40B4-BE49-F238E27FC236}">
                <a16:creationId xmlns:a16="http://schemas.microsoft.com/office/drawing/2014/main" id="{9C15BCCB-38A5-4581-8F08-6E2E0BFC2C96}"/>
              </a:ext>
            </a:extLst>
          </p:cNvPr>
          <p:cNvSpPr>
            <a:spLocks noGrp="1" noRot="1" noChangeAspect="1" noChangeArrowheads="1" noTextEdit="1"/>
          </p:cNvSpPr>
          <p:nvPr>
            <p:ph type="sldImg"/>
          </p:nvPr>
        </p:nvSpPr>
        <p:spPr>
          <a:xfrm>
            <a:off x="1138238" y="701675"/>
            <a:ext cx="4583112" cy="3436938"/>
          </a:xfrm>
          <a:ln/>
        </p:spPr>
      </p:sp>
      <p:sp>
        <p:nvSpPr>
          <p:cNvPr id="38916" name="Rectangle 3">
            <a:extLst>
              <a:ext uri="{FF2B5EF4-FFF2-40B4-BE49-F238E27FC236}">
                <a16:creationId xmlns:a16="http://schemas.microsoft.com/office/drawing/2014/main" id="{10854924-E9C9-4E25-9189-C7B45427C429}"/>
              </a:ext>
            </a:extLst>
          </p:cNvPr>
          <p:cNvSpPr>
            <a:spLocks noGrp="1" noChangeArrowheads="1"/>
          </p:cNvSpPr>
          <p:nvPr>
            <p:ph type="body" idx="1"/>
          </p:nvPr>
        </p:nvSpPr>
        <p:spPr>
          <a:xfrm>
            <a:off x="914400" y="4371975"/>
            <a:ext cx="5029200" cy="4060825"/>
          </a:xfrm>
          <a:noFill/>
        </p:spPr>
        <p:txBody>
          <a:bodyPr/>
          <a:lstStyle/>
          <a:p>
            <a:pPr eaLnBrk="1" hangingPunct="1"/>
            <a:r>
              <a:rPr lang="en-US" altLang="zh-CN" dirty="0"/>
              <a:t>Many valid inference rules were first described by Aristotle.  He called these patterns of argument </a:t>
            </a:r>
            <a:r>
              <a:rPr lang="en-US" altLang="zh-CN" dirty="0">
                <a:latin typeface="Times New Roman" panose="02020603050405020304" pitchFamily="18" charset="0"/>
              </a:rPr>
              <a:t>“</a:t>
            </a:r>
            <a:r>
              <a:rPr lang="en-US" altLang="zh-CN" dirty="0"/>
              <a:t>syllogisms.</a:t>
            </a:r>
            <a:r>
              <a:rPr lang="en-US" altLang="zh-CN" dirty="0">
                <a:latin typeface="Times New Roman" panose="02020603050405020304" pitchFamily="18" charset="0"/>
              </a:rPr>
              <a:t>”</a:t>
            </a:r>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7631F33-78AD-4D00-A86C-BA4BD1CA107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94E031-C60A-4947-BBFF-26D4CA82FADE}" type="slidenum">
              <a:rPr lang="en-US" altLang="zh-CN"/>
              <a:pPr>
                <a:spcBef>
                  <a:spcPct val="0"/>
                </a:spcBef>
              </a:pPr>
              <a:t>119</a:t>
            </a:fld>
            <a:endParaRPr lang="en-US" altLang="zh-CN"/>
          </a:p>
        </p:txBody>
      </p:sp>
      <p:sp>
        <p:nvSpPr>
          <p:cNvPr id="34819" name="Rectangle 2">
            <a:extLst>
              <a:ext uri="{FF2B5EF4-FFF2-40B4-BE49-F238E27FC236}">
                <a16:creationId xmlns:a16="http://schemas.microsoft.com/office/drawing/2014/main" id="{A67774EA-2BEA-4C72-8D05-DF6D0CB6A4EC}"/>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F64B9EA8-B14A-4F9C-9231-F5BF60E61AB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3C73B3B-0014-4750-BD0E-B7D6AE8997E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43E55A-0E66-4CFA-A05E-12E1B710348E}" type="slidenum">
              <a:rPr lang="en-US" altLang="zh-CN"/>
              <a:pPr>
                <a:spcBef>
                  <a:spcPct val="0"/>
                </a:spcBef>
              </a:pPr>
              <a:t>120</a:t>
            </a:fld>
            <a:endParaRPr lang="en-US" altLang="zh-CN"/>
          </a:p>
        </p:txBody>
      </p:sp>
      <p:sp>
        <p:nvSpPr>
          <p:cNvPr id="40963" name="Rectangle 2">
            <a:extLst>
              <a:ext uri="{FF2B5EF4-FFF2-40B4-BE49-F238E27FC236}">
                <a16:creationId xmlns:a16="http://schemas.microsoft.com/office/drawing/2014/main" id="{7B9B631E-3AC0-49F2-BB91-022CE3AAF7A4}"/>
              </a:ext>
            </a:extLst>
          </p:cNvPr>
          <p:cNvSpPr>
            <a:spLocks noGrp="1" noRot="1" noChangeAspect="1" noChangeArrowheads="1" noTextEdit="1"/>
          </p:cNvSpPr>
          <p:nvPr>
            <p:ph type="sldImg"/>
          </p:nvPr>
        </p:nvSpPr>
        <p:spPr>
          <a:xfrm>
            <a:off x="1138238" y="701675"/>
            <a:ext cx="4583112" cy="3436938"/>
          </a:xfrm>
          <a:ln/>
        </p:spPr>
      </p:sp>
      <p:sp>
        <p:nvSpPr>
          <p:cNvPr id="40964" name="Rectangle 3">
            <a:extLst>
              <a:ext uri="{FF2B5EF4-FFF2-40B4-BE49-F238E27FC236}">
                <a16:creationId xmlns:a16="http://schemas.microsoft.com/office/drawing/2014/main" id="{1542203E-AE4F-40C6-B16C-728371A79872}"/>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Many valid inference rules were first described by Aristotle.  He called these patterns of argument </a:t>
            </a:r>
            <a:r>
              <a:rPr lang="en-US" altLang="zh-CN">
                <a:latin typeface="Times New Roman" panose="02020603050405020304" pitchFamily="18" charset="0"/>
              </a:rPr>
              <a:t>“</a:t>
            </a:r>
            <a:r>
              <a:rPr lang="en-US" altLang="zh-CN"/>
              <a:t>syllogisms.</a:t>
            </a:r>
            <a:r>
              <a:rPr lang="en-US" altLang="zh-CN">
                <a:latin typeface="Times New Roman" panose="02020603050405020304" pitchFamily="18" charset="0"/>
              </a:rPr>
              <a:t>”</a:t>
            </a:r>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4177BBF-D2BD-4EAB-B6BB-B1F51BFE369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BF1F98-9F95-4F97-98B6-180AE3348A67}" type="slidenum">
              <a:rPr lang="en-US" altLang="zh-CN"/>
              <a:pPr>
                <a:spcBef>
                  <a:spcPct val="0"/>
                </a:spcBef>
              </a:pPr>
              <a:t>121</a:t>
            </a:fld>
            <a:endParaRPr lang="en-US" altLang="zh-CN"/>
          </a:p>
        </p:txBody>
      </p:sp>
      <p:sp>
        <p:nvSpPr>
          <p:cNvPr id="45059" name="Rectangle 2">
            <a:extLst>
              <a:ext uri="{FF2B5EF4-FFF2-40B4-BE49-F238E27FC236}">
                <a16:creationId xmlns:a16="http://schemas.microsoft.com/office/drawing/2014/main" id="{9212FB36-BBFB-45A7-8380-8E808EA536D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A589B514-9E9B-4309-B75A-7C5845C1EBD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380E4E4-7F0C-4FF0-A801-2D6735D9C99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2BEB00-46AE-4A20-8018-33280AA1B138}" type="slidenum">
              <a:rPr lang="en-US" altLang="zh-CN"/>
              <a:pPr>
                <a:spcBef>
                  <a:spcPct val="0"/>
                </a:spcBef>
              </a:pPr>
              <a:t>122</a:t>
            </a:fld>
            <a:endParaRPr lang="en-US" altLang="zh-CN"/>
          </a:p>
        </p:txBody>
      </p:sp>
      <p:sp>
        <p:nvSpPr>
          <p:cNvPr id="59395" name="Rectangle 2">
            <a:extLst>
              <a:ext uri="{FF2B5EF4-FFF2-40B4-BE49-F238E27FC236}">
                <a16:creationId xmlns:a16="http://schemas.microsoft.com/office/drawing/2014/main" id="{27458F3D-D11C-458F-833D-C5B70FB2B67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7CD7D21-E491-4F65-B37B-DC44370B511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3DF6E9D-3A73-4A65-B050-5827FFCDEAD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E7DB36-0D90-4AFC-AD0C-D368F2CF0FEA}" type="slidenum">
              <a:rPr lang="en-US" altLang="zh-CN"/>
              <a:pPr>
                <a:spcBef>
                  <a:spcPct val="0"/>
                </a:spcBef>
              </a:pPr>
              <a:t>123</a:t>
            </a:fld>
            <a:endParaRPr lang="en-US" altLang="zh-CN"/>
          </a:p>
        </p:txBody>
      </p:sp>
      <p:sp>
        <p:nvSpPr>
          <p:cNvPr id="61443" name="Rectangle 2">
            <a:extLst>
              <a:ext uri="{FF2B5EF4-FFF2-40B4-BE49-F238E27FC236}">
                <a16:creationId xmlns:a16="http://schemas.microsoft.com/office/drawing/2014/main" id="{1FDCD66F-F633-4907-982F-54B15D382BE7}"/>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3A772EBB-6D1D-4DCD-B60D-8C1FC6973E5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380E4E4-7F0C-4FF0-A801-2D6735D9C99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2BEB00-46AE-4A20-8018-33280AA1B138}" type="slidenum">
              <a:rPr lang="en-US" altLang="zh-CN"/>
              <a:pPr>
                <a:spcBef>
                  <a:spcPct val="0"/>
                </a:spcBef>
              </a:pPr>
              <a:t>124</a:t>
            </a:fld>
            <a:endParaRPr lang="en-US" altLang="zh-CN"/>
          </a:p>
        </p:txBody>
      </p:sp>
      <p:sp>
        <p:nvSpPr>
          <p:cNvPr id="59395" name="Rectangle 2">
            <a:extLst>
              <a:ext uri="{FF2B5EF4-FFF2-40B4-BE49-F238E27FC236}">
                <a16:creationId xmlns:a16="http://schemas.microsoft.com/office/drawing/2014/main" id="{27458F3D-D11C-458F-833D-C5B70FB2B67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7CD7D21-E491-4F65-B37B-DC44370B511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5281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903E481-6EAA-4604-88F7-82871F53553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E45866-9AFD-4777-A541-23A71D026FA3}" type="slidenum">
              <a:rPr lang="en-US" altLang="zh-CN"/>
              <a:pPr>
                <a:spcBef>
                  <a:spcPct val="0"/>
                </a:spcBef>
              </a:pPr>
              <a:t>6</a:t>
            </a:fld>
            <a:endParaRPr lang="en-US" altLang="zh-CN"/>
          </a:p>
        </p:txBody>
      </p:sp>
      <p:sp>
        <p:nvSpPr>
          <p:cNvPr id="21507" name="Rectangle 2">
            <a:extLst>
              <a:ext uri="{FF2B5EF4-FFF2-40B4-BE49-F238E27FC236}">
                <a16:creationId xmlns:a16="http://schemas.microsoft.com/office/drawing/2014/main" id="{3E16734D-7B9E-4DF7-893E-E8387EAA996C}"/>
              </a:ext>
            </a:extLst>
          </p:cNvPr>
          <p:cNvSpPr>
            <a:spLocks noGrp="1" noRot="1" noChangeAspect="1" noChangeArrowheads="1" noTextEdit="1"/>
          </p:cNvSpPr>
          <p:nvPr>
            <p:ph type="sldImg"/>
          </p:nvPr>
        </p:nvSpPr>
        <p:spPr>
          <a:xfrm>
            <a:off x="1141413" y="701675"/>
            <a:ext cx="4578350" cy="3435350"/>
          </a:xfrm>
          <a:ln/>
        </p:spPr>
      </p:sp>
      <p:sp>
        <p:nvSpPr>
          <p:cNvPr id="21508" name="Rectangle 3">
            <a:extLst>
              <a:ext uri="{FF2B5EF4-FFF2-40B4-BE49-F238E27FC236}">
                <a16:creationId xmlns:a16="http://schemas.microsoft.com/office/drawing/2014/main" id="{C96CD96E-5EE6-4620-B905-77B64410AE14}"/>
              </a:ext>
            </a:extLst>
          </p:cNvPr>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C730ECD-510F-46D3-BAD2-47241B2D856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D0C9B6-F211-4714-A397-965C53868298}" type="slidenum">
              <a:rPr lang="en-US" altLang="zh-CN"/>
              <a:pPr>
                <a:spcBef>
                  <a:spcPct val="0"/>
                </a:spcBef>
              </a:pPr>
              <a:t>125</a:t>
            </a:fld>
            <a:endParaRPr lang="en-US" altLang="zh-CN"/>
          </a:p>
        </p:txBody>
      </p:sp>
      <p:sp>
        <p:nvSpPr>
          <p:cNvPr id="43011" name="Rectangle 2">
            <a:extLst>
              <a:ext uri="{FF2B5EF4-FFF2-40B4-BE49-F238E27FC236}">
                <a16:creationId xmlns:a16="http://schemas.microsoft.com/office/drawing/2014/main" id="{5F3C3C96-6557-4529-B653-E0FB95DA6CD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C3D3213F-EA77-4DE6-BD65-74A67034FA6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494742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A0F44BD-740B-47E9-B5DD-957F39B2A79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F2F34BD-B75F-4C0C-8384-6D86A2D430D8}" type="slidenum">
              <a:rPr lang="en-US" altLang="zh-CN"/>
              <a:pPr>
                <a:spcBef>
                  <a:spcPct val="0"/>
                </a:spcBef>
              </a:pPr>
              <a:t>126</a:t>
            </a:fld>
            <a:endParaRPr lang="en-US" altLang="zh-CN"/>
          </a:p>
        </p:txBody>
      </p:sp>
      <p:sp>
        <p:nvSpPr>
          <p:cNvPr id="71683" name="Rectangle 2">
            <a:extLst>
              <a:ext uri="{FF2B5EF4-FFF2-40B4-BE49-F238E27FC236}">
                <a16:creationId xmlns:a16="http://schemas.microsoft.com/office/drawing/2014/main" id="{48DDE710-566D-43DC-85CC-1B4CFCB4006B}"/>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1CC9E5B7-BD2A-4344-A38F-C04277FBCF6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799B9DDF-3450-4AB7-A862-48E2FC90498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CEFC07-9480-46B1-B1AE-217C622DFC79}" type="slidenum">
              <a:rPr lang="en-US" altLang="zh-CN"/>
              <a:pPr>
                <a:spcBef>
                  <a:spcPct val="0"/>
                </a:spcBef>
              </a:pPr>
              <a:t>127</a:t>
            </a:fld>
            <a:endParaRPr lang="en-US" altLang="zh-CN"/>
          </a:p>
        </p:txBody>
      </p:sp>
      <p:sp>
        <p:nvSpPr>
          <p:cNvPr id="73731" name="Rectangle 2">
            <a:extLst>
              <a:ext uri="{FF2B5EF4-FFF2-40B4-BE49-F238E27FC236}">
                <a16:creationId xmlns:a16="http://schemas.microsoft.com/office/drawing/2014/main" id="{7D6D5EA5-CC76-43E4-A4FF-469667530AF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35BBF6F8-6C11-4D16-9CD9-76B368B456E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8B8CEA4-CDA3-4746-B9AD-0000A017D8E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06BE21-3CAC-41D8-85D8-D4F7D9C2465B}" type="slidenum">
              <a:rPr lang="en-US" altLang="zh-CN"/>
              <a:pPr>
                <a:spcBef>
                  <a:spcPct val="0"/>
                </a:spcBef>
              </a:pPr>
              <a:t>128</a:t>
            </a:fld>
            <a:endParaRPr lang="en-US" altLang="zh-CN"/>
          </a:p>
        </p:txBody>
      </p:sp>
      <p:sp>
        <p:nvSpPr>
          <p:cNvPr id="77827" name="Rectangle 2">
            <a:extLst>
              <a:ext uri="{FF2B5EF4-FFF2-40B4-BE49-F238E27FC236}">
                <a16:creationId xmlns:a16="http://schemas.microsoft.com/office/drawing/2014/main" id="{19615BA8-4445-46A7-82E6-0551D09AB7E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49675B7-C79A-4D6D-823A-B4A6C6C3F85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052C1A4-F16F-4E34-BA76-5A92F3F7851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4AA83F-C8A1-4EA0-BFC8-6FB4512A2F80}" type="slidenum">
              <a:rPr lang="en-US" altLang="zh-CN"/>
              <a:pPr>
                <a:spcBef>
                  <a:spcPct val="0"/>
                </a:spcBef>
              </a:pPr>
              <a:t>129</a:t>
            </a:fld>
            <a:endParaRPr lang="en-US" altLang="zh-CN"/>
          </a:p>
        </p:txBody>
      </p:sp>
      <p:sp>
        <p:nvSpPr>
          <p:cNvPr id="88067" name="Rectangle 2">
            <a:extLst>
              <a:ext uri="{FF2B5EF4-FFF2-40B4-BE49-F238E27FC236}">
                <a16:creationId xmlns:a16="http://schemas.microsoft.com/office/drawing/2014/main" id="{1763418B-8DB1-4BF2-8B16-85424F8DFF9A}"/>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FF4AB9FA-85C3-4596-A715-AFE87E87F47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A9A9334-FCC2-4BB0-9B59-21ABD4D7771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475A64-9D6F-4B92-8F5E-8F7AAB59BE97}" type="slidenum">
              <a:rPr lang="en-US" altLang="zh-CN"/>
              <a:pPr>
                <a:spcBef>
                  <a:spcPct val="0"/>
                </a:spcBef>
              </a:pPr>
              <a:t>130</a:t>
            </a:fld>
            <a:endParaRPr lang="en-US" altLang="zh-CN"/>
          </a:p>
        </p:txBody>
      </p:sp>
      <p:sp>
        <p:nvSpPr>
          <p:cNvPr id="90115" name="Rectangle 2">
            <a:extLst>
              <a:ext uri="{FF2B5EF4-FFF2-40B4-BE49-F238E27FC236}">
                <a16:creationId xmlns:a16="http://schemas.microsoft.com/office/drawing/2014/main" id="{5DA499F4-11F3-474B-AA88-9DBED93F5FB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36BE6676-12E1-4676-8AE2-AE3934C7055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444513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A9A9334-FCC2-4BB0-9B59-21ABD4D7771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475A64-9D6F-4B92-8F5E-8F7AAB59BE97}" type="slidenum">
              <a:rPr lang="en-US" altLang="zh-CN"/>
              <a:pPr>
                <a:spcBef>
                  <a:spcPct val="0"/>
                </a:spcBef>
              </a:pPr>
              <a:t>131</a:t>
            </a:fld>
            <a:endParaRPr lang="en-US" altLang="zh-CN"/>
          </a:p>
        </p:txBody>
      </p:sp>
      <p:sp>
        <p:nvSpPr>
          <p:cNvPr id="90115" name="Rectangle 2">
            <a:extLst>
              <a:ext uri="{FF2B5EF4-FFF2-40B4-BE49-F238E27FC236}">
                <a16:creationId xmlns:a16="http://schemas.microsoft.com/office/drawing/2014/main" id="{5DA499F4-11F3-474B-AA88-9DBED93F5FB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36BE6676-12E1-4676-8AE2-AE3934C7055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832259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A9A9334-FCC2-4BB0-9B59-21ABD4D7771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475A64-9D6F-4B92-8F5E-8F7AAB59BE97}" type="slidenum">
              <a:rPr lang="en-US" altLang="zh-CN"/>
              <a:pPr>
                <a:spcBef>
                  <a:spcPct val="0"/>
                </a:spcBef>
              </a:pPr>
              <a:t>132</a:t>
            </a:fld>
            <a:endParaRPr lang="en-US" altLang="zh-CN"/>
          </a:p>
        </p:txBody>
      </p:sp>
      <p:sp>
        <p:nvSpPr>
          <p:cNvPr id="90115" name="Rectangle 2">
            <a:extLst>
              <a:ext uri="{FF2B5EF4-FFF2-40B4-BE49-F238E27FC236}">
                <a16:creationId xmlns:a16="http://schemas.microsoft.com/office/drawing/2014/main" id="{5DA499F4-11F3-474B-AA88-9DBED93F5FB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36BE6676-12E1-4676-8AE2-AE3934C7055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A9A9334-FCC2-4BB0-9B59-21ABD4D7771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475A64-9D6F-4B92-8F5E-8F7AAB59BE97}" type="slidenum">
              <a:rPr lang="en-US" altLang="zh-CN"/>
              <a:pPr>
                <a:spcBef>
                  <a:spcPct val="0"/>
                </a:spcBef>
              </a:pPr>
              <a:t>133</a:t>
            </a:fld>
            <a:endParaRPr lang="en-US" altLang="zh-CN"/>
          </a:p>
        </p:txBody>
      </p:sp>
      <p:sp>
        <p:nvSpPr>
          <p:cNvPr id="90115" name="Rectangle 2">
            <a:extLst>
              <a:ext uri="{FF2B5EF4-FFF2-40B4-BE49-F238E27FC236}">
                <a16:creationId xmlns:a16="http://schemas.microsoft.com/office/drawing/2014/main" id="{5DA499F4-11F3-474B-AA88-9DBED93F5FBA}"/>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36BE6676-12E1-4676-8AE2-AE3934C7055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59651293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A8AD927-8DA1-4CC0-9767-9237A3716C3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D6694A-36E5-442B-841D-0EDAB62F32B6}" type="slidenum">
              <a:rPr lang="en-US" altLang="zh-CN"/>
              <a:pPr>
                <a:spcBef>
                  <a:spcPct val="0"/>
                </a:spcBef>
              </a:pPr>
              <a:t>134</a:t>
            </a:fld>
            <a:endParaRPr lang="en-US" altLang="zh-CN"/>
          </a:p>
        </p:txBody>
      </p:sp>
      <p:sp>
        <p:nvSpPr>
          <p:cNvPr id="104451" name="Rectangle 2">
            <a:extLst>
              <a:ext uri="{FF2B5EF4-FFF2-40B4-BE49-F238E27FC236}">
                <a16:creationId xmlns:a16="http://schemas.microsoft.com/office/drawing/2014/main" id="{5AD13503-E07C-4B70-AFED-EF0BA12D4777}"/>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54CD16E-41F4-428F-9AF2-B57918F2146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98EDFBDD-2EF1-45E7-A630-6ED2D64E06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D707F9-CD07-4CAB-A47D-89D71FF73B05}" type="slidenum">
              <a:rPr lang="en-US" altLang="zh-CN"/>
              <a:pPr>
                <a:spcBef>
                  <a:spcPct val="0"/>
                </a:spcBef>
              </a:pPr>
              <a:t>8</a:t>
            </a:fld>
            <a:endParaRPr lang="en-US" altLang="zh-CN"/>
          </a:p>
        </p:txBody>
      </p:sp>
      <p:sp>
        <p:nvSpPr>
          <p:cNvPr id="26627" name="Rectangle 2">
            <a:extLst>
              <a:ext uri="{FF2B5EF4-FFF2-40B4-BE49-F238E27FC236}">
                <a16:creationId xmlns:a16="http://schemas.microsoft.com/office/drawing/2014/main" id="{09DD1FFA-9A17-4C77-995A-F24B60ED023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2E3E534F-E08D-4470-A805-C413DFD5FE1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83908CAB-CEF9-4869-81D1-B4512D55FE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564DF0-F261-41CE-A8AE-30B28F4C630F}" type="slidenum">
              <a:rPr lang="en-US" altLang="zh-CN"/>
              <a:pPr>
                <a:spcBef>
                  <a:spcPct val="0"/>
                </a:spcBef>
              </a:pPr>
              <a:t>135</a:t>
            </a:fld>
            <a:endParaRPr lang="en-US" altLang="zh-CN"/>
          </a:p>
        </p:txBody>
      </p:sp>
      <p:sp>
        <p:nvSpPr>
          <p:cNvPr id="106499" name="Rectangle 2">
            <a:extLst>
              <a:ext uri="{FF2B5EF4-FFF2-40B4-BE49-F238E27FC236}">
                <a16:creationId xmlns:a16="http://schemas.microsoft.com/office/drawing/2014/main" id="{9E63F4DD-2990-42B5-9F52-AC0938D26F7D}"/>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73A5BAAA-D12C-4B5E-B2CF-8F43A896C26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96CD7D29-0BF2-4B07-82D8-2A89A15570A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B9C1F10-5A0C-4525-AD74-C68D11C068AF}" type="slidenum">
              <a:rPr lang="en-US" altLang="zh-CN"/>
              <a:pPr>
                <a:spcBef>
                  <a:spcPct val="0"/>
                </a:spcBef>
              </a:pPr>
              <a:t>136</a:t>
            </a:fld>
            <a:endParaRPr lang="en-US" altLang="zh-CN"/>
          </a:p>
        </p:txBody>
      </p:sp>
      <p:sp>
        <p:nvSpPr>
          <p:cNvPr id="116739" name="Rectangle 2">
            <a:extLst>
              <a:ext uri="{FF2B5EF4-FFF2-40B4-BE49-F238E27FC236}">
                <a16:creationId xmlns:a16="http://schemas.microsoft.com/office/drawing/2014/main" id="{BC2D7B50-3F79-4D7C-B4CE-2D0C26028971}"/>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CB2A0904-A88D-459E-B11C-48E1CB4B82D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BEB7C2C-3978-40A2-976C-B063F3D3BF4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104526F-EE6D-493A-B7A3-EDAD93B83922}" type="slidenum">
              <a:rPr lang="en-US" altLang="zh-CN"/>
              <a:pPr>
                <a:spcBef>
                  <a:spcPct val="0"/>
                </a:spcBef>
              </a:pPr>
              <a:t>137</a:t>
            </a:fld>
            <a:endParaRPr lang="en-US" altLang="zh-CN"/>
          </a:p>
        </p:txBody>
      </p:sp>
      <p:sp>
        <p:nvSpPr>
          <p:cNvPr id="118787" name="Rectangle 2">
            <a:extLst>
              <a:ext uri="{FF2B5EF4-FFF2-40B4-BE49-F238E27FC236}">
                <a16:creationId xmlns:a16="http://schemas.microsoft.com/office/drawing/2014/main" id="{023D0181-91A0-431D-9035-3E3FB4352062}"/>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1B83E4DD-3D38-4201-A468-24337F86F03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66B1736-3BB5-4ED3-9AA4-65466F8565E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9C124E-994B-4F93-85EC-08F2C1E9A63C}" type="slidenum">
              <a:rPr lang="en-US" altLang="zh-CN"/>
              <a:pPr>
                <a:spcBef>
                  <a:spcPct val="0"/>
                </a:spcBef>
              </a:pPr>
              <a:t>138</a:t>
            </a:fld>
            <a:endParaRPr lang="en-US" altLang="zh-CN"/>
          </a:p>
        </p:txBody>
      </p:sp>
      <p:sp>
        <p:nvSpPr>
          <p:cNvPr id="120835" name="Rectangle 2">
            <a:extLst>
              <a:ext uri="{FF2B5EF4-FFF2-40B4-BE49-F238E27FC236}">
                <a16:creationId xmlns:a16="http://schemas.microsoft.com/office/drawing/2014/main" id="{6B907E14-4277-4AB3-B839-51638D0898BC}"/>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97C7F114-FEC6-4B37-8F0A-7BF1A4DFE52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EC64DC8-D0C7-4E9B-8838-D3EEBD09AFA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920DF1-92EB-41ED-9077-0AFC35841499}" type="slidenum">
              <a:rPr lang="en-US" altLang="zh-CN"/>
              <a:pPr>
                <a:spcBef>
                  <a:spcPct val="0"/>
                </a:spcBef>
              </a:pPr>
              <a:t>139</a:t>
            </a:fld>
            <a:endParaRPr lang="en-US" altLang="zh-CN"/>
          </a:p>
        </p:txBody>
      </p:sp>
      <p:sp>
        <p:nvSpPr>
          <p:cNvPr id="122883" name="Rectangle 2">
            <a:extLst>
              <a:ext uri="{FF2B5EF4-FFF2-40B4-BE49-F238E27FC236}">
                <a16:creationId xmlns:a16="http://schemas.microsoft.com/office/drawing/2014/main" id="{C02A90E4-67B9-4EC6-983A-BABE18624981}"/>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1CF741E5-DB67-4DB1-9495-39DD11CBA4D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E38627AC-CF22-406D-81C0-58970CB2B07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02F2FF-548B-4153-98FB-8EF17692470B}" type="slidenum">
              <a:rPr lang="en-US" altLang="zh-CN"/>
              <a:pPr>
                <a:spcBef>
                  <a:spcPct val="0"/>
                </a:spcBef>
              </a:pPr>
              <a:t>140</a:t>
            </a:fld>
            <a:endParaRPr lang="en-US" altLang="zh-CN"/>
          </a:p>
        </p:txBody>
      </p:sp>
      <p:sp>
        <p:nvSpPr>
          <p:cNvPr id="124931" name="Rectangle 2">
            <a:extLst>
              <a:ext uri="{FF2B5EF4-FFF2-40B4-BE49-F238E27FC236}">
                <a16:creationId xmlns:a16="http://schemas.microsoft.com/office/drawing/2014/main" id="{29E97E05-190B-4809-AAE3-1927F53DFACE}"/>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33555CAD-23F6-4C7C-AED9-846BB521DA3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3BD374D5-3F36-4B6E-A4A5-478A0421DDE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80ACEB5-31CD-47D6-B456-F7DDF4F756BD}" type="slidenum">
              <a:rPr lang="en-US" altLang="zh-CN"/>
              <a:pPr>
                <a:spcBef>
                  <a:spcPct val="0"/>
                </a:spcBef>
              </a:pPr>
              <a:t>141</a:t>
            </a:fld>
            <a:endParaRPr lang="en-US" altLang="zh-CN"/>
          </a:p>
        </p:txBody>
      </p:sp>
      <p:sp>
        <p:nvSpPr>
          <p:cNvPr id="126979" name="Rectangle 2">
            <a:extLst>
              <a:ext uri="{FF2B5EF4-FFF2-40B4-BE49-F238E27FC236}">
                <a16:creationId xmlns:a16="http://schemas.microsoft.com/office/drawing/2014/main" id="{9D422DCA-85F7-45B1-9A2A-F19E9B867F43}"/>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47556218-51B0-46AB-95E8-AC86C72FFD9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6BA1F98-28B3-4FAA-BB0B-F790B6746E2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7938A4-AEEF-4F1A-83DB-211DC68EFD8F}" type="slidenum">
              <a:rPr lang="en-US" altLang="zh-CN"/>
              <a:pPr>
                <a:spcBef>
                  <a:spcPct val="0"/>
                </a:spcBef>
              </a:pPr>
              <a:t>142</a:t>
            </a:fld>
            <a:endParaRPr lang="en-US" altLang="zh-CN"/>
          </a:p>
        </p:txBody>
      </p:sp>
      <p:sp>
        <p:nvSpPr>
          <p:cNvPr id="129027" name="Rectangle 2">
            <a:extLst>
              <a:ext uri="{FF2B5EF4-FFF2-40B4-BE49-F238E27FC236}">
                <a16:creationId xmlns:a16="http://schemas.microsoft.com/office/drawing/2014/main" id="{F02031E7-5D37-4C0F-85DF-31ADDCA95EAB}"/>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5B546695-95B2-411E-AEAE-FB8C852BC28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28C2281-B5A7-45E4-A512-FDE43BB90D4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ABCAFE-FF66-422F-8BFA-431ABA63F651}" type="slidenum">
              <a:rPr lang="en-US" altLang="zh-CN"/>
              <a:pPr>
                <a:spcBef>
                  <a:spcPct val="0"/>
                </a:spcBef>
              </a:pPr>
              <a:t>145</a:t>
            </a:fld>
            <a:endParaRPr lang="en-US" altLang="zh-CN"/>
          </a:p>
        </p:txBody>
      </p:sp>
      <p:sp>
        <p:nvSpPr>
          <p:cNvPr id="131075" name="Rectangle 2">
            <a:extLst>
              <a:ext uri="{FF2B5EF4-FFF2-40B4-BE49-F238E27FC236}">
                <a16:creationId xmlns:a16="http://schemas.microsoft.com/office/drawing/2014/main" id="{BD5D9BD3-46CE-4709-9160-02D625872A49}"/>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C2282282-2535-4951-821B-4AE2475B3D6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4142BC39-6091-4A0B-BC94-713D74CF33C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9B9E89-1972-45F5-912A-3AF409403CA5}" type="slidenum">
              <a:rPr lang="en-US" altLang="zh-CN"/>
              <a:pPr>
                <a:spcBef>
                  <a:spcPct val="0"/>
                </a:spcBef>
              </a:pPr>
              <a:t>146</a:t>
            </a:fld>
            <a:endParaRPr lang="en-US" altLang="zh-CN"/>
          </a:p>
        </p:txBody>
      </p:sp>
      <p:sp>
        <p:nvSpPr>
          <p:cNvPr id="133123" name="Rectangle 2">
            <a:extLst>
              <a:ext uri="{FF2B5EF4-FFF2-40B4-BE49-F238E27FC236}">
                <a16:creationId xmlns:a16="http://schemas.microsoft.com/office/drawing/2014/main" id="{B1F290CF-6123-4035-9162-E1EF708C410A}"/>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5984C079-C30D-4AA5-86AD-408E4F4A6F0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3A67F36-2533-4C84-9684-7A479E4D80E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252E2A-BBFD-4617-802B-B60A7E8F326C}" type="slidenum">
              <a:rPr lang="en-US" altLang="zh-CN"/>
              <a:pPr>
                <a:spcBef>
                  <a:spcPct val="0"/>
                </a:spcBef>
              </a:pPr>
              <a:t>9</a:t>
            </a:fld>
            <a:endParaRPr lang="en-US" altLang="zh-CN"/>
          </a:p>
        </p:txBody>
      </p:sp>
      <p:sp>
        <p:nvSpPr>
          <p:cNvPr id="28675" name="Rectangle 2">
            <a:extLst>
              <a:ext uri="{FF2B5EF4-FFF2-40B4-BE49-F238E27FC236}">
                <a16:creationId xmlns:a16="http://schemas.microsoft.com/office/drawing/2014/main" id="{52139782-D2AF-4F71-AC72-9A0B37C96AD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20494AF-2609-4963-B6AE-F2EC8527A12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DA97C5A-F575-4DAF-BADC-90C1305A63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1C0A08-132E-4462-B1AD-27DD53EF260C}" type="slidenum">
              <a:rPr lang="en-US" altLang="zh-CN"/>
              <a:pPr>
                <a:spcBef>
                  <a:spcPct val="0"/>
                </a:spcBef>
              </a:pPr>
              <a:t>148</a:t>
            </a:fld>
            <a:endParaRPr lang="en-US" altLang="zh-CN"/>
          </a:p>
        </p:txBody>
      </p:sp>
      <p:sp>
        <p:nvSpPr>
          <p:cNvPr id="136195" name="Rectangle 2">
            <a:extLst>
              <a:ext uri="{FF2B5EF4-FFF2-40B4-BE49-F238E27FC236}">
                <a16:creationId xmlns:a16="http://schemas.microsoft.com/office/drawing/2014/main" id="{0CF1C232-9EE4-4D53-836E-FD85F4BE5D2B}"/>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AA8443E8-B013-4E52-8FED-86CC512A7A9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2EE5CBEB-3052-47D7-9A2A-1227B7C5876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483C5B-B7C3-4A14-88F1-6F50BC7ED3D4}" type="slidenum">
              <a:rPr lang="en-US" altLang="zh-CN"/>
              <a:pPr>
                <a:spcBef>
                  <a:spcPct val="0"/>
                </a:spcBef>
              </a:pPr>
              <a:t>149</a:t>
            </a:fld>
            <a:endParaRPr lang="en-US" altLang="zh-CN"/>
          </a:p>
        </p:txBody>
      </p:sp>
      <p:sp>
        <p:nvSpPr>
          <p:cNvPr id="138243" name="Rectangle 2">
            <a:extLst>
              <a:ext uri="{FF2B5EF4-FFF2-40B4-BE49-F238E27FC236}">
                <a16:creationId xmlns:a16="http://schemas.microsoft.com/office/drawing/2014/main" id="{927FE6BC-861D-4F2A-9549-129DD8D28064}"/>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BE790119-D61F-4296-A249-4718578D1F62}"/>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6D5B09F-A42C-6F13-31D4-019B15DE4B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380BBB-F315-49A1-BCD1-6E33E0E42069}" type="slidenum">
              <a:rPr lang="en-US" altLang="zh-CN" smtClean="0"/>
              <a:pPr>
                <a:spcBef>
                  <a:spcPct val="0"/>
                </a:spcBef>
              </a:pPr>
              <a:t>150</a:t>
            </a:fld>
            <a:endParaRPr lang="en-US" altLang="zh-CN"/>
          </a:p>
        </p:txBody>
      </p:sp>
      <p:sp>
        <p:nvSpPr>
          <p:cNvPr id="18435" name="Rectangle 2">
            <a:extLst>
              <a:ext uri="{FF2B5EF4-FFF2-40B4-BE49-F238E27FC236}">
                <a16:creationId xmlns:a16="http://schemas.microsoft.com/office/drawing/2014/main" id="{978DDCD6-1074-D119-D313-84E9F15980B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2A4DCA54-0586-7737-7B61-ECA4CFF334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FEB4F5F0-8924-CCAE-7A95-A5A8C6971C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63DC384-FEF7-4D59-81A7-BFCDCFAD1A9F}" type="slidenum">
              <a:rPr lang="en-US" altLang="zh-CN" smtClean="0"/>
              <a:pPr>
                <a:spcBef>
                  <a:spcPct val="0"/>
                </a:spcBef>
              </a:pPr>
              <a:t>151</a:t>
            </a:fld>
            <a:endParaRPr lang="en-US" altLang="zh-CN"/>
          </a:p>
        </p:txBody>
      </p:sp>
      <p:sp>
        <p:nvSpPr>
          <p:cNvPr id="20483" name="Rectangle 2">
            <a:extLst>
              <a:ext uri="{FF2B5EF4-FFF2-40B4-BE49-F238E27FC236}">
                <a16:creationId xmlns:a16="http://schemas.microsoft.com/office/drawing/2014/main" id="{B1A79118-2A22-8431-581D-0074E05A55A3}"/>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008899B5-1B12-9617-6175-9BB82020F7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931B0EC-B7AB-35EC-6B8D-CA6AA078EB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780128-4F2B-4AD6-AA32-189F0A76F63A}" type="slidenum">
              <a:rPr lang="en-US" altLang="zh-CN" smtClean="0"/>
              <a:pPr>
                <a:spcBef>
                  <a:spcPct val="0"/>
                </a:spcBef>
              </a:pPr>
              <a:t>152</a:t>
            </a:fld>
            <a:endParaRPr lang="en-US" altLang="zh-CN"/>
          </a:p>
        </p:txBody>
      </p:sp>
      <p:sp>
        <p:nvSpPr>
          <p:cNvPr id="28675" name="Rectangle 2">
            <a:extLst>
              <a:ext uri="{FF2B5EF4-FFF2-40B4-BE49-F238E27FC236}">
                <a16:creationId xmlns:a16="http://schemas.microsoft.com/office/drawing/2014/main" id="{3A34C7B7-4FF0-FE6C-1E70-7CB4B446CCB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A4D8119-7345-5564-3310-8C9D2D2B00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CEA7806-F2B1-5434-16B7-AD663096A1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9D56C4-691F-4087-9C7F-0F43D803F738}" type="slidenum">
              <a:rPr lang="en-US" altLang="zh-CN" smtClean="0"/>
              <a:pPr>
                <a:spcBef>
                  <a:spcPct val="0"/>
                </a:spcBef>
              </a:pPr>
              <a:t>153</a:t>
            </a:fld>
            <a:endParaRPr lang="en-US" altLang="zh-CN"/>
          </a:p>
        </p:txBody>
      </p:sp>
      <p:sp>
        <p:nvSpPr>
          <p:cNvPr id="32771" name="Rectangle 2">
            <a:extLst>
              <a:ext uri="{FF2B5EF4-FFF2-40B4-BE49-F238E27FC236}">
                <a16:creationId xmlns:a16="http://schemas.microsoft.com/office/drawing/2014/main" id="{28C75220-7E23-6E59-F116-CE1D8D7A74F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163138E-8749-194B-BBB1-0E3DC500F8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AC4A509-9103-36A4-68C8-8ADC7ECF08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C3069F-C28E-4C76-82A5-2A9F40022F62}" type="slidenum">
              <a:rPr lang="en-US" altLang="zh-CN" smtClean="0"/>
              <a:pPr>
                <a:spcBef>
                  <a:spcPct val="0"/>
                </a:spcBef>
              </a:pPr>
              <a:t>154</a:t>
            </a:fld>
            <a:endParaRPr lang="en-US" altLang="zh-CN"/>
          </a:p>
        </p:txBody>
      </p:sp>
      <p:sp>
        <p:nvSpPr>
          <p:cNvPr id="36867" name="Rectangle 2">
            <a:extLst>
              <a:ext uri="{FF2B5EF4-FFF2-40B4-BE49-F238E27FC236}">
                <a16:creationId xmlns:a16="http://schemas.microsoft.com/office/drawing/2014/main" id="{BF1FA2E8-8903-0A56-784C-590D1A2D284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0BE204D-F8C9-14C7-8C3A-103D07948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6953743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5D43344-210D-F1A2-3549-59A26EC81D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102F70-BCA6-4409-BF2E-100DDE91ED76}" type="slidenum">
              <a:rPr lang="en-US" altLang="zh-CN" smtClean="0"/>
              <a:pPr>
                <a:spcBef>
                  <a:spcPct val="0"/>
                </a:spcBef>
              </a:pPr>
              <a:t>155</a:t>
            </a:fld>
            <a:endParaRPr lang="en-US" altLang="zh-CN"/>
          </a:p>
        </p:txBody>
      </p:sp>
      <p:sp>
        <p:nvSpPr>
          <p:cNvPr id="38915" name="Rectangle 2">
            <a:extLst>
              <a:ext uri="{FF2B5EF4-FFF2-40B4-BE49-F238E27FC236}">
                <a16:creationId xmlns:a16="http://schemas.microsoft.com/office/drawing/2014/main" id="{9B92D370-8EC3-9852-A48A-D7A421E1FA45}"/>
              </a:ext>
            </a:extLst>
          </p:cNvPr>
          <p:cNvSpPr>
            <a:spLocks noGrp="1" noRot="1" noChangeAspect="1" noChangeArrowheads="1" noTextEdit="1"/>
          </p:cNvSpPr>
          <p:nvPr>
            <p:ph type="sldImg"/>
          </p:nvPr>
        </p:nvSpPr>
        <p:spPr>
          <a:xfrm>
            <a:off x="1138238" y="701675"/>
            <a:ext cx="4583112" cy="3436938"/>
          </a:xfrm>
          <a:ln/>
        </p:spPr>
      </p:sp>
      <p:sp>
        <p:nvSpPr>
          <p:cNvPr id="38916" name="Rectangle 3">
            <a:extLst>
              <a:ext uri="{FF2B5EF4-FFF2-40B4-BE49-F238E27FC236}">
                <a16:creationId xmlns:a16="http://schemas.microsoft.com/office/drawing/2014/main" id="{007E390B-B476-046A-ABC8-151076EE218B}"/>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statement that every integer is either odd or even can actually be proven from simpler axioms, the Peano axioms of arithmetic.  However, for </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AF8B9B1-4F08-4CB4-B8AC-957DF05731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D1802D-E815-4F41-AF46-93AE29673213}" type="slidenum">
              <a:rPr lang="en-US" altLang="zh-CN" smtClean="0"/>
              <a:pPr>
                <a:spcBef>
                  <a:spcPct val="0"/>
                </a:spcBef>
              </a:pPr>
              <a:t>156</a:t>
            </a:fld>
            <a:endParaRPr lang="en-US" altLang="zh-CN"/>
          </a:p>
        </p:txBody>
      </p:sp>
      <p:sp>
        <p:nvSpPr>
          <p:cNvPr id="40963" name="Rectangle 2">
            <a:extLst>
              <a:ext uri="{FF2B5EF4-FFF2-40B4-BE49-F238E27FC236}">
                <a16:creationId xmlns:a16="http://schemas.microsoft.com/office/drawing/2014/main" id="{55D3E6C5-90F0-6D76-5AE1-456E5A2DD69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CC50F05-C129-3EB4-F51B-D55F16ADBB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C3B911D-FC0F-53C8-14A5-8518F286F9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1544C9-13D6-4BE5-8562-F4E16AF2B830}" type="slidenum">
              <a:rPr lang="en-US" altLang="zh-CN" smtClean="0"/>
              <a:pPr>
                <a:spcBef>
                  <a:spcPct val="0"/>
                </a:spcBef>
              </a:pPr>
              <a:t>157</a:t>
            </a:fld>
            <a:endParaRPr lang="en-US" altLang="zh-CN"/>
          </a:p>
        </p:txBody>
      </p:sp>
      <p:sp>
        <p:nvSpPr>
          <p:cNvPr id="47107" name="Rectangle 2">
            <a:extLst>
              <a:ext uri="{FF2B5EF4-FFF2-40B4-BE49-F238E27FC236}">
                <a16:creationId xmlns:a16="http://schemas.microsoft.com/office/drawing/2014/main" id="{57F0103A-FF5C-AF59-3DD4-A6F34AB5645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C42C17D-8A72-7B98-933B-01262973D5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3EFD7E9-362C-4433-BBD3-BA853AAD5AA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4F56DF-5F5F-4E32-BAF0-CDC713064B43}" type="slidenum">
              <a:rPr lang="en-US" altLang="zh-CN"/>
              <a:pPr>
                <a:spcBef>
                  <a:spcPct val="0"/>
                </a:spcBef>
              </a:pPr>
              <a:t>10</a:t>
            </a:fld>
            <a:endParaRPr lang="en-US" altLang="zh-CN"/>
          </a:p>
        </p:txBody>
      </p:sp>
      <p:sp>
        <p:nvSpPr>
          <p:cNvPr id="31747" name="Rectangle 2">
            <a:extLst>
              <a:ext uri="{FF2B5EF4-FFF2-40B4-BE49-F238E27FC236}">
                <a16:creationId xmlns:a16="http://schemas.microsoft.com/office/drawing/2014/main" id="{EAFFEA1F-E894-44C7-A3EB-E9582C26C84F}"/>
              </a:ext>
            </a:extLst>
          </p:cNvPr>
          <p:cNvSpPr>
            <a:spLocks noGrp="1" noRot="1" noChangeAspect="1" noChangeArrowheads="1" noTextEdit="1"/>
          </p:cNvSpPr>
          <p:nvPr>
            <p:ph type="sldImg"/>
          </p:nvPr>
        </p:nvSpPr>
        <p:spPr>
          <a:xfrm>
            <a:off x="1141413" y="701675"/>
            <a:ext cx="4578350" cy="3435350"/>
          </a:xfrm>
          <a:ln/>
        </p:spPr>
      </p:sp>
      <p:sp>
        <p:nvSpPr>
          <p:cNvPr id="31748" name="Rectangle 3">
            <a:extLst>
              <a:ext uri="{FF2B5EF4-FFF2-40B4-BE49-F238E27FC236}">
                <a16:creationId xmlns:a16="http://schemas.microsoft.com/office/drawing/2014/main" id="{764B8A1B-CD26-467F-8CA5-A736A12E1C22}"/>
              </a:ext>
            </a:extLst>
          </p:cNvPr>
          <p:cNvSpPr>
            <a:spLocks noGrp="1" noChangeArrowheads="1"/>
          </p:cNvSpPr>
          <p:nvPr>
            <p:ph type="body" idx="1"/>
          </p:nvPr>
        </p:nvSpPr>
        <p:spPr>
          <a:xfrm>
            <a:off x="912813" y="4371975"/>
            <a:ext cx="5032375" cy="4060825"/>
          </a:xfrm>
          <a:noFill/>
        </p:spPr>
        <p:txBody>
          <a:bodyPr/>
          <a:lstStyle/>
          <a:p>
            <a:pPr eaLnBrk="1" hangingPunct="1"/>
            <a:r>
              <a:rPr lang="en-US" altLang="zh-CN"/>
              <a:t>Later in the course, we will see that operators can themselves be defined in terms of functions.  This slide doesn</a:t>
            </a:r>
            <a:r>
              <a:rPr lang="en-US" altLang="zh-CN">
                <a:latin typeface="Times New Roman" panose="02020603050405020304" pitchFamily="18" charset="0"/>
              </a:rPr>
              <a:t>’</a:t>
            </a:r>
            <a:r>
              <a:rPr lang="en-US" altLang="zh-CN"/>
              <a:t>t define them that way because we haven</a:t>
            </a:r>
            <a:r>
              <a:rPr lang="en-US" altLang="zh-CN">
                <a:latin typeface="Times New Roman" panose="02020603050405020304" pitchFamily="18" charset="0"/>
              </a:rPr>
              <a:t>’</a:t>
            </a:r>
            <a:r>
              <a:rPr lang="en-US" altLang="zh-CN"/>
              <a:t>t defined functions yet.  But for your reference, when you come back to study this section after learning about functions, in general, an </a:t>
            </a:r>
            <a:r>
              <a:rPr lang="en-US" altLang="zh-CN" i="1"/>
              <a:t>n</a:t>
            </a:r>
            <a:r>
              <a:rPr lang="en-US" altLang="zh-CN"/>
              <a:t>-ary operator </a:t>
            </a:r>
            <a:r>
              <a:rPr lang="en-US" altLang="zh-CN" i="1"/>
              <a:t>O</a:t>
            </a:r>
            <a:r>
              <a:rPr lang="en-US" altLang="zh-CN"/>
              <a:t> on any set </a:t>
            </a:r>
            <a:r>
              <a:rPr lang="en-US" altLang="zh-CN" i="1"/>
              <a:t>S</a:t>
            </a:r>
            <a:r>
              <a:rPr lang="en-US" altLang="zh-CN"/>
              <a:t> (the </a:t>
            </a:r>
            <a:r>
              <a:rPr lang="en-US" altLang="zh-CN" i="1"/>
              <a:t>domain</a:t>
            </a:r>
            <a:r>
              <a:rPr lang="en-US" altLang="zh-CN"/>
              <a:t> of the operator) is a function </a:t>
            </a:r>
            <a:r>
              <a:rPr lang="en-US" altLang="zh-CN" i="1"/>
              <a:t>O</a:t>
            </a:r>
            <a:r>
              <a:rPr lang="en-US" altLang="zh-CN"/>
              <a:t>:</a:t>
            </a:r>
            <a:r>
              <a:rPr lang="en-US" altLang="zh-CN" i="1"/>
              <a:t>S</a:t>
            </a:r>
            <a:r>
              <a:rPr lang="en-US" altLang="zh-CN"/>
              <a:t>^</a:t>
            </a:r>
            <a:r>
              <a:rPr lang="en-US" altLang="zh-CN" i="1"/>
              <a:t>n</a:t>
            </a:r>
            <a:r>
              <a:rPr lang="en-US" altLang="zh-CN"/>
              <a:t>-&gt;</a:t>
            </a:r>
            <a:r>
              <a:rPr lang="en-US" altLang="zh-CN" i="1"/>
              <a:t>S</a:t>
            </a:r>
            <a:r>
              <a:rPr lang="en-US" altLang="zh-CN"/>
              <a:t> mapping </a:t>
            </a:r>
            <a:r>
              <a:rPr lang="en-US" altLang="zh-CN" i="1"/>
              <a:t>n</a:t>
            </a:r>
            <a:r>
              <a:rPr lang="en-US" altLang="zh-CN"/>
              <a:t>-tuples of members of </a:t>
            </a:r>
            <a:r>
              <a:rPr lang="en-US" altLang="zh-CN" i="1"/>
              <a:t>S</a:t>
            </a:r>
            <a:r>
              <a:rPr lang="en-US" altLang="zh-CN"/>
              <a:t> (the </a:t>
            </a:r>
            <a:r>
              <a:rPr lang="en-US" altLang="zh-CN" i="1"/>
              <a:t>operands</a:t>
            </a:r>
            <a:r>
              <a:rPr lang="en-US" altLang="zh-CN"/>
              <a:t>) to members of </a:t>
            </a:r>
            <a:r>
              <a:rPr lang="en-US" altLang="zh-CN" i="1"/>
              <a:t>S</a:t>
            </a:r>
            <a:r>
              <a:rPr lang="en-US" altLang="zh-CN"/>
              <a:t>.  </a:t>
            </a:r>
            <a:r>
              <a:rPr lang="en-US" altLang="zh-CN">
                <a:latin typeface="Times New Roman" panose="02020603050405020304" pitchFamily="18" charset="0"/>
              </a:rPr>
              <a:t>“</a:t>
            </a:r>
            <a:r>
              <a:rPr lang="en-US" altLang="zh-CN" i="1"/>
              <a:t>S</a:t>
            </a:r>
            <a:r>
              <a:rPr lang="en-US" altLang="zh-CN"/>
              <a:t>^</a:t>
            </a:r>
            <a:r>
              <a:rPr lang="en-US" altLang="zh-CN" i="1"/>
              <a:t>n</a:t>
            </a:r>
            <a:r>
              <a:rPr lang="en-US" altLang="zh-CN">
                <a:latin typeface="Times New Roman" panose="02020603050405020304" pitchFamily="18" charset="0"/>
              </a:rPr>
              <a:t>”</a:t>
            </a:r>
            <a:r>
              <a:rPr lang="en-US" altLang="zh-CN"/>
              <a:t> here denotes </a:t>
            </a:r>
            <a:r>
              <a:rPr lang="en-US" altLang="zh-CN" i="1"/>
              <a:t>S</a:t>
            </a:r>
            <a:r>
              <a:rPr lang="en-US" altLang="zh-CN"/>
              <a:t> with </a:t>
            </a:r>
            <a:r>
              <a:rPr lang="en-US" altLang="zh-CN" i="1"/>
              <a:t>n</a:t>
            </a:r>
            <a:r>
              <a:rPr lang="en-US" altLang="zh-CN"/>
              <a:t> as a superscript, that is, the </a:t>
            </a:r>
            <a:r>
              <a:rPr lang="en-US" altLang="zh-CN" i="1"/>
              <a:t>n</a:t>
            </a:r>
            <a:r>
              <a:rPr lang="en-US" altLang="zh-CN"/>
              <a:t>th Cartesian power of </a:t>
            </a:r>
            <a:r>
              <a:rPr lang="en-US" altLang="zh-CN" i="1"/>
              <a:t>S</a:t>
            </a:r>
            <a:r>
              <a:rPr lang="en-US" altLang="zh-CN"/>
              <a:t>.  All this will be defined later when we talk about set theory.</a:t>
            </a:r>
          </a:p>
          <a:p>
            <a:pPr eaLnBrk="1" hangingPunct="1"/>
            <a:r>
              <a:rPr lang="en-US" altLang="zh-CN"/>
              <a:t>	For Boolean operators, the set we are dealing with is B={True,False}.</a:t>
            </a:r>
          </a:p>
          <a:p>
            <a:pPr eaLnBrk="1" hangingPunct="1"/>
            <a:r>
              <a:rPr lang="en-US" altLang="zh-CN"/>
              <a:t>	A unary Boolean operator U is a function U:B-&gt;B, while a binary Boolean operator T is a function T:(B,B)-&gt;B.</a:t>
            </a:r>
          </a:p>
          <a:p>
            <a:pPr eaLnBrk="1" hangingPunct="1"/>
            <a:r>
              <a:rPr lang="en-US" altLang="zh-CN"/>
              <a:t>	Binary operators are conventionally written in between their operands, while unary operators are usually written in front of their operands.  (One exception is the post-increment and post-decrement operators in C/C++/Java, which are written after their operands.)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ECE862A-5ECD-D868-2B98-CDA495F127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07BCFD-D06B-4AA1-A6D3-57F60AD730A6}" type="slidenum">
              <a:rPr lang="en-US" altLang="zh-CN" smtClean="0"/>
              <a:pPr>
                <a:spcBef>
                  <a:spcPct val="0"/>
                </a:spcBef>
              </a:pPr>
              <a:t>158</a:t>
            </a:fld>
            <a:endParaRPr lang="en-US" altLang="zh-CN"/>
          </a:p>
        </p:txBody>
      </p:sp>
      <p:sp>
        <p:nvSpPr>
          <p:cNvPr id="49155" name="Rectangle 2">
            <a:extLst>
              <a:ext uri="{FF2B5EF4-FFF2-40B4-BE49-F238E27FC236}">
                <a16:creationId xmlns:a16="http://schemas.microsoft.com/office/drawing/2014/main" id="{9F1B709D-26A0-3714-0ADD-92F481C1EC5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86E7A68-A58C-89C0-2858-2A2096B659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6444924-5B58-576E-AA18-B227E40180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841E7C-5166-4F60-BFE0-84EA15E340C4}" type="slidenum">
              <a:rPr lang="en-US" altLang="zh-CN" smtClean="0"/>
              <a:pPr>
                <a:spcBef>
                  <a:spcPct val="0"/>
                </a:spcBef>
              </a:pPr>
              <a:t>159</a:t>
            </a:fld>
            <a:endParaRPr lang="en-US" altLang="zh-CN"/>
          </a:p>
        </p:txBody>
      </p:sp>
      <p:sp>
        <p:nvSpPr>
          <p:cNvPr id="53251" name="Rectangle 2">
            <a:extLst>
              <a:ext uri="{FF2B5EF4-FFF2-40B4-BE49-F238E27FC236}">
                <a16:creationId xmlns:a16="http://schemas.microsoft.com/office/drawing/2014/main" id="{0D4E55D1-9C8B-0F80-8A03-2D13CB30BF83}"/>
              </a:ext>
            </a:extLst>
          </p:cNvPr>
          <p:cNvSpPr>
            <a:spLocks noGrp="1" noRot="1" noChangeAspect="1" noChangeArrowheads="1" noTextEdit="1"/>
          </p:cNvSpPr>
          <p:nvPr>
            <p:ph type="sldImg"/>
          </p:nvPr>
        </p:nvSpPr>
        <p:spPr>
          <a:xfrm>
            <a:off x="1138238" y="701675"/>
            <a:ext cx="4583112" cy="3436938"/>
          </a:xfrm>
          <a:ln/>
        </p:spPr>
      </p:sp>
      <p:sp>
        <p:nvSpPr>
          <p:cNvPr id="53252" name="Rectangle 3">
            <a:extLst>
              <a:ext uri="{FF2B5EF4-FFF2-40B4-BE49-F238E27FC236}">
                <a16:creationId xmlns:a16="http://schemas.microsoft.com/office/drawing/2014/main" id="{3F296ACB-B2A0-317F-2A9F-86ED277515AF}"/>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It</a:t>
            </a:r>
            <a:r>
              <a:rPr lang="en-US" altLang="zh-CN">
                <a:latin typeface="Times New Roman" panose="02020603050405020304" pitchFamily="18" charset="0"/>
              </a:rPr>
              <a:t>’</a:t>
            </a:r>
            <a:r>
              <a:rPr lang="en-US" altLang="zh-CN"/>
              <a:t>s easy for each fallacy to give a counter-example showing why it is not valid.</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FA85958-36CA-399E-B8A1-65312E6624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825001-C3C3-41C3-8B1C-6864064CBFAA}" type="slidenum">
              <a:rPr lang="en-US" altLang="zh-CN" smtClean="0"/>
              <a:pPr>
                <a:spcBef>
                  <a:spcPct val="0"/>
                </a:spcBef>
              </a:pPr>
              <a:t>160</a:t>
            </a:fld>
            <a:endParaRPr lang="en-US" altLang="zh-CN"/>
          </a:p>
        </p:txBody>
      </p:sp>
      <p:sp>
        <p:nvSpPr>
          <p:cNvPr id="56323" name="Rectangle 2">
            <a:extLst>
              <a:ext uri="{FF2B5EF4-FFF2-40B4-BE49-F238E27FC236}">
                <a16:creationId xmlns:a16="http://schemas.microsoft.com/office/drawing/2014/main" id="{C40AC281-1AD1-807F-B95E-B48963EA7F82}"/>
              </a:ext>
            </a:extLst>
          </p:cNvPr>
          <p:cNvSpPr>
            <a:spLocks noGrp="1" noRot="1" noChangeAspect="1" noChangeArrowheads="1" noTextEdit="1"/>
          </p:cNvSpPr>
          <p:nvPr>
            <p:ph type="sldImg"/>
          </p:nvPr>
        </p:nvSpPr>
        <p:spPr>
          <a:xfrm>
            <a:off x="1138238" y="701675"/>
            <a:ext cx="4583112" cy="3436938"/>
          </a:xfrm>
          <a:ln/>
        </p:spPr>
      </p:sp>
      <p:sp>
        <p:nvSpPr>
          <p:cNvPr id="56324" name="Rectangle 3">
            <a:extLst>
              <a:ext uri="{FF2B5EF4-FFF2-40B4-BE49-F238E27FC236}">
                <a16:creationId xmlns:a16="http://schemas.microsoft.com/office/drawing/2014/main" id="{9946B9C6-6BE7-9173-5054-76995CD01BBA}"/>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given statement is implicitly universal: FORALL integers n, n is even if n-squared is even.</a:t>
            </a:r>
          </a:p>
          <a:p>
            <a:pPr eaLnBrk="1" hangingPunct="1"/>
            <a:r>
              <a:rPr lang="en-US" altLang="zh-CN"/>
              <a:t>Note that although the statement we are trying to prove is true, our proof of it is invalid.  It does not give a clear, valid path to the conclusion.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F681D81-B96A-D143-9B8B-CC74B54009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C6F1C-1314-4272-83B4-8A8F5F56364C}" type="slidenum">
              <a:rPr lang="en-US" altLang="zh-CN" smtClean="0"/>
              <a:pPr>
                <a:spcBef>
                  <a:spcPct val="0"/>
                </a:spcBef>
              </a:pPr>
              <a:t>161</a:t>
            </a:fld>
            <a:endParaRPr lang="en-US" altLang="zh-CN"/>
          </a:p>
        </p:txBody>
      </p:sp>
      <p:sp>
        <p:nvSpPr>
          <p:cNvPr id="60419" name="Rectangle 2">
            <a:extLst>
              <a:ext uri="{FF2B5EF4-FFF2-40B4-BE49-F238E27FC236}">
                <a16:creationId xmlns:a16="http://schemas.microsoft.com/office/drawing/2014/main" id="{8AFCE490-35CB-B93C-ED9A-3807335DD1C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D424099-EB86-86B2-93BD-49A2789AF1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8A74DA9-9BD5-CA82-B0D1-FE979BDFC3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FBE431-F63E-4EE5-9264-66413A074384}" type="slidenum">
              <a:rPr lang="en-US" altLang="zh-CN" smtClean="0"/>
              <a:pPr>
                <a:spcBef>
                  <a:spcPct val="0"/>
                </a:spcBef>
              </a:pPr>
              <a:t>164</a:t>
            </a:fld>
            <a:endParaRPr lang="en-US" altLang="zh-CN"/>
          </a:p>
        </p:txBody>
      </p:sp>
      <p:sp>
        <p:nvSpPr>
          <p:cNvPr id="66563" name="Rectangle 2">
            <a:extLst>
              <a:ext uri="{FF2B5EF4-FFF2-40B4-BE49-F238E27FC236}">
                <a16:creationId xmlns:a16="http://schemas.microsoft.com/office/drawing/2014/main" id="{2F14884C-E63B-99AB-2686-ACF2D6C0785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4C977FB-FBAF-BA5E-E0BA-F37EC8448F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ACB03E4-FFDD-2E07-F12D-BB610F341F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59C54B-0267-4909-9A38-EC757C5DB1B7}" type="slidenum">
              <a:rPr lang="en-US" altLang="zh-CN" smtClean="0"/>
              <a:pPr>
                <a:spcBef>
                  <a:spcPct val="0"/>
                </a:spcBef>
              </a:pPr>
              <a:t>165</a:t>
            </a:fld>
            <a:endParaRPr lang="en-US" altLang="zh-CN"/>
          </a:p>
        </p:txBody>
      </p:sp>
      <p:sp>
        <p:nvSpPr>
          <p:cNvPr id="68611" name="Rectangle 2">
            <a:extLst>
              <a:ext uri="{FF2B5EF4-FFF2-40B4-BE49-F238E27FC236}">
                <a16:creationId xmlns:a16="http://schemas.microsoft.com/office/drawing/2014/main" id="{15F6BF4D-25C1-49BC-5A82-E21C37B8086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09EBCC2-CE4D-1F80-1854-C71BAE1272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75E7258-657E-69B2-3FB7-5634A8C7F5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17D0FC-7615-4F4B-942C-510EABAF372F}" type="slidenum">
              <a:rPr lang="en-US" altLang="zh-CN" smtClean="0"/>
              <a:pPr>
                <a:spcBef>
                  <a:spcPct val="0"/>
                </a:spcBef>
              </a:pPr>
              <a:t>166</a:t>
            </a:fld>
            <a:endParaRPr lang="en-US" altLang="zh-CN"/>
          </a:p>
        </p:txBody>
      </p:sp>
      <p:sp>
        <p:nvSpPr>
          <p:cNvPr id="70659" name="Rectangle 2">
            <a:extLst>
              <a:ext uri="{FF2B5EF4-FFF2-40B4-BE49-F238E27FC236}">
                <a16:creationId xmlns:a16="http://schemas.microsoft.com/office/drawing/2014/main" id="{B0D66DF8-B50F-96B8-77F8-906575FB822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EE2EBBC-3AED-EDC0-702C-882E047508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EFCB540-D582-88EC-C818-C3F1E497CC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2F3714-B207-4B7C-B783-F57C13EC7D81}" type="slidenum">
              <a:rPr lang="en-US" altLang="zh-CN" smtClean="0"/>
              <a:pPr>
                <a:spcBef>
                  <a:spcPct val="0"/>
                </a:spcBef>
              </a:pPr>
              <a:t>167</a:t>
            </a:fld>
            <a:endParaRPr lang="en-US" altLang="zh-CN"/>
          </a:p>
        </p:txBody>
      </p:sp>
      <p:sp>
        <p:nvSpPr>
          <p:cNvPr id="72707" name="Rectangle 2">
            <a:extLst>
              <a:ext uri="{FF2B5EF4-FFF2-40B4-BE49-F238E27FC236}">
                <a16:creationId xmlns:a16="http://schemas.microsoft.com/office/drawing/2014/main" id="{E19B97A8-2424-0811-7C24-20BDE1C9CC9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9F4D4095-4045-053D-E4C9-BF18C05CFD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A8B1863-D6DA-A668-6D57-4DC3783122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3F2818-A832-42EF-B54C-386A4F99A324}" type="slidenum">
              <a:rPr lang="en-US" altLang="zh-CN" smtClean="0"/>
              <a:pPr>
                <a:spcBef>
                  <a:spcPct val="0"/>
                </a:spcBef>
              </a:pPr>
              <a:t>168</a:t>
            </a:fld>
            <a:endParaRPr lang="en-US" altLang="zh-CN"/>
          </a:p>
        </p:txBody>
      </p:sp>
      <p:sp>
        <p:nvSpPr>
          <p:cNvPr id="74755" name="Rectangle 2">
            <a:extLst>
              <a:ext uri="{FF2B5EF4-FFF2-40B4-BE49-F238E27FC236}">
                <a16:creationId xmlns:a16="http://schemas.microsoft.com/office/drawing/2014/main" id="{F93A1C87-8358-8C84-A30B-4A24267D267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3B1CF91-5BEE-4B7D-3A63-3F3FB9DA0F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966E8A5-B145-FB91-6BE5-3AAA49D861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37CE94-63E7-446A-9AAC-4263FF4364B4}" type="slidenum">
              <a:rPr lang="en-US" altLang="zh-CN" smtClean="0"/>
              <a:pPr>
                <a:spcBef>
                  <a:spcPct val="0"/>
                </a:spcBef>
              </a:pPr>
              <a:t>173</a:t>
            </a:fld>
            <a:endParaRPr lang="en-US" altLang="zh-CN"/>
          </a:p>
        </p:txBody>
      </p:sp>
      <p:sp>
        <p:nvSpPr>
          <p:cNvPr id="93187" name="Rectangle 2">
            <a:extLst>
              <a:ext uri="{FF2B5EF4-FFF2-40B4-BE49-F238E27FC236}">
                <a16:creationId xmlns:a16="http://schemas.microsoft.com/office/drawing/2014/main" id="{B57A8601-E323-9E2C-46C0-0F4F5C887D3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9E411F5-037C-EB92-6915-24848D046D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9496DAE-5332-47AC-B892-E189F1ED4A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5BB775-5B6F-457D-934B-E36B9E9902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0B4BC5-8431-42A3-B5D9-308A49144CA2}"/>
              </a:ext>
            </a:extLst>
          </p:cNvPr>
          <p:cNvSpPr>
            <a:spLocks noGrp="1" noChangeArrowheads="1"/>
          </p:cNvSpPr>
          <p:nvPr>
            <p:ph type="sldNum" sz="quarter" idx="12"/>
          </p:nvPr>
        </p:nvSpPr>
        <p:spPr>
          <a:ln/>
        </p:spPr>
        <p:txBody>
          <a:bodyPr/>
          <a:lstStyle>
            <a:lvl1pPr>
              <a:defRPr/>
            </a:lvl1pPr>
          </a:lstStyle>
          <a:p>
            <a:fld id="{4D5DAFBC-CD8C-435F-9C0D-762344491F12}" type="slidenum">
              <a:rPr lang="en-US" altLang="zh-CN"/>
              <a:pPr/>
              <a:t>‹#›</a:t>
            </a:fld>
            <a:endParaRPr lang="en-US" altLang="zh-CN"/>
          </a:p>
        </p:txBody>
      </p:sp>
    </p:spTree>
    <p:extLst>
      <p:ext uri="{BB962C8B-B14F-4D97-AF65-F5344CB8AC3E}">
        <p14:creationId xmlns:p14="http://schemas.microsoft.com/office/powerpoint/2010/main" val="56477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096634-78F4-4057-8471-AB55219D17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A4D3E9B-FF54-41FC-B0E7-76541A6D10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5268C0-FABA-495A-BAEA-48B6E8E90CF1}"/>
              </a:ext>
            </a:extLst>
          </p:cNvPr>
          <p:cNvSpPr>
            <a:spLocks noGrp="1" noChangeArrowheads="1"/>
          </p:cNvSpPr>
          <p:nvPr>
            <p:ph type="sldNum" sz="quarter" idx="12"/>
          </p:nvPr>
        </p:nvSpPr>
        <p:spPr>
          <a:ln/>
        </p:spPr>
        <p:txBody>
          <a:bodyPr/>
          <a:lstStyle>
            <a:lvl1pPr>
              <a:defRPr/>
            </a:lvl1pPr>
          </a:lstStyle>
          <a:p>
            <a:fld id="{4D090F26-4FB1-43E3-B061-73FC37FFD894}" type="slidenum">
              <a:rPr lang="en-US" altLang="zh-CN"/>
              <a:pPr/>
              <a:t>‹#›</a:t>
            </a:fld>
            <a:endParaRPr lang="en-US" altLang="zh-CN"/>
          </a:p>
        </p:txBody>
      </p:sp>
    </p:spTree>
    <p:extLst>
      <p:ext uri="{BB962C8B-B14F-4D97-AF65-F5344CB8AC3E}">
        <p14:creationId xmlns:p14="http://schemas.microsoft.com/office/powerpoint/2010/main" val="9818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585906-8726-4541-84BA-7265DF9B4A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0664D2-62FC-4850-8547-B0EBF3CE2F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D85FA47-822E-423D-A674-936BB23E11C8}"/>
              </a:ext>
            </a:extLst>
          </p:cNvPr>
          <p:cNvSpPr>
            <a:spLocks noGrp="1" noChangeArrowheads="1"/>
          </p:cNvSpPr>
          <p:nvPr>
            <p:ph type="sldNum" sz="quarter" idx="12"/>
          </p:nvPr>
        </p:nvSpPr>
        <p:spPr>
          <a:ln/>
        </p:spPr>
        <p:txBody>
          <a:bodyPr/>
          <a:lstStyle>
            <a:lvl1pPr>
              <a:defRPr/>
            </a:lvl1pPr>
          </a:lstStyle>
          <a:p>
            <a:fld id="{02E78388-2621-42C5-BDA4-05CB8C5A94C4}" type="slidenum">
              <a:rPr lang="en-US" altLang="zh-CN"/>
              <a:pPr/>
              <a:t>‹#›</a:t>
            </a:fld>
            <a:endParaRPr lang="en-US" altLang="zh-CN"/>
          </a:p>
        </p:txBody>
      </p:sp>
    </p:spTree>
    <p:extLst>
      <p:ext uri="{BB962C8B-B14F-4D97-AF65-F5344CB8AC3E}">
        <p14:creationId xmlns:p14="http://schemas.microsoft.com/office/powerpoint/2010/main" val="1686226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13F4646E-1944-4C98-A50A-5D9471D846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D8DAF63F-CD55-49EF-9D86-C515900473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CA06FBA3-6881-4268-BDC1-AC6449BD6432}"/>
              </a:ext>
            </a:extLst>
          </p:cNvPr>
          <p:cNvSpPr>
            <a:spLocks noGrp="1" noChangeArrowheads="1"/>
          </p:cNvSpPr>
          <p:nvPr>
            <p:ph type="sldNum" sz="quarter" idx="12"/>
          </p:nvPr>
        </p:nvSpPr>
        <p:spPr>
          <a:ln/>
        </p:spPr>
        <p:txBody>
          <a:bodyPr/>
          <a:lstStyle>
            <a:lvl1pPr>
              <a:defRPr/>
            </a:lvl1pPr>
          </a:lstStyle>
          <a:p>
            <a:fld id="{5066C72B-8237-4816-9F04-57E1CA9B5A28}" type="slidenum">
              <a:rPr lang="en-US" altLang="zh-CN"/>
              <a:pPr/>
              <a:t>‹#›</a:t>
            </a:fld>
            <a:endParaRPr lang="en-US" altLang="zh-CN"/>
          </a:p>
        </p:txBody>
      </p:sp>
    </p:spTree>
    <p:extLst>
      <p:ext uri="{BB962C8B-B14F-4D97-AF65-F5344CB8AC3E}">
        <p14:creationId xmlns:p14="http://schemas.microsoft.com/office/powerpoint/2010/main" val="280911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5BC60389-2D2E-4607-AF17-CAF3A54025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51C016-5521-4543-A955-EC765B973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13EB44F-216A-4287-A4D8-8E9693159B68}"/>
              </a:ext>
            </a:extLst>
          </p:cNvPr>
          <p:cNvSpPr>
            <a:spLocks noGrp="1" noChangeArrowheads="1"/>
          </p:cNvSpPr>
          <p:nvPr>
            <p:ph type="sldNum" sz="quarter" idx="12"/>
          </p:nvPr>
        </p:nvSpPr>
        <p:spPr>
          <a:ln/>
        </p:spPr>
        <p:txBody>
          <a:bodyPr/>
          <a:lstStyle>
            <a:lvl1pPr>
              <a:defRPr/>
            </a:lvl1pPr>
          </a:lstStyle>
          <a:p>
            <a:fld id="{E02C48D7-9DC2-4717-8D6F-621077EE1048}" type="slidenum">
              <a:rPr lang="en-US" altLang="zh-CN"/>
              <a:pPr/>
              <a:t>‹#›</a:t>
            </a:fld>
            <a:endParaRPr lang="en-US" altLang="zh-CN"/>
          </a:p>
        </p:txBody>
      </p:sp>
    </p:spTree>
    <p:extLst>
      <p:ext uri="{BB962C8B-B14F-4D97-AF65-F5344CB8AC3E}">
        <p14:creationId xmlns:p14="http://schemas.microsoft.com/office/powerpoint/2010/main" val="92347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6B2D18-817A-4BA2-AD15-F2AD118875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A381E20-D731-4526-8BA2-1FE8FA0983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FC0877C-FEDE-4241-8ACF-DDC90C092BBC}"/>
              </a:ext>
            </a:extLst>
          </p:cNvPr>
          <p:cNvSpPr>
            <a:spLocks noGrp="1" noChangeArrowheads="1"/>
          </p:cNvSpPr>
          <p:nvPr>
            <p:ph type="sldNum" sz="quarter" idx="12"/>
          </p:nvPr>
        </p:nvSpPr>
        <p:spPr>
          <a:ln/>
        </p:spPr>
        <p:txBody>
          <a:bodyPr/>
          <a:lstStyle>
            <a:lvl1pPr>
              <a:defRPr/>
            </a:lvl1pPr>
          </a:lstStyle>
          <a:p>
            <a:fld id="{D4D2F273-C273-458B-9507-878FF3CA1F3E}" type="slidenum">
              <a:rPr lang="en-US" altLang="zh-CN"/>
              <a:pPr/>
              <a:t>‹#›</a:t>
            </a:fld>
            <a:endParaRPr lang="en-US" altLang="zh-CN"/>
          </a:p>
        </p:txBody>
      </p:sp>
    </p:spTree>
    <p:extLst>
      <p:ext uri="{BB962C8B-B14F-4D97-AF65-F5344CB8AC3E}">
        <p14:creationId xmlns:p14="http://schemas.microsoft.com/office/powerpoint/2010/main" val="642515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18085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D380C90-9FC5-483C-80DB-5D7E8CD7C0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9A8F29-38F7-41A1-B6DE-560C6C62196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162C919-1482-4166-8C4C-384E3519F176}"/>
              </a:ext>
            </a:extLst>
          </p:cNvPr>
          <p:cNvSpPr>
            <a:spLocks noGrp="1" noChangeArrowheads="1"/>
          </p:cNvSpPr>
          <p:nvPr>
            <p:ph type="sldNum" sz="quarter" idx="12"/>
          </p:nvPr>
        </p:nvSpPr>
        <p:spPr>
          <a:ln/>
        </p:spPr>
        <p:txBody>
          <a:bodyPr/>
          <a:lstStyle>
            <a:lvl1pPr>
              <a:defRPr/>
            </a:lvl1pPr>
          </a:lstStyle>
          <a:p>
            <a:fld id="{0E0F66E4-F918-4E84-900C-EBB0345C0212}" type="slidenum">
              <a:rPr lang="en-US" altLang="zh-CN"/>
              <a:pPr/>
              <a:t>‹#›</a:t>
            </a:fld>
            <a:endParaRPr lang="en-US" altLang="zh-CN"/>
          </a:p>
        </p:txBody>
      </p:sp>
    </p:spTree>
    <p:extLst>
      <p:ext uri="{BB962C8B-B14F-4D97-AF65-F5344CB8AC3E}">
        <p14:creationId xmlns:p14="http://schemas.microsoft.com/office/powerpoint/2010/main" val="180503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4B618E9-C3DB-4661-9BE8-E3E6741B50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0B25F3-B6FE-475B-8318-E53B68DBFD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E3772A-556B-41B7-BE64-6148C4E267E1}"/>
              </a:ext>
            </a:extLst>
          </p:cNvPr>
          <p:cNvSpPr>
            <a:spLocks noGrp="1" noChangeArrowheads="1"/>
          </p:cNvSpPr>
          <p:nvPr>
            <p:ph type="sldNum" sz="quarter" idx="12"/>
          </p:nvPr>
        </p:nvSpPr>
        <p:spPr>
          <a:ln/>
        </p:spPr>
        <p:txBody>
          <a:bodyPr/>
          <a:lstStyle>
            <a:lvl1pPr>
              <a:defRPr/>
            </a:lvl1pPr>
          </a:lstStyle>
          <a:p>
            <a:fld id="{F78CC1F5-50A5-442D-8AFE-42A840781D25}" type="slidenum">
              <a:rPr lang="en-US" altLang="zh-CN"/>
              <a:pPr/>
              <a:t>‹#›</a:t>
            </a:fld>
            <a:endParaRPr lang="en-US" altLang="zh-CN"/>
          </a:p>
        </p:txBody>
      </p:sp>
    </p:spTree>
    <p:extLst>
      <p:ext uri="{BB962C8B-B14F-4D97-AF65-F5344CB8AC3E}">
        <p14:creationId xmlns:p14="http://schemas.microsoft.com/office/powerpoint/2010/main" val="168476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DF6A96D-3715-405D-8488-DFD28207B8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8B19929-59B9-4B18-BF24-E02C2292C4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867CDB-BEA9-4FDD-90F9-4AA18655F235}"/>
              </a:ext>
            </a:extLst>
          </p:cNvPr>
          <p:cNvSpPr>
            <a:spLocks noGrp="1" noChangeArrowheads="1"/>
          </p:cNvSpPr>
          <p:nvPr>
            <p:ph type="sldNum" sz="quarter" idx="12"/>
          </p:nvPr>
        </p:nvSpPr>
        <p:spPr>
          <a:ln/>
        </p:spPr>
        <p:txBody>
          <a:bodyPr/>
          <a:lstStyle>
            <a:lvl1pPr>
              <a:defRPr/>
            </a:lvl1pPr>
          </a:lstStyle>
          <a:p>
            <a:fld id="{272F31C5-A2FE-4F13-B7C6-BC788BBE59C2}" type="slidenum">
              <a:rPr lang="en-US" altLang="zh-CN"/>
              <a:pPr/>
              <a:t>‹#›</a:t>
            </a:fld>
            <a:endParaRPr lang="en-US" altLang="zh-CN"/>
          </a:p>
        </p:txBody>
      </p:sp>
    </p:spTree>
    <p:extLst>
      <p:ext uri="{BB962C8B-B14F-4D97-AF65-F5344CB8AC3E}">
        <p14:creationId xmlns:p14="http://schemas.microsoft.com/office/powerpoint/2010/main" val="353305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0945865-C3AA-40FA-84CA-4E09B8DD63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2B03ED-24BC-44EE-AF2F-64D0FC112B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D16C3B1-B0D0-46A7-B163-E7E74DAFA02A}"/>
              </a:ext>
            </a:extLst>
          </p:cNvPr>
          <p:cNvSpPr>
            <a:spLocks noGrp="1" noChangeArrowheads="1"/>
          </p:cNvSpPr>
          <p:nvPr>
            <p:ph type="sldNum" sz="quarter" idx="12"/>
          </p:nvPr>
        </p:nvSpPr>
        <p:spPr>
          <a:ln/>
        </p:spPr>
        <p:txBody>
          <a:bodyPr/>
          <a:lstStyle>
            <a:lvl1pPr>
              <a:defRPr/>
            </a:lvl1pPr>
          </a:lstStyle>
          <a:p>
            <a:fld id="{4DF0CD04-1011-4FB5-BF57-60C495DE8DBA}" type="slidenum">
              <a:rPr lang="en-US" altLang="zh-CN"/>
              <a:pPr/>
              <a:t>‹#›</a:t>
            </a:fld>
            <a:endParaRPr lang="en-US" altLang="zh-CN"/>
          </a:p>
        </p:txBody>
      </p:sp>
    </p:spTree>
    <p:extLst>
      <p:ext uri="{BB962C8B-B14F-4D97-AF65-F5344CB8AC3E}">
        <p14:creationId xmlns:p14="http://schemas.microsoft.com/office/powerpoint/2010/main" val="252321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4CC6C0D-4DA6-4533-8245-A821633F34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FBAF1CD-5080-4057-AA6D-5C35FE0497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4417D1F-637A-44BA-977C-F4B1A0A8ABCE}"/>
              </a:ext>
            </a:extLst>
          </p:cNvPr>
          <p:cNvSpPr>
            <a:spLocks noGrp="1" noChangeArrowheads="1"/>
          </p:cNvSpPr>
          <p:nvPr>
            <p:ph type="sldNum" sz="quarter" idx="12"/>
          </p:nvPr>
        </p:nvSpPr>
        <p:spPr>
          <a:ln/>
        </p:spPr>
        <p:txBody>
          <a:bodyPr/>
          <a:lstStyle>
            <a:lvl1pPr>
              <a:defRPr/>
            </a:lvl1pPr>
          </a:lstStyle>
          <a:p>
            <a:fld id="{17DFED0E-339E-4085-9589-648091738C27}" type="slidenum">
              <a:rPr lang="en-US" altLang="zh-CN"/>
              <a:pPr/>
              <a:t>‹#›</a:t>
            </a:fld>
            <a:endParaRPr lang="en-US" altLang="zh-CN"/>
          </a:p>
        </p:txBody>
      </p:sp>
    </p:spTree>
    <p:extLst>
      <p:ext uri="{BB962C8B-B14F-4D97-AF65-F5344CB8AC3E}">
        <p14:creationId xmlns:p14="http://schemas.microsoft.com/office/powerpoint/2010/main" val="54896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BBB0F5-7965-4885-B4F9-6B0C1834A5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5E4C089-A4CD-426E-8FB7-A10E98A0B5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099F5E4-6616-484F-B35D-34D0F601C642}"/>
              </a:ext>
            </a:extLst>
          </p:cNvPr>
          <p:cNvSpPr>
            <a:spLocks noGrp="1" noChangeArrowheads="1"/>
          </p:cNvSpPr>
          <p:nvPr>
            <p:ph type="sldNum" sz="quarter" idx="12"/>
          </p:nvPr>
        </p:nvSpPr>
        <p:spPr>
          <a:ln/>
        </p:spPr>
        <p:txBody>
          <a:bodyPr/>
          <a:lstStyle>
            <a:lvl1pPr>
              <a:defRPr/>
            </a:lvl1pPr>
          </a:lstStyle>
          <a:p>
            <a:fld id="{B50CF89F-212B-45B8-BB81-BC560DBE84E8}" type="slidenum">
              <a:rPr lang="en-US" altLang="zh-CN"/>
              <a:pPr/>
              <a:t>‹#›</a:t>
            </a:fld>
            <a:endParaRPr lang="en-US" altLang="zh-CN"/>
          </a:p>
        </p:txBody>
      </p:sp>
    </p:spTree>
    <p:extLst>
      <p:ext uri="{BB962C8B-B14F-4D97-AF65-F5344CB8AC3E}">
        <p14:creationId xmlns:p14="http://schemas.microsoft.com/office/powerpoint/2010/main" val="67897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CBB8E5F-C7DD-4ACF-A6D9-9E510C8E1E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0D98AAB-CEF5-4000-9A8E-E42B3F324B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B924FF-BF8F-494F-8FDB-E0FC8B61BE5C}"/>
              </a:ext>
            </a:extLst>
          </p:cNvPr>
          <p:cNvSpPr>
            <a:spLocks noGrp="1" noChangeArrowheads="1"/>
          </p:cNvSpPr>
          <p:nvPr>
            <p:ph type="sldNum" sz="quarter" idx="12"/>
          </p:nvPr>
        </p:nvSpPr>
        <p:spPr>
          <a:ln/>
        </p:spPr>
        <p:txBody>
          <a:bodyPr/>
          <a:lstStyle>
            <a:lvl1pPr>
              <a:defRPr/>
            </a:lvl1pPr>
          </a:lstStyle>
          <a:p>
            <a:fld id="{A12AC596-AA60-4BD2-829A-8E510724A98E}" type="slidenum">
              <a:rPr lang="en-US" altLang="zh-CN"/>
              <a:pPr/>
              <a:t>‹#›</a:t>
            </a:fld>
            <a:endParaRPr lang="en-US" altLang="zh-CN"/>
          </a:p>
        </p:txBody>
      </p:sp>
    </p:spTree>
    <p:extLst>
      <p:ext uri="{BB962C8B-B14F-4D97-AF65-F5344CB8AC3E}">
        <p14:creationId xmlns:p14="http://schemas.microsoft.com/office/powerpoint/2010/main" val="189168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D10DF18-344C-4C44-9975-9D83600E0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8ED704-1D6B-45A4-8578-4F3596A783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CBBCB0-A1AA-4F72-B122-93CD4C064C81}"/>
              </a:ext>
            </a:extLst>
          </p:cNvPr>
          <p:cNvSpPr>
            <a:spLocks noGrp="1" noChangeArrowheads="1"/>
          </p:cNvSpPr>
          <p:nvPr>
            <p:ph type="sldNum" sz="quarter" idx="12"/>
          </p:nvPr>
        </p:nvSpPr>
        <p:spPr>
          <a:ln/>
        </p:spPr>
        <p:txBody>
          <a:bodyPr/>
          <a:lstStyle>
            <a:lvl1pPr>
              <a:defRPr/>
            </a:lvl1pPr>
          </a:lstStyle>
          <a:p>
            <a:fld id="{084EE633-E56D-4B2A-8F1A-8A89B5E8E7F5}" type="slidenum">
              <a:rPr lang="en-US" altLang="zh-CN"/>
              <a:pPr/>
              <a:t>‹#›</a:t>
            </a:fld>
            <a:endParaRPr lang="en-US" altLang="zh-CN"/>
          </a:p>
        </p:txBody>
      </p:sp>
    </p:spTree>
    <p:extLst>
      <p:ext uri="{BB962C8B-B14F-4D97-AF65-F5344CB8AC3E}">
        <p14:creationId xmlns:p14="http://schemas.microsoft.com/office/powerpoint/2010/main" val="1932799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470775-0E46-47CF-BFC7-C54F546A1379}"/>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7" name="Rectangle 3">
            <a:extLst>
              <a:ext uri="{FF2B5EF4-FFF2-40B4-BE49-F238E27FC236}">
                <a16:creationId xmlns:a16="http://schemas.microsoft.com/office/drawing/2014/main" id="{0EA830B9-01E7-4884-8E3C-45FCC0DD4D6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128A216-0618-4A9C-A11A-94E175235DD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6F64A792-EC9A-4905-BAA9-B35AB7DDA74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C874B8BB-26F5-4DB3-B51C-69C99F9EE4E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3DFAF9F-D422-4474-80A2-0A206E32393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9.wmf"/><Relationship Id="rId4" Type="http://schemas.openxmlformats.org/officeDocument/2006/relationships/oleObject" Target="../embeddings/oleObject3.bin"/></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33.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9.jpeg"/></Relationships>
</file>

<file path=ppt/slides/_rels/slide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xml"/><Relationship Id="rId7"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0.png"/><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25.png"/><Relationship Id="rId4" Type="http://schemas.openxmlformats.org/officeDocument/2006/relationships/image" Target="../media/image24.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F5200A2-7C18-46FC-B41C-E15C8F8AD6E0}"/>
              </a:ext>
            </a:extLst>
          </p:cNvPr>
          <p:cNvSpPr>
            <a:spLocks noGrp="1" noChangeArrowheads="1"/>
          </p:cNvSpPr>
          <p:nvPr>
            <p:ph type="title"/>
          </p:nvPr>
        </p:nvSpPr>
        <p:spPr/>
        <p:txBody>
          <a:bodyPr/>
          <a:lstStyle/>
          <a:p>
            <a:pPr eaLnBrk="1" hangingPunct="1"/>
            <a:r>
              <a:rPr lang="en-US" altLang="zh-CN" sz="3200" b="1" dirty="0"/>
              <a:t>1 The Foundations: Logic and Proofs</a:t>
            </a:r>
          </a:p>
        </p:txBody>
      </p:sp>
      <p:sp>
        <p:nvSpPr>
          <p:cNvPr id="4099" name="Rectangle 3">
            <a:extLst>
              <a:ext uri="{FF2B5EF4-FFF2-40B4-BE49-F238E27FC236}">
                <a16:creationId xmlns:a16="http://schemas.microsoft.com/office/drawing/2014/main" id="{F577BB02-B9E2-48AB-A3F0-E0E53D9A4B16}"/>
              </a:ext>
            </a:extLst>
          </p:cNvPr>
          <p:cNvSpPr>
            <a:spLocks noGrp="1" noChangeArrowheads="1"/>
          </p:cNvSpPr>
          <p:nvPr>
            <p:ph type="body" idx="1"/>
          </p:nvPr>
        </p:nvSpPr>
        <p:spPr>
          <a:xfrm>
            <a:off x="611560" y="1484784"/>
            <a:ext cx="8229600" cy="4525962"/>
          </a:xfrm>
        </p:spPr>
        <p:txBody>
          <a:bodyPr/>
          <a:lstStyle/>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1.1 Propositional Logic </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1.2 Applications of Propositional Logic</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1.3 Propositional Equivalences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1.4 Predicates and Quantifiers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1.5 Nested Quantifiers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1.6 Rules of Inference</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1.7 Introduction to Proofs</a:t>
            </a:r>
          </a:p>
          <a:p>
            <a:pPr eaLnBrk="1" hangingPunct="1">
              <a:buFont typeface="Wingdings" panose="05000000000000000000" pitchFamily="2" charset="2"/>
              <a:buChar char="n"/>
            </a:pPr>
            <a:r>
              <a:rPr lang="en-US" altLang="zh-CN" sz="2800" dirty="0">
                <a:latin typeface="Arial" panose="020B0604020202020204" pitchFamily="34" charset="0"/>
                <a:cs typeface="Arial" panose="020B0604020202020204" pitchFamily="34" charset="0"/>
              </a:rPr>
              <a:t>1.8 Proof Methods and Strategy</a:t>
            </a: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br>
              <a:rPr lang="en-US" altLang="zh-CN" sz="2800" dirty="0">
                <a:latin typeface="Arial" panose="020B0604020202020204" pitchFamily="34" charset="0"/>
                <a:cs typeface="Arial" panose="020B0604020202020204" pitchFamily="34" charset="0"/>
              </a:rPr>
            </a:br>
            <a:endParaRPr lang="en-US" altLang="zh-CN" sz="2800"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A01863EE-9475-4784-98D8-074469E9A744}"/>
              </a:ext>
            </a:extLst>
          </p:cNvPr>
          <p:cNvSpPr>
            <a:spLocks noGrp="1"/>
          </p:cNvSpPr>
          <p:nvPr>
            <p:ph type="sldNum" sz="quarter" idx="12"/>
          </p:nvPr>
        </p:nvSpPr>
        <p:spPr/>
        <p:txBody>
          <a:bodyPr/>
          <a:lstStyle/>
          <a:p>
            <a:fld id="{0E0F66E4-F918-4E84-900C-EBB0345C0212}" type="slidenum">
              <a:rPr lang="en-US" altLang="zh-CN" smtClean="0"/>
              <a:pPr/>
              <a:t>1</a:t>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5C4C8D1-DBAA-4C7B-8248-C677FAE4D454}"/>
              </a:ext>
            </a:extLst>
          </p:cNvPr>
          <p:cNvSpPr>
            <a:spLocks noGrp="1" noChangeArrowheads="1"/>
          </p:cNvSpPr>
          <p:nvPr>
            <p:ph type="body" idx="1"/>
          </p:nvPr>
        </p:nvSpPr>
        <p:spPr>
          <a:xfrm>
            <a:off x="685800" y="1556792"/>
            <a:ext cx="7772400" cy="4267200"/>
          </a:xfrm>
        </p:spPr>
        <p:txBody>
          <a:bodyPr/>
          <a:lstStyle/>
          <a:p>
            <a:pPr eaLnBrk="1" hangingPunct="1">
              <a:buFontTx/>
              <a:buNone/>
            </a:pPr>
            <a:r>
              <a:rPr lang="en-US" altLang="zh-CN" dirty="0"/>
              <a:t>An </a:t>
            </a:r>
            <a:r>
              <a:rPr lang="en-US" altLang="zh-CN" i="1" dirty="0"/>
              <a:t>operator</a:t>
            </a:r>
            <a:r>
              <a:rPr lang="en-US" altLang="zh-CN" dirty="0"/>
              <a:t> or </a:t>
            </a:r>
            <a:r>
              <a:rPr lang="en-US" altLang="zh-CN" i="1" dirty="0"/>
              <a:t>connective</a:t>
            </a:r>
            <a:r>
              <a:rPr lang="en-US" altLang="zh-CN" dirty="0"/>
              <a:t> combines </a:t>
            </a:r>
            <a:r>
              <a:rPr lang="en-US" altLang="zh-CN" i="1" dirty="0"/>
              <a:t>n</a:t>
            </a:r>
            <a:r>
              <a:rPr lang="en-US" altLang="zh-CN" dirty="0"/>
              <a:t> </a:t>
            </a:r>
            <a:r>
              <a:rPr lang="en-US" altLang="zh-CN" i="1" dirty="0"/>
              <a:t>operand </a:t>
            </a:r>
            <a:r>
              <a:rPr lang="en-US" altLang="zh-CN" dirty="0"/>
              <a:t>expressions into a larger expression.  (</a:t>
            </a:r>
            <a:r>
              <a:rPr lang="en-US" altLang="zh-CN" i="1" dirty="0"/>
              <a:t>e.g.</a:t>
            </a:r>
            <a:r>
              <a:rPr lang="en-US" altLang="zh-CN" dirty="0"/>
              <a:t>, </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 in numeric </a:t>
            </a:r>
            <a:r>
              <a:rPr lang="en-US" altLang="zh-CN" dirty="0" err="1"/>
              <a:t>exprs</a:t>
            </a:r>
            <a:r>
              <a:rPr lang="en-US" altLang="zh-CN" dirty="0"/>
              <a:t>.)</a:t>
            </a:r>
          </a:p>
          <a:p>
            <a:pPr eaLnBrk="1" hangingPunct="1"/>
            <a:r>
              <a:rPr lang="en-US" altLang="zh-CN" i="1" dirty="0">
                <a:solidFill>
                  <a:schemeClr val="accent2"/>
                </a:solidFill>
              </a:rPr>
              <a:t>Unary</a:t>
            </a:r>
            <a:r>
              <a:rPr lang="en-US" altLang="zh-CN" dirty="0">
                <a:solidFill>
                  <a:schemeClr val="accent2"/>
                </a:solidFill>
              </a:rPr>
              <a:t> operators (</a:t>
            </a:r>
            <a:r>
              <a:rPr lang="zh-CN" altLang="en-US" dirty="0">
                <a:solidFill>
                  <a:schemeClr val="accent2"/>
                </a:solidFill>
              </a:rPr>
              <a:t>单元运算符</a:t>
            </a:r>
            <a:r>
              <a:rPr lang="en-US" altLang="zh-CN" dirty="0">
                <a:solidFill>
                  <a:schemeClr val="accent2"/>
                </a:solidFill>
              </a:rPr>
              <a:t>) take 1 operand (</a:t>
            </a:r>
            <a:r>
              <a:rPr lang="en-US" altLang="zh-CN" i="1" dirty="0">
                <a:solidFill>
                  <a:schemeClr val="accent2"/>
                </a:solidFill>
              </a:rPr>
              <a:t>e.g.,</a:t>
            </a:r>
            <a:r>
              <a:rPr lang="en-US" altLang="zh-CN" dirty="0">
                <a:solidFill>
                  <a:schemeClr val="accent2"/>
                </a:solidFill>
              </a:rPr>
              <a:t> </a:t>
            </a:r>
            <a:r>
              <a:rPr lang="en-US" altLang="zh-CN" dirty="0">
                <a:solidFill>
                  <a:schemeClr val="accent2"/>
                </a:solidFill>
                <a:cs typeface="Times New Roman" panose="02020603050405020304" pitchFamily="18" charset="0"/>
              </a:rPr>
              <a:t>−</a:t>
            </a:r>
            <a:r>
              <a:rPr lang="en-US" altLang="zh-CN" dirty="0">
                <a:solidFill>
                  <a:schemeClr val="accent2"/>
                </a:solidFill>
              </a:rPr>
              <a:t>3); </a:t>
            </a:r>
            <a:r>
              <a:rPr lang="en-US" altLang="zh-CN" i="1" dirty="0">
                <a:solidFill>
                  <a:schemeClr val="accent2"/>
                </a:solidFill>
              </a:rPr>
              <a:t>binary </a:t>
            </a:r>
            <a:r>
              <a:rPr lang="en-US" altLang="zh-CN" dirty="0">
                <a:solidFill>
                  <a:schemeClr val="accent2"/>
                </a:solidFill>
              </a:rPr>
              <a:t>operators (</a:t>
            </a:r>
            <a:r>
              <a:rPr lang="zh-CN" altLang="en-US" dirty="0">
                <a:solidFill>
                  <a:schemeClr val="accent2"/>
                </a:solidFill>
              </a:rPr>
              <a:t>二元运算符</a:t>
            </a:r>
            <a:r>
              <a:rPr lang="en-US" altLang="zh-CN" dirty="0">
                <a:solidFill>
                  <a:schemeClr val="accent2"/>
                </a:solidFill>
              </a:rPr>
              <a:t>) take 2 operands (</a:t>
            </a:r>
            <a:r>
              <a:rPr lang="en-US" altLang="zh-CN" i="1" dirty="0" err="1">
                <a:solidFill>
                  <a:schemeClr val="accent2"/>
                </a:solidFill>
              </a:rPr>
              <a:t>eg</a:t>
            </a:r>
            <a:r>
              <a:rPr lang="en-US" altLang="zh-CN" dirty="0">
                <a:solidFill>
                  <a:schemeClr val="accent2"/>
                </a:solidFill>
              </a:rPr>
              <a:t> 3 </a:t>
            </a:r>
            <a:r>
              <a:rPr lang="en-US" altLang="zh-CN" dirty="0">
                <a:solidFill>
                  <a:schemeClr val="accent2"/>
                </a:solidFill>
                <a:sym typeface="Symbol" panose="05050102010706020507" pitchFamily="18" charset="2"/>
              </a:rPr>
              <a:t></a:t>
            </a:r>
            <a:r>
              <a:rPr lang="en-US" altLang="zh-CN" dirty="0">
                <a:solidFill>
                  <a:schemeClr val="accent2"/>
                </a:solidFill>
              </a:rPr>
              <a:t> 4).</a:t>
            </a:r>
          </a:p>
          <a:p>
            <a:pPr eaLnBrk="1" hangingPunct="1"/>
            <a:r>
              <a:rPr lang="en-US" altLang="zh-CN" i="1" dirty="0">
                <a:solidFill>
                  <a:schemeClr val="accent2"/>
                </a:solidFill>
              </a:rPr>
              <a:t>Propositional</a:t>
            </a:r>
            <a:r>
              <a:rPr lang="en-US" altLang="zh-CN" dirty="0">
                <a:solidFill>
                  <a:schemeClr val="accent2"/>
                </a:solidFill>
              </a:rPr>
              <a:t> or </a:t>
            </a:r>
            <a:r>
              <a:rPr lang="en-US" altLang="zh-CN" i="1" dirty="0">
                <a:solidFill>
                  <a:schemeClr val="accent2"/>
                </a:solidFill>
              </a:rPr>
              <a:t>Boolean</a:t>
            </a:r>
            <a:r>
              <a:rPr lang="en-US" altLang="zh-CN" dirty="0">
                <a:solidFill>
                  <a:schemeClr val="accent2"/>
                </a:solidFill>
              </a:rPr>
              <a:t> operators operate on propositions instead of on numbers.</a:t>
            </a:r>
          </a:p>
        </p:txBody>
      </p:sp>
      <p:sp>
        <p:nvSpPr>
          <p:cNvPr id="30723" name="Rectangle 3">
            <a:extLst>
              <a:ext uri="{FF2B5EF4-FFF2-40B4-BE49-F238E27FC236}">
                <a16:creationId xmlns:a16="http://schemas.microsoft.com/office/drawing/2014/main" id="{9650D6A4-0BED-448C-A199-657F24044789}"/>
              </a:ext>
            </a:extLst>
          </p:cNvPr>
          <p:cNvSpPr>
            <a:spLocks noGrp="1" noChangeArrowheads="1"/>
          </p:cNvSpPr>
          <p:nvPr>
            <p:ph type="title"/>
          </p:nvPr>
        </p:nvSpPr>
        <p:spPr>
          <a:xfrm>
            <a:off x="457200" y="274638"/>
            <a:ext cx="8507288" cy="1143000"/>
          </a:xfrm>
        </p:spPr>
        <p:txBody>
          <a:bodyPr/>
          <a:lstStyle/>
          <a:p>
            <a:pPr eaLnBrk="1" hangingPunct="1"/>
            <a:r>
              <a:rPr lang="en-US" altLang="zh-CN" dirty="0"/>
              <a:t>Operators / Connectives</a:t>
            </a:r>
            <a:r>
              <a:rPr lang="zh-CN" altLang="en-US" dirty="0"/>
              <a:t>（联结词）</a:t>
            </a:r>
            <a:endParaRPr lang="en-US" altLang="zh-CN" dirty="0"/>
          </a:p>
        </p:txBody>
      </p:sp>
      <p:sp>
        <p:nvSpPr>
          <p:cNvPr id="30724" name="Text Box 4">
            <a:extLst>
              <a:ext uri="{FF2B5EF4-FFF2-40B4-BE49-F238E27FC236}">
                <a16:creationId xmlns:a16="http://schemas.microsoft.com/office/drawing/2014/main" id="{BF73847B-542C-4885-B050-19EA143DC960}"/>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C4F1C00C-7C66-4B41-A1B9-9D2AB615E230}"/>
              </a:ext>
            </a:extLst>
          </p:cNvPr>
          <p:cNvSpPr>
            <a:spLocks noGrp="1"/>
          </p:cNvSpPr>
          <p:nvPr>
            <p:ph type="sldNum" sz="quarter" idx="12"/>
          </p:nvPr>
        </p:nvSpPr>
        <p:spPr/>
        <p:txBody>
          <a:bodyPr/>
          <a:lstStyle/>
          <a:p>
            <a:fld id="{0E0F66E4-F918-4E84-900C-EBB0345C0212}" type="slidenum">
              <a:rPr lang="en-US" altLang="zh-CN" smtClean="0"/>
              <a:pPr/>
              <a:t>10</a:t>
            </a:fld>
            <a:endParaRPr lang="en-US" altLang="zh-CN"/>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29763" name="Rectangle 3">
            <a:extLst>
              <a:ext uri="{FF2B5EF4-FFF2-40B4-BE49-F238E27FC236}">
                <a16:creationId xmlns:a16="http://schemas.microsoft.com/office/drawing/2014/main" id="{6607ABF4-40D8-4C54-AA79-6389870B6903}"/>
              </a:ext>
            </a:extLst>
          </p:cNvPr>
          <p:cNvSpPr>
            <a:spLocks noGrp="1" noChangeArrowheads="1"/>
          </p:cNvSpPr>
          <p:nvPr>
            <p:ph type="body" idx="1"/>
          </p:nvPr>
        </p:nvSpPr>
        <p:spPr/>
        <p:txBody>
          <a:bodyPr/>
          <a:lstStyle/>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solidFill>
                  <a:srgbClr val="C00000"/>
                </a:solidFill>
                <a:effectLst>
                  <a:outerShdw blurRad="38100" dist="38100" dir="2700000" algn="tl">
                    <a:srgbClr val="C0C0C0"/>
                  </a:outerShdw>
                </a:effectLst>
                <a:latin typeface="Wingdings" pitchFamily="2" charset="2"/>
              </a:rPr>
              <a:t>n</a:t>
            </a:r>
            <a:r>
              <a:rPr lang="en-US" altLang="zh-CN" sz="2800" b="0" dirty="0">
                <a:solidFill>
                  <a:srgbClr val="C00000"/>
                </a:solidFill>
                <a:effectLst>
                  <a:outerShdw blurRad="38100" dist="38100" dir="2700000" algn="tl">
                    <a:srgbClr val="C0C0C0"/>
                  </a:outerShdw>
                </a:effectLst>
                <a:cs typeface="Times New Roman"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x(A(x)→B)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err="1">
                <a:solidFill>
                  <a:srgbClr val="C00000"/>
                </a:solidFill>
                <a:effectLst>
                  <a:outerShdw blurRad="38100" dist="38100" dir="2700000" algn="tl">
                    <a:srgbClr val="C0C0C0"/>
                  </a:outerShdw>
                </a:effectLst>
                <a:latin typeface="Georgia" pitchFamily="18" charset="0"/>
              </a:rPr>
              <a:t>xA</a:t>
            </a:r>
            <a:r>
              <a:rPr lang="en-US" altLang="zh-CN" sz="2800" b="0" dirty="0">
                <a:solidFill>
                  <a:srgbClr val="C00000"/>
                </a:solidFill>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说明</a:t>
            </a:r>
            <a:r>
              <a:rPr lang="en-US" altLang="zh-CN" sz="2800" b="0" dirty="0">
                <a:effectLst>
                  <a:outerShdw blurRad="38100" dist="38100" dir="2700000" algn="tl">
                    <a:srgbClr val="C0C0C0"/>
                  </a:outerShdw>
                </a:effectLst>
                <a:latin typeface="Georgia" pitchFamily="18" charset="0"/>
              </a:rPr>
              <a:t>:   B</a:t>
            </a:r>
            <a:r>
              <a:rPr lang="zh-CN" altLang="en-US" sz="2800" b="0" dirty="0">
                <a:effectLst>
                  <a:outerShdw blurRad="38100" dist="38100" dir="2700000" algn="tl">
                    <a:srgbClr val="C0C0C0"/>
                  </a:outerShdw>
                </a:effectLst>
                <a:latin typeface="Georgia" pitchFamily="18" charset="0"/>
              </a:rPr>
              <a:t>中不含</a:t>
            </a:r>
            <a:r>
              <a:rPr lang="en-US" altLang="zh-CN" sz="2800" b="0" dirty="0">
                <a:effectLst>
                  <a:outerShdw blurRad="38100" dist="38100" dir="2700000" algn="tl">
                    <a:srgbClr val="C0C0C0"/>
                  </a:outerShdw>
                </a:effectLst>
                <a:latin typeface="Georgia" pitchFamily="18" charset="0"/>
              </a:rPr>
              <a:t>x</a:t>
            </a:r>
            <a:r>
              <a:rPr lang="zh-CN" altLang="en-US" sz="2800" b="0" dirty="0">
                <a:effectLst>
                  <a:outerShdw blurRad="38100" dist="38100" dir="2700000" algn="tl">
                    <a:srgbClr val="C0C0C0"/>
                  </a:outerShdw>
                </a:effectLst>
                <a:latin typeface="Georgia" pitchFamily="18" charset="0"/>
              </a:rPr>
              <a:t>的出现</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1: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(x)∨G(y)</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2: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t>
            </a:r>
            <a:r>
              <a:rPr lang="en-US" altLang="zh-CN" sz="2800" b="0" dirty="0" err="1">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rPr>
              <a:t>(F(x)∧G(y))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 </a:t>
            </a:r>
          </a:p>
          <a:p>
            <a:pPr eaLnBrk="1" hangingPunct="1">
              <a:lnSpc>
                <a:spcPct val="90000"/>
              </a:lnSpc>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a:t>
            </a:r>
          </a:p>
          <a:p>
            <a:pPr eaLnBrk="1" hangingPunct="1">
              <a:lnSpc>
                <a:spcPct val="90000"/>
              </a:lnSpc>
              <a:buFontTx/>
              <a:buNone/>
              <a:defRPr/>
            </a:pPr>
            <a:endParaRPr lang="en-US" altLang="zh-CN" sz="2800" b="0" dirty="0"/>
          </a:p>
        </p:txBody>
      </p:sp>
      <p:sp>
        <p:nvSpPr>
          <p:cNvPr id="2" name="灯片编号占位符 1">
            <a:extLst>
              <a:ext uri="{FF2B5EF4-FFF2-40B4-BE49-F238E27FC236}">
                <a16:creationId xmlns:a16="http://schemas.microsoft.com/office/drawing/2014/main" id="{4E1F0CFD-50DF-4541-B9EE-9D0019EB70E0}"/>
              </a:ext>
            </a:extLst>
          </p:cNvPr>
          <p:cNvSpPr>
            <a:spLocks noGrp="1"/>
          </p:cNvSpPr>
          <p:nvPr>
            <p:ph type="sldNum" sz="quarter" idx="12"/>
          </p:nvPr>
        </p:nvSpPr>
        <p:spPr/>
        <p:txBody>
          <a:bodyPr/>
          <a:lstStyle/>
          <a:p>
            <a:pPr>
              <a:defRPr/>
            </a:pPr>
            <a:fld id="{59ED569F-2F06-480B-BA3C-0CB384A7CB2F}" type="slidenum">
              <a:rPr lang="en-US" altLang="zh-CN" smtClean="0"/>
              <a:pPr>
                <a:defRPr/>
              </a:pPr>
              <a:t>100</a:t>
            </a:fld>
            <a:endParaRPr lang="en-US" altLang="zh-CN"/>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、续</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30787" name="Rectangle 3">
            <a:extLst>
              <a:ext uri="{FF2B5EF4-FFF2-40B4-BE49-F238E27FC236}">
                <a16:creationId xmlns:a16="http://schemas.microsoft.com/office/drawing/2014/main" id="{2BA8878C-A931-4EFE-A78D-B02154474961}"/>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t>           </a:t>
            </a:r>
            <a:r>
              <a:rPr lang="en-US" altLang="zh-CN" sz="2800" b="0" dirty="0">
                <a:sym typeface="Symbol" pitchFamily="18" charset="2"/>
              </a:rPr>
              <a:t></a:t>
            </a:r>
            <a:r>
              <a:rPr lang="en-US" altLang="zh-CN" sz="2800" b="0" dirty="0"/>
              <a:t> </a:t>
            </a:r>
            <a:r>
              <a:rPr lang="en-US" altLang="zh-CN" sz="2800" b="0" dirty="0">
                <a:sym typeface="Symbol" pitchFamily="18" charset="2"/>
              </a:rPr>
              <a:t></a:t>
            </a:r>
            <a:r>
              <a:rPr lang="en-US" altLang="zh-CN" sz="2800" b="0" dirty="0"/>
              <a:t> B∨</a:t>
            </a:r>
            <a:r>
              <a:rPr lang="en-US" altLang="zh-CN" sz="2800" b="0" dirty="0">
                <a:sym typeface="Symbol" pitchFamily="18" charset="2"/>
              </a:rPr>
              <a:t></a:t>
            </a:r>
            <a:r>
              <a:rPr lang="en-US" altLang="zh-CN" sz="2800" b="0" dirty="0" err="1"/>
              <a:t>xA</a:t>
            </a:r>
            <a:r>
              <a:rPr lang="en-US" altLang="zh-CN" sz="2800" b="0" dirty="0"/>
              <a:t>(x)   </a:t>
            </a:r>
            <a:r>
              <a:rPr lang="en-US" altLang="zh-CN" sz="2800" b="0" dirty="0">
                <a:sym typeface="Symbol" pitchFamily="18" charset="2"/>
              </a:rPr>
              <a:t></a:t>
            </a:r>
            <a:r>
              <a:rPr lang="en-US" altLang="zh-CN" sz="2800" b="0" dirty="0"/>
              <a:t> B→</a:t>
            </a:r>
            <a:r>
              <a:rPr lang="en-US" altLang="zh-CN" sz="2800" b="0" dirty="0">
                <a:sym typeface="Symbol" pitchFamily="18" charset="2"/>
              </a:rPr>
              <a:t></a:t>
            </a:r>
            <a:r>
              <a:rPr lang="en-US" altLang="zh-CN" sz="2800" b="0" dirty="0" err="1"/>
              <a:t>xA</a:t>
            </a:r>
            <a:r>
              <a:rPr lang="en-US" altLang="zh-CN" sz="2800" b="0" dirty="0"/>
              <a:t>(x) </a:t>
            </a:r>
          </a:p>
        </p:txBody>
      </p:sp>
      <p:sp>
        <p:nvSpPr>
          <p:cNvPr id="2" name="灯片编号占位符 1">
            <a:extLst>
              <a:ext uri="{FF2B5EF4-FFF2-40B4-BE49-F238E27FC236}">
                <a16:creationId xmlns:a16="http://schemas.microsoft.com/office/drawing/2014/main" id="{503F92E0-1AC4-4171-9951-EE9A7A4B91C6}"/>
              </a:ext>
            </a:extLst>
          </p:cNvPr>
          <p:cNvSpPr>
            <a:spLocks noGrp="1"/>
          </p:cNvSpPr>
          <p:nvPr>
            <p:ph type="sldNum" sz="quarter" idx="12"/>
          </p:nvPr>
        </p:nvSpPr>
        <p:spPr/>
        <p:txBody>
          <a:bodyPr/>
          <a:lstStyle/>
          <a:p>
            <a:pPr>
              <a:defRPr/>
            </a:pPr>
            <a:fld id="{59ED569F-2F06-480B-BA3C-0CB384A7CB2F}" type="slidenum">
              <a:rPr lang="en-US" altLang="zh-CN" smtClean="0"/>
              <a:pPr>
                <a:defRPr/>
              </a:pPr>
              <a:t>101</a:t>
            </a:fld>
            <a:endParaRPr lang="en-US" altLang="zh-CN"/>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量词分配</a:t>
            </a:r>
            <a:r>
              <a:rPr lang="zh-CN" altLang="en-US"/>
              <a:t> </a:t>
            </a:r>
          </a:p>
        </p:txBody>
      </p:sp>
      <p:sp>
        <p:nvSpPr>
          <p:cNvPr id="631811" name="Rectangle 3">
            <a:extLst>
              <a:ext uri="{FF2B5EF4-FFF2-40B4-BE49-F238E27FC236}">
                <a16:creationId xmlns:a16="http://schemas.microsoft.com/office/drawing/2014/main" id="{01A0D821-11CE-4681-92A7-F9435641DA73}"/>
              </a:ext>
            </a:extLst>
          </p:cNvPr>
          <p:cNvSpPr>
            <a:spLocks noGrp="1" noChangeArrowheads="1"/>
          </p:cNvSpPr>
          <p:nvPr>
            <p:ph type="body" idx="1"/>
          </p:nvPr>
        </p:nvSpPr>
        <p:spPr/>
        <p:txBody>
          <a:bodyPr/>
          <a:lstStyle/>
          <a:p>
            <a:pPr eaLnBrk="1" hangingPunct="1">
              <a:lnSpc>
                <a:spcPct val="150000"/>
              </a:lnSpc>
              <a:buFontTx/>
              <a:buNone/>
              <a:defRPr/>
            </a:pPr>
            <a:endParaRPr lang="en-US" altLang="zh-CN" b="0" dirty="0">
              <a:effectLst>
                <a:outerShdw blurRad="38100" dist="38100" dir="2700000" algn="tl">
                  <a:srgbClr val="C0C0C0"/>
                </a:outerShdw>
              </a:effectLst>
              <a:latin typeface="Wingdings" pitchFamily="2" charset="2"/>
            </a:endParaRPr>
          </a:p>
          <a:p>
            <a:pPr eaLnBrk="1" hangingPunct="1">
              <a:lnSpc>
                <a:spcPct val="15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x(A(x)∧B(x))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xB</a:t>
            </a:r>
            <a:r>
              <a:rPr lang="en-US" altLang="zh-CN" b="0" dirty="0">
                <a:effectLst>
                  <a:outerShdw blurRad="38100" dist="38100" dir="2700000" algn="tl">
                    <a:srgbClr val="C0C0C0"/>
                  </a:outerShdw>
                </a:effectLst>
                <a:latin typeface="Georgia" pitchFamily="18" charset="0"/>
              </a:rPr>
              <a:t>(x)</a:t>
            </a:r>
          </a:p>
          <a:p>
            <a:pPr eaLnBrk="1" hangingPunct="1">
              <a:lnSpc>
                <a:spcPct val="15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x(A(x)∨B(x))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xB</a:t>
            </a:r>
            <a:r>
              <a:rPr lang="en-US" altLang="zh-CN" b="0" dirty="0">
                <a:effectLst>
                  <a:outerShdw blurRad="38100" dist="38100" dir="2700000" algn="tl">
                    <a:srgbClr val="C0C0C0"/>
                  </a:outerShdw>
                </a:effectLst>
                <a:latin typeface="Georgia" pitchFamily="18" charset="0"/>
              </a:rPr>
              <a:t>(x)</a:t>
            </a:r>
            <a:r>
              <a:rPr lang="en-US" altLang="zh-CN" b="0" dirty="0"/>
              <a:t> </a:t>
            </a:r>
          </a:p>
        </p:txBody>
      </p:sp>
      <p:sp>
        <p:nvSpPr>
          <p:cNvPr id="2" name="灯片编号占位符 1">
            <a:extLst>
              <a:ext uri="{FF2B5EF4-FFF2-40B4-BE49-F238E27FC236}">
                <a16:creationId xmlns:a16="http://schemas.microsoft.com/office/drawing/2014/main" id="{B16BE916-5799-4F84-AFB1-033220A8B938}"/>
              </a:ext>
            </a:extLst>
          </p:cNvPr>
          <p:cNvSpPr>
            <a:spLocks noGrp="1"/>
          </p:cNvSpPr>
          <p:nvPr>
            <p:ph type="sldNum" sz="quarter" idx="12"/>
          </p:nvPr>
        </p:nvSpPr>
        <p:spPr/>
        <p:txBody>
          <a:bodyPr/>
          <a:lstStyle/>
          <a:p>
            <a:pPr>
              <a:defRPr/>
            </a:pPr>
            <a:fld id="{59ED569F-2F06-480B-BA3C-0CB384A7CB2F}" type="slidenum">
              <a:rPr lang="en-US" altLang="zh-CN" smtClean="0"/>
              <a:pPr>
                <a:defRPr/>
              </a:pPr>
              <a:t>102</a:t>
            </a:fld>
            <a:endParaRPr lang="en-US" altLang="zh-CN"/>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量词分配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rPr>
              <a:t>反例</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32835" name="Rectangle 3">
            <a:extLst>
              <a:ext uri="{FF2B5EF4-FFF2-40B4-BE49-F238E27FC236}">
                <a16:creationId xmlns:a16="http://schemas.microsoft.com/office/drawing/2014/main" id="{F5F09F2E-FDFD-4D0D-A899-23847CCC20B3}"/>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个体域为全体自然数</a:t>
            </a:r>
            <a:r>
              <a:rPr lang="en-US" altLang="zh-CN" sz="2800" b="0" dirty="0">
                <a:effectLst>
                  <a:outerShdw blurRad="38100" dist="38100" dir="2700000" algn="tl">
                    <a:srgbClr val="C0C0C0"/>
                  </a:outerShdw>
                </a:effectLst>
                <a:latin typeface="Georgia" pitchFamily="18" charset="0"/>
              </a:rPr>
              <a:t>; A(x): x</a:t>
            </a:r>
            <a:r>
              <a:rPr lang="zh-CN" altLang="en-US" sz="2800" b="0" dirty="0">
                <a:effectLst>
                  <a:outerShdw blurRad="38100" dist="38100" dir="2700000" algn="tl">
                    <a:srgbClr val="C0C0C0"/>
                  </a:outerShdw>
                </a:effectLst>
                <a:latin typeface="Georgia" pitchFamily="18" charset="0"/>
              </a:rPr>
              <a:t>是偶数</a:t>
            </a:r>
          </a:p>
          <a:p>
            <a:pPr eaLnBrk="1" hangingPunct="1">
              <a:buFontTx/>
              <a:buNone/>
              <a:defRPr/>
            </a:pPr>
            <a:r>
              <a:rPr lang="zh-CN" altLang="en-US"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rPr>
              <a:t>B(x): x</a:t>
            </a:r>
            <a:r>
              <a:rPr lang="zh-CN" altLang="en-US" sz="2800" b="0" dirty="0">
                <a:effectLst>
                  <a:outerShdw blurRad="38100" dist="38100" dir="2700000" algn="tl">
                    <a:srgbClr val="C0C0C0"/>
                  </a:outerShdw>
                </a:effectLst>
                <a:latin typeface="Georgia" pitchFamily="18" charset="0"/>
              </a:rPr>
              <a:t>是奇数</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左</a:t>
            </a:r>
            <a:r>
              <a:rPr lang="zh-CN" altLang="en-US"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T</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右</a:t>
            </a:r>
            <a:r>
              <a:rPr lang="zh-CN" altLang="en-US"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F</a:t>
            </a:r>
            <a:endParaRPr lang="en-US" altLang="zh-CN" sz="2800" b="0" dirty="0">
              <a:effectLst>
                <a:outerShdw blurRad="38100" dist="38100" dir="2700000" algn="tl">
                  <a:srgbClr val="C0C0C0"/>
                </a:outerShdw>
              </a:effectLst>
              <a:latin typeface="Georgia" pitchFamily="18" charset="0"/>
            </a:endParaRPr>
          </a:p>
          <a:p>
            <a:pPr eaLnBrk="1" hangingPunct="1">
              <a:buFontTx/>
              <a:buNone/>
              <a:defRPr/>
            </a:pPr>
            <a:endParaRPr lang="en-US" altLang="zh-CN" sz="2800" b="0" dirty="0">
              <a:effectLst>
                <a:outerShdw blurRad="38100" dist="38100" dir="2700000" algn="tl">
                  <a:srgbClr val="C0C0C0"/>
                </a:outerShdw>
              </a:effectLst>
              <a:latin typeface="Georgia" pitchFamily="18" charset="0"/>
            </a:endParaRP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个体域为全体自然数</a:t>
            </a:r>
            <a:r>
              <a:rPr lang="en-US" altLang="zh-CN" sz="2800" b="0" dirty="0">
                <a:effectLst>
                  <a:outerShdw blurRad="38100" dist="38100" dir="2700000" algn="tl">
                    <a:srgbClr val="C0C0C0"/>
                  </a:outerShdw>
                </a:effectLst>
                <a:latin typeface="Georgia" pitchFamily="18" charset="0"/>
              </a:rPr>
              <a:t>; A(x): x</a:t>
            </a:r>
            <a:r>
              <a:rPr lang="zh-CN" altLang="en-US" sz="2800" b="0" dirty="0">
                <a:effectLst>
                  <a:outerShdw blurRad="38100" dist="38100" dir="2700000" algn="tl">
                    <a:srgbClr val="C0C0C0"/>
                  </a:outerShdw>
                </a:effectLst>
                <a:latin typeface="Georgia" pitchFamily="18" charset="0"/>
              </a:rPr>
              <a:t>是偶数</a:t>
            </a:r>
          </a:p>
          <a:p>
            <a:pPr eaLnBrk="1" hangingPunct="1">
              <a:buFontTx/>
              <a:buNone/>
              <a:defRPr/>
            </a:pPr>
            <a:r>
              <a:rPr lang="zh-CN" altLang="en-US" sz="2800" b="0" dirty="0"/>
              <a:t>       </a:t>
            </a:r>
            <a:r>
              <a:rPr lang="en-US" altLang="zh-CN" sz="2800" b="0" dirty="0"/>
              <a:t>B(x): x</a:t>
            </a:r>
            <a:r>
              <a:rPr lang="zh-CN" altLang="en-US" sz="2800" b="0" dirty="0"/>
              <a:t>是奇数</a:t>
            </a:r>
            <a:r>
              <a:rPr lang="en-US" altLang="zh-CN" sz="2800" b="0" dirty="0"/>
              <a:t>;    </a:t>
            </a:r>
            <a:r>
              <a:rPr lang="zh-CN" altLang="en-US" sz="2800" b="0" dirty="0"/>
              <a:t>左</a:t>
            </a:r>
            <a:r>
              <a:rPr lang="zh-CN" altLang="en-US" sz="2800" b="0" dirty="0">
                <a:sym typeface="Symbol" pitchFamily="18" charset="2"/>
              </a:rPr>
              <a:t></a:t>
            </a:r>
            <a:r>
              <a:rPr lang="en-US" altLang="zh-CN" sz="2800" b="0" dirty="0">
                <a:sym typeface="Symbol" pitchFamily="18" charset="2"/>
              </a:rPr>
              <a:t>F</a:t>
            </a:r>
            <a:r>
              <a:rPr lang="en-US" altLang="zh-CN" sz="2800" b="0" dirty="0"/>
              <a:t>, </a:t>
            </a:r>
            <a:r>
              <a:rPr lang="zh-CN" altLang="en-US" sz="2800" b="0" dirty="0"/>
              <a:t>右</a:t>
            </a:r>
            <a:r>
              <a:rPr lang="zh-CN" altLang="en-US" sz="2800" b="0" dirty="0">
                <a:sym typeface="Symbol" pitchFamily="18" charset="2"/>
              </a:rPr>
              <a:t></a:t>
            </a:r>
            <a:r>
              <a:rPr lang="en-US" altLang="zh-CN" sz="2800" b="0" dirty="0">
                <a:sym typeface="Symbol" pitchFamily="18" charset="2"/>
              </a:rPr>
              <a:t>T</a:t>
            </a:r>
            <a:endParaRPr lang="en-US" altLang="zh-CN" sz="2800" b="0" dirty="0"/>
          </a:p>
        </p:txBody>
      </p:sp>
      <p:sp>
        <p:nvSpPr>
          <p:cNvPr id="2" name="灯片编号占位符 1">
            <a:extLst>
              <a:ext uri="{FF2B5EF4-FFF2-40B4-BE49-F238E27FC236}">
                <a16:creationId xmlns:a16="http://schemas.microsoft.com/office/drawing/2014/main" id="{F415F69B-A8B2-4CFF-8BDE-2B2B3C79EE62}"/>
              </a:ext>
            </a:extLst>
          </p:cNvPr>
          <p:cNvSpPr>
            <a:spLocks noGrp="1"/>
          </p:cNvSpPr>
          <p:nvPr>
            <p:ph type="sldNum" sz="quarter" idx="12"/>
          </p:nvPr>
        </p:nvSpPr>
        <p:spPr/>
        <p:txBody>
          <a:bodyPr/>
          <a:lstStyle/>
          <a:p>
            <a:pPr>
              <a:defRPr/>
            </a:pPr>
            <a:fld id="{59ED569F-2F06-480B-BA3C-0CB384A7CB2F}" type="slidenum">
              <a:rPr lang="en-US" altLang="zh-CN" smtClean="0"/>
              <a:pPr>
                <a:defRPr/>
              </a:pPr>
              <a:t>103</a:t>
            </a:fld>
            <a:endParaRPr lang="en-US" altLang="zh-CN"/>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换名</a:t>
            </a:r>
            <a:r>
              <a:rPr lang="en-US" altLang="zh-CN">
                <a:latin typeface="Times New Roman" panose="02020603050405020304" pitchFamily="18" charset="0"/>
                <a:cs typeface="Times New Roman" panose="02020603050405020304" pitchFamily="18" charset="0"/>
              </a:rPr>
              <a:t>(rename)</a:t>
            </a:r>
            <a:r>
              <a:rPr lang="zh-CN" altLang="en-US">
                <a:latin typeface="Times New Roman" panose="02020603050405020304" pitchFamily="18" charset="0"/>
              </a:rPr>
              <a:t>规则</a:t>
            </a:r>
            <a:r>
              <a:rPr lang="zh-CN" altLang="en-US"/>
              <a:t> </a:t>
            </a:r>
          </a:p>
        </p:txBody>
      </p:sp>
      <p:sp>
        <p:nvSpPr>
          <p:cNvPr id="633859" name="Rectangle 3">
            <a:extLst>
              <a:ext uri="{FF2B5EF4-FFF2-40B4-BE49-F238E27FC236}">
                <a16:creationId xmlns:a16="http://schemas.microsoft.com/office/drawing/2014/main" id="{D5794BA4-E7B1-4688-B3D0-5D0DE1500EC9}"/>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把某个指导变项和其量词辖域中所有同名的约束出现</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都换成某个新的个体变项符号</a:t>
            </a:r>
            <a:r>
              <a:rPr lang="en-US" altLang="zh-CN" sz="2800" b="0" dirty="0">
                <a:effectLst>
                  <a:outerShdw blurRad="38100" dist="38100" dir="2700000" algn="tl">
                    <a:srgbClr val="C0C0C0"/>
                  </a:outerShdw>
                </a:effectLst>
                <a:latin typeface="Georgia" pitchFamily="18" charset="0"/>
              </a:rPr>
              <a:t>.</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例如</a:t>
            </a:r>
            <a:r>
              <a:rPr lang="en-US" altLang="zh-CN" sz="2800" b="0" dirty="0">
                <a:effectLst>
                  <a:outerShdw blurRad="38100" dist="38100" dir="2700000" algn="tl">
                    <a:srgbClr val="C0C0C0"/>
                  </a:outerShdw>
                </a:effectLst>
                <a:latin typeface="Georgia" pitchFamily="18" charset="0"/>
              </a:rPr>
              <a:t>:  </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y(A(y)∧B(y))</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a:t>
            </a:r>
            <a:r>
              <a:rPr lang="en-US" altLang="zh-CN" sz="2800" b="0" dirty="0">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zB</a:t>
            </a:r>
            <a:r>
              <a:rPr lang="en-US" altLang="zh-CN" sz="2800" b="0" dirty="0">
                <a:effectLst>
                  <a:outerShdw blurRad="38100" dist="38100" dir="2700000" algn="tl">
                    <a:srgbClr val="C0C0C0"/>
                  </a:outerShdw>
                </a:effectLst>
                <a:latin typeface="Georgia" pitchFamily="18" charset="0"/>
              </a:rPr>
              <a:t>(z)</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H(</a:t>
            </a:r>
            <a:r>
              <a:rPr lang="en-US" altLang="zh-CN" sz="2800" b="0" dirty="0" err="1">
                <a:effectLst>
                  <a:outerShdw blurRad="38100" dist="38100" dir="2700000" algn="tl">
                    <a:srgbClr val="C0C0C0"/>
                  </a:outerShdw>
                </a:effectLst>
                <a:latin typeface="Georgia" pitchFamily="18" charset="0"/>
              </a:rPr>
              <a:t>x,y</a:t>
            </a:r>
            <a:r>
              <a:rPr lang="en-US" altLang="zh-CN" sz="2800" b="0" dirty="0">
                <a:effectLst>
                  <a:outerShdw blurRad="38100" dist="38100" dir="2700000" algn="tl">
                    <a:srgbClr val="C0C0C0"/>
                  </a:outerShdw>
                </a:effectLst>
                <a:latin typeface="Georgia" pitchFamily="18" charset="0"/>
              </a:rPr>
              <a:t>)∨</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y(G(y)</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H(</a:t>
            </a:r>
            <a:r>
              <a:rPr lang="en-US" altLang="zh-CN" sz="2800" b="0" dirty="0" err="1">
                <a:effectLst>
                  <a:outerShdw blurRad="38100" dist="38100" dir="2700000" algn="tl">
                    <a:srgbClr val="C0C0C0"/>
                  </a:outerShdw>
                </a:effectLst>
                <a:latin typeface="Georgia" pitchFamily="18" charset="0"/>
              </a:rPr>
              <a:t>x,y</a:t>
            </a:r>
            <a:r>
              <a:rPr lang="en-US" altLang="zh-CN" sz="2800" b="0" dirty="0">
                <a:effectLst>
                  <a:outerShdw blurRad="38100" dist="38100" dir="2700000" algn="tl">
                    <a:srgbClr val="C0C0C0"/>
                  </a:outerShdw>
                </a:effectLst>
                <a:latin typeface="Georgia" pitchFamily="18" charset="0"/>
              </a:rPr>
              <a:t>))</a:t>
            </a:r>
          </a:p>
          <a:p>
            <a:pPr eaLnBrk="1" hangingPunct="1">
              <a:buFontTx/>
              <a:buNone/>
              <a:defRPr/>
            </a:pPr>
            <a:r>
              <a:rPr lang="en-US" altLang="zh-CN" sz="2800" b="0" dirty="0">
                <a:sym typeface="Symbol" pitchFamily="18" charset="2"/>
              </a:rPr>
              <a:t>        </a:t>
            </a:r>
            <a:r>
              <a:rPr lang="en-US" altLang="zh-CN" sz="2800" b="0" dirty="0"/>
              <a:t> H(</a:t>
            </a:r>
            <a:r>
              <a:rPr lang="en-US" altLang="zh-CN" sz="2800" b="0" dirty="0" err="1"/>
              <a:t>x,y</a:t>
            </a:r>
            <a:r>
              <a:rPr lang="en-US" altLang="zh-CN" sz="2800" b="0" dirty="0"/>
              <a:t>)∨</a:t>
            </a:r>
            <a:r>
              <a:rPr lang="en-US" altLang="zh-CN" sz="2800" b="0" dirty="0">
                <a:sym typeface="Symbol" pitchFamily="18" charset="2"/>
              </a:rPr>
              <a:t></a:t>
            </a:r>
            <a:r>
              <a:rPr lang="en-US" altLang="zh-CN" sz="2800" b="0" dirty="0" err="1"/>
              <a:t>zF</a:t>
            </a:r>
            <a:r>
              <a:rPr lang="en-US" altLang="zh-CN" sz="2800" b="0" dirty="0"/>
              <a:t>(z)∨</a:t>
            </a:r>
            <a:r>
              <a:rPr lang="en-US" altLang="zh-CN" sz="2800" b="0" dirty="0">
                <a:sym typeface="Symbol" pitchFamily="18" charset="2"/>
              </a:rPr>
              <a:t></a:t>
            </a:r>
            <a:r>
              <a:rPr lang="en-US" altLang="zh-CN" sz="2800" b="0" dirty="0"/>
              <a:t>u(G(u)</a:t>
            </a:r>
            <a:r>
              <a:rPr lang="en-US" altLang="zh-CN" sz="2800" b="0" dirty="0">
                <a:sym typeface="Symbol" pitchFamily="18" charset="2"/>
              </a:rPr>
              <a:t></a:t>
            </a:r>
            <a:r>
              <a:rPr lang="en-US" altLang="zh-CN" sz="2800" b="0" dirty="0"/>
              <a:t>H(</a:t>
            </a:r>
            <a:r>
              <a:rPr lang="en-US" altLang="zh-CN" sz="2800" b="0" dirty="0" err="1"/>
              <a:t>x,u</a:t>
            </a:r>
            <a:r>
              <a:rPr lang="en-US" altLang="zh-CN" sz="2800" b="0" dirty="0"/>
              <a:t>)) </a:t>
            </a:r>
          </a:p>
        </p:txBody>
      </p:sp>
      <p:sp>
        <p:nvSpPr>
          <p:cNvPr id="2" name="灯片编号占位符 1">
            <a:extLst>
              <a:ext uri="{FF2B5EF4-FFF2-40B4-BE49-F238E27FC236}">
                <a16:creationId xmlns:a16="http://schemas.microsoft.com/office/drawing/2014/main" id="{F4A6335F-1B87-426E-9DC4-92BCE15B19AD}"/>
              </a:ext>
            </a:extLst>
          </p:cNvPr>
          <p:cNvSpPr>
            <a:spLocks noGrp="1"/>
          </p:cNvSpPr>
          <p:nvPr>
            <p:ph type="sldNum" sz="quarter" idx="12"/>
          </p:nvPr>
        </p:nvSpPr>
        <p:spPr/>
        <p:txBody>
          <a:bodyPr/>
          <a:lstStyle/>
          <a:p>
            <a:pPr>
              <a:defRPr/>
            </a:pPr>
            <a:fld id="{59ED569F-2F06-480B-BA3C-0CB384A7CB2F}" type="slidenum">
              <a:rPr lang="en-US" altLang="zh-CN" smtClean="0"/>
              <a:pPr>
                <a:defRPr/>
              </a:pPr>
              <a:t>104</a:t>
            </a:fld>
            <a:endParaRPr lang="en-US" altLang="zh-CN"/>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代替</a:t>
            </a:r>
            <a:r>
              <a:rPr lang="en-US" altLang="zh-CN">
                <a:latin typeface="Times New Roman" panose="02020603050405020304" pitchFamily="18" charset="0"/>
                <a:cs typeface="Times New Roman" panose="02020603050405020304" pitchFamily="18" charset="0"/>
              </a:rPr>
              <a:t>(substitute)</a:t>
            </a:r>
            <a:r>
              <a:rPr lang="zh-CN" altLang="en-US">
                <a:latin typeface="Times New Roman" panose="02020603050405020304" pitchFamily="18" charset="0"/>
              </a:rPr>
              <a:t>规则</a:t>
            </a:r>
            <a:r>
              <a:rPr lang="zh-CN" altLang="en-US"/>
              <a:t> </a:t>
            </a:r>
          </a:p>
        </p:txBody>
      </p:sp>
      <p:sp>
        <p:nvSpPr>
          <p:cNvPr id="634883" name="Rectangle 3">
            <a:extLst>
              <a:ext uri="{FF2B5EF4-FFF2-40B4-BE49-F238E27FC236}">
                <a16:creationId xmlns:a16="http://schemas.microsoft.com/office/drawing/2014/main" id="{88F51438-B512-47DE-8DD9-806466045B3E}"/>
              </a:ext>
            </a:extLst>
          </p:cNvPr>
          <p:cNvSpPr>
            <a:spLocks noGrp="1" noChangeArrowheads="1"/>
          </p:cNvSpPr>
          <p:nvPr>
            <p:ph type="body" idx="1"/>
          </p:nvPr>
        </p:nvSpPr>
        <p:spPr/>
        <p:txBody>
          <a:bodyPr/>
          <a:lstStyle/>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zh-CN" altLang="en-US" b="0" dirty="0">
                <a:effectLst>
                  <a:outerShdw blurRad="38100" dist="38100" dir="2700000" algn="tl">
                    <a:srgbClr val="C0C0C0"/>
                  </a:outerShdw>
                </a:effectLst>
                <a:latin typeface="Georgia" pitchFamily="18" charset="0"/>
              </a:rPr>
              <a:t>把某个自由变项的所有出现</a:t>
            </a:r>
            <a:r>
              <a:rPr lang="en-US" altLang="zh-CN" b="0" dirty="0">
                <a:effectLst>
                  <a:outerShdw blurRad="38100" dist="38100" dir="2700000" algn="tl">
                    <a:srgbClr val="C0C0C0"/>
                  </a:outerShdw>
                </a:effectLst>
                <a:latin typeface="Georgia" pitchFamily="18" charset="0"/>
              </a:rPr>
              <a:t>, </a:t>
            </a:r>
            <a:r>
              <a:rPr lang="zh-CN" altLang="en-US" b="0" dirty="0">
                <a:effectLst>
                  <a:outerShdw blurRad="38100" dist="38100" dir="2700000" algn="tl">
                    <a:srgbClr val="C0C0C0"/>
                  </a:outerShdw>
                </a:effectLst>
                <a:latin typeface="Georgia" pitchFamily="18" charset="0"/>
              </a:rPr>
              <a:t>都换成某个新的个体变项符号</a:t>
            </a:r>
            <a:r>
              <a:rPr lang="en-US" altLang="zh-CN" b="0" dirty="0">
                <a:effectLst>
                  <a:outerShdw blurRad="38100" dist="38100" dir="2700000" algn="tl">
                    <a:srgbClr val="C0C0C0"/>
                  </a:outerShdw>
                </a:effectLst>
                <a:latin typeface="Georgia" pitchFamily="18" charset="0"/>
              </a:rPr>
              <a:t>.</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zh-CN" altLang="en-US" b="0" dirty="0">
                <a:effectLst>
                  <a:outerShdw blurRad="38100" dist="38100" dir="2700000" algn="tl">
                    <a:srgbClr val="C0C0C0"/>
                  </a:outerShdw>
                </a:effectLst>
                <a:latin typeface="Georgia" pitchFamily="18" charset="0"/>
              </a:rPr>
              <a:t>例如</a:t>
            </a:r>
            <a:r>
              <a:rPr lang="en-US" altLang="zh-CN" b="0" dirty="0">
                <a:effectLst>
                  <a:outerShdw blurRad="38100" dist="38100" dir="2700000" algn="tl">
                    <a:srgbClr val="C0C0C0"/>
                  </a:outerShdw>
                </a:effectLst>
                <a:latin typeface="Georgia" pitchFamily="18" charset="0"/>
              </a:rPr>
              <a:t>:  </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A(y)∧B(y)</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(x)∧B(y)</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H(</a:t>
            </a:r>
            <a:r>
              <a:rPr lang="en-US" altLang="zh-CN" b="0" dirty="0" err="1">
                <a:effectLst>
                  <a:outerShdw blurRad="38100" dist="38100" dir="2700000" algn="tl">
                    <a:srgbClr val="C0C0C0"/>
                  </a:outerShdw>
                </a:effectLst>
                <a:latin typeface="Georgia" pitchFamily="18" charset="0"/>
              </a:rPr>
              <a:t>x,y</a:t>
            </a:r>
            <a:r>
              <a:rPr lang="en-US" altLang="zh-CN" b="0" dirty="0">
                <a:effectLst>
                  <a:outerShdw blurRad="38100" dist="38100" dir="2700000" algn="tl">
                    <a:srgbClr val="C0C0C0"/>
                  </a:outerShdw>
                </a:effectLst>
                <a:latin typeface="Georgia" pitchFamily="18" charset="0"/>
              </a:rPr>
              <a:t>)∨</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xF</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y(G(y)</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H(</a:t>
            </a:r>
            <a:r>
              <a:rPr lang="en-US" altLang="zh-CN" b="0" dirty="0" err="1">
                <a:effectLst>
                  <a:outerShdw blurRad="38100" dist="38100" dir="2700000" algn="tl">
                    <a:srgbClr val="C0C0C0"/>
                  </a:outerShdw>
                </a:effectLst>
                <a:latin typeface="Georgia" pitchFamily="18" charset="0"/>
              </a:rPr>
              <a:t>x,y</a:t>
            </a:r>
            <a:r>
              <a:rPr lang="en-US" altLang="zh-CN" b="0" dirty="0">
                <a:effectLst>
                  <a:outerShdw blurRad="38100" dist="38100" dir="2700000" algn="tl">
                    <a:srgbClr val="C0C0C0"/>
                  </a:outerShdw>
                </a:effectLst>
                <a:latin typeface="Georgia" pitchFamily="18" charset="0"/>
              </a:rPr>
              <a:t>))</a:t>
            </a:r>
          </a:p>
          <a:p>
            <a:pPr eaLnBrk="1" hangingPunct="1">
              <a:lnSpc>
                <a:spcPct val="90000"/>
              </a:lnSpc>
              <a:buFontTx/>
              <a:buNone/>
              <a:defRPr/>
            </a:pPr>
            <a:r>
              <a:rPr lang="en-US" altLang="zh-CN" b="0" dirty="0">
                <a:sym typeface="Symbol" pitchFamily="18" charset="2"/>
              </a:rPr>
              <a:t>        </a:t>
            </a:r>
            <a:r>
              <a:rPr lang="en-US" altLang="zh-CN" b="0" dirty="0"/>
              <a:t> H(</a:t>
            </a:r>
            <a:r>
              <a:rPr lang="en-US" altLang="zh-CN" b="0" dirty="0" err="1"/>
              <a:t>s,t</a:t>
            </a:r>
            <a:r>
              <a:rPr lang="en-US" altLang="zh-CN" b="0" dirty="0"/>
              <a:t>)∨</a:t>
            </a:r>
            <a:r>
              <a:rPr lang="en-US" altLang="zh-CN" b="0" dirty="0">
                <a:sym typeface="Symbol" pitchFamily="18" charset="2"/>
              </a:rPr>
              <a:t></a:t>
            </a:r>
            <a:r>
              <a:rPr lang="en-US" altLang="zh-CN" b="0" dirty="0" err="1"/>
              <a:t>xF</a:t>
            </a:r>
            <a:r>
              <a:rPr lang="en-US" altLang="zh-CN" b="0" dirty="0"/>
              <a:t>(x)∨</a:t>
            </a:r>
            <a:r>
              <a:rPr lang="en-US" altLang="zh-CN" b="0" dirty="0">
                <a:sym typeface="Symbol" pitchFamily="18" charset="2"/>
              </a:rPr>
              <a:t></a:t>
            </a:r>
            <a:r>
              <a:rPr lang="en-US" altLang="zh-CN" b="0" dirty="0"/>
              <a:t>y(G(y)</a:t>
            </a:r>
            <a:r>
              <a:rPr lang="en-US" altLang="zh-CN" b="0" dirty="0">
                <a:sym typeface="Symbol" pitchFamily="18" charset="2"/>
              </a:rPr>
              <a:t></a:t>
            </a:r>
            <a:r>
              <a:rPr lang="en-US" altLang="zh-CN" b="0" dirty="0"/>
              <a:t>H(</a:t>
            </a:r>
            <a:r>
              <a:rPr lang="en-US" altLang="zh-CN" b="0" dirty="0" err="1"/>
              <a:t>s,y</a:t>
            </a:r>
            <a:r>
              <a:rPr lang="en-US" altLang="zh-CN" b="0" dirty="0"/>
              <a:t>)) </a:t>
            </a:r>
          </a:p>
        </p:txBody>
      </p:sp>
      <p:sp>
        <p:nvSpPr>
          <p:cNvPr id="2" name="灯片编号占位符 1">
            <a:extLst>
              <a:ext uri="{FF2B5EF4-FFF2-40B4-BE49-F238E27FC236}">
                <a16:creationId xmlns:a16="http://schemas.microsoft.com/office/drawing/2014/main" id="{E05C9182-7208-4E3B-9869-11B12543CCBC}"/>
              </a:ext>
            </a:extLst>
          </p:cNvPr>
          <p:cNvSpPr>
            <a:spLocks noGrp="1"/>
          </p:cNvSpPr>
          <p:nvPr>
            <p:ph type="sldNum" sz="quarter" idx="12"/>
          </p:nvPr>
        </p:nvSpPr>
        <p:spPr/>
        <p:txBody>
          <a:bodyPr/>
          <a:lstStyle/>
          <a:p>
            <a:pPr>
              <a:defRPr/>
            </a:pPr>
            <a:fld id="{59ED569F-2F06-480B-BA3C-0CB384A7CB2F}" type="slidenum">
              <a:rPr lang="en-US" altLang="zh-CN" smtClean="0"/>
              <a:pPr>
                <a:defRPr/>
              </a:pPr>
              <a:t>105</a:t>
            </a:fld>
            <a:endParaRPr lang="en-US" altLang="zh-CN"/>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Dangerous situations</a:t>
            </a:r>
          </a:p>
        </p:txBody>
      </p:sp>
      <p:sp>
        <p:nvSpPr>
          <p:cNvPr id="169987" name="Rectangle 3"/>
          <p:cNvSpPr>
            <a:spLocks noGrp="1" noChangeArrowheads="1"/>
          </p:cNvSpPr>
          <p:nvPr>
            <p:ph type="body" idx="1"/>
          </p:nvPr>
        </p:nvSpPr>
        <p:spPr/>
        <p:txBody>
          <a:bodyPr/>
          <a:lstStyle/>
          <a:p>
            <a:pPr eaLnBrk="1" hangingPunct="1"/>
            <a:r>
              <a:rPr lang="en-US" altLang="zh-CN" b="0" dirty="0"/>
              <a:t>Commutativity of quantifiers</a:t>
            </a:r>
          </a:p>
          <a:p>
            <a:pPr lvl="1" eaLnBrk="1" hangingPunct="1"/>
            <a:r>
              <a:rPr lang="en-US" altLang="zh-CN" b="0" dirty="0">
                <a:latin typeface="Symbol" panose="05050102010706020507" pitchFamily="18" charset="2"/>
              </a:rPr>
              <a:t>"</a:t>
            </a:r>
            <a:r>
              <a:rPr lang="en-US" altLang="zh-CN" b="0" i="1" dirty="0" err="1"/>
              <a:t>x</a:t>
            </a:r>
            <a:r>
              <a:rPr lang="en-US" altLang="zh-CN" b="0" dirty="0" err="1">
                <a:latin typeface="Symbol" panose="05050102010706020507" pitchFamily="18" charset="2"/>
              </a:rPr>
              <a:t>"</a:t>
            </a:r>
            <a:r>
              <a:rPr lang="en-US" altLang="zh-CN" b="0" i="1" dirty="0" err="1"/>
              <a:t>yP</a:t>
            </a:r>
            <a:r>
              <a:rPr lang="en-US" altLang="zh-CN" b="0" dirty="0"/>
              <a:t>(</a:t>
            </a:r>
            <a:r>
              <a:rPr lang="en-US" altLang="zh-CN" b="0" i="1" dirty="0"/>
              <a:t>x</a:t>
            </a:r>
            <a:r>
              <a:rPr lang="en-US" altLang="zh-CN" b="0" dirty="0"/>
              <a:t>, </a:t>
            </a:r>
            <a:r>
              <a:rPr lang="en-US" altLang="zh-CN" b="0" i="1" dirty="0"/>
              <a:t>y</a:t>
            </a:r>
            <a:r>
              <a:rPr lang="en-US" altLang="zh-CN" b="0" dirty="0"/>
              <a:t>) </a:t>
            </a:r>
            <a:r>
              <a:rPr lang="en-US" altLang="zh-CN" b="0" dirty="0">
                <a:sym typeface="Symbol" panose="05050102010706020507" pitchFamily="18" charset="2"/>
              </a:rPr>
              <a:t></a:t>
            </a:r>
            <a:r>
              <a:rPr lang="en-US" altLang="zh-CN" b="0" dirty="0">
                <a:latin typeface="Symbol" panose="05050102010706020507" pitchFamily="18" charset="2"/>
              </a:rPr>
              <a:t> "</a:t>
            </a:r>
            <a:r>
              <a:rPr lang="en-US" altLang="zh-CN" b="0" i="1" dirty="0" err="1"/>
              <a:t>y</a:t>
            </a:r>
            <a:r>
              <a:rPr lang="en-US" altLang="zh-CN" b="0" dirty="0" err="1">
                <a:latin typeface="Symbol" panose="05050102010706020507" pitchFamily="18" charset="2"/>
              </a:rPr>
              <a:t>"</a:t>
            </a:r>
            <a:r>
              <a:rPr lang="en-US" altLang="zh-CN" b="0" i="1" dirty="0" err="1"/>
              <a:t>xP</a:t>
            </a:r>
            <a:r>
              <a:rPr lang="en-US" altLang="zh-CN" b="0" dirty="0"/>
              <a:t>( </a:t>
            </a:r>
            <a:r>
              <a:rPr lang="en-US" altLang="zh-CN" b="0" i="1" dirty="0"/>
              <a:t>x</a:t>
            </a:r>
            <a:r>
              <a:rPr lang="en-US" altLang="zh-CN" b="0" dirty="0"/>
              <a:t>, </a:t>
            </a:r>
            <a:r>
              <a:rPr lang="en-US" altLang="zh-CN" b="0" i="1" dirty="0"/>
              <a:t>y</a:t>
            </a:r>
            <a:r>
              <a:rPr lang="en-US" altLang="zh-CN" b="0" dirty="0"/>
              <a:t>)?</a:t>
            </a:r>
          </a:p>
          <a:p>
            <a:pPr lvl="1" eaLnBrk="1" hangingPunct="1">
              <a:buFontTx/>
              <a:buNone/>
            </a:pPr>
            <a:r>
              <a:rPr lang="en-US" altLang="zh-CN" b="0" dirty="0"/>
              <a:t>YES!</a:t>
            </a:r>
          </a:p>
          <a:p>
            <a:pPr lvl="1" eaLnBrk="1" hangingPunct="1"/>
            <a:r>
              <a:rPr lang="en-US" altLang="zh-CN" b="0" dirty="0">
                <a:latin typeface="Symbol" panose="05050102010706020507" pitchFamily="18" charset="2"/>
              </a:rPr>
              <a:t>"</a:t>
            </a:r>
            <a:r>
              <a:rPr lang="en-US" altLang="zh-CN" b="0" i="1" dirty="0" err="1"/>
              <a:t>x</a:t>
            </a:r>
            <a:r>
              <a:rPr lang="en-US" altLang="zh-CN" b="0" dirty="0" err="1">
                <a:latin typeface="Symbol" panose="05050102010706020507" pitchFamily="18" charset="2"/>
              </a:rPr>
              <a:t>$</a:t>
            </a:r>
            <a:r>
              <a:rPr lang="en-US" altLang="zh-CN" b="0" i="1" dirty="0" err="1"/>
              <a:t>yP</a:t>
            </a:r>
            <a:r>
              <a:rPr lang="en-US" altLang="zh-CN" b="0" dirty="0"/>
              <a:t>(</a:t>
            </a:r>
            <a:r>
              <a:rPr lang="en-US" altLang="zh-CN" b="0" i="1" dirty="0"/>
              <a:t>x</a:t>
            </a:r>
            <a:r>
              <a:rPr lang="en-US" altLang="zh-CN" b="0" dirty="0"/>
              <a:t>, </a:t>
            </a:r>
            <a:r>
              <a:rPr lang="en-US" altLang="zh-CN" b="0" i="1" dirty="0"/>
              <a:t>y</a:t>
            </a:r>
            <a:r>
              <a:rPr lang="en-US" altLang="zh-CN" b="0" dirty="0"/>
              <a:t>) </a:t>
            </a:r>
            <a:r>
              <a:rPr lang="en-US" altLang="zh-CN" b="0" dirty="0">
                <a:sym typeface="Symbol" panose="05050102010706020507" pitchFamily="18" charset="2"/>
              </a:rPr>
              <a:t></a:t>
            </a:r>
            <a:r>
              <a:rPr lang="en-US" altLang="zh-CN" b="0" dirty="0">
                <a:latin typeface="Symbol" panose="05050102010706020507" pitchFamily="18" charset="2"/>
              </a:rPr>
              <a:t> $</a:t>
            </a:r>
            <a:r>
              <a:rPr lang="en-US" altLang="zh-CN" b="0" i="1" dirty="0" err="1"/>
              <a:t>y</a:t>
            </a:r>
            <a:r>
              <a:rPr lang="en-US" altLang="zh-CN" b="0" dirty="0" err="1">
                <a:latin typeface="Symbol" panose="05050102010706020507" pitchFamily="18" charset="2"/>
              </a:rPr>
              <a:t>"</a:t>
            </a:r>
            <a:r>
              <a:rPr lang="en-US" altLang="zh-CN" b="0" i="1" dirty="0" err="1"/>
              <a:t>xP</a:t>
            </a:r>
            <a:r>
              <a:rPr lang="en-US" altLang="zh-CN" b="0" dirty="0"/>
              <a:t>(</a:t>
            </a:r>
            <a:r>
              <a:rPr lang="en-US" altLang="zh-CN" b="0" i="1" dirty="0"/>
              <a:t>x</a:t>
            </a:r>
            <a:r>
              <a:rPr lang="en-US" altLang="zh-CN" b="0" dirty="0"/>
              <a:t>, </a:t>
            </a:r>
            <a:r>
              <a:rPr lang="en-US" altLang="zh-CN" b="0" i="1" dirty="0"/>
              <a:t>y</a:t>
            </a:r>
            <a:r>
              <a:rPr lang="en-US" altLang="zh-CN" b="0" dirty="0"/>
              <a:t>)?</a:t>
            </a:r>
          </a:p>
          <a:p>
            <a:pPr lvl="1" eaLnBrk="1" hangingPunct="1">
              <a:buFontTx/>
              <a:buNone/>
            </a:pPr>
            <a:r>
              <a:rPr lang="en-US" altLang="zh-CN" b="0" dirty="0"/>
              <a:t>NO!</a:t>
            </a:r>
          </a:p>
          <a:p>
            <a:pPr lvl="1" eaLnBrk="1" hangingPunct="1"/>
            <a:r>
              <a:rPr lang="en-US" altLang="zh-CN" b="0" dirty="0"/>
              <a:t>DIFFERENT MEANING!</a:t>
            </a:r>
          </a:p>
        </p:txBody>
      </p:sp>
      <p:sp>
        <p:nvSpPr>
          <p:cNvPr id="2" name="灯片编号占位符 1">
            <a:extLst>
              <a:ext uri="{FF2B5EF4-FFF2-40B4-BE49-F238E27FC236}">
                <a16:creationId xmlns:a16="http://schemas.microsoft.com/office/drawing/2014/main" id="{F5B319BA-CBE2-4515-9BB6-3D5BFB6FDBBA}"/>
              </a:ext>
            </a:extLst>
          </p:cNvPr>
          <p:cNvSpPr>
            <a:spLocks noGrp="1"/>
          </p:cNvSpPr>
          <p:nvPr>
            <p:ph type="sldNum" sz="quarter" idx="12"/>
          </p:nvPr>
        </p:nvSpPr>
        <p:spPr/>
        <p:txBody>
          <a:bodyPr/>
          <a:lstStyle/>
          <a:p>
            <a:pPr>
              <a:defRPr/>
            </a:pPr>
            <a:fld id="{59ED569F-2F06-480B-BA3C-0CB384A7CB2F}" type="slidenum">
              <a:rPr lang="en-US" altLang="zh-CN" smtClean="0"/>
              <a:pPr>
                <a:defRPr/>
              </a:pPr>
              <a:t>106</a:t>
            </a:fld>
            <a:endParaRPr lang="en-US" altLang="zh-CN"/>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a:t>谓词公式的范式</a:t>
            </a:r>
          </a:p>
        </p:txBody>
      </p:sp>
      <p:sp>
        <p:nvSpPr>
          <p:cNvPr id="175107" name="Rectangle 3"/>
          <p:cNvSpPr>
            <a:spLocks noGrp="1" noChangeArrowheads="1"/>
          </p:cNvSpPr>
          <p:nvPr>
            <p:ph type="body" idx="1"/>
          </p:nvPr>
        </p:nvSpPr>
        <p:spPr/>
        <p:txBody>
          <a:bodyPr/>
          <a:lstStyle/>
          <a:p>
            <a:pPr eaLnBrk="1" hangingPunct="1">
              <a:lnSpc>
                <a:spcPct val="90000"/>
              </a:lnSpc>
            </a:pPr>
            <a:r>
              <a:rPr lang="zh-CN" altLang="en-US" b="0" dirty="0"/>
              <a:t>前束范式 </a:t>
            </a:r>
            <a:r>
              <a:rPr kumimoji="1" lang="en-US" altLang="zh-CN" b="0" dirty="0" err="1">
                <a:latin typeface="Times New Roman" panose="02020603050405020304" pitchFamily="18" charset="0"/>
                <a:ea typeface="黑体" panose="02010609060101010101" pitchFamily="49" charset="-122"/>
              </a:rPr>
              <a:t>prenex</a:t>
            </a:r>
            <a:r>
              <a:rPr kumimoji="1" lang="en-US" altLang="zh-CN" b="0" dirty="0">
                <a:latin typeface="Times New Roman" panose="02020603050405020304" pitchFamily="18" charset="0"/>
                <a:ea typeface="黑体" panose="02010609060101010101" pitchFamily="49" charset="-122"/>
              </a:rPr>
              <a:t> normal forms </a:t>
            </a:r>
            <a:r>
              <a:rPr lang="zh-CN" altLang="en-US" b="0" dirty="0"/>
              <a:t>：一个公式，如果量词均在全式的开头，它们的作用域，延伸到整个公式的末尾，则该公式称为前束范式。</a:t>
            </a:r>
          </a:p>
          <a:p>
            <a:pPr eaLnBrk="1" hangingPunct="1">
              <a:lnSpc>
                <a:spcPct val="90000"/>
              </a:lnSpc>
            </a:pPr>
            <a:r>
              <a:rPr lang="zh-CN" altLang="en-US" b="0" dirty="0"/>
              <a:t>如：</a:t>
            </a:r>
          </a:p>
          <a:p>
            <a:pPr marL="0" indent="0" algn="ctr" eaLnBrk="1" hangingPunct="1">
              <a:lnSpc>
                <a:spcPct val="90000"/>
              </a:lnSpc>
              <a:buNone/>
            </a:pPr>
            <a:r>
              <a:rPr lang="en-US" altLang="zh-CN" b="0" dirty="0"/>
              <a:t>(</a:t>
            </a:r>
            <a:r>
              <a:rPr lang="en-US" altLang="zh-CN" b="0" dirty="0">
                <a:sym typeface="Symbol" panose="05050102010706020507" pitchFamily="18" charset="2"/>
              </a:rPr>
              <a:t></a:t>
            </a:r>
            <a:r>
              <a:rPr lang="en-US" altLang="zh-CN" b="0" dirty="0"/>
              <a:t> x)(</a:t>
            </a:r>
            <a:r>
              <a:rPr lang="en-US" altLang="zh-CN" b="0" dirty="0">
                <a:sym typeface="Symbol" panose="05050102010706020507" pitchFamily="18" charset="2"/>
              </a:rPr>
              <a:t></a:t>
            </a:r>
            <a:r>
              <a:rPr lang="en-US" altLang="zh-CN" b="0" dirty="0"/>
              <a:t> y)(</a:t>
            </a:r>
            <a:r>
              <a:rPr lang="en-US" altLang="zh-CN" b="0" dirty="0">
                <a:sym typeface="Symbol" panose="05050102010706020507" pitchFamily="18" charset="2"/>
              </a:rPr>
              <a:t></a:t>
            </a:r>
            <a:r>
              <a:rPr lang="en-US" altLang="zh-CN" b="0" dirty="0"/>
              <a:t> z)(Q(</a:t>
            </a:r>
            <a:r>
              <a:rPr lang="en-US" altLang="zh-CN" b="0" dirty="0" err="1"/>
              <a:t>x,y</a:t>
            </a:r>
            <a:r>
              <a:rPr lang="en-US" altLang="zh-CN" b="0" dirty="0"/>
              <a:t>) </a:t>
            </a:r>
            <a:r>
              <a:rPr lang="en-US" altLang="zh-CN" b="0" dirty="0">
                <a:sym typeface="Symbol" panose="05050102010706020507" pitchFamily="18" charset="2"/>
              </a:rPr>
              <a:t></a:t>
            </a:r>
            <a:r>
              <a:rPr lang="en-US" altLang="zh-CN" b="0" dirty="0"/>
              <a:t> R(z))</a:t>
            </a:r>
          </a:p>
          <a:p>
            <a:pPr marL="0" indent="0" algn="ctr" eaLnBrk="1" hangingPunct="1">
              <a:lnSpc>
                <a:spcPct val="90000"/>
              </a:lnSpc>
              <a:buNone/>
            </a:pPr>
            <a:r>
              <a:rPr lang="en-US" altLang="zh-CN" b="0" dirty="0"/>
              <a:t>(</a:t>
            </a:r>
            <a:r>
              <a:rPr lang="en-US" altLang="zh-CN" b="0" dirty="0">
                <a:sym typeface="Symbol" panose="05050102010706020507" pitchFamily="18" charset="2"/>
              </a:rPr>
              <a:t></a:t>
            </a:r>
            <a:r>
              <a:rPr lang="en-US" altLang="zh-CN" b="0" dirty="0"/>
              <a:t> y)(</a:t>
            </a:r>
            <a:r>
              <a:rPr lang="en-US" altLang="zh-CN" b="0" dirty="0">
                <a:sym typeface="Symbol" panose="05050102010706020507" pitchFamily="18" charset="2"/>
              </a:rPr>
              <a:t></a:t>
            </a:r>
            <a:r>
              <a:rPr lang="en-US" altLang="zh-CN" b="0" dirty="0"/>
              <a:t> x)(</a:t>
            </a:r>
            <a:r>
              <a:rPr lang="en-US" altLang="zh-CN" b="0" dirty="0">
                <a:sym typeface="Symbol" panose="05050102010706020507" pitchFamily="18" charset="2"/>
              </a:rPr>
              <a:t></a:t>
            </a:r>
            <a:r>
              <a:rPr lang="en-US" altLang="zh-CN" b="0" dirty="0"/>
              <a:t> P(</a:t>
            </a:r>
            <a:r>
              <a:rPr lang="en-US" altLang="zh-CN" b="0" dirty="0" err="1"/>
              <a:t>x,y</a:t>
            </a:r>
            <a:r>
              <a:rPr lang="en-US" altLang="zh-CN" b="0" dirty="0"/>
              <a:t>) </a:t>
            </a:r>
            <a:r>
              <a:rPr lang="en-US" altLang="zh-CN" b="0" dirty="0">
                <a:sym typeface="Symbol" panose="05050102010706020507" pitchFamily="18" charset="2"/>
              </a:rPr>
              <a:t></a:t>
            </a:r>
            <a:r>
              <a:rPr lang="en-US" altLang="zh-CN" b="0" dirty="0"/>
              <a:t> Q(y))</a:t>
            </a:r>
          </a:p>
          <a:p>
            <a:pPr eaLnBrk="1" hangingPunct="1">
              <a:lnSpc>
                <a:spcPct val="90000"/>
              </a:lnSpc>
            </a:pPr>
            <a:r>
              <a:rPr lang="zh-CN" altLang="en-US" b="0" dirty="0"/>
              <a:t>方法：将</a:t>
            </a:r>
            <a:r>
              <a:rPr lang="zh-CN" altLang="en-US" b="0" dirty="0">
                <a:sym typeface="Symbol" panose="05050102010706020507" pitchFamily="18" charset="2"/>
              </a:rPr>
              <a:t>后移，辖域扩张或收缩，换名和替换规则等值演算</a:t>
            </a:r>
            <a:endParaRPr lang="zh-CN" altLang="en-US" b="0" dirty="0"/>
          </a:p>
          <a:p>
            <a:pPr eaLnBrk="1" hangingPunct="1">
              <a:lnSpc>
                <a:spcPct val="90000"/>
              </a:lnSpc>
            </a:pPr>
            <a:endParaRPr lang="en-US" altLang="zh-CN" b="0" dirty="0"/>
          </a:p>
        </p:txBody>
      </p:sp>
      <p:sp>
        <p:nvSpPr>
          <p:cNvPr id="2" name="灯片编号占位符 1">
            <a:extLst>
              <a:ext uri="{FF2B5EF4-FFF2-40B4-BE49-F238E27FC236}">
                <a16:creationId xmlns:a16="http://schemas.microsoft.com/office/drawing/2014/main" id="{086B9E03-2578-455D-911C-DB38A1784F70}"/>
              </a:ext>
            </a:extLst>
          </p:cNvPr>
          <p:cNvSpPr>
            <a:spLocks noGrp="1"/>
          </p:cNvSpPr>
          <p:nvPr>
            <p:ph type="sldNum" sz="quarter" idx="12"/>
          </p:nvPr>
        </p:nvSpPr>
        <p:spPr/>
        <p:txBody>
          <a:bodyPr/>
          <a:lstStyle/>
          <a:p>
            <a:pPr>
              <a:defRPr/>
            </a:pPr>
            <a:fld id="{59ED569F-2F06-480B-BA3C-0CB384A7CB2F}" type="slidenum">
              <a:rPr lang="en-US" altLang="zh-CN" smtClean="0"/>
              <a:pPr>
                <a:defRPr/>
              </a:pPr>
              <a:t>107</a:t>
            </a:fld>
            <a:endParaRPr lang="en-US" altLang="zh-CN"/>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求下列公式的前束范式</a:t>
            </a:r>
          </a:p>
        </p:txBody>
      </p:sp>
      <p:sp>
        <p:nvSpPr>
          <p:cNvPr id="48131" name="Rectangle 3"/>
          <p:cNvSpPr>
            <a:spLocks noGrp="1" noChangeArrowheads="1"/>
          </p:cNvSpPr>
          <p:nvPr>
            <p:ph type="body" idx="1"/>
          </p:nvPr>
        </p:nvSpPr>
        <p:spPr>
          <a:xfrm>
            <a:off x="730250" y="1412875"/>
            <a:ext cx="7705725" cy="4525963"/>
          </a:xfrm>
        </p:spPr>
        <p:txBody>
          <a:bodyPr/>
          <a:lstStyle/>
          <a:p>
            <a:pPr lvl="1" eaLnBrk="1" hangingPunct="1">
              <a:buClr>
                <a:srgbClr val="FF0000"/>
              </a:buClr>
              <a:buFont typeface="+mj-lt"/>
              <a:buAutoNum type="arabicPeriod"/>
              <a:defRPr/>
            </a:pP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p>
          <a:p>
            <a:pPr marL="457200" lvl="1" indent="0" eaLnBrk="1" hangingPunct="1">
              <a:buClr>
                <a:srgbClr val="FF0000"/>
              </a:buClr>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x(F(x)∧G(x))</a:t>
            </a:r>
          </a:p>
          <a:p>
            <a:pPr lvl="1" eaLnBrk="1" hangingPunct="1">
              <a:buClr>
                <a:srgbClr val="FF0000"/>
              </a:buClr>
              <a:buFont typeface="+mj-lt"/>
              <a:buAutoNum type="arabicPeriod"/>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endParaRPr>
          </a:p>
          <a:p>
            <a:pPr marL="457200" lvl="1" indent="0" eaLnBrk="1" hangingPunct="1">
              <a:buClr>
                <a:srgbClr val="FF0000"/>
              </a:buClr>
              <a:buNone/>
              <a:defRPr/>
            </a:pPr>
            <a:r>
              <a:rPr lang="en-US" altLang="zh-CN" b="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2.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p>
          <a:p>
            <a:pPr lvl="1" eaLnBrk="1" hangingPunct="1">
              <a:buFontTx/>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a:t>
            </a:r>
          </a:p>
          <a:p>
            <a:pPr lvl="1" eaLnBrk="1" hangingPunct="1">
              <a:buFontTx/>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(F(x)∨G(y))</a:t>
            </a:r>
          </a:p>
          <a:p>
            <a:pPr lvl="1" eaLnBrk="1" hangingPunct="1">
              <a:buFontTx/>
              <a:buNone/>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endParaRPr>
          </a:p>
          <a:p>
            <a:pPr lvl="1" eaLnBrk="1" hangingPunct="1">
              <a:buFontTx/>
              <a:buNone/>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a:p>
            <a:pPr lvl="1" eaLnBrk="1" hangingPunct="1">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4C2E7DE0-57BD-4497-B336-202F24B88F06}"/>
              </a:ext>
            </a:extLst>
          </p:cNvPr>
          <p:cNvSpPr>
            <a:spLocks noGrp="1"/>
          </p:cNvSpPr>
          <p:nvPr>
            <p:ph type="sldNum" sz="quarter" idx="12"/>
          </p:nvPr>
        </p:nvSpPr>
        <p:spPr/>
        <p:txBody>
          <a:bodyPr/>
          <a:lstStyle/>
          <a:p>
            <a:pPr>
              <a:defRPr/>
            </a:pPr>
            <a:fld id="{59ED569F-2F06-480B-BA3C-0CB384A7CB2F}" type="slidenum">
              <a:rPr lang="en-US" altLang="zh-CN" smtClean="0"/>
              <a:pPr>
                <a:defRPr/>
              </a:pPr>
              <a:t>108</a:t>
            </a:fld>
            <a:endParaRPr lang="en-US" altLang="zh-CN"/>
          </a:p>
        </p:txBody>
      </p:sp>
    </p:spTree>
    <p:extLst>
      <p:ext uri="{BB962C8B-B14F-4D97-AF65-F5344CB8AC3E}">
        <p14:creationId xmlns:p14="http://schemas.microsoft.com/office/powerpoint/2010/main" val="3187023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45093DED-BBF3-4DBB-A95A-5E05E8AD2FB2}"/>
              </a:ext>
            </a:extLst>
          </p:cNvPr>
          <p:cNvSpPr>
            <a:spLocks noGrp="1"/>
          </p:cNvSpPr>
          <p:nvPr>
            <p:ph type="sldNum" sz="quarter" idx="12"/>
          </p:nvPr>
        </p:nvSpPr>
        <p:spPr/>
        <p:txBody>
          <a:bodyPr/>
          <a:lstStyle/>
          <a:p>
            <a:pPr>
              <a:defRPr/>
            </a:pPr>
            <a:fld id="{6ED70E9F-2A67-474C-8A89-32AAC5337885}" type="slidenum">
              <a:rPr lang="en-US" altLang="zh-CN" smtClean="0"/>
              <a:pPr>
                <a:defRPr/>
              </a:pPr>
              <a:t>109</a:t>
            </a:fld>
            <a:endParaRPr lang="en-US" altLang="zh-CN"/>
          </a:p>
        </p:txBody>
      </p:sp>
    </p:spTree>
    <p:extLst>
      <p:ext uri="{BB962C8B-B14F-4D97-AF65-F5344CB8AC3E}">
        <p14:creationId xmlns:p14="http://schemas.microsoft.com/office/powerpoint/2010/main" val="1754049814"/>
      </p:ext>
    </p:extLst>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B8BC380-C68C-465A-B962-BC737DDE9856}"/>
              </a:ext>
            </a:extLst>
          </p:cNvPr>
          <p:cNvSpPr>
            <a:spLocks noGrp="1" noChangeArrowheads="1"/>
          </p:cNvSpPr>
          <p:nvPr>
            <p:ph type="title"/>
          </p:nvPr>
        </p:nvSpPr>
        <p:spPr/>
        <p:txBody>
          <a:bodyPr/>
          <a:lstStyle/>
          <a:p>
            <a:pPr eaLnBrk="1" hangingPunct="1"/>
            <a:r>
              <a:rPr lang="en-US" altLang="zh-CN" dirty="0"/>
              <a:t>Logical Operators (</a:t>
            </a:r>
            <a:r>
              <a:rPr lang="zh-CN" altLang="en-US" dirty="0"/>
              <a:t>逻辑运算）</a:t>
            </a:r>
          </a:p>
        </p:txBody>
      </p:sp>
      <p:sp>
        <p:nvSpPr>
          <p:cNvPr id="32771" name="Rectangle 3">
            <a:extLst>
              <a:ext uri="{FF2B5EF4-FFF2-40B4-BE49-F238E27FC236}">
                <a16:creationId xmlns:a16="http://schemas.microsoft.com/office/drawing/2014/main" id="{32242C5C-4343-49A4-98B9-B8CC6AC249B4}"/>
              </a:ext>
            </a:extLst>
          </p:cNvPr>
          <p:cNvSpPr>
            <a:spLocks noGrp="1" noChangeArrowheads="1"/>
          </p:cNvSpPr>
          <p:nvPr>
            <p:ph type="body" idx="1"/>
          </p:nvPr>
        </p:nvSpPr>
        <p:spPr/>
        <p:txBody>
          <a:bodyPr/>
          <a:lstStyle/>
          <a:p>
            <a:pPr eaLnBrk="1" hangingPunct="1">
              <a:lnSpc>
                <a:spcPct val="90000"/>
              </a:lnSpc>
            </a:pPr>
            <a:r>
              <a:rPr lang="en-US" altLang="zh-CN" dirty="0"/>
              <a:t>Unary</a:t>
            </a:r>
          </a:p>
          <a:p>
            <a:pPr lvl="1" eaLnBrk="1" hangingPunct="1">
              <a:lnSpc>
                <a:spcPct val="90000"/>
              </a:lnSpc>
            </a:pPr>
            <a:r>
              <a:rPr lang="en-US" altLang="zh-CN" b="1" dirty="0"/>
              <a:t>Negation</a:t>
            </a:r>
            <a:r>
              <a:rPr lang="zh-CN" altLang="en-US" b="1" dirty="0"/>
              <a:t>（否定）</a:t>
            </a:r>
            <a:endParaRPr lang="zh-CN" altLang="en-US" dirty="0"/>
          </a:p>
          <a:p>
            <a:pPr eaLnBrk="1" hangingPunct="1">
              <a:lnSpc>
                <a:spcPct val="90000"/>
              </a:lnSpc>
            </a:pPr>
            <a:r>
              <a:rPr lang="en-US" altLang="zh-CN" dirty="0"/>
              <a:t>Binary</a:t>
            </a:r>
          </a:p>
          <a:p>
            <a:pPr lvl="1" eaLnBrk="1" hangingPunct="1">
              <a:lnSpc>
                <a:spcPct val="90000"/>
              </a:lnSpc>
            </a:pPr>
            <a:r>
              <a:rPr lang="en-US" altLang="zh-CN" b="1" dirty="0"/>
              <a:t>Conjunction</a:t>
            </a:r>
            <a:r>
              <a:rPr lang="zh-CN" altLang="en-US" b="1" dirty="0"/>
              <a:t>（合取）</a:t>
            </a:r>
            <a:endParaRPr lang="zh-CN" altLang="en-US" dirty="0"/>
          </a:p>
          <a:p>
            <a:pPr lvl="1" eaLnBrk="1" hangingPunct="1">
              <a:lnSpc>
                <a:spcPct val="90000"/>
              </a:lnSpc>
            </a:pPr>
            <a:r>
              <a:rPr lang="en-US" altLang="zh-CN" b="1" dirty="0"/>
              <a:t>Disjunction </a:t>
            </a:r>
            <a:r>
              <a:rPr lang="zh-CN" altLang="en-US" b="1" dirty="0"/>
              <a:t>（析取）</a:t>
            </a:r>
            <a:endParaRPr lang="zh-CN" altLang="en-US" dirty="0"/>
          </a:p>
          <a:p>
            <a:pPr lvl="1" eaLnBrk="1" hangingPunct="1">
              <a:lnSpc>
                <a:spcPct val="90000"/>
              </a:lnSpc>
            </a:pPr>
            <a:r>
              <a:rPr lang="en-US" altLang="zh-CN" b="1" dirty="0">
                <a:solidFill>
                  <a:srgbClr val="FF9966"/>
                </a:solidFill>
              </a:rPr>
              <a:t>Exclusive OR </a:t>
            </a:r>
            <a:r>
              <a:rPr lang="zh-CN" altLang="en-US" b="1" dirty="0">
                <a:solidFill>
                  <a:srgbClr val="FF9966"/>
                </a:solidFill>
              </a:rPr>
              <a:t>（异或）</a:t>
            </a:r>
            <a:endParaRPr lang="zh-CN" altLang="en-US" dirty="0">
              <a:solidFill>
                <a:srgbClr val="FF9966"/>
              </a:solidFill>
            </a:endParaRPr>
          </a:p>
          <a:p>
            <a:pPr lvl="1" eaLnBrk="1" hangingPunct="1">
              <a:lnSpc>
                <a:spcPct val="90000"/>
              </a:lnSpc>
            </a:pPr>
            <a:r>
              <a:rPr lang="en-US" altLang="zh-CN" b="1" dirty="0"/>
              <a:t>Implication </a:t>
            </a:r>
            <a:r>
              <a:rPr lang="zh-CN" altLang="en-US" b="1" dirty="0"/>
              <a:t>（蕴涵）</a:t>
            </a:r>
            <a:endParaRPr lang="zh-CN" altLang="en-US" dirty="0"/>
          </a:p>
          <a:p>
            <a:pPr lvl="1" eaLnBrk="1" hangingPunct="1">
              <a:lnSpc>
                <a:spcPct val="90000"/>
              </a:lnSpc>
            </a:pPr>
            <a:r>
              <a:rPr lang="en-US" altLang="zh-CN" b="1" dirty="0"/>
              <a:t>Biconditional </a:t>
            </a:r>
            <a:r>
              <a:rPr lang="zh-CN" altLang="en-US" b="1" dirty="0"/>
              <a:t>（等价）</a:t>
            </a:r>
            <a:endParaRPr lang="zh-CN" altLang="en-US" dirty="0"/>
          </a:p>
        </p:txBody>
      </p:sp>
      <p:sp>
        <p:nvSpPr>
          <p:cNvPr id="2" name="灯片编号占位符 1">
            <a:extLst>
              <a:ext uri="{FF2B5EF4-FFF2-40B4-BE49-F238E27FC236}">
                <a16:creationId xmlns:a16="http://schemas.microsoft.com/office/drawing/2014/main" id="{48655798-14C2-420C-B548-8768A69842B2}"/>
              </a:ext>
            </a:extLst>
          </p:cNvPr>
          <p:cNvSpPr>
            <a:spLocks noGrp="1"/>
          </p:cNvSpPr>
          <p:nvPr>
            <p:ph type="sldNum" sz="quarter" idx="12"/>
          </p:nvPr>
        </p:nvSpPr>
        <p:spPr/>
        <p:txBody>
          <a:bodyPr/>
          <a:lstStyle/>
          <a:p>
            <a:fld id="{0E0F66E4-F918-4E84-900C-EBB0345C0212}" type="slidenum">
              <a:rPr lang="en-US" altLang="zh-CN" smtClean="0"/>
              <a:pPr/>
              <a:t>11</a:t>
            </a:fld>
            <a:endParaRPr lang="en-US" altLang="zh-CN"/>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EE056F8-9E33-4DA2-BC10-40608CD2B501}"/>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Argument(</a:t>
            </a:r>
            <a:r>
              <a:rPr lang="zh-CN" altLang="en-US" b="1" dirty="0">
                <a:latin typeface="微软雅黑" panose="020B0503020204020204" pitchFamily="34" charset="-122"/>
                <a:ea typeface="微软雅黑" panose="020B0503020204020204" pitchFamily="34" charset="-122"/>
              </a:rPr>
              <a:t>论证</a:t>
            </a:r>
            <a:r>
              <a:rPr lang="en-US" altLang="zh-CN" b="1" dirty="0">
                <a:latin typeface="微软雅黑" panose="020B0503020204020204" pitchFamily="34" charset="-122"/>
                <a:ea typeface="微软雅黑" panose="020B0503020204020204" pitchFamily="34" charset="-122"/>
              </a:rPr>
              <a:t>)</a:t>
            </a:r>
          </a:p>
        </p:txBody>
      </p:sp>
      <p:sp>
        <p:nvSpPr>
          <p:cNvPr id="19459" name="Rectangle 3">
            <a:extLst>
              <a:ext uri="{FF2B5EF4-FFF2-40B4-BE49-F238E27FC236}">
                <a16:creationId xmlns:a16="http://schemas.microsoft.com/office/drawing/2014/main" id="{B04D23B8-15E8-4F19-9E04-D3D8698E0099}"/>
              </a:ext>
            </a:extLst>
          </p:cNvPr>
          <p:cNvSpPr>
            <a:spLocks noGrp="1" noChangeArrowheads="1"/>
          </p:cNvSpPr>
          <p:nvPr>
            <p:ph type="body" idx="1"/>
          </p:nvPr>
        </p:nvSpPr>
        <p:spPr/>
        <p:txBody>
          <a:bodyPr/>
          <a:lstStyle/>
          <a:p>
            <a:pPr eaLnBrk="1" hangingPunct="1">
              <a:buFont typeface="Arial" panose="020B0604020202020204" pitchFamily="34" charset="0"/>
              <a:buChar char="•"/>
            </a:pPr>
            <a:r>
              <a:rPr lang="en-US" altLang="zh-CN" dirty="0"/>
              <a:t>A sequence of statements that end with a conclusion.</a:t>
            </a:r>
          </a:p>
          <a:p>
            <a:pPr eaLnBrk="1" hangingPunct="1">
              <a:buFont typeface="Arial" panose="020B0604020202020204" pitchFamily="34" charset="0"/>
              <a:buChar char="•"/>
            </a:pPr>
            <a:r>
              <a:rPr lang="en-US" altLang="zh-CN" dirty="0"/>
              <a:t>“If you have a current password, then you can log onto the network.”</a:t>
            </a:r>
          </a:p>
          <a:p>
            <a:pPr eaLnBrk="1" hangingPunct="1">
              <a:buFont typeface="Arial" panose="020B0604020202020204" pitchFamily="34" charset="0"/>
              <a:buChar char="•"/>
            </a:pPr>
            <a:r>
              <a:rPr lang="en-US" altLang="zh-CN" dirty="0"/>
              <a:t>“You have a current password.”</a:t>
            </a:r>
          </a:p>
          <a:p>
            <a:pPr eaLnBrk="1" hangingPunct="1">
              <a:buFont typeface="Arial" panose="020B0604020202020204" pitchFamily="34" charset="0"/>
              <a:buChar char="•"/>
            </a:pPr>
            <a:r>
              <a:rPr lang="en-US" altLang="zh-CN" dirty="0"/>
              <a:t>Therefore</a:t>
            </a:r>
          </a:p>
          <a:p>
            <a:pPr eaLnBrk="1" hangingPunct="1">
              <a:buFont typeface="Arial" panose="020B0604020202020204" pitchFamily="34" charset="0"/>
              <a:buChar char="•"/>
            </a:pPr>
            <a:r>
              <a:rPr lang="en-US" altLang="zh-CN" dirty="0"/>
              <a:t>“You can log onto the network.”</a:t>
            </a:r>
          </a:p>
        </p:txBody>
      </p:sp>
      <p:sp>
        <p:nvSpPr>
          <p:cNvPr id="2" name="灯片编号占位符 1">
            <a:extLst>
              <a:ext uri="{FF2B5EF4-FFF2-40B4-BE49-F238E27FC236}">
                <a16:creationId xmlns:a16="http://schemas.microsoft.com/office/drawing/2014/main" id="{FC1CD27B-488B-4762-A802-AEEF3C425DEF}"/>
              </a:ext>
            </a:extLst>
          </p:cNvPr>
          <p:cNvSpPr>
            <a:spLocks noGrp="1"/>
          </p:cNvSpPr>
          <p:nvPr>
            <p:ph type="sldNum" sz="quarter" idx="12"/>
          </p:nvPr>
        </p:nvSpPr>
        <p:spPr/>
        <p:txBody>
          <a:bodyPr/>
          <a:lstStyle/>
          <a:p>
            <a:fld id="{5453103E-1722-4B20-A6DE-C22430F596CF}" type="slidenum">
              <a:rPr lang="en-US" altLang="zh-CN" smtClean="0"/>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C0E2347-3666-43BD-BCF3-22C8218F7FF6}"/>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Definition 1</a:t>
            </a:r>
          </a:p>
        </p:txBody>
      </p:sp>
      <p:sp>
        <p:nvSpPr>
          <p:cNvPr id="21507" name="Rectangle 3">
            <a:extLst>
              <a:ext uri="{FF2B5EF4-FFF2-40B4-BE49-F238E27FC236}">
                <a16:creationId xmlns:a16="http://schemas.microsoft.com/office/drawing/2014/main" id="{24BA4471-9317-4221-8EF9-0B33D2D0E84D}"/>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An </a:t>
            </a:r>
            <a:r>
              <a:rPr lang="en-US" altLang="zh-CN" i="1" dirty="0">
                <a:solidFill>
                  <a:srgbClr val="C00000"/>
                </a:solidFill>
              </a:rPr>
              <a:t>argument</a:t>
            </a:r>
            <a:r>
              <a:rPr lang="en-US" altLang="zh-CN" dirty="0"/>
              <a:t> (</a:t>
            </a:r>
            <a:r>
              <a:rPr lang="zh-CN" altLang="en-US" dirty="0"/>
              <a:t>论证</a:t>
            </a:r>
            <a:r>
              <a:rPr lang="en-US" altLang="zh-CN" dirty="0"/>
              <a:t>) in propositional logic is a sequence of propositions. All but the final proposition in the argument are called </a:t>
            </a:r>
            <a:r>
              <a:rPr lang="en-US" altLang="zh-CN" i="1" dirty="0">
                <a:solidFill>
                  <a:srgbClr val="C00000"/>
                </a:solidFill>
              </a:rPr>
              <a:t>premises</a:t>
            </a:r>
            <a:r>
              <a:rPr lang="en-US" altLang="zh-CN" dirty="0"/>
              <a:t> (</a:t>
            </a:r>
            <a:r>
              <a:rPr lang="zh-CN" altLang="en-US" dirty="0"/>
              <a:t>前提</a:t>
            </a:r>
            <a:r>
              <a:rPr lang="en-US" altLang="zh-CN" dirty="0"/>
              <a:t>) and the final proposition is called the </a:t>
            </a:r>
            <a:r>
              <a:rPr lang="en-US" altLang="zh-CN" i="1" dirty="0">
                <a:solidFill>
                  <a:srgbClr val="C00000"/>
                </a:solidFill>
              </a:rPr>
              <a:t>conclusion</a:t>
            </a:r>
            <a:r>
              <a:rPr lang="en-US" altLang="zh-CN" dirty="0"/>
              <a:t> (</a:t>
            </a:r>
            <a:r>
              <a:rPr lang="zh-CN" altLang="en-US" dirty="0"/>
              <a:t>结论</a:t>
            </a:r>
            <a:r>
              <a:rPr lang="en-US" altLang="zh-CN" dirty="0"/>
              <a:t>). An argument is </a:t>
            </a:r>
            <a:r>
              <a:rPr lang="en-US" altLang="zh-CN" i="1" dirty="0">
                <a:solidFill>
                  <a:srgbClr val="C00000"/>
                </a:solidFill>
              </a:rPr>
              <a:t>valid</a:t>
            </a:r>
            <a:r>
              <a:rPr lang="en-US" altLang="zh-CN" dirty="0"/>
              <a:t> if the truth of all its premises implies that the conclusion is true.</a:t>
            </a:r>
          </a:p>
        </p:txBody>
      </p:sp>
      <p:sp>
        <p:nvSpPr>
          <p:cNvPr id="2" name="灯片编号占位符 1">
            <a:extLst>
              <a:ext uri="{FF2B5EF4-FFF2-40B4-BE49-F238E27FC236}">
                <a16:creationId xmlns:a16="http://schemas.microsoft.com/office/drawing/2014/main" id="{3EF1593E-89E3-412F-8637-B132ECF4F985}"/>
              </a:ext>
            </a:extLst>
          </p:cNvPr>
          <p:cNvSpPr>
            <a:spLocks noGrp="1"/>
          </p:cNvSpPr>
          <p:nvPr>
            <p:ph type="sldNum" sz="quarter" idx="12"/>
          </p:nvPr>
        </p:nvSpPr>
        <p:spPr/>
        <p:txBody>
          <a:bodyPr/>
          <a:lstStyle/>
          <a:p>
            <a:fld id="{5453103E-1722-4B20-A6DE-C22430F596CF}" type="slidenum">
              <a:rPr lang="en-US" altLang="zh-CN" smtClean="0"/>
              <a:pPr/>
              <a:t>111</a:t>
            </a:fld>
            <a:endParaRPr lang="en-US" altLang="zh-CN"/>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38E2F5D-3810-49E9-9D26-9ABB9738DF1E}"/>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Argument form</a:t>
            </a:r>
          </a:p>
        </p:txBody>
      </p:sp>
      <p:sp>
        <p:nvSpPr>
          <p:cNvPr id="23555" name="Rectangle 3">
            <a:extLst>
              <a:ext uri="{FF2B5EF4-FFF2-40B4-BE49-F238E27FC236}">
                <a16:creationId xmlns:a16="http://schemas.microsoft.com/office/drawing/2014/main" id="{4943127E-EDF4-47D9-9AAE-854849191BD9}"/>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dirty="0"/>
              <a:t>An </a:t>
            </a:r>
            <a:r>
              <a:rPr lang="en-US" altLang="zh-CN" sz="2800" i="1" dirty="0">
                <a:solidFill>
                  <a:srgbClr val="C00000"/>
                </a:solidFill>
              </a:rPr>
              <a:t>argument form</a:t>
            </a:r>
            <a:r>
              <a:rPr lang="en-US" altLang="zh-CN" sz="2800" dirty="0">
                <a:solidFill>
                  <a:srgbClr val="C00000"/>
                </a:solidFill>
              </a:rPr>
              <a:t> </a:t>
            </a:r>
            <a:r>
              <a:rPr lang="en-US" altLang="zh-CN" sz="2800" dirty="0"/>
              <a:t>in propositional logic is a sequence of compound propositions involving  </a:t>
            </a:r>
            <a:r>
              <a:rPr lang="en-US" altLang="zh-CN" sz="2800" u="sng" dirty="0"/>
              <a:t>propositional variables</a:t>
            </a:r>
            <a:r>
              <a:rPr lang="en-US" altLang="zh-CN" sz="2800" dirty="0"/>
              <a:t>. An argument form is </a:t>
            </a:r>
            <a:r>
              <a:rPr lang="en-US" altLang="zh-CN" sz="2800" i="1" dirty="0">
                <a:solidFill>
                  <a:srgbClr val="C00000"/>
                </a:solidFill>
              </a:rPr>
              <a:t>valid</a:t>
            </a:r>
            <a:r>
              <a:rPr lang="en-US" altLang="zh-CN" sz="2800" dirty="0"/>
              <a:t> </a:t>
            </a:r>
            <a:r>
              <a:rPr lang="en-US" altLang="zh-CN" sz="2800" u="sng" dirty="0"/>
              <a:t>if no matter which particular propositions are substituted for the propositional variables in its premises, </a:t>
            </a:r>
            <a:r>
              <a:rPr lang="en-US" altLang="zh-CN" sz="2800" u="sng" dirty="0">
                <a:solidFill>
                  <a:srgbClr val="7030A0"/>
                </a:solidFill>
              </a:rPr>
              <a:t>the conclusion is true if  the premises are all true</a:t>
            </a:r>
            <a:r>
              <a:rPr lang="en-US" altLang="zh-CN" sz="2800" dirty="0"/>
              <a:t>.</a:t>
            </a:r>
          </a:p>
          <a:p>
            <a:pPr eaLnBrk="1" hangingPunct="1">
              <a:buFont typeface="Wingdings" panose="05000000000000000000" pitchFamily="2" charset="2"/>
              <a:buChar char="n"/>
            </a:pPr>
            <a:r>
              <a:rPr lang="en-US" altLang="zh-CN" sz="2800" dirty="0"/>
              <a:t>Corresponding tautology: </a:t>
            </a:r>
          </a:p>
          <a:p>
            <a:pPr lvl="1" eaLnBrk="1" hangingPunct="1">
              <a:buFont typeface="Wingdings" panose="05000000000000000000" pitchFamily="2" charset="2"/>
              <a:buChar char="n"/>
            </a:pPr>
            <a:r>
              <a:rPr lang="en-US" altLang="zh-CN" sz="2400" dirty="0"/>
              <a:t>((p</a:t>
            </a:r>
            <a:r>
              <a:rPr lang="en-US" altLang="zh-CN" sz="2400" baseline="-25000" dirty="0"/>
              <a:t>1</a:t>
            </a:r>
            <a:r>
              <a:rPr lang="en-US" altLang="zh-CN" sz="2400" dirty="0"/>
              <a:t>) </a:t>
            </a:r>
            <a:r>
              <a:rPr lang="en-US" altLang="zh-CN" sz="2400" dirty="0">
                <a:sym typeface="Symbol" panose="05050102010706020507" pitchFamily="18" charset="2"/>
              </a:rPr>
              <a:t> (p</a:t>
            </a:r>
            <a:r>
              <a:rPr lang="en-US" altLang="zh-CN" sz="2400" baseline="-25000" dirty="0"/>
              <a:t>2</a:t>
            </a:r>
            <a:r>
              <a:rPr lang="en-US" altLang="zh-CN" sz="2400" dirty="0">
                <a:sym typeface="Symbol" panose="05050102010706020507" pitchFamily="18" charset="2"/>
              </a:rPr>
              <a:t>)  </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  (</a:t>
            </a:r>
            <a:r>
              <a:rPr lang="en-US" altLang="zh-CN" sz="2400" dirty="0" err="1">
                <a:sym typeface="Symbol" panose="05050102010706020507" pitchFamily="18" charset="2"/>
              </a:rPr>
              <a:t>p</a:t>
            </a:r>
            <a:r>
              <a:rPr lang="en-US" altLang="zh-CN" sz="2400" baseline="-25000" dirty="0" err="1"/>
              <a:t>n</a:t>
            </a:r>
            <a:r>
              <a:rPr lang="en-US" altLang="zh-CN" sz="2400" dirty="0">
                <a:sym typeface="Symbol" panose="05050102010706020507" pitchFamily="18" charset="2"/>
              </a:rPr>
              <a:t>) )  q</a:t>
            </a:r>
          </a:p>
        </p:txBody>
      </p:sp>
      <p:sp>
        <p:nvSpPr>
          <p:cNvPr id="2" name="灯片编号占位符 1">
            <a:extLst>
              <a:ext uri="{FF2B5EF4-FFF2-40B4-BE49-F238E27FC236}">
                <a16:creationId xmlns:a16="http://schemas.microsoft.com/office/drawing/2014/main" id="{A3ABBC3B-8932-40D9-9CE0-1194CF30E681}"/>
              </a:ext>
            </a:extLst>
          </p:cNvPr>
          <p:cNvSpPr>
            <a:spLocks noGrp="1"/>
          </p:cNvSpPr>
          <p:nvPr>
            <p:ph type="sldNum" sz="quarter" idx="12"/>
          </p:nvPr>
        </p:nvSpPr>
        <p:spPr/>
        <p:txBody>
          <a:bodyPr/>
          <a:lstStyle/>
          <a:p>
            <a:fld id="{5453103E-1722-4B20-A6DE-C22430F596CF}" type="slidenum">
              <a:rPr lang="en-US" altLang="zh-CN" smtClean="0"/>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9A0D8F-5425-4995-A06F-5A2CD5C4E694}"/>
              </a:ext>
            </a:extLst>
          </p:cNvPr>
          <p:cNvSpPr>
            <a:spLocks noGrp="1" noChangeArrowheads="1"/>
          </p:cNvSpPr>
          <p:nvPr>
            <p:ph type="title"/>
          </p:nvPr>
        </p:nvSpPr>
        <p:spPr/>
        <p:txBody>
          <a:bodyPr/>
          <a:lstStyle/>
          <a:p>
            <a:pPr eaLnBrk="1" hangingPunct="1"/>
            <a:r>
              <a:rPr lang="en-US" altLang="zh-CN" sz="4000" b="1" dirty="0">
                <a:latin typeface="微软雅黑" panose="020B0503020204020204" pitchFamily="34" charset="-122"/>
                <a:ea typeface="微软雅黑" panose="020B0503020204020204" pitchFamily="34" charset="-122"/>
              </a:rPr>
              <a:t>Argument form</a:t>
            </a:r>
            <a:br>
              <a:rPr lang="en-US" altLang="zh-CN" sz="4000" b="1" dirty="0">
                <a:latin typeface="微软雅黑" panose="020B0503020204020204" pitchFamily="34" charset="-122"/>
                <a:ea typeface="微软雅黑" panose="020B0503020204020204" pitchFamily="34" charset="-122"/>
              </a:rPr>
            </a:br>
            <a:r>
              <a:rPr lang="zh-CN" altLang="en-US" sz="4000" b="1" dirty="0">
                <a:latin typeface="微软雅黑" panose="020B0503020204020204" pitchFamily="34" charset="-122"/>
                <a:ea typeface="微软雅黑" panose="020B0503020204020204" pitchFamily="34" charset="-122"/>
              </a:rPr>
              <a:t>论证的形式结构</a:t>
            </a:r>
          </a:p>
        </p:txBody>
      </p:sp>
      <p:sp>
        <p:nvSpPr>
          <p:cNvPr id="62467" name="Rectangle 3">
            <a:extLst>
              <a:ext uri="{FF2B5EF4-FFF2-40B4-BE49-F238E27FC236}">
                <a16:creationId xmlns:a16="http://schemas.microsoft.com/office/drawing/2014/main" id="{4EBFD59B-444F-41DB-ADDE-CA4D217F2B03}"/>
              </a:ext>
            </a:extLst>
          </p:cNvPr>
          <p:cNvSpPr>
            <a:spLocks noGrp="1" noChangeArrowheads="1"/>
          </p:cNvSpPr>
          <p:nvPr>
            <p:ph type="body" idx="1"/>
          </p:nvPr>
        </p:nvSpPr>
        <p:spPr>
          <a:xfrm>
            <a:off x="457200" y="1600200"/>
            <a:ext cx="8435280" cy="4525963"/>
          </a:xfrm>
        </p:spPr>
        <p:txBody>
          <a:bodyPr/>
          <a:lstStyle/>
          <a:p>
            <a:pPr eaLnBrk="1" hangingPunct="1">
              <a:buFont typeface="Wingdings" panose="05000000000000000000" pitchFamily="2" charset="2"/>
              <a:buChar char="n"/>
            </a:pPr>
            <a:r>
              <a:rPr lang="en-US" altLang="zh-CN" i="1" dirty="0"/>
              <a:t>premises</a:t>
            </a:r>
            <a:r>
              <a:rPr lang="zh-CN" altLang="en-US" dirty="0"/>
              <a:t>： </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t>,</a:t>
            </a:r>
            <a:r>
              <a:rPr lang="en-US" altLang="zh-CN" i="1" dirty="0">
                <a:sym typeface="Symbol" panose="05050102010706020507" pitchFamily="18" charset="2"/>
              </a:rPr>
              <a:t>A</a:t>
            </a:r>
            <a:r>
              <a:rPr lang="en-US" altLang="zh-CN" baseline="-25000" dirty="0">
                <a:sym typeface="Symbol" panose="05050102010706020507" pitchFamily="18" charset="2"/>
              </a:rPr>
              <a:t>2 </a:t>
            </a:r>
            <a:r>
              <a:rPr lang="en-US" altLang="zh-CN" dirty="0"/>
              <a:t>,</a:t>
            </a:r>
            <a:r>
              <a:rPr lang="en-US" altLang="zh-CN" i="1" dirty="0">
                <a:sym typeface="Symbol" panose="05050102010706020507" pitchFamily="18" charset="2"/>
              </a:rPr>
              <a:t>A</a:t>
            </a:r>
            <a:r>
              <a:rPr lang="en-US" altLang="zh-CN" baseline="-25000" dirty="0">
                <a:sym typeface="Symbol" panose="05050102010706020507" pitchFamily="18" charset="2"/>
              </a:rPr>
              <a:t>3 </a:t>
            </a:r>
            <a:r>
              <a:rPr lang="en-US" altLang="zh-CN" dirty="0"/>
              <a:t>,</a:t>
            </a:r>
            <a:r>
              <a:rPr lang="en-US" altLang="zh-CN" dirty="0">
                <a:sym typeface="MT Extra" panose="05050102010205020202" pitchFamily="18" charset="2"/>
              </a:rPr>
              <a:t>…</a:t>
            </a:r>
            <a:r>
              <a:rPr lang="en-US" altLang="zh-CN" dirty="0"/>
              <a:t>,</a:t>
            </a:r>
            <a:r>
              <a:rPr lang="en-US" altLang="zh-CN" i="1" dirty="0" err="1">
                <a:sym typeface="Symbol" panose="05050102010706020507" pitchFamily="18" charset="2"/>
              </a:rPr>
              <a:t>A</a:t>
            </a:r>
            <a:r>
              <a:rPr lang="en-US" altLang="zh-CN" i="1" baseline="-25000" dirty="0" err="1">
                <a:sym typeface="Symbol" panose="05050102010706020507" pitchFamily="18" charset="2"/>
              </a:rPr>
              <a:t>k</a:t>
            </a:r>
            <a:endParaRPr lang="en-US" altLang="zh-CN" i="1" dirty="0"/>
          </a:p>
          <a:p>
            <a:pPr marL="0" indent="0" eaLnBrk="1" hangingPunct="1">
              <a:buNone/>
            </a:pPr>
            <a:r>
              <a:rPr lang="zh-CN" altLang="en-US" dirty="0"/>
              <a:t>  </a:t>
            </a:r>
            <a:r>
              <a:rPr lang="en-US" altLang="zh-CN" i="1" dirty="0"/>
              <a:t>conclusion</a:t>
            </a:r>
            <a:r>
              <a:rPr lang="zh-CN" altLang="en-US" dirty="0"/>
              <a:t>： </a:t>
            </a:r>
            <a:r>
              <a:rPr lang="en-US" altLang="zh-CN" i="1" dirty="0"/>
              <a:t>B</a:t>
            </a:r>
          </a:p>
          <a:p>
            <a:pPr marL="0" indent="0" eaLnBrk="1" hangingPunct="1">
              <a:buNone/>
            </a:pPr>
            <a:endParaRPr lang="en-US" altLang="zh-CN" dirty="0"/>
          </a:p>
          <a:p>
            <a:pPr eaLnBrk="1" hangingPunct="1">
              <a:buFont typeface="Wingdings" panose="05000000000000000000" pitchFamily="2" charset="2"/>
              <a:buChar char="n"/>
            </a:pPr>
            <a:r>
              <a:rPr lang="en-US" altLang="zh-CN" dirty="0"/>
              <a:t> </a:t>
            </a:r>
            <a:r>
              <a:rPr lang="en-US" altLang="zh-CN" sz="3200" dirty="0"/>
              <a:t>An argument form is </a:t>
            </a:r>
            <a:r>
              <a:rPr lang="en-US" altLang="zh-CN" sz="3200" i="1" dirty="0">
                <a:solidFill>
                  <a:srgbClr val="C00000"/>
                </a:solidFill>
              </a:rPr>
              <a:t>valid</a:t>
            </a:r>
            <a:r>
              <a:rPr lang="en-US" altLang="zh-CN" sz="3200" dirty="0"/>
              <a:t> if and only if the following compound proposition is a tautology</a:t>
            </a:r>
          </a:p>
          <a:p>
            <a:pPr marL="0" indent="0" algn="ctr" eaLnBrk="1" hangingPunct="1">
              <a:buNone/>
            </a:pPr>
            <a:r>
              <a:rPr lang="en-US" altLang="zh-CN" dirty="0"/>
              <a:t>(</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t>∧</a:t>
            </a:r>
            <a:r>
              <a:rPr lang="en-US" altLang="zh-CN" i="1" dirty="0">
                <a:sym typeface="Symbol" panose="05050102010706020507" pitchFamily="18" charset="2"/>
              </a:rPr>
              <a:t>A</a:t>
            </a:r>
            <a:r>
              <a:rPr lang="en-US" altLang="zh-CN" baseline="-25000" dirty="0">
                <a:sym typeface="Symbol" panose="05050102010706020507" pitchFamily="18" charset="2"/>
              </a:rPr>
              <a:t>3</a:t>
            </a:r>
            <a:r>
              <a:rPr lang="en-US" altLang="zh-CN" dirty="0"/>
              <a:t>∧</a:t>
            </a:r>
            <a:r>
              <a:rPr lang="en-US" altLang="zh-CN" dirty="0">
                <a:sym typeface="MT Extra" panose="05050102010205020202" pitchFamily="18" charset="2"/>
              </a:rPr>
              <a:t>…</a:t>
            </a:r>
            <a:r>
              <a:rPr lang="en-US" altLang="zh-CN" dirty="0"/>
              <a:t>∧</a:t>
            </a:r>
            <a:r>
              <a:rPr lang="en-US" altLang="zh-CN" i="1" dirty="0">
                <a:sym typeface="Symbol" panose="05050102010706020507" pitchFamily="18" charset="2"/>
              </a:rPr>
              <a:t>A</a:t>
            </a:r>
            <a:r>
              <a:rPr lang="en-US" altLang="zh-CN" i="1" baseline="-25000" dirty="0">
                <a:sym typeface="Symbol" panose="05050102010706020507" pitchFamily="18" charset="2"/>
              </a:rPr>
              <a:t>k</a:t>
            </a:r>
            <a:r>
              <a:rPr lang="en-US" altLang="zh-CN" dirty="0"/>
              <a:t>)→</a:t>
            </a:r>
            <a:r>
              <a:rPr lang="en-US" altLang="zh-CN" i="1" dirty="0"/>
              <a:t>B</a:t>
            </a:r>
          </a:p>
          <a:p>
            <a:pPr eaLnBrk="1" hangingPunct="1">
              <a:buFont typeface="Wingdings" panose="05000000000000000000" pitchFamily="2" charset="2"/>
              <a:buChar char="n"/>
            </a:pPr>
            <a:endParaRPr lang="zh-CN" altLang="en-US" dirty="0"/>
          </a:p>
        </p:txBody>
      </p:sp>
      <p:sp>
        <p:nvSpPr>
          <p:cNvPr id="2" name="灯片编号占位符 1">
            <a:extLst>
              <a:ext uri="{FF2B5EF4-FFF2-40B4-BE49-F238E27FC236}">
                <a16:creationId xmlns:a16="http://schemas.microsoft.com/office/drawing/2014/main" id="{DAEBA3B2-3E65-441D-B885-DABD8D1D50B9}"/>
              </a:ext>
            </a:extLst>
          </p:cNvPr>
          <p:cNvSpPr>
            <a:spLocks noGrp="1"/>
          </p:cNvSpPr>
          <p:nvPr>
            <p:ph type="sldNum" sz="quarter" idx="12"/>
          </p:nvPr>
        </p:nvSpPr>
        <p:spPr/>
        <p:txBody>
          <a:bodyPr/>
          <a:lstStyle/>
          <a:p>
            <a:fld id="{5453103E-1722-4B20-A6DE-C22430F596CF}" type="slidenum">
              <a:rPr lang="en-US" altLang="zh-CN" smtClean="0"/>
              <a:pPr/>
              <a:t>113</a:t>
            </a:fld>
            <a:endParaRPr lang="en-US" altLang="zh-CN"/>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0AE8356-3959-471F-8034-D09233B574A1}"/>
              </a:ext>
            </a:extLst>
          </p:cNvPr>
          <p:cNvSpPr>
            <a:spLocks noGrp="1" noChangeArrowheads="1"/>
          </p:cNvSpPr>
          <p:nvPr>
            <p:ph type="title"/>
          </p:nvPr>
        </p:nvSpPr>
        <p:spPr/>
        <p:txBody>
          <a:bodyPr/>
          <a:lstStyle/>
          <a:p>
            <a:pPr eaLnBrk="1" hangingPunct="1"/>
            <a:r>
              <a:rPr lang="en-US" altLang="zh-CN" sz="4000" b="1" dirty="0">
                <a:latin typeface="微软雅黑" panose="020B0503020204020204" pitchFamily="34" charset="-122"/>
                <a:ea typeface="微软雅黑" panose="020B0503020204020204" pitchFamily="34" charset="-122"/>
              </a:rPr>
              <a:t>Argument form</a:t>
            </a:r>
            <a:br>
              <a:rPr lang="en-US" altLang="zh-CN" sz="4000" b="1" dirty="0">
                <a:latin typeface="微软雅黑" panose="020B0503020204020204" pitchFamily="34" charset="-122"/>
                <a:ea typeface="微软雅黑" panose="020B0503020204020204" pitchFamily="34" charset="-122"/>
              </a:rPr>
            </a:br>
            <a:r>
              <a:rPr lang="zh-CN" altLang="en-US" sz="4000" b="1" dirty="0">
                <a:latin typeface="微软雅黑" panose="020B0503020204020204" pitchFamily="34" charset="-122"/>
                <a:ea typeface="微软雅黑" panose="020B0503020204020204" pitchFamily="34" charset="-122"/>
              </a:rPr>
              <a:t>论证的形式结构</a:t>
            </a:r>
            <a:endParaRPr lang="zh-CN" altLang="en-US" sz="4000" b="1" dirty="0"/>
          </a:p>
        </p:txBody>
      </p:sp>
      <p:sp>
        <p:nvSpPr>
          <p:cNvPr id="66563" name="Rectangle 3">
            <a:extLst>
              <a:ext uri="{FF2B5EF4-FFF2-40B4-BE49-F238E27FC236}">
                <a16:creationId xmlns:a16="http://schemas.microsoft.com/office/drawing/2014/main" id="{AA209A70-8EDF-4ADC-86CB-51FDD6D4A2AE}"/>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i="1" dirty="0"/>
              <a:t>premises</a:t>
            </a:r>
            <a:r>
              <a:rPr lang="zh-CN" altLang="en-US" dirty="0"/>
              <a:t>：</a:t>
            </a:r>
            <a:r>
              <a:rPr lang="en-US" altLang="zh-CN" i="1" dirty="0" err="1"/>
              <a:t>p</a:t>
            </a:r>
            <a:r>
              <a:rPr lang="en-US" altLang="zh-CN" dirty="0" err="1"/>
              <a:t>∨</a:t>
            </a:r>
            <a:r>
              <a:rPr lang="en-US" altLang="zh-CN" i="1" dirty="0" err="1"/>
              <a:t>q</a:t>
            </a:r>
            <a:r>
              <a:rPr lang="en-US" altLang="zh-CN" i="1" dirty="0"/>
              <a:t> </a:t>
            </a:r>
            <a:r>
              <a:rPr lang="en-US" altLang="zh-CN" dirty="0"/>
              <a:t>, ¬</a:t>
            </a:r>
            <a:r>
              <a:rPr lang="en-US" altLang="zh-CN" i="1" dirty="0"/>
              <a:t>p   conclusion</a:t>
            </a:r>
            <a:r>
              <a:rPr lang="zh-CN" altLang="en-US" dirty="0">
                <a:sym typeface="Symbol" panose="05050102010706020507" pitchFamily="18" charset="2"/>
              </a:rPr>
              <a:t>：</a:t>
            </a:r>
            <a:r>
              <a:rPr lang="en-US" altLang="zh-CN" i="1" dirty="0"/>
              <a:t>q</a:t>
            </a:r>
          </a:p>
          <a:p>
            <a:pPr eaLnBrk="1" hangingPunct="1">
              <a:buFont typeface="Wingdings" panose="05000000000000000000" pitchFamily="2" charset="2"/>
              <a:buChar char="n"/>
            </a:pPr>
            <a:r>
              <a:rPr lang="en-US" altLang="zh-CN" dirty="0"/>
              <a:t>(</a:t>
            </a:r>
            <a:r>
              <a:rPr lang="en-US" altLang="zh-CN" i="1" dirty="0" err="1"/>
              <a:t>p</a:t>
            </a:r>
            <a:r>
              <a:rPr lang="en-US" altLang="zh-CN" dirty="0" err="1"/>
              <a:t>∨</a:t>
            </a:r>
            <a:r>
              <a:rPr lang="en-US" altLang="zh-CN" i="1" dirty="0" err="1"/>
              <a:t>q</a:t>
            </a:r>
            <a:r>
              <a:rPr lang="en-US" altLang="zh-CN" i="1" dirty="0"/>
              <a:t> </a:t>
            </a:r>
            <a:r>
              <a:rPr lang="en-US" altLang="zh-CN" dirty="0"/>
              <a:t>)∧¬</a:t>
            </a:r>
            <a:r>
              <a:rPr lang="en-US" altLang="zh-CN" i="1" dirty="0"/>
              <a:t>p </a:t>
            </a:r>
            <a:r>
              <a:rPr lang="en-US" altLang="zh-CN" dirty="0"/>
              <a:t>→</a:t>
            </a:r>
            <a:r>
              <a:rPr lang="en-US" altLang="zh-CN" i="1" dirty="0"/>
              <a:t>q</a:t>
            </a:r>
            <a:r>
              <a:rPr lang="en-US" altLang="zh-CN" dirty="0"/>
              <a:t> </a:t>
            </a:r>
            <a:r>
              <a:rPr lang="en-US" altLang="zh-CN" sz="3200" dirty="0"/>
              <a:t>is a tautology</a:t>
            </a:r>
            <a:endParaRPr lang="zh-CN" altLang="en-US" dirty="0"/>
          </a:p>
        </p:txBody>
      </p:sp>
      <p:graphicFrame>
        <p:nvGraphicFramePr>
          <p:cNvPr id="134148" name="Group 4">
            <a:extLst>
              <a:ext uri="{FF2B5EF4-FFF2-40B4-BE49-F238E27FC236}">
                <a16:creationId xmlns:a16="http://schemas.microsoft.com/office/drawing/2014/main" id="{5A3DD21A-E79D-4036-AA49-57C01C14D556}"/>
              </a:ext>
            </a:extLst>
          </p:cNvPr>
          <p:cNvGraphicFramePr>
            <a:graphicFrameLocks noGrp="1"/>
          </p:cNvGraphicFramePr>
          <p:nvPr/>
        </p:nvGraphicFramePr>
        <p:xfrm>
          <a:off x="1295400" y="3200400"/>
          <a:ext cx="7239000" cy="2587625"/>
        </p:xfrm>
        <a:graphic>
          <a:graphicData uri="http://schemas.openxmlformats.org/drawingml/2006/table">
            <a:tbl>
              <a:tblPr/>
              <a:tblGrid>
                <a:gridCol w="4191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gridCol w="2743200">
                  <a:extLst>
                    <a:ext uri="{9D8B030D-6E8A-4147-A177-3AD203B41FA5}">
                      <a16:colId xmlns:a16="http://schemas.microsoft.com/office/drawing/2014/main" val="20005"/>
                    </a:ext>
                  </a:extLst>
                </a:gridCol>
              </a:tblGrid>
              <a:tr h="5181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Arial" pitchFamily="34" charset="0"/>
                          <a:ea typeface="宋体" pitchFamily="2" charset="-122"/>
                        </a:rPr>
                        <a:t>p</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Arial" pitchFamily="34" charset="0"/>
                          <a:ea typeface="宋体" pitchFamily="2" charset="-122"/>
                        </a:rPr>
                        <a:t>q</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a:ln>
                            <a:noFill/>
                          </a:ln>
                          <a:solidFill>
                            <a:schemeClr val="tx1"/>
                          </a:solidFill>
                          <a:effectLst/>
                          <a:latin typeface="Arial" pitchFamily="34" charset="0"/>
                          <a:ea typeface="宋体" pitchFamily="2" charset="-122"/>
                        </a:rPr>
                        <a:t>p</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q</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p</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p</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q </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p</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p</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q </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p</a:t>
                      </a:r>
                      <a:r>
                        <a:rPr kumimoji="0" lang="en-US" altLang="zh-CN" sz="2800" b="0" i="0" u="none" strike="noStrike" cap="none" normalizeH="0" baseline="0">
                          <a:ln>
                            <a:noFill/>
                          </a:ln>
                          <a:solidFill>
                            <a:schemeClr val="tx1"/>
                          </a:solidFill>
                          <a:effectLst/>
                          <a:latin typeface="Arial" pitchFamily="34" charset="0"/>
                          <a:ea typeface="宋体" pitchFamily="2" charset="-122"/>
                        </a:rPr>
                        <a:t>→</a:t>
                      </a:r>
                      <a:r>
                        <a:rPr kumimoji="0" lang="en-US" altLang="zh-CN" sz="2800" b="0" i="1" u="none" strike="noStrike" cap="none" normalizeH="0" baseline="0">
                          <a:ln>
                            <a:noFill/>
                          </a:ln>
                          <a:solidFill>
                            <a:schemeClr val="tx1"/>
                          </a:solidFill>
                          <a:effectLst/>
                          <a:latin typeface="Arial" pitchFamily="34" charset="0"/>
                          <a:ea typeface="宋体" pitchFamily="2" charset="-122"/>
                        </a:rPr>
                        <a:t>q</a:t>
                      </a:r>
                      <a:r>
                        <a:rPr kumimoji="0" lang="en-US" altLang="zh-CN" sz="2800" b="0" i="0" u="none" strike="noStrike" cap="none" normalizeH="0" baseline="0">
                          <a:ln>
                            <a:noFill/>
                          </a:ln>
                          <a:solidFill>
                            <a:schemeClr val="tx1"/>
                          </a:solidFill>
                          <a:effectLst/>
                          <a:latin typeface="Arial" pitchFamily="34" charset="0"/>
                          <a:ea typeface="宋体" pitchFamily="2" charset="-122"/>
                        </a:rPr>
                        <a:t> </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94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0</a:t>
                      </a:r>
                    </a:p>
                  </a:txBody>
                  <a:tcPr marT="45707" marB="4570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rPr>
                        <a:t>1</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灯片编号占位符 1">
            <a:extLst>
              <a:ext uri="{FF2B5EF4-FFF2-40B4-BE49-F238E27FC236}">
                <a16:creationId xmlns:a16="http://schemas.microsoft.com/office/drawing/2014/main" id="{35F977DE-20B3-4D4C-859E-6F4049E953DC}"/>
              </a:ext>
            </a:extLst>
          </p:cNvPr>
          <p:cNvSpPr>
            <a:spLocks noGrp="1"/>
          </p:cNvSpPr>
          <p:nvPr>
            <p:ph type="sldNum" sz="quarter" idx="12"/>
          </p:nvPr>
        </p:nvSpPr>
        <p:spPr/>
        <p:txBody>
          <a:bodyPr/>
          <a:lstStyle/>
          <a:p>
            <a:fld id="{5453103E-1722-4B20-A6DE-C22430F596CF}" type="slidenum">
              <a:rPr lang="en-US" altLang="zh-CN" smtClean="0"/>
              <a:pPr/>
              <a:t>114</a:t>
            </a:fld>
            <a:endParaRPr lang="en-US" altLang="zh-CN"/>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C926888-B115-4CF8-9705-CE3CEE8AC303}"/>
              </a:ext>
            </a:extLst>
          </p:cNvPr>
          <p:cNvSpPr>
            <a:spLocks noGrp="1" noChangeArrowheads="1"/>
          </p:cNvSpPr>
          <p:nvPr>
            <p:ph type="title"/>
          </p:nvPr>
        </p:nvSpPr>
        <p:spPr>
          <a:xfrm>
            <a:off x="-108520" y="274638"/>
            <a:ext cx="936104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Inference Rules </a:t>
            </a:r>
            <a:r>
              <a:rPr lang="zh-CN" altLang="en-US" b="1" dirty="0">
                <a:latin typeface="微软雅黑" panose="020B0503020204020204" pitchFamily="34" charset="-122"/>
                <a:ea typeface="微软雅黑" panose="020B0503020204020204" pitchFamily="34" charset="-122"/>
              </a:rPr>
              <a:t>推理规则</a:t>
            </a:r>
            <a:br>
              <a:rPr lang="en-US" altLang="zh-CN" b="1"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 General Form</a:t>
            </a:r>
          </a:p>
        </p:txBody>
      </p:sp>
      <p:sp>
        <p:nvSpPr>
          <p:cNvPr id="29699" name="Rectangle 3">
            <a:extLst>
              <a:ext uri="{FF2B5EF4-FFF2-40B4-BE49-F238E27FC236}">
                <a16:creationId xmlns:a16="http://schemas.microsoft.com/office/drawing/2014/main" id="{39794F99-E3A5-4189-815D-0E2F4F04707E}"/>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An </a:t>
            </a:r>
            <a:r>
              <a:rPr lang="en-US" altLang="zh-CN" i="1" dirty="0"/>
              <a:t>Inference Rule</a:t>
            </a:r>
            <a:r>
              <a:rPr lang="en-US" altLang="zh-CN" dirty="0"/>
              <a:t> is </a:t>
            </a:r>
          </a:p>
          <a:p>
            <a:pPr lvl="1" eaLnBrk="1" hangingPunct="1">
              <a:buFont typeface="Wingdings" panose="05000000000000000000" pitchFamily="2" charset="2"/>
              <a:buChar char="n"/>
            </a:pPr>
            <a:r>
              <a:rPr lang="en-US" altLang="zh-CN" dirty="0"/>
              <a:t>A pattern establishing that if we know that a set of </a:t>
            </a:r>
            <a:r>
              <a:rPr lang="en-US" altLang="zh-CN" i="1" dirty="0"/>
              <a:t>antecedent</a:t>
            </a:r>
            <a:r>
              <a:rPr lang="en-US" altLang="zh-CN" dirty="0"/>
              <a:t> statements of certain forms are all true, then we can validly deduce that a certain related </a:t>
            </a:r>
            <a:r>
              <a:rPr lang="en-US" altLang="zh-CN" i="1" dirty="0"/>
              <a:t>consequent</a:t>
            </a:r>
            <a:r>
              <a:rPr lang="en-US" altLang="zh-CN" dirty="0"/>
              <a:t> statement is true. </a:t>
            </a:r>
            <a:endParaRPr lang="en-US" altLang="zh-CN" i="1" dirty="0"/>
          </a:p>
          <a:p>
            <a:pPr eaLnBrk="1" hangingPunct="1">
              <a:buFont typeface="Wingdings" panose="05000000000000000000" pitchFamily="2" charset="2"/>
              <a:buChar char="n"/>
            </a:pPr>
            <a:r>
              <a:rPr lang="en-US" altLang="zh-CN" i="1" dirty="0"/>
              <a:t> antecedent 1</a:t>
            </a:r>
            <a:br>
              <a:rPr lang="en-US" altLang="zh-CN" i="1" dirty="0"/>
            </a:br>
            <a:r>
              <a:rPr lang="en-US" altLang="zh-CN" i="1" u="sng" dirty="0"/>
              <a:t> antecedent 2 </a:t>
            </a:r>
            <a:r>
              <a:rPr lang="en-US" altLang="zh-CN" i="1" u="sng" dirty="0">
                <a:latin typeface="Times New Roman" panose="02020603050405020304" pitchFamily="18" charset="0"/>
              </a:rPr>
              <a:t>…</a:t>
            </a:r>
            <a:r>
              <a:rPr lang="en-US" altLang="zh-CN" i="1" u="sng" dirty="0"/>
              <a:t> </a:t>
            </a:r>
            <a:br>
              <a:rPr lang="en-US" altLang="zh-CN" i="1" dirty="0"/>
            </a:br>
            <a:r>
              <a:rPr lang="en-US" altLang="zh-CN" dirty="0">
                <a:sym typeface="Symbol" panose="05050102010706020507" pitchFamily="18" charset="2"/>
              </a:rPr>
              <a:t> </a:t>
            </a:r>
            <a:r>
              <a:rPr lang="en-US" altLang="zh-CN" i="1" dirty="0">
                <a:sym typeface="Symbol" panose="05050102010706020507" pitchFamily="18" charset="2"/>
              </a:rPr>
              <a:t>consequent          </a:t>
            </a:r>
          </a:p>
          <a:p>
            <a:pPr marL="0" indent="0" eaLnBrk="1" hangingPunct="1">
              <a:buNone/>
            </a:pPr>
            <a:r>
              <a:rPr lang="en-US" altLang="zh-CN" i="1"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therefore</a:t>
            </a:r>
            <a:r>
              <a:rPr lang="en-US" altLang="zh-CN" dirty="0">
                <a:latin typeface="Times New Roman" panose="02020603050405020304" pitchFamily="18" charset="0"/>
                <a:sym typeface="Symbol" panose="05050102010706020507" pitchFamily="18" charset="2"/>
              </a:rPr>
              <a:t>”</a:t>
            </a:r>
            <a:endParaRPr lang="en-US" altLang="zh-CN" i="1" dirty="0">
              <a:sym typeface="Symbol" panose="05050102010706020507" pitchFamily="18" charset="2"/>
            </a:endParaRPr>
          </a:p>
        </p:txBody>
      </p:sp>
      <p:sp>
        <p:nvSpPr>
          <p:cNvPr id="29700" name="Rectangle 4">
            <a:extLst>
              <a:ext uri="{FF2B5EF4-FFF2-40B4-BE49-F238E27FC236}">
                <a16:creationId xmlns:a16="http://schemas.microsoft.com/office/drawing/2014/main" id="{A8FA0B39-B208-4785-A6CF-A86C48EB895A}"/>
              </a:ext>
            </a:extLst>
          </p:cNvPr>
          <p:cNvSpPr>
            <a:spLocks noChangeArrowheads="1"/>
          </p:cNvSpPr>
          <p:nvPr/>
        </p:nvSpPr>
        <p:spPr bwMode="auto">
          <a:xfrm>
            <a:off x="899592" y="4005064"/>
            <a:ext cx="3024336" cy="144016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a:extLst>
              <a:ext uri="{FF2B5EF4-FFF2-40B4-BE49-F238E27FC236}">
                <a16:creationId xmlns:a16="http://schemas.microsoft.com/office/drawing/2014/main" id="{2F60C353-BC7A-4DC6-9EB9-0943371A5477}"/>
              </a:ext>
            </a:extLst>
          </p:cNvPr>
          <p:cNvSpPr>
            <a:spLocks noGrp="1"/>
          </p:cNvSpPr>
          <p:nvPr>
            <p:ph type="sldNum" sz="quarter" idx="12"/>
          </p:nvPr>
        </p:nvSpPr>
        <p:spPr/>
        <p:txBody>
          <a:bodyPr/>
          <a:lstStyle/>
          <a:p>
            <a:fld id="{5453103E-1722-4B20-A6DE-C22430F596CF}" type="slidenum">
              <a:rPr lang="en-US" altLang="zh-CN" smtClean="0"/>
              <a:pPr/>
              <a:t>115</a:t>
            </a:fld>
            <a:endParaRPr lang="en-US" altLang="zh-CN"/>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A0D7A94-5796-4045-B634-0A0637C95DD0}"/>
              </a:ext>
            </a:extLst>
          </p:cNvPr>
          <p:cNvSpPr>
            <a:spLocks noGrp="1" noChangeArrowheads="1"/>
          </p:cNvSpPr>
          <p:nvPr>
            <p:ph type="title"/>
          </p:nvPr>
        </p:nvSpPr>
        <p:spPr>
          <a:xfrm>
            <a:off x="0" y="274638"/>
            <a:ext cx="914400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Inference Rules &amp; Implications</a:t>
            </a:r>
          </a:p>
        </p:txBody>
      </p:sp>
      <p:sp>
        <p:nvSpPr>
          <p:cNvPr id="31747" name="Rectangle 3">
            <a:extLst>
              <a:ext uri="{FF2B5EF4-FFF2-40B4-BE49-F238E27FC236}">
                <a16:creationId xmlns:a16="http://schemas.microsoft.com/office/drawing/2014/main" id="{DC648CEE-074D-451B-9DD9-DFCFB5DAA1A5}"/>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u="sng" dirty="0"/>
              <a:t>Each valid logical inference rule corresponds to an implication that is a tautology</a:t>
            </a:r>
            <a:r>
              <a:rPr lang="en-US" altLang="zh-CN" dirty="0"/>
              <a:t>.</a:t>
            </a:r>
          </a:p>
          <a:p>
            <a:pPr eaLnBrk="1" hangingPunct="1">
              <a:lnSpc>
                <a:spcPct val="90000"/>
              </a:lnSpc>
              <a:buFont typeface="Wingdings" panose="05000000000000000000" pitchFamily="2" charset="2"/>
              <a:buChar char="n"/>
            </a:pPr>
            <a:r>
              <a:rPr lang="en-US" altLang="zh-CN" i="1" dirty="0"/>
              <a:t> antecedent 1               </a:t>
            </a:r>
            <a:r>
              <a:rPr lang="en-US" altLang="zh-CN" dirty="0"/>
              <a:t>Inference rule</a:t>
            </a:r>
            <a:br>
              <a:rPr lang="en-US" altLang="zh-CN" i="1" dirty="0"/>
            </a:br>
            <a:r>
              <a:rPr lang="en-US" altLang="zh-CN" i="1" u="sng" dirty="0"/>
              <a:t> antecedent 2 </a:t>
            </a:r>
            <a:r>
              <a:rPr lang="en-US" altLang="zh-CN" i="1" u="sng" dirty="0">
                <a:latin typeface="Times New Roman" panose="02020603050405020304" pitchFamily="18" charset="0"/>
              </a:rPr>
              <a:t>…</a:t>
            </a:r>
            <a:r>
              <a:rPr lang="en-US" altLang="zh-CN" i="1" u="sng" dirty="0"/>
              <a:t> </a:t>
            </a:r>
            <a:br>
              <a:rPr lang="en-US" altLang="zh-CN" i="1" dirty="0"/>
            </a:br>
            <a:r>
              <a:rPr lang="en-US" altLang="zh-CN" dirty="0">
                <a:sym typeface="Symbol" panose="05050102010706020507" pitchFamily="18" charset="2"/>
              </a:rPr>
              <a:t> </a:t>
            </a:r>
            <a:r>
              <a:rPr lang="en-US" altLang="zh-CN" i="1" dirty="0">
                <a:sym typeface="Symbol" panose="05050102010706020507" pitchFamily="18" charset="2"/>
              </a:rPr>
              <a:t>consequent</a:t>
            </a:r>
            <a:endParaRPr lang="en-US" altLang="zh-CN" dirty="0"/>
          </a:p>
          <a:p>
            <a:pPr eaLnBrk="1" hangingPunct="1">
              <a:lnSpc>
                <a:spcPct val="90000"/>
              </a:lnSpc>
              <a:buFont typeface="Wingdings" panose="05000000000000000000" pitchFamily="2" charset="2"/>
              <a:buChar char="n"/>
            </a:pPr>
            <a:r>
              <a:rPr lang="en-US" altLang="zh-CN" dirty="0"/>
              <a:t>Corresponding tautology: </a:t>
            </a:r>
          </a:p>
          <a:p>
            <a:pPr lvl="1" eaLnBrk="1" hangingPunct="1">
              <a:lnSpc>
                <a:spcPct val="90000"/>
              </a:lnSpc>
              <a:buFont typeface="Wingdings" panose="05000000000000000000" pitchFamily="2" charset="2"/>
              <a:buChar char="n"/>
            </a:pPr>
            <a:r>
              <a:rPr lang="en-US" altLang="zh-CN" dirty="0"/>
              <a:t>((</a:t>
            </a:r>
            <a:r>
              <a:rPr lang="en-US" altLang="zh-CN" i="1" dirty="0"/>
              <a:t>ante. 1</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ante. 2</a:t>
            </a:r>
            <a:r>
              <a:rPr lang="en-US" altLang="zh-CN" dirty="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consequent</a:t>
            </a:r>
            <a:endParaRPr lang="en-US" altLang="zh-CN" dirty="0"/>
          </a:p>
        </p:txBody>
      </p:sp>
      <p:sp>
        <p:nvSpPr>
          <p:cNvPr id="31748" name="Rectangle 4">
            <a:extLst>
              <a:ext uri="{FF2B5EF4-FFF2-40B4-BE49-F238E27FC236}">
                <a16:creationId xmlns:a16="http://schemas.microsoft.com/office/drawing/2014/main" id="{ABFC070F-F034-4778-A59A-D9D6B5A75DE8}"/>
              </a:ext>
            </a:extLst>
          </p:cNvPr>
          <p:cNvSpPr>
            <a:spLocks noChangeArrowheads="1"/>
          </p:cNvSpPr>
          <p:nvPr/>
        </p:nvSpPr>
        <p:spPr bwMode="auto">
          <a:xfrm>
            <a:off x="900112" y="2997200"/>
            <a:ext cx="3023815" cy="14478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a:extLst>
              <a:ext uri="{FF2B5EF4-FFF2-40B4-BE49-F238E27FC236}">
                <a16:creationId xmlns:a16="http://schemas.microsoft.com/office/drawing/2014/main" id="{F29C6438-A54F-497E-9BD2-1E59EA2AB109}"/>
              </a:ext>
            </a:extLst>
          </p:cNvPr>
          <p:cNvSpPr>
            <a:spLocks noGrp="1"/>
          </p:cNvSpPr>
          <p:nvPr>
            <p:ph type="sldNum" sz="quarter" idx="12"/>
          </p:nvPr>
        </p:nvSpPr>
        <p:spPr/>
        <p:txBody>
          <a:bodyPr/>
          <a:lstStyle/>
          <a:p>
            <a:fld id="{5453103E-1722-4B20-A6DE-C22430F596CF}" type="slidenum">
              <a:rPr lang="en-US" altLang="zh-CN" smtClean="0"/>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147EB7E-65C7-4A54-A561-429355D0095E}"/>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Modus Ponens &amp; </a:t>
            </a:r>
            <a:r>
              <a:rPr lang="en-US" altLang="zh-CN" b="1" dirty="0" err="1">
                <a:latin typeface="微软雅黑" panose="020B0503020204020204" pitchFamily="34" charset="-122"/>
                <a:ea typeface="微软雅黑" panose="020B0503020204020204" pitchFamily="34" charset="-122"/>
              </a:rPr>
              <a:t>Tollens</a:t>
            </a:r>
            <a:endParaRPr lang="en-US" altLang="zh-CN" b="1" dirty="0">
              <a:latin typeface="微软雅黑" panose="020B0503020204020204" pitchFamily="34" charset="-122"/>
              <a:ea typeface="微软雅黑" panose="020B0503020204020204" pitchFamily="34" charset="-122"/>
            </a:endParaRPr>
          </a:p>
        </p:txBody>
      </p:sp>
      <p:sp>
        <p:nvSpPr>
          <p:cNvPr id="35843" name="Rectangle 3">
            <a:extLst>
              <a:ext uri="{FF2B5EF4-FFF2-40B4-BE49-F238E27FC236}">
                <a16:creationId xmlns:a16="http://schemas.microsoft.com/office/drawing/2014/main" id="{6E549A2E-65F6-488C-9BFC-94C67258F0A0}"/>
              </a:ext>
            </a:extLst>
          </p:cNvPr>
          <p:cNvSpPr>
            <a:spLocks noGrp="1" noChangeArrowheads="1"/>
          </p:cNvSpPr>
          <p:nvPr>
            <p:ph type="body" idx="1"/>
          </p:nvPr>
        </p:nvSpPr>
        <p:spPr>
          <a:xfrm>
            <a:off x="457200" y="1600200"/>
            <a:ext cx="8363272" cy="4525963"/>
          </a:xfrm>
        </p:spPr>
        <p:txBody>
          <a:bodyPr/>
          <a:lstStyle/>
          <a:p>
            <a:pPr eaLnBrk="1" hangingPunct="1">
              <a:buFont typeface="Wingdings" panose="05000000000000000000" pitchFamily="2" charset="2"/>
              <a:buChar char="n"/>
              <a:tabLst>
                <a:tab pos="2747963" algn="l"/>
              </a:tabLst>
            </a:pPr>
            <a:r>
              <a:rPr lang="en-US" altLang="zh-CN" dirty="0"/>
              <a:t>   </a:t>
            </a:r>
            <a:r>
              <a:rPr lang="en-US" altLang="zh-CN" i="1" dirty="0"/>
              <a:t>p             </a:t>
            </a:r>
            <a:r>
              <a:rPr lang="en-US" altLang="zh-CN" dirty="0"/>
              <a:t>Rule of </a:t>
            </a:r>
            <a:r>
              <a:rPr lang="en-US" altLang="zh-CN" i="1" dirty="0"/>
              <a:t>modus ponens </a:t>
            </a:r>
            <a:r>
              <a:rPr lang="zh-CN" altLang="en-US" dirty="0">
                <a:solidFill>
                  <a:srgbClr val="7030A0"/>
                </a:solidFill>
              </a:rPr>
              <a:t>假言推理</a:t>
            </a:r>
            <a:br>
              <a:rPr lang="zh-CN" altLang="en-US" dirty="0"/>
            </a:br>
            <a:r>
              <a:rPr lang="en-US" altLang="zh-CN" i="1" u="sng" dirty="0" err="1"/>
              <a:t>p</a:t>
            </a:r>
            <a:r>
              <a:rPr lang="en-US" altLang="zh-CN" u="sng" dirty="0" err="1">
                <a:sym typeface="Symbol" panose="05050102010706020507" pitchFamily="18" charset="2"/>
              </a:rPr>
              <a:t></a:t>
            </a:r>
            <a:r>
              <a:rPr lang="en-US" altLang="zh-CN" i="1" u="sng"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(a.k.a. </a:t>
            </a:r>
            <a:r>
              <a:rPr lang="en-US" altLang="zh-CN" i="1" dirty="0">
                <a:sym typeface="Symbol" panose="05050102010706020507" pitchFamily="18" charset="2"/>
              </a:rPr>
              <a:t>law of detachment</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a:sym typeface="Symbol" panose="05050102010706020507" pitchFamily="18" charset="2"/>
              </a:rPr>
              <a:t>q</a:t>
            </a:r>
          </a:p>
          <a:p>
            <a:pPr eaLnBrk="1" hangingPunct="1">
              <a:buFont typeface="Wingdings" panose="05000000000000000000" pitchFamily="2" charset="2"/>
              <a:buChar char="n"/>
              <a:tabLst>
                <a:tab pos="2747963" algn="l"/>
              </a:tabLst>
            </a:pPr>
            <a:endParaRPr lang="en-US" altLang="zh-CN" i="1" dirty="0">
              <a:sym typeface="Symbol" panose="05050102010706020507" pitchFamily="18" charset="2"/>
            </a:endParaRPr>
          </a:p>
          <a:p>
            <a:pPr eaLnBrk="1" hangingPunct="1">
              <a:buFont typeface="Wingdings" panose="05000000000000000000" pitchFamily="2" charset="2"/>
              <a:buChar char="n"/>
              <a:tabLst>
                <a:tab pos="2747963" algn="l"/>
              </a:tabLst>
            </a:pPr>
            <a:r>
              <a:rPr lang="en-US" altLang="zh-CN" i="1" dirty="0">
                <a:sym typeface="Symbol" panose="05050102010706020507" pitchFamily="18" charset="2"/>
              </a:rPr>
              <a:t>  </a:t>
            </a:r>
            <a:r>
              <a:rPr lang="en-US" altLang="zh-CN" dirty="0">
                <a:sym typeface="Symbol" panose="05050102010706020507" pitchFamily="18" charset="2"/>
              </a:rPr>
              <a:t></a:t>
            </a:r>
            <a:r>
              <a:rPr lang="en-US" altLang="zh-CN" i="1" dirty="0">
                <a:sym typeface="Symbol" panose="05050102010706020507" pitchFamily="18" charset="2"/>
              </a:rPr>
              <a:t>q	</a:t>
            </a:r>
            <a:br>
              <a:rPr lang="en-US" altLang="zh-CN" dirty="0">
                <a:sym typeface="Symbol" panose="05050102010706020507" pitchFamily="18" charset="2"/>
              </a:rPr>
            </a:br>
            <a:r>
              <a:rPr lang="en-US" altLang="zh-CN" i="1" u="sng" dirty="0" err="1">
                <a:sym typeface="Symbol" panose="05050102010706020507" pitchFamily="18" charset="2"/>
              </a:rPr>
              <a:t>p</a:t>
            </a:r>
            <a:r>
              <a:rPr lang="en-US" altLang="zh-CN" u="sng" dirty="0" err="1">
                <a:sym typeface="Symbol" panose="05050102010706020507" pitchFamily="18" charset="2"/>
              </a:rPr>
              <a:t></a:t>
            </a:r>
            <a:r>
              <a:rPr lang="en-US" altLang="zh-CN" i="1" u="sng"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Rule of </a:t>
            </a:r>
            <a:r>
              <a:rPr lang="en-US" altLang="zh-CN" i="1" dirty="0">
                <a:sym typeface="Symbol" panose="05050102010706020507" pitchFamily="18" charset="2"/>
              </a:rPr>
              <a:t>modus tollens </a:t>
            </a:r>
            <a:r>
              <a:rPr lang="zh-CN" altLang="en-US" dirty="0"/>
              <a:t>拒取式</a:t>
            </a:r>
            <a:br>
              <a:rPr lang="zh-CN" altLang="en-US" i="1" u="sng" dirty="0">
                <a:sym typeface="Symbol" panose="05050102010706020507" pitchFamily="18" charset="2"/>
              </a:rPr>
            </a:br>
            <a:r>
              <a:rPr lang="zh-CN" altLang="en-US" dirty="0">
                <a:sym typeface="Symbol" panose="05050102010706020507" pitchFamily="18" charset="2"/>
              </a:rPr>
              <a:t></a:t>
            </a:r>
            <a:r>
              <a:rPr lang="en-US" altLang="zh-CN" i="1" dirty="0">
                <a:sym typeface="Symbol" panose="05050102010706020507" pitchFamily="18" charset="2"/>
              </a:rPr>
              <a:t>p</a:t>
            </a:r>
          </a:p>
        </p:txBody>
      </p:sp>
      <p:sp>
        <p:nvSpPr>
          <p:cNvPr id="35844" name="Rectangle 4">
            <a:extLst>
              <a:ext uri="{FF2B5EF4-FFF2-40B4-BE49-F238E27FC236}">
                <a16:creationId xmlns:a16="http://schemas.microsoft.com/office/drawing/2014/main" id="{6DAA1D78-3E21-4176-890B-EA8396F1F40D}"/>
              </a:ext>
            </a:extLst>
          </p:cNvPr>
          <p:cNvSpPr>
            <a:spLocks noChangeArrowheads="1"/>
          </p:cNvSpPr>
          <p:nvPr/>
        </p:nvSpPr>
        <p:spPr bwMode="auto">
          <a:xfrm>
            <a:off x="866775" y="1700213"/>
            <a:ext cx="990600" cy="15240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5" name="Rectangle 5">
            <a:extLst>
              <a:ext uri="{FF2B5EF4-FFF2-40B4-BE49-F238E27FC236}">
                <a16:creationId xmlns:a16="http://schemas.microsoft.com/office/drawing/2014/main" id="{1742E20C-1D56-4E01-8C16-38C9693438ED}"/>
              </a:ext>
            </a:extLst>
          </p:cNvPr>
          <p:cNvSpPr>
            <a:spLocks noChangeArrowheads="1"/>
          </p:cNvSpPr>
          <p:nvPr/>
        </p:nvSpPr>
        <p:spPr bwMode="auto">
          <a:xfrm>
            <a:off x="866775" y="3948112"/>
            <a:ext cx="990600" cy="13716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6" name="Text Box 6">
            <a:extLst>
              <a:ext uri="{FF2B5EF4-FFF2-40B4-BE49-F238E27FC236}">
                <a16:creationId xmlns:a16="http://schemas.microsoft.com/office/drawing/2014/main" id="{DA237EBC-20CB-49FF-824E-91ECADFB2EFC}"/>
              </a:ext>
            </a:extLst>
          </p:cNvPr>
          <p:cNvSpPr txBox="1">
            <a:spLocks noChangeArrowheads="1"/>
          </p:cNvSpPr>
          <p:nvPr/>
        </p:nvSpPr>
        <p:spPr bwMode="auto">
          <a:xfrm>
            <a:off x="4789487" y="2903835"/>
            <a:ext cx="3428999" cy="461665"/>
          </a:xfrm>
          <a:prstGeom prst="rect">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dirty="0">
                <a:latin typeface="Times New Roman" panose="02020603050405020304" pitchFamily="18" charset="0"/>
              </a:rPr>
              <a:t>“the mode of affirming”</a:t>
            </a:r>
          </a:p>
        </p:txBody>
      </p:sp>
      <p:sp>
        <p:nvSpPr>
          <p:cNvPr id="35847" name="Text Box 7">
            <a:extLst>
              <a:ext uri="{FF2B5EF4-FFF2-40B4-BE49-F238E27FC236}">
                <a16:creationId xmlns:a16="http://schemas.microsoft.com/office/drawing/2014/main" id="{0F4C25DE-C3E8-445E-B1B1-DB08C470338C}"/>
              </a:ext>
            </a:extLst>
          </p:cNvPr>
          <p:cNvSpPr txBox="1">
            <a:spLocks noChangeArrowheads="1"/>
          </p:cNvSpPr>
          <p:nvPr/>
        </p:nvSpPr>
        <p:spPr bwMode="auto">
          <a:xfrm>
            <a:off x="5006973" y="4869160"/>
            <a:ext cx="2994025" cy="485775"/>
          </a:xfrm>
          <a:prstGeom prst="rect">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“the mode of denying”</a:t>
            </a:r>
          </a:p>
        </p:txBody>
      </p:sp>
      <p:sp>
        <p:nvSpPr>
          <p:cNvPr id="35848" name="AutoShape 8">
            <a:extLst>
              <a:ext uri="{FF2B5EF4-FFF2-40B4-BE49-F238E27FC236}">
                <a16:creationId xmlns:a16="http://schemas.microsoft.com/office/drawing/2014/main" id="{C07AB9A3-7E8A-4801-8798-D3A3745CBFE9}"/>
              </a:ext>
            </a:extLst>
          </p:cNvPr>
          <p:cNvSpPr>
            <a:spLocks/>
          </p:cNvSpPr>
          <p:nvPr/>
        </p:nvSpPr>
        <p:spPr bwMode="auto">
          <a:xfrm>
            <a:off x="2051050" y="1776413"/>
            <a:ext cx="1066800" cy="1371600"/>
          </a:xfrm>
          <a:prstGeom prst="rightBrace">
            <a:avLst>
              <a:gd name="adj1" fmla="val 1071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9" name="AutoShape 9">
            <a:extLst>
              <a:ext uri="{FF2B5EF4-FFF2-40B4-BE49-F238E27FC236}">
                <a16:creationId xmlns:a16="http://schemas.microsoft.com/office/drawing/2014/main" id="{B26B59E1-95FA-40A3-88C6-769593BD69B4}"/>
              </a:ext>
            </a:extLst>
          </p:cNvPr>
          <p:cNvSpPr>
            <a:spLocks/>
          </p:cNvSpPr>
          <p:nvPr/>
        </p:nvSpPr>
        <p:spPr bwMode="auto">
          <a:xfrm>
            <a:off x="2052421" y="3898660"/>
            <a:ext cx="1066800" cy="1371600"/>
          </a:xfrm>
          <a:prstGeom prst="rightBrace">
            <a:avLst>
              <a:gd name="adj1" fmla="val 1071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a:extLst>
              <a:ext uri="{FF2B5EF4-FFF2-40B4-BE49-F238E27FC236}">
                <a16:creationId xmlns:a16="http://schemas.microsoft.com/office/drawing/2014/main" id="{03434DAD-2FE4-4767-904A-0A6EE7101A99}"/>
              </a:ext>
            </a:extLst>
          </p:cNvPr>
          <p:cNvSpPr>
            <a:spLocks noGrp="1"/>
          </p:cNvSpPr>
          <p:nvPr>
            <p:ph type="sldNum" sz="quarter" idx="12"/>
          </p:nvPr>
        </p:nvSpPr>
        <p:spPr/>
        <p:txBody>
          <a:bodyPr/>
          <a:lstStyle/>
          <a:p>
            <a:fld id="{5453103E-1722-4B20-A6DE-C22430F596CF}" type="slidenum">
              <a:rPr lang="en-US" altLang="zh-CN" smtClean="0"/>
              <a:pPr/>
              <a:t>117</a:t>
            </a:fld>
            <a:endParaRPr lang="en-US" altLang="zh-CN"/>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E87DB16-05B9-445B-8E9D-54D393DDBFDE}"/>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Syllogism Inference Rules</a:t>
            </a:r>
          </a:p>
        </p:txBody>
      </p:sp>
      <p:sp>
        <p:nvSpPr>
          <p:cNvPr id="37891" name="Rectangle 3">
            <a:extLst>
              <a:ext uri="{FF2B5EF4-FFF2-40B4-BE49-F238E27FC236}">
                <a16:creationId xmlns:a16="http://schemas.microsoft.com/office/drawing/2014/main" id="{DAACE0A7-2536-4609-8E13-D457695163CB}"/>
              </a:ext>
            </a:extLst>
          </p:cNvPr>
          <p:cNvSpPr>
            <a:spLocks noGrp="1" noChangeArrowheads="1"/>
          </p:cNvSpPr>
          <p:nvPr>
            <p:ph type="body" idx="1"/>
          </p:nvPr>
        </p:nvSpPr>
        <p:spPr>
          <a:xfrm>
            <a:off x="304800" y="1511300"/>
            <a:ext cx="8229600" cy="4525963"/>
          </a:xfrm>
        </p:spPr>
        <p:txBody>
          <a:bodyPr/>
          <a:lstStyle/>
          <a:p>
            <a:pPr eaLnBrk="1" hangingPunct="1">
              <a:buFont typeface="Wingdings" panose="05000000000000000000" pitchFamily="2" charset="2"/>
              <a:buChar char="n"/>
              <a:tabLst>
                <a:tab pos="2747963" algn="l"/>
              </a:tabLst>
            </a:pPr>
            <a:r>
              <a:rPr lang="en-US" altLang="zh-CN" b="1" i="1" dirty="0"/>
              <a:t>   </a:t>
            </a:r>
            <a:r>
              <a:rPr lang="en-US" altLang="zh-CN" b="1" i="1" dirty="0" err="1"/>
              <a:t>p</a:t>
            </a:r>
            <a:r>
              <a:rPr lang="en-US" altLang="zh-CN" b="1" dirty="0" err="1">
                <a:sym typeface="Symbol" panose="05050102010706020507" pitchFamily="18" charset="2"/>
              </a:rPr>
              <a:t></a:t>
            </a:r>
            <a:r>
              <a:rPr lang="en-US" altLang="zh-CN" b="1" i="1" dirty="0" err="1">
                <a:sym typeface="Symbol" panose="05050102010706020507" pitchFamily="18" charset="2"/>
              </a:rPr>
              <a:t>q</a:t>
            </a:r>
            <a:r>
              <a:rPr lang="en-US" altLang="zh-CN" b="1" i="1" dirty="0">
                <a:sym typeface="Symbol" panose="05050102010706020507" pitchFamily="18" charset="2"/>
              </a:rPr>
              <a:t>       </a:t>
            </a:r>
            <a:r>
              <a:rPr lang="en-US" altLang="zh-CN" b="1" dirty="0">
                <a:sym typeface="Symbol" panose="05050102010706020507" pitchFamily="18" charset="2"/>
              </a:rPr>
              <a:t>Rule of hypothetical</a:t>
            </a:r>
            <a:br>
              <a:rPr lang="en-US" altLang="zh-CN" b="1" dirty="0">
                <a:sym typeface="Symbol" panose="05050102010706020507" pitchFamily="18" charset="2"/>
              </a:rPr>
            </a:br>
            <a:r>
              <a:rPr lang="en-US" altLang="zh-CN" b="1" dirty="0">
                <a:sym typeface="Symbol" panose="05050102010706020507" pitchFamily="18" charset="2"/>
              </a:rPr>
              <a:t>   </a:t>
            </a:r>
            <a:r>
              <a:rPr lang="en-US" altLang="zh-CN" b="1" i="1" dirty="0" err="1">
                <a:sym typeface="Symbol" panose="05050102010706020507" pitchFamily="18" charset="2"/>
              </a:rPr>
              <a:t>q</a:t>
            </a:r>
            <a:r>
              <a:rPr lang="en-US" altLang="zh-CN" b="1" dirty="0" err="1">
                <a:sym typeface="Symbol" panose="05050102010706020507" pitchFamily="18" charset="2"/>
              </a:rPr>
              <a:t></a:t>
            </a:r>
            <a:r>
              <a:rPr lang="en-US" altLang="zh-CN" b="1" i="1" dirty="0" err="1">
                <a:sym typeface="Symbol" panose="05050102010706020507" pitchFamily="18" charset="2"/>
              </a:rPr>
              <a:t>r</a:t>
            </a:r>
            <a:r>
              <a:rPr lang="en-US" altLang="zh-CN" b="1" i="1" dirty="0">
                <a:sym typeface="Symbol" panose="05050102010706020507" pitchFamily="18" charset="2"/>
              </a:rPr>
              <a:t>        </a:t>
            </a:r>
            <a:r>
              <a:rPr lang="en-US" altLang="zh-CN" b="1" dirty="0">
                <a:sym typeface="Symbol" panose="05050102010706020507" pitchFamily="18" charset="2"/>
              </a:rPr>
              <a:t>syllogism </a:t>
            </a:r>
            <a:r>
              <a:rPr lang="zh-CN" altLang="en-US" b="1" dirty="0"/>
              <a:t>假言三段论</a:t>
            </a:r>
            <a:br>
              <a:rPr lang="zh-CN" altLang="en-US" b="1" dirty="0">
                <a:sym typeface="Symbol" panose="05050102010706020507" pitchFamily="18" charset="2"/>
              </a:rPr>
            </a:br>
            <a:r>
              <a:rPr lang="zh-CN" altLang="en-US" b="1" dirty="0">
                <a:sym typeface="Symbol" panose="05050102010706020507" pitchFamily="18" charset="2"/>
              </a:rPr>
              <a:t></a:t>
            </a:r>
            <a:r>
              <a:rPr lang="en-US" altLang="zh-CN" b="1" i="1" dirty="0" err="1">
                <a:sym typeface="Symbol" panose="05050102010706020507" pitchFamily="18" charset="2"/>
              </a:rPr>
              <a:t>p</a:t>
            </a:r>
            <a:r>
              <a:rPr lang="en-US" altLang="zh-CN" b="1" dirty="0" err="1">
                <a:sym typeface="Symbol" panose="05050102010706020507" pitchFamily="18" charset="2"/>
              </a:rPr>
              <a:t></a:t>
            </a:r>
            <a:r>
              <a:rPr lang="en-US" altLang="zh-CN" b="1" i="1" dirty="0" err="1">
                <a:sym typeface="Symbol" panose="05050102010706020507" pitchFamily="18" charset="2"/>
              </a:rPr>
              <a:t>r</a:t>
            </a:r>
            <a:endParaRPr lang="en-US" altLang="zh-CN" b="1" i="1" dirty="0">
              <a:sym typeface="Symbol" panose="05050102010706020507" pitchFamily="18" charset="2"/>
            </a:endParaRPr>
          </a:p>
          <a:p>
            <a:pPr eaLnBrk="1" hangingPunct="1">
              <a:buFont typeface="Wingdings" panose="05000000000000000000" pitchFamily="2" charset="2"/>
              <a:buChar char="n"/>
              <a:tabLst>
                <a:tab pos="2747963" algn="l"/>
              </a:tabLst>
            </a:pPr>
            <a:r>
              <a:rPr lang="en-US" altLang="zh-CN" b="1" i="1" dirty="0">
                <a:sym typeface="Symbol" panose="05050102010706020507" pitchFamily="18" charset="2"/>
              </a:rPr>
              <a:t>  p </a:t>
            </a:r>
            <a:r>
              <a:rPr lang="en-US" altLang="zh-CN" b="1" dirty="0">
                <a:sym typeface="Symbol" panose="05050102010706020507" pitchFamily="18" charset="2"/>
              </a:rPr>
              <a:t> </a:t>
            </a:r>
            <a:r>
              <a:rPr lang="en-US" altLang="zh-CN" b="1" i="1" dirty="0">
                <a:sym typeface="Symbol" panose="05050102010706020507" pitchFamily="18" charset="2"/>
              </a:rPr>
              <a:t>q       </a:t>
            </a:r>
            <a:r>
              <a:rPr lang="en-US" altLang="zh-CN" b="1" dirty="0">
                <a:sym typeface="Symbol" panose="05050102010706020507" pitchFamily="18" charset="2"/>
              </a:rPr>
              <a:t>Rule of disjunctive</a:t>
            </a:r>
            <a:br>
              <a:rPr lang="en-US" altLang="zh-CN" b="1" dirty="0">
                <a:sym typeface="Symbol" panose="05050102010706020507" pitchFamily="18" charset="2"/>
              </a:rPr>
            </a:br>
            <a:r>
              <a:rPr lang="en-US" altLang="zh-CN" b="1" dirty="0">
                <a:sym typeface="Symbol" panose="05050102010706020507" pitchFamily="18" charset="2"/>
              </a:rPr>
              <a:t>   </a:t>
            </a:r>
            <a:r>
              <a:rPr lang="en-US" altLang="zh-CN" b="1" i="1" dirty="0">
                <a:sym typeface="Symbol" panose="05050102010706020507" pitchFamily="18" charset="2"/>
              </a:rPr>
              <a:t>p          </a:t>
            </a:r>
            <a:r>
              <a:rPr lang="en-US" altLang="zh-CN" b="1" dirty="0">
                <a:sym typeface="Symbol" panose="05050102010706020507" pitchFamily="18" charset="2"/>
              </a:rPr>
              <a:t>syllogism </a:t>
            </a:r>
            <a:r>
              <a:rPr lang="zh-CN" altLang="en-US" b="1" dirty="0"/>
              <a:t>析取三段论</a:t>
            </a:r>
            <a:br>
              <a:rPr lang="zh-CN" altLang="en-US" b="1" i="1" dirty="0">
                <a:sym typeface="Symbol" panose="05050102010706020507" pitchFamily="18" charset="2"/>
              </a:rPr>
            </a:br>
            <a:r>
              <a:rPr lang="zh-CN" altLang="en-US" b="1" dirty="0">
                <a:sym typeface="Symbol" panose="05050102010706020507" pitchFamily="18" charset="2"/>
              </a:rPr>
              <a:t> </a:t>
            </a:r>
            <a:r>
              <a:rPr lang="en-US" altLang="zh-CN" b="1" i="1" dirty="0">
                <a:sym typeface="Symbol" panose="05050102010706020507" pitchFamily="18" charset="2"/>
              </a:rPr>
              <a:t>q</a:t>
            </a:r>
          </a:p>
        </p:txBody>
      </p:sp>
      <p:sp>
        <p:nvSpPr>
          <p:cNvPr id="37892" name="Line 4">
            <a:extLst>
              <a:ext uri="{FF2B5EF4-FFF2-40B4-BE49-F238E27FC236}">
                <a16:creationId xmlns:a16="http://schemas.microsoft.com/office/drawing/2014/main" id="{E5C99954-92C5-4CC7-B213-13B75D74BC76}"/>
              </a:ext>
            </a:extLst>
          </p:cNvPr>
          <p:cNvSpPr>
            <a:spLocks noChangeShapeType="1"/>
          </p:cNvSpPr>
          <p:nvPr/>
        </p:nvSpPr>
        <p:spPr bwMode="auto">
          <a:xfrm>
            <a:off x="1143000" y="3124200"/>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893" name="Line 5">
            <a:extLst>
              <a:ext uri="{FF2B5EF4-FFF2-40B4-BE49-F238E27FC236}">
                <a16:creationId xmlns:a16="http://schemas.microsoft.com/office/drawing/2014/main" id="{D9DDAE96-A948-4355-82B8-924C4CBDC65F}"/>
              </a:ext>
            </a:extLst>
          </p:cNvPr>
          <p:cNvSpPr>
            <a:spLocks noChangeShapeType="1"/>
          </p:cNvSpPr>
          <p:nvPr/>
        </p:nvSpPr>
        <p:spPr bwMode="auto">
          <a:xfrm>
            <a:off x="1066800" y="4648200"/>
            <a:ext cx="1066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894" name="Rectangle 6">
            <a:extLst>
              <a:ext uri="{FF2B5EF4-FFF2-40B4-BE49-F238E27FC236}">
                <a16:creationId xmlns:a16="http://schemas.microsoft.com/office/drawing/2014/main" id="{E9A4232B-DBED-4362-8D24-3242A710B0E6}"/>
              </a:ext>
            </a:extLst>
          </p:cNvPr>
          <p:cNvSpPr>
            <a:spLocks noChangeArrowheads="1"/>
          </p:cNvSpPr>
          <p:nvPr/>
        </p:nvSpPr>
        <p:spPr bwMode="auto">
          <a:xfrm>
            <a:off x="746125" y="1631950"/>
            <a:ext cx="1600200" cy="14478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zh-CN" sz="2400">
              <a:latin typeface="Times New Roman" panose="02020603050405020304" pitchFamily="18" charset="0"/>
            </a:endParaRPr>
          </a:p>
        </p:txBody>
      </p:sp>
      <p:sp>
        <p:nvSpPr>
          <p:cNvPr id="37895" name="Text Box 7">
            <a:extLst>
              <a:ext uri="{FF2B5EF4-FFF2-40B4-BE49-F238E27FC236}">
                <a16:creationId xmlns:a16="http://schemas.microsoft.com/office/drawing/2014/main" id="{D4BA1710-EE96-431E-A08B-BC5DD08497FE}"/>
              </a:ext>
            </a:extLst>
          </p:cNvPr>
          <p:cNvSpPr txBox="1">
            <a:spLocks noChangeArrowheads="1"/>
          </p:cNvSpPr>
          <p:nvPr/>
        </p:nvSpPr>
        <p:spPr bwMode="auto">
          <a:xfrm>
            <a:off x="6324600" y="5943600"/>
            <a:ext cx="2489200" cy="850900"/>
          </a:xfrm>
          <a:prstGeom prst="rect">
            <a:avLst/>
          </a:prstGeom>
          <a:solidFill>
            <a:srgbClr val="FFFF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400">
                <a:latin typeface="Times New Roman" panose="02020603050405020304" pitchFamily="18" charset="0"/>
              </a:rPr>
              <a:t>Aristotle</a:t>
            </a:r>
            <a:br>
              <a:rPr lang="en-US" altLang="zh-CN" sz="2400">
                <a:latin typeface="Times New Roman" panose="02020603050405020304" pitchFamily="18" charset="0"/>
              </a:rPr>
            </a:br>
            <a:r>
              <a:rPr lang="en-US" altLang="zh-CN" sz="2400">
                <a:latin typeface="Times New Roman" panose="02020603050405020304" pitchFamily="18" charset="0"/>
              </a:rPr>
              <a:t>(ca. 384-322 B.C.)</a:t>
            </a:r>
          </a:p>
        </p:txBody>
      </p:sp>
      <p:pic>
        <p:nvPicPr>
          <p:cNvPr id="37896" name="Picture 8" descr="Aristotle">
            <a:extLst>
              <a:ext uri="{FF2B5EF4-FFF2-40B4-BE49-F238E27FC236}">
                <a16:creationId xmlns:a16="http://schemas.microsoft.com/office/drawing/2014/main" id="{1DED7A04-71F9-4038-9333-76822CAF9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900" y="3933825"/>
            <a:ext cx="1714500" cy="2085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897" name="Rectangle 9">
            <a:extLst>
              <a:ext uri="{FF2B5EF4-FFF2-40B4-BE49-F238E27FC236}">
                <a16:creationId xmlns:a16="http://schemas.microsoft.com/office/drawing/2014/main" id="{06E9CB0C-A8E8-46F9-AEBF-6A57D093F546}"/>
              </a:ext>
            </a:extLst>
          </p:cNvPr>
          <p:cNvSpPr>
            <a:spLocks noChangeArrowheads="1"/>
          </p:cNvSpPr>
          <p:nvPr/>
        </p:nvSpPr>
        <p:spPr bwMode="auto">
          <a:xfrm>
            <a:off x="746125" y="3209925"/>
            <a:ext cx="1295400" cy="14478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zh-CN" sz="2400">
              <a:latin typeface="Times New Roman" panose="02020603050405020304" pitchFamily="18" charset="0"/>
            </a:endParaRPr>
          </a:p>
        </p:txBody>
      </p:sp>
      <p:sp>
        <p:nvSpPr>
          <p:cNvPr id="2" name="灯片编号占位符 1">
            <a:extLst>
              <a:ext uri="{FF2B5EF4-FFF2-40B4-BE49-F238E27FC236}">
                <a16:creationId xmlns:a16="http://schemas.microsoft.com/office/drawing/2014/main" id="{DB3A2C11-2360-428E-A357-CF359AB3B355}"/>
              </a:ext>
            </a:extLst>
          </p:cNvPr>
          <p:cNvSpPr>
            <a:spLocks noGrp="1"/>
          </p:cNvSpPr>
          <p:nvPr>
            <p:ph type="sldNum" sz="quarter" idx="12"/>
          </p:nvPr>
        </p:nvSpPr>
        <p:spPr/>
        <p:txBody>
          <a:bodyPr/>
          <a:lstStyle/>
          <a:p>
            <a:fld id="{5453103E-1722-4B20-A6DE-C22430F596CF}" type="slidenum">
              <a:rPr lang="en-US" altLang="zh-CN" smtClean="0"/>
              <a:pPr/>
              <a:t>118</a:t>
            </a:fld>
            <a:endParaRPr lang="en-US" altLang="zh-CN"/>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570B6BC-C036-4E22-9697-7E87C5DE0416}"/>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Some Inference Rules</a:t>
            </a:r>
          </a:p>
        </p:txBody>
      </p:sp>
      <p:sp>
        <p:nvSpPr>
          <p:cNvPr id="33795" name="Rectangle 3">
            <a:extLst>
              <a:ext uri="{FF2B5EF4-FFF2-40B4-BE49-F238E27FC236}">
                <a16:creationId xmlns:a16="http://schemas.microsoft.com/office/drawing/2014/main" id="{11B6D1C9-65CF-4480-9EB9-45E1E61F1E39}"/>
              </a:ext>
            </a:extLst>
          </p:cNvPr>
          <p:cNvSpPr>
            <a:spLocks noGrp="1" noChangeArrowheads="1"/>
          </p:cNvSpPr>
          <p:nvPr>
            <p:ph type="body" idx="1"/>
          </p:nvPr>
        </p:nvSpPr>
        <p:spPr>
          <a:xfrm>
            <a:off x="457200" y="1556792"/>
            <a:ext cx="8651304" cy="4525963"/>
          </a:xfrm>
        </p:spPr>
        <p:txBody>
          <a:bodyPr/>
          <a:lstStyle/>
          <a:p>
            <a:pPr eaLnBrk="1" hangingPunct="1">
              <a:buFont typeface="Wingdings" panose="05000000000000000000" pitchFamily="2" charset="2"/>
              <a:buChar char="n"/>
              <a:tabLst>
                <a:tab pos="3197225" algn="l"/>
              </a:tabLst>
            </a:pPr>
            <a:r>
              <a:rPr lang="en-US" altLang="zh-CN" dirty="0"/>
              <a:t>      </a:t>
            </a:r>
            <a:r>
              <a:rPr lang="en-US" altLang="zh-CN" i="1" dirty="0"/>
              <a:t>p	</a:t>
            </a:r>
            <a:r>
              <a:rPr lang="en-US" altLang="zh-CN" dirty="0"/>
              <a:t>Rule of Addition  </a:t>
            </a:r>
            <a:r>
              <a:rPr lang="zh-CN" altLang="en-US" dirty="0"/>
              <a:t>附加律</a:t>
            </a:r>
            <a:br>
              <a:rPr lang="en-US" altLang="zh-CN" i="1" dirty="0"/>
            </a:br>
            <a:r>
              <a:rPr lang="en-US" altLang="zh-CN" dirty="0">
                <a:sym typeface="Symbol" panose="05050102010706020507" pitchFamily="18" charset="2"/>
              </a:rPr>
              <a:t>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i="1" dirty="0" err="1">
                <a:sym typeface="Symbol" panose="05050102010706020507" pitchFamily="18" charset="2"/>
              </a:rPr>
              <a:t>q</a:t>
            </a:r>
            <a:endParaRPr lang="en-US" altLang="zh-CN" i="1" dirty="0">
              <a:sym typeface="Symbol" panose="05050102010706020507" pitchFamily="18" charset="2"/>
            </a:endParaRPr>
          </a:p>
          <a:p>
            <a:pPr eaLnBrk="1" hangingPunct="1">
              <a:buFont typeface="Wingdings" panose="05000000000000000000" pitchFamily="2" charset="2"/>
              <a:buChar char="n"/>
              <a:tabLst>
                <a:tab pos="3197225" algn="l"/>
              </a:tabLst>
            </a:pPr>
            <a:r>
              <a:rPr lang="en-US" altLang="zh-CN" i="1" dirty="0">
                <a:sym typeface="Symbol" panose="05050102010706020507" pitchFamily="18" charset="2"/>
              </a:rPr>
              <a:t>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i="1"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Rule of Simplification </a:t>
            </a:r>
            <a:r>
              <a:rPr lang="zh-CN" altLang="en-US" dirty="0">
                <a:sym typeface="Symbol" panose="05050102010706020507" pitchFamily="18" charset="2"/>
              </a:rPr>
              <a:t>化简律</a:t>
            </a:r>
            <a:br>
              <a:rPr lang="en-US" altLang="zh-CN" i="1" dirty="0">
                <a:sym typeface="Symbol" panose="05050102010706020507" pitchFamily="18" charset="2"/>
              </a:rPr>
            </a:br>
            <a:r>
              <a:rPr lang="en-US" altLang="zh-CN" i="1" dirty="0">
                <a:sym typeface="Symbol" panose="05050102010706020507" pitchFamily="18" charset="2"/>
              </a:rPr>
              <a:t> </a:t>
            </a:r>
            <a:r>
              <a:rPr lang="en-US" altLang="zh-CN" dirty="0">
                <a:sym typeface="Symbol" panose="05050102010706020507" pitchFamily="18" charset="2"/>
              </a:rPr>
              <a:t> </a:t>
            </a:r>
            <a:r>
              <a:rPr lang="en-US" altLang="zh-CN" i="1" dirty="0">
                <a:sym typeface="Symbol" panose="05050102010706020507" pitchFamily="18" charset="2"/>
              </a:rPr>
              <a:t>p</a:t>
            </a:r>
          </a:p>
          <a:p>
            <a:pPr eaLnBrk="1" hangingPunct="1">
              <a:buFont typeface="Wingdings" panose="05000000000000000000" pitchFamily="2" charset="2"/>
              <a:buChar char="n"/>
              <a:tabLst>
                <a:tab pos="3197225" algn="l"/>
              </a:tabLst>
            </a:pPr>
            <a:r>
              <a:rPr lang="en-US" altLang="zh-CN" i="1" dirty="0">
                <a:sym typeface="Symbol" panose="05050102010706020507" pitchFamily="18" charset="2"/>
              </a:rPr>
              <a:t>       p	</a:t>
            </a:r>
            <a:r>
              <a:rPr lang="en-US" altLang="zh-CN" dirty="0">
                <a:sym typeface="Symbol" panose="05050102010706020507" pitchFamily="18" charset="2"/>
              </a:rPr>
              <a:t>Rule of Conjunction </a:t>
            </a:r>
            <a:r>
              <a:rPr lang="zh-CN" altLang="en-US" dirty="0">
                <a:sym typeface="Symbol" panose="05050102010706020507" pitchFamily="18" charset="2"/>
              </a:rPr>
              <a:t>合取律</a:t>
            </a:r>
            <a:br>
              <a:rPr lang="en-US" altLang="zh-CN" dirty="0">
                <a:sym typeface="Symbol" panose="05050102010706020507" pitchFamily="18" charset="2"/>
              </a:rPr>
            </a:br>
            <a:r>
              <a:rPr lang="en-US" altLang="zh-CN" dirty="0">
                <a:sym typeface="Symbol" panose="05050102010706020507" pitchFamily="18" charset="2"/>
              </a:rPr>
              <a:t>       </a:t>
            </a:r>
            <a:r>
              <a:rPr lang="en-US" altLang="zh-CN" i="1" dirty="0">
                <a:sym typeface="Symbol" panose="05050102010706020507" pitchFamily="18" charset="2"/>
              </a:rPr>
              <a:t>q</a:t>
            </a:r>
            <a:br>
              <a:rPr lang="en-US" altLang="zh-CN" dirty="0">
                <a:sym typeface="Symbol" panose="05050102010706020507" pitchFamily="18" charset="2"/>
              </a:rPr>
            </a:br>
            <a:r>
              <a:rPr lang="en-US" altLang="zh-CN" dirty="0">
                <a:sym typeface="Symbol" panose="05050102010706020507" pitchFamily="18" charset="2"/>
              </a:rPr>
              <a:t> 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i="1" dirty="0" err="1">
                <a:sym typeface="Symbol" panose="05050102010706020507" pitchFamily="18" charset="2"/>
              </a:rPr>
              <a:t>q</a:t>
            </a:r>
            <a:endParaRPr lang="en-US" altLang="zh-CN" i="1" dirty="0">
              <a:sym typeface="Symbol" panose="05050102010706020507" pitchFamily="18" charset="2"/>
            </a:endParaRPr>
          </a:p>
        </p:txBody>
      </p:sp>
      <p:sp>
        <p:nvSpPr>
          <p:cNvPr id="33796" name="Line 4">
            <a:extLst>
              <a:ext uri="{FF2B5EF4-FFF2-40B4-BE49-F238E27FC236}">
                <a16:creationId xmlns:a16="http://schemas.microsoft.com/office/drawing/2014/main" id="{3A7B685D-BCFD-422E-8EC2-071607673A00}"/>
              </a:ext>
            </a:extLst>
          </p:cNvPr>
          <p:cNvSpPr>
            <a:spLocks noChangeShapeType="1"/>
          </p:cNvSpPr>
          <p:nvPr/>
        </p:nvSpPr>
        <p:spPr bwMode="auto">
          <a:xfrm>
            <a:off x="1143000" y="2590800"/>
            <a:ext cx="1295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797" name="Line 5">
            <a:extLst>
              <a:ext uri="{FF2B5EF4-FFF2-40B4-BE49-F238E27FC236}">
                <a16:creationId xmlns:a16="http://schemas.microsoft.com/office/drawing/2014/main" id="{6CC3C51B-E7FA-4DB1-A0AF-D9A089210F55}"/>
              </a:ext>
            </a:extLst>
          </p:cNvPr>
          <p:cNvSpPr>
            <a:spLocks noChangeShapeType="1"/>
          </p:cNvSpPr>
          <p:nvPr/>
        </p:nvSpPr>
        <p:spPr bwMode="auto">
          <a:xfrm>
            <a:off x="1219200" y="3657600"/>
            <a:ext cx="838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798" name="Line 6">
            <a:extLst>
              <a:ext uri="{FF2B5EF4-FFF2-40B4-BE49-F238E27FC236}">
                <a16:creationId xmlns:a16="http://schemas.microsoft.com/office/drawing/2014/main" id="{EC5B613B-B012-434A-865C-CB3775EDAFD7}"/>
              </a:ext>
            </a:extLst>
          </p:cNvPr>
          <p:cNvSpPr>
            <a:spLocks noChangeShapeType="1"/>
          </p:cNvSpPr>
          <p:nvPr/>
        </p:nvSpPr>
        <p:spPr bwMode="auto">
          <a:xfrm>
            <a:off x="1219200" y="5181600"/>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799" name="Rectangle 7">
            <a:extLst>
              <a:ext uri="{FF2B5EF4-FFF2-40B4-BE49-F238E27FC236}">
                <a16:creationId xmlns:a16="http://schemas.microsoft.com/office/drawing/2014/main" id="{BF9AC835-ECA4-473C-A64D-E9917B4B5FD1}"/>
              </a:ext>
            </a:extLst>
          </p:cNvPr>
          <p:cNvSpPr>
            <a:spLocks noChangeArrowheads="1"/>
          </p:cNvSpPr>
          <p:nvPr/>
        </p:nvSpPr>
        <p:spPr bwMode="auto">
          <a:xfrm>
            <a:off x="914400" y="1700213"/>
            <a:ext cx="1447800" cy="9906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00" name="Rectangle 8">
            <a:extLst>
              <a:ext uri="{FF2B5EF4-FFF2-40B4-BE49-F238E27FC236}">
                <a16:creationId xmlns:a16="http://schemas.microsoft.com/office/drawing/2014/main" id="{A149783C-5C25-4A01-929D-7836AA7713CC}"/>
              </a:ext>
            </a:extLst>
          </p:cNvPr>
          <p:cNvSpPr>
            <a:spLocks noChangeArrowheads="1"/>
          </p:cNvSpPr>
          <p:nvPr/>
        </p:nvSpPr>
        <p:spPr bwMode="auto">
          <a:xfrm>
            <a:off x="914400" y="2781300"/>
            <a:ext cx="1219200" cy="9906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801" name="Rectangle 9">
            <a:extLst>
              <a:ext uri="{FF2B5EF4-FFF2-40B4-BE49-F238E27FC236}">
                <a16:creationId xmlns:a16="http://schemas.microsoft.com/office/drawing/2014/main" id="{69F19663-59BC-412B-B6FB-700DFA57F6F4}"/>
              </a:ext>
            </a:extLst>
          </p:cNvPr>
          <p:cNvSpPr>
            <a:spLocks noChangeArrowheads="1"/>
          </p:cNvSpPr>
          <p:nvPr/>
        </p:nvSpPr>
        <p:spPr bwMode="auto">
          <a:xfrm>
            <a:off x="914400" y="3933825"/>
            <a:ext cx="1600200" cy="1447800"/>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a:extLst>
              <a:ext uri="{FF2B5EF4-FFF2-40B4-BE49-F238E27FC236}">
                <a16:creationId xmlns:a16="http://schemas.microsoft.com/office/drawing/2014/main" id="{7FA49D26-AEEB-49E2-81EA-5A78B1DF4469}"/>
              </a:ext>
            </a:extLst>
          </p:cNvPr>
          <p:cNvSpPr>
            <a:spLocks noGrp="1"/>
          </p:cNvSpPr>
          <p:nvPr>
            <p:ph type="sldNum" sz="quarter" idx="12"/>
          </p:nvPr>
        </p:nvSpPr>
        <p:spPr/>
        <p:txBody>
          <a:bodyPr/>
          <a:lstStyle/>
          <a:p>
            <a:fld id="{5453103E-1722-4B20-A6DE-C22430F596CF}" type="slidenum">
              <a:rPr lang="en-US" altLang="zh-CN" smtClean="0"/>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70C5988-294B-4124-B58F-85864BD7328F}"/>
              </a:ext>
            </a:extLst>
          </p:cNvPr>
          <p:cNvSpPr>
            <a:spLocks noGrp="1" noChangeArrowheads="1"/>
          </p:cNvSpPr>
          <p:nvPr>
            <p:ph type="title"/>
          </p:nvPr>
        </p:nvSpPr>
        <p:spPr/>
        <p:txBody>
          <a:bodyPr/>
          <a:lstStyle/>
          <a:p>
            <a:pPr eaLnBrk="1" hangingPunct="1"/>
            <a:r>
              <a:rPr lang="en-US" altLang="zh-CN"/>
              <a:t>Some Popular Boolean Operators</a:t>
            </a:r>
          </a:p>
        </p:txBody>
      </p:sp>
      <p:graphicFrame>
        <p:nvGraphicFramePr>
          <p:cNvPr id="233475" name="Group 3">
            <a:extLst>
              <a:ext uri="{FF2B5EF4-FFF2-40B4-BE49-F238E27FC236}">
                <a16:creationId xmlns:a16="http://schemas.microsoft.com/office/drawing/2014/main" id="{5E0BB9D2-B9A3-46FC-B8A9-8BDFA85D901D}"/>
              </a:ext>
            </a:extLst>
          </p:cNvPr>
          <p:cNvGraphicFramePr>
            <a:graphicFrameLocks noGrp="1"/>
          </p:cNvGraphicFramePr>
          <p:nvPr>
            <p:ph idx="1"/>
            <p:extLst>
              <p:ext uri="{D42A27DB-BD31-4B8C-83A1-F6EECF244321}">
                <p14:modId xmlns:p14="http://schemas.microsoft.com/office/powerpoint/2010/main" val="1627626439"/>
              </p:ext>
            </p:extLst>
          </p:nvPr>
        </p:nvGraphicFramePr>
        <p:xfrm>
          <a:off x="381000" y="2209800"/>
          <a:ext cx="8305800" cy="3810000"/>
        </p:xfrm>
        <a:graphic>
          <a:graphicData uri="http://schemas.openxmlformats.org/drawingml/2006/table">
            <a:tbl>
              <a:tblPr/>
              <a:tblGrid>
                <a:gridCol w="3581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sng" strike="noStrike" cap="none" normalizeH="0" baseline="0">
                          <a:ln>
                            <a:noFill/>
                          </a:ln>
                          <a:solidFill>
                            <a:schemeClr val="tx1"/>
                          </a:solidFill>
                          <a:effectLst/>
                          <a:latin typeface="Arial" pitchFamily="34" charset="0"/>
                          <a:ea typeface="宋体" pitchFamily="2" charset="-122"/>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sng" strike="noStrike" cap="none" normalizeH="0" baseline="0">
                          <a:ln>
                            <a:noFill/>
                          </a:ln>
                          <a:solidFill>
                            <a:schemeClr val="tx1"/>
                          </a:solidFill>
                          <a:effectLst/>
                          <a:latin typeface="Arial" pitchFamily="34" charset="0"/>
                          <a:ea typeface="宋体" pitchFamily="2" charset="-122"/>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a:ea typeface="宋体" pitchFamily="2" charset="-122"/>
                        </a:rPr>
                        <a:t>¬</a:t>
                      </a:r>
                      <a:endParaRPr kumimoji="0" lang="en-US" altLang="zh-CN" sz="2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Conjunction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Disjunction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itchFamily="34" charset="0"/>
                          <a:ea typeface="宋体" pitchFamily="2" charset="-122"/>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altLang="zh-CN" sz="2800" dirty="0">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itchFamily="34" charset="0"/>
                        <a:ea typeface="宋体" pitchFamily="2" charset="-122"/>
                        <a:cs typeface="Times New Roman" pitchFamily="18" charset="0"/>
                        <a:sym typeface="Symbol"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3" name="灯片编号占位符 2">
            <a:extLst>
              <a:ext uri="{FF2B5EF4-FFF2-40B4-BE49-F238E27FC236}">
                <a16:creationId xmlns:a16="http://schemas.microsoft.com/office/drawing/2014/main" id="{52BDAF4F-A3FD-4535-AE04-AA3BFD7E18DD}"/>
              </a:ext>
            </a:extLst>
          </p:cNvPr>
          <p:cNvSpPr>
            <a:spLocks noGrp="1"/>
          </p:cNvSpPr>
          <p:nvPr>
            <p:ph type="sldNum" sz="quarter" idx="12"/>
          </p:nvPr>
        </p:nvSpPr>
        <p:spPr/>
        <p:txBody>
          <a:bodyPr/>
          <a:lstStyle/>
          <a:p>
            <a:fld id="{E02C48D7-9DC2-4717-8D6F-621077EE1048}" type="slidenum">
              <a:rPr lang="en-US" altLang="zh-CN" smtClean="0"/>
              <a:pPr/>
              <a:t>12</a:t>
            </a:fld>
            <a:endParaRPr lang="en-US" altLang="zh-CN"/>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326EF68-03C2-4C41-9E7E-005C651E275D}"/>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Syllogism Inference Rules</a:t>
            </a:r>
          </a:p>
        </p:txBody>
      </p:sp>
      <p:sp>
        <p:nvSpPr>
          <p:cNvPr id="39939" name="Rectangle 3">
            <a:extLst>
              <a:ext uri="{FF2B5EF4-FFF2-40B4-BE49-F238E27FC236}">
                <a16:creationId xmlns:a16="http://schemas.microsoft.com/office/drawing/2014/main" id="{375A540F-AF07-47E4-83FE-01FC11BCA5BA}"/>
              </a:ext>
            </a:extLst>
          </p:cNvPr>
          <p:cNvSpPr>
            <a:spLocks noGrp="1" noChangeArrowheads="1"/>
          </p:cNvSpPr>
          <p:nvPr>
            <p:ph type="body" idx="1"/>
          </p:nvPr>
        </p:nvSpPr>
        <p:spPr/>
        <p:txBody>
          <a:bodyPr/>
          <a:lstStyle/>
          <a:p>
            <a:pPr eaLnBrk="1" hangingPunct="1">
              <a:buFont typeface="Wingdings" panose="05000000000000000000" pitchFamily="2" charset="2"/>
              <a:buChar char="n"/>
              <a:tabLst>
                <a:tab pos="2747963" algn="l"/>
              </a:tabLst>
            </a:pPr>
            <a:r>
              <a:rPr lang="en-US" altLang="zh-CN" b="1" i="1" dirty="0">
                <a:sym typeface="Symbol" panose="05050102010706020507" pitchFamily="18" charset="2"/>
              </a:rPr>
              <a:t>    p </a:t>
            </a:r>
            <a:r>
              <a:rPr lang="en-US" altLang="zh-CN" b="1" dirty="0">
                <a:sym typeface="Symbol" panose="05050102010706020507" pitchFamily="18" charset="2"/>
              </a:rPr>
              <a:t> </a:t>
            </a:r>
            <a:r>
              <a:rPr lang="en-US" altLang="zh-CN" b="1" i="1" dirty="0">
                <a:sym typeface="Symbol" panose="05050102010706020507" pitchFamily="18" charset="2"/>
              </a:rPr>
              <a:t>q	</a:t>
            </a:r>
            <a:r>
              <a:rPr lang="en-US" altLang="zh-CN" b="1" dirty="0">
                <a:sym typeface="Symbol" panose="05050102010706020507" pitchFamily="18" charset="2"/>
              </a:rPr>
              <a:t>Resolution</a:t>
            </a:r>
            <a:br>
              <a:rPr lang="en-US" altLang="zh-CN" b="1" dirty="0">
                <a:sym typeface="Symbol" panose="05050102010706020507" pitchFamily="18" charset="2"/>
              </a:rPr>
            </a:br>
            <a:r>
              <a:rPr lang="en-US" altLang="zh-CN" b="1" dirty="0">
                <a:sym typeface="Symbol" panose="05050102010706020507" pitchFamily="18" charset="2"/>
              </a:rPr>
              <a:t>  </a:t>
            </a:r>
            <a:r>
              <a:rPr lang="en-US" altLang="zh-CN" b="1" i="1" dirty="0">
                <a:sym typeface="Symbol" panose="05050102010706020507" pitchFamily="18" charset="2"/>
              </a:rPr>
              <a:t>p </a:t>
            </a:r>
            <a:r>
              <a:rPr lang="en-US" altLang="zh-CN" b="1" dirty="0">
                <a:sym typeface="Symbol" panose="05050102010706020507" pitchFamily="18" charset="2"/>
              </a:rPr>
              <a:t> </a:t>
            </a:r>
            <a:r>
              <a:rPr lang="en-US" altLang="zh-CN" b="1" i="1" dirty="0">
                <a:sym typeface="Symbol" panose="05050102010706020507" pitchFamily="18" charset="2"/>
              </a:rPr>
              <a:t>r 	</a:t>
            </a:r>
            <a:r>
              <a:rPr lang="zh-CN" altLang="en-US" b="1" dirty="0">
                <a:sym typeface="Symbol" panose="05050102010706020507" pitchFamily="18" charset="2"/>
              </a:rPr>
              <a:t>消解原理</a:t>
            </a:r>
            <a:br>
              <a:rPr lang="zh-CN" altLang="en-US" b="1" i="1" dirty="0">
                <a:sym typeface="Symbol" panose="05050102010706020507" pitchFamily="18" charset="2"/>
              </a:rPr>
            </a:br>
            <a:r>
              <a:rPr lang="zh-CN" altLang="en-US" b="1" dirty="0">
                <a:sym typeface="Symbol" panose="05050102010706020507" pitchFamily="18" charset="2"/>
              </a:rPr>
              <a:t> </a:t>
            </a:r>
            <a:r>
              <a:rPr lang="en-US" altLang="zh-CN" b="1" i="1" dirty="0">
                <a:sym typeface="Symbol" panose="05050102010706020507" pitchFamily="18" charset="2"/>
              </a:rPr>
              <a:t>q </a:t>
            </a:r>
            <a:r>
              <a:rPr lang="en-US" altLang="zh-CN" b="1" dirty="0">
                <a:sym typeface="Symbol" panose="05050102010706020507" pitchFamily="18" charset="2"/>
              </a:rPr>
              <a:t> </a:t>
            </a:r>
            <a:r>
              <a:rPr lang="en-US" altLang="zh-CN" b="1" i="1" dirty="0">
                <a:sym typeface="Symbol" panose="05050102010706020507" pitchFamily="18" charset="2"/>
              </a:rPr>
              <a:t>r </a:t>
            </a:r>
          </a:p>
        </p:txBody>
      </p:sp>
      <p:sp>
        <p:nvSpPr>
          <p:cNvPr id="39940" name="Line 4">
            <a:extLst>
              <a:ext uri="{FF2B5EF4-FFF2-40B4-BE49-F238E27FC236}">
                <a16:creationId xmlns:a16="http://schemas.microsoft.com/office/drawing/2014/main" id="{9AA5D56B-0C51-401B-B0A9-D7578EE3045F}"/>
              </a:ext>
            </a:extLst>
          </p:cNvPr>
          <p:cNvSpPr>
            <a:spLocks noChangeShapeType="1"/>
          </p:cNvSpPr>
          <p:nvPr/>
        </p:nvSpPr>
        <p:spPr bwMode="auto">
          <a:xfrm>
            <a:off x="1116013" y="2708275"/>
            <a:ext cx="121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941" name="Rectangle 6">
            <a:extLst>
              <a:ext uri="{FF2B5EF4-FFF2-40B4-BE49-F238E27FC236}">
                <a16:creationId xmlns:a16="http://schemas.microsoft.com/office/drawing/2014/main" id="{D7EF117B-F2AC-466B-97F0-6367D980C86D}"/>
              </a:ext>
            </a:extLst>
          </p:cNvPr>
          <p:cNvSpPr>
            <a:spLocks noChangeArrowheads="1"/>
          </p:cNvSpPr>
          <p:nvPr/>
        </p:nvSpPr>
        <p:spPr bwMode="auto">
          <a:xfrm>
            <a:off x="925513" y="1417638"/>
            <a:ext cx="1600200" cy="2016125"/>
          </a:xfrm>
          <a:prstGeom prst="rect">
            <a:avLst/>
          </a:prstGeom>
          <a:noFill/>
          <a:ln w="2857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zh-CN" sz="2400">
              <a:latin typeface="Times New Roman" panose="02020603050405020304" pitchFamily="18" charset="0"/>
            </a:endParaRPr>
          </a:p>
        </p:txBody>
      </p:sp>
      <p:sp>
        <p:nvSpPr>
          <p:cNvPr id="2" name="灯片编号占位符 1">
            <a:extLst>
              <a:ext uri="{FF2B5EF4-FFF2-40B4-BE49-F238E27FC236}">
                <a16:creationId xmlns:a16="http://schemas.microsoft.com/office/drawing/2014/main" id="{8692B766-87BF-4563-9EE8-0C6FBB708ECA}"/>
              </a:ext>
            </a:extLst>
          </p:cNvPr>
          <p:cNvSpPr>
            <a:spLocks noGrp="1"/>
          </p:cNvSpPr>
          <p:nvPr>
            <p:ph type="sldNum" sz="quarter" idx="12"/>
          </p:nvPr>
        </p:nvSpPr>
        <p:spPr/>
        <p:txBody>
          <a:bodyPr/>
          <a:lstStyle/>
          <a:p>
            <a:fld id="{5453103E-1722-4B20-A6DE-C22430F596CF}" type="slidenum">
              <a:rPr lang="en-US" altLang="zh-CN" smtClean="0"/>
              <a:pPr/>
              <a:t>120</a:t>
            </a:fld>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9C1E0E5-A8AF-47F9-909E-FA1810FA672F}"/>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Formal Proofs</a:t>
            </a:r>
          </a:p>
        </p:txBody>
      </p:sp>
      <p:sp>
        <p:nvSpPr>
          <p:cNvPr id="44035" name="Rectangle 3">
            <a:extLst>
              <a:ext uri="{FF2B5EF4-FFF2-40B4-BE49-F238E27FC236}">
                <a16:creationId xmlns:a16="http://schemas.microsoft.com/office/drawing/2014/main" id="{AD8545E9-5DC4-4DE8-A1BB-D328BCAEBAD6}"/>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formal proof of a conclusion </a:t>
            </a:r>
            <a:r>
              <a:rPr lang="en-US" altLang="zh-CN" i="1" dirty="0"/>
              <a:t>C</a:t>
            </a:r>
            <a:r>
              <a:rPr lang="en-US" altLang="zh-CN" dirty="0"/>
              <a:t>, given premises </a:t>
            </a:r>
            <a:r>
              <a:rPr lang="en-US" altLang="zh-CN" i="1" dirty="0"/>
              <a:t>p</a:t>
            </a:r>
            <a:r>
              <a:rPr lang="en-US" altLang="zh-CN" baseline="-25000" dirty="0"/>
              <a:t>1</a:t>
            </a:r>
            <a:r>
              <a:rPr lang="en-US" altLang="zh-CN" dirty="0"/>
              <a:t>, </a:t>
            </a:r>
            <a:r>
              <a:rPr lang="en-US" altLang="zh-CN" i="1" dirty="0"/>
              <a:t>p</a:t>
            </a:r>
            <a:r>
              <a:rPr lang="en-US" altLang="zh-CN" baseline="-25000" dirty="0"/>
              <a:t>2</a:t>
            </a:r>
            <a:r>
              <a:rPr lang="en-US" altLang="zh-CN" i="1" dirty="0"/>
              <a:t>,</a:t>
            </a:r>
            <a:r>
              <a:rPr lang="en-US" altLang="zh-CN" i="1" dirty="0">
                <a:latin typeface="Times New Roman" panose="02020603050405020304" pitchFamily="18" charset="0"/>
              </a:rPr>
              <a:t>…</a:t>
            </a:r>
            <a:r>
              <a:rPr lang="en-US" altLang="zh-CN" dirty="0"/>
              <a:t>,</a:t>
            </a:r>
            <a:r>
              <a:rPr lang="en-US" altLang="zh-CN" i="1" dirty="0" err="1"/>
              <a:t>p</a:t>
            </a:r>
            <a:r>
              <a:rPr lang="en-US" altLang="zh-CN" i="1" baseline="-25000" dirty="0" err="1"/>
              <a:t>n</a:t>
            </a:r>
            <a:r>
              <a:rPr lang="en-US" altLang="zh-CN" dirty="0"/>
              <a:t>, consists of a sequence of </a:t>
            </a:r>
            <a:r>
              <a:rPr lang="en-US" altLang="zh-CN" i="1" dirty="0"/>
              <a:t>steps</a:t>
            </a:r>
            <a:r>
              <a:rPr lang="en-US" altLang="zh-CN" dirty="0"/>
              <a:t>, each of which applies some inference rule to premises or previously-proven statements (</a:t>
            </a:r>
            <a:r>
              <a:rPr lang="en-US" altLang="zh-CN" i="1" dirty="0"/>
              <a:t>antecedents</a:t>
            </a:r>
            <a:r>
              <a:rPr lang="en-US" altLang="zh-CN" dirty="0"/>
              <a:t>) to yield a new true statement (the </a:t>
            </a:r>
            <a:r>
              <a:rPr lang="en-US" altLang="zh-CN" i="1" dirty="0"/>
              <a:t>consequent</a:t>
            </a:r>
            <a:r>
              <a:rPr lang="en-US" altLang="zh-CN" dirty="0"/>
              <a:t>).</a:t>
            </a:r>
          </a:p>
          <a:p>
            <a:pPr eaLnBrk="1" hangingPunct="1">
              <a:buFont typeface="Wingdings" panose="05000000000000000000" pitchFamily="2" charset="2"/>
              <a:buChar char="n"/>
            </a:pPr>
            <a:r>
              <a:rPr lang="en-US" altLang="zh-CN" dirty="0"/>
              <a:t>A proof demonstrates that </a:t>
            </a:r>
            <a:r>
              <a:rPr lang="en-US" altLang="zh-CN" i="1" dirty="0"/>
              <a:t>if</a:t>
            </a:r>
            <a:r>
              <a:rPr lang="en-US" altLang="zh-CN" dirty="0"/>
              <a:t> the premises are true, </a:t>
            </a:r>
            <a:r>
              <a:rPr lang="en-US" altLang="zh-CN" i="1" dirty="0"/>
              <a:t>then</a:t>
            </a:r>
            <a:r>
              <a:rPr lang="en-US" altLang="zh-CN" dirty="0"/>
              <a:t> the conclusion is true.</a:t>
            </a:r>
          </a:p>
        </p:txBody>
      </p:sp>
      <p:sp>
        <p:nvSpPr>
          <p:cNvPr id="2" name="灯片编号占位符 1">
            <a:extLst>
              <a:ext uri="{FF2B5EF4-FFF2-40B4-BE49-F238E27FC236}">
                <a16:creationId xmlns:a16="http://schemas.microsoft.com/office/drawing/2014/main" id="{679FD575-76E6-47D5-A6EE-7A045AC19F37}"/>
              </a:ext>
            </a:extLst>
          </p:cNvPr>
          <p:cNvSpPr>
            <a:spLocks noGrp="1"/>
          </p:cNvSpPr>
          <p:nvPr>
            <p:ph type="sldNum" sz="quarter" idx="12"/>
          </p:nvPr>
        </p:nvSpPr>
        <p:spPr/>
        <p:txBody>
          <a:bodyPr/>
          <a:lstStyle/>
          <a:p>
            <a:fld id="{5453103E-1722-4B20-A6DE-C22430F596CF}" type="slidenum">
              <a:rPr lang="en-US" altLang="zh-CN" smtClean="0"/>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6EAB7A4-A89C-44AD-89EA-4B5FED4D264A}"/>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Example  </a:t>
            </a:r>
          </a:p>
        </p:txBody>
      </p:sp>
      <p:sp>
        <p:nvSpPr>
          <p:cNvPr id="58371" name="Rectangle 3">
            <a:extLst>
              <a:ext uri="{FF2B5EF4-FFF2-40B4-BE49-F238E27FC236}">
                <a16:creationId xmlns:a16="http://schemas.microsoft.com/office/drawing/2014/main" id="{574A4968-4116-4291-B2DA-FC0224E3276D}"/>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Show that the hypotheses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p:txBody>
      </p:sp>
      <p:sp>
        <p:nvSpPr>
          <p:cNvPr id="2" name="灯片编号占位符 1">
            <a:extLst>
              <a:ext uri="{FF2B5EF4-FFF2-40B4-BE49-F238E27FC236}">
                <a16:creationId xmlns:a16="http://schemas.microsoft.com/office/drawing/2014/main" id="{BAAB00D2-6B69-476E-9CD2-F81ABBD7686D}"/>
              </a:ext>
            </a:extLst>
          </p:cNvPr>
          <p:cNvSpPr>
            <a:spLocks noGrp="1"/>
          </p:cNvSpPr>
          <p:nvPr>
            <p:ph type="sldNum" sz="quarter" idx="12"/>
          </p:nvPr>
        </p:nvSpPr>
        <p:spPr/>
        <p:txBody>
          <a:bodyPr/>
          <a:lstStyle/>
          <a:p>
            <a:fld id="{5453103E-1722-4B20-A6DE-C22430F596CF}" type="slidenum">
              <a:rPr lang="en-US" altLang="zh-CN" smtClean="0"/>
              <a:pPr/>
              <a:t>122</a:t>
            </a:fld>
            <a:endParaRPr lang="en-US"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FC58249-806C-4CAF-8733-7BE9C0A50493}"/>
              </a:ext>
            </a:extLst>
          </p:cNvPr>
          <p:cNvSpPr>
            <a:spLocks noGrp="1" noChangeArrowheads="1"/>
          </p:cNvSpPr>
          <p:nvPr>
            <p:ph type="title"/>
          </p:nvPr>
        </p:nvSpPr>
        <p:spPr>
          <a:xfrm>
            <a:off x="525463" y="65087"/>
            <a:ext cx="822960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Proof Example</a:t>
            </a:r>
          </a:p>
        </p:txBody>
      </p:sp>
      <p:sp>
        <p:nvSpPr>
          <p:cNvPr id="60419" name="Rectangle 3">
            <a:extLst>
              <a:ext uri="{FF2B5EF4-FFF2-40B4-BE49-F238E27FC236}">
                <a16:creationId xmlns:a16="http://schemas.microsoft.com/office/drawing/2014/main" id="{AA7B3ED2-7FA2-40A5-85EB-9A36A0B2DC5D}"/>
              </a:ext>
            </a:extLst>
          </p:cNvPr>
          <p:cNvSpPr>
            <a:spLocks noGrp="1" noChangeArrowheads="1"/>
          </p:cNvSpPr>
          <p:nvPr>
            <p:ph type="body" idx="1"/>
          </p:nvPr>
        </p:nvSpPr>
        <p:spPr>
          <a:xfrm>
            <a:off x="196850" y="3585642"/>
            <a:ext cx="8839646" cy="3083718"/>
          </a:xfrm>
        </p:spPr>
        <p:txBody>
          <a:bodyPr/>
          <a:lstStyle/>
          <a:p>
            <a:pPr marL="0" indent="0" eaLnBrk="1" hangingPunct="1">
              <a:buFontTx/>
              <a:buNone/>
              <a:tabLst>
                <a:tab pos="3660775" algn="l"/>
              </a:tabLst>
            </a:pPr>
            <a:r>
              <a:rPr lang="en-US" altLang="zh-CN" sz="2800" b="1" u="sng" dirty="0"/>
              <a:t>Step</a:t>
            </a:r>
            <a:r>
              <a:rPr lang="en-US" altLang="zh-CN" sz="2800" b="1" dirty="0"/>
              <a:t>	</a:t>
            </a:r>
            <a:r>
              <a:rPr lang="en-US" altLang="zh-CN" sz="2800" b="1" u="sng" dirty="0"/>
              <a:t>Reason</a:t>
            </a:r>
            <a:br>
              <a:rPr lang="en-US" altLang="zh-CN" sz="2800" dirty="0"/>
            </a:br>
            <a:r>
              <a:rPr lang="en-US" altLang="zh-CN" sz="2800" dirty="0"/>
              <a:t>1. </a:t>
            </a:r>
            <a:r>
              <a:rPr lang="en-US" altLang="zh-CN" sz="2800" dirty="0">
                <a:solidFill>
                  <a:schemeClr val="accent2"/>
                </a:solidFill>
                <a:sym typeface="Symbol" panose="05050102010706020507" pitchFamily="18" charset="2"/>
              </a:rPr>
              <a:t>p  q</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Premise #1.</a:t>
            </a:r>
            <a:br>
              <a:rPr lang="en-US" altLang="zh-CN" sz="2800" dirty="0">
                <a:sym typeface="Symbol" panose="05050102010706020507" pitchFamily="18" charset="2"/>
              </a:rPr>
            </a:br>
            <a:r>
              <a:rPr lang="en-US" altLang="zh-CN" sz="2800" dirty="0">
                <a:sym typeface="Symbol" panose="05050102010706020507" pitchFamily="18" charset="2"/>
              </a:rPr>
              <a:t>2. </a:t>
            </a:r>
            <a:r>
              <a:rPr lang="en-US" altLang="zh-CN" sz="2800" dirty="0">
                <a:solidFill>
                  <a:schemeClr val="accent2"/>
                </a:solidFill>
                <a:sym typeface="Symbol" panose="05050102010706020507" pitchFamily="18" charset="2"/>
              </a:rPr>
              <a:t></a:t>
            </a:r>
            <a:r>
              <a:rPr lang="en-US" altLang="zh-CN" sz="2800" dirty="0">
                <a:sym typeface="Symbol" panose="05050102010706020507" pitchFamily="18" charset="2"/>
              </a:rPr>
              <a:t> </a:t>
            </a:r>
            <a:r>
              <a:rPr lang="en-US" altLang="zh-CN" sz="2800" dirty="0">
                <a:solidFill>
                  <a:schemeClr val="accent2"/>
                </a:solidFill>
                <a:sym typeface="Symbol" panose="05050102010706020507" pitchFamily="18" charset="2"/>
              </a:rPr>
              <a:t>q</a:t>
            </a:r>
            <a:r>
              <a:rPr lang="en-US" altLang="zh-CN" sz="2800" dirty="0">
                <a:sym typeface="Symbol" panose="05050102010706020507" pitchFamily="18" charset="2"/>
              </a:rPr>
              <a:t> </a:t>
            </a:r>
            <a:r>
              <a:rPr lang="en-US" altLang="zh-CN" sz="2800" dirty="0">
                <a:solidFill>
                  <a:schemeClr val="accent2"/>
                </a:solidFill>
                <a:sym typeface="Symbol" panose="05050102010706020507" pitchFamily="18" charset="2"/>
              </a:rPr>
              <a:t>  p </a:t>
            </a:r>
            <a:r>
              <a:rPr lang="en-US" altLang="zh-CN" sz="2800" i="1" dirty="0">
                <a:sym typeface="Symbol" panose="05050102010706020507" pitchFamily="18" charset="2"/>
              </a:rPr>
              <a:t>	</a:t>
            </a:r>
            <a:r>
              <a:rPr lang="en-US" altLang="zh-CN" sz="2800" dirty="0">
                <a:solidFill>
                  <a:srgbClr val="006600"/>
                </a:solidFill>
                <a:sym typeface="Symbol" panose="05050102010706020507" pitchFamily="18" charset="2"/>
              </a:rPr>
              <a:t>Contrapositive of 1.</a:t>
            </a:r>
            <a:br>
              <a:rPr lang="en-US" altLang="zh-CN" sz="2800" dirty="0">
                <a:sym typeface="Symbol" panose="05050102010706020507" pitchFamily="18" charset="2"/>
              </a:rPr>
            </a:br>
            <a:r>
              <a:rPr lang="en-US" altLang="zh-CN" sz="2800" dirty="0">
                <a:sym typeface="Symbol" panose="05050102010706020507" pitchFamily="18" charset="2"/>
              </a:rPr>
              <a:t>3. </a:t>
            </a:r>
            <a:r>
              <a:rPr lang="en-US" altLang="zh-CN" sz="2800" dirty="0">
                <a:solidFill>
                  <a:schemeClr val="accent2"/>
                </a:solidFill>
                <a:sym typeface="Symbol" panose="05050102010706020507" pitchFamily="18" charset="2"/>
              </a:rPr>
              <a:t> p </a:t>
            </a:r>
            <a:r>
              <a:rPr lang="en-US" altLang="zh-CN" sz="2800" i="1" dirty="0">
                <a:solidFill>
                  <a:schemeClr val="accent2"/>
                </a:solidFill>
                <a:sym typeface="Symbol" panose="05050102010706020507" pitchFamily="18" charset="2"/>
              </a:rPr>
              <a:t>r</a:t>
            </a:r>
            <a:r>
              <a:rPr lang="en-US" altLang="zh-CN" sz="2800" i="1" dirty="0">
                <a:sym typeface="Symbol" panose="05050102010706020507" pitchFamily="18" charset="2"/>
              </a:rPr>
              <a:t>	</a:t>
            </a:r>
            <a:r>
              <a:rPr lang="en-US" altLang="zh-CN" sz="2800" dirty="0">
                <a:solidFill>
                  <a:srgbClr val="006600"/>
                </a:solidFill>
                <a:sym typeface="Symbol" panose="05050102010706020507" pitchFamily="18" charset="2"/>
              </a:rPr>
              <a:t>Premise #2.</a:t>
            </a:r>
            <a:br>
              <a:rPr lang="en-US" altLang="zh-CN" sz="2800" dirty="0">
                <a:sym typeface="Symbol" panose="05050102010706020507" pitchFamily="18" charset="2"/>
              </a:rPr>
            </a:br>
            <a:r>
              <a:rPr lang="en-US" altLang="zh-CN" sz="2800" dirty="0">
                <a:sym typeface="Symbol" panose="05050102010706020507" pitchFamily="18" charset="2"/>
              </a:rPr>
              <a:t>4. </a:t>
            </a:r>
            <a:r>
              <a:rPr lang="en-US" altLang="zh-CN" sz="2800" dirty="0">
                <a:solidFill>
                  <a:schemeClr val="accent2"/>
                </a:solidFill>
                <a:sym typeface="Symbol" panose="05050102010706020507" pitchFamily="18" charset="2"/>
              </a:rPr>
              <a:t> </a:t>
            </a:r>
            <a:r>
              <a:rPr lang="en-US" altLang="zh-CN" sz="2800" dirty="0" err="1">
                <a:solidFill>
                  <a:schemeClr val="accent2"/>
                </a:solidFill>
                <a:sym typeface="Symbol" panose="05050102010706020507" pitchFamily="18" charset="2"/>
              </a:rPr>
              <a:t>q</a:t>
            </a:r>
            <a:r>
              <a:rPr lang="en-US" altLang="zh-CN" sz="2800" i="1" dirty="0" err="1">
                <a:solidFill>
                  <a:schemeClr val="accent2"/>
                </a:solidFill>
                <a:sym typeface="Symbol" panose="05050102010706020507" pitchFamily="18" charset="2"/>
              </a:rPr>
              <a:t>r</a:t>
            </a:r>
            <a:r>
              <a:rPr lang="en-US" altLang="zh-CN" sz="2800" i="1" dirty="0">
                <a:solidFill>
                  <a:schemeClr val="accent2"/>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Hypothetical syllogism using 2,3.</a:t>
            </a:r>
            <a:br>
              <a:rPr lang="en-US" altLang="zh-CN" sz="2800" dirty="0">
                <a:sym typeface="Symbol" panose="05050102010706020507" pitchFamily="18" charset="2"/>
              </a:rPr>
            </a:br>
            <a:r>
              <a:rPr lang="en-US" altLang="zh-CN" sz="2800" dirty="0">
                <a:sym typeface="Symbol" panose="05050102010706020507" pitchFamily="18" charset="2"/>
              </a:rPr>
              <a:t>5. </a:t>
            </a:r>
            <a:r>
              <a:rPr lang="en-US" altLang="zh-CN" sz="2800" dirty="0" err="1">
                <a:solidFill>
                  <a:schemeClr val="accent2"/>
                </a:solidFill>
                <a:sym typeface="Symbol" panose="05050102010706020507" pitchFamily="18" charset="2"/>
              </a:rPr>
              <a:t>r</a:t>
            </a:r>
            <a:r>
              <a:rPr lang="en-US" altLang="zh-CN" sz="2800" i="1" dirty="0" err="1">
                <a:solidFill>
                  <a:schemeClr val="accent2"/>
                </a:solidFill>
                <a:sym typeface="Symbol" panose="05050102010706020507" pitchFamily="18" charset="2"/>
              </a:rPr>
              <a:t>s</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Premise #3.</a:t>
            </a:r>
            <a:br>
              <a:rPr lang="en-US" altLang="zh-CN" sz="2800" dirty="0">
                <a:sym typeface="Symbol" panose="05050102010706020507" pitchFamily="18" charset="2"/>
              </a:rPr>
            </a:br>
            <a:r>
              <a:rPr lang="en-US" altLang="zh-CN" sz="2800" dirty="0">
                <a:sym typeface="Symbol" panose="05050102010706020507" pitchFamily="18" charset="2"/>
              </a:rPr>
              <a:t>6. </a:t>
            </a:r>
            <a:r>
              <a:rPr lang="en-US" altLang="zh-CN" sz="2800" dirty="0">
                <a:solidFill>
                  <a:schemeClr val="accent2"/>
                </a:solidFill>
                <a:sym typeface="Symbol" panose="05050102010706020507" pitchFamily="18" charset="2"/>
              </a:rPr>
              <a:t> q </a:t>
            </a:r>
            <a:r>
              <a:rPr lang="en-US" altLang="zh-CN" sz="2800" i="1" dirty="0">
                <a:solidFill>
                  <a:schemeClr val="accent2"/>
                </a:solidFill>
                <a:sym typeface="Symbol" panose="05050102010706020507" pitchFamily="18" charset="2"/>
              </a:rPr>
              <a:t>s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Hypothetical syllogism using 4,5.</a:t>
            </a:r>
            <a:br>
              <a:rPr lang="en-US" altLang="zh-CN" sz="2800" dirty="0">
                <a:sym typeface="Symbol" panose="05050102010706020507" pitchFamily="18" charset="2"/>
              </a:rPr>
            </a:br>
            <a:endParaRPr lang="en-US" altLang="zh-CN" sz="2800" dirty="0">
              <a:sym typeface="Symbol" panose="05050102010706020507" pitchFamily="18" charset="2"/>
            </a:endParaRPr>
          </a:p>
        </p:txBody>
      </p:sp>
      <p:sp>
        <p:nvSpPr>
          <p:cNvPr id="60420" name="矩形 1">
            <a:extLst>
              <a:ext uri="{FF2B5EF4-FFF2-40B4-BE49-F238E27FC236}">
                <a16:creationId xmlns:a16="http://schemas.microsoft.com/office/drawing/2014/main" id="{186691E3-938B-438D-A893-42C3A0E2B496}"/>
              </a:ext>
            </a:extLst>
          </p:cNvPr>
          <p:cNvSpPr>
            <a:spLocks noChangeArrowheads="1"/>
          </p:cNvSpPr>
          <p:nvPr/>
        </p:nvSpPr>
        <p:spPr bwMode="auto">
          <a:xfrm>
            <a:off x="196850" y="1196975"/>
            <a:ext cx="80470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t>p: you send me an e-mail message. </a:t>
            </a:r>
          </a:p>
          <a:p>
            <a:pPr eaLnBrk="1" hangingPunct="1">
              <a:spcBef>
                <a:spcPct val="0"/>
              </a:spcBef>
              <a:buFontTx/>
              <a:buNone/>
            </a:pPr>
            <a:r>
              <a:rPr lang="en-US" altLang="zh-CN" sz="2800" dirty="0"/>
              <a:t>q: I will finish writing the program.</a:t>
            </a:r>
          </a:p>
          <a:p>
            <a:pPr eaLnBrk="1" hangingPunct="1">
              <a:spcBef>
                <a:spcPct val="0"/>
              </a:spcBef>
              <a:buFontTx/>
              <a:buNone/>
            </a:pPr>
            <a:r>
              <a:rPr lang="en-US" altLang="zh-CN" sz="2800" dirty="0"/>
              <a:t>r: I will go to sleep early.</a:t>
            </a:r>
          </a:p>
          <a:p>
            <a:pPr eaLnBrk="1" hangingPunct="1">
              <a:spcBef>
                <a:spcPct val="0"/>
              </a:spcBef>
              <a:buFontTx/>
              <a:buNone/>
            </a:pPr>
            <a:r>
              <a:rPr lang="en-US" altLang="zh-CN" sz="2800" dirty="0"/>
              <a:t>s: I will wake up feeling refreshed.</a:t>
            </a:r>
            <a:endParaRPr lang="zh-CN" altLang="en-US" sz="2800" dirty="0"/>
          </a:p>
        </p:txBody>
      </p:sp>
      <p:sp>
        <p:nvSpPr>
          <p:cNvPr id="60421" name="矩形 2">
            <a:extLst>
              <a:ext uri="{FF2B5EF4-FFF2-40B4-BE49-F238E27FC236}">
                <a16:creationId xmlns:a16="http://schemas.microsoft.com/office/drawing/2014/main" id="{9B831838-BAB6-42A7-B22C-969F2181F8C7}"/>
              </a:ext>
            </a:extLst>
          </p:cNvPr>
          <p:cNvSpPr>
            <a:spLocks noChangeArrowheads="1"/>
          </p:cNvSpPr>
          <p:nvPr/>
        </p:nvSpPr>
        <p:spPr bwMode="auto">
          <a:xfrm>
            <a:off x="395288" y="3065463"/>
            <a:ext cx="1238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sym typeface="Symbol" panose="05050102010706020507" pitchFamily="18" charset="2"/>
              </a:rPr>
              <a:t>p  q</a:t>
            </a:r>
            <a:r>
              <a:rPr lang="en-US" altLang="zh-CN" sz="2800">
                <a:sym typeface="Symbol" panose="05050102010706020507" pitchFamily="18" charset="2"/>
              </a:rPr>
              <a:t> </a:t>
            </a:r>
            <a:endParaRPr lang="zh-CN" altLang="en-US" sz="2800"/>
          </a:p>
        </p:txBody>
      </p:sp>
      <p:sp>
        <p:nvSpPr>
          <p:cNvPr id="60422" name="矩形 3">
            <a:extLst>
              <a:ext uri="{FF2B5EF4-FFF2-40B4-BE49-F238E27FC236}">
                <a16:creationId xmlns:a16="http://schemas.microsoft.com/office/drawing/2014/main" id="{E7C6ADEE-64F4-4B6C-89C9-E4C403682F45}"/>
              </a:ext>
            </a:extLst>
          </p:cNvPr>
          <p:cNvSpPr>
            <a:spLocks noChangeArrowheads="1"/>
          </p:cNvSpPr>
          <p:nvPr/>
        </p:nvSpPr>
        <p:spPr bwMode="auto">
          <a:xfrm>
            <a:off x="1908175" y="3087688"/>
            <a:ext cx="1314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solidFill>
                  <a:schemeClr val="accent2"/>
                </a:solidFill>
                <a:sym typeface="Symbol" panose="05050102010706020507" pitchFamily="18" charset="2"/>
              </a:rPr>
              <a:t> p </a:t>
            </a:r>
            <a:r>
              <a:rPr lang="en-US" altLang="zh-CN" sz="2800" i="1" dirty="0">
                <a:solidFill>
                  <a:schemeClr val="accent2"/>
                </a:solidFill>
                <a:sym typeface="Symbol" panose="05050102010706020507" pitchFamily="18" charset="2"/>
              </a:rPr>
              <a:t>r</a:t>
            </a:r>
            <a:endParaRPr lang="zh-CN" altLang="en-US" sz="2800" dirty="0"/>
          </a:p>
        </p:txBody>
      </p:sp>
      <p:sp>
        <p:nvSpPr>
          <p:cNvPr id="60423" name="矩形 4">
            <a:extLst>
              <a:ext uri="{FF2B5EF4-FFF2-40B4-BE49-F238E27FC236}">
                <a16:creationId xmlns:a16="http://schemas.microsoft.com/office/drawing/2014/main" id="{873EED13-CE08-4A32-985B-4A167B61E6DF}"/>
              </a:ext>
            </a:extLst>
          </p:cNvPr>
          <p:cNvSpPr>
            <a:spLocks noChangeArrowheads="1"/>
          </p:cNvSpPr>
          <p:nvPr/>
        </p:nvSpPr>
        <p:spPr bwMode="auto">
          <a:xfrm>
            <a:off x="4221163" y="3087688"/>
            <a:ext cx="838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sym typeface="Symbol" panose="05050102010706020507" pitchFamily="18" charset="2"/>
              </a:rPr>
              <a:t>r</a:t>
            </a:r>
            <a:r>
              <a:rPr lang="en-US" altLang="zh-CN" sz="2800" i="1">
                <a:solidFill>
                  <a:schemeClr val="accent2"/>
                </a:solidFill>
                <a:sym typeface="Symbol" panose="05050102010706020507" pitchFamily="18" charset="2"/>
              </a:rPr>
              <a:t>s</a:t>
            </a:r>
            <a:endParaRPr lang="zh-CN" altLang="en-US" sz="2800"/>
          </a:p>
        </p:txBody>
      </p:sp>
      <p:sp>
        <p:nvSpPr>
          <p:cNvPr id="60424" name="矩形 5">
            <a:extLst>
              <a:ext uri="{FF2B5EF4-FFF2-40B4-BE49-F238E27FC236}">
                <a16:creationId xmlns:a16="http://schemas.microsoft.com/office/drawing/2014/main" id="{9CBD550A-B883-484F-8553-AFBD97F0DEB5}"/>
              </a:ext>
            </a:extLst>
          </p:cNvPr>
          <p:cNvSpPr>
            <a:spLocks noChangeArrowheads="1"/>
          </p:cNvSpPr>
          <p:nvPr/>
        </p:nvSpPr>
        <p:spPr bwMode="auto">
          <a:xfrm>
            <a:off x="6049963" y="3095625"/>
            <a:ext cx="147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sym typeface="Symbol" panose="05050102010706020507" pitchFamily="18" charset="2"/>
              </a:rPr>
              <a:t> q </a:t>
            </a:r>
            <a:r>
              <a:rPr lang="en-US" altLang="zh-CN" sz="2800" i="1">
                <a:solidFill>
                  <a:schemeClr val="accent2"/>
                </a:solidFill>
                <a:sym typeface="Symbol" panose="05050102010706020507" pitchFamily="18" charset="2"/>
              </a:rPr>
              <a:t>s </a:t>
            </a:r>
            <a:endParaRPr lang="zh-CN" altLang="en-US" sz="2800"/>
          </a:p>
        </p:txBody>
      </p:sp>
      <p:sp>
        <p:nvSpPr>
          <p:cNvPr id="2" name="灯片编号占位符 1">
            <a:extLst>
              <a:ext uri="{FF2B5EF4-FFF2-40B4-BE49-F238E27FC236}">
                <a16:creationId xmlns:a16="http://schemas.microsoft.com/office/drawing/2014/main" id="{DF0B6514-04C4-44B0-ABFA-0DC80E619137}"/>
              </a:ext>
            </a:extLst>
          </p:cNvPr>
          <p:cNvSpPr>
            <a:spLocks noGrp="1"/>
          </p:cNvSpPr>
          <p:nvPr>
            <p:ph type="sldNum" sz="quarter" idx="12"/>
          </p:nvPr>
        </p:nvSpPr>
        <p:spPr/>
        <p:txBody>
          <a:bodyPr/>
          <a:lstStyle/>
          <a:p>
            <a:fld id="{5453103E-1722-4B20-A6DE-C22430F596CF}" type="slidenum">
              <a:rPr lang="en-US" altLang="zh-CN" smtClean="0"/>
              <a:pPr/>
              <a:t>123</a:t>
            </a:fld>
            <a:endParaRPr lang="en-US" altLang="zh-CN"/>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6EAB7A4-A89C-44AD-89EA-4B5FED4D264A}"/>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Example  </a:t>
            </a:r>
          </a:p>
        </p:txBody>
      </p:sp>
      <p:sp>
        <p:nvSpPr>
          <p:cNvPr id="58371" name="Rectangle 3">
            <a:extLst>
              <a:ext uri="{FF2B5EF4-FFF2-40B4-BE49-F238E27FC236}">
                <a16:creationId xmlns:a16="http://schemas.microsoft.com/office/drawing/2014/main" id="{574A4968-4116-4291-B2DA-FC0224E3276D}"/>
              </a:ext>
            </a:extLst>
          </p:cNvPr>
          <p:cNvSpPr>
            <a:spLocks noGrp="1" noChangeArrowheads="1"/>
          </p:cNvSpPr>
          <p:nvPr>
            <p:ph type="body" idx="1"/>
          </p:nvPr>
        </p:nvSpPr>
        <p:spPr>
          <a:xfrm>
            <a:off x="457200" y="1600200"/>
            <a:ext cx="8507288" cy="4525963"/>
          </a:xfrm>
        </p:spPr>
        <p:txBody>
          <a:bodyPr/>
          <a:lstStyle/>
          <a:p>
            <a:pPr marL="0" indent="0" eaLnBrk="1" hangingPunct="1">
              <a:spcBef>
                <a:spcPct val="0"/>
              </a:spcBef>
              <a:buNone/>
            </a:pPr>
            <a:r>
              <a:rPr lang="en-US" altLang="zh-CN" sz="2800" kern="1200" dirty="0">
                <a:latin typeface="Arial" panose="020B0604020202020204" pitchFamily="34" charset="0"/>
                <a:ea typeface="宋体" panose="02010600030101010101" pitchFamily="2" charset="-122"/>
              </a:rPr>
              <a:t>Show that the premises (p ∧ q) ∨ r and r → s imply the conclusion p ∨ s.</a:t>
            </a:r>
          </a:p>
          <a:p>
            <a:pPr eaLnBrk="1" hangingPunct="1">
              <a:buFont typeface="Wingdings" panose="05000000000000000000" pitchFamily="2" charset="2"/>
              <a:buChar char="n"/>
            </a:pPr>
            <a:r>
              <a:rPr lang="en-US" altLang="zh-CN" sz="2800" dirty="0">
                <a:latin typeface="STIXGeneral-Regular"/>
              </a:rPr>
              <a:t>Proof:</a:t>
            </a:r>
          </a:p>
          <a:p>
            <a:pPr marL="0" indent="0" algn="l">
              <a:buNone/>
            </a:pPr>
            <a:r>
              <a:rPr lang="en-US" altLang="zh-CN" sz="1800" b="0" i="0" u="none" strike="noStrike" baseline="0" dirty="0">
                <a:latin typeface="STIXGeneral-Regular"/>
              </a:rPr>
              <a:t>      </a:t>
            </a:r>
            <a:r>
              <a:rPr lang="en-US" altLang="zh-CN" sz="2800" kern="1200" dirty="0">
                <a:latin typeface="Arial" panose="020B0604020202020204" pitchFamily="34" charset="0"/>
                <a:ea typeface="宋体" panose="02010600030101010101" pitchFamily="2" charset="-122"/>
              </a:rPr>
              <a:t>We can rewrite the premises (p ∧ q) ∨ r as two clauses, (p ∨ r) ∧ (q ∨ r). We can also replace r → s by the equivalent clause </a:t>
            </a:r>
            <a:r>
              <a:rPr lang="en-US" altLang="zh-CN" sz="2800" dirty="0">
                <a:sym typeface="Symbol" panose="05050102010706020507" pitchFamily="18" charset="2"/>
              </a:rPr>
              <a:t> </a:t>
            </a:r>
            <a:r>
              <a:rPr lang="en-US" altLang="zh-CN" sz="2800" kern="1200" dirty="0">
                <a:latin typeface="Arial" panose="020B0604020202020204" pitchFamily="34" charset="0"/>
                <a:ea typeface="宋体" panose="02010600030101010101" pitchFamily="2" charset="-122"/>
              </a:rPr>
              <a:t>r ∨ s. Using the two clauses p ∨ r and </a:t>
            </a:r>
            <a:r>
              <a:rPr lang="en-US" altLang="zh-CN" sz="2800" dirty="0">
                <a:sym typeface="Symbol" panose="05050102010706020507" pitchFamily="18" charset="2"/>
              </a:rPr>
              <a:t> </a:t>
            </a:r>
            <a:r>
              <a:rPr lang="en-US" altLang="zh-CN" sz="2800" kern="1200" dirty="0">
                <a:latin typeface="Arial" panose="020B0604020202020204" pitchFamily="34" charset="0"/>
                <a:ea typeface="宋体" panose="02010600030101010101" pitchFamily="2" charset="-122"/>
              </a:rPr>
              <a:t>r ∨ s, we can use resolution to conclude p ∨ s.</a:t>
            </a:r>
          </a:p>
        </p:txBody>
      </p:sp>
      <p:sp>
        <p:nvSpPr>
          <p:cNvPr id="2" name="灯片编号占位符 1">
            <a:extLst>
              <a:ext uri="{FF2B5EF4-FFF2-40B4-BE49-F238E27FC236}">
                <a16:creationId xmlns:a16="http://schemas.microsoft.com/office/drawing/2014/main" id="{BAAB00D2-6B69-476E-9CD2-F81ABBD7686D}"/>
              </a:ext>
            </a:extLst>
          </p:cNvPr>
          <p:cNvSpPr>
            <a:spLocks noGrp="1"/>
          </p:cNvSpPr>
          <p:nvPr>
            <p:ph type="sldNum" sz="quarter" idx="12"/>
          </p:nvPr>
        </p:nvSpPr>
        <p:spPr/>
        <p:txBody>
          <a:bodyPr/>
          <a:lstStyle/>
          <a:p>
            <a:fld id="{5453103E-1722-4B20-A6DE-C22430F596CF}" type="slidenum">
              <a:rPr lang="en-US" altLang="zh-CN" smtClean="0"/>
              <a:pPr/>
              <a:t>124</a:t>
            </a:fld>
            <a:endParaRPr lang="en-US" altLang="zh-CN"/>
          </a:p>
        </p:txBody>
      </p:sp>
    </p:spTree>
    <p:extLst>
      <p:ext uri="{BB962C8B-B14F-4D97-AF65-F5344CB8AC3E}">
        <p14:creationId xmlns:p14="http://schemas.microsoft.com/office/powerpoint/2010/main" val="30106089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02EDE0A-EBBE-4BC2-BB38-554C21253388}"/>
              </a:ext>
            </a:extLst>
          </p:cNvPr>
          <p:cNvSpPr>
            <a:spLocks noGrp="1" noChangeArrowheads="1"/>
          </p:cNvSpPr>
          <p:nvPr>
            <p:ph type="title"/>
          </p:nvPr>
        </p:nvSpPr>
        <p:spPr>
          <a:xfrm>
            <a:off x="457200" y="-114844"/>
            <a:ext cx="8229600" cy="1143000"/>
          </a:xfrm>
        </p:spPr>
        <p:txBody>
          <a:bodyPr/>
          <a:lstStyle/>
          <a:p>
            <a:pPr eaLnBrk="1" hangingPunct="1"/>
            <a:r>
              <a:rPr lang="en-US" altLang="zh-CN" sz="3200" b="1" dirty="0">
                <a:latin typeface="微软雅黑" panose="020B0503020204020204" pitchFamily="34" charset="-122"/>
                <a:ea typeface="微软雅黑" panose="020B0503020204020204" pitchFamily="34" charset="-122"/>
              </a:rPr>
              <a:t>Rules of Inference.</a:t>
            </a:r>
            <a:endParaRPr lang="zh-CN" altLang="en-US" sz="3200" b="1" dirty="0">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C512782A-ECD7-4A27-88A4-CB6ACD8706AD}"/>
              </a:ext>
            </a:extLst>
          </p:cNvPr>
          <p:cNvSpPr>
            <a:spLocks noGrp="1"/>
          </p:cNvSpPr>
          <p:nvPr>
            <p:ph type="sldNum" sz="quarter" idx="12"/>
          </p:nvPr>
        </p:nvSpPr>
        <p:spPr/>
        <p:txBody>
          <a:bodyPr/>
          <a:lstStyle/>
          <a:p>
            <a:fld id="{5453103E-1722-4B20-A6DE-C22430F596CF}" type="slidenum">
              <a:rPr lang="en-US" altLang="zh-CN" smtClean="0"/>
              <a:pPr/>
              <a:t>125</a:t>
            </a:fld>
            <a:endParaRPr lang="en-US" altLang="zh-CN"/>
          </a:p>
        </p:txBody>
      </p:sp>
      <p:pic>
        <p:nvPicPr>
          <p:cNvPr id="5" name="图片 4">
            <a:extLst>
              <a:ext uri="{FF2B5EF4-FFF2-40B4-BE49-F238E27FC236}">
                <a16:creationId xmlns:a16="http://schemas.microsoft.com/office/drawing/2014/main" id="{DE4F7954-BCA3-EB86-125D-8BE16B13EFB2}"/>
              </a:ext>
            </a:extLst>
          </p:cNvPr>
          <p:cNvPicPr>
            <a:picLocks noChangeAspect="1"/>
          </p:cNvPicPr>
          <p:nvPr/>
        </p:nvPicPr>
        <p:blipFill>
          <a:blip r:embed="rId3"/>
          <a:stretch>
            <a:fillRect/>
          </a:stretch>
        </p:blipFill>
        <p:spPr>
          <a:xfrm>
            <a:off x="2267744" y="902866"/>
            <a:ext cx="5244758" cy="5849541"/>
          </a:xfrm>
          <a:prstGeom prst="rect">
            <a:avLst/>
          </a:prstGeom>
        </p:spPr>
      </p:pic>
    </p:spTree>
    <p:extLst>
      <p:ext uri="{BB962C8B-B14F-4D97-AF65-F5344CB8AC3E}">
        <p14:creationId xmlns:p14="http://schemas.microsoft.com/office/powerpoint/2010/main" val="4096508986"/>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C5FA5C6-C724-4BE1-AE2D-B9479F52AB40}"/>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推理规则</a:t>
            </a:r>
          </a:p>
        </p:txBody>
      </p:sp>
      <p:sp>
        <p:nvSpPr>
          <p:cNvPr id="70659" name="Rectangle 3">
            <a:extLst>
              <a:ext uri="{FF2B5EF4-FFF2-40B4-BE49-F238E27FC236}">
                <a16:creationId xmlns:a16="http://schemas.microsoft.com/office/drawing/2014/main" id="{D1FC18D9-C38A-4E3F-ADB8-BBD049EB539B}"/>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2800" b="1" dirty="0"/>
              <a:t>前提引入规则：在证明的任何步骤上都可以引入前提</a:t>
            </a:r>
          </a:p>
          <a:p>
            <a:pPr eaLnBrk="1" hangingPunct="1">
              <a:buFont typeface="Wingdings" panose="05000000000000000000" pitchFamily="2" charset="2"/>
              <a:buChar char="n"/>
            </a:pPr>
            <a:r>
              <a:rPr lang="zh-CN" altLang="en-US" sz="2800" b="1" dirty="0"/>
              <a:t>结论引入规则：在证明的任何步骤上所得到的结论都可以做为后继证明的前提</a:t>
            </a:r>
          </a:p>
          <a:p>
            <a:pPr eaLnBrk="1" hangingPunct="1">
              <a:buFont typeface="Wingdings" panose="05000000000000000000" pitchFamily="2" charset="2"/>
              <a:buChar char="n"/>
            </a:pPr>
            <a:r>
              <a:rPr lang="zh-CN" altLang="en-US" sz="2800" b="1" dirty="0"/>
              <a:t>置换规则：在证明的任何步骤上，命题公式中的子公式都可以用与之等值的公式置换，得到公式序列中又一个公式</a:t>
            </a:r>
          </a:p>
          <a:p>
            <a:pPr eaLnBrk="1" hangingPunct="1"/>
            <a:endParaRPr lang="en-US" altLang="zh-CN" sz="2800" dirty="0"/>
          </a:p>
        </p:txBody>
      </p:sp>
      <p:sp>
        <p:nvSpPr>
          <p:cNvPr id="2" name="灯片编号占位符 1">
            <a:extLst>
              <a:ext uri="{FF2B5EF4-FFF2-40B4-BE49-F238E27FC236}">
                <a16:creationId xmlns:a16="http://schemas.microsoft.com/office/drawing/2014/main" id="{7F54F5FB-6334-4794-A70C-8D254EC9C168}"/>
              </a:ext>
            </a:extLst>
          </p:cNvPr>
          <p:cNvSpPr>
            <a:spLocks noGrp="1"/>
          </p:cNvSpPr>
          <p:nvPr>
            <p:ph type="sldNum" sz="quarter" idx="12"/>
          </p:nvPr>
        </p:nvSpPr>
        <p:spPr/>
        <p:txBody>
          <a:bodyPr/>
          <a:lstStyle/>
          <a:p>
            <a:fld id="{5453103E-1722-4B20-A6DE-C22430F596CF}" type="slidenum">
              <a:rPr lang="en-US" altLang="zh-CN" smtClean="0"/>
              <a:pPr/>
              <a:t>126</a:t>
            </a:fld>
            <a:endParaRPr lang="en-US" altLang="zh-CN"/>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1FA6348-A2BA-43AA-B04C-DB29A1C30499}"/>
              </a:ext>
            </a:extLst>
          </p:cNvPr>
          <p:cNvSpPr>
            <a:spLocks noGrp="1" noChangeArrowheads="1"/>
          </p:cNvSpPr>
          <p:nvPr>
            <p:ph type="title"/>
          </p:nvPr>
        </p:nvSpPr>
        <p:spPr/>
        <p:txBody>
          <a:bodyPr/>
          <a:lstStyle/>
          <a:p>
            <a:pPr eaLnBrk="1" hangingPunct="1"/>
            <a:r>
              <a:rPr lang="zh-CN" altLang="en-US" sz="4000" b="1" dirty="0">
                <a:latin typeface="微软雅黑" panose="020B0503020204020204" pitchFamily="34" charset="-122"/>
                <a:ea typeface="微软雅黑" panose="020B0503020204020204" pitchFamily="34" charset="-122"/>
                <a:sym typeface="Symbol" panose="05050102010706020507" pitchFamily="18" charset="2"/>
              </a:rPr>
              <a:t>证明</a:t>
            </a:r>
          </a:p>
        </p:txBody>
      </p:sp>
      <p:sp>
        <p:nvSpPr>
          <p:cNvPr id="72707" name="Rectangle 3">
            <a:extLst>
              <a:ext uri="{FF2B5EF4-FFF2-40B4-BE49-F238E27FC236}">
                <a16:creationId xmlns:a16="http://schemas.microsoft.com/office/drawing/2014/main" id="{F9FEDD0E-39EC-4A4B-A9AC-0AB32934B6B1}"/>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zh-CN" altLang="en-US" sz="2400" b="1" dirty="0">
                <a:sym typeface="Symbol" panose="05050102010706020507" pitchFamily="18" charset="2"/>
              </a:rPr>
              <a:t>所谓证明，就是一些公式的序列，其中每一个公式或是已知的前提，或是由前面的公式运用推理规则得出的公式，最后一个公式是结论</a:t>
            </a:r>
          </a:p>
          <a:p>
            <a:pPr eaLnBrk="1" hangingPunct="1">
              <a:lnSpc>
                <a:spcPct val="90000"/>
              </a:lnSpc>
              <a:buFont typeface="Wingdings" panose="05000000000000000000" pitchFamily="2" charset="2"/>
              <a:buChar char="n"/>
            </a:pPr>
            <a:r>
              <a:rPr lang="zh-CN" altLang="en-US" sz="2400" b="1" dirty="0"/>
              <a:t>前提： </a:t>
            </a:r>
            <a:r>
              <a:rPr lang="en-US" altLang="zh-CN" sz="2400" b="1" i="1" dirty="0">
                <a:sym typeface="Symbol" panose="05050102010706020507" pitchFamily="18" charset="2"/>
              </a:rPr>
              <a:t>A</a:t>
            </a:r>
            <a:r>
              <a:rPr lang="en-US" altLang="zh-CN" sz="2400" b="1" baseline="-25000" dirty="0">
                <a:sym typeface="Symbol" panose="05050102010706020507" pitchFamily="18" charset="2"/>
              </a:rPr>
              <a:t>1</a:t>
            </a:r>
            <a:r>
              <a:rPr lang="en-US" altLang="zh-CN" sz="2400" b="1" dirty="0"/>
              <a:t>,</a:t>
            </a:r>
            <a:r>
              <a:rPr lang="en-US" altLang="zh-CN" sz="2400" b="1" i="1" dirty="0">
                <a:sym typeface="Symbol" panose="05050102010706020507" pitchFamily="18" charset="2"/>
              </a:rPr>
              <a:t>A</a:t>
            </a:r>
            <a:r>
              <a:rPr lang="en-US" altLang="zh-CN" sz="2400" b="1" baseline="-25000" dirty="0">
                <a:sym typeface="Symbol" panose="05050102010706020507" pitchFamily="18" charset="2"/>
              </a:rPr>
              <a:t>2 </a:t>
            </a:r>
            <a:r>
              <a:rPr lang="en-US" altLang="zh-CN" sz="2400" b="1" dirty="0"/>
              <a:t>,</a:t>
            </a:r>
            <a:r>
              <a:rPr lang="en-US" altLang="zh-CN" sz="2400" b="1" i="1" dirty="0">
                <a:sym typeface="Symbol" panose="05050102010706020507" pitchFamily="18" charset="2"/>
              </a:rPr>
              <a:t>A</a:t>
            </a:r>
            <a:r>
              <a:rPr lang="en-US" altLang="zh-CN" sz="2400" b="1" baseline="-25000" dirty="0">
                <a:sym typeface="Symbol" panose="05050102010706020507" pitchFamily="18" charset="2"/>
              </a:rPr>
              <a:t>3 </a:t>
            </a:r>
            <a:r>
              <a:rPr lang="en-US" altLang="zh-CN" sz="2400" b="1" dirty="0"/>
              <a:t>,</a:t>
            </a:r>
            <a:r>
              <a:rPr lang="en-US" altLang="zh-CN" sz="2800" b="1" dirty="0">
                <a:sym typeface="MT Extra" panose="05050102010205020202" pitchFamily="18" charset="2"/>
              </a:rPr>
              <a:t>…</a:t>
            </a:r>
            <a:r>
              <a:rPr lang="en-US" altLang="zh-CN" sz="2400" b="1" dirty="0"/>
              <a:t>,</a:t>
            </a:r>
            <a:r>
              <a:rPr lang="en-US" altLang="zh-CN" sz="2400" b="1" i="1" dirty="0" err="1">
                <a:sym typeface="Symbol" panose="05050102010706020507" pitchFamily="18" charset="2"/>
              </a:rPr>
              <a:t>A</a:t>
            </a:r>
            <a:r>
              <a:rPr lang="en-US" altLang="zh-CN" sz="2400" b="1" i="1" baseline="-25000" dirty="0" err="1">
                <a:sym typeface="Symbol" panose="05050102010706020507" pitchFamily="18" charset="2"/>
              </a:rPr>
              <a:t>k</a:t>
            </a:r>
            <a:endParaRPr lang="en-US" altLang="zh-CN" sz="2400" b="1" i="1" dirty="0"/>
          </a:p>
          <a:p>
            <a:pPr eaLnBrk="1" hangingPunct="1">
              <a:lnSpc>
                <a:spcPct val="90000"/>
              </a:lnSpc>
              <a:buFontTx/>
              <a:buNone/>
            </a:pPr>
            <a:r>
              <a:rPr lang="en-US" altLang="zh-CN" sz="2400" b="1" dirty="0"/>
              <a:t>    </a:t>
            </a:r>
            <a:r>
              <a:rPr lang="zh-CN" altLang="en-US" sz="2400" b="1" dirty="0"/>
              <a:t>结论： </a:t>
            </a:r>
            <a:r>
              <a:rPr lang="en-US" altLang="zh-CN" sz="2400" b="1" i="1" dirty="0"/>
              <a:t>B</a:t>
            </a:r>
          </a:p>
          <a:p>
            <a:pPr eaLnBrk="1" hangingPunct="1">
              <a:lnSpc>
                <a:spcPct val="90000"/>
              </a:lnSpc>
              <a:buFontTx/>
              <a:buNone/>
            </a:pPr>
            <a:r>
              <a:rPr lang="en-US" altLang="zh-CN" sz="2400" b="1" i="1" dirty="0"/>
              <a:t>    </a:t>
            </a:r>
            <a:r>
              <a:rPr lang="zh-CN" altLang="en-US" sz="2400" b="1" dirty="0"/>
              <a:t>证明： </a:t>
            </a:r>
            <a:r>
              <a:rPr lang="en-US" altLang="zh-CN" sz="2400" b="1" dirty="0"/>
              <a:t>(1)      </a:t>
            </a:r>
            <a:r>
              <a:rPr lang="en-US" altLang="zh-CN" sz="2400" b="1" i="1" dirty="0">
                <a:sym typeface="Symbol" panose="05050102010706020507" pitchFamily="18" charset="2"/>
              </a:rPr>
              <a:t>A</a:t>
            </a:r>
            <a:r>
              <a:rPr lang="en-US" altLang="zh-CN" sz="2400" b="1" baseline="-25000" dirty="0">
                <a:sym typeface="Symbol" panose="05050102010706020507" pitchFamily="18" charset="2"/>
              </a:rPr>
              <a:t>1           </a:t>
            </a:r>
            <a:r>
              <a:rPr lang="zh-CN" altLang="en-US" sz="2400" b="1" dirty="0"/>
              <a:t>前提引入</a:t>
            </a:r>
            <a:endParaRPr lang="zh-CN" altLang="en-US" sz="2400" b="1" baseline="-25000" dirty="0">
              <a:sym typeface="Symbol" panose="05050102010706020507" pitchFamily="18" charset="2"/>
            </a:endParaRPr>
          </a:p>
          <a:p>
            <a:pPr eaLnBrk="1" hangingPunct="1">
              <a:lnSpc>
                <a:spcPct val="90000"/>
              </a:lnSpc>
              <a:buFontTx/>
              <a:buNone/>
            </a:pPr>
            <a:r>
              <a:rPr lang="zh-CN" altLang="en-US" sz="2400" b="1" baseline="-25000" dirty="0">
                <a:sym typeface="Symbol" panose="05050102010706020507" pitchFamily="18" charset="2"/>
              </a:rPr>
              <a:t>                       </a:t>
            </a:r>
            <a:r>
              <a:rPr lang="en-US" altLang="zh-CN" sz="2400" b="1" dirty="0"/>
              <a:t>(2)</a:t>
            </a:r>
            <a:r>
              <a:rPr lang="en-US" altLang="zh-CN" sz="2400" b="1" baseline="-25000" dirty="0">
                <a:sym typeface="Symbol" panose="05050102010706020507" pitchFamily="18" charset="2"/>
              </a:rPr>
              <a:t>         </a:t>
            </a:r>
            <a:r>
              <a:rPr lang="en-US" altLang="zh-CN" sz="2400" b="1" i="1" dirty="0">
                <a:sym typeface="Symbol" panose="05050102010706020507" pitchFamily="18" charset="2"/>
              </a:rPr>
              <a:t>A</a:t>
            </a:r>
            <a:r>
              <a:rPr lang="en-US" altLang="zh-CN" sz="2400" b="1" baseline="-25000" dirty="0">
                <a:sym typeface="Symbol" panose="05050102010706020507" pitchFamily="18" charset="2"/>
              </a:rPr>
              <a:t>2           </a:t>
            </a:r>
            <a:r>
              <a:rPr lang="en-US" altLang="zh-CN" sz="2400" b="1" dirty="0"/>
              <a:t>××××(</a:t>
            </a:r>
            <a:r>
              <a:rPr lang="zh-CN" altLang="en-US" sz="2400" b="1" dirty="0"/>
              <a:t>推理规则</a:t>
            </a:r>
            <a:r>
              <a:rPr lang="en-US" altLang="zh-CN" sz="2400" b="1" dirty="0"/>
              <a:t>)</a:t>
            </a:r>
            <a:endParaRPr lang="en-US" altLang="zh-CN" sz="2400" b="1" baseline="-25000" dirty="0">
              <a:sym typeface="Symbol" panose="05050102010706020507" pitchFamily="18" charset="2"/>
            </a:endParaRPr>
          </a:p>
          <a:p>
            <a:pPr eaLnBrk="1" hangingPunct="1">
              <a:lnSpc>
                <a:spcPct val="90000"/>
              </a:lnSpc>
              <a:buFontTx/>
              <a:buNone/>
            </a:pPr>
            <a:r>
              <a:rPr lang="en-US" altLang="zh-CN" sz="2400" b="1" i="1" dirty="0">
                <a:sym typeface="Symbol" panose="05050102010706020507" pitchFamily="18" charset="2"/>
              </a:rPr>
              <a:t>                </a:t>
            </a:r>
            <a:r>
              <a:rPr lang="en-US" altLang="zh-CN" sz="2400" b="1" dirty="0"/>
              <a:t>(3)</a:t>
            </a:r>
            <a:r>
              <a:rPr lang="en-US" altLang="zh-CN" sz="2400" b="1" i="1" dirty="0">
                <a:sym typeface="Symbol" panose="05050102010706020507" pitchFamily="18" charset="2"/>
              </a:rPr>
              <a:t>      A</a:t>
            </a:r>
            <a:r>
              <a:rPr lang="en-US" altLang="zh-CN" sz="2400" b="1" baseline="-25000" dirty="0">
                <a:sym typeface="Symbol" panose="05050102010706020507" pitchFamily="18" charset="2"/>
              </a:rPr>
              <a:t>3           </a:t>
            </a:r>
            <a:r>
              <a:rPr lang="en-US" altLang="zh-CN" sz="2400" b="1" dirty="0"/>
              <a:t>××××</a:t>
            </a:r>
          </a:p>
          <a:p>
            <a:pPr eaLnBrk="1" hangingPunct="1">
              <a:lnSpc>
                <a:spcPct val="90000"/>
              </a:lnSpc>
              <a:buFontTx/>
              <a:buNone/>
            </a:pPr>
            <a:r>
              <a:rPr lang="en-US" altLang="zh-CN" sz="2400" b="1" i="1" dirty="0">
                <a:sym typeface="Symbol" panose="05050102010706020507" pitchFamily="18" charset="2"/>
              </a:rPr>
              <a:t>                 </a:t>
            </a:r>
            <a:r>
              <a:rPr lang="en-US" altLang="zh-CN" sz="2800" b="1" dirty="0">
                <a:sym typeface="MT Extra" panose="05050102010205020202" pitchFamily="18" charset="2"/>
              </a:rPr>
              <a:t>                </a:t>
            </a:r>
            <a:endParaRPr lang="en-US" altLang="zh-CN" sz="2400" b="1" i="1" dirty="0">
              <a:sym typeface="Symbol" panose="05050102010706020507" pitchFamily="18" charset="2"/>
            </a:endParaRPr>
          </a:p>
          <a:p>
            <a:pPr eaLnBrk="1" hangingPunct="1">
              <a:lnSpc>
                <a:spcPct val="90000"/>
              </a:lnSpc>
              <a:buFontTx/>
              <a:buNone/>
            </a:pPr>
            <a:r>
              <a:rPr lang="en-US" altLang="zh-CN" sz="2400" b="1" dirty="0"/>
              <a:t>                (</a:t>
            </a:r>
            <a:r>
              <a:rPr lang="en-US" altLang="zh-CN" sz="2400" b="1" i="1" dirty="0"/>
              <a:t>s</a:t>
            </a:r>
            <a:r>
              <a:rPr lang="en-US" altLang="zh-CN" sz="2400" b="1" dirty="0"/>
              <a:t>)</a:t>
            </a:r>
            <a:r>
              <a:rPr lang="en-US" altLang="zh-CN" sz="2400" b="1" i="1" dirty="0">
                <a:sym typeface="Symbol" panose="05050102010706020507" pitchFamily="18" charset="2"/>
              </a:rPr>
              <a:t>       B </a:t>
            </a:r>
            <a:r>
              <a:rPr lang="en-US" altLang="zh-CN" sz="2400" b="1" i="1" baseline="-25000" dirty="0">
                <a:sym typeface="Symbol" panose="05050102010706020507" pitchFamily="18" charset="2"/>
              </a:rPr>
              <a:t>          </a:t>
            </a:r>
            <a:r>
              <a:rPr lang="en-US" altLang="zh-CN" sz="2400" b="1" dirty="0"/>
              <a:t>××××</a:t>
            </a:r>
            <a:endParaRPr lang="en-US" altLang="zh-CN" sz="2800" b="1" dirty="0"/>
          </a:p>
        </p:txBody>
      </p:sp>
      <p:sp>
        <p:nvSpPr>
          <p:cNvPr id="2" name="灯片编号占位符 1">
            <a:extLst>
              <a:ext uri="{FF2B5EF4-FFF2-40B4-BE49-F238E27FC236}">
                <a16:creationId xmlns:a16="http://schemas.microsoft.com/office/drawing/2014/main" id="{AC343509-02E9-4EC3-B701-F40E59EE0C8C}"/>
              </a:ext>
            </a:extLst>
          </p:cNvPr>
          <p:cNvSpPr>
            <a:spLocks noGrp="1"/>
          </p:cNvSpPr>
          <p:nvPr>
            <p:ph type="sldNum" sz="quarter" idx="12"/>
          </p:nvPr>
        </p:nvSpPr>
        <p:spPr/>
        <p:txBody>
          <a:bodyPr/>
          <a:lstStyle/>
          <a:p>
            <a:fld id="{5453103E-1722-4B20-A6DE-C22430F596CF}" type="slidenum">
              <a:rPr lang="en-US" altLang="zh-CN" smtClean="0"/>
              <a:pPr/>
              <a:t>127</a:t>
            </a:fld>
            <a:endParaRPr lang="en-US" altLang="zh-CN"/>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DF03446-3726-4068-9410-F518F9430C17}"/>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推理证明</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举例、续</a:t>
            </a:r>
            <a:r>
              <a:rPr lang="en-US" altLang="zh-CN" b="1" dirty="0">
                <a:latin typeface="微软雅黑" panose="020B0503020204020204" pitchFamily="34" charset="-122"/>
                <a:ea typeface="微软雅黑" panose="020B0503020204020204" pitchFamily="34" charset="-122"/>
              </a:rPr>
              <a:t>)</a:t>
            </a:r>
          </a:p>
        </p:txBody>
      </p:sp>
      <p:sp>
        <p:nvSpPr>
          <p:cNvPr id="140291" name="Rectangle 3">
            <a:extLst>
              <a:ext uri="{FF2B5EF4-FFF2-40B4-BE49-F238E27FC236}">
                <a16:creationId xmlns:a16="http://schemas.microsoft.com/office/drawing/2014/main" id="{B1C3A883-C25F-4177-9B2A-03E95FBF909C}"/>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sz="2800" dirty="0"/>
              <a:t> </a:t>
            </a:r>
            <a:r>
              <a:rPr lang="zh-CN" altLang="en-US" sz="2800" dirty="0"/>
              <a:t>前提： </a:t>
            </a:r>
            <a:r>
              <a:rPr lang="en-US" altLang="zh-CN" sz="2800" dirty="0"/>
              <a:t>(</a:t>
            </a:r>
            <a:r>
              <a:rPr lang="en-US" altLang="zh-CN" sz="2800" i="1" dirty="0" err="1"/>
              <a:t>p</a:t>
            </a:r>
            <a:r>
              <a:rPr lang="en-US" altLang="zh-CN" sz="2800" dirty="0" err="1"/>
              <a:t>∧</a:t>
            </a:r>
            <a:r>
              <a:rPr lang="en-US" altLang="zh-CN" sz="2800" i="1" dirty="0" err="1"/>
              <a:t>q</a:t>
            </a:r>
            <a:r>
              <a:rPr lang="en-US" altLang="zh-CN" sz="2800" dirty="0"/>
              <a:t>)</a:t>
            </a:r>
            <a:r>
              <a:rPr lang="en-US" altLang="zh-CN" sz="2800" i="1" dirty="0"/>
              <a:t> </a:t>
            </a:r>
            <a:r>
              <a:rPr lang="en-US" altLang="zh-CN" sz="2800" dirty="0"/>
              <a:t>→</a:t>
            </a:r>
            <a:r>
              <a:rPr lang="en-US" altLang="zh-CN" sz="2800" i="1" dirty="0"/>
              <a:t>r</a:t>
            </a:r>
            <a:r>
              <a:rPr lang="zh-CN" altLang="en-US" sz="2800" dirty="0"/>
              <a:t>，</a:t>
            </a:r>
            <a:r>
              <a:rPr lang="zh-CN" altLang="en-US" sz="2800" i="1" dirty="0"/>
              <a:t> </a:t>
            </a:r>
            <a:r>
              <a:rPr lang="en-US" altLang="zh-CN" sz="2800" dirty="0"/>
              <a:t>¬</a:t>
            </a:r>
            <a:r>
              <a:rPr lang="en-US" altLang="zh-CN" sz="2800" i="1" dirty="0" err="1"/>
              <a:t>s</a:t>
            </a:r>
            <a:r>
              <a:rPr lang="en-US" altLang="zh-CN" sz="2800" dirty="0" err="1"/>
              <a:t>∨</a:t>
            </a:r>
            <a:r>
              <a:rPr lang="en-US" altLang="zh-CN" sz="2800" i="1" dirty="0" err="1"/>
              <a:t>p</a:t>
            </a:r>
            <a:r>
              <a:rPr lang="zh-CN" altLang="en-US" sz="2800" dirty="0"/>
              <a:t>，</a:t>
            </a:r>
            <a:r>
              <a:rPr lang="en-US" altLang="zh-CN" sz="2800" i="1" dirty="0"/>
              <a:t>q</a:t>
            </a:r>
          </a:p>
          <a:p>
            <a:pPr eaLnBrk="1" hangingPunct="1">
              <a:lnSpc>
                <a:spcPct val="90000"/>
              </a:lnSpc>
              <a:buFontTx/>
              <a:buNone/>
            </a:pPr>
            <a:r>
              <a:rPr lang="en-US" altLang="zh-CN" sz="2800" dirty="0"/>
              <a:t>     </a:t>
            </a:r>
            <a:r>
              <a:rPr lang="zh-CN" altLang="en-US" sz="2800" dirty="0"/>
              <a:t>结论： </a:t>
            </a:r>
            <a:r>
              <a:rPr lang="en-US" altLang="zh-CN" sz="2800" i="1" dirty="0" err="1"/>
              <a:t>s</a:t>
            </a:r>
            <a:r>
              <a:rPr lang="en-US" altLang="zh-CN" sz="2800" dirty="0" err="1"/>
              <a:t>→</a:t>
            </a:r>
            <a:r>
              <a:rPr lang="en-US" altLang="zh-CN" sz="2800" i="1" dirty="0" err="1"/>
              <a:t>r</a:t>
            </a:r>
            <a:endParaRPr lang="en-US" altLang="zh-CN" sz="2800" i="1" dirty="0"/>
          </a:p>
          <a:p>
            <a:pPr eaLnBrk="1" hangingPunct="1">
              <a:lnSpc>
                <a:spcPct val="90000"/>
              </a:lnSpc>
              <a:buFontTx/>
              <a:buNone/>
            </a:pPr>
            <a:r>
              <a:rPr lang="en-US" altLang="zh-CN" sz="2800" i="1" dirty="0"/>
              <a:t>     </a:t>
            </a:r>
            <a:r>
              <a:rPr lang="zh-CN" altLang="en-US" sz="2800" dirty="0"/>
              <a:t>证明： </a:t>
            </a:r>
            <a:r>
              <a:rPr lang="en-US" altLang="zh-CN" sz="2800" dirty="0"/>
              <a:t>(1)   ¬</a:t>
            </a:r>
            <a:r>
              <a:rPr lang="en-US" altLang="zh-CN" sz="2800" i="1" dirty="0" err="1"/>
              <a:t>s</a:t>
            </a:r>
            <a:r>
              <a:rPr lang="en-US" altLang="zh-CN" sz="2800" dirty="0" err="1"/>
              <a:t>∨</a:t>
            </a:r>
            <a:r>
              <a:rPr lang="en-US" altLang="zh-CN" sz="2800" i="1" dirty="0" err="1"/>
              <a:t>p</a:t>
            </a:r>
            <a:r>
              <a:rPr lang="en-US" altLang="zh-CN" sz="2800" dirty="0"/>
              <a:t>           </a:t>
            </a:r>
            <a:r>
              <a:rPr lang="zh-CN" altLang="en-US" sz="2800" dirty="0"/>
              <a:t>前提引入</a:t>
            </a:r>
          </a:p>
          <a:p>
            <a:pPr eaLnBrk="1" hangingPunct="1">
              <a:lnSpc>
                <a:spcPct val="90000"/>
              </a:lnSpc>
              <a:buFontTx/>
              <a:buNone/>
            </a:pPr>
            <a:r>
              <a:rPr lang="zh-CN" altLang="en-US" sz="2800" dirty="0"/>
              <a:t>                 </a:t>
            </a:r>
            <a:r>
              <a:rPr lang="en-US" altLang="zh-CN" sz="2800" dirty="0"/>
              <a:t>(2)   </a:t>
            </a:r>
            <a:r>
              <a:rPr lang="en-US" altLang="zh-CN" sz="2800" i="1" dirty="0" err="1"/>
              <a:t>s</a:t>
            </a:r>
            <a:r>
              <a:rPr lang="en-US" altLang="zh-CN" sz="2800" dirty="0" err="1"/>
              <a:t>→</a:t>
            </a:r>
            <a:r>
              <a:rPr lang="en-US" altLang="zh-CN" sz="2800" i="1" dirty="0" err="1"/>
              <a:t>p</a:t>
            </a:r>
            <a:r>
              <a:rPr lang="en-US" altLang="zh-CN" sz="2800" i="1" dirty="0"/>
              <a:t>             </a:t>
            </a:r>
            <a:r>
              <a:rPr lang="en-US" altLang="zh-CN" sz="2800" dirty="0"/>
              <a:t>(1)</a:t>
            </a:r>
            <a:r>
              <a:rPr lang="zh-CN" altLang="en-US" sz="2800" dirty="0"/>
              <a:t>置换</a:t>
            </a:r>
          </a:p>
          <a:p>
            <a:pPr eaLnBrk="1" hangingPunct="1">
              <a:lnSpc>
                <a:spcPct val="90000"/>
              </a:lnSpc>
              <a:buFontTx/>
              <a:buNone/>
            </a:pPr>
            <a:r>
              <a:rPr lang="zh-CN" altLang="en-US" sz="2800" dirty="0"/>
              <a:t>                 </a:t>
            </a:r>
            <a:r>
              <a:rPr lang="en-US" altLang="zh-CN" sz="2800" dirty="0"/>
              <a:t>(3)   (</a:t>
            </a:r>
            <a:r>
              <a:rPr lang="en-US" altLang="zh-CN" sz="2800" i="1" dirty="0" err="1"/>
              <a:t>p</a:t>
            </a:r>
            <a:r>
              <a:rPr lang="en-US" altLang="zh-CN" sz="2800" dirty="0" err="1"/>
              <a:t>∧</a:t>
            </a:r>
            <a:r>
              <a:rPr lang="en-US" altLang="zh-CN" sz="2800" i="1" dirty="0" err="1"/>
              <a:t>q</a:t>
            </a:r>
            <a:r>
              <a:rPr lang="en-US" altLang="zh-CN" sz="2800" dirty="0"/>
              <a:t>)</a:t>
            </a:r>
            <a:r>
              <a:rPr lang="en-US" altLang="zh-CN" sz="2800" i="1" dirty="0"/>
              <a:t> </a:t>
            </a:r>
            <a:r>
              <a:rPr lang="en-US" altLang="zh-CN" sz="2800" dirty="0"/>
              <a:t>→</a:t>
            </a:r>
            <a:r>
              <a:rPr lang="en-US" altLang="zh-CN" sz="2800" i="1" dirty="0"/>
              <a:t>r </a:t>
            </a:r>
            <a:r>
              <a:rPr lang="en-US" altLang="zh-CN" sz="2800" dirty="0"/>
              <a:t>    </a:t>
            </a:r>
            <a:r>
              <a:rPr lang="zh-CN" altLang="en-US" sz="2800" dirty="0"/>
              <a:t>前提引入</a:t>
            </a:r>
          </a:p>
          <a:p>
            <a:pPr eaLnBrk="1" hangingPunct="1">
              <a:lnSpc>
                <a:spcPct val="90000"/>
              </a:lnSpc>
              <a:buFontTx/>
              <a:buNone/>
            </a:pPr>
            <a:r>
              <a:rPr lang="zh-CN" altLang="en-US" sz="2800" dirty="0"/>
              <a:t>                 </a:t>
            </a:r>
            <a:r>
              <a:rPr lang="en-US" altLang="zh-CN" sz="2800" dirty="0"/>
              <a:t>(4)   </a:t>
            </a:r>
            <a:r>
              <a:rPr lang="en-US" altLang="zh-CN" sz="2800" i="1" dirty="0"/>
              <a:t>q </a:t>
            </a:r>
            <a:r>
              <a:rPr lang="en-US" altLang="zh-CN" sz="2800" dirty="0"/>
              <a:t>→(</a:t>
            </a:r>
            <a:r>
              <a:rPr lang="en-US" altLang="zh-CN" sz="2800" i="1" dirty="0" err="1"/>
              <a:t>p</a:t>
            </a:r>
            <a:r>
              <a:rPr lang="en-US" altLang="zh-CN" sz="2800" dirty="0" err="1"/>
              <a:t>→</a:t>
            </a:r>
            <a:r>
              <a:rPr lang="en-US" altLang="zh-CN" sz="2800" i="1" dirty="0" err="1"/>
              <a:t>r</a:t>
            </a:r>
            <a:r>
              <a:rPr lang="en-US" altLang="zh-CN" sz="2800" dirty="0"/>
              <a:t>)</a:t>
            </a:r>
            <a:r>
              <a:rPr lang="en-US" altLang="zh-CN" sz="2800" i="1" dirty="0"/>
              <a:t>     </a:t>
            </a:r>
            <a:r>
              <a:rPr lang="en-US" altLang="zh-CN" sz="2800" dirty="0"/>
              <a:t>(3)</a:t>
            </a:r>
            <a:r>
              <a:rPr lang="zh-CN" altLang="en-US" sz="2800" dirty="0"/>
              <a:t>置换</a:t>
            </a:r>
          </a:p>
          <a:p>
            <a:pPr eaLnBrk="1" hangingPunct="1">
              <a:lnSpc>
                <a:spcPct val="90000"/>
              </a:lnSpc>
              <a:buFontTx/>
              <a:buNone/>
            </a:pPr>
            <a:r>
              <a:rPr lang="zh-CN" altLang="en-US" sz="2800" dirty="0"/>
              <a:t>                 </a:t>
            </a:r>
            <a:r>
              <a:rPr lang="en-US" altLang="zh-CN" sz="2800" dirty="0"/>
              <a:t>(5)   </a:t>
            </a:r>
            <a:r>
              <a:rPr lang="en-US" altLang="zh-CN" sz="2800" i="1" dirty="0"/>
              <a:t>q             </a:t>
            </a:r>
            <a:r>
              <a:rPr lang="en-US" altLang="zh-CN" sz="2800" dirty="0"/>
              <a:t>    </a:t>
            </a:r>
            <a:r>
              <a:rPr lang="zh-CN" altLang="en-US" sz="2800" dirty="0"/>
              <a:t>前提引入</a:t>
            </a:r>
          </a:p>
          <a:p>
            <a:pPr eaLnBrk="1" hangingPunct="1">
              <a:lnSpc>
                <a:spcPct val="90000"/>
              </a:lnSpc>
              <a:buFontTx/>
              <a:buNone/>
            </a:pPr>
            <a:r>
              <a:rPr lang="zh-CN" altLang="en-US" sz="2800" dirty="0"/>
              <a:t>                 </a:t>
            </a:r>
            <a:r>
              <a:rPr lang="en-US" altLang="zh-CN" sz="2800" dirty="0"/>
              <a:t>(6)   </a:t>
            </a:r>
            <a:r>
              <a:rPr lang="en-US" altLang="zh-CN" sz="2800" i="1" dirty="0" err="1"/>
              <a:t>p</a:t>
            </a:r>
            <a:r>
              <a:rPr lang="en-US" altLang="zh-CN" sz="2800" dirty="0" err="1"/>
              <a:t>→</a:t>
            </a:r>
            <a:r>
              <a:rPr lang="en-US" altLang="zh-CN" sz="2800" i="1" dirty="0" err="1"/>
              <a:t>r</a:t>
            </a:r>
            <a:r>
              <a:rPr lang="en-US" altLang="zh-CN" sz="2800" i="1" dirty="0"/>
              <a:t>           </a:t>
            </a:r>
            <a:r>
              <a:rPr lang="en-US" altLang="zh-CN" sz="2800" dirty="0"/>
              <a:t>(4)(5)</a:t>
            </a:r>
            <a:r>
              <a:rPr lang="zh-CN" altLang="en-US" sz="2800" dirty="0"/>
              <a:t>假言推理</a:t>
            </a:r>
          </a:p>
          <a:p>
            <a:pPr eaLnBrk="1" hangingPunct="1">
              <a:lnSpc>
                <a:spcPct val="90000"/>
              </a:lnSpc>
              <a:buFontTx/>
              <a:buNone/>
            </a:pPr>
            <a:r>
              <a:rPr lang="zh-CN" altLang="en-US" sz="2800" dirty="0"/>
              <a:t>                 </a:t>
            </a:r>
            <a:r>
              <a:rPr lang="en-US" altLang="zh-CN" sz="2800" dirty="0"/>
              <a:t>(7)   </a:t>
            </a:r>
            <a:r>
              <a:rPr lang="en-US" altLang="zh-CN" sz="2800" i="1" dirty="0" err="1"/>
              <a:t>s</a:t>
            </a:r>
            <a:r>
              <a:rPr lang="en-US" altLang="zh-CN" sz="2800" dirty="0" err="1"/>
              <a:t>→</a:t>
            </a:r>
            <a:r>
              <a:rPr lang="en-US" altLang="zh-CN" sz="2800" i="1" dirty="0" err="1"/>
              <a:t>r</a:t>
            </a:r>
            <a:r>
              <a:rPr lang="en-US" altLang="zh-CN" sz="2800" i="1" dirty="0"/>
              <a:t>        </a:t>
            </a:r>
            <a:r>
              <a:rPr lang="en-US" altLang="zh-CN" sz="2800" dirty="0"/>
              <a:t>(2)(6)</a:t>
            </a:r>
            <a:r>
              <a:rPr lang="zh-CN" altLang="en-US" sz="2800" dirty="0"/>
              <a:t>假言三段论</a:t>
            </a:r>
          </a:p>
        </p:txBody>
      </p:sp>
      <p:sp>
        <p:nvSpPr>
          <p:cNvPr id="2" name="灯片编号占位符 1">
            <a:extLst>
              <a:ext uri="{FF2B5EF4-FFF2-40B4-BE49-F238E27FC236}">
                <a16:creationId xmlns:a16="http://schemas.microsoft.com/office/drawing/2014/main" id="{11EEB4F6-5FED-4B18-B5C5-3D8C99EF92CE}"/>
              </a:ext>
            </a:extLst>
          </p:cNvPr>
          <p:cNvSpPr>
            <a:spLocks noGrp="1"/>
          </p:cNvSpPr>
          <p:nvPr>
            <p:ph type="sldNum" sz="quarter" idx="12"/>
          </p:nvPr>
        </p:nvSpPr>
        <p:spPr/>
        <p:txBody>
          <a:bodyPr/>
          <a:lstStyle/>
          <a:p>
            <a:fld id="{5453103E-1722-4B20-A6DE-C22430F596CF}" type="slidenum">
              <a:rPr lang="en-US" altLang="zh-CN" smtClean="0"/>
              <a:pPr/>
              <a:t>128</a:t>
            </a:fld>
            <a:endParaRPr lang="en-US" altLang="zh-CN"/>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0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0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0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02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0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70D0CEC-633D-4C4C-98A1-5A62DFD4CA88}"/>
              </a:ext>
            </a:extLst>
          </p:cNvPr>
          <p:cNvSpPr>
            <a:spLocks noGrp="1" noChangeArrowheads="1"/>
          </p:cNvSpPr>
          <p:nvPr>
            <p:ph type="title"/>
          </p:nvPr>
        </p:nvSpPr>
        <p:spPr/>
        <p:txBody>
          <a:bodyPr/>
          <a:lstStyle/>
          <a:p>
            <a:pPr eaLnBrk="1" hangingPunct="1"/>
            <a:r>
              <a:rPr lang="zh-CN" altLang="en-US" sz="3600" b="1" dirty="0">
                <a:latin typeface="微软雅黑" panose="020B0503020204020204" pitchFamily="34" charset="-122"/>
                <a:ea typeface="微软雅黑" panose="020B0503020204020204" pitchFamily="34" charset="-122"/>
                <a:sym typeface="Wingdings" panose="05000000000000000000" pitchFamily="2" charset="2"/>
              </a:rPr>
              <a:t>推理规则</a:t>
            </a:r>
          </a:p>
        </p:txBody>
      </p:sp>
      <p:sp>
        <p:nvSpPr>
          <p:cNvPr id="87043" name="Rectangle 3">
            <a:extLst>
              <a:ext uri="{FF2B5EF4-FFF2-40B4-BE49-F238E27FC236}">
                <a16:creationId xmlns:a16="http://schemas.microsoft.com/office/drawing/2014/main" id="{F2D2149D-DC0D-4C4A-B4D1-0243D381A9D7}"/>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3600" b="1" dirty="0">
                <a:sym typeface="Wingdings" panose="05000000000000000000" pitchFamily="2" charset="2"/>
              </a:rPr>
              <a:t>附加前提推理规则</a:t>
            </a:r>
            <a:r>
              <a:rPr lang="en-US" altLang="zh-CN" sz="3600" b="1" dirty="0">
                <a:sym typeface="Wingdings" panose="05000000000000000000" pitchFamily="2" charset="2"/>
              </a:rPr>
              <a:t>(</a:t>
            </a:r>
            <a:r>
              <a:rPr lang="zh-CN" altLang="en-US" sz="3600" b="1" dirty="0">
                <a:sym typeface="Wingdings" panose="05000000000000000000" pitchFamily="2" charset="2"/>
              </a:rPr>
              <a:t>简称</a:t>
            </a:r>
            <a:r>
              <a:rPr lang="en-US" altLang="zh-CN" sz="3600" b="1" dirty="0">
                <a:sym typeface="Wingdings" panose="05000000000000000000" pitchFamily="2" charset="2"/>
              </a:rPr>
              <a:t>CP</a:t>
            </a:r>
            <a:r>
              <a:rPr lang="zh-CN" altLang="en-US" sz="3600" b="1" dirty="0">
                <a:sym typeface="Wingdings" panose="05000000000000000000" pitchFamily="2" charset="2"/>
              </a:rPr>
              <a:t>规则</a:t>
            </a:r>
            <a:r>
              <a:rPr lang="en-US" altLang="zh-CN" sz="3600" b="1" dirty="0">
                <a:sym typeface="Wingdings" panose="05000000000000000000" pitchFamily="2" charset="2"/>
              </a:rPr>
              <a:t>) </a:t>
            </a:r>
          </a:p>
          <a:p>
            <a:pPr marL="0" indent="0" eaLnBrk="1" hangingPunct="1">
              <a:buNone/>
            </a:pPr>
            <a:r>
              <a:rPr lang="en-US" altLang="zh-CN" b="1" dirty="0">
                <a:sym typeface="Wingdings" panose="05000000000000000000" pitchFamily="2" charset="2"/>
              </a:rPr>
              <a:t>          </a:t>
            </a:r>
            <a:r>
              <a:rPr lang="zh-CN" altLang="en-US" b="1" dirty="0">
                <a:sym typeface="Wingdings" panose="05000000000000000000" pitchFamily="2" charset="2"/>
              </a:rPr>
              <a:t>如果 </a:t>
            </a:r>
            <a:r>
              <a:rPr lang="zh-CN" altLang="en-US" b="1" dirty="0">
                <a:sym typeface="Symbol" panose="05050102010706020507" pitchFamily="18" charset="2"/>
              </a:rPr>
              <a:t></a:t>
            </a:r>
            <a:r>
              <a:rPr lang="zh-CN" altLang="en-US" sz="4400" b="1" dirty="0">
                <a:sym typeface="Symbol" panose="05050102010706020507" pitchFamily="18" charset="2"/>
              </a:rPr>
              <a:t> ，</a:t>
            </a:r>
            <a:r>
              <a:rPr lang="en-US" altLang="zh-CN" b="1" dirty="0">
                <a:sym typeface="Symbol" panose="05050102010706020507" pitchFamily="18" charset="2"/>
              </a:rPr>
              <a:t>A B</a:t>
            </a:r>
            <a:r>
              <a:rPr lang="zh-CN" altLang="en-US" b="1" dirty="0">
                <a:sym typeface="Symbol" panose="05050102010706020507" pitchFamily="18" charset="2"/>
              </a:rPr>
              <a:t>，则  </a:t>
            </a:r>
            <a:r>
              <a:rPr lang="en-US" altLang="zh-CN" b="1" dirty="0">
                <a:sym typeface="Symbol" panose="05050102010706020507" pitchFamily="18" charset="2"/>
              </a:rPr>
              <a:t>A </a:t>
            </a:r>
            <a:r>
              <a:rPr lang="en-US" altLang="zh-CN" b="1" dirty="0"/>
              <a:t>→ </a:t>
            </a:r>
            <a:r>
              <a:rPr lang="en-US" altLang="zh-CN" b="1" dirty="0">
                <a:sym typeface="Symbol" panose="05050102010706020507" pitchFamily="18" charset="2"/>
              </a:rPr>
              <a:t>B</a:t>
            </a:r>
          </a:p>
          <a:p>
            <a:pPr marL="0" indent="0" eaLnBrk="1" hangingPunct="1">
              <a:buNone/>
            </a:pPr>
            <a:r>
              <a:rPr lang="en-US" altLang="zh-CN" b="1" dirty="0">
                <a:sym typeface="Symbol" panose="05050102010706020507" pitchFamily="18" charset="2"/>
              </a:rPr>
              <a:t>	  </a:t>
            </a:r>
            <a:r>
              <a:rPr lang="zh-CN" altLang="en-US" b="1" dirty="0">
                <a:sym typeface="Symbol" panose="05050102010706020507" pitchFamily="18" charset="2"/>
              </a:rPr>
              <a:t>注：代表一组前提</a:t>
            </a:r>
            <a:endParaRPr lang="en-US" altLang="zh-CN" b="1" dirty="0">
              <a:sym typeface="Symbol" panose="05050102010706020507" pitchFamily="18" charset="2"/>
            </a:endParaRPr>
          </a:p>
          <a:p>
            <a:pPr eaLnBrk="1" hangingPunct="1">
              <a:buFont typeface="Wingdings" panose="05000000000000000000" pitchFamily="2" charset="2"/>
              <a:buChar char="n"/>
            </a:pPr>
            <a:endParaRPr lang="en-US" altLang="zh-CN" b="1" dirty="0">
              <a:sym typeface="Symbol" panose="05050102010706020507" pitchFamily="18" charset="2"/>
            </a:endParaRPr>
          </a:p>
          <a:p>
            <a:pPr eaLnBrk="1" hangingPunct="1">
              <a:buFont typeface="Wingdings" panose="05000000000000000000" pitchFamily="2" charset="2"/>
              <a:buChar char="n"/>
            </a:pPr>
            <a:r>
              <a:rPr lang="zh-CN" altLang="en-US" sz="3600" b="1" dirty="0">
                <a:sym typeface="Symbol" panose="05050102010706020507" pitchFamily="18" charset="2"/>
              </a:rPr>
              <a:t>反证推理规则</a:t>
            </a:r>
            <a:r>
              <a:rPr lang="zh-CN" altLang="en-US" b="1" dirty="0">
                <a:sym typeface="Symbol" panose="05050102010706020507" pitchFamily="18" charset="2"/>
              </a:rPr>
              <a:t>         </a:t>
            </a:r>
          </a:p>
          <a:p>
            <a:pPr marL="0" indent="0" eaLnBrk="1" hangingPunct="1">
              <a:buNone/>
            </a:pPr>
            <a:r>
              <a:rPr lang="zh-CN" altLang="en-US" b="1" dirty="0">
                <a:sym typeface="Symbol" panose="05050102010706020507" pitchFamily="18" charset="2"/>
              </a:rPr>
              <a:t>        </a:t>
            </a:r>
            <a:r>
              <a:rPr lang="zh-CN" altLang="en-US" b="1" dirty="0">
                <a:sym typeface="Wingdings" panose="05000000000000000000" pitchFamily="2" charset="2"/>
              </a:rPr>
              <a:t>如果 </a:t>
            </a:r>
            <a:r>
              <a:rPr lang="zh-CN" altLang="en-US" b="1" dirty="0">
                <a:sym typeface="Symbol" panose="05050102010706020507" pitchFamily="18" charset="2"/>
              </a:rPr>
              <a:t></a:t>
            </a:r>
            <a:r>
              <a:rPr lang="zh-CN" altLang="en-US" sz="4400" b="1" dirty="0">
                <a:sym typeface="Symbol" panose="05050102010706020507" pitchFamily="18" charset="2"/>
              </a:rPr>
              <a:t> ， </a:t>
            </a:r>
            <a:r>
              <a:rPr lang="en-US" altLang="zh-CN" b="1" dirty="0"/>
              <a:t>¬</a:t>
            </a:r>
            <a:r>
              <a:rPr lang="en-US" altLang="zh-CN" sz="4400" b="1" dirty="0">
                <a:sym typeface="Symbol" panose="05050102010706020507" pitchFamily="18" charset="2"/>
              </a:rPr>
              <a:t> </a:t>
            </a:r>
            <a:r>
              <a:rPr lang="en-US" altLang="zh-CN" b="1" dirty="0">
                <a:sym typeface="Symbol" panose="05050102010706020507" pitchFamily="18" charset="2"/>
              </a:rPr>
              <a:t>A F</a:t>
            </a:r>
            <a:r>
              <a:rPr lang="zh-CN" altLang="en-US" b="1" dirty="0">
                <a:sym typeface="Symbol" panose="05050102010706020507" pitchFamily="18" charset="2"/>
              </a:rPr>
              <a:t>，则  </a:t>
            </a:r>
            <a:r>
              <a:rPr lang="en-US" altLang="zh-CN" b="1" dirty="0">
                <a:sym typeface="Symbol" panose="05050102010706020507" pitchFamily="18" charset="2"/>
              </a:rPr>
              <a:t>A</a:t>
            </a:r>
            <a:endParaRPr lang="en-US" altLang="zh-CN" b="1" dirty="0"/>
          </a:p>
          <a:p>
            <a:pPr eaLnBrk="1" hangingPunct="1"/>
            <a:endParaRPr lang="en-US" altLang="zh-CN" dirty="0"/>
          </a:p>
        </p:txBody>
      </p:sp>
      <p:sp>
        <p:nvSpPr>
          <p:cNvPr id="2" name="灯片编号占位符 1">
            <a:extLst>
              <a:ext uri="{FF2B5EF4-FFF2-40B4-BE49-F238E27FC236}">
                <a16:creationId xmlns:a16="http://schemas.microsoft.com/office/drawing/2014/main" id="{583D6B51-735F-40F3-AC01-E756FB330D4C}"/>
              </a:ext>
            </a:extLst>
          </p:cNvPr>
          <p:cNvSpPr>
            <a:spLocks noGrp="1"/>
          </p:cNvSpPr>
          <p:nvPr>
            <p:ph type="sldNum" sz="quarter" idx="12"/>
          </p:nvPr>
        </p:nvSpPr>
        <p:spPr/>
        <p:txBody>
          <a:bodyPr/>
          <a:lstStyle/>
          <a:p>
            <a:fld id="{5453103E-1722-4B20-A6DE-C22430F596CF}" type="slidenum">
              <a:rPr lang="en-US" altLang="zh-CN" smtClean="0"/>
              <a:pPr/>
              <a:t>129</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CB3A709-AD86-4480-96F6-871B4E33FD5B}"/>
              </a:ext>
            </a:extLst>
          </p:cNvPr>
          <p:cNvSpPr>
            <a:spLocks noGrp="1" noChangeArrowheads="1"/>
          </p:cNvSpPr>
          <p:nvPr>
            <p:ph type="title"/>
          </p:nvPr>
        </p:nvSpPr>
        <p:spPr/>
        <p:txBody>
          <a:bodyPr/>
          <a:lstStyle/>
          <a:p>
            <a:pPr eaLnBrk="1" hangingPunct="1"/>
            <a:r>
              <a:rPr lang="en-US" altLang="zh-CN" dirty="0"/>
              <a:t>Negation (</a:t>
            </a:r>
            <a:r>
              <a:rPr lang="zh-CN" altLang="en-US" dirty="0"/>
              <a:t>否定联结词</a:t>
            </a:r>
            <a:r>
              <a:rPr lang="en-US" altLang="zh-CN" dirty="0"/>
              <a:t>)</a:t>
            </a:r>
          </a:p>
        </p:txBody>
      </p:sp>
      <p:sp>
        <p:nvSpPr>
          <p:cNvPr id="37891" name="Rectangle 3">
            <a:extLst>
              <a:ext uri="{FF2B5EF4-FFF2-40B4-BE49-F238E27FC236}">
                <a16:creationId xmlns:a16="http://schemas.microsoft.com/office/drawing/2014/main" id="{1A28E731-DFA3-470E-8D26-ACA7D174AE2B}"/>
              </a:ext>
            </a:extLst>
          </p:cNvPr>
          <p:cNvSpPr>
            <a:spLocks noGrp="1" noChangeArrowheads="1"/>
          </p:cNvSpPr>
          <p:nvPr>
            <p:ph type="body" idx="1"/>
          </p:nvPr>
        </p:nvSpPr>
        <p:spPr/>
        <p:txBody>
          <a:bodyPr/>
          <a:lstStyle/>
          <a:p>
            <a:pPr eaLnBrk="1" hangingPunct="1">
              <a:buFontTx/>
              <a:buNone/>
            </a:pPr>
            <a:r>
              <a:rPr lang="en-US" altLang="zh-CN" dirty="0"/>
              <a:t>The unary </a:t>
            </a:r>
            <a:r>
              <a:rPr lang="en-US" altLang="zh-CN" i="1" dirty="0">
                <a:solidFill>
                  <a:srgbClr val="C00000"/>
                </a:solidFill>
              </a:rPr>
              <a:t>negation operator</a:t>
            </a:r>
            <a:r>
              <a:rPr lang="en-US" altLang="zh-CN" dirty="0">
                <a:solidFill>
                  <a:srgbClr val="C00000"/>
                </a:solidFill>
              </a:rPr>
              <a:t> </a:t>
            </a:r>
            <a:r>
              <a:rPr lang="en-US" altLang="zh-CN" dirty="0">
                <a:latin typeface="Times New Roman" panose="02020603050405020304" pitchFamily="18" charset="0"/>
              </a:rPr>
              <a:t>“¬”</a:t>
            </a:r>
            <a:r>
              <a:rPr lang="en-US" altLang="zh-CN" dirty="0"/>
              <a:t> (</a:t>
            </a:r>
            <a:r>
              <a:rPr lang="en-US" altLang="zh-CN" i="1" dirty="0"/>
              <a:t>NOT</a:t>
            </a:r>
            <a:r>
              <a:rPr lang="en-US" altLang="zh-CN" dirty="0"/>
              <a:t>) transforms a prop. into its </a:t>
            </a:r>
            <a:r>
              <a:rPr lang="en-US" altLang="zh-CN" i="1" dirty="0"/>
              <a:t>negation</a:t>
            </a:r>
            <a:r>
              <a:rPr lang="en-US" altLang="zh-CN" dirty="0"/>
              <a:t>.</a:t>
            </a:r>
          </a:p>
          <a:p>
            <a:pPr eaLnBrk="1" hangingPunct="1">
              <a:buFontTx/>
              <a:buNone/>
            </a:pPr>
            <a:r>
              <a:rPr lang="en-US" altLang="zh-CN" i="1" dirty="0">
                <a:solidFill>
                  <a:schemeClr val="accent2"/>
                </a:solidFill>
              </a:rPr>
              <a:t>E.g.</a:t>
            </a:r>
            <a:r>
              <a:rPr lang="en-US" altLang="zh-CN" dirty="0">
                <a:solidFill>
                  <a:schemeClr val="accent2"/>
                </a:solidFill>
              </a:rPr>
              <a:t> If </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solidFill>
                  <a:schemeClr val="accent2"/>
                </a:solidFill>
              </a:rPr>
              <a:t>	    then </a:t>
            </a:r>
            <a:r>
              <a:rPr lang="en-US" altLang="zh-CN" dirty="0">
                <a:solidFill>
                  <a:schemeClr val="accent2"/>
                </a:solidFill>
                <a:latin typeface="Times New Roman" panose="02020603050405020304" pitchFamily="18" charset="0"/>
              </a:rPr>
              <a:t>¬</a:t>
            </a: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do </a:t>
            </a:r>
            <a:r>
              <a:rPr lang="en-US" altLang="zh-CN" b="1" dirty="0">
                <a:solidFill>
                  <a:schemeClr val="accent2"/>
                </a:solidFill>
              </a:rPr>
              <a:t>not</a:t>
            </a:r>
            <a:r>
              <a:rPr lang="en-US" altLang="zh-CN" dirty="0">
                <a:solidFill>
                  <a:schemeClr val="accent2"/>
                </a:solidFill>
              </a:rPr>
              <a:t> have brown hair.</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dirty="0"/>
              <a:t>The </a:t>
            </a:r>
            <a:r>
              <a:rPr lang="en-US" altLang="zh-CN" i="1" dirty="0"/>
              <a:t>truth table</a:t>
            </a:r>
            <a:r>
              <a:rPr lang="en-US" altLang="zh-CN" dirty="0"/>
              <a:t> (</a:t>
            </a:r>
            <a:r>
              <a:rPr lang="zh-CN" altLang="en-US" dirty="0"/>
              <a:t>真值表</a:t>
            </a:r>
            <a:r>
              <a:rPr lang="en-US" altLang="zh-CN" dirty="0"/>
              <a:t>) for NOT:</a:t>
            </a:r>
          </a:p>
        </p:txBody>
      </p:sp>
      <p:sp>
        <p:nvSpPr>
          <p:cNvPr id="37896" name="Text Box 8">
            <a:extLst>
              <a:ext uri="{FF2B5EF4-FFF2-40B4-BE49-F238E27FC236}">
                <a16:creationId xmlns:a16="http://schemas.microsoft.com/office/drawing/2014/main" id="{3C16489E-46BB-495E-BB72-840C43182E8A}"/>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9" name="Table 3">
            <a:extLst>
              <a:ext uri="{FF2B5EF4-FFF2-40B4-BE49-F238E27FC236}">
                <a16:creationId xmlns:a16="http://schemas.microsoft.com/office/drawing/2014/main" id="{3CF0D881-A85A-4B83-986C-A9EAA133469E}"/>
              </a:ext>
            </a:extLst>
          </p:cNvPr>
          <p:cNvGraphicFramePr>
            <a:graphicFrameLocks noGrp="1"/>
          </p:cNvGraphicFramePr>
          <p:nvPr>
            <p:extLst>
              <p:ext uri="{D42A27DB-BD31-4B8C-83A1-F6EECF244321}">
                <p14:modId xmlns:p14="http://schemas.microsoft.com/office/powerpoint/2010/main" val="3459668175"/>
              </p:ext>
            </p:extLst>
          </p:nvPr>
        </p:nvGraphicFramePr>
        <p:xfrm>
          <a:off x="3059832" y="4653136"/>
          <a:ext cx="2353618" cy="1554480"/>
        </p:xfrm>
        <a:graphic>
          <a:graphicData uri="http://schemas.openxmlformats.org/drawingml/2006/table">
            <a:tbl>
              <a:tblPr firstRow="1" bandRow="1">
                <a:tableStyleId>{21E4AEA4-8DFA-4A89-87EB-49C32662AFE0}</a:tableStyleId>
              </a:tblPr>
              <a:tblGrid>
                <a:gridCol w="1106885">
                  <a:extLst>
                    <a:ext uri="{9D8B030D-6E8A-4147-A177-3AD203B41FA5}">
                      <a16:colId xmlns:a16="http://schemas.microsoft.com/office/drawing/2014/main" val="831567363"/>
                    </a:ext>
                  </a:extLst>
                </a:gridCol>
                <a:gridCol w="1246733">
                  <a:extLst>
                    <a:ext uri="{9D8B030D-6E8A-4147-A177-3AD203B41FA5}">
                      <a16:colId xmlns:a16="http://schemas.microsoft.com/office/drawing/2014/main" val="1633824391"/>
                    </a:ext>
                  </a:extLst>
                </a:gridCol>
              </a:tblGrid>
              <a:tr h="37084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latin typeface="Cambria Math" panose="02040503050406030204" pitchFamily="18" charset="0"/>
                          <a:ea typeface="Cambria Math" panose="02040503050406030204" pitchFamily="18" charset="0"/>
                        </a:rPr>
                        <a:t>¬</a:t>
                      </a:r>
                      <a:r>
                        <a:rPr lang="en-US" sz="2800" b="0" i="1" dirty="0"/>
                        <a:t>p</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7084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70840">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
        <p:nvSpPr>
          <p:cNvPr id="2" name="灯片编号占位符 1">
            <a:extLst>
              <a:ext uri="{FF2B5EF4-FFF2-40B4-BE49-F238E27FC236}">
                <a16:creationId xmlns:a16="http://schemas.microsoft.com/office/drawing/2014/main" id="{A7616363-B365-4CB8-9CFD-DAED1B55F99E}"/>
              </a:ext>
            </a:extLst>
          </p:cNvPr>
          <p:cNvSpPr>
            <a:spLocks noGrp="1"/>
          </p:cNvSpPr>
          <p:nvPr>
            <p:ph type="sldNum" sz="quarter" idx="12"/>
          </p:nvPr>
        </p:nvSpPr>
        <p:spPr/>
        <p:txBody>
          <a:bodyPr/>
          <a:lstStyle/>
          <a:p>
            <a:fld id="{0E0F66E4-F918-4E84-900C-EBB0345C0212}" type="slidenum">
              <a:rPr lang="en-US" altLang="zh-CN" smtClean="0"/>
              <a:pPr/>
              <a:t>13</a:t>
            </a:fld>
            <a:endParaRPr lang="en-US" altLang="zh-CN"/>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85F457-6BFC-4B23-A810-E16739BD7B52}"/>
              </a:ext>
            </a:extLst>
          </p:cNvPr>
          <p:cNvSpPr>
            <a:spLocks noGrp="1" noChangeArrowheads="1"/>
          </p:cNvSpPr>
          <p:nvPr>
            <p:ph type="title"/>
          </p:nvPr>
        </p:nvSpPr>
        <p:spPr>
          <a:xfrm>
            <a:off x="457200" y="274638"/>
            <a:ext cx="8229600" cy="706090"/>
          </a:xfrm>
        </p:spPr>
        <p:txBody>
          <a:bodyPr/>
          <a:lstStyle/>
          <a:p>
            <a:pPr eaLnBrk="1" hangingPunct="1"/>
            <a:r>
              <a:rPr lang="zh-CN" altLang="en-US" b="1" dirty="0">
                <a:latin typeface="微软雅黑" panose="020B0503020204020204" pitchFamily="34" charset="-122"/>
                <a:ea typeface="微软雅黑" panose="020B0503020204020204" pitchFamily="34" charset="-122"/>
              </a:rPr>
              <a:t>附加前提推理规则</a:t>
            </a:r>
          </a:p>
        </p:txBody>
      </p:sp>
      <p:sp>
        <p:nvSpPr>
          <p:cNvPr id="89091" name="Rectangle 3">
            <a:extLst>
              <a:ext uri="{FF2B5EF4-FFF2-40B4-BE49-F238E27FC236}">
                <a16:creationId xmlns:a16="http://schemas.microsoft.com/office/drawing/2014/main" id="{A47279A5-6685-4C9E-9AF1-7B18323523E2}"/>
              </a:ext>
            </a:extLst>
          </p:cNvPr>
          <p:cNvSpPr>
            <a:spLocks noGrp="1" noChangeArrowheads="1"/>
          </p:cNvSpPr>
          <p:nvPr>
            <p:ph type="body" idx="1"/>
          </p:nvPr>
        </p:nvSpPr>
        <p:spPr>
          <a:xfrm>
            <a:off x="476122" y="1268760"/>
            <a:ext cx="8229600" cy="4525963"/>
          </a:xfrm>
        </p:spPr>
        <p:txBody>
          <a:bodyPr/>
          <a:lstStyle/>
          <a:p>
            <a:pPr marL="457200" indent="-457200" algn="just" eaLnBrk="1" hangingPunct="1">
              <a:buFont typeface="Wingdings" panose="05000000000000000000" pitchFamily="2" charset="2"/>
              <a:buChar char="q"/>
            </a:pPr>
            <a:r>
              <a:rPr lang="zh-CN" altLang="en-US" sz="2400" b="1" dirty="0">
                <a:latin typeface="Times New Roman" panose="02020603050405020304" pitchFamily="18" charset="0"/>
              </a:rPr>
              <a:t>欲证明（</a:t>
            </a:r>
            <a:r>
              <a:rPr lang="zh-CN" altLang="en-US" sz="2400" b="1" dirty="0">
                <a:solidFill>
                  <a:srgbClr val="C00000"/>
                </a:solidFill>
                <a:latin typeface="Times New Roman" panose="02020603050405020304" pitchFamily="18" charset="0"/>
              </a:rPr>
              <a:t>注：推理的结论为蕴含式</a:t>
            </a:r>
            <a:r>
              <a:rPr lang="zh-CN" altLang="en-US" sz="2400" b="1" dirty="0">
                <a:latin typeface="Times New Roman" panose="02020603050405020304" pitchFamily="18" charset="0"/>
              </a:rPr>
              <a:t>）</a:t>
            </a:r>
          </a:p>
          <a:p>
            <a:pPr marL="457200" algn="just" eaLnBrk="1" hangingPunct="1">
              <a:buFont typeface="Wingdings" panose="05000000000000000000" pitchFamily="2" charset="2"/>
              <a:buChar char="Ø"/>
            </a:pPr>
            <a:r>
              <a:rPr lang="zh-CN" altLang="en-US" sz="2400" b="1" dirty="0">
                <a:latin typeface="Times New Roman" panose="02020603050405020304" pitchFamily="18" charset="0"/>
              </a:rPr>
              <a:t>  前提：</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A</a:t>
            </a:r>
            <a:r>
              <a:rPr lang="en-US" altLang="zh-CN" sz="2400" b="1" i="1" baseline="-30000" dirty="0">
                <a:latin typeface="Times New Roman" panose="02020603050405020304" pitchFamily="18" charset="0"/>
              </a:rPr>
              <a:t>k</a:t>
            </a:r>
            <a:endParaRPr lang="en-US" altLang="zh-CN" sz="2400" b="1" dirty="0">
              <a:latin typeface="Times New Roman" panose="02020603050405020304" pitchFamily="18" charset="0"/>
            </a:endParaRPr>
          </a:p>
          <a:p>
            <a:pPr marL="457200" algn="just" eaLnBrk="1" hangingPunct="1">
              <a:buFont typeface="Wingdings" panose="05000000000000000000" pitchFamily="2" charset="2"/>
              <a:buChar char="Ø"/>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结论：</a:t>
            </a:r>
            <a:r>
              <a:rPr lang="en-US" altLang="zh-CN" sz="2400" b="1" i="1" dirty="0">
                <a:solidFill>
                  <a:srgbClr val="C00000"/>
                </a:solidFill>
                <a:latin typeface="Times New Roman" panose="02020603050405020304" pitchFamily="18" charset="0"/>
              </a:rPr>
              <a:t>B</a:t>
            </a:r>
            <a:r>
              <a:rPr lang="en-US" altLang="zh-CN" sz="2400" b="1" dirty="0">
                <a:solidFill>
                  <a:srgbClr val="C00000"/>
                </a:solidFill>
                <a:latin typeface="Symbol" panose="05050102010706020507" pitchFamily="18" charset="2"/>
              </a:rPr>
              <a:t>®</a:t>
            </a:r>
            <a:r>
              <a:rPr lang="en-US" altLang="zh-CN" sz="2400" b="1" i="1" dirty="0">
                <a:solidFill>
                  <a:srgbClr val="C00000"/>
                </a:solidFill>
                <a:latin typeface="Times New Roman" panose="02020603050405020304" pitchFamily="18" charset="0"/>
              </a:rPr>
              <a:t>C</a:t>
            </a:r>
            <a:endParaRPr lang="en-US" altLang="zh-CN" sz="2400" b="1" dirty="0">
              <a:solidFill>
                <a:srgbClr val="C00000"/>
              </a:solidFill>
              <a:latin typeface="Times New Roman" panose="02020603050405020304" pitchFamily="18" charset="0"/>
            </a:endParaRPr>
          </a:p>
          <a:p>
            <a:pPr marL="457200" indent="-457200" algn="just" eaLnBrk="1" hangingPunct="1">
              <a:buFont typeface="Wingdings" panose="05000000000000000000" pitchFamily="2" charset="2"/>
              <a:buChar char="q"/>
            </a:pPr>
            <a:r>
              <a:rPr lang="zh-CN" altLang="en-US" sz="2400" b="1" dirty="0">
                <a:latin typeface="Times New Roman" panose="02020603050405020304" pitchFamily="18" charset="0"/>
              </a:rPr>
              <a:t>等价地证明</a:t>
            </a:r>
          </a:p>
          <a:p>
            <a:pPr marL="914400" indent="-457200" algn="just" eaLnBrk="1" hangingPunct="1">
              <a:buFont typeface="Wingdings" panose="05000000000000000000" pitchFamily="2" charset="2"/>
              <a:buChar char="Ø"/>
            </a:pPr>
            <a:r>
              <a:rPr lang="zh-CN" altLang="en-US" sz="2400" b="1" dirty="0">
                <a:latin typeface="Times New Roman" panose="02020603050405020304" pitchFamily="18" charset="0"/>
              </a:rPr>
              <a:t>前提：</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A</a:t>
            </a:r>
            <a:r>
              <a:rPr lang="en-US" altLang="zh-CN" sz="2400" b="1" i="1" baseline="-30000" dirty="0">
                <a:latin typeface="Times New Roman" panose="02020603050405020304" pitchFamily="18" charset="0"/>
              </a:rPr>
              <a:t>k</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t>
            </a:r>
            <a:endParaRPr lang="en-US" altLang="zh-CN" sz="2400" b="1" dirty="0">
              <a:latin typeface="Times New Roman" panose="02020603050405020304" pitchFamily="18" charset="0"/>
            </a:endParaRPr>
          </a:p>
          <a:p>
            <a:pPr marL="914400" indent="-457200" algn="just" eaLnBrk="1" hangingPunct="1">
              <a:buFont typeface="Wingdings" panose="05000000000000000000" pitchFamily="2" charset="2"/>
              <a:buChar char="Ø"/>
            </a:pPr>
            <a:r>
              <a:rPr lang="zh-CN" altLang="en-US" sz="2400" b="1" dirty="0">
                <a:latin typeface="Times New Roman" panose="02020603050405020304" pitchFamily="18" charset="0"/>
              </a:rPr>
              <a:t>结论：</a:t>
            </a:r>
            <a:r>
              <a:rPr lang="en-US" altLang="zh-CN" sz="2400" b="1" i="1" dirty="0">
                <a:latin typeface="Times New Roman" panose="02020603050405020304" pitchFamily="18" charset="0"/>
              </a:rPr>
              <a:t>C</a:t>
            </a:r>
            <a:endParaRPr lang="en-US" altLang="zh-CN" sz="2400" b="1" dirty="0">
              <a:latin typeface="Times New Roman" panose="02020603050405020304" pitchFamily="18" charset="0"/>
            </a:endParaRPr>
          </a:p>
          <a:p>
            <a:pPr marL="457200" indent="-457200" algn="just" eaLnBrk="1" hangingPunct="1">
              <a:buFont typeface="Wingdings" panose="05000000000000000000" pitchFamily="2" charset="2"/>
              <a:buChar char="q"/>
            </a:pPr>
            <a:r>
              <a:rPr lang="zh-CN" altLang="en-US" sz="2400" b="1" dirty="0">
                <a:latin typeface="Times New Roman" panose="02020603050405020304" pitchFamily="18" charset="0"/>
              </a:rPr>
              <a:t>原因：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dirty="0">
                <a:latin typeface="Symbol" panose="05050102010706020507" pitchFamily="18" charset="2"/>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B</a:t>
            </a:r>
            <a:r>
              <a:rPr lang="en-US" altLang="zh-CN" sz="2400" b="1" dirty="0">
                <a:latin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p>
          <a:p>
            <a:pPr marL="0" indent="0" algn="just" eaLnBrk="1" hangingPunct="1">
              <a:buNone/>
            </a:pPr>
            <a:r>
              <a:rPr lang="en-US" altLang="zh-CN" sz="2400" b="1" dirty="0">
                <a:latin typeface="Times New Roman" panose="02020603050405020304" pitchFamily="18" charset="0"/>
              </a:rPr>
              <a:t>                   </a:t>
            </a:r>
            <a:r>
              <a:rPr lang="en-US" altLang="zh-CN" sz="2400" b="1" dirty="0">
                <a:latin typeface="Symbol" panose="05050102010706020507" pitchFamily="18" charset="2"/>
              </a:rPr>
              <a:t>Û</a:t>
            </a:r>
            <a:r>
              <a:rPr lang="en-US" altLang="zh-CN" sz="2400" b="1" dirty="0">
                <a:latin typeface="Times New Roman" panose="02020603050405020304" pitchFamily="18" charset="0"/>
              </a:rPr>
              <a:t> </a:t>
            </a:r>
            <a:r>
              <a:rPr lang="en-US" altLang="zh-CN" sz="2400" b="1" dirty="0">
                <a:latin typeface="Symbol" panose="05050102010706020507" pitchFamily="18" charset="2"/>
              </a:rPr>
              <a:t>Ø</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dirty="0">
                <a:latin typeface="Symbol" panose="05050102010706020507" pitchFamily="18" charset="2"/>
              </a:rPr>
              <a:t>Ú</a:t>
            </a:r>
            <a:r>
              <a:rPr lang="en-US" altLang="zh-CN" sz="2400" b="1" dirty="0">
                <a:latin typeface="Times New Roman" panose="02020603050405020304" pitchFamily="18" charset="0"/>
              </a:rPr>
              <a:t>(</a:t>
            </a:r>
            <a:r>
              <a:rPr lang="en-US" altLang="zh-CN" sz="2400" b="1" dirty="0">
                <a:latin typeface="Symbol" panose="05050102010706020507" pitchFamily="18" charset="2"/>
              </a:rPr>
              <a:t>Ø</a:t>
            </a:r>
            <a:r>
              <a:rPr lang="en-US" altLang="zh-CN" sz="2400" b="1" i="1" dirty="0">
                <a:latin typeface="Times New Roman" panose="02020603050405020304" pitchFamily="18" charset="0"/>
              </a:rPr>
              <a:t>B</a:t>
            </a:r>
            <a:r>
              <a:rPr lang="en-US" altLang="zh-CN" sz="2400" b="1" dirty="0">
                <a:latin typeface="Symbol" panose="05050102010706020507" pitchFamily="18" charset="2"/>
              </a:rPr>
              <a:t>Ú</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p>
          <a:p>
            <a:pPr marL="0" indent="0" algn="just" eaLnBrk="1" hangingPunct="1">
              <a:buNone/>
            </a:pPr>
            <a:r>
              <a:rPr lang="en-US" altLang="zh-CN" sz="2400" b="1" dirty="0">
                <a:latin typeface="Symbol" panose="05050102010706020507" pitchFamily="18" charset="2"/>
              </a:rPr>
              <a:t> 	       Û</a:t>
            </a:r>
            <a:r>
              <a:rPr lang="en-US" altLang="zh-CN" sz="2400" b="1" dirty="0">
                <a:latin typeface="Times New Roman" panose="02020603050405020304" pitchFamily="18" charset="0"/>
              </a:rPr>
              <a:t> </a:t>
            </a:r>
            <a:r>
              <a:rPr lang="en-US" altLang="zh-CN" sz="2400" b="1" dirty="0">
                <a:latin typeface="Symbol" panose="05050102010706020507" pitchFamily="18" charset="2"/>
              </a:rPr>
              <a:t>Ø</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dirty="0">
                <a:latin typeface="Symbol" panose="05050102010706020507" pitchFamily="18" charset="2"/>
              </a:rPr>
              <a:t>Ú</a:t>
            </a:r>
            <a:r>
              <a:rPr lang="en-US" altLang="zh-CN" sz="2400" b="1" dirty="0">
                <a:latin typeface="Times New Roman" panose="02020603050405020304" pitchFamily="18" charset="0"/>
              </a:rPr>
              <a:t>(</a:t>
            </a:r>
            <a:r>
              <a:rPr lang="en-US" altLang="zh-CN" sz="2400" b="1" dirty="0">
                <a:latin typeface="Symbol" panose="05050102010706020507" pitchFamily="18" charset="2"/>
              </a:rPr>
              <a:t>Ø</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en-US" altLang="zh-CN" sz="2400" b="1" dirty="0">
                <a:latin typeface="Symbol" panose="05050102010706020507" pitchFamily="18" charset="2"/>
              </a:rPr>
              <a:t>Ú</a:t>
            </a:r>
            <a:r>
              <a:rPr lang="en-US" altLang="zh-CN" sz="2400" b="1" i="1" dirty="0">
                <a:latin typeface="Times New Roman" panose="02020603050405020304" pitchFamily="18" charset="0"/>
              </a:rPr>
              <a:t>C</a:t>
            </a:r>
            <a:endParaRPr lang="en-US" altLang="zh-CN" sz="2400" b="1" dirty="0">
              <a:latin typeface="Symbol" panose="05050102010706020507" pitchFamily="18" charset="2"/>
            </a:endParaRPr>
          </a:p>
          <a:p>
            <a:pPr marL="0" indent="0" algn="just" eaLnBrk="1" hangingPunct="1">
              <a:buNone/>
            </a:pPr>
            <a:r>
              <a:rPr lang="en-US" altLang="zh-CN" sz="2400" b="1" dirty="0">
                <a:latin typeface="Symbol" panose="05050102010706020507" pitchFamily="18" charset="2"/>
              </a:rPr>
              <a:t> 	       Û</a:t>
            </a:r>
            <a:r>
              <a:rPr lang="en-US" altLang="zh-CN" sz="2400" b="1" dirty="0">
                <a:latin typeface="Times New Roman" panose="02020603050405020304" pitchFamily="18" charset="0"/>
              </a:rPr>
              <a:t> </a:t>
            </a:r>
            <a:r>
              <a:rPr lang="en-US" altLang="zh-CN" sz="2400" b="1" dirty="0">
                <a:latin typeface="Symbol" panose="05050102010706020507" pitchFamily="18" charset="2"/>
              </a:rPr>
              <a:t>Ø</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B</a:t>
            </a:r>
            <a:r>
              <a:rPr lang="en-US" altLang="zh-CN" sz="2400" b="1" dirty="0">
                <a:latin typeface="Times New Roman" panose="02020603050405020304" pitchFamily="18" charset="0"/>
              </a:rPr>
              <a:t>)</a:t>
            </a:r>
            <a:r>
              <a:rPr lang="en-US" altLang="zh-CN" sz="2400" b="1" dirty="0">
                <a:latin typeface="Symbol" panose="05050102010706020507" pitchFamily="18" charset="2"/>
              </a:rPr>
              <a:t>Ú</a:t>
            </a:r>
            <a:r>
              <a:rPr lang="en-US" altLang="zh-CN" sz="2400" b="1" i="1" dirty="0">
                <a:latin typeface="Times New Roman" panose="02020603050405020304" pitchFamily="18" charset="0"/>
              </a:rPr>
              <a:t>C</a:t>
            </a:r>
            <a:endParaRPr lang="en-US" altLang="zh-CN" sz="2400" b="1" dirty="0">
              <a:latin typeface="Times New Roman" panose="02020603050405020304" pitchFamily="18" charset="0"/>
            </a:endParaRPr>
          </a:p>
          <a:p>
            <a:pPr marL="0" indent="0" algn="just" eaLnBrk="1" hangingPunct="1">
              <a:buNone/>
            </a:pPr>
            <a:r>
              <a:rPr lang="en-US" altLang="zh-CN" sz="2400" b="1" dirty="0">
                <a:latin typeface="Times New Roman" panose="02020603050405020304" pitchFamily="18" charset="0"/>
              </a:rPr>
              <a:t>                   </a:t>
            </a:r>
            <a:r>
              <a:rPr lang="en-US" altLang="zh-CN" sz="2400" b="1" dirty="0">
                <a:latin typeface="Symbol" panose="05050102010706020507" pitchFamily="18" charset="2"/>
              </a:rPr>
              <a:t>Û</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err="1">
                <a:latin typeface="Symbol" panose="05050102010706020507" pitchFamily="18" charset="2"/>
              </a:rPr>
              <a:t>Ù</a:t>
            </a:r>
            <a:r>
              <a:rPr lang="en-US" altLang="zh-CN" sz="2400" b="1" i="1" dirty="0" err="1">
                <a:latin typeface="Symbol" panose="05050102010706020507" pitchFamily="18" charset="2"/>
              </a:rPr>
              <a:t>B</a:t>
            </a:r>
            <a:r>
              <a:rPr lang="en-US" altLang="zh-CN" sz="2400" b="1" dirty="0">
                <a:latin typeface="Times New Roman" panose="02020603050405020304" pitchFamily="18" charset="0"/>
              </a:rPr>
              <a:t>)</a:t>
            </a:r>
            <a:r>
              <a:rPr lang="en-US" altLang="zh-CN" sz="2400" b="1" dirty="0">
                <a:latin typeface="Symbol" panose="05050102010706020507" pitchFamily="18" charset="2"/>
              </a:rPr>
              <a:t>®</a:t>
            </a:r>
            <a:r>
              <a:rPr lang="en-US" altLang="zh-CN" sz="2400" b="1" i="1" dirty="0">
                <a:latin typeface="Times New Roman" panose="02020603050405020304" pitchFamily="18" charset="0"/>
              </a:rPr>
              <a:t>C</a:t>
            </a:r>
          </a:p>
        </p:txBody>
      </p:sp>
      <p:sp>
        <p:nvSpPr>
          <p:cNvPr id="2" name="灯片编号占位符 1">
            <a:extLst>
              <a:ext uri="{FF2B5EF4-FFF2-40B4-BE49-F238E27FC236}">
                <a16:creationId xmlns:a16="http://schemas.microsoft.com/office/drawing/2014/main" id="{83D9B74F-2EAD-458E-A02E-840EF13A8460}"/>
              </a:ext>
            </a:extLst>
          </p:cNvPr>
          <p:cNvSpPr>
            <a:spLocks noGrp="1"/>
          </p:cNvSpPr>
          <p:nvPr>
            <p:ph type="sldNum" sz="quarter" idx="12"/>
          </p:nvPr>
        </p:nvSpPr>
        <p:spPr/>
        <p:txBody>
          <a:bodyPr/>
          <a:lstStyle/>
          <a:p>
            <a:fld id="{5453103E-1722-4B20-A6DE-C22430F596CF}" type="slidenum">
              <a:rPr lang="en-US" altLang="zh-CN" smtClean="0"/>
              <a:pPr/>
              <a:t>130</a:t>
            </a:fld>
            <a:endParaRPr lang="en-US" altLang="zh-CN"/>
          </a:p>
        </p:txBody>
      </p:sp>
    </p:spTree>
    <p:extLst>
      <p:ext uri="{BB962C8B-B14F-4D97-AF65-F5344CB8AC3E}">
        <p14:creationId xmlns:p14="http://schemas.microsoft.com/office/powerpoint/2010/main" val="4275852696"/>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85F457-6BFC-4B23-A810-E16739BD7B52}"/>
              </a:ext>
            </a:extLst>
          </p:cNvPr>
          <p:cNvSpPr>
            <a:spLocks noGrp="1" noChangeArrowheads="1"/>
          </p:cNvSpPr>
          <p:nvPr>
            <p:ph type="title"/>
          </p:nvPr>
        </p:nvSpPr>
        <p:spPr>
          <a:xfrm>
            <a:off x="457200" y="274638"/>
            <a:ext cx="8229600" cy="706090"/>
          </a:xfrm>
        </p:spPr>
        <p:txBody>
          <a:bodyPr/>
          <a:lstStyle/>
          <a:p>
            <a:pPr eaLnBrk="1" hangingPunct="1"/>
            <a:r>
              <a:rPr lang="zh-CN" altLang="en-US" b="1" dirty="0">
                <a:latin typeface="微软雅黑" panose="020B0503020204020204" pitchFamily="34" charset="-122"/>
                <a:ea typeface="微软雅黑" panose="020B0503020204020204" pitchFamily="34" charset="-122"/>
              </a:rPr>
              <a:t>附加前提推理规则</a:t>
            </a:r>
          </a:p>
        </p:txBody>
      </p:sp>
      <p:sp>
        <p:nvSpPr>
          <p:cNvPr id="89091" name="Rectangle 3">
            <a:extLst>
              <a:ext uri="{FF2B5EF4-FFF2-40B4-BE49-F238E27FC236}">
                <a16:creationId xmlns:a16="http://schemas.microsoft.com/office/drawing/2014/main" id="{A47279A5-6685-4C9E-9AF1-7B18323523E2}"/>
              </a:ext>
            </a:extLst>
          </p:cNvPr>
          <p:cNvSpPr>
            <a:spLocks noGrp="1" noChangeArrowheads="1"/>
          </p:cNvSpPr>
          <p:nvPr>
            <p:ph type="body" idx="1"/>
          </p:nvPr>
        </p:nvSpPr>
        <p:spPr>
          <a:xfrm>
            <a:off x="476122" y="1268760"/>
            <a:ext cx="8229600" cy="4525963"/>
          </a:xfrm>
        </p:spPr>
        <p:txBody>
          <a:bodyPr/>
          <a:lstStyle/>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前提：</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Ú</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®Ø</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q</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endParaRPr kumimoji="0" lang="en-US" altLang="zh-CN" sz="1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解   前提：</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Ú</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q</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err="1">
                <a:ln>
                  <a:noFill/>
                </a:ln>
                <a:solidFill>
                  <a:srgbClr val="000000"/>
                </a:solidFill>
                <a:effectLst/>
                <a:uLnTx/>
                <a:uFillTx/>
                <a:latin typeface="Symbol" panose="05050102010706020507" pitchFamily="18" charset="2"/>
                <a:ea typeface="宋体" panose="02010600030101010101" pitchFamily="2" charset="-122"/>
                <a:cs typeface="+mn-cs"/>
              </a:rPr>
              <a:t>®Ø</a:t>
            </a:r>
            <a:r>
              <a:rPr kumimoji="0" lang="en-US" altLang="zh-CN" sz="28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结论：</a:t>
            </a:r>
            <a:r>
              <a:rPr kumimoji="0" lang="en-US" altLang="zh-CN" sz="2800" b="1"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q</a:t>
            </a: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endParaRPr kumimoji="0" lang="en-US" altLang="zh-CN" sz="105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①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附加前提引入</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② </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③ </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④ </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②③</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假言三段论</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⑤ </a:t>
            </a:r>
            <a:r>
              <a:rPr kumimoji="0" lang="en-US" altLang="zh-CN" sz="28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①④</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拒取式</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⑥ </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8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Ú</a:t>
            </a:r>
            <a:r>
              <a:rPr kumimoji="0" lang="en-US" altLang="zh-CN" sz="28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p>
          <a:p>
            <a:pPr marL="45720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⑦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⑤⑥</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析取三段论</a:t>
            </a:r>
            <a:endParaRPr kumimoji="0" lang="zh-CN"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83D9B74F-2EAD-458E-A02E-840EF13A8460}"/>
              </a:ext>
            </a:extLst>
          </p:cNvPr>
          <p:cNvSpPr>
            <a:spLocks noGrp="1"/>
          </p:cNvSpPr>
          <p:nvPr>
            <p:ph type="sldNum" sz="quarter" idx="12"/>
          </p:nvPr>
        </p:nvSpPr>
        <p:spPr/>
        <p:txBody>
          <a:bodyPr/>
          <a:lstStyle/>
          <a:p>
            <a:fld id="{5453103E-1722-4B20-A6DE-C22430F596CF}" type="slidenum">
              <a:rPr lang="en-US" altLang="zh-CN" smtClean="0"/>
              <a:pPr/>
              <a:t>131</a:t>
            </a:fld>
            <a:endParaRPr lang="en-US" altLang="zh-CN"/>
          </a:p>
        </p:txBody>
      </p:sp>
    </p:spTree>
    <p:extLst>
      <p:ext uri="{BB962C8B-B14F-4D97-AF65-F5344CB8AC3E}">
        <p14:creationId xmlns:p14="http://schemas.microsoft.com/office/powerpoint/2010/main" val="851383392"/>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85F457-6BFC-4B23-A810-E16739BD7B52}"/>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sym typeface="Symbol" panose="05050102010706020507" pitchFamily="18" charset="2"/>
              </a:rPr>
              <a:t>反证推理规则         </a:t>
            </a:r>
          </a:p>
        </p:txBody>
      </p:sp>
      <p:sp>
        <p:nvSpPr>
          <p:cNvPr id="89091" name="Rectangle 3">
            <a:extLst>
              <a:ext uri="{FF2B5EF4-FFF2-40B4-BE49-F238E27FC236}">
                <a16:creationId xmlns:a16="http://schemas.microsoft.com/office/drawing/2014/main" id="{A47279A5-6685-4C9E-9AF1-7B18323523E2}"/>
              </a:ext>
            </a:extLst>
          </p:cNvPr>
          <p:cNvSpPr>
            <a:spLocks noGrp="1" noChangeArrowheads="1"/>
          </p:cNvSpPr>
          <p:nvPr>
            <p:ph type="body" idx="1"/>
          </p:nvPr>
        </p:nvSpPr>
        <p:spPr/>
        <p:txBody>
          <a:bodyPr/>
          <a:lstStyle/>
          <a:p>
            <a:pPr marL="457200" indent="-457200" algn="just" eaLnBrk="1" hangingPunct="1">
              <a:lnSpc>
                <a:spcPct val="110000"/>
              </a:lnSpc>
              <a:buFont typeface="Wingdings" panose="05000000000000000000" pitchFamily="2" charset="2"/>
              <a:buChar char="q"/>
            </a:pPr>
            <a:r>
              <a:rPr lang="zh-CN" altLang="en-US" sz="2400" b="1" dirty="0">
                <a:latin typeface="Times New Roman" panose="02020603050405020304" pitchFamily="18" charset="0"/>
              </a:rPr>
              <a:t>欲证明</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前提：</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 … , </a:t>
            </a:r>
            <a:r>
              <a:rPr lang="en-US" altLang="zh-CN" sz="2400" b="1" i="1" dirty="0">
                <a:latin typeface="Times New Roman" panose="02020603050405020304" pitchFamily="18" charset="0"/>
              </a:rPr>
              <a:t>A</a:t>
            </a:r>
            <a:r>
              <a:rPr lang="en-US" altLang="zh-CN" sz="2400" b="1" i="1" baseline="-30000" dirty="0">
                <a:latin typeface="Times New Roman" panose="02020603050405020304" pitchFamily="18" charset="0"/>
              </a:rPr>
              <a:t>k</a:t>
            </a:r>
            <a:r>
              <a:rPr lang="en-US" altLang="zh-CN" sz="2400" b="1" baseline="-30000"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结论：</a:t>
            </a:r>
            <a:r>
              <a:rPr lang="en-US" altLang="zh-CN" sz="2400" b="1" i="1" dirty="0">
                <a:latin typeface="Times New Roman" panose="02020603050405020304" pitchFamily="18" charset="0"/>
              </a:rPr>
              <a:t>A.</a:t>
            </a:r>
            <a:endParaRPr lang="en-US" altLang="zh-CN" sz="2400" b="1" dirty="0">
              <a:latin typeface="Times New Roman" panose="02020603050405020304" pitchFamily="18" charset="0"/>
            </a:endParaRPr>
          </a:p>
          <a:p>
            <a:pPr marL="457200" indent="-457200" algn="just" eaLnBrk="1" hangingPunct="1">
              <a:lnSpc>
                <a:spcPct val="110000"/>
              </a:lnSpc>
              <a:buFont typeface="Wingdings" panose="05000000000000000000" pitchFamily="2" charset="2"/>
              <a:buChar char="q"/>
            </a:pPr>
            <a:r>
              <a:rPr lang="zh-CN" altLang="en-US" sz="2400" b="1" dirty="0">
                <a:latin typeface="Times New Roman" panose="02020603050405020304" pitchFamily="18" charset="0"/>
              </a:rPr>
              <a:t>将</a:t>
            </a:r>
            <a:r>
              <a:rPr lang="en-US" altLang="zh-CN" sz="2400" b="1" dirty="0">
                <a:latin typeface="Symbol" panose="05050102010706020507" pitchFamily="18" charset="2"/>
              </a:rPr>
              <a:t>Ø</a:t>
            </a:r>
            <a:r>
              <a:rPr lang="en-US" altLang="zh-CN" sz="2400" b="1" i="1" dirty="0">
                <a:latin typeface="Times New Roman" panose="02020603050405020304" pitchFamily="18" charset="0"/>
              </a:rPr>
              <a:t>A</a:t>
            </a:r>
            <a:r>
              <a:rPr lang="zh-CN" altLang="en-US" sz="2400" b="1" dirty="0">
                <a:latin typeface="Times New Roman" panose="02020603050405020304" pitchFamily="18" charset="0"/>
              </a:rPr>
              <a:t>加入前提，若推出矛盾，则得证推理正确</a:t>
            </a:r>
            <a:r>
              <a:rPr lang="en-US" altLang="zh-CN" sz="2400" b="1" dirty="0">
                <a:latin typeface="Times New Roman" panose="02020603050405020304" pitchFamily="18" charset="0"/>
              </a:rPr>
              <a:t>.</a:t>
            </a:r>
          </a:p>
          <a:p>
            <a:pPr algn="just" eaLnBrk="1" hangingPunct="1">
              <a:lnSpc>
                <a:spcPct val="110000"/>
              </a:lnSpc>
            </a:pPr>
            <a:endParaRPr lang="en-US" altLang="zh-CN" sz="400" b="1" dirty="0">
              <a:solidFill>
                <a:srgbClr val="C00000"/>
              </a:solidFill>
              <a:latin typeface="Times New Roman" panose="02020603050405020304" pitchFamily="18" charset="0"/>
            </a:endParaRPr>
          </a:p>
          <a:p>
            <a:pPr marL="0" indent="0" algn="just" eaLnBrk="1" hangingPunct="1">
              <a:lnSpc>
                <a:spcPct val="110000"/>
              </a:lnSpc>
              <a:buNone/>
            </a:pPr>
            <a:r>
              <a:rPr lang="zh-CN" altLang="en-US" sz="2400" b="1" dirty="0">
                <a:solidFill>
                  <a:srgbClr val="C00000"/>
                </a:solidFill>
                <a:latin typeface="Times New Roman" panose="02020603050405020304" pitchFamily="18" charset="0"/>
              </a:rPr>
              <a:t>定理</a:t>
            </a:r>
            <a:endParaRPr lang="en-US" altLang="zh-CN" sz="2400" b="1" dirty="0">
              <a:solidFill>
                <a:srgbClr val="C00000"/>
              </a:solidFill>
              <a:latin typeface="Times New Roman" panose="02020603050405020304" pitchFamily="18" charset="0"/>
            </a:endParaRPr>
          </a:p>
          <a:p>
            <a:pPr marL="457200" indent="-457200" algn="just" eaLnBrk="1" hangingPunct="1">
              <a:lnSpc>
                <a:spcPct val="110000"/>
              </a:lnSpc>
              <a:buFont typeface="Wingdings" panose="05000000000000000000" pitchFamily="2" charset="2"/>
              <a:buChar char="q"/>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 </a:t>
            </a:r>
            <a:r>
              <a:rPr lang="en-US" altLang="zh-CN" sz="2400" b="1" dirty="0">
                <a:latin typeface="Symbol" panose="05050102010706020507" pitchFamily="18" charset="2"/>
              </a:rPr>
              <a:t>Ù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 </a:t>
            </a:r>
            <a:r>
              <a:rPr lang="en-US" altLang="zh-CN" sz="2400" b="1" dirty="0">
                <a:latin typeface="Symbol" panose="05050102010706020507" pitchFamily="18" charset="2"/>
              </a:rPr>
              <a:t>Ù </a:t>
            </a:r>
            <a:r>
              <a:rPr lang="en-US" altLang="zh-CN" sz="2400" b="1" dirty="0">
                <a:latin typeface="Times New Roman" panose="02020603050405020304" pitchFamily="18" charset="0"/>
              </a:rPr>
              <a:t>… </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a:latin typeface="Times New Roman" panose="02020603050405020304" pitchFamily="18" charset="0"/>
              </a:rPr>
              <a:t>) </a:t>
            </a:r>
            <a:r>
              <a:rPr lang="en-US" altLang="zh-CN" sz="2400" b="1" dirty="0">
                <a:latin typeface="Symbol" panose="05050102010706020507" pitchFamily="18" charset="2"/>
              </a:rPr>
              <a:t>Þ </a:t>
            </a:r>
            <a:r>
              <a:rPr lang="en-US" altLang="zh-CN" sz="2400" b="1" i="1" dirty="0">
                <a:latin typeface="Times New Roman" panose="02020603050405020304" pitchFamily="18" charset="0"/>
              </a:rPr>
              <a:t>A </a:t>
            </a:r>
            <a:r>
              <a:rPr lang="zh-CN" altLang="en-US" sz="2400" b="1" dirty="0">
                <a:latin typeface="Times New Roman" panose="02020603050405020304" pitchFamily="18" charset="0"/>
              </a:rPr>
              <a:t>推理正确，当且仅当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 </a:t>
            </a:r>
            <a:r>
              <a:rPr lang="en-US" altLang="zh-CN" sz="2400" b="1" dirty="0">
                <a:latin typeface="Symbol" panose="05050102010706020507" pitchFamily="18" charset="2"/>
              </a:rPr>
              <a:t>Ù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 </a:t>
            </a:r>
            <a:r>
              <a:rPr lang="en-US" altLang="zh-CN" sz="2400" b="1" dirty="0">
                <a:latin typeface="Symbol" panose="05050102010706020507" pitchFamily="18" charset="2"/>
              </a:rPr>
              <a:t>Ù </a:t>
            </a:r>
            <a:r>
              <a:rPr lang="en-US" altLang="zh-CN" sz="2400" b="1" dirty="0">
                <a:latin typeface="Times New Roman" panose="02020603050405020304" pitchFamily="18" charset="0"/>
              </a:rPr>
              <a:t>… </a:t>
            </a:r>
            <a:r>
              <a:rPr lang="en-US" altLang="zh-CN" sz="2400" b="1" dirty="0">
                <a:latin typeface="Symbol" panose="05050102010706020507" pitchFamily="18" charset="2"/>
              </a:rPr>
              <a:t>Ù </a:t>
            </a:r>
            <a:r>
              <a:rPr lang="en-US" altLang="zh-CN" sz="2400" b="1" i="1" dirty="0">
                <a:latin typeface="Times New Roman" panose="02020603050405020304" pitchFamily="18" charset="0"/>
              </a:rPr>
              <a:t>A</a:t>
            </a:r>
            <a:r>
              <a:rPr lang="en-US" altLang="zh-CN" sz="2400" b="1" i="1" baseline="-30000" dirty="0">
                <a:latin typeface="Times New Roman" panose="02020603050405020304" pitchFamily="18" charset="0"/>
              </a:rPr>
              <a:t>k </a:t>
            </a:r>
            <a:r>
              <a:rPr lang="en-US" altLang="zh-CN" sz="2400" b="1" dirty="0">
                <a:latin typeface="Symbol" panose="05050102010706020507" pitchFamily="18" charset="2"/>
              </a:rPr>
              <a:t>Ù Ø</a:t>
            </a:r>
            <a:r>
              <a:rPr lang="en-US" altLang="zh-CN" sz="2400" b="1" i="1" dirty="0">
                <a:latin typeface="Times New Roman" panose="02020603050405020304" pitchFamily="18" charset="0"/>
              </a:rPr>
              <a:t>A </a:t>
            </a:r>
            <a:r>
              <a:rPr lang="zh-CN" altLang="en-US" sz="2400" b="1" dirty="0">
                <a:latin typeface="Times New Roman" panose="02020603050405020304" pitchFamily="18" charset="0"/>
              </a:rPr>
              <a:t>为矛盾式</a:t>
            </a:r>
            <a:r>
              <a:rPr lang="en-US" altLang="zh-CN" sz="2400" b="1" dirty="0">
                <a:latin typeface="Times New Roman" panose="02020603050405020304" pitchFamily="18" charset="0"/>
              </a:rPr>
              <a:t>.</a:t>
            </a:r>
          </a:p>
          <a:p>
            <a:pPr marL="0" indent="0" algn="just" eaLnBrk="1" hangingPunct="1">
              <a:lnSpc>
                <a:spcPct val="110000"/>
              </a:lnSpc>
              <a:buNone/>
            </a:pPr>
            <a:r>
              <a:rPr lang="zh-CN" altLang="en-US" sz="2400" b="1" dirty="0">
                <a:latin typeface="Times New Roman" panose="02020603050405020304" pitchFamily="18" charset="0"/>
              </a:rPr>
              <a:t>原因</a:t>
            </a:r>
            <a:r>
              <a:rPr lang="en-US" altLang="zh-CN" sz="2400" b="1" dirty="0">
                <a:latin typeface="Times New Roman" panose="02020603050405020304" pitchFamily="18" charset="0"/>
              </a:rPr>
              <a:t>:</a:t>
            </a:r>
          </a:p>
          <a:p>
            <a:pPr marL="0" indent="0" algn="just" eaLnBrk="1" hangingPunct="1">
              <a:lnSpc>
                <a:spcPct val="110000"/>
              </a:lnSpc>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err="1">
                <a:latin typeface="Symbol" panose="05050102010706020507" pitchFamily="18" charset="2"/>
              </a:rPr>
              <a:t>®</a:t>
            </a:r>
            <a:r>
              <a:rPr lang="en-US" altLang="zh-CN" sz="2400" b="1" i="1" dirty="0" err="1">
                <a:latin typeface="Times New Roman" panose="02020603050405020304" pitchFamily="18" charset="0"/>
              </a:rPr>
              <a:t>B</a:t>
            </a:r>
            <a:endParaRPr lang="en-US" altLang="zh-CN" sz="2400" b="1" dirty="0">
              <a:latin typeface="Times New Roman" panose="02020603050405020304" pitchFamily="18" charset="0"/>
            </a:endParaRPr>
          </a:p>
          <a:p>
            <a:pPr marL="0" indent="0" algn="just" eaLnBrk="1" hangingPunct="1">
              <a:lnSpc>
                <a:spcPct val="110000"/>
              </a:lnSpc>
              <a:buNone/>
            </a:pPr>
            <a:r>
              <a:rPr lang="en-US" altLang="zh-CN" sz="2400" b="1" dirty="0">
                <a:latin typeface="Times New Roman" panose="02020603050405020304" pitchFamily="18" charset="0"/>
              </a:rPr>
              <a:t>      </a:t>
            </a:r>
            <a:r>
              <a:rPr lang="en-US" altLang="zh-CN" sz="2400" b="1" dirty="0">
                <a:latin typeface="Symbol" panose="05050102010706020507" pitchFamily="18" charset="2"/>
              </a:rPr>
              <a:t>Û</a:t>
            </a:r>
            <a:r>
              <a:rPr lang="en-US" altLang="zh-CN" sz="2400" b="1" dirty="0">
                <a:latin typeface="Times New Roman" panose="02020603050405020304" pitchFamily="18" charset="0"/>
              </a:rPr>
              <a:t> </a:t>
            </a:r>
            <a:r>
              <a:rPr lang="en-US" altLang="zh-CN" sz="2400" b="1" dirty="0">
                <a:latin typeface="Symbol" panose="05050102010706020507" pitchFamily="18" charset="2"/>
              </a:rPr>
              <a:t>Ø</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a:latin typeface="Times New Roman" panose="02020603050405020304" pitchFamily="18" charset="0"/>
              </a:rPr>
              <a:t>)</a:t>
            </a:r>
            <a:r>
              <a:rPr lang="en-US" altLang="zh-CN" sz="2400" b="1" dirty="0">
                <a:latin typeface="Symbol" panose="05050102010706020507" pitchFamily="18" charset="2"/>
              </a:rPr>
              <a:t>Ú</a:t>
            </a:r>
            <a:r>
              <a:rPr lang="en-US" altLang="zh-CN" sz="2400" b="1" i="1" dirty="0">
                <a:latin typeface="Times New Roman" panose="02020603050405020304" pitchFamily="18" charset="0"/>
              </a:rPr>
              <a:t>B</a:t>
            </a:r>
            <a:endParaRPr lang="en-US" altLang="zh-CN" sz="2400" b="1" dirty="0">
              <a:latin typeface="Times New Roman" panose="02020603050405020304" pitchFamily="18" charset="0"/>
            </a:endParaRPr>
          </a:p>
          <a:p>
            <a:pPr marL="0" indent="0" algn="just" eaLnBrk="1" hangingPunct="1">
              <a:lnSpc>
                <a:spcPct val="110000"/>
              </a:lnSpc>
              <a:buNone/>
            </a:pPr>
            <a:r>
              <a:rPr lang="en-US" altLang="zh-CN" sz="2400" b="1" dirty="0">
                <a:latin typeface="Times New Roman" panose="02020603050405020304" pitchFamily="18" charset="0"/>
              </a:rPr>
              <a:t>      </a:t>
            </a:r>
            <a:r>
              <a:rPr lang="en-US" altLang="zh-CN" sz="2400" b="1" dirty="0">
                <a:latin typeface="Symbol" panose="05050102010706020507" pitchFamily="18" charset="2"/>
              </a:rPr>
              <a:t>Û</a:t>
            </a:r>
            <a:r>
              <a:rPr lang="en-US" altLang="zh-CN" sz="2400" b="1" dirty="0">
                <a:latin typeface="Times New Roman" panose="02020603050405020304" pitchFamily="18" charset="0"/>
              </a:rPr>
              <a:t> </a:t>
            </a:r>
            <a:r>
              <a:rPr lang="en-US" altLang="zh-CN" sz="2400" b="1" dirty="0">
                <a:latin typeface="Symbol" panose="05050102010706020507" pitchFamily="18" charset="2"/>
              </a:rPr>
              <a:t>Ø</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1</a:t>
            </a:r>
            <a:r>
              <a:rPr lang="en-US" altLang="zh-CN" sz="2400" b="1" dirty="0">
                <a:latin typeface="Symbol" panose="05050102010706020507" pitchFamily="18" charset="2"/>
              </a:rPr>
              <a:t>Ù</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Symbol" panose="05050102010706020507" pitchFamily="18" charset="2"/>
              </a:rPr>
              <a:t>Ù</a:t>
            </a:r>
            <a:r>
              <a:rPr lang="en-US" altLang="zh-CN" sz="2400" b="1" dirty="0">
                <a:latin typeface="Times New Roman" panose="02020603050405020304" pitchFamily="18" charset="0"/>
              </a:rPr>
              <a:t>…</a:t>
            </a:r>
            <a:r>
              <a:rPr lang="en-US" altLang="zh-CN" sz="2400" b="1" dirty="0" err="1">
                <a:latin typeface="Symbol" panose="05050102010706020507" pitchFamily="18" charset="2"/>
              </a:rPr>
              <a:t>Ù</a:t>
            </a:r>
            <a:r>
              <a:rPr lang="en-US" altLang="zh-CN" sz="2400" b="1" i="1" dirty="0" err="1">
                <a:latin typeface="Times New Roman" panose="02020603050405020304" pitchFamily="18" charset="0"/>
              </a:rPr>
              <a:t>A</a:t>
            </a:r>
            <a:r>
              <a:rPr lang="en-US" altLang="zh-CN" sz="2400" b="1" i="1" baseline="-30000" dirty="0" err="1">
                <a:latin typeface="Times New Roman" panose="02020603050405020304" pitchFamily="18" charset="0"/>
              </a:rPr>
              <a:t>k</a:t>
            </a:r>
            <a:r>
              <a:rPr lang="en-US" altLang="zh-CN" sz="2400" b="1" dirty="0" err="1">
                <a:latin typeface="Symbol" panose="05050102010706020507" pitchFamily="18" charset="2"/>
              </a:rPr>
              <a:t>ÙØ</a:t>
            </a:r>
            <a:r>
              <a:rPr lang="en-US" altLang="zh-CN" sz="2400" b="1" i="1" dirty="0" err="1">
                <a:latin typeface="Times New Roman" panose="02020603050405020304" pitchFamily="18" charset="0"/>
              </a:rPr>
              <a:t>B</a:t>
            </a:r>
            <a:r>
              <a:rPr lang="en-US" altLang="zh-CN" sz="2400" b="1" dirty="0">
                <a:latin typeface="Times New Roman" panose="02020603050405020304" pitchFamily="18" charset="0"/>
              </a:rPr>
              <a:t>)</a:t>
            </a:r>
          </a:p>
        </p:txBody>
      </p:sp>
      <p:sp>
        <p:nvSpPr>
          <p:cNvPr id="2" name="灯片编号占位符 1">
            <a:extLst>
              <a:ext uri="{FF2B5EF4-FFF2-40B4-BE49-F238E27FC236}">
                <a16:creationId xmlns:a16="http://schemas.microsoft.com/office/drawing/2014/main" id="{83D9B74F-2EAD-458E-A02E-840EF13A8460}"/>
              </a:ext>
            </a:extLst>
          </p:cNvPr>
          <p:cNvSpPr>
            <a:spLocks noGrp="1"/>
          </p:cNvSpPr>
          <p:nvPr>
            <p:ph type="sldNum" sz="quarter" idx="12"/>
          </p:nvPr>
        </p:nvSpPr>
        <p:spPr/>
        <p:txBody>
          <a:bodyPr/>
          <a:lstStyle/>
          <a:p>
            <a:fld id="{5453103E-1722-4B20-A6DE-C22430F596CF}" type="slidenum">
              <a:rPr lang="en-US" altLang="zh-CN" smtClean="0"/>
              <a:pPr/>
              <a:t>132</a:t>
            </a:fld>
            <a:endParaRPr lang="en-US" altLang="zh-CN"/>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385F457-6BFC-4B23-A810-E16739BD7B52}"/>
              </a:ext>
            </a:extLst>
          </p:cNvPr>
          <p:cNvSpPr>
            <a:spLocks noGrp="1" noChangeArrowheads="1"/>
          </p:cNvSpPr>
          <p:nvPr>
            <p:ph type="title"/>
          </p:nvPr>
        </p:nvSpPr>
        <p:spPr>
          <a:xfrm>
            <a:off x="463283" y="127666"/>
            <a:ext cx="8229600" cy="1143000"/>
          </a:xfrm>
        </p:spPr>
        <p:txBody>
          <a:bodyPr/>
          <a:lstStyle/>
          <a:p>
            <a:pPr eaLnBrk="1" hangingPunct="1"/>
            <a:r>
              <a:rPr lang="zh-CN" altLang="en-US" b="1" dirty="0">
                <a:latin typeface="微软雅黑" panose="020B0503020204020204" pitchFamily="34" charset="-122"/>
                <a:ea typeface="微软雅黑" panose="020B0503020204020204" pitchFamily="34" charset="-122"/>
                <a:sym typeface="Symbol" panose="05050102010706020507" pitchFamily="18" charset="2"/>
              </a:rPr>
              <a:t>反证推理规则         </a:t>
            </a:r>
          </a:p>
        </p:txBody>
      </p:sp>
      <p:sp>
        <p:nvSpPr>
          <p:cNvPr id="89091" name="Rectangle 3">
            <a:extLst>
              <a:ext uri="{FF2B5EF4-FFF2-40B4-BE49-F238E27FC236}">
                <a16:creationId xmlns:a16="http://schemas.microsoft.com/office/drawing/2014/main" id="{A47279A5-6685-4C9E-9AF1-7B18323523E2}"/>
              </a:ext>
            </a:extLst>
          </p:cNvPr>
          <p:cNvSpPr>
            <a:spLocks noGrp="1" noChangeArrowheads="1"/>
          </p:cNvSpPr>
          <p:nvPr>
            <p:ph type="body" idx="1"/>
          </p:nvPr>
        </p:nvSpPr>
        <p:spPr>
          <a:xfrm>
            <a:off x="882708" y="1166018"/>
            <a:ext cx="8229600" cy="4525963"/>
          </a:xfrm>
        </p:spPr>
        <p:txBody>
          <a:body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例： 构造下面推理的证明</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前提：</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Ú</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p</a:t>
            </a:r>
            <a:endPar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结论：</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endPar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证明：用归缪法，证明</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Ú</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p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Ù </a:t>
            </a:r>
            <a:r>
              <a:rPr kumimoji="0" lang="en-US" altLang="zh-CN" sz="2200" b="1"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q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为矛盾式</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① </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结论否定引入</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② </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③ </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④ </a:t>
            </a:r>
            <a:r>
              <a:rPr kumimoji="0" lang="en-US" altLang="zh-CN" sz="2200" b="1" i="1"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②③</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拒取式</a:t>
            </a:r>
            <a:endPar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⑤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Ú</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 </a:t>
            </a: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⑥ </a:t>
            </a:r>
            <a:r>
              <a:rPr kumimoji="0" lang="en-US" altLang="zh-CN" sz="2200" b="1" i="0" u="none" strike="noStrike" kern="1200" cap="none" spc="0" normalizeH="0" baseline="0" noProof="0" dirty="0">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④⑤</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析取三段论</a:t>
            </a: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⑦ </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ÚØ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q</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⑥</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置换</a:t>
            </a: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⑧ </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①⑦</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析取三段论</a:t>
            </a: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⑨ </a:t>
            </a:r>
            <a:r>
              <a:rPr kumimoji="0" lang="en-US" altLang="zh-CN" sz="22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前提引入</a:t>
            </a:r>
            <a:endPar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⑩</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Ø</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err="1">
                <a:ln>
                  <a:noFill/>
                </a:ln>
                <a:solidFill>
                  <a:prstClr val="black"/>
                </a:solidFill>
                <a:effectLst/>
                <a:uLnTx/>
                <a:uFillTx/>
                <a:latin typeface="Symbol" panose="05050102010706020507" pitchFamily="18" charset="2"/>
                <a:ea typeface="宋体" panose="02010600030101010101" pitchFamily="2" charset="-122"/>
                <a:cs typeface="+mn-cs"/>
              </a:rPr>
              <a:t>Ù</a:t>
            </a:r>
            <a:r>
              <a:rPr kumimoji="0" lang="en-US" altLang="zh-CN" sz="2200" b="1"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p</a:t>
            </a:r>
            <a:r>
              <a:rPr kumimoji="0" lang="en-US" altLang="zh-CN"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⑧⑨</a:t>
            </a:r>
            <a:r>
              <a:rPr kumimoji="0" lang="zh-CN"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合取</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endParaRPr kumimoji="0" lang="en-US" altLang="zh-CN" sz="3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83D9B74F-2EAD-458E-A02E-840EF13A8460}"/>
              </a:ext>
            </a:extLst>
          </p:cNvPr>
          <p:cNvSpPr>
            <a:spLocks noGrp="1"/>
          </p:cNvSpPr>
          <p:nvPr>
            <p:ph type="sldNum" sz="quarter" idx="12"/>
          </p:nvPr>
        </p:nvSpPr>
        <p:spPr/>
        <p:txBody>
          <a:bodyPr/>
          <a:lstStyle/>
          <a:p>
            <a:fld id="{5453103E-1722-4B20-A6DE-C22430F596CF}" type="slidenum">
              <a:rPr lang="en-US" altLang="zh-CN" smtClean="0"/>
              <a:pPr/>
              <a:t>133</a:t>
            </a:fld>
            <a:endParaRPr lang="en-US" altLang="zh-CN"/>
          </a:p>
        </p:txBody>
      </p:sp>
    </p:spTree>
    <p:extLst>
      <p:ext uri="{BB962C8B-B14F-4D97-AF65-F5344CB8AC3E}">
        <p14:creationId xmlns:p14="http://schemas.microsoft.com/office/powerpoint/2010/main" val="130341486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8D12A51-AB1E-4A5B-B40E-30F971AB8BBA}"/>
              </a:ext>
            </a:extLst>
          </p:cNvPr>
          <p:cNvSpPr>
            <a:spLocks noGrp="1" noChangeArrowheads="1"/>
          </p:cNvSpPr>
          <p:nvPr>
            <p:ph type="ctrTitle"/>
          </p:nvPr>
        </p:nvSpPr>
        <p:spPr/>
        <p:txBody>
          <a:bodyPr/>
          <a:lstStyle/>
          <a:p>
            <a:pPr eaLnBrk="1" hangingPunct="1"/>
            <a:r>
              <a:rPr lang="en-US" altLang="zh-CN" sz="3600" b="1" dirty="0">
                <a:latin typeface="微软雅黑" panose="020B0503020204020204" pitchFamily="34" charset="-122"/>
                <a:ea typeface="微软雅黑" panose="020B0503020204020204" pitchFamily="34" charset="-122"/>
              </a:rPr>
              <a:t>Rules of Inference for Quantified Statements</a:t>
            </a:r>
            <a:br>
              <a:rPr lang="en-US" altLang="zh-CN" sz="3600" b="1" dirty="0">
                <a:latin typeface="微软雅黑" panose="020B0503020204020204" pitchFamily="34" charset="-122"/>
                <a:ea typeface="微软雅黑" panose="020B0503020204020204" pitchFamily="34" charset="-122"/>
              </a:rPr>
            </a:br>
            <a:br>
              <a:rPr lang="en-US" altLang="zh-CN" sz="3600" b="1" dirty="0">
                <a:latin typeface="微软雅黑" panose="020B0503020204020204" pitchFamily="34" charset="-122"/>
                <a:ea typeface="微软雅黑" panose="020B0503020204020204" pitchFamily="34" charset="-122"/>
              </a:rPr>
            </a:br>
            <a:r>
              <a:rPr lang="zh-CN" altLang="en-US" sz="3600" b="1" dirty="0">
                <a:latin typeface="微软雅黑" panose="020B0503020204020204" pitchFamily="34" charset="-122"/>
                <a:ea typeface="微软雅黑" panose="020B0503020204020204" pitchFamily="34" charset="-122"/>
              </a:rPr>
              <a:t>一阶谓词的推理规则</a:t>
            </a:r>
          </a:p>
        </p:txBody>
      </p:sp>
      <p:sp>
        <p:nvSpPr>
          <p:cNvPr id="2" name="灯片编号占位符 1">
            <a:extLst>
              <a:ext uri="{FF2B5EF4-FFF2-40B4-BE49-F238E27FC236}">
                <a16:creationId xmlns:a16="http://schemas.microsoft.com/office/drawing/2014/main" id="{D94069FA-1478-425B-A059-149E1287F668}"/>
              </a:ext>
            </a:extLst>
          </p:cNvPr>
          <p:cNvSpPr>
            <a:spLocks noGrp="1"/>
          </p:cNvSpPr>
          <p:nvPr>
            <p:ph type="sldNum" sz="quarter" idx="12"/>
          </p:nvPr>
        </p:nvSpPr>
        <p:spPr/>
        <p:txBody>
          <a:bodyPr/>
          <a:lstStyle/>
          <a:p>
            <a:fld id="{822D5E7A-5A67-4927-83CA-697CA465670D}" type="slidenum">
              <a:rPr lang="en-US" altLang="zh-CN" smtClean="0"/>
              <a:pPr/>
              <a:t>134</a:t>
            </a:fld>
            <a:endParaRPr lang="en-US" altLang="zh-CN"/>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C5D414E-D145-4FD9-84C7-5AC10D61FEDE}"/>
              </a:ext>
            </a:extLst>
          </p:cNvPr>
          <p:cNvSpPr>
            <a:spLocks noChangeArrowheads="1"/>
          </p:cNvSpPr>
          <p:nvPr/>
        </p:nvSpPr>
        <p:spPr bwMode="auto">
          <a:xfrm>
            <a:off x="2895600" y="4648200"/>
            <a:ext cx="2743200" cy="1752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5475" name="Rectangle 3">
            <a:extLst>
              <a:ext uri="{FF2B5EF4-FFF2-40B4-BE49-F238E27FC236}">
                <a16:creationId xmlns:a16="http://schemas.microsoft.com/office/drawing/2014/main" id="{FFFCC320-3E13-4964-81FA-A9463C1FDB56}"/>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一阶逻辑推理定律</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定义</a:t>
            </a:r>
            <a:r>
              <a:rPr lang="en-US" altLang="zh-CN" b="1" dirty="0">
                <a:latin typeface="微软雅黑" panose="020B0503020204020204" pitchFamily="34" charset="-122"/>
                <a:ea typeface="微软雅黑" panose="020B0503020204020204" pitchFamily="34" charset="-122"/>
              </a:rPr>
              <a:t>)</a:t>
            </a:r>
          </a:p>
        </p:txBody>
      </p:sp>
      <p:sp>
        <p:nvSpPr>
          <p:cNvPr id="105476" name="Rectangle 4">
            <a:extLst>
              <a:ext uri="{FF2B5EF4-FFF2-40B4-BE49-F238E27FC236}">
                <a16:creationId xmlns:a16="http://schemas.microsoft.com/office/drawing/2014/main" id="{D92C3054-F87C-48D4-9D35-7C63C12E323E}"/>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dirty="0"/>
              <a:t>推出：  </a:t>
            </a:r>
            <a:r>
              <a:rPr lang="en-US" altLang="zh-CN" dirty="0"/>
              <a:t>A</a:t>
            </a:r>
            <a:r>
              <a:rPr lang="en-US" altLang="zh-CN" dirty="0">
                <a:sym typeface="Symbol" panose="05050102010706020507" pitchFamily="18" charset="2"/>
              </a:rPr>
              <a:t></a:t>
            </a:r>
            <a:r>
              <a:rPr lang="en-US" altLang="zh-CN" dirty="0"/>
              <a:t>B</a:t>
            </a:r>
            <a:r>
              <a:rPr lang="en-US" altLang="zh-CN" i="1" dirty="0"/>
              <a:t> </a:t>
            </a:r>
            <a:endParaRPr lang="en-US" altLang="zh-CN" dirty="0"/>
          </a:p>
          <a:p>
            <a:pPr lvl="1" eaLnBrk="1" hangingPunct="1"/>
            <a:r>
              <a:rPr lang="zh-CN" altLang="en-US" dirty="0"/>
              <a:t>读作：</a:t>
            </a:r>
            <a:r>
              <a:rPr lang="en-US" altLang="zh-CN" dirty="0"/>
              <a:t>A</a:t>
            </a:r>
            <a:r>
              <a:rPr lang="zh-CN" altLang="en-US" dirty="0"/>
              <a:t>推出</a:t>
            </a:r>
            <a:r>
              <a:rPr lang="en-US" altLang="zh-CN" dirty="0"/>
              <a:t>B</a:t>
            </a:r>
          </a:p>
          <a:p>
            <a:pPr lvl="1" eaLnBrk="1" hangingPunct="1"/>
            <a:r>
              <a:rPr lang="zh-CN" altLang="en-US" dirty="0"/>
              <a:t>含义：</a:t>
            </a:r>
            <a:r>
              <a:rPr lang="en-US" altLang="zh-CN" dirty="0"/>
              <a:t>A</a:t>
            </a:r>
            <a:r>
              <a:rPr lang="zh-CN" altLang="en-US" dirty="0"/>
              <a:t>为真时</a:t>
            </a:r>
            <a:r>
              <a:rPr lang="en-US" altLang="zh-CN" dirty="0"/>
              <a:t>, B</a:t>
            </a:r>
            <a:r>
              <a:rPr lang="zh-CN" altLang="en-US" dirty="0"/>
              <a:t>也为真</a:t>
            </a:r>
          </a:p>
          <a:p>
            <a:pPr eaLnBrk="1" hangingPunct="1">
              <a:buFont typeface="Wingdings" panose="05000000000000000000" pitchFamily="2" charset="2"/>
              <a:buChar char="n"/>
            </a:pPr>
            <a:r>
              <a:rPr lang="en-US" altLang="zh-CN" dirty="0"/>
              <a:t>A</a:t>
            </a:r>
            <a:r>
              <a:rPr lang="en-US" altLang="zh-CN" dirty="0">
                <a:sym typeface="Symbol" panose="05050102010706020507" pitchFamily="18" charset="2"/>
              </a:rPr>
              <a:t></a:t>
            </a:r>
            <a:r>
              <a:rPr lang="en-US" altLang="zh-CN" dirty="0"/>
              <a:t>B</a:t>
            </a:r>
            <a:r>
              <a:rPr lang="en-US" altLang="zh-CN" i="1" dirty="0"/>
              <a:t> </a:t>
            </a:r>
            <a:r>
              <a:rPr lang="zh-CN" altLang="en-US" dirty="0"/>
              <a:t>当且仅当 </a:t>
            </a:r>
            <a:r>
              <a:rPr lang="en-US" altLang="zh-CN" dirty="0"/>
              <a:t>A</a:t>
            </a:r>
            <a:r>
              <a:rPr lang="en-US" altLang="zh-CN" dirty="0">
                <a:sym typeface="Symbol" panose="05050102010706020507" pitchFamily="18" charset="2"/>
              </a:rPr>
              <a:t>B</a:t>
            </a:r>
            <a:r>
              <a:rPr lang="zh-CN" altLang="en-US" dirty="0"/>
              <a:t>是永真式</a:t>
            </a:r>
          </a:p>
          <a:p>
            <a:pPr eaLnBrk="1" hangingPunct="1">
              <a:buFont typeface="Wingdings" panose="05000000000000000000" pitchFamily="2" charset="2"/>
              <a:buChar char="n"/>
            </a:pPr>
            <a:r>
              <a:rPr lang="zh-CN" altLang="en-US" dirty="0"/>
              <a:t>例如： </a:t>
            </a:r>
            <a:r>
              <a:rPr lang="zh-CN" altLang="en-US"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xF</a:t>
            </a:r>
            <a:r>
              <a:rPr lang="en-US" altLang="zh-CN" dirty="0">
                <a:sym typeface="Symbol" panose="05050102010706020507" pitchFamily="18" charset="2"/>
              </a:rPr>
              <a:t>(x)</a:t>
            </a:r>
          </a:p>
        </p:txBody>
      </p:sp>
      <p:sp>
        <p:nvSpPr>
          <p:cNvPr id="105477" name="Oval 5">
            <a:extLst>
              <a:ext uri="{FF2B5EF4-FFF2-40B4-BE49-F238E27FC236}">
                <a16:creationId xmlns:a16="http://schemas.microsoft.com/office/drawing/2014/main" id="{EB101879-7D6A-4737-A1C2-184A4B47A790}"/>
              </a:ext>
            </a:extLst>
          </p:cNvPr>
          <p:cNvSpPr>
            <a:spLocks noChangeArrowheads="1"/>
          </p:cNvSpPr>
          <p:nvPr/>
        </p:nvSpPr>
        <p:spPr bwMode="auto">
          <a:xfrm>
            <a:off x="4191000" y="5486400"/>
            <a:ext cx="152400" cy="152400"/>
          </a:xfrm>
          <a:prstGeom prst="ellipse">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5478" name="Text Box 6">
            <a:extLst>
              <a:ext uri="{FF2B5EF4-FFF2-40B4-BE49-F238E27FC236}">
                <a16:creationId xmlns:a16="http://schemas.microsoft.com/office/drawing/2014/main" id="{42E21293-2BB5-414B-B1E5-1E31DF0494F2}"/>
              </a:ext>
            </a:extLst>
          </p:cNvPr>
          <p:cNvSpPr txBox="1">
            <a:spLocks noChangeArrowheads="1"/>
          </p:cNvSpPr>
          <p:nvPr/>
        </p:nvSpPr>
        <p:spPr bwMode="auto">
          <a:xfrm>
            <a:off x="30480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Arial Narrow" panose="020B0606020202030204" pitchFamily="34" charset="0"/>
              </a:rPr>
              <a:t>F</a:t>
            </a:r>
          </a:p>
        </p:txBody>
      </p:sp>
      <p:sp>
        <p:nvSpPr>
          <p:cNvPr id="2" name="灯片编号占位符 1">
            <a:extLst>
              <a:ext uri="{FF2B5EF4-FFF2-40B4-BE49-F238E27FC236}">
                <a16:creationId xmlns:a16="http://schemas.microsoft.com/office/drawing/2014/main" id="{213ECD08-D9EB-4B8F-A323-C10D12B2717D}"/>
              </a:ext>
            </a:extLst>
          </p:cNvPr>
          <p:cNvSpPr>
            <a:spLocks noGrp="1"/>
          </p:cNvSpPr>
          <p:nvPr>
            <p:ph type="sldNum" sz="quarter" idx="12"/>
          </p:nvPr>
        </p:nvSpPr>
        <p:spPr/>
        <p:txBody>
          <a:bodyPr/>
          <a:lstStyle/>
          <a:p>
            <a:fld id="{5453103E-1722-4B20-A6DE-C22430F596CF}" type="slidenum">
              <a:rPr lang="en-US" altLang="zh-CN" smtClean="0"/>
              <a:pPr/>
              <a:t>135</a:t>
            </a:fld>
            <a:endParaRPr lang="en-US" altLang="zh-CN"/>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E8231ED-54EF-42AE-937E-B1D4808F58EF}"/>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一阶逻辑的常用推理规则</a:t>
            </a:r>
          </a:p>
        </p:txBody>
      </p:sp>
      <p:sp>
        <p:nvSpPr>
          <p:cNvPr id="115715" name="Rectangle 3">
            <a:extLst>
              <a:ext uri="{FF2B5EF4-FFF2-40B4-BE49-F238E27FC236}">
                <a16:creationId xmlns:a16="http://schemas.microsoft.com/office/drawing/2014/main" id="{A4CBF56E-1958-49B3-8990-BDA1CAE2511E}"/>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b="1" dirty="0"/>
              <a:t>前提引入、结论引入、置换规则</a:t>
            </a:r>
          </a:p>
          <a:p>
            <a:pPr eaLnBrk="1" hangingPunct="1">
              <a:buFont typeface="Wingdings" panose="05000000000000000000" pitchFamily="2" charset="2"/>
              <a:buChar char="n"/>
            </a:pPr>
            <a:r>
              <a:rPr lang="zh-CN" altLang="en-US" b="1" dirty="0"/>
              <a:t>假言推理、附加、化简、拒取式、假言三段论、析取三段论、构造性两难、合取引入</a:t>
            </a:r>
          </a:p>
          <a:p>
            <a:pPr eaLnBrk="1" hangingPunct="1">
              <a:buFont typeface="Wingdings" panose="05000000000000000000" pitchFamily="2" charset="2"/>
              <a:buChar char="n"/>
            </a:pPr>
            <a:r>
              <a:rPr lang="en-US" altLang="zh-CN" b="1" i="1" dirty="0">
                <a:solidFill>
                  <a:schemeClr val="hlink"/>
                </a:solidFill>
              </a:rPr>
              <a:t>UI</a:t>
            </a:r>
            <a:r>
              <a:rPr lang="zh-CN" altLang="en-US" b="1" i="1" dirty="0">
                <a:solidFill>
                  <a:schemeClr val="hlink"/>
                </a:solidFill>
              </a:rPr>
              <a:t>、</a:t>
            </a:r>
            <a:r>
              <a:rPr lang="en-US" altLang="zh-CN" b="1" i="1" dirty="0">
                <a:solidFill>
                  <a:schemeClr val="hlink"/>
                </a:solidFill>
              </a:rPr>
              <a:t>UG</a:t>
            </a:r>
            <a:r>
              <a:rPr lang="zh-CN" altLang="en-US" b="1" i="1" dirty="0">
                <a:solidFill>
                  <a:schemeClr val="hlink"/>
                </a:solidFill>
              </a:rPr>
              <a:t>、</a:t>
            </a:r>
            <a:r>
              <a:rPr lang="en-US" altLang="zh-CN" b="1" i="1" dirty="0">
                <a:solidFill>
                  <a:schemeClr val="hlink"/>
                </a:solidFill>
              </a:rPr>
              <a:t>EI</a:t>
            </a:r>
            <a:r>
              <a:rPr lang="zh-CN" altLang="en-US" b="1" i="1" dirty="0">
                <a:solidFill>
                  <a:schemeClr val="hlink"/>
                </a:solidFill>
              </a:rPr>
              <a:t>、</a:t>
            </a:r>
            <a:r>
              <a:rPr lang="en-US" altLang="zh-CN" b="1" i="1" dirty="0">
                <a:solidFill>
                  <a:schemeClr val="hlink"/>
                </a:solidFill>
              </a:rPr>
              <a:t>EG</a:t>
            </a:r>
          </a:p>
        </p:txBody>
      </p:sp>
      <p:sp>
        <p:nvSpPr>
          <p:cNvPr id="2" name="灯片编号占位符 1">
            <a:extLst>
              <a:ext uri="{FF2B5EF4-FFF2-40B4-BE49-F238E27FC236}">
                <a16:creationId xmlns:a16="http://schemas.microsoft.com/office/drawing/2014/main" id="{449E8133-2F04-415C-BB78-49A243754B91}"/>
              </a:ext>
            </a:extLst>
          </p:cNvPr>
          <p:cNvSpPr>
            <a:spLocks noGrp="1"/>
          </p:cNvSpPr>
          <p:nvPr>
            <p:ph type="sldNum" sz="quarter" idx="12"/>
          </p:nvPr>
        </p:nvSpPr>
        <p:spPr/>
        <p:txBody>
          <a:bodyPr/>
          <a:lstStyle/>
          <a:p>
            <a:fld id="{5453103E-1722-4B20-A6DE-C22430F596CF}" type="slidenum">
              <a:rPr lang="en-US" altLang="zh-CN" smtClean="0"/>
              <a:pPr/>
              <a:t>136</a:t>
            </a:fld>
            <a:endParaRPr lang="en-US" altLang="zh-CN"/>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BAEFA6CA-8865-4B04-A382-A28FB0347EFE}"/>
              </a:ext>
            </a:extLst>
          </p:cNvPr>
          <p:cNvSpPr>
            <a:spLocks noGrp="1" noChangeArrowheads="1"/>
          </p:cNvSpPr>
          <p:nvPr>
            <p:ph type="title"/>
          </p:nvPr>
        </p:nvSpPr>
        <p:spPr>
          <a:xfrm>
            <a:off x="0" y="274638"/>
            <a:ext cx="914400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Inference Rules for Quantifiers</a:t>
            </a:r>
          </a:p>
        </p:txBody>
      </p:sp>
      <p:sp>
        <p:nvSpPr>
          <p:cNvPr id="117763" name="Rectangle 3">
            <a:extLst>
              <a:ext uri="{FF2B5EF4-FFF2-40B4-BE49-F238E27FC236}">
                <a16:creationId xmlns:a16="http://schemas.microsoft.com/office/drawing/2014/main" id="{0A01E941-99EC-4135-99C8-EC6815E7B9A2}"/>
              </a:ext>
            </a:extLst>
          </p:cNvPr>
          <p:cNvSpPr>
            <a:spLocks noGrp="1" noChangeArrowheads="1"/>
          </p:cNvSpPr>
          <p:nvPr>
            <p:ph type="body" idx="1"/>
          </p:nvPr>
        </p:nvSpPr>
        <p:spPr>
          <a:xfrm>
            <a:off x="542628" y="1410329"/>
            <a:ext cx="8065268" cy="4267200"/>
          </a:xfrm>
        </p:spPr>
        <p:txBody>
          <a:bodyPr/>
          <a:lstStyle/>
          <a:p>
            <a:pPr eaLnBrk="1" hangingPunct="1">
              <a:tabLst>
                <a:tab pos="2054225" algn="l"/>
              </a:tabLst>
            </a:pP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o</a:t>
            </a:r>
            <a:r>
              <a:rPr lang="en-US" altLang="zh-CN" dirty="0">
                <a:sym typeface="Symbol" panose="05050102010706020507" pitchFamily="18" charset="2"/>
              </a:rPr>
              <a:t>)	(substitute </a:t>
            </a:r>
            <a:r>
              <a:rPr lang="en-US" altLang="zh-CN" i="1" dirty="0">
                <a:sym typeface="Symbol" panose="05050102010706020507" pitchFamily="18" charset="2"/>
              </a:rPr>
              <a:t>any</a:t>
            </a:r>
            <a:r>
              <a:rPr lang="en-US" altLang="zh-CN" dirty="0">
                <a:sym typeface="Symbol" panose="05050102010706020507" pitchFamily="18" charset="2"/>
              </a:rPr>
              <a:t> specific object </a:t>
            </a:r>
            <a:r>
              <a:rPr lang="en-US" altLang="zh-CN" i="1" dirty="0">
                <a:sym typeface="Symbol" panose="05050102010706020507" pitchFamily="18" charset="2"/>
              </a:rPr>
              <a:t>o</a:t>
            </a:r>
            <a:r>
              <a:rPr lang="en-US" altLang="zh-CN" dirty="0">
                <a:sym typeface="Symbol" panose="05050102010706020507" pitchFamily="18" charset="2"/>
              </a:rPr>
              <a:t>)</a:t>
            </a:r>
          </a:p>
          <a:p>
            <a:pPr eaLnBrk="1" hangingPunct="1">
              <a:tabLst>
                <a:tab pos="2054225" algn="l"/>
              </a:tabLst>
            </a:pPr>
            <a:r>
              <a:rPr lang="en-US" altLang="zh-CN" i="1" dirty="0"/>
              <a:t>P</a:t>
            </a:r>
            <a:r>
              <a:rPr lang="en-US" altLang="zh-CN" dirty="0"/>
              <a:t>(</a:t>
            </a:r>
            <a:r>
              <a:rPr lang="en-US" altLang="zh-CN" i="1" dirty="0"/>
              <a:t>g</a:t>
            </a:r>
            <a:r>
              <a:rPr lang="en-US" altLang="zh-CN" dirty="0"/>
              <a:t>) , for an arbitrary element </a:t>
            </a:r>
            <a:r>
              <a:rPr lang="en-US" altLang="zh-CN" i="1" dirty="0"/>
              <a:t>g</a:t>
            </a:r>
            <a:r>
              <a:rPr lang="en-US" altLang="zh-CN" dirty="0"/>
              <a:t> of </a:t>
            </a:r>
            <a:r>
              <a:rPr lang="en-US" altLang="zh-CN" dirty="0" err="1"/>
              <a:t>u.d.</a:t>
            </a:r>
            <a:br>
              <a:rPr lang="en-US" altLang="zh-CN" dirty="0"/>
            </a:b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p>
          <a:p>
            <a:pPr eaLnBrk="1" hangingPunct="1">
              <a:tabLst>
                <a:tab pos="2054225" algn="l"/>
              </a:tabLst>
            </a:pP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c</a:t>
            </a:r>
            <a:r>
              <a:rPr lang="en-US" altLang="zh-CN" dirty="0">
                <a:sym typeface="Symbol" panose="05050102010706020507" pitchFamily="18" charset="2"/>
              </a:rPr>
              <a:t>)  for some element c	</a:t>
            </a:r>
          </a:p>
          <a:p>
            <a:pPr eaLnBrk="1" hangingPunct="1">
              <a:tabLst>
                <a:tab pos="2054225" algn="l"/>
              </a:tabLst>
            </a:pPr>
            <a:r>
              <a:rPr lang="en-US" altLang="zh-CN" i="1" dirty="0">
                <a:sym typeface="Symbol" panose="05050102010706020507" pitchFamily="18" charset="2"/>
              </a:rPr>
              <a:t> P</a:t>
            </a:r>
            <a:r>
              <a:rPr lang="en-US" altLang="zh-CN" dirty="0">
                <a:sym typeface="Symbol" panose="05050102010706020507" pitchFamily="18" charset="2"/>
              </a:rPr>
              <a:t>(</a:t>
            </a:r>
            <a:r>
              <a:rPr lang="en-US" altLang="zh-CN" i="1" dirty="0">
                <a:sym typeface="Symbol" panose="05050102010706020507" pitchFamily="18" charset="2"/>
              </a:rPr>
              <a:t>o</a:t>
            </a:r>
            <a:r>
              <a:rPr lang="en-US" altLang="zh-CN" dirty="0">
                <a:sym typeface="Symbol" panose="05050102010706020507" pitchFamily="18" charset="2"/>
              </a:rPr>
              <a:t>)   for some element o</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P</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a:t>
            </a:r>
          </a:p>
        </p:txBody>
      </p:sp>
      <p:sp>
        <p:nvSpPr>
          <p:cNvPr id="117764" name="Line 4">
            <a:extLst>
              <a:ext uri="{FF2B5EF4-FFF2-40B4-BE49-F238E27FC236}">
                <a16:creationId xmlns:a16="http://schemas.microsoft.com/office/drawing/2014/main" id="{6C371943-2F8A-47EE-A9E0-FA220943B2FC}"/>
              </a:ext>
            </a:extLst>
          </p:cNvPr>
          <p:cNvSpPr>
            <a:spLocks noChangeShapeType="1"/>
          </p:cNvSpPr>
          <p:nvPr/>
        </p:nvSpPr>
        <p:spPr bwMode="auto">
          <a:xfrm>
            <a:off x="975048" y="1953551"/>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7765" name="Line 5">
            <a:extLst>
              <a:ext uri="{FF2B5EF4-FFF2-40B4-BE49-F238E27FC236}">
                <a16:creationId xmlns:a16="http://schemas.microsoft.com/office/drawing/2014/main" id="{5C5DF571-0C14-4399-9E67-62D2859E286A}"/>
              </a:ext>
            </a:extLst>
          </p:cNvPr>
          <p:cNvSpPr>
            <a:spLocks noChangeShapeType="1"/>
          </p:cNvSpPr>
          <p:nvPr/>
        </p:nvSpPr>
        <p:spPr bwMode="auto">
          <a:xfrm>
            <a:off x="975048" y="3020351"/>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7766" name="Line 6">
            <a:extLst>
              <a:ext uri="{FF2B5EF4-FFF2-40B4-BE49-F238E27FC236}">
                <a16:creationId xmlns:a16="http://schemas.microsoft.com/office/drawing/2014/main" id="{6074F2DB-75D3-4B49-9C39-FBBCA2AC5AE1}"/>
              </a:ext>
            </a:extLst>
          </p:cNvPr>
          <p:cNvSpPr>
            <a:spLocks noChangeShapeType="1"/>
          </p:cNvSpPr>
          <p:nvPr/>
        </p:nvSpPr>
        <p:spPr bwMode="auto">
          <a:xfrm>
            <a:off x="1051248" y="4087151"/>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117767" name="Line 7">
            <a:extLst>
              <a:ext uri="{FF2B5EF4-FFF2-40B4-BE49-F238E27FC236}">
                <a16:creationId xmlns:a16="http://schemas.microsoft.com/office/drawing/2014/main" id="{32A1DA0F-D6BE-4B4B-9C3A-B635224AAFCD}"/>
              </a:ext>
            </a:extLst>
          </p:cNvPr>
          <p:cNvSpPr>
            <a:spLocks noChangeShapeType="1"/>
          </p:cNvSpPr>
          <p:nvPr/>
        </p:nvSpPr>
        <p:spPr bwMode="auto">
          <a:xfrm>
            <a:off x="975048" y="5153951"/>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17768" name="WordArt 8">
            <a:extLst>
              <a:ext uri="{FF2B5EF4-FFF2-40B4-BE49-F238E27FC236}">
                <a16:creationId xmlns:a16="http://schemas.microsoft.com/office/drawing/2014/main" id="{35BC0344-B2BD-45FB-9F2D-45DA5A6B35E8}"/>
              </a:ext>
            </a:extLst>
          </p:cNvPr>
          <p:cNvSpPr>
            <a:spLocks noChangeArrowheads="1" noChangeShapeType="1" noTextEdit="1"/>
          </p:cNvSpPr>
          <p:nvPr/>
        </p:nvSpPr>
        <p:spPr bwMode="auto">
          <a:xfrm>
            <a:off x="3284240" y="1521453"/>
            <a:ext cx="48768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Universal instantiation</a:t>
            </a:r>
            <a:endParaRPr lang="zh-CN" altLang="en-US"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endParaRPr>
          </a:p>
        </p:txBody>
      </p:sp>
      <p:sp>
        <p:nvSpPr>
          <p:cNvPr id="117769" name="WordArt 9">
            <a:extLst>
              <a:ext uri="{FF2B5EF4-FFF2-40B4-BE49-F238E27FC236}">
                <a16:creationId xmlns:a16="http://schemas.microsoft.com/office/drawing/2014/main" id="{CE33304E-2919-4BE5-B5B9-7B1CB4A077EC}"/>
              </a:ext>
            </a:extLst>
          </p:cNvPr>
          <p:cNvSpPr>
            <a:spLocks noChangeArrowheads="1" noChangeShapeType="1" noTextEdit="1"/>
          </p:cNvSpPr>
          <p:nvPr/>
        </p:nvSpPr>
        <p:spPr bwMode="auto">
          <a:xfrm>
            <a:off x="3262636" y="3027991"/>
            <a:ext cx="5029200" cy="533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Universal generalization</a:t>
            </a:r>
            <a:endParaRPr lang="zh-CN" altLang="en-US"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endParaRPr>
          </a:p>
        </p:txBody>
      </p:sp>
      <p:sp>
        <p:nvSpPr>
          <p:cNvPr id="117770" name="WordArt 10">
            <a:extLst>
              <a:ext uri="{FF2B5EF4-FFF2-40B4-BE49-F238E27FC236}">
                <a16:creationId xmlns:a16="http://schemas.microsoft.com/office/drawing/2014/main" id="{ED08AABE-CA73-44B2-8941-6AAC8E8BAC3F}"/>
              </a:ext>
            </a:extLst>
          </p:cNvPr>
          <p:cNvSpPr>
            <a:spLocks noChangeArrowheads="1" noChangeShapeType="1" noTextEdit="1"/>
          </p:cNvSpPr>
          <p:nvPr/>
        </p:nvSpPr>
        <p:spPr bwMode="auto">
          <a:xfrm>
            <a:off x="3207296" y="3655053"/>
            <a:ext cx="53340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Existential instantiation</a:t>
            </a:r>
            <a:endParaRPr lang="zh-CN" altLang="en-US"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endParaRPr>
          </a:p>
        </p:txBody>
      </p:sp>
      <p:sp>
        <p:nvSpPr>
          <p:cNvPr id="117771" name="WordArt 11">
            <a:extLst>
              <a:ext uri="{FF2B5EF4-FFF2-40B4-BE49-F238E27FC236}">
                <a16:creationId xmlns:a16="http://schemas.microsoft.com/office/drawing/2014/main" id="{92871FBD-9415-49A6-83D3-1D4A70E6BB1A}"/>
              </a:ext>
            </a:extLst>
          </p:cNvPr>
          <p:cNvSpPr>
            <a:spLocks noChangeArrowheads="1" noChangeShapeType="1" noTextEdit="1"/>
          </p:cNvSpPr>
          <p:nvPr/>
        </p:nvSpPr>
        <p:spPr bwMode="auto">
          <a:xfrm>
            <a:off x="3131840" y="5285415"/>
            <a:ext cx="51816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Existential generalization</a:t>
            </a:r>
            <a:endParaRPr lang="zh-CN" altLang="en-US" sz="3600" kern="10" dirty="0">
              <a:solidFill>
                <a:srgbClr val="336699"/>
              </a:solidFill>
              <a:effectLst>
                <a:outerShdw dist="45791" dir="2021404" algn="ctr" rotWithShape="0">
                  <a:srgbClr val="C0C0C0"/>
                </a:outerShdw>
              </a:effectLst>
              <a:latin typeface="Times New Roman" panose="02020603050405020304" pitchFamily="18" charset="0"/>
              <a:cs typeface="Times New Roman" panose="02020603050405020304" pitchFamily="18" charset="0"/>
            </a:endParaRPr>
          </a:p>
        </p:txBody>
      </p:sp>
      <p:sp>
        <p:nvSpPr>
          <p:cNvPr id="2" name="灯片编号占位符 1">
            <a:extLst>
              <a:ext uri="{FF2B5EF4-FFF2-40B4-BE49-F238E27FC236}">
                <a16:creationId xmlns:a16="http://schemas.microsoft.com/office/drawing/2014/main" id="{AAF2E5D3-1280-4662-913E-71143AA6BF3E}"/>
              </a:ext>
            </a:extLst>
          </p:cNvPr>
          <p:cNvSpPr>
            <a:spLocks noGrp="1"/>
          </p:cNvSpPr>
          <p:nvPr>
            <p:ph type="sldNum" sz="quarter" idx="12"/>
          </p:nvPr>
        </p:nvSpPr>
        <p:spPr/>
        <p:txBody>
          <a:bodyPr/>
          <a:lstStyle/>
          <a:p>
            <a:fld id="{5453103E-1722-4B20-A6DE-C22430F596CF}" type="slidenum">
              <a:rPr lang="en-US" altLang="zh-CN" smtClean="0"/>
              <a:pPr/>
              <a:t>137</a:t>
            </a:fld>
            <a:endParaRPr lang="en-US" altLang="zh-CN"/>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44F631A-E9D8-4C2C-B9C5-FD7A0FE9B0D7}"/>
              </a:ext>
            </a:extLst>
          </p:cNvPr>
          <p:cNvSpPr>
            <a:spLocks noGrp="1" noChangeArrowheads="1"/>
          </p:cNvSpPr>
          <p:nvPr>
            <p:ph type="title"/>
          </p:nvPr>
        </p:nvSpPr>
        <p:spPr>
          <a:xfrm>
            <a:off x="-18580" y="260648"/>
            <a:ext cx="9162579"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UI</a:t>
            </a:r>
            <a:r>
              <a:rPr lang="zh-CN" altLang="en-US" b="1" dirty="0">
                <a:latin typeface="微软雅黑" panose="020B0503020204020204" pitchFamily="34" charset="-122"/>
                <a:ea typeface="微软雅黑" panose="020B0503020204020204" pitchFamily="34" charset="-122"/>
              </a:rPr>
              <a:t>规则</a:t>
            </a:r>
            <a:r>
              <a:rPr lang="en-US" altLang="zh-CN" b="1" dirty="0">
                <a:latin typeface="微软雅黑" panose="020B0503020204020204" pitchFamily="34" charset="-122"/>
                <a:ea typeface="微软雅黑" panose="020B0503020204020204" pitchFamily="34" charset="-122"/>
              </a:rPr>
              <a:t>(universal instantiation)</a:t>
            </a:r>
            <a:br>
              <a:rPr lang="en-US" altLang="zh-CN"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全称量词实例化规则　</a:t>
            </a:r>
          </a:p>
        </p:txBody>
      </p:sp>
      <p:sp>
        <p:nvSpPr>
          <p:cNvPr id="119811" name="Rectangle 3">
            <a:extLst>
              <a:ext uri="{FF2B5EF4-FFF2-40B4-BE49-F238E27FC236}">
                <a16:creationId xmlns:a16="http://schemas.microsoft.com/office/drawing/2014/main" id="{B6FE0D54-CA2E-4620-87C8-F1716688C6B4}"/>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b="1" dirty="0"/>
              <a:t> </a:t>
            </a:r>
            <a:r>
              <a:rPr lang="zh-CN" altLang="en-US" sz="2800" b="1" dirty="0"/>
              <a:t>表示为                   </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p>
          <a:p>
            <a:pPr algn="ctr" eaLnBrk="1" hangingPunct="1">
              <a:buFontTx/>
              <a:buNone/>
            </a:pPr>
            <a:r>
              <a:rPr lang="en-US" altLang="zh-CN" sz="2400" b="1" dirty="0">
                <a:sym typeface="Wingdings" panose="05000000000000000000" pitchFamily="2" charset="2"/>
              </a:rPr>
              <a:t>————</a:t>
            </a:r>
          </a:p>
          <a:p>
            <a:pPr algn="ctr" eaLnBrk="1" hangingPunct="1">
              <a:buFontTx/>
              <a:buNone/>
            </a:pPr>
            <a:r>
              <a:rPr lang="en-US" altLang="zh-CN" sz="2400" b="1" dirty="0">
                <a:sym typeface="Symbol" panose="05050102010706020507" pitchFamily="18" charset="2"/>
              </a:rPr>
              <a:t> </a:t>
            </a:r>
            <a:r>
              <a:rPr lang="en-US" altLang="zh-CN" sz="2800" b="1" i="1" dirty="0">
                <a:sym typeface="Symbol" panose="05050102010706020507" pitchFamily="18" charset="2"/>
              </a:rPr>
              <a:t> </a:t>
            </a:r>
            <a:r>
              <a:rPr lang="en-US" altLang="zh-CN" sz="2800" b="1" dirty="0">
                <a:sym typeface="Symbol" panose="05050102010706020507" pitchFamily="18" charset="2"/>
              </a:rPr>
              <a:t>A(c)</a:t>
            </a:r>
            <a:endParaRPr lang="en-US" altLang="zh-CN" sz="2800" b="1" dirty="0"/>
          </a:p>
          <a:p>
            <a:pPr eaLnBrk="1" hangingPunct="1">
              <a:buFont typeface="Wingdings" panose="05000000000000000000" pitchFamily="2" charset="2"/>
              <a:buChar char="n"/>
            </a:pPr>
            <a:endParaRPr lang="en-US" altLang="zh-CN" sz="2800" b="1" dirty="0"/>
          </a:p>
          <a:p>
            <a:pPr eaLnBrk="1" hangingPunct="1">
              <a:buFont typeface="Wingdings" panose="05000000000000000000" pitchFamily="2" charset="2"/>
              <a:buChar char="n"/>
            </a:pPr>
            <a:r>
              <a:rPr lang="zh-CN" altLang="en-US" sz="2800" b="1" dirty="0"/>
              <a:t>例如</a:t>
            </a:r>
          </a:p>
          <a:p>
            <a:pPr eaLnBrk="1" hangingPunct="1">
              <a:buFontTx/>
              <a:buNone/>
            </a:pPr>
            <a:r>
              <a:rPr lang="zh-CN" altLang="en-US" sz="2800" b="1" dirty="0">
                <a:sym typeface="Symbol" panose="05050102010706020507" pitchFamily="18" charset="2"/>
              </a:rPr>
              <a:t>    </a:t>
            </a:r>
            <a:r>
              <a:rPr lang="en-US" altLang="zh-CN" sz="2800" b="1" dirty="0">
                <a:sym typeface="Symbol" panose="05050102010706020507" pitchFamily="18" charset="2"/>
              </a:rPr>
              <a:t>(1)  x(F(x)</a:t>
            </a:r>
            <a:r>
              <a:rPr lang="en-US" altLang="zh-CN" sz="2800" b="1" dirty="0"/>
              <a:t>→G(x))        </a:t>
            </a:r>
            <a:r>
              <a:rPr lang="zh-CN" altLang="en-US" sz="2800" b="1" dirty="0"/>
              <a:t>前提引入</a:t>
            </a:r>
          </a:p>
          <a:p>
            <a:pPr eaLnBrk="1" hangingPunct="1">
              <a:buFontTx/>
              <a:buNone/>
            </a:pPr>
            <a:r>
              <a:rPr lang="zh-CN" altLang="en-US" sz="2400" b="1" dirty="0">
                <a:sym typeface="Symbol" panose="05050102010706020507" pitchFamily="18" charset="2"/>
              </a:rPr>
              <a:t>     </a:t>
            </a:r>
            <a:r>
              <a:rPr lang="en-US" altLang="zh-CN" sz="2400" b="1" dirty="0">
                <a:sym typeface="Symbol" panose="05050102010706020507" pitchFamily="18" charset="2"/>
              </a:rPr>
              <a:t>(2)  </a:t>
            </a:r>
            <a:r>
              <a:rPr lang="en-US" altLang="zh-CN" sz="2800" b="1" i="1" dirty="0">
                <a:sym typeface="Symbol" panose="05050102010706020507" pitchFamily="18" charset="2"/>
              </a:rPr>
              <a:t> </a:t>
            </a:r>
            <a:r>
              <a:rPr lang="en-US" altLang="zh-CN" sz="2800" b="1" dirty="0">
                <a:sym typeface="Symbol" panose="05050102010706020507" pitchFamily="18" charset="2"/>
              </a:rPr>
              <a:t>F(a)</a:t>
            </a:r>
            <a:r>
              <a:rPr lang="en-US" altLang="zh-CN" sz="2800" b="1" dirty="0"/>
              <a:t>→G(a)               (1)UI</a:t>
            </a:r>
          </a:p>
        </p:txBody>
      </p:sp>
      <p:sp>
        <p:nvSpPr>
          <p:cNvPr id="2" name="灯片编号占位符 1">
            <a:extLst>
              <a:ext uri="{FF2B5EF4-FFF2-40B4-BE49-F238E27FC236}">
                <a16:creationId xmlns:a16="http://schemas.microsoft.com/office/drawing/2014/main" id="{15B460E5-F3B5-4F0F-AF75-20E34FFE6EF2}"/>
              </a:ext>
            </a:extLst>
          </p:cNvPr>
          <p:cNvSpPr>
            <a:spLocks noGrp="1"/>
          </p:cNvSpPr>
          <p:nvPr>
            <p:ph type="sldNum" sz="quarter" idx="12"/>
          </p:nvPr>
        </p:nvSpPr>
        <p:spPr/>
        <p:txBody>
          <a:bodyPr/>
          <a:lstStyle/>
          <a:p>
            <a:fld id="{5453103E-1722-4B20-A6DE-C22430F596CF}" type="slidenum">
              <a:rPr lang="en-US" altLang="zh-CN" smtClean="0"/>
              <a:pPr/>
              <a:t>138</a:t>
            </a:fld>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4CD1F240-52C6-45DF-BE9C-30ADD3FC9B5F}"/>
              </a:ext>
            </a:extLst>
          </p:cNvPr>
          <p:cNvSpPr>
            <a:spLocks noGrp="1" noChangeArrowheads="1"/>
          </p:cNvSpPr>
          <p:nvPr>
            <p:ph type="title"/>
          </p:nvPr>
        </p:nvSpPr>
        <p:spPr>
          <a:xfrm>
            <a:off x="0" y="274638"/>
            <a:ext cx="914400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UG</a:t>
            </a:r>
            <a:r>
              <a:rPr lang="zh-CN" altLang="en-US" b="1" dirty="0">
                <a:latin typeface="微软雅黑" panose="020B0503020204020204" pitchFamily="34" charset="-122"/>
                <a:ea typeface="微软雅黑" panose="020B0503020204020204" pitchFamily="34" charset="-122"/>
              </a:rPr>
              <a:t>规则</a:t>
            </a:r>
            <a:r>
              <a:rPr lang="en-US" altLang="zh-CN" b="1" dirty="0">
                <a:latin typeface="微软雅黑" panose="020B0503020204020204" pitchFamily="34" charset="-122"/>
                <a:ea typeface="微软雅黑" panose="020B0503020204020204" pitchFamily="34" charset="-122"/>
              </a:rPr>
              <a:t>(</a:t>
            </a:r>
            <a:r>
              <a:rPr lang="en-US" altLang="zh-CN" sz="4000" b="1" dirty="0">
                <a:latin typeface="微软雅黑" panose="020B0503020204020204" pitchFamily="34" charset="-122"/>
                <a:ea typeface="微软雅黑" panose="020B0503020204020204" pitchFamily="34" charset="-122"/>
              </a:rPr>
              <a:t>universal generalization</a:t>
            </a:r>
            <a:r>
              <a:rPr lang="en-US" altLang="zh-CN" b="1" dirty="0">
                <a:latin typeface="微软雅黑" panose="020B0503020204020204" pitchFamily="34" charset="-122"/>
                <a:ea typeface="微软雅黑" panose="020B0503020204020204" pitchFamily="34" charset="-122"/>
              </a:rPr>
              <a:t>)</a:t>
            </a:r>
            <a:br>
              <a:rPr lang="en-US" altLang="zh-CN"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全称量词引入规则</a:t>
            </a:r>
          </a:p>
        </p:txBody>
      </p:sp>
      <p:sp>
        <p:nvSpPr>
          <p:cNvPr id="121859" name="Rectangle 3">
            <a:extLst>
              <a:ext uri="{FF2B5EF4-FFF2-40B4-BE49-F238E27FC236}">
                <a16:creationId xmlns:a16="http://schemas.microsoft.com/office/drawing/2014/main" id="{24F7D9CE-0074-4630-8E0E-C3C1301B1C36}"/>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dirty="0"/>
              <a:t> </a:t>
            </a:r>
            <a:r>
              <a:rPr lang="zh-CN" altLang="en-US" b="1" dirty="0"/>
              <a:t>表示为              </a:t>
            </a:r>
            <a:r>
              <a:rPr lang="zh-CN" altLang="en-US" b="1" dirty="0">
                <a:sym typeface="Symbol" panose="05050102010706020507" pitchFamily="18" charset="2"/>
              </a:rPr>
              <a:t> </a:t>
            </a:r>
            <a:r>
              <a:rPr lang="en-US" altLang="zh-CN" b="1" dirty="0">
                <a:sym typeface="Symbol" panose="05050102010706020507" pitchFamily="18" charset="2"/>
              </a:rPr>
              <a:t>A(y), </a:t>
            </a:r>
            <a:r>
              <a:rPr lang="zh-CN" altLang="en-US" b="1" dirty="0">
                <a:sym typeface="Symbol" panose="05050102010706020507" pitchFamily="18" charset="2"/>
              </a:rPr>
              <a:t>任意</a:t>
            </a:r>
            <a:r>
              <a:rPr lang="en-US" altLang="zh-CN" b="1" dirty="0">
                <a:sym typeface="Symbol" panose="05050102010706020507" pitchFamily="18" charset="2"/>
              </a:rPr>
              <a:t>y    </a:t>
            </a:r>
          </a:p>
          <a:p>
            <a:pPr algn="ctr" eaLnBrk="1" hangingPunct="1">
              <a:lnSpc>
                <a:spcPct val="90000"/>
              </a:lnSpc>
              <a:buFontTx/>
              <a:buNone/>
            </a:pPr>
            <a:r>
              <a:rPr lang="en-US" altLang="zh-CN" sz="2800" b="1" i="1" dirty="0">
                <a:sym typeface="Wingdings" panose="05000000000000000000" pitchFamily="2" charset="2"/>
              </a:rPr>
              <a:t> </a:t>
            </a:r>
            <a:r>
              <a:rPr lang="en-US" altLang="zh-CN" sz="2800" b="1" dirty="0">
                <a:sym typeface="Wingdings" panose="05000000000000000000" pitchFamily="2" charset="2"/>
              </a:rPr>
              <a:t>———— </a:t>
            </a:r>
          </a:p>
          <a:p>
            <a:pPr algn="ctr" eaLnBrk="1" hangingPunct="1">
              <a:lnSpc>
                <a:spcPct val="90000"/>
              </a:lnSpc>
              <a:buFontTx/>
              <a:buNone/>
            </a:pPr>
            <a:r>
              <a:rPr lang="en-US" altLang="zh-CN" sz="2800" b="1" dirty="0">
                <a:sym typeface="Symbol" panose="05050102010706020507" pitchFamily="18" charset="2"/>
              </a:rPr>
              <a:t></a:t>
            </a:r>
            <a:r>
              <a:rPr lang="en-US" altLang="zh-CN" b="1" i="1" dirty="0">
                <a:sym typeface="Symbol" panose="05050102010706020507" pitchFamily="18" charset="2"/>
              </a:rPr>
              <a:t> </a:t>
            </a:r>
            <a:r>
              <a:rPr lang="en-US" altLang="zh-CN" b="1" dirty="0">
                <a:sym typeface="Symbol" panose="05050102010706020507" pitchFamily="18" charset="2"/>
              </a:rPr>
              <a:t></a:t>
            </a:r>
            <a:r>
              <a:rPr lang="en-US" altLang="zh-CN" b="1" dirty="0" err="1">
                <a:sym typeface="Symbol" panose="05050102010706020507" pitchFamily="18" charset="2"/>
              </a:rPr>
              <a:t>xA</a:t>
            </a:r>
            <a:r>
              <a:rPr lang="en-US" altLang="zh-CN" b="1" dirty="0">
                <a:sym typeface="Symbol" panose="05050102010706020507" pitchFamily="18" charset="2"/>
              </a:rPr>
              <a:t>(x)</a:t>
            </a:r>
            <a:endParaRPr lang="en-US" altLang="zh-CN" b="1" dirty="0"/>
          </a:p>
          <a:p>
            <a:pPr eaLnBrk="1" hangingPunct="1">
              <a:lnSpc>
                <a:spcPct val="90000"/>
              </a:lnSpc>
              <a:buFont typeface="Wingdings" panose="05000000000000000000" pitchFamily="2" charset="2"/>
              <a:buChar char="n"/>
            </a:pPr>
            <a:endParaRPr lang="en-US" altLang="zh-CN" b="1" dirty="0"/>
          </a:p>
          <a:p>
            <a:pPr eaLnBrk="1" hangingPunct="1">
              <a:lnSpc>
                <a:spcPct val="90000"/>
              </a:lnSpc>
              <a:buFont typeface="Wingdings" panose="05000000000000000000" pitchFamily="2" charset="2"/>
              <a:buChar char="n"/>
            </a:pPr>
            <a:r>
              <a:rPr lang="zh-CN" altLang="en-US" b="1" dirty="0"/>
              <a:t>例如</a:t>
            </a:r>
            <a:br>
              <a:rPr lang="zh-CN" altLang="en-US" b="1" dirty="0"/>
            </a:br>
            <a:r>
              <a:rPr lang="zh-CN" altLang="en-US" b="1" dirty="0">
                <a:sym typeface="Symbol" panose="05050102010706020507" pitchFamily="18" charset="2"/>
              </a:rPr>
              <a:t>    </a:t>
            </a:r>
            <a:r>
              <a:rPr lang="en-US" altLang="zh-CN" b="1" dirty="0">
                <a:sym typeface="Symbol" panose="05050102010706020507" pitchFamily="18" charset="2"/>
              </a:rPr>
              <a:t>(1)  F(y)</a:t>
            </a:r>
            <a:r>
              <a:rPr lang="en-US" altLang="zh-CN" b="1" dirty="0"/>
              <a:t>→G(y) , </a:t>
            </a:r>
            <a:r>
              <a:rPr lang="zh-CN" altLang="en-US" b="1" dirty="0"/>
              <a:t>任意</a:t>
            </a:r>
            <a:r>
              <a:rPr lang="en-US" altLang="zh-CN" b="1" dirty="0"/>
              <a:t>y           </a:t>
            </a:r>
            <a:r>
              <a:rPr lang="zh-CN" altLang="en-US" b="1" dirty="0"/>
              <a:t>前提引入</a:t>
            </a:r>
            <a:br>
              <a:rPr lang="zh-CN" altLang="en-US" b="1" dirty="0"/>
            </a:br>
            <a:r>
              <a:rPr lang="zh-CN" altLang="en-US" sz="2800" b="1" dirty="0">
                <a:sym typeface="Symbol" panose="05050102010706020507" pitchFamily="18" charset="2"/>
              </a:rPr>
              <a:t>     </a:t>
            </a:r>
            <a:r>
              <a:rPr lang="en-US" altLang="zh-CN" sz="2800" b="1" dirty="0">
                <a:sym typeface="Symbol" panose="05050102010706020507" pitchFamily="18" charset="2"/>
              </a:rPr>
              <a:t>(2)  </a:t>
            </a:r>
            <a:r>
              <a:rPr lang="en-US" altLang="zh-CN" b="1" dirty="0">
                <a:sym typeface="Symbol" panose="05050102010706020507" pitchFamily="18" charset="2"/>
              </a:rPr>
              <a:t>x(F(x)</a:t>
            </a:r>
            <a:r>
              <a:rPr lang="en-US" altLang="zh-CN" b="1" dirty="0"/>
              <a:t>→G(x))        (1)UG</a:t>
            </a:r>
          </a:p>
        </p:txBody>
      </p:sp>
      <p:sp>
        <p:nvSpPr>
          <p:cNvPr id="2" name="灯片编号占位符 1">
            <a:extLst>
              <a:ext uri="{FF2B5EF4-FFF2-40B4-BE49-F238E27FC236}">
                <a16:creationId xmlns:a16="http://schemas.microsoft.com/office/drawing/2014/main" id="{AB92B23E-3C6D-4297-B1AB-9766691E4E1B}"/>
              </a:ext>
            </a:extLst>
          </p:cNvPr>
          <p:cNvSpPr>
            <a:spLocks noGrp="1"/>
          </p:cNvSpPr>
          <p:nvPr>
            <p:ph type="sldNum" sz="quarter" idx="12"/>
          </p:nvPr>
        </p:nvSpPr>
        <p:spPr/>
        <p:txBody>
          <a:bodyPr/>
          <a:lstStyle/>
          <a:p>
            <a:fld id="{5453103E-1722-4B20-A6DE-C22430F596CF}" type="slidenum">
              <a:rPr lang="en-US" altLang="zh-CN" smtClean="0"/>
              <a:pPr/>
              <a:t>139</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B81A55D-3AF5-44A3-B851-A3829DCC2EEA}"/>
              </a:ext>
            </a:extLst>
          </p:cNvPr>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p>
        </p:txBody>
      </p:sp>
      <p:sp>
        <p:nvSpPr>
          <p:cNvPr id="44035" name="Rectangle 3">
            <a:extLst>
              <a:ext uri="{FF2B5EF4-FFF2-40B4-BE49-F238E27FC236}">
                <a16:creationId xmlns:a16="http://schemas.microsoft.com/office/drawing/2014/main" id="{B4156EEB-1E5C-4BF9-B15C-3D9E9172BFFF}"/>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conjunction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AND</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conjunction</a:t>
            </a:r>
            <a:r>
              <a:rPr lang="en-US" altLang="zh-CN" dirty="0">
                <a:sym typeface="Symbol" panose="05050102010706020507" pitchFamily="18" charset="2"/>
              </a:rPr>
              <a:t>.</a:t>
            </a:r>
          </a:p>
          <a:p>
            <a:pPr eaLnBrk="1" hangingPunct="1">
              <a:buFontTx/>
              <a:buNone/>
            </a:pPr>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 then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I will have salad for lunch </a:t>
            </a:r>
            <a:r>
              <a:rPr lang="en-US" altLang="zh-CN" b="1" dirty="0">
                <a:solidFill>
                  <a:schemeClr val="accent2"/>
                </a:solidFill>
                <a:sym typeface="Symbol" panose="05050102010706020507" pitchFamily="18" charset="2"/>
              </a:rPr>
              <a:t>and</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I will have steak for dinner.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endParaRPr>
          </a:p>
        </p:txBody>
      </p:sp>
      <p:sp>
        <p:nvSpPr>
          <p:cNvPr id="44036" name="Line 4">
            <a:extLst>
              <a:ext uri="{FF2B5EF4-FFF2-40B4-BE49-F238E27FC236}">
                <a16:creationId xmlns:a16="http://schemas.microsoft.com/office/drawing/2014/main" id="{EF01F95F-CADF-4E1A-B9A9-F367C0B36BCF}"/>
              </a:ext>
            </a:extLst>
          </p:cNvPr>
          <p:cNvSpPr>
            <a:spLocks noChangeShapeType="1"/>
          </p:cNvSpPr>
          <p:nvPr/>
        </p:nvSpPr>
        <p:spPr bwMode="auto">
          <a:xfrm>
            <a:off x="8229600" y="6135688"/>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7" name="Line 5">
            <a:extLst>
              <a:ext uri="{FF2B5EF4-FFF2-40B4-BE49-F238E27FC236}">
                <a16:creationId xmlns:a16="http://schemas.microsoft.com/office/drawing/2014/main" id="{67B3531A-A897-4673-8714-35907ABF6ABF}"/>
              </a:ext>
            </a:extLst>
          </p:cNvPr>
          <p:cNvSpPr>
            <a:spLocks noChangeShapeType="1"/>
          </p:cNvSpPr>
          <p:nvPr/>
        </p:nvSpPr>
        <p:spPr bwMode="auto">
          <a:xfrm>
            <a:off x="8121650" y="3284538"/>
            <a:ext cx="152400" cy="0"/>
          </a:xfrm>
          <a:prstGeom prst="line">
            <a:avLst/>
          </a:prstGeom>
          <a:noFill/>
          <a:ln w="127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38" name="Text Box 6">
            <a:extLst>
              <a:ext uri="{FF2B5EF4-FFF2-40B4-BE49-F238E27FC236}">
                <a16:creationId xmlns:a16="http://schemas.microsoft.com/office/drawing/2014/main" id="{39ED41E2-0394-4B37-9EFE-3963C82E05BF}"/>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DBFA9F74-E905-4453-8630-9F05FACC4107}"/>
              </a:ext>
            </a:extLst>
          </p:cNvPr>
          <p:cNvSpPr>
            <a:spLocks noGrp="1"/>
          </p:cNvSpPr>
          <p:nvPr>
            <p:ph type="sldNum" sz="quarter" idx="12"/>
          </p:nvPr>
        </p:nvSpPr>
        <p:spPr/>
        <p:txBody>
          <a:bodyPr/>
          <a:lstStyle/>
          <a:p>
            <a:fld id="{0E0F66E4-F918-4E84-900C-EBB0345C0212}" type="slidenum">
              <a:rPr lang="en-US" altLang="zh-CN" smtClean="0"/>
              <a:pPr/>
              <a:t>14</a:t>
            </a:fld>
            <a:endParaRPr lang="en-US" altLang="zh-CN"/>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42E7230-DF7C-416B-A32D-A80353F460CC}"/>
              </a:ext>
            </a:extLst>
          </p:cNvPr>
          <p:cNvSpPr>
            <a:spLocks noGrp="1" noChangeArrowheads="1"/>
          </p:cNvSpPr>
          <p:nvPr>
            <p:ph type="title"/>
          </p:nvPr>
        </p:nvSpPr>
        <p:spPr>
          <a:xfrm>
            <a:off x="0" y="274638"/>
            <a:ext cx="9144000" cy="1143000"/>
          </a:xfrm>
        </p:spPr>
        <p:txBody>
          <a:bodyPr/>
          <a:lstStyle/>
          <a:p>
            <a:pPr eaLnBrk="1" hangingPunct="1"/>
            <a:r>
              <a:rPr lang="en-US" altLang="zh-CN" sz="4000" b="1" dirty="0">
                <a:latin typeface="微软雅黑" panose="020B0503020204020204" pitchFamily="34" charset="-122"/>
                <a:ea typeface="微软雅黑" panose="020B0503020204020204" pitchFamily="34" charset="-122"/>
              </a:rPr>
              <a:t>EI</a:t>
            </a:r>
            <a:r>
              <a:rPr lang="zh-CN" altLang="en-US" sz="4000" b="1" dirty="0">
                <a:latin typeface="微软雅黑" panose="020B0503020204020204" pitchFamily="34" charset="-122"/>
                <a:ea typeface="微软雅黑" panose="020B0503020204020204" pitchFamily="34" charset="-122"/>
              </a:rPr>
              <a:t>规则</a:t>
            </a:r>
            <a:r>
              <a:rPr lang="en-US" altLang="zh-CN" sz="4000" b="1" dirty="0">
                <a:latin typeface="微软雅黑" panose="020B0503020204020204" pitchFamily="34" charset="-122"/>
                <a:ea typeface="微软雅黑" panose="020B0503020204020204" pitchFamily="34" charset="-122"/>
              </a:rPr>
              <a:t>(existential instantiation)</a:t>
            </a:r>
            <a:br>
              <a:rPr lang="en-US" altLang="zh-CN" sz="4000"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存在量词实例化规则</a:t>
            </a:r>
          </a:p>
        </p:txBody>
      </p:sp>
      <p:sp>
        <p:nvSpPr>
          <p:cNvPr id="123907" name="Rectangle 3">
            <a:extLst>
              <a:ext uri="{FF2B5EF4-FFF2-40B4-BE49-F238E27FC236}">
                <a16:creationId xmlns:a16="http://schemas.microsoft.com/office/drawing/2014/main" id="{B8B8109C-1E66-4D12-80D4-C1E36A207444}"/>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Char char="n"/>
            </a:pPr>
            <a:r>
              <a:rPr lang="en-US" altLang="zh-CN" dirty="0"/>
              <a:t> </a:t>
            </a:r>
            <a:r>
              <a:rPr lang="zh-CN" altLang="en-US" sz="2800" b="1" dirty="0"/>
              <a:t>表示为                   </a:t>
            </a:r>
            <a:r>
              <a:rPr lang="zh-CN" altLang="en-US"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p>
          <a:p>
            <a:pPr algn="ctr" eaLnBrk="1" hangingPunct="1">
              <a:lnSpc>
                <a:spcPct val="90000"/>
              </a:lnSpc>
              <a:buFontTx/>
              <a:buNone/>
            </a:pPr>
            <a:r>
              <a:rPr lang="en-US" altLang="zh-CN" sz="2800" b="1" i="1" dirty="0">
                <a:sym typeface="Wingdings" panose="05000000000000000000" pitchFamily="2" charset="2"/>
              </a:rPr>
              <a:t> </a:t>
            </a:r>
            <a:r>
              <a:rPr lang="en-US" altLang="zh-CN" sz="2800" b="1" dirty="0">
                <a:sym typeface="Wingdings" panose="05000000000000000000" pitchFamily="2" charset="2"/>
              </a:rPr>
              <a:t>————</a:t>
            </a:r>
          </a:p>
          <a:p>
            <a:pPr algn="ctr" eaLnBrk="1" hangingPunct="1">
              <a:lnSpc>
                <a:spcPct val="90000"/>
              </a:lnSpc>
              <a:buFontTx/>
              <a:buNone/>
            </a:pPr>
            <a:r>
              <a:rPr lang="en-US" altLang="zh-CN" sz="2800" b="1" dirty="0">
                <a:sym typeface="Symbol" panose="05050102010706020507" pitchFamily="18" charset="2"/>
              </a:rPr>
              <a:t></a:t>
            </a:r>
            <a:r>
              <a:rPr lang="en-US" altLang="zh-CN" sz="2800" b="1" i="1" dirty="0">
                <a:sym typeface="Symbol" panose="05050102010706020507" pitchFamily="18" charset="2"/>
              </a:rPr>
              <a:t> </a:t>
            </a:r>
            <a:r>
              <a:rPr lang="en-US" altLang="zh-CN" sz="2800" b="1" dirty="0">
                <a:sym typeface="Symbol" panose="05050102010706020507" pitchFamily="18" charset="2"/>
              </a:rPr>
              <a:t>A(c), </a:t>
            </a:r>
            <a:r>
              <a:rPr lang="zh-CN" altLang="en-US" sz="2800" b="1" dirty="0">
                <a:sym typeface="Symbol" panose="05050102010706020507" pitchFamily="18" charset="2"/>
              </a:rPr>
              <a:t>对某个</a:t>
            </a:r>
            <a:r>
              <a:rPr lang="en-US" altLang="zh-CN" sz="2800" b="1" dirty="0">
                <a:sym typeface="Symbol" panose="05050102010706020507" pitchFamily="18" charset="2"/>
              </a:rPr>
              <a:t>c</a:t>
            </a:r>
            <a:endParaRPr lang="en-US" altLang="zh-CN" sz="2800" b="1" dirty="0"/>
          </a:p>
          <a:p>
            <a:pPr eaLnBrk="1" hangingPunct="1">
              <a:lnSpc>
                <a:spcPct val="90000"/>
              </a:lnSpc>
              <a:buFont typeface="Wingdings" panose="05000000000000000000" pitchFamily="2" charset="2"/>
              <a:buChar char="n"/>
            </a:pPr>
            <a:endParaRPr lang="en-US" altLang="zh-CN" sz="2800" b="1" dirty="0"/>
          </a:p>
          <a:p>
            <a:pPr eaLnBrk="1" hangingPunct="1">
              <a:lnSpc>
                <a:spcPct val="90000"/>
              </a:lnSpc>
              <a:buFont typeface="Wingdings" panose="05000000000000000000" pitchFamily="2" charset="2"/>
              <a:buChar char="n"/>
            </a:pPr>
            <a:r>
              <a:rPr lang="zh-CN" altLang="en-US" sz="2800" b="1" dirty="0"/>
              <a:t>例如</a:t>
            </a:r>
          </a:p>
          <a:p>
            <a:pPr eaLnBrk="1" hangingPunct="1">
              <a:lnSpc>
                <a:spcPct val="90000"/>
              </a:lnSpc>
              <a:buFontTx/>
              <a:buNone/>
            </a:pPr>
            <a:r>
              <a:rPr lang="zh-CN" altLang="en-US" sz="2800" b="1" dirty="0">
                <a:sym typeface="Symbol" panose="05050102010706020507" pitchFamily="18" charset="2"/>
              </a:rPr>
              <a:t>     </a:t>
            </a:r>
            <a:r>
              <a:rPr lang="en-US" altLang="zh-CN" sz="2800" b="1" dirty="0">
                <a:sym typeface="Symbol" panose="05050102010706020507" pitchFamily="18" charset="2"/>
              </a:rPr>
              <a:t>(1)   x(F(x)</a:t>
            </a:r>
            <a:r>
              <a:rPr lang="en-US" altLang="zh-CN" sz="2800" b="1" dirty="0"/>
              <a:t>∧G(x))        </a:t>
            </a:r>
            <a:r>
              <a:rPr lang="zh-CN" altLang="en-US" sz="2800" b="1" dirty="0"/>
              <a:t>前提引入</a:t>
            </a:r>
          </a:p>
          <a:p>
            <a:pPr eaLnBrk="1" hangingPunct="1">
              <a:lnSpc>
                <a:spcPct val="90000"/>
              </a:lnSpc>
              <a:buFontTx/>
              <a:buNone/>
            </a:pPr>
            <a:r>
              <a:rPr lang="zh-CN" altLang="en-US" sz="2800" b="1" dirty="0">
                <a:sym typeface="Symbol" panose="05050102010706020507" pitchFamily="18" charset="2"/>
              </a:rPr>
              <a:t>     </a:t>
            </a:r>
            <a:r>
              <a:rPr lang="en-US" altLang="zh-CN" sz="2800" b="1" dirty="0">
                <a:sym typeface="Symbol" panose="05050102010706020507" pitchFamily="18" charset="2"/>
              </a:rPr>
              <a:t>(2)  </a:t>
            </a:r>
            <a:r>
              <a:rPr lang="en-US" altLang="zh-CN" sz="2800" b="1" i="1" dirty="0">
                <a:sym typeface="Symbol" panose="05050102010706020507" pitchFamily="18" charset="2"/>
              </a:rPr>
              <a:t> </a:t>
            </a:r>
            <a:r>
              <a:rPr lang="en-US" altLang="zh-CN" sz="2800" b="1" dirty="0">
                <a:sym typeface="Symbol" panose="05050102010706020507" pitchFamily="18" charset="2"/>
              </a:rPr>
              <a:t>F(a)</a:t>
            </a:r>
            <a:r>
              <a:rPr lang="en-US" altLang="zh-CN" sz="2800" b="1" dirty="0"/>
              <a:t>∧G(a)               (1)EI</a:t>
            </a:r>
          </a:p>
        </p:txBody>
      </p:sp>
      <p:sp>
        <p:nvSpPr>
          <p:cNvPr id="2" name="灯片编号占位符 1">
            <a:extLst>
              <a:ext uri="{FF2B5EF4-FFF2-40B4-BE49-F238E27FC236}">
                <a16:creationId xmlns:a16="http://schemas.microsoft.com/office/drawing/2014/main" id="{C6D37F8C-1471-4694-ADC8-41343C524D55}"/>
              </a:ext>
            </a:extLst>
          </p:cNvPr>
          <p:cNvSpPr>
            <a:spLocks noGrp="1"/>
          </p:cNvSpPr>
          <p:nvPr>
            <p:ph type="sldNum" sz="quarter" idx="12"/>
          </p:nvPr>
        </p:nvSpPr>
        <p:spPr/>
        <p:txBody>
          <a:bodyPr/>
          <a:lstStyle/>
          <a:p>
            <a:fld id="{5453103E-1722-4B20-A6DE-C22430F596CF}" type="slidenum">
              <a:rPr lang="en-US" altLang="zh-CN" smtClean="0"/>
              <a:pPr/>
              <a:t>140</a:t>
            </a:fld>
            <a:endParaRPr lang="en-US" altLang="zh-CN"/>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01077769-5D23-4390-BBBD-CBB8864B7FAE}"/>
              </a:ext>
            </a:extLst>
          </p:cNvPr>
          <p:cNvSpPr>
            <a:spLocks noGrp="1" noChangeArrowheads="1"/>
          </p:cNvSpPr>
          <p:nvPr>
            <p:ph type="title"/>
          </p:nvPr>
        </p:nvSpPr>
        <p:spPr>
          <a:xfrm>
            <a:off x="0" y="274638"/>
            <a:ext cx="9144000" cy="1143000"/>
          </a:xfrm>
        </p:spPr>
        <p:txBody>
          <a:bodyPr/>
          <a:lstStyle/>
          <a:p>
            <a:pPr eaLnBrk="1" hangingPunct="1"/>
            <a:r>
              <a:rPr lang="en-US" altLang="zh-CN" b="1" dirty="0">
                <a:latin typeface="微软雅黑" panose="020B0503020204020204" pitchFamily="34" charset="-122"/>
                <a:ea typeface="微软雅黑" panose="020B0503020204020204" pitchFamily="34" charset="-122"/>
              </a:rPr>
              <a:t>EG</a:t>
            </a:r>
            <a:r>
              <a:rPr lang="zh-CN" altLang="en-US" b="1" dirty="0">
                <a:latin typeface="微软雅黑" panose="020B0503020204020204" pitchFamily="34" charset="-122"/>
                <a:ea typeface="微软雅黑" panose="020B0503020204020204" pitchFamily="34" charset="-122"/>
              </a:rPr>
              <a:t>规则</a:t>
            </a:r>
            <a:r>
              <a:rPr lang="en-US" altLang="zh-CN" b="1" dirty="0">
                <a:latin typeface="微软雅黑" panose="020B0503020204020204" pitchFamily="34" charset="-122"/>
                <a:ea typeface="微软雅黑" panose="020B0503020204020204" pitchFamily="34" charset="-122"/>
              </a:rPr>
              <a:t>(</a:t>
            </a:r>
            <a:r>
              <a:rPr lang="en-US" altLang="zh-CN" sz="3600" b="1" dirty="0">
                <a:latin typeface="微软雅黑" panose="020B0503020204020204" pitchFamily="34" charset="-122"/>
                <a:ea typeface="微软雅黑" panose="020B0503020204020204" pitchFamily="34" charset="-122"/>
              </a:rPr>
              <a:t>existential generalization</a:t>
            </a:r>
            <a:r>
              <a:rPr lang="en-US" altLang="zh-CN" b="1" dirty="0">
                <a:latin typeface="微软雅黑" panose="020B0503020204020204" pitchFamily="34" charset="-122"/>
                <a:ea typeface="微软雅黑" panose="020B0503020204020204" pitchFamily="34" charset="-122"/>
              </a:rPr>
              <a:t>)</a:t>
            </a:r>
            <a:br>
              <a:rPr lang="en-US" altLang="zh-CN" b="1"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存在量词引入规则</a:t>
            </a:r>
          </a:p>
        </p:txBody>
      </p:sp>
      <p:sp>
        <p:nvSpPr>
          <p:cNvPr id="125955" name="Rectangle 3">
            <a:extLst>
              <a:ext uri="{FF2B5EF4-FFF2-40B4-BE49-F238E27FC236}">
                <a16:creationId xmlns:a16="http://schemas.microsoft.com/office/drawing/2014/main" id="{44CBF78E-727E-4AA3-A14B-A808F1DD1247}"/>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dirty="0"/>
              <a:t> </a:t>
            </a:r>
            <a:r>
              <a:rPr lang="zh-CN" altLang="en-US" sz="2800" b="1" dirty="0"/>
              <a:t>表示为                    </a:t>
            </a:r>
            <a:r>
              <a:rPr lang="zh-CN" altLang="en-US" sz="2800" b="1" dirty="0">
                <a:sym typeface="Symbol" panose="05050102010706020507" pitchFamily="18" charset="2"/>
              </a:rPr>
              <a:t> </a:t>
            </a:r>
            <a:r>
              <a:rPr lang="en-US" altLang="zh-CN" sz="2800" b="1" dirty="0">
                <a:sym typeface="Symbol" panose="05050102010706020507" pitchFamily="18" charset="2"/>
              </a:rPr>
              <a:t>A(c),</a:t>
            </a:r>
            <a:r>
              <a:rPr lang="zh-CN" altLang="en-US" sz="2800" b="1" dirty="0">
                <a:sym typeface="Symbol" panose="05050102010706020507" pitchFamily="18" charset="2"/>
              </a:rPr>
              <a:t> 对某个</a:t>
            </a:r>
            <a:r>
              <a:rPr lang="en-US" altLang="zh-CN" sz="2800" b="1" dirty="0">
                <a:sym typeface="Symbol" panose="05050102010706020507" pitchFamily="18" charset="2"/>
              </a:rPr>
              <a:t>c    </a:t>
            </a:r>
          </a:p>
          <a:p>
            <a:pPr algn="ctr" eaLnBrk="1" hangingPunct="1">
              <a:buFontTx/>
              <a:buNone/>
            </a:pPr>
            <a:r>
              <a:rPr lang="en-US" altLang="zh-CN" sz="2400" b="1" i="1" dirty="0">
                <a:sym typeface="Wingdings" panose="05000000000000000000" pitchFamily="2" charset="2"/>
              </a:rPr>
              <a:t> </a:t>
            </a:r>
            <a:r>
              <a:rPr lang="en-US" altLang="zh-CN" sz="2400" b="1" dirty="0">
                <a:sym typeface="Wingdings" panose="05000000000000000000" pitchFamily="2" charset="2"/>
              </a:rPr>
              <a:t>———— </a:t>
            </a:r>
          </a:p>
          <a:p>
            <a:pPr algn="ctr" eaLnBrk="1" hangingPunct="1">
              <a:buFontTx/>
              <a:buNone/>
            </a:pPr>
            <a:r>
              <a:rPr lang="en-US" altLang="zh-CN" sz="2400" b="1" dirty="0">
                <a:sym typeface="Symbol" panose="05050102010706020507" pitchFamily="18" charset="2"/>
              </a:rPr>
              <a:t></a:t>
            </a:r>
            <a:r>
              <a:rPr lang="en-US" altLang="zh-CN" sz="2800" b="1" i="1" dirty="0">
                <a:sym typeface="Symbol" panose="05050102010706020507" pitchFamily="18" charset="2"/>
              </a:rPr>
              <a:t> </a:t>
            </a:r>
            <a:r>
              <a:rPr lang="en-US" altLang="zh-CN" sz="2800" b="1" dirty="0">
                <a:sym typeface="Symbol" panose="05050102010706020507" pitchFamily="18" charset="2"/>
              </a:rPr>
              <a:t></a:t>
            </a:r>
            <a:r>
              <a:rPr lang="en-US" altLang="zh-CN" sz="2800" b="1" dirty="0" err="1">
                <a:sym typeface="Symbol" panose="05050102010706020507" pitchFamily="18" charset="2"/>
              </a:rPr>
              <a:t>xA</a:t>
            </a:r>
            <a:r>
              <a:rPr lang="en-US" altLang="zh-CN" sz="2800" b="1" dirty="0">
                <a:sym typeface="Symbol" panose="05050102010706020507" pitchFamily="18" charset="2"/>
              </a:rPr>
              <a:t>(x)</a:t>
            </a:r>
            <a:endParaRPr lang="en-US" altLang="zh-CN" sz="2800" b="1" dirty="0"/>
          </a:p>
          <a:p>
            <a:pPr eaLnBrk="1" hangingPunct="1">
              <a:buFont typeface="Wingdings" panose="05000000000000000000" pitchFamily="2" charset="2"/>
              <a:buChar char="n"/>
            </a:pPr>
            <a:endParaRPr lang="en-US" altLang="zh-CN" sz="2800" b="1" dirty="0"/>
          </a:p>
          <a:p>
            <a:pPr eaLnBrk="1" hangingPunct="1">
              <a:buFont typeface="Wingdings" panose="05000000000000000000" pitchFamily="2" charset="2"/>
              <a:buChar char="n"/>
            </a:pPr>
            <a:r>
              <a:rPr lang="zh-CN" altLang="en-US" sz="2800" b="1" dirty="0"/>
              <a:t>例如</a:t>
            </a:r>
          </a:p>
          <a:p>
            <a:pPr eaLnBrk="1" hangingPunct="1">
              <a:buFontTx/>
              <a:buNone/>
            </a:pPr>
            <a:r>
              <a:rPr lang="zh-CN" altLang="en-US" sz="2800" b="1" dirty="0">
                <a:sym typeface="Symbol" panose="05050102010706020507" pitchFamily="18" charset="2"/>
              </a:rPr>
              <a:t>      </a:t>
            </a:r>
            <a:r>
              <a:rPr lang="en-US" altLang="zh-CN" sz="2800" b="1" dirty="0">
                <a:sym typeface="Symbol" panose="05050102010706020507" pitchFamily="18" charset="2"/>
              </a:rPr>
              <a:t>(1)   F(c)</a:t>
            </a:r>
            <a:r>
              <a:rPr lang="en-US" altLang="zh-CN" sz="2800" b="1" dirty="0"/>
              <a:t>∧G(c)             </a:t>
            </a:r>
            <a:r>
              <a:rPr lang="zh-CN" altLang="en-US" sz="2800" b="1" dirty="0"/>
              <a:t>前提引入</a:t>
            </a:r>
          </a:p>
          <a:p>
            <a:pPr eaLnBrk="1" hangingPunct="1">
              <a:buFontTx/>
              <a:buNone/>
            </a:pPr>
            <a:r>
              <a:rPr lang="zh-CN" altLang="en-US" sz="2800" b="1" dirty="0">
                <a:sym typeface="Symbol" panose="05050102010706020507" pitchFamily="18" charset="2"/>
              </a:rPr>
              <a:t>      </a:t>
            </a:r>
            <a:r>
              <a:rPr lang="en-US" altLang="zh-CN" sz="2800" b="1" dirty="0">
                <a:sym typeface="Symbol" panose="05050102010706020507" pitchFamily="18" charset="2"/>
              </a:rPr>
              <a:t>(2)</a:t>
            </a:r>
            <a:r>
              <a:rPr lang="en-US" altLang="zh-CN" sz="2400" b="1" dirty="0">
                <a:sym typeface="Symbol" panose="05050102010706020507" pitchFamily="18" charset="2"/>
              </a:rPr>
              <a:t>   </a:t>
            </a:r>
            <a:r>
              <a:rPr lang="en-US" altLang="zh-CN" sz="2800" b="1" dirty="0">
                <a:sym typeface="Symbol" panose="05050102010706020507" pitchFamily="18" charset="2"/>
              </a:rPr>
              <a:t>x(F(x)</a:t>
            </a:r>
            <a:r>
              <a:rPr lang="en-US" altLang="zh-CN" sz="2800" b="1" dirty="0"/>
              <a:t>∧G(x))        (1)EG</a:t>
            </a:r>
          </a:p>
        </p:txBody>
      </p:sp>
      <p:sp>
        <p:nvSpPr>
          <p:cNvPr id="2" name="灯片编号占位符 1">
            <a:extLst>
              <a:ext uri="{FF2B5EF4-FFF2-40B4-BE49-F238E27FC236}">
                <a16:creationId xmlns:a16="http://schemas.microsoft.com/office/drawing/2014/main" id="{ECD1BE76-38C7-47EC-BBD8-88E444245936}"/>
              </a:ext>
            </a:extLst>
          </p:cNvPr>
          <p:cNvSpPr>
            <a:spLocks noGrp="1"/>
          </p:cNvSpPr>
          <p:nvPr>
            <p:ph type="sldNum" sz="quarter" idx="12"/>
          </p:nvPr>
        </p:nvSpPr>
        <p:spPr/>
        <p:txBody>
          <a:bodyPr/>
          <a:lstStyle/>
          <a:p>
            <a:fld id="{5453103E-1722-4B20-A6DE-C22430F596CF}" type="slidenum">
              <a:rPr lang="en-US" altLang="zh-CN" smtClean="0"/>
              <a:pPr/>
              <a:t>141</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1BBB827-667C-434F-812A-ED1260ECA909}"/>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构造推理的证明</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举例</a:t>
            </a:r>
            <a:r>
              <a:rPr lang="en-US" altLang="zh-CN" b="1" dirty="0">
                <a:latin typeface="微软雅黑" panose="020B0503020204020204" pitchFamily="34" charset="-122"/>
                <a:ea typeface="微软雅黑" panose="020B0503020204020204" pitchFamily="34" charset="-122"/>
              </a:rPr>
              <a:t>)</a:t>
            </a:r>
          </a:p>
        </p:txBody>
      </p:sp>
      <p:sp>
        <p:nvSpPr>
          <p:cNvPr id="128003" name="Rectangle 3">
            <a:extLst>
              <a:ext uri="{FF2B5EF4-FFF2-40B4-BE49-F238E27FC236}">
                <a16:creationId xmlns:a16="http://schemas.microsoft.com/office/drawing/2014/main" id="{744ADD4D-936B-4648-9AE6-0D57CC50C096}"/>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dirty="0"/>
              <a:t>前提</a:t>
            </a:r>
            <a:r>
              <a:rPr lang="en-US" altLang="zh-CN" dirty="0"/>
              <a:t>:  </a:t>
            </a:r>
            <a:r>
              <a:rPr lang="en-US" altLang="zh-CN" dirty="0">
                <a:sym typeface="Symbol" panose="05050102010706020507" pitchFamily="18" charset="2"/>
              </a:rPr>
              <a:t>x(F(x)G(x))</a:t>
            </a:r>
            <a:r>
              <a:rPr lang="zh-CN" altLang="en-US" dirty="0"/>
              <a:t>，</a:t>
            </a:r>
            <a:r>
              <a:rPr lang="en-US" altLang="zh-CN" dirty="0"/>
              <a:t>F(a)   </a:t>
            </a:r>
          </a:p>
          <a:p>
            <a:pPr eaLnBrk="1" hangingPunct="1">
              <a:buFontTx/>
              <a:buNone/>
            </a:pPr>
            <a:r>
              <a:rPr lang="en-US" altLang="zh-CN" dirty="0"/>
              <a:t>   </a:t>
            </a:r>
            <a:r>
              <a:rPr lang="zh-CN" altLang="en-US" dirty="0"/>
              <a:t>结论</a:t>
            </a:r>
            <a:r>
              <a:rPr lang="en-US" altLang="zh-CN" dirty="0"/>
              <a:t>:  G(a)</a:t>
            </a:r>
          </a:p>
          <a:p>
            <a:pPr eaLnBrk="1" hangingPunct="1">
              <a:buFontTx/>
              <a:buNone/>
            </a:pPr>
            <a:r>
              <a:rPr lang="en-US" altLang="zh-CN" dirty="0"/>
              <a:t>   </a:t>
            </a:r>
            <a:r>
              <a:rPr lang="zh-CN" altLang="en-US" dirty="0"/>
              <a:t>证明</a:t>
            </a:r>
            <a:r>
              <a:rPr lang="en-US" altLang="zh-CN" dirty="0"/>
              <a:t>:  (1) F(a)                    </a:t>
            </a:r>
            <a:r>
              <a:rPr lang="zh-CN" altLang="en-US" dirty="0">
                <a:sym typeface="Symbol" panose="05050102010706020507" pitchFamily="18" charset="2"/>
              </a:rPr>
              <a:t>前提引入</a:t>
            </a:r>
            <a:endParaRPr lang="zh-CN" altLang="en-US" dirty="0"/>
          </a:p>
          <a:p>
            <a:pPr eaLnBrk="1" hangingPunct="1">
              <a:buFontTx/>
              <a:buNone/>
            </a:pPr>
            <a:r>
              <a:rPr lang="zh-CN" altLang="en-US" dirty="0"/>
              <a:t>             </a:t>
            </a:r>
            <a:r>
              <a:rPr lang="en-US" altLang="zh-CN" dirty="0"/>
              <a:t>(2) </a:t>
            </a:r>
            <a:r>
              <a:rPr lang="en-US" altLang="zh-CN" dirty="0">
                <a:sym typeface="Symbol" panose="05050102010706020507" pitchFamily="18" charset="2"/>
              </a:rPr>
              <a:t>x(F(x)G(x))   </a:t>
            </a:r>
            <a:r>
              <a:rPr lang="zh-CN" altLang="en-US" dirty="0">
                <a:sym typeface="Symbol" panose="05050102010706020507" pitchFamily="18" charset="2"/>
              </a:rPr>
              <a:t>前提引入</a:t>
            </a:r>
          </a:p>
          <a:p>
            <a:pPr eaLnBrk="1" hangingPunct="1">
              <a:buFontTx/>
              <a:buNone/>
            </a:pPr>
            <a:r>
              <a:rPr lang="zh-CN" altLang="en-US" dirty="0">
                <a:sym typeface="Symbol" panose="05050102010706020507" pitchFamily="18" charset="2"/>
              </a:rPr>
              <a:t>             </a:t>
            </a:r>
            <a:r>
              <a:rPr lang="en-US" altLang="zh-CN" dirty="0">
                <a:sym typeface="Symbol" panose="05050102010706020507" pitchFamily="18" charset="2"/>
              </a:rPr>
              <a:t>(3) F(a)G(a)          (2)UI</a:t>
            </a:r>
            <a:endParaRPr lang="en-US" altLang="zh-CN" dirty="0"/>
          </a:p>
          <a:p>
            <a:pPr eaLnBrk="1" hangingPunct="1">
              <a:buFontTx/>
              <a:buNone/>
            </a:pPr>
            <a:r>
              <a:rPr lang="en-US" altLang="zh-CN" dirty="0"/>
              <a:t>             (4) G(a)                    (1)(3)</a:t>
            </a:r>
            <a:r>
              <a:rPr lang="zh-CN" altLang="en-US" dirty="0"/>
              <a:t>假言推理 </a:t>
            </a:r>
          </a:p>
        </p:txBody>
      </p:sp>
      <p:sp>
        <p:nvSpPr>
          <p:cNvPr id="2" name="灯片编号占位符 1">
            <a:extLst>
              <a:ext uri="{FF2B5EF4-FFF2-40B4-BE49-F238E27FC236}">
                <a16:creationId xmlns:a16="http://schemas.microsoft.com/office/drawing/2014/main" id="{DE457DDC-B410-492A-9B93-98ECC735AD26}"/>
              </a:ext>
            </a:extLst>
          </p:cNvPr>
          <p:cNvSpPr>
            <a:spLocks noGrp="1"/>
          </p:cNvSpPr>
          <p:nvPr>
            <p:ph type="sldNum" sz="quarter" idx="12"/>
          </p:nvPr>
        </p:nvSpPr>
        <p:spPr/>
        <p:txBody>
          <a:bodyPr/>
          <a:lstStyle/>
          <a:p>
            <a:fld id="{5453103E-1722-4B20-A6DE-C22430F596CF}" type="slidenum">
              <a:rPr lang="en-US" altLang="zh-CN" smtClean="0"/>
              <a:pPr/>
              <a:t>142</a:t>
            </a:fld>
            <a:endParaRPr lang="en-US" altLang="zh-CN"/>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9E34-981B-454B-903D-5553E5281D10}"/>
              </a:ext>
            </a:extLst>
          </p:cNvPr>
          <p:cNvSpPr>
            <a:spLocks noGrp="1"/>
          </p:cNvSpPr>
          <p:nvPr>
            <p:ph type="title"/>
          </p:nvPr>
        </p:nvSpPr>
        <p:spPr/>
        <p:txBody>
          <a:bodyPr>
            <a:noAutofit/>
          </a:bodyPr>
          <a:lstStyle/>
          <a:p>
            <a:pPr eaLnBrk="1" fontAlgn="auto" hangingPunct="1">
              <a:spcAft>
                <a:spcPts val="0"/>
              </a:spcAft>
              <a:defRPr/>
            </a:pPr>
            <a:r>
              <a:rPr lang="en-US" sz="4000" dirty="0"/>
              <a:t>Returning to the Socrates Example </a:t>
            </a:r>
          </a:p>
        </p:txBody>
      </p:sp>
      <p:sp>
        <p:nvSpPr>
          <p:cNvPr id="36867" name="Content Placeholder 2"/>
          <p:cNvSpPr>
            <a:spLocks noGrp="1"/>
          </p:cNvSpPr>
          <p:nvPr>
            <p:ph idx="1"/>
          </p:nvPr>
        </p:nvSpPr>
        <p:spPr/>
        <p:txBody>
          <a:bodyPr/>
          <a:lstStyle/>
          <a:p>
            <a:pPr eaLnBrk="1" hangingPunct="1"/>
            <a:r>
              <a:rPr lang="en-US" altLang="zh-CN" sz="2400" b="0" dirty="0"/>
              <a:t>Introduce the  propositional functions </a:t>
            </a:r>
            <a:r>
              <a:rPr lang="en-US" altLang="zh-CN" sz="2400" b="0" i="1" dirty="0"/>
              <a:t>Man(x) </a:t>
            </a:r>
            <a:r>
              <a:rPr lang="en-US" altLang="zh-CN" sz="2400" b="0" dirty="0"/>
              <a:t>denoting “</a:t>
            </a:r>
            <a:r>
              <a:rPr lang="en-US" altLang="zh-CN" sz="2400" b="0" i="1" dirty="0"/>
              <a:t>x</a:t>
            </a:r>
            <a:r>
              <a:rPr lang="en-US" altLang="zh-CN" sz="2400" b="0" dirty="0"/>
              <a:t> is a man” and  </a:t>
            </a:r>
            <a:r>
              <a:rPr lang="en-US" altLang="zh-CN" sz="2400" b="0" i="1" dirty="0"/>
              <a:t>Mortal(x)</a:t>
            </a:r>
            <a:r>
              <a:rPr lang="en-US" altLang="zh-CN" sz="2400" b="0" dirty="0"/>
              <a:t> denoting “</a:t>
            </a:r>
            <a:r>
              <a:rPr lang="en-US" altLang="zh-CN" sz="2400" b="0" i="1" dirty="0"/>
              <a:t>x</a:t>
            </a:r>
            <a:r>
              <a:rPr lang="en-US" altLang="zh-CN" sz="2400" b="0" dirty="0"/>
              <a:t> is mortal.”  Specify the  domain as all people.</a:t>
            </a:r>
          </a:p>
          <a:p>
            <a:pPr eaLnBrk="1" hangingPunct="1"/>
            <a:r>
              <a:rPr lang="en-US" altLang="zh-CN" sz="2400" b="0" dirty="0"/>
              <a:t>The two premises are:</a:t>
            </a:r>
          </a:p>
          <a:p>
            <a:pPr marL="0" indent="0" eaLnBrk="1" hangingPunct="1">
              <a:buNone/>
            </a:pPr>
            <a:r>
              <a:rPr kumimoji="1" lang="en-US" altLang="zh-CN" sz="2400" dirty="0">
                <a:solidFill>
                  <a:srgbClr val="000000"/>
                </a:solidFill>
                <a:latin typeface="Times New Roman"/>
                <a:ea typeface="宋体"/>
                <a:sym typeface="Symbol" panose="05050102010706020507" pitchFamily="18" charset="2"/>
              </a:rPr>
              <a:t>			</a:t>
            </a:r>
            <a:r>
              <a:rPr kumimoji="1" lang="zh-CN" altLang="en-US" sz="2400" dirty="0">
                <a:solidFill>
                  <a:srgbClr val="000000"/>
                </a:solidFill>
                <a:latin typeface="Times New Roman"/>
                <a:ea typeface="宋体"/>
                <a:sym typeface="Symbol" panose="05050102010706020507" pitchFamily="18" charset="2"/>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i="1" dirty="0">
                <a:solidFill>
                  <a:srgbClr val="000000"/>
                </a:solidFill>
                <a:latin typeface="Times New Roman"/>
                <a:ea typeface="宋体"/>
              </a:rPr>
              <a:t>Man</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dirty="0">
                <a:solidFill>
                  <a:srgbClr val="000000"/>
                </a:solidFill>
                <a:latin typeface="Times New Roman"/>
                <a:ea typeface="宋体"/>
                <a:sym typeface="Symbol" panose="05050102010706020507" pitchFamily="18" charset="2"/>
              </a:rPr>
              <a:t> </a:t>
            </a:r>
            <a:r>
              <a:rPr kumimoji="1" lang="en-US" altLang="zh-CN" sz="2400" i="1" dirty="0">
                <a:solidFill>
                  <a:srgbClr val="000000"/>
                </a:solidFill>
                <a:latin typeface="Times New Roman"/>
                <a:ea typeface="宋体"/>
              </a:rPr>
              <a:t>Mortal</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p>
          <a:p>
            <a:pPr marL="0" indent="0" eaLnBrk="1" hangingPunct="1">
              <a:buNone/>
            </a:pPr>
            <a:r>
              <a:rPr kumimoji="1" lang="en-US" altLang="zh-CN" sz="2400" i="1" dirty="0">
                <a:solidFill>
                  <a:srgbClr val="000000"/>
                </a:solidFill>
                <a:latin typeface="Times New Roman"/>
                <a:ea typeface="宋体"/>
              </a:rPr>
              <a:t>			      Man</a:t>
            </a:r>
            <a:r>
              <a:rPr kumimoji="1" lang="en-US" altLang="zh-CN" sz="2400" dirty="0">
                <a:solidFill>
                  <a:srgbClr val="000000"/>
                </a:solidFill>
                <a:latin typeface="Times New Roman"/>
                <a:ea typeface="宋体"/>
              </a:rPr>
              <a:t>(Socrates)</a:t>
            </a:r>
            <a:endParaRPr lang="en-US" altLang="zh-CN" sz="2400" b="0" dirty="0"/>
          </a:p>
          <a:p>
            <a:pPr eaLnBrk="1" hangingPunct="1"/>
            <a:r>
              <a:rPr lang="en-US" altLang="zh-CN" sz="2400" b="0" dirty="0"/>
              <a:t>The conclusion is:</a:t>
            </a:r>
          </a:p>
          <a:p>
            <a:pPr marL="0" indent="0" eaLnBrk="1" hangingPunct="1">
              <a:buNone/>
            </a:pPr>
            <a:r>
              <a:rPr kumimoji="1" lang="en-US" altLang="zh-CN" sz="2400" i="1" dirty="0">
                <a:solidFill>
                  <a:srgbClr val="000000"/>
                </a:solidFill>
                <a:latin typeface="Times New Roman"/>
                <a:ea typeface="宋体"/>
              </a:rPr>
              <a:t>			    Mortal</a:t>
            </a:r>
            <a:r>
              <a:rPr kumimoji="1" lang="en-US" altLang="zh-CN" sz="2400" dirty="0">
                <a:solidFill>
                  <a:srgbClr val="000000"/>
                </a:solidFill>
                <a:latin typeface="Times New Roman"/>
                <a:ea typeface="宋体"/>
              </a:rPr>
              <a:t>(Socrates)</a:t>
            </a:r>
            <a:endParaRPr lang="en-US" altLang="zh-CN" sz="2400" b="0" dirty="0"/>
          </a:p>
          <a:p>
            <a:pPr eaLnBrk="1" hangingPunct="1"/>
            <a:endParaRPr lang="en-US" altLang="zh-CN" sz="2400" b="0" dirty="0"/>
          </a:p>
          <a:p>
            <a:pPr eaLnBrk="1" hangingPunct="1"/>
            <a:endParaRPr lang="en-US" altLang="zh-CN" sz="2400" b="0" dirty="0"/>
          </a:p>
        </p:txBody>
      </p:sp>
      <p:sp>
        <p:nvSpPr>
          <p:cNvPr id="3" name="灯片编号占位符 2">
            <a:extLst>
              <a:ext uri="{FF2B5EF4-FFF2-40B4-BE49-F238E27FC236}">
                <a16:creationId xmlns:a16="http://schemas.microsoft.com/office/drawing/2014/main" id="{56417716-1E26-4A03-BFC6-BDA3902D7DD9}"/>
              </a:ext>
            </a:extLst>
          </p:cNvPr>
          <p:cNvSpPr>
            <a:spLocks noGrp="1"/>
          </p:cNvSpPr>
          <p:nvPr>
            <p:ph type="sldNum" sz="quarter" idx="12"/>
          </p:nvPr>
        </p:nvSpPr>
        <p:spPr/>
        <p:txBody>
          <a:bodyPr/>
          <a:lstStyle/>
          <a:p>
            <a:pPr>
              <a:defRPr/>
            </a:pPr>
            <a:fld id="{388718E1-E3F4-43CF-945D-5661C3EF8693}" type="slidenum">
              <a:rPr lang="en-US" altLang="zh-CN" smtClean="0"/>
              <a:pPr>
                <a:defRPr/>
              </a:pPr>
              <a:t>143</a:t>
            </a:fld>
            <a:endParaRPr lang="en-US" altLang="zh-CN"/>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9E34-981B-454B-903D-5553E5281D10}"/>
              </a:ext>
            </a:extLst>
          </p:cNvPr>
          <p:cNvSpPr>
            <a:spLocks noGrp="1"/>
          </p:cNvSpPr>
          <p:nvPr>
            <p:ph type="title"/>
          </p:nvPr>
        </p:nvSpPr>
        <p:spPr/>
        <p:txBody>
          <a:bodyPr>
            <a:noAutofit/>
          </a:bodyPr>
          <a:lstStyle/>
          <a:p>
            <a:pPr eaLnBrk="1" fontAlgn="auto" hangingPunct="1">
              <a:spcAft>
                <a:spcPts val="0"/>
              </a:spcAft>
              <a:defRPr/>
            </a:pPr>
            <a:r>
              <a:rPr lang="en-US" sz="4000" dirty="0"/>
              <a:t>Returning to the Socrates Example </a:t>
            </a:r>
          </a:p>
        </p:txBody>
      </p:sp>
      <p:sp>
        <p:nvSpPr>
          <p:cNvPr id="36867" name="Content Placeholder 2"/>
          <p:cNvSpPr>
            <a:spLocks noGrp="1"/>
          </p:cNvSpPr>
          <p:nvPr>
            <p:ph idx="1"/>
          </p:nvPr>
        </p:nvSpPr>
        <p:spPr>
          <a:xfrm>
            <a:off x="457200" y="1600200"/>
            <a:ext cx="8795320" cy="4525963"/>
          </a:xfrm>
        </p:spPr>
        <p:txBody>
          <a:bodyPr/>
          <a:lstStyle/>
          <a:p>
            <a:pPr eaLnBrk="1" hangingPunct="1"/>
            <a:r>
              <a:rPr lang="en-US" altLang="zh-CN" sz="2400" b="0" dirty="0"/>
              <a:t>The two premises are:</a:t>
            </a:r>
          </a:p>
          <a:p>
            <a:pPr marL="0" indent="0" eaLnBrk="1" hangingPunct="1">
              <a:buNone/>
            </a:pPr>
            <a:r>
              <a:rPr kumimoji="1" lang="en-US" altLang="zh-CN" sz="2400" dirty="0">
                <a:solidFill>
                  <a:srgbClr val="000000"/>
                </a:solidFill>
                <a:latin typeface="Times New Roman"/>
                <a:ea typeface="宋体"/>
                <a:sym typeface="Symbol" panose="05050102010706020507" pitchFamily="18" charset="2"/>
              </a:rPr>
              <a:t>			</a:t>
            </a:r>
            <a:r>
              <a:rPr kumimoji="1" lang="zh-CN" altLang="en-US" sz="2400" dirty="0">
                <a:solidFill>
                  <a:srgbClr val="000000"/>
                </a:solidFill>
                <a:latin typeface="Times New Roman"/>
                <a:ea typeface="宋体"/>
                <a:sym typeface="Symbol" panose="05050102010706020507" pitchFamily="18" charset="2"/>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i="1" dirty="0">
                <a:solidFill>
                  <a:srgbClr val="000000"/>
                </a:solidFill>
                <a:latin typeface="Times New Roman"/>
                <a:ea typeface="宋体"/>
              </a:rPr>
              <a:t>Man</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dirty="0">
                <a:solidFill>
                  <a:srgbClr val="000000"/>
                </a:solidFill>
                <a:latin typeface="Times New Roman"/>
                <a:ea typeface="宋体"/>
                <a:sym typeface="Symbol" panose="05050102010706020507" pitchFamily="18" charset="2"/>
              </a:rPr>
              <a:t> </a:t>
            </a:r>
            <a:r>
              <a:rPr kumimoji="1" lang="en-US" altLang="zh-CN" sz="2400" i="1" dirty="0">
                <a:solidFill>
                  <a:srgbClr val="000000"/>
                </a:solidFill>
                <a:latin typeface="Times New Roman"/>
                <a:ea typeface="宋体"/>
              </a:rPr>
              <a:t>Mortal</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p>
          <a:p>
            <a:pPr marL="0" indent="0" eaLnBrk="1" hangingPunct="1">
              <a:buNone/>
            </a:pPr>
            <a:r>
              <a:rPr kumimoji="1" lang="en-US" altLang="zh-CN" sz="2400" i="1" dirty="0">
                <a:solidFill>
                  <a:srgbClr val="000000"/>
                </a:solidFill>
                <a:latin typeface="Times New Roman"/>
                <a:ea typeface="宋体"/>
              </a:rPr>
              <a:t>			      Man</a:t>
            </a:r>
            <a:r>
              <a:rPr kumimoji="1" lang="en-US" altLang="zh-CN" sz="2400" dirty="0">
                <a:solidFill>
                  <a:srgbClr val="000000"/>
                </a:solidFill>
                <a:latin typeface="Times New Roman"/>
                <a:ea typeface="宋体"/>
              </a:rPr>
              <a:t>(Socrates)</a:t>
            </a:r>
            <a:endParaRPr lang="en-US" altLang="zh-CN" sz="2400" b="0" dirty="0"/>
          </a:p>
          <a:p>
            <a:pPr eaLnBrk="1" hangingPunct="1"/>
            <a:r>
              <a:rPr lang="en-US" altLang="zh-CN" sz="2400" b="0" dirty="0"/>
              <a:t>The conclusion is:</a:t>
            </a:r>
          </a:p>
          <a:p>
            <a:pPr marL="0" indent="0" eaLnBrk="1" hangingPunct="1">
              <a:buNone/>
            </a:pPr>
            <a:r>
              <a:rPr kumimoji="1" lang="en-US" altLang="zh-CN" sz="2400" i="1" dirty="0">
                <a:solidFill>
                  <a:srgbClr val="000000"/>
                </a:solidFill>
                <a:latin typeface="Times New Roman"/>
                <a:ea typeface="宋体"/>
              </a:rPr>
              <a:t>			    Mortal</a:t>
            </a:r>
            <a:r>
              <a:rPr kumimoji="1" lang="en-US" altLang="zh-CN" sz="2400" dirty="0">
                <a:solidFill>
                  <a:srgbClr val="000000"/>
                </a:solidFill>
                <a:latin typeface="Times New Roman"/>
                <a:ea typeface="宋体"/>
              </a:rPr>
              <a:t>(Socrates)</a:t>
            </a:r>
            <a:endParaRPr lang="en-US" altLang="zh-CN" sz="2400" b="0" dirty="0"/>
          </a:p>
          <a:p>
            <a:pPr eaLnBrk="1" hangingPunct="1"/>
            <a:r>
              <a:rPr lang="en-US" altLang="zh-CN" sz="2400" b="0" dirty="0"/>
              <a:t>Proof</a:t>
            </a:r>
          </a:p>
          <a:p>
            <a:pPr eaLnBrk="1" hangingPunct="1">
              <a:buFontTx/>
              <a:buNone/>
            </a:pPr>
            <a:r>
              <a:rPr lang="zh-CN" altLang="en-US" sz="2400" dirty="0"/>
              <a:t>             </a:t>
            </a:r>
            <a:r>
              <a:rPr lang="en-US" altLang="zh-CN" sz="2400" dirty="0"/>
              <a:t>(1) </a:t>
            </a:r>
            <a:r>
              <a:rPr kumimoji="1" lang="zh-CN" altLang="en-US" sz="2400" dirty="0">
                <a:solidFill>
                  <a:srgbClr val="000000"/>
                </a:solidFill>
                <a:latin typeface="Times New Roman"/>
                <a:ea typeface="宋体"/>
                <a:sym typeface="Symbol" panose="05050102010706020507" pitchFamily="18" charset="2"/>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i="1" dirty="0">
                <a:solidFill>
                  <a:srgbClr val="000000"/>
                </a:solidFill>
                <a:latin typeface="Times New Roman"/>
                <a:ea typeface="宋体"/>
              </a:rPr>
              <a:t>Man</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kumimoji="1" lang="en-US" altLang="zh-CN" sz="2400" dirty="0">
                <a:solidFill>
                  <a:srgbClr val="000000"/>
                </a:solidFill>
                <a:latin typeface="Times New Roman"/>
                <a:ea typeface="宋体"/>
                <a:sym typeface="Symbol" panose="05050102010706020507" pitchFamily="18" charset="2"/>
              </a:rPr>
              <a:t> </a:t>
            </a:r>
            <a:r>
              <a:rPr kumimoji="1" lang="en-US" altLang="zh-CN" sz="2400" i="1" dirty="0">
                <a:solidFill>
                  <a:srgbClr val="000000"/>
                </a:solidFill>
                <a:latin typeface="Times New Roman"/>
                <a:ea typeface="宋体"/>
              </a:rPr>
              <a:t>Mortal</a:t>
            </a:r>
            <a:r>
              <a:rPr kumimoji="1" lang="en-US" altLang="zh-CN" sz="2400" dirty="0">
                <a:solidFill>
                  <a:srgbClr val="000000"/>
                </a:solidFill>
                <a:latin typeface="Times New Roman"/>
                <a:ea typeface="宋体"/>
              </a:rPr>
              <a:t>(</a:t>
            </a:r>
            <a:r>
              <a:rPr kumimoji="1" lang="en-US" altLang="zh-CN" sz="2400" i="1" dirty="0">
                <a:solidFill>
                  <a:srgbClr val="000000"/>
                </a:solidFill>
                <a:latin typeface="Times New Roman"/>
                <a:ea typeface="宋体"/>
              </a:rPr>
              <a:t>x</a:t>
            </a:r>
            <a:r>
              <a:rPr kumimoji="1" lang="en-US" altLang="zh-CN" sz="2400" dirty="0">
                <a:solidFill>
                  <a:srgbClr val="000000"/>
                </a:solidFill>
                <a:latin typeface="Times New Roman"/>
                <a:ea typeface="宋体"/>
              </a:rPr>
              <a:t>) )</a:t>
            </a:r>
            <a:r>
              <a:rPr lang="en-US" altLang="zh-CN" sz="2400" dirty="0">
                <a:sym typeface="Symbol" panose="05050102010706020507" pitchFamily="18" charset="2"/>
              </a:rPr>
              <a:t>   		</a:t>
            </a:r>
            <a:r>
              <a:rPr lang="zh-CN" altLang="en-US" sz="2400" dirty="0">
                <a:sym typeface="Symbol" panose="05050102010706020507" pitchFamily="18" charset="2"/>
              </a:rPr>
              <a:t>前提引入</a:t>
            </a:r>
          </a:p>
          <a:p>
            <a:pPr eaLnBrk="1" hangingPunct="1">
              <a:buFontTx/>
              <a:buNone/>
            </a:pPr>
            <a:r>
              <a:rPr lang="zh-CN" altLang="en-US" sz="2400" dirty="0">
                <a:sym typeface="Symbol" panose="05050102010706020507" pitchFamily="18" charset="2"/>
              </a:rPr>
              <a:t>             </a:t>
            </a:r>
            <a:r>
              <a:rPr lang="en-US" altLang="zh-CN" sz="2400" dirty="0">
                <a:sym typeface="Symbol" panose="05050102010706020507" pitchFamily="18" charset="2"/>
              </a:rPr>
              <a:t>(2) </a:t>
            </a:r>
            <a:r>
              <a:rPr kumimoji="1" lang="en-US" altLang="zh-CN" sz="2400" i="1" dirty="0">
                <a:solidFill>
                  <a:srgbClr val="000000"/>
                </a:solidFill>
                <a:latin typeface="Times New Roman"/>
                <a:ea typeface="宋体"/>
              </a:rPr>
              <a:t>Man</a:t>
            </a:r>
            <a:r>
              <a:rPr kumimoji="1" lang="en-US" altLang="zh-CN" sz="2400" dirty="0">
                <a:solidFill>
                  <a:srgbClr val="000000"/>
                </a:solidFill>
                <a:latin typeface="Times New Roman"/>
                <a:ea typeface="宋体"/>
              </a:rPr>
              <a:t>(Socrates) </a:t>
            </a:r>
            <a:r>
              <a:rPr kumimoji="1" lang="en-US" altLang="zh-CN" sz="2400" dirty="0">
                <a:solidFill>
                  <a:srgbClr val="000000"/>
                </a:solidFill>
                <a:latin typeface="Times New Roman"/>
                <a:ea typeface="宋体"/>
                <a:sym typeface="Symbol" panose="05050102010706020507" pitchFamily="18" charset="2"/>
              </a:rPr>
              <a:t> </a:t>
            </a:r>
            <a:r>
              <a:rPr kumimoji="1" lang="en-US" altLang="zh-CN" sz="2400" i="1" dirty="0">
                <a:solidFill>
                  <a:srgbClr val="000000"/>
                </a:solidFill>
                <a:latin typeface="Times New Roman"/>
                <a:ea typeface="宋体"/>
              </a:rPr>
              <a:t>Mortal</a:t>
            </a:r>
            <a:r>
              <a:rPr kumimoji="1" lang="en-US" altLang="zh-CN" sz="2400" dirty="0">
                <a:solidFill>
                  <a:srgbClr val="000000"/>
                </a:solidFill>
                <a:latin typeface="Times New Roman"/>
                <a:ea typeface="宋体"/>
              </a:rPr>
              <a:t>(Socrates) 	</a:t>
            </a:r>
            <a:r>
              <a:rPr lang="en-US" altLang="zh-CN" sz="2400" dirty="0">
                <a:sym typeface="Symbol" panose="05050102010706020507" pitchFamily="18" charset="2"/>
              </a:rPr>
              <a:t>(1)UI</a:t>
            </a:r>
          </a:p>
          <a:p>
            <a:pPr eaLnBrk="1" hangingPunct="1">
              <a:buNone/>
            </a:pPr>
            <a:r>
              <a:rPr lang="en-US" altLang="zh-CN" sz="2400" dirty="0"/>
              <a:t>	         (3) </a:t>
            </a:r>
            <a:r>
              <a:rPr kumimoji="1" lang="en-US" altLang="zh-CN" sz="2400" i="1" dirty="0">
                <a:solidFill>
                  <a:srgbClr val="000000"/>
                </a:solidFill>
                <a:latin typeface="Times New Roman"/>
                <a:ea typeface="宋体"/>
              </a:rPr>
              <a:t>Man</a:t>
            </a:r>
            <a:r>
              <a:rPr kumimoji="1" lang="en-US" altLang="zh-CN" sz="2400" dirty="0">
                <a:solidFill>
                  <a:srgbClr val="000000"/>
                </a:solidFill>
                <a:latin typeface="Times New Roman"/>
                <a:ea typeface="宋体"/>
              </a:rPr>
              <a:t>(Socrates)                                  	</a:t>
            </a:r>
            <a:r>
              <a:rPr lang="zh-CN" altLang="en-US" sz="2400" dirty="0">
                <a:sym typeface="Symbol" panose="05050102010706020507" pitchFamily="18" charset="2"/>
              </a:rPr>
              <a:t>前提引入</a:t>
            </a:r>
            <a:endParaRPr lang="en-US" altLang="zh-CN" sz="2400" dirty="0"/>
          </a:p>
          <a:p>
            <a:pPr eaLnBrk="1" hangingPunct="1">
              <a:buFontTx/>
              <a:buNone/>
            </a:pPr>
            <a:r>
              <a:rPr lang="en-US" altLang="zh-CN" sz="2400" dirty="0"/>
              <a:t>             (4</a:t>
            </a:r>
            <a:r>
              <a:rPr lang="en-US" altLang="zh-CN" sz="2400"/>
              <a:t>) </a:t>
            </a:r>
            <a:r>
              <a:rPr kumimoji="1" lang="en-US" altLang="zh-CN" sz="2400" i="1">
                <a:solidFill>
                  <a:srgbClr val="000000"/>
                </a:solidFill>
                <a:latin typeface="Times New Roman"/>
                <a:ea typeface="宋体"/>
              </a:rPr>
              <a:t>Mortal</a:t>
            </a:r>
            <a:r>
              <a:rPr kumimoji="1" lang="en-US" altLang="zh-CN" sz="2400">
                <a:solidFill>
                  <a:srgbClr val="000000"/>
                </a:solidFill>
                <a:latin typeface="Times New Roman"/>
                <a:ea typeface="宋体"/>
              </a:rPr>
              <a:t>(Socrates)</a:t>
            </a:r>
            <a:r>
              <a:rPr lang="en-US" altLang="zh-CN" sz="2400"/>
              <a:t>          </a:t>
            </a:r>
            <a:r>
              <a:rPr lang="en-US" altLang="zh-CN" sz="2400" dirty="0"/>
              <a:t>			(2)(3)</a:t>
            </a:r>
            <a:r>
              <a:rPr lang="zh-CN" altLang="en-US" sz="2400" dirty="0"/>
              <a:t>假言推理 </a:t>
            </a:r>
            <a:endParaRPr lang="en-US" altLang="zh-CN" sz="2400" b="0" dirty="0"/>
          </a:p>
          <a:p>
            <a:pPr eaLnBrk="1" hangingPunct="1"/>
            <a:endParaRPr lang="en-US" altLang="zh-CN" sz="2400" b="0" dirty="0"/>
          </a:p>
        </p:txBody>
      </p:sp>
      <p:sp>
        <p:nvSpPr>
          <p:cNvPr id="3" name="灯片编号占位符 2">
            <a:extLst>
              <a:ext uri="{FF2B5EF4-FFF2-40B4-BE49-F238E27FC236}">
                <a16:creationId xmlns:a16="http://schemas.microsoft.com/office/drawing/2014/main" id="{56417716-1E26-4A03-BFC6-BDA3902D7DD9}"/>
              </a:ext>
            </a:extLst>
          </p:cNvPr>
          <p:cNvSpPr>
            <a:spLocks noGrp="1"/>
          </p:cNvSpPr>
          <p:nvPr>
            <p:ph type="sldNum" sz="quarter" idx="12"/>
          </p:nvPr>
        </p:nvSpPr>
        <p:spPr/>
        <p:txBody>
          <a:bodyPr/>
          <a:lstStyle/>
          <a:p>
            <a:pPr>
              <a:defRPr/>
            </a:pPr>
            <a:fld id="{388718E1-E3F4-43CF-945D-5661C3EF8693}" type="slidenum">
              <a:rPr lang="en-US" altLang="zh-CN" smtClean="0"/>
              <a:pPr>
                <a:defRPr/>
              </a:pPr>
              <a:t>144</a:t>
            </a:fld>
            <a:endParaRPr lang="en-US" altLang="zh-CN"/>
          </a:p>
        </p:txBody>
      </p:sp>
    </p:spTree>
    <p:extLst>
      <p:ext uri="{BB962C8B-B14F-4D97-AF65-F5344CB8AC3E}">
        <p14:creationId xmlns:p14="http://schemas.microsoft.com/office/powerpoint/2010/main" val="778573870"/>
      </p:ext>
    </p:extLst>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51362B5-7513-45AF-BCE1-B2BA97C27BA7}"/>
              </a:ext>
            </a:extLst>
          </p:cNvPr>
          <p:cNvSpPr>
            <a:spLocks noGrp="1" noChangeArrowheads="1"/>
          </p:cNvSpPr>
          <p:nvPr>
            <p:ph type="title"/>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构造推理的证明</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举例、续</a:t>
            </a:r>
            <a:r>
              <a:rPr lang="en-US" altLang="zh-CN" b="1" dirty="0">
                <a:latin typeface="微软雅黑" panose="020B0503020204020204" pitchFamily="34" charset="-122"/>
                <a:ea typeface="微软雅黑" panose="020B0503020204020204" pitchFamily="34" charset="-122"/>
              </a:rPr>
              <a:t>)</a:t>
            </a:r>
          </a:p>
        </p:txBody>
      </p:sp>
      <p:sp>
        <p:nvSpPr>
          <p:cNvPr id="130051" name="Rectangle 3">
            <a:extLst>
              <a:ext uri="{FF2B5EF4-FFF2-40B4-BE49-F238E27FC236}">
                <a16:creationId xmlns:a16="http://schemas.microsoft.com/office/drawing/2014/main" id="{540FFCC0-DC7D-414D-922B-E5FED5064F73}"/>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2800" dirty="0"/>
              <a:t>前提</a:t>
            </a:r>
            <a:r>
              <a:rPr lang="en-US" altLang="zh-CN" sz="2800" dirty="0"/>
              <a:t>:  </a:t>
            </a:r>
            <a:r>
              <a:rPr lang="en-US" altLang="zh-CN" sz="2800" dirty="0">
                <a:sym typeface="Symbol" panose="05050102010706020507" pitchFamily="18" charset="2"/>
              </a:rPr>
              <a:t>x(F(x)G(x))</a:t>
            </a:r>
            <a:r>
              <a:rPr lang="zh-CN" altLang="en-US" sz="2800" dirty="0"/>
              <a:t>，</a:t>
            </a:r>
            <a:r>
              <a:rPr lang="zh-CN" altLang="en-US" sz="2800" dirty="0">
                <a:sym typeface="Symbol" panose="05050102010706020507" pitchFamily="18" charset="2"/>
              </a:rPr>
              <a:t></a:t>
            </a:r>
            <a:r>
              <a:rPr lang="en-US" altLang="zh-CN" sz="2800" dirty="0" err="1">
                <a:sym typeface="Symbol" panose="05050102010706020507" pitchFamily="18" charset="2"/>
              </a:rPr>
              <a:t>xF</a:t>
            </a:r>
            <a:r>
              <a:rPr lang="en-US" altLang="zh-CN" sz="2800" dirty="0"/>
              <a:t>(x)</a:t>
            </a:r>
          </a:p>
          <a:p>
            <a:pPr eaLnBrk="1" hangingPunct="1">
              <a:buFontTx/>
              <a:buNone/>
            </a:pPr>
            <a:r>
              <a:rPr lang="en-US" altLang="zh-CN" sz="2800" dirty="0"/>
              <a:t>    </a:t>
            </a:r>
            <a:r>
              <a:rPr lang="zh-CN" altLang="en-US" sz="2800" dirty="0"/>
              <a:t>结论</a:t>
            </a:r>
            <a:r>
              <a:rPr lang="en-US" altLang="zh-CN" sz="2800" dirty="0"/>
              <a:t>:  </a:t>
            </a:r>
            <a:r>
              <a:rPr lang="en-US" altLang="zh-CN" sz="2800" dirty="0">
                <a:sym typeface="Symbol" panose="05050102010706020507" pitchFamily="18" charset="2"/>
              </a:rPr>
              <a:t></a:t>
            </a:r>
            <a:r>
              <a:rPr lang="en-US" altLang="zh-CN" sz="2800" dirty="0" err="1">
                <a:sym typeface="Symbol" panose="05050102010706020507" pitchFamily="18" charset="2"/>
              </a:rPr>
              <a:t>xG</a:t>
            </a:r>
            <a:r>
              <a:rPr lang="en-US" altLang="zh-CN" sz="2800" dirty="0"/>
              <a:t>(x)</a:t>
            </a:r>
          </a:p>
          <a:p>
            <a:pPr eaLnBrk="1" hangingPunct="1">
              <a:buFontTx/>
              <a:buNone/>
            </a:pPr>
            <a:r>
              <a:rPr lang="en-US" altLang="zh-CN" sz="2800" dirty="0"/>
              <a:t>    </a:t>
            </a:r>
            <a:r>
              <a:rPr lang="zh-CN" altLang="en-US" sz="2800" dirty="0"/>
              <a:t>证明</a:t>
            </a:r>
            <a:r>
              <a:rPr lang="en-US" altLang="zh-CN" sz="2800" dirty="0"/>
              <a:t>:  (1) </a:t>
            </a:r>
            <a:r>
              <a:rPr lang="en-US" altLang="zh-CN" sz="2800" dirty="0">
                <a:sym typeface="Symbol" panose="05050102010706020507" pitchFamily="18" charset="2"/>
              </a:rPr>
              <a:t></a:t>
            </a:r>
            <a:r>
              <a:rPr lang="en-US" altLang="zh-CN" sz="2800" dirty="0" err="1">
                <a:sym typeface="Symbol" panose="05050102010706020507" pitchFamily="18" charset="2"/>
              </a:rPr>
              <a:t>xF</a:t>
            </a:r>
            <a:r>
              <a:rPr lang="en-US" altLang="zh-CN" sz="2800" dirty="0"/>
              <a:t>(x)                </a:t>
            </a:r>
            <a:r>
              <a:rPr lang="zh-CN" altLang="en-US" sz="2800" dirty="0">
                <a:sym typeface="Symbol" panose="05050102010706020507" pitchFamily="18" charset="2"/>
              </a:rPr>
              <a:t>前提引入</a:t>
            </a:r>
          </a:p>
          <a:p>
            <a:pPr eaLnBrk="1" hangingPunct="1">
              <a:buFontTx/>
              <a:buNone/>
            </a:pPr>
            <a:r>
              <a:rPr lang="zh-CN" altLang="en-US" sz="2800" dirty="0">
                <a:sym typeface="Symbol" panose="05050102010706020507" pitchFamily="18" charset="2"/>
              </a:rPr>
              <a:t>              </a:t>
            </a:r>
            <a:r>
              <a:rPr lang="en-US" altLang="zh-CN" sz="2800" dirty="0">
                <a:sym typeface="Symbol" panose="05050102010706020507" pitchFamily="18" charset="2"/>
              </a:rPr>
              <a:t>(2)  F(c)                  (1) EI</a:t>
            </a:r>
            <a:endParaRPr lang="en-US" altLang="zh-CN" sz="2800" dirty="0"/>
          </a:p>
          <a:p>
            <a:pPr eaLnBrk="1" hangingPunct="1">
              <a:buFontTx/>
              <a:buNone/>
            </a:pPr>
            <a:r>
              <a:rPr lang="en-US" altLang="zh-CN" sz="2800" dirty="0"/>
              <a:t>              (3) </a:t>
            </a:r>
            <a:r>
              <a:rPr lang="en-US" altLang="zh-CN" sz="2800" dirty="0">
                <a:sym typeface="Symbol" panose="05050102010706020507" pitchFamily="18" charset="2"/>
              </a:rPr>
              <a:t>x(F(x)G(x))   </a:t>
            </a:r>
            <a:r>
              <a:rPr lang="zh-CN" altLang="en-US" sz="2800" dirty="0">
                <a:sym typeface="Symbol" panose="05050102010706020507" pitchFamily="18" charset="2"/>
              </a:rPr>
              <a:t>前提引入</a:t>
            </a:r>
          </a:p>
          <a:p>
            <a:pPr eaLnBrk="1" hangingPunct="1">
              <a:buFontTx/>
              <a:buNone/>
            </a:pPr>
            <a:r>
              <a:rPr lang="zh-CN" altLang="en-US" sz="2800" dirty="0">
                <a:sym typeface="Symbol" panose="05050102010706020507" pitchFamily="18" charset="2"/>
              </a:rPr>
              <a:t>              </a:t>
            </a:r>
            <a:r>
              <a:rPr lang="en-US" altLang="zh-CN" sz="2800" dirty="0">
                <a:sym typeface="Symbol" panose="05050102010706020507" pitchFamily="18" charset="2"/>
              </a:rPr>
              <a:t>(4) F(c)G(c)         (3) UI</a:t>
            </a:r>
            <a:endParaRPr lang="en-US" altLang="zh-CN" sz="2800" dirty="0"/>
          </a:p>
          <a:p>
            <a:pPr eaLnBrk="1" hangingPunct="1">
              <a:buFontTx/>
              <a:buNone/>
            </a:pPr>
            <a:r>
              <a:rPr lang="en-US" altLang="zh-CN" sz="2800" dirty="0"/>
              <a:t>              (5) G(c)                  (2)(4)</a:t>
            </a:r>
            <a:r>
              <a:rPr lang="zh-CN" altLang="en-US" sz="2800" dirty="0"/>
              <a:t>假言推理 </a:t>
            </a:r>
          </a:p>
          <a:p>
            <a:pPr eaLnBrk="1" hangingPunct="1">
              <a:buFontTx/>
              <a:buNone/>
            </a:pPr>
            <a:r>
              <a:rPr lang="zh-CN" altLang="en-US" sz="2800" dirty="0"/>
              <a:t>              </a:t>
            </a:r>
            <a:r>
              <a:rPr lang="en-US" altLang="zh-CN" sz="2800" dirty="0"/>
              <a:t>(6) </a:t>
            </a:r>
            <a:r>
              <a:rPr lang="en-US" altLang="zh-CN" sz="2800" dirty="0">
                <a:sym typeface="Symbol" panose="05050102010706020507" pitchFamily="18" charset="2"/>
              </a:rPr>
              <a:t></a:t>
            </a:r>
            <a:r>
              <a:rPr lang="en-US" altLang="zh-CN" sz="2800" dirty="0" err="1">
                <a:sym typeface="Symbol" panose="05050102010706020507" pitchFamily="18" charset="2"/>
              </a:rPr>
              <a:t>xG</a:t>
            </a:r>
            <a:r>
              <a:rPr lang="en-US" altLang="zh-CN" sz="2800" dirty="0"/>
              <a:t>(x)               (5) EG</a:t>
            </a:r>
          </a:p>
        </p:txBody>
      </p:sp>
      <p:sp>
        <p:nvSpPr>
          <p:cNvPr id="2" name="灯片编号占位符 1">
            <a:extLst>
              <a:ext uri="{FF2B5EF4-FFF2-40B4-BE49-F238E27FC236}">
                <a16:creationId xmlns:a16="http://schemas.microsoft.com/office/drawing/2014/main" id="{322F868E-8907-429B-B4AF-F79B70F8631E}"/>
              </a:ext>
            </a:extLst>
          </p:cNvPr>
          <p:cNvSpPr>
            <a:spLocks noGrp="1"/>
          </p:cNvSpPr>
          <p:nvPr>
            <p:ph type="sldNum" sz="quarter" idx="12"/>
          </p:nvPr>
        </p:nvSpPr>
        <p:spPr/>
        <p:txBody>
          <a:bodyPr/>
          <a:lstStyle/>
          <a:p>
            <a:fld id="{5453103E-1722-4B20-A6DE-C22430F596CF}" type="slidenum">
              <a:rPr lang="en-US" altLang="zh-CN" smtClean="0"/>
              <a:pPr/>
              <a:t>145</a:t>
            </a:fld>
            <a:endParaRPr lang="en-US" altLang="zh-CN"/>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C25291F-CBA2-43A6-BC16-8BDEC31771D4}"/>
              </a:ext>
            </a:extLst>
          </p:cNvPr>
          <p:cNvSpPr>
            <a:spLocks noGrp="1" noChangeArrowheads="1"/>
          </p:cNvSpPr>
          <p:nvPr>
            <p:ph type="title"/>
          </p:nvPr>
        </p:nvSpPr>
        <p:spPr/>
        <p:txBody>
          <a:bodyPr/>
          <a:lstStyle/>
          <a:p>
            <a:pPr eaLnBrk="1" hangingPunct="1"/>
            <a:r>
              <a:rPr lang="zh-CN" altLang="en-US" b="1" dirty="0"/>
              <a:t>构造推理的证明</a:t>
            </a:r>
            <a:r>
              <a:rPr lang="en-US" altLang="zh-CN" b="1" dirty="0"/>
              <a:t>(</a:t>
            </a:r>
            <a:r>
              <a:rPr lang="zh-CN" altLang="en-US" b="1" dirty="0"/>
              <a:t>举例、续</a:t>
            </a:r>
            <a:r>
              <a:rPr lang="en-US" altLang="zh-CN" b="1" dirty="0"/>
              <a:t>)</a:t>
            </a:r>
          </a:p>
        </p:txBody>
      </p:sp>
      <p:sp>
        <p:nvSpPr>
          <p:cNvPr id="132099" name="Rectangle 3">
            <a:extLst>
              <a:ext uri="{FF2B5EF4-FFF2-40B4-BE49-F238E27FC236}">
                <a16:creationId xmlns:a16="http://schemas.microsoft.com/office/drawing/2014/main" id="{1708D47C-213E-42D6-95CB-E1CB14D35352}"/>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2800" dirty="0"/>
              <a:t>“</a:t>
            </a:r>
            <a:r>
              <a:rPr lang="zh-CN" altLang="en-US" sz="2800" dirty="0"/>
              <a:t>先</a:t>
            </a:r>
            <a:r>
              <a:rPr lang="en-US" altLang="zh-CN" sz="2800" dirty="0"/>
              <a:t>EI</a:t>
            </a:r>
            <a:r>
              <a:rPr lang="zh-CN" altLang="en-US" sz="2800" dirty="0"/>
              <a:t>，后</a:t>
            </a:r>
            <a:r>
              <a:rPr lang="en-US" altLang="zh-CN" sz="2800" dirty="0"/>
              <a:t>UI”</a:t>
            </a:r>
          </a:p>
          <a:p>
            <a:pPr eaLnBrk="1" hangingPunct="1">
              <a:buFont typeface="Wingdings" panose="05000000000000000000" pitchFamily="2" charset="2"/>
              <a:buChar char="n"/>
            </a:pPr>
            <a:r>
              <a:rPr lang="zh-CN" altLang="en-US" sz="2800" dirty="0"/>
              <a:t>证明</a:t>
            </a:r>
            <a:r>
              <a:rPr lang="en-US" altLang="zh-CN" sz="2800" dirty="0"/>
              <a:t>:  (1) </a:t>
            </a:r>
            <a:r>
              <a:rPr lang="en-US" altLang="zh-CN" sz="2800" dirty="0">
                <a:sym typeface="Symbol" panose="05050102010706020507" pitchFamily="18" charset="2"/>
              </a:rPr>
              <a:t>x(F(x)G(x))   </a:t>
            </a:r>
            <a:r>
              <a:rPr lang="zh-CN" altLang="en-US" sz="2800" dirty="0">
                <a:sym typeface="Symbol" panose="05050102010706020507" pitchFamily="18" charset="2"/>
              </a:rPr>
              <a:t>前提引入</a:t>
            </a:r>
          </a:p>
          <a:p>
            <a:pPr eaLnBrk="1" hangingPunct="1">
              <a:buFontTx/>
              <a:buNone/>
            </a:pPr>
            <a:r>
              <a:rPr lang="zh-CN" altLang="en-US" sz="2800" dirty="0">
                <a:sym typeface="Symbol" panose="05050102010706020507" pitchFamily="18" charset="2"/>
              </a:rPr>
              <a:t>              </a:t>
            </a:r>
            <a:r>
              <a:rPr lang="en-US" altLang="zh-CN" sz="2800" dirty="0">
                <a:sym typeface="Symbol" panose="05050102010706020507" pitchFamily="18" charset="2"/>
              </a:rPr>
              <a:t>(2) F(c)G(c)          (2) UI</a:t>
            </a:r>
          </a:p>
          <a:p>
            <a:pPr eaLnBrk="1" hangingPunct="1">
              <a:buFontTx/>
              <a:buNone/>
            </a:pPr>
            <a:r>
              <a:rPr lang="en-US" altLang="zh-CN" sz="2800" dirty="0">
                <a:sym typeface="Symbol" panose="05050102010706020507" pitchFamily="18" charset="2"/>
              </a:rPr>
              <a:t>              </a:t>
            </a:r>
            <a:r>
              <a:rPr lang="en-US" altLang="zh-CN" sz="2800" dirty="0"/>
              <a:t>(3) </a:t>
            </a:r>
            <a:r>
              <a:rPr lang="en-US" altLang="zh-CN" sz="2800" dirty="0">
                <a:sym typeface="Symbol" panose="05050102010706020507" pitchFamily="18" charset="2"/>
              </a:rPr>
              <a:t></a:t>
            </a:r>
            <a:r>
              <a:rPr lang="en-US" altLang="zh-CN" sz="2800" dirty="0" err="1">
                <a:sym typeface="Symbol" panose="05050102010706020507" pitchFamily="18" charset="2"/>
              </a:rPr>
              <a:t>xF</a:t>
            </a:r>
            <a:r>
              <a:rPr lang="en-US" altLang="zh-CN" sz="2800" dirty="0"/>
              <a:t>(x)                 </a:t>
            </a:r>
            <a:r>
              <a:rPr lang="zh-CN" altLang="en-US" sz="2800" dirty="0">
                <a:sym typeface="Symbol" panose="05050102010706020507" pitchFamily="18" charset="2"/>
              </a:rPr>
              <a:t>前提引入</a:t>
            </a:r>
          </a:p>
          <a:p>
            <a:pPr eaLnBrk="1" hangingPunct="1">
              <a:buFontTx/>
              <a:buNone/>
            </a:pPr>
            <a:r>
              <a:rPr lang="zh-CN" altLang="en-US" sz="2800" dirty="0">
                <a:sym typeface="Symbol" panose="05050102010706020507" pitchFamily="18" charset="2"/>
              </a:rPr>
              <a:t>              </a:t>
            </a:r>
            <a:r>
              <a:rPr lang="en-US" altLang="zh-CN" sz="2800" dirty="0">
                <a:sym typeface="Symbol" panose="05050102010706020507" pitchFamily="18" charset="2"/>
              </a:rPr>
              <a:t>(4)  F(c)                    (3) EI</a:t>
            </a:r>
            <a:endParaRPr lang="en-US" altLang="zh-CN" sz="2800" dirty="0"/>
          </a:p>
          <a:p>
            <a:pPr eaLnBrk="1" hangingPunct="1">
              <a:buFontTx/>
              <a:buNone/>
            </a:pPr>
            <a:r>
              <a:rPr lang="en-US" altLang="zh-CN" sz="2800" dirty="0">
                <a:sym typeface="MT Extra" panose="05050102010205020202" pitchFamily="18" charset="2"/>
              </a:rPr>
              <a:t>                </a:t>
            </a:r>
            <a:r>
              <a:rPr lang="en-US" altLang="zh-CN" sz="2800" dirty="0">
                <a:sym typeface="Symbol" panose="05050102010706020507" pitchFamily="18" charset="2"/>
              </a:rPr>
              <a:t> </a:t>
            </a:r>
            <a:r>
              <a:rPr lang="en-US" altLang="zh-CN" sz="2800" dirty="0">
                <a:sym typeface="MT Extra" panose="05050102010205020202" pitchFamily="18" charset="2"/>
              </a:rPr>
              <a:t>     </a:t>
            </a:r>
            <a:r>
              <a:rPr lang="en-US" altLang="zh-CN" sz="2800" dirty="0">
                <a:sym typeface="Symbol" panose="05050102010706020507" pitchFamily="18" charset="2"/>
              </a:rPr>
              <a:t>                       </a:t>
            </a:r>
            <a:r>
              <a:rPr lang="en-US" altLang="zh-CN" sz="2800" dirty="0">
                <a:sym typeface="MT Extra" panose="05050102010205020202" pitchFamily="18" charset="2"/>
              </a:rPr>
              <a:t> </a:t>
            </a:r>
            <a:r>
              <a:rPr lang="en-US" altLang="zh-CN" sz="2800" dirty="0">
                <a:sym typeface="Symbol" panose="05050102010706020507" pitchFamily="18" charset="2"/>
              </a:rPr>
              <a:t> </a:t>
            </a:r>
            <a:endParaRPr lang="en-US" altLang="zh-CN" sz="2800" dirty="0"/>
          </a:p>
          <a:p>
            <a:pPr eaLnBrk="1" hangingPunct="1">
              <a:buFont typeface="Wingdings" panose="05000000000000000000" pitchFamily="2" charset="2"/>
              <a:buChar char="n"/>
            </a:pPr>
            <a:r>
              <a:rPr lang="zh-CN" altLang="en-US" sz="2800" dirty="0"/>
              <a:t>说明：这个证明是错的</a:t>
            </a:r>
            <a:r>
              <a:rPr lang="en-US" altLang="zh-CN" sz="2800" dirty="0"/>
              <a:t>.  (3)</a:t>
            </a:r>
            <a:r>
              <a:rPr lang="en-US" altLang="zh-CN" sz="2800" dirty="0">
                <a:sym typeface="Symbol" panose="05050102010706020507" pitchFamily="18" charset="2"/>
              </a:rPr>
              <a:t>(4)</a:t>
            </a:r>
            <a:r>
              <a:rPr lang="zh-CN" altLang="en-US" sz="2800" dirty="0">
                <a:sym typeface="Symbol" panose="05050102010706020507" pitchFamily="18" charset="2"/>
              </a:rPr>
              <a:t>应当在</a:t>
            </a:r>
            <a:r>
              <a:rPr lang="en-US" altLang="zh-CN" sz="2800" dirty="0">
                <a:sym typeface="Symbol" panose="05050102010706020507" pitchFamily="18" charset="2"/>
              </a:rPr>
              <a:t>(1)</a:t>
            </a:r>
            <a:r>
              <a:rPr lang="en-US" altLang="zh-CN" sz="2800" dirty="0"/>
              <a:t>(2)</a:t>
            </a:r>
            <a:r>
              <a:rPr lang="zh-CN" altLang="en-US" sz="2800" dirty="0"/>
              <a:t>前，</a:t>
            </a:r>
            <a:r>
              <a:rPr lang="en-US" altLang="zh-CN" sz="2800" dirty="0"/>
              <a:t>(4)</a:t>
            </a:r>
            <a:r>
              <a:rPr lang="zh-CN" altLang="en-US" sz="2800" dirty="0"/>
              <a:t>中的</a:t>
            </a:r>
            <a:r>
              <a:rPr lang="en-US" altLang="zh-CN" sz="2800" dirty="0">
                <a:sym typeface="Symbol" panose="05050102010706020507" pitchFamily="18" charset="2"/>
              </a:rPr>
              <a:t>c</a:t>
            </a:r>
            <a:r>
              <a:rPr lang="zh-CN" altLang="en-US" sz="2800" dirty="0">
                <a:sym typeface="Symbol" panose="05050102010706020507" pitchFamily="18" charset="2"/>
              </a:rPr>
              <a:t>是特定的， </a:t>
            </a:r>
            <a:r>
              <a:rPr lang="en-US" altLang="zh-CN" sz="2800" dirty="0">
                <a:sym typeface="Symbol" panose="05050102010706020507" pitchFamily="18" charset="2"/>
              </a:rPr>
              <a:t>(2)</a:t>
            </a:r>
            <a:r>
              <a:rPr lang="zh-CN" altLang="en-US" sz="2800" dirty="0">
                <a:sym typeface="Symbol" panose="05050102010706020507" pitchFamily="18" charset="2"/>
              </a:rPr>
              <a:t>中的</a:t>
            </a:r>
            <a:r>
              <a:rPr lang="en-US" altLang="zh-CN" sz="2800" dirty="0">
                <a:sym typeface="Symbol" panose="05050102010706020507" pitchFamily="18" charset="2"/>
              </a:rPr>
              <a:t>c</a:t>
            </a:r>
            <a:r>
              <a:rPr lang="zh-CN" altLang="en-US" sz="2800" dirty="0">
                <a:sym typeface="Symbol" panose="05050102010706020507" pitchFamily="18" charset="2"/>
              </a:rPr>
              <a:t>是任意的</a:t>
            </a:r>
            <a:endParaRPr lang="zh-CN" altLang="en-US" sz="2800" dirty="0"/>
          </a:p>
        </p:txBody>
      </p:sp>
      <p:sp>
        <p:nvSpPr>
          <p:cNvPr id="2" name="灯片编号占位符 1">
            <a:extLst>
              <a:ext uri="{FF2B5EF4-FFF2-40B4-BE49-F238E27FC236}">
                <a16:creationId xmlns:a16="http://schemas.microsoft.com/office/drawing/2014/main" id="{2BBC39EE-C220-4E1A-AA2A-E641272269E6}"/>
              </a:ext>
            </a:extLst>
          </p:cNvPr>
          <p:cNvSpPr>
            <a:spLocks noGrp="1"/>
          </p:cNvSpPr>
          <p:nvPr>
            <p:ph type="sldNum" sz="quarter" idx="12"/>
          </p:nvPr>
        </p:nvSpPr>
        <p:spPr/>
        <p:txBody>
          <a:bodyPr/>
          <a:lstStyle/>
          <a:p>
            <a:fld id="{5453103E-1722-4B20-A6DE-C22430F596CF}" type="slidenum">
              <a:rPr lang="en-US" altLang="zh-CN" smtClean="0"/>
              <a:pPr/>
              <a:t>146</a:t>
            </a:fld>
            <a:endParaRPr lang="en-US" altLang="zh-CN"/>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a:extLst>
              <a:ext uri="{FF2B5EF4-FFF2-40B4-BE49-F238E27FC236}">
                <a16:creationId xmlns:a16="http://schemas.microsoft.com/office/drawing/2014/main" id="{8A2091C7-0456-4572-B277-F56C84BC84C9}"/>
              </a:ext>
            </a:extLst>
          </p:cNvPr>
          <p:cNvSpPr>
            <a:spLocks noGrp="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Example</a:t>
            </a:r>
            <a:endParaRPr lang="zh-CN" altLang="en-US" b="1" dirty="0">
              <a:latin typeface="微软雅黑" panose="020B0503020204020204" pitchFamily="34" charset="-122"/>
              <a:ea typeface="微软雅黑" panose="020B0503020204020204" pitchFamily="34" charset="-122"/>
            </a:endParaRPr>
          </a:p>
        </p:txBody>
      </p:sp>
      <p:sp>
        <p:nvSpPr>
          <p:cNvPr id="134147" name="内容占位符 2">
            <a:extLst>
              <a:ext uri="{FF2B5EF4-FFF2-40B4-BE49-F238E27FC236}">
                <a16:creationId xmlns:a16="http://schemas.microsoft.com/office/drawing/2014/main" id="{3885C5D9-4530-4075-8B82-EFCD2418B257}"/>
              </a:ext>
            </a:extLst>
          </p:cNvPr>
          <p:cNvSpPr>
            <a:spLocks noGrp="1"/>
          </p:cNvSpPr>
          <p:nvPr>
            <p:ph idx="1"/>
          </p:nvPr>
        </p:nvSpPr>
        <p:spPr>
          <a:xfrm>
            <a:off x="457200" y="1600200"/>
            <a:ext cx="8435975" cy="4525963"/>
          </a:xfrm>
        </p:spPr>
        <p:txBody>
          <a:bodyPr/>
          <a:lstStyle/>
          <a:p>
            <a:r>
              <a:rPr lang="en-US" altLang="zh-CN" dirty="0"/>
              <a:t>Show that the premises “A student in this class has not read the book,”  and “ Everyone in this class passed the first exam” imply the conclusion “Someone who passed the first exam has not read the book.”</a:t>
            </a:r>
            <a:endParaRPr lang="zh-CN" altLang="en-US" dirty="0"/>
          </a:p>
        </p:txBody>
      </p:sp>
      <p:sp>
        <p:nvSpPr>
          <p:cNvPr id="2" name="灯片编号占位符 1">
            <a:extLst>
              <a:ext uri="{FF2B5EF4-FFF2-40B4-BE49-F238E27FC236}">
                <a16:creationId xmlns:a16="http://schemas.microsoft.com/office/drawing/2014/main" id="{17862083-B0D0-4239-B95D-E8A1532A4D56}"/>
              </a:ext>
            </a:extLst>
          </p:cNvPr>
          <p:cNvSpPr>
            <a:spLocks noGrp="1"/>
          </p:cNvSpPr>
          <p:nvPr>
            <p:ph type="sldNum" sz="quarter" idx="12"/>
          </p:nvPr>
        </p:nvSpPr>
        <p:spPr/>
        <p:txBody>
          <a:bodyPr/>
          <a:lstStyle/>
          <a:p>
            <a:fld id="{5453103E-1722-4B20-A6DE-C22430F596CF}" type="slidenum">
              <a:rPr lang="en-US" altLang="zh-CN" smtClean="0"/>
              <a:pPr/>
              <a:t>147</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586E18BC-127A-41DE-80B8-4554D190C420}"/>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Example 13</a:t>
            </a:r>
          </a:p>
        </p:txBody>
      </p:sp>
      <p:sp>
        <p:nvSpPr>
          <p:cNvPr id="135171" name="Rectangle 3">
            <a:extLst>
              <a:ext uri="{FF2B5EF4-FFF2-40B4-BE49-F238E27FC236}">
                <a16:creationId xmlns:a16="http://schemas.microsoft.com/office/drawing/2014/main" id="{5F33B054-1B5B-4A36-9D01-48BCE6246C75}"/>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Char char="n"/>
            </a:pPr>
            <a:r>
              <a:rPr lang="en-US" altLang="zh-CN" sz="2800" dirty="0"/>
              <a:t>C(x):x in this class B(x):x read the book</a:t>
            </a:r>
          </a:p>
          <a:p>
            <a:pPr eaLnBrk="1" hangingPunct="1">
              <a:lnSpc>
                <a:spcPct val="80000"/>
              </a:lnSpc>
              <a:buFont typeface="Wingdings" panose="05000000000000000000" pitchFamily="2" charset="2"/>
              <a:buChar char="n"/>
            </a:pPr>
            <a:r>
              <a:rPr lang="en-US" altLang="zh-CN" sz="2800" dirty="0"/>
              <a:t>P(x):x pass the exam</a:t>
            </a:r>
          </a:p>
          <a:p>
            <a:pPr eaLnBrk="1" hangingPunct="1">
              <a:lnSpc>
                <a:spcPct val="80000"/>
              </a:lnSpc>
              <a:buFont typeface="Wingdings" panose="05000000000000000000" pitchFamily="2" charset="2"/>
              <a:buChar char="n"/>
            </a:pPr>
            <a:endParaRPr lang="en-US" altLang="zh-CN" sz="2800" dirty="0"/>
          </a:p>
          <a:p>
            <a:pPr eaLnBrk="1" hangingPunct="1">
              <a:lnSpc>
                <a:spcPct val="80000"/>
              </a:lnSpc>
              <a:buFontTx/>
              <a:buNone/>
            </a:pPr>
            <a:r>
              <a:rPr lang="en-US" altLang="zh-CN" sz="2800" dirty="0"/>
              <a:t>Premises</a:t>
            </a:r>
          </a:p>
          <a:p>
            <a:pPr eaLnBrk="1" hangingPunct="1">
              <a:lnSpc>
                <a:spcPct val="80000"/>
              </a:lnSpc>
              <a:buFont typeface="Wingdings" panose="05000000000000000000" pitchFamily="2" charset="2"/>
              <a:buChar char="n"/>
            </a:pPr>
            <a:r>
              <a:rPr lang="en-US" altLang="zh-CN" sz="2800" dirty="0">
                <a:sym typeface="Symbol" panose="05050102010706020507" pitchFamily="18" charset="2"/>
              </a:rPr>
              <a:t>x(C(x)P(x)) </a:t>
            </a:r>
            <a:r>
              <a:rPr lang="en-US" altLang="zh-CN" sz="2800" dirty="0"/>
              <a:t>Everyone in this class passed the exam </a:t>
            </a:r>
            <a:endParaRPr lang="en-US" altLang="zh-CN" sz="2800" dirty="0">
              <a:sym typeface="Symbol" panose="05050102010706020507" pitchFamily="18" charset="2"/>
            </a:endParaRPr>
          </a:p>
          <a:p>
            <a:pPr eaLnBrk="1" hangingPunct="1">
              <a:lnSpc>
                <a:spcPct val="80000"/>
              </a:lnSpc>
              <a:buFont typeface="Wingdings" panose="05000000000000000000" pitchFamily="2" charset="2"/>
              <a:buChar char="n"/>
            </a:pPr>
            <a:r>
              <a:rPr lang="en-US" altLang="zh-CN" sz="2800" dirty="0">
                <a:sym typeface="Symbol" panose="05050102010706020507" pitchFamily="18" charset="2"/>
              </a:rPr>
              <a:t>x(C(x)</a:t>
            </a:r>
            <a:r>
              <a:rPr lang="en-US" altLang="zh-CN" sz="2800" dirty="0"/>
              <a:t>∧ ¬ </a:t>
            </a:r>
            <a:r>
              <a:rPr lang="en-US" altLang="zh-CN" sz="2800" dirty="0">
                <a:sym typeface="Symbol" panose="05050102010706020507" pitchFamily="18" charset="2"/>
              </a:rPr>
              <a:t>B(x)) </a:t>
            </a:r>
            <a:r>
              <a:rPr lang="en-US" altLang="zh-CN" sz="2800" dirty="0"/>
              <a:t>A student in this class has not read the book</a:t>
            </a:r>
          </a:p>
          <a:p>
            <a:pPr eaLnBrk="1" hangingPunct="1">
              <a:lnSpc>
                <a:spcPct val="80000"/>
              </a:lnSpc>
              <a:buFont typeface="Wingdings" panose="05000000000000000000" pitchFamily="2" charset="2"/>
              <a:buChar char="n"/>
            </a:pPr>
            <a:endParaRPr lang="en-US" altLang="zh-CN" sz="2800" dirty="0"/>
          </a:p>
          <a:p>
            <a:pPr eaLnBrk="1" hangingPunct="1">
              <a:lnSpc>
                <a:spcPct val="80000"/>
              </a:lnSpc>
              <a:buFontTx/>
              <a:buNone/>
            </a:pPr>
            <a:r>
              <a:rPr lang="en-US" altLang="zh-CN" sz="2800" dirty="0"/>
              <a:t>Conclusion</a:t>
            </a:r>
          </a:p>
          <a:p>
            <a:pPr eaLnBrk="1" hangingPunct="1">
              <a:lnSpc>
                <a:spcPct val="80000"/>
              </a:lnSpc>
              <a:buFont typeface="Wingdings" panose="05000000000000000000" pitchFamily="2" charset="2"/>
              <a:buChar char="n"/>
            </a:pPr>
            <a:r>
              <a:rPr lang="en-US" altLang="zh-CN" sz="2800" dirty="0">
                <a:sym typeface="Symbol" panose="05050102010706020507" pitchFamily="18" charset="2"/>
              </a:rPr>
              <a:t>x(P(x)</a:t>
            </a:r>
            <a:r>
              <a:rPr lang="en-US" altLang="zh-CN" sz="2800" dirty="0"/>
              <a:t>∧ ¬ </a:t>
            </a:r>
            <a:r>
              <a:rPr lang="en-US" altLang="zh-CN" sz="2800" dirty="0">
                <a:sym typeface="Symbol" panose="05050102010706020507" pitchFamily="18" charset="2"/>
              </a:rPr>
              <a:t>B(x))   </a:t>
            </a:r>
            <a:r>
              <a:rPr lang="en-US" altLang="zh-CN" sz="2800" dirty="0"/>
              <a:t>Someone who passed the exam has not read the book.                        </a:t>
            </a:r>
          </a:p>
          <a:p>
            <a:pPr eaLnBrk="1" hangingPunct="1">
              <a:lnSpc>
                <a:spcPct val="80000"/>
              </a:lnSpc>
            </a:pPr>
            <a:endParaRPr lang="en-US" altLang="zh-CN" sz="2800" dirty="0"/>
          </a:p>
        </p:txBody>
      </p:sp>
      <p:sp>
        <p:nvSpPr>
          <p:cNvPr id="2" name="灯片编号占位符 1">
            <a:extLst>
              <a:ext uri="{FF2B5EF4-FFF2-40B4-BE49-F238E27FC236}">
                <a16:creationId xmlns:a16="http://schemas.microsoft.com/office/drawing/2014/main" id="{A8978ECF-BEE0-4975-AF49-BA1E4593D966}"/>
              </a:ext>
            </a:extLst>
          </p:cNvPr>
          <p:cNvSpPr>
            <a:spLocks noGrp="1"/>
          </p:cNvSpPr>
          <p:nvPr>
            <p:ph type="sldNum" sz="quarter" idx="12"/>
          </p:nvPr>
        </p:nvSpPr>
        <p:spPr/>
        <p:txBody>
          <a:bodyPr/>
          <a:lstStyle/>
          <a:p>
            <a:fld id="{5453103E-1722-4B20-A6DE-C22430F596CF}" type="slidenum">
              <a:rPr lang="en-US" altLang="zh-CN" smtClean="0"/>
              <a:pPr/>
              <a:t>148</a:t>
            </a:fld>
            <a:endParaRPr lang="en-US" altLang="zh-CN"/>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F02D2BD2-9F10-4627-B54A-BEDFA4BEEADD}"/>
              </a:ext>
            </a:extLst>
          </p:cNvPr>
          <p:cNvSpPr>
            <a:spLocks noGrp="1" noChangeArrowheads="1"/>
          </p:cNvSpPr>
          <p:nvPr>
            <p:ph type="title"/>
          </p:nvPr>
        </p:nvSpPr>
        <p:spPr/>
        <p:txBody>
          <a:bodyPr/>
          <a:lstStyle/>
          <a:p>
            <a:pPr eaLnBrk="1" hangingPunct="1"/>
            <a:r>
              <a:rPr lang="en-US" altLang="zh-CN" b="1" dirty="0">
                <a:latin typeface="微软雅黑" panose="020B0503020204020204" pitchFamily="34" charset="-122"/>
                <a:ea typeface="微软雅黑" panose="020B0503020204020204" pitchFamily="34" charset="-122"/>
              </a:rPr>
              <a:t>Example 13</a:t>
            </a:r>
          </a:p>
        </p:txBody>
      </p:sp>
      <p:sp>
        <p:nvSpPr>
          <p:cNvPr id="137219" name="Rectangle 3">
            <a:extLst>
              <a:ext uri="{FF2B5EF4-FFF2-40B4-BE49-F238E27FC236}">
                <a16:creationId xmlns:a16="http://schemas.microsoft.com/office/drawing/2014/main" id="{B16088EE-F25D-4375-8AE0-F6E88E8D4408}"/>
              </a:ext>
            </a:extLst>
          </p:cNvPr>
          <p:cNvSpPr>
            <a:spLocks noGrp="1" noChangeArrowheads="1"/>
          </p:cNvSpPr>
          <p:nvPr>
            <p:ph type="body" idx="1"/>
          </p:nvPr>
        </p:nvSpPr>
        <p:spPr/>
        <p:txBody>
          <a:bodyPr/>
          <a:lstStyle/>
          <a:p>
            <a:pPr eaLnBrk="1" hangingPunct="1">
              <a:lnSpc>
                <a:spcPct val="90000"/>
              </a:lnSpc>
              <a:buFontTx/>
              <a:buNone/>
            </a:pPr>
            <a:r>
              <a:rPr lang="en-US" altLang="zh-CN" sz="2400" dirty="0"/>
              <a:t>           step                                   Reason</a:t>
            </a:r>
          </a:p>
          <a:p>
            <a:pPr eaLnBrk="1" hangingPunct="1">
              <a:lnSpc>
                <a:spcPct val="90000"/>
              </a:lnSpc>
              <a:buFontTx/>
              <a:buNone/>
            </a:pPr>
            <a:r>
              <a:rPr lang="en-US" altLang="zh-CN" sz="2400" dirty="0">
                <a:sym typeface="Symbol" panose="05050102010706020507" pitchFamily="18" charset="2"/>
              </a:rPr>
              <a:t>1  x(C(x)</a:t>
            </a:r>
            <a:r>
              <a:rPr lang="en-US" altLang="zh-CN" sz="2400" dirty="0"/>
              <a:t>∧ ¬ </a:t>
            </a:r>
            <a:r>
              <a:rPr lang="en-US" altLang="zh-CN" sz="2400" dirty="0">
                <a:sym typeface="Symbol" panose="05050102010706020507" pitchFamily="18" charset="2"/>
              </a:rPr>
              <a:t>B(x))                Premise</a:t>
            </a:r>
          </a:p>
          <a:p>
            <a:pPr eaLnBrk="1" hangingPunct="1">
              <a:lnSpc>
                <a:spcPct val="90000"/>
              </a:lnSpc>
              <a:buFontTx/>
              <a:buNone/>
            </a:pPr>
            <a:r>
              <a:rPr lang="en-US" altLang="zh-CN" sz="2400" dirty="0">
                <a:sym typeface="Symbol" panose="05050102010706020507" pitchFamily="18" charset="2"/>
              </a:rPr>
              <a:t>2  C(a)</a:t>
            </a:r>
            <a:r>
              <a:rPr lang="en-US" altLang="zh-CN" sz="2400" dirty="0"/>
              <a:t>∧ ¬ </a:t>
            </a:r>
            <a:r>
              <a:rPr lang="en-US" altLang="zh-CN" sz="2400" dirty="0">
                <a:sym typeface="Symbol" panose="05050102010706020507" pitchFamily="18" charset="2"/>
              </a:rPr>
              <a:t>B(a)                      EI</a:t>
            </a:r>
          </a:p>
          <a:p>
            <a:pPr eaLnBrk="1" hangingPunct="1">
              <a:lnSpc>
                <a:spcPct val="90000"/>
              </a:lnSpc>
              <a:buFontTx/>
              <a:buNone/>
            </a:pPr>
            <a:r>
              <a:rPr lang="en-US" altLang="zh-CN" sz="2400" dirty="0">
                <a:sym typeface="Symbol" panose="05050102010706020507" pitchFamily="18" charset="2"/>
              </a:rPr>
              <a:t>3  C(a)                                    Simplification from (2)</a:t>
            </a:r>
            <a:endParaRPr lang="en-US" altLang="zh-CN" sz="2400" dirty="0"/>
          </a:p>
          <a:p>
            <a:pPr eaLnBrk="1" hangingPunct="1">
              <a:lnSpc>
                <a:spcPct val="90000"/>
              </a:lnSpc>
              <a:buFontTx/>
              <a:buNone/>
            </a:pPr>
            <a:r>
              <a:rPr lang="en-US" altLang="zh-CN" sz="2400" dirty="0">
                <a:sym typeface="Symbol" panose="05050102010706020507" pitchFamily="18" charset="2"/>
              </a:rPr>
              <a:t>4  x(C(x)P(x))                   Premise</a:t>
            </a:r>
            <a:endParaRPr lang="en-US" altLang="zh-CN" sz="2400" dirty="0"/>
          </a:p>
          <a:p>
            <a:pPr eaLnBrk="1" hangingPunct="1">
              <a:lnSpc>
                <a:spcPct val="90000"/>
              </a:lnSpc>
              <a:buFontTx/>
              <a:buNone/>
            </a:pPr>
            <a:r>
              <a:rPr lang="en-US" altLang="zh-CN" sz="2400" dirty="0"/>
              <a:t>5  </a:t>
            </a:r>
            <a:r>
              <a:rPr lang="en-US" altLang="zh-CN" sz="2400" dirty="0">
                <a:sym typeface="Symbol" panose="05050102010706020507" pitchFamily="18" charset="2"/>
              </a:rPr>
              <a:t>C(a)P(a)                          UI</a:t>
            </a:r>
            <a:endParaRPr lang="en-US" altLang="zh-CN" sz="2400" dirty="0"/>
          </a:p>
          <a:p>
            <a:pPr eaLnBrk="1" hangingPunct="1">
              <a:lnSpc>
                <a:spcPct val="90000"/>
              </a:lnSpc>
              <a:buFontTx/>
              <a:buNone/>
            </a:pPr>
            <a:r>
              <a:rPr lang="en-US" altLang="zh-CN" sz="2400" dirty="0">
                <a:sym typeface="Symbol" panose="05050102010706020507" pitchFamily="18" charset="2"/>
              </a:rPr>
              <a:t>6  P(a)                                    Modus ponens from(3)and(5)</a:t>
            </a:r>
          </a:p>
          <a:p>
            <a:pPr eaLnBrk="1" hangingPunct="1">
              <a:lnSpc>
                <a:spcPct val="90000"/>
              </a:lnSpc>
              <a:buFontTx/>
              <a:buNone/>
            </a:pPr>
            <a:r>
              <a:rPr lang="en-US" altLang="zh-CN" sz="2400" dirty="0">
                <a:sym typeface="Symbol" panose="05050102010706020507" pitchFamily="18" charset="2"/>
              </a:rPr>
              <a:t>7  </a:t>
            </a:r>
            <a:r>
              <a:rPr lang="en-US" altLang="zh-CN" sz="2400" dirty="0"/>
              <a:t>¬ </a:t>
            </a:r>
            <a:r>
              <a:rPr lang="en-US" altLang="zh-CN" sz="2400" dirty="0">
                <a:sym typeface="Symbol" panose="05050102010706020507" pitchFamily="18" charset="2"/>
              </a:rPr>
              <a:t>B(a)                                 Simplification from (2)</a:t>
            </a:r>
            <a:endParaRPr lang="en-US" altLang="zh-CN" sz="2400" dirty="0"/>
          </a:p>
          <a:p>
            <a:pPr eaLnBrk="1" hangingPunct="1">
              <a:lnSpc>
                <a:spcPct val="90000"/>
              </a:lnSpc>
              <a:buFontTx/>
              <a:buNone/>
            </a:pPr>
            <a:r>
              <a:rPr lang="en-US" altLang="zh-CN" sz="2400" dirty="0">
                <a:sym typeface="Symbol" panose="05050102010706020507" pitchFamily="18" charset="2"/>
              </a:rPr>
              <a:t>8  P(a)</a:t>
            </a:r>
            <a:r>
              <a:rPr lang="en-US" altLang="zh-CN" sz="2400" dirty="0"/>
              <a:t>∧ ¬ </a:t>
            </a:r>
            <a:r>
              <a:rPr lang="en-US" altLang="zh-CN" sz="2400" dirty="0">
                <a:sym typeface="Symbol" panose="05050102010706020507" pitchFamily="18" charset="2"/>
              </a:rPr>
              <a:t>B(a)                      Conjunction from(6) and (7)</a:t>
            </a:r>
          </a:p>
          <a:p>
            <a:pPr eaLnBrk="1" hangingPunct="1">
              <a:lnSpc>
                <a:spcPct val="90000"/>
              </a:lnSpc>
              <a:buFontTx/>
              <a:buNone/>
            </a:pPr>
            <a:r>
              <a:rPr lang="en-US" altLang="zh-CN" sz="2400" dirty="0">
                <a:sym typeface="Symbol" panose="05050102010706020507" pitchFamily="18" charset="2"/>
              </a:rPr>
              <a:t>9  x(P(x)</a:t>
            </a:r>
            <a:r>
              <a:rPr lang="en-US" altLang="zh-CN" sz="2400" dirty="0"/>
              <a:t>∧ ¬ </a:t>
            </a:r>
            <a:r>
              <a:rPr lang="en-US" altLang="zh-CN" sz="2400" dirty="0">
                <a:sym typeface="Symbol" panose="05050102010706020507" pitchFamily="18" charset="2"/>
              </a:rPr>
              <a:t>B(x))                EG</a:t>
            </a:r>
            <a:endParaRPr lang="en-US" altLang="zh-CN" sz="2400" dirty="0"/>
          </a:p>
          <a:p>
            <a:pPr eaLnBrk="1" hangingPunct="1">
              <a:lnSpc>
                <a:spcPct val="90000"/>
              </a:lnSpc>
            </a:pPr>
            <a:endParaRPr lang="en-US" altLang="zh-CN" sz="2400" dirty="0"/>
          </a:p>
        </p:txBody>
      </p:sp>
      <p:sp>
        <p:nvSpPr>
          <p:cNvPr id="2" name="灯片编号占位符 1">
            <a:extLst>
              <a:ext uri="{FF2B5EF4-FFF2-40B4-BE49-F238E27FC236}">
                <a16:creationId xmlns:a16="http://schemas.microsoft.com/office/drawing/2014/main" id="{D1011485-0AB1-45A7-B7F9-0153B1581893}"/>
              </a:ext>
            </a:extLst>
          </p:cNvPr>
          <p:cNvSpPr>
            <a:spLocks noGrp="1"/>
          </p:cNvSpPr>
          <p:nvPr>
            <p:ph type="sldNum" sz="quarter" idx="12"/>
          </p:nvPr>
        </p:nvSpPr>
        <p:spPr/>
        <p:txBody>
          <a:bodyPr/>
          <a:lstStyle/>
          <a:p>
            <a:fld id="{5453103E-1722-4B20-A6DE-C22430F596CF}" type="slidenum">
              <a:rPr lang="en-US" altLang="zh-CN" smtClean="0"/>
              <a:pPr/>
              <a:t>149</a:t>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496C01-838F-4062-BDB9-35310A9AF6AE}"/>
              </a:ext>
            </a:extLst>
          </p:cNvPr>
          <p:cNvSpPr>
            <a:spLocks noGrp="1" noChangeArrowheads="1"/>
          </p:cNvSpPr>
          <p:nvPr>
            <p:ph type="body" idx="1"/>
          </p:nvPr>
        </p:nvSpPr>
        <p:spPr/>
        <p:txBody>
          <a:bodyPr/>
          <a:lstStyle/>
          <a:p>
            <a:pPr eaLnBrk="1" hangingPunct="1"/>
            <a:r>
              <a:rPr lang="en-US" altLang="zh-CN" dirty="0"/>
              <a:t>Note that a</a:t>
            </a:r>
            <a:br>
              <a:rPr lang="en-US" altLang="zh-CN" dirty="0"/>
            </a:br>
            <a:r>
              <a:rPr lang="en-US" altLang="zh-CN" dirty="0"/>
              <a:t>conjunction</a:t>
            </a:r>
            <a:br>
              <a:rPr lang="en-US" altLang="zh-CN" dirty="0"/>
            </a:br>
            <a:r>
              <a:rPr lang="en-US" altLang="zh-CN" i="1" dirty="0"/>
              <a:t>p</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baseline="-25000" dirty="0"/>
              <a:t>2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rPr>
              <a:t>…</a:t>
            </a:r>
            <a:r>
              <a:rPr lang="en-US" altLang="zh-CN" dirty="0"/>
              <a:t> </a:t>
            </a:r>
            <a:r>
              <a:rPr lang="en-US" altLang="zh-CN" dirty="0">
                <a:sym typeface="Symbol" panose="05050102010706020507" pitchFamily="18" charset="2"/>
              </a:rPr>
              <a:t></a:t>
            </a:r>
            <a:r>
              <a:rPr lang="en-US" altLang="zh-CN" dirty="0"/>
              <a:t> </a:t>
            </a:r>
            <a:r>
              <a:rPr lang="en-US" altLang="zh-CN" i="1" dirty="0" err="1"/>
              <a:t>p</a:t>
            </a:r>
            <a:r>
              <a:rPr lang="en-US" altLang="zh-CN" i="1" baseline="-25000" dirty="0" err="1"/>
              <a:t>n</a:t>
            </a:r>
            <a:br>
              <a:rPr lang="en-US" altLang="zh-CN" dirty="0"/>
            </a:br>
            <a:r>
              <a:rPr lang="en-US" altLang="zh-CN" dirty="0"/>
              <a:t>of </a:t>
            </a:r>
            <a:r>
              <a:rPr lang="en-US" altLang="zh-CN" i="1" dirty="0"/>
              <a:t>n</a:t>
            </a:r>
            <a:r>
              <a:rPr lang="en-US" altLang="zh-CN" dirty="0"/>
              <a:t> propositions</a:t>
            </a:r>
            <a:br>
              <a:rPr lang="en-US" altLang="zh-CN" dirty="0"/>
            </a:br>
            <a:r>
              <a:rPr lang="en-US" altLang="zh-CN" dirty="0"/>
              <a:t>will have 2</a:t>
            </a:r>
            <a:r>
              <a:rPr lang="en-US" altLang="zh-CN" i="1" baseline="30000" dirty="0"/>
              <a:t>n</a:t>
            </a:r>
            <a:r>
              <a:rPr lang="en-US" altLang="zh-CN" dirty="0"/>
              <a:t> rows</a:t>
            </a:r>
            <a:br>
              <a:rPr lang="en-US" altLang="zh-CN" dirty="0"/>
            </a:br>
            <a:r>
              <a:rPr lang="en-US" altLang="zh-CN" dirty="0"/>
              <a:t>in its truth table.</a:t>
            </a:r>
          </a:p>
          <a:p>
            <a:pPr eaLnBrk="1" hangingPunct="1"/>
            <a:endParaRPr lang="en-US" altLang="zh-CN" dirty="0">
              <a:solidFill>
                <a:schemeClr val="accent2"/>
              </a:solidFill>
            </a:endParaRPr>
          </a:p>
          <a:p>
            <a:pPr eaLnBrk="1" hangingPunct="1"/>
            <a:r>
              <a:rPr lang="en-US" altLang="zh-CN" dirty="0">
                <a:solidFill>
                  <a:schemeClr val="accent2"/>
                </a:solidFill>
              </a:rPr>
              <a:t>Also: </a:t>
            </a:r>
            <a:r>
              <a:rPr lang="en-US" altLang="zh-CN" dirty="0">
                <a:solidFill>
                  <a:schemeClr val="accent2"/>
                </a:solidFill>
                <a:latin typeface="Times New Roman" panose="02020603050405020304" pitchFamily="18" charset="0"/>
              </a:rPr>
              <a:t>¬</a:t>
            </a:r>
            <a:r>
              <a:rPr lang="en-US" altLang="zh-CN" dirty="0">
                <a:solidFill>
                  <a:schemeClr val="accent2"/>
                </a:solidFill>
              </a:rPr>
              <a:t> and </a:t>
            </a:r>
            <a:r>
              <a:rPr lang="en-US" altLang="zh-CN" dirty="0">
                <a:solidFill>
                  <a:schemeClr val="accent2"/>
                </a:solidFill>
                <a:sym typeface="Symbol" panose="05050102010706020507" pitchFamily="18" charset="2"/>
              </a:rPr>
              <a:t> operations together are </a:t>
            </a:r>
            <a:r>
              <a:rPr lang="en-US" altLang="zh-CN" dirty="0" err="1">
                <a:solidFill>
                  <a:schemeClr val="accent2"/>
                </a:solidFill>
                <a:sym typeface="Symbol" panose="05050102010706020507" pitchFamily="18" charset="2"/>
              </a:rPr>
              <a:t>suffi-cient</a:t>
            </a:r>
            <a:r>
              <a:rPr lang="en-US" altLang="zh-CN" dirty="0">
                <a:solidFill>
                  <a:schemeClr val="accent2"/>
                </a:solidFill>
                <a:sym typeface="Symbol" panose="05050102010706020507" pitchFamily="18" charset="2"/>
              </a:rPr>
              <a:t> to express </a:t>
            </a:r>
            <a:r>
              <a:rPr lang="en-US" altLang="zh-CN" i="1" dirty="0">
                <a:solidFill>
                  <a:schemeClr val="accent2"/>
                </a:solidFill>
                <a:sym typeface="Symbol" panose="05050102010706020507" pitchFamily="18" charset="2"/>
              </a:rPr>
              <a:t>any</a:t>
            </a:r>
            <a:r>
              <a:rPr lang="en-US" altLang="zh-CN" dirty="0">
                <a:solidFill>
                  <a:schemeClr val="accent2"/>
                </a:solidFill>
                <a:sym typeface="Symbol" panose="05050102010706020507" pitchFamily="18" charset="2"/>
              </a:rPr>
              <a:t> Boolean truth table!</a:t>
            </a:r>
            <a:endParaRPr lang="en-US" altLang="zh-CN" dirty="0">
              <a:solidFill>
                <a:schemeClr val="accent2"/>
              </a:solidFill>
            </a:endParaRPr>
          </a:p>
        </p:txBody>
      </p:sp>
      <p:sp>
        <p:nvSpPr>
          <p:cNvPr id="46083" name="Rectangle 3">
            <a:extLst>
              <a:ext uri="{FF2B5EF4-FFF2-40B4-BE49-F238E27FC236}">
                <a16:creationId xmlns:a16="http://schemas.microsoft.com/office/drawing/2014/main" id="{11369C5A-AABF-4950-89A7-30B2FE4109B3}"/>
              </a:ext>
            </a:extLst>
          </p:cNvPr>
          <p:cNvSpPr>
            <a:spLocks noGrp="1" noChangeArrowheads="1"/>
          </p:cNvSpPr>
          <p:nvPr>
            <p:ph type="title"/>
          </p:nvPr>
        </p:nvSpPr>
        <p:spPr>
          <a:xfrm>
            <a:off x="457200" y="274638"/>
            <a:ext cx="8612188" cy="1143000"/>
          </a:xfrm>
        </p:spPr>
        <p:txBody>
          <a:bodyPr/>
          <a:lstStyle/>
          <a:p>
            <a:pPr eaLnBrk="1" hangingPunct="1"/>
            <a:r>
              <a:rPr lang="en-US" altLang="zh-CN" dirty="0"/>
              <a:t>Conjunction (</a:t>
            </a:r>
            <a:r>
              <a:rPr lang="zh-CN" altLang="en-US" dirty="0"/>
              <a:t>合取联结词</a:t>
            </a:r>
            <a:r>
              <a:rPr lang="en-US" altLang="zh-CN" dirty="0"/>
              <a:t>)</a:t>
            </a:r>
          </a:p>
        </p:txBody>
      </p:sp>
      <p:sp>
        <p:nvSpPr>
          <p:cNvPr id="46086" name="Text Box 6">
            <a:extLst>
              <a:ext uri="{FF2B5EF4-FFF2-40B4-BE49-F238E27FC236}">
                <a16:creationId xmlns:a16="http://schemas.microsoft.com/office/drawing/2014/main" id="{EC0B22D0-48EE-4D07-A5D1-505CE6CE94CC}"/>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7" name="Table 3">
            <a:extLst>
              <a:ext uri="{FF2B5EF4-FFF2-40B4-BE49-F238E27FC236}">
                <a16:creationId xmlns:a16="http://schemas.microsoft.com/office/drawing/2014/main" id="{24005887-3DA2-40CC-95B8-97B91E4BA755}"/>
              </a:ext>
            </a:extLst>
          </p:cNvPr>
          <p:cNvGraphicFramePr>
            <a:graphicFrameLocks noGrp="1"/>
          </p:cNvGraphicFramePr>
          <p:nvPr>
            <p:extLst>
              <p:ext uri="{D42A27DB-BD31-4B8C-83A1-F6EECF244321}">
                <p14:modId xmlns:p14="http://schemas.microsoft.com/office/powerpoint/2010/main" val="3799919627"/>
              </p:ext>
            </p:extLst>
          </p:nvPr>
        </p:nvGraphicFramePr>
        <p:xfrm>
          <a:off x="4716016" y="1844824"/>
          <a:ext cx="3600000" cy="25908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pPr algn="ctr"/>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9940E066-F785-44F9-A5BE-7C63036FF541}"/>
              </a:ext>
            </a:extLst>
          </p:cNvPr>
          <p:cNvSpPr>
            <a:spLocks noGrp="1"/>
          </p:cNvSpPr>
          <p:nvPr>
            <p:ph type="sldNum" sz="quarter" idx="12"/>
          </p:nvPr>
        </p:nvSpPr>
        <p:spPr/>
        <p:txBody>
          <a:bodyPr/>
          <a:lstStyle/>
          <a:p>
            <a:fld id="{0E0F66E4-F918-4E84-900C-EBB0345C0212}" type="slidenum">
              <a:rPr lang="en-US" altLang="zh-CN" smtClean="0"/>
              <a:pPr/>
              <a:t>15</a:t>
            </a:fld>
            <a:endParaRPr lang="en-US" altLang="zh-CN"/>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5F1A8C9-6B19-E367-4D64-FF0C9F1192BD}"/>
              </a:ext>
            </a:extLst>
          </p:cNvPr>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a:extLst>
              <a:ext uri="{FF2B5EF4-FFF2-40B4-BE49-F238E27FC236}">
                <a16:creationId xmlns:a16="http://schemas.microsoft.com/office/drawing/2014/main" id="{FADF56A7-CE75-8EEF-DC61-D46B9D2DDC0B}"/>
              </a:ext>
            </a:extLst>
          </p:cNvPr>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a:extLst>
              <a:ext uri="{FF2B5EF4-FFF2-40B4-BE49-F238E27FC236}">
                <a16:creationId xmlns:a16="http://schemas.microsoft.com/office/drawing/2014/main" id="{11BD9D3B-6D01-9DDC-83D6-7DB73EB9A7E6}"/>
              </a:ext>
            </a:extLst>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灯片编号占位符 1">
            <a:extLst>
              <a:ext uri="{FF2B5EF4-FFF2-40B4-BE49-F238E27FC236}">
                <a16:creationId xmlns:a16="http://schemas.microsoft.com/office/drawing/2014/main" id="{69103226-E7C8-C677-7311-89838FEA820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F56E33-8D40-4982-A934-DBED86F5276A}" type="slidenum">
              <a:rPr lang="en-US" altLang="zh-CN" sz="1400" smtClean="0"/>
              <a:pPr>
                <a:spcBef>
                  <a:spcPct val="0"/>
                </a:spcBef>
                <a:buFontTx/>
                <a:buNone/>
              </a:pPr>
              <a:t>150</a:t>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D96AAB4-7132-7CC6-F120-128C97ABE67A}"/>
              </a:ext>
            </a:extLst>
          </p:cNvPr>
          <p:cNvSpPr>
            <a:spLocks noGrp="1" noChangeArrowheads="1"/>
          </p:cNvSpPr>
          <p:nvPr>
            <p:ph type="title"/>
          </p:nvPr>
        </p:nvSpPr>
        <p:spPr>
          <a:xfrm>
            <a:off x="674688" y="260350"/>
            <a:ext cx="7794625" cy="1143000"/>
          </a:xfrm>
        </p:spPr>
        <p:txBody>
          <a:bodyPr/>
          <a:lstStyle/>
          <a:p>
            <a:pPr eaLnBrk="1" hangingPunct="1"/>
            <a:r>
              <a:rPr lang="en-US" altLang="zh-CN" sz="3600" b="1">
                <a:solidFill>
                  <a:schemeClr val="tx1"/>
                </a:solidFill>
                <a:latin typeface="微软雅黑" panose="020B0503020204020204" pitchFamily="34" charset="-122"/>
                <a:ea typeface="微软雅黑" panose="020B0503020204020204" pitchFamily="34" charset="-122"/>
              </a:rPr>
              <a:t>1.7 Introduction to Proofs</a:t>
            </a:r>
            <a:br>
              <a:rPr lang="en-US" altLang="zh-CN" sz="3600" b="1">
                <a:solidFill>
                  <a:schemeClr val="tx1"/>
                </a:solidFill>
                <a:latin typeface="微软雅黑" panose="020B0503020204020204" pitchFamily="34" charset="-122"/>
                <a:ea typeface="微软雅黑" panose="020B0503020204020204" pitchFamily="34" charset="-122"/>
              </a:rPr>
            </a:br>
            <a:r>
              <a:rPr lang="zh-CN" altLang="en-US" sz="3600" b="1">
                <a:solidFill>
                  <a:schemeClr val="tx1"/>
                </a:solidFill>
                <a:latin typeface="微软雅黑" panose="020B0503020204020204" pitchFamily="34" charset="-122"/>
                <a:ea typeface="微软雅黑" panose="020B0503020204020204" pitchFamily="34" charset="-122"/>
              </a:rPr>
              <a:t>定理证明方法</a:t>
            </a:r>
          </a:p>
        </p:txBody>
      </p:sp>
      <p:sp>
        <p:nvSpPr>
          <p:cNvPr id="19459" name="内容占位符 1">
            <a:extLst>
              <a:ext uri="{FF2B5EF4-FFF2-40B4-BE49-F238E27FC236}">
                <a16:creationId xmlns:a16="http://schemas.microsoft.com/office/drawing/2014/main" id="{EF576F6F-C499-6AE7-4C58-410CA6B8EDE7}"/>
              </a:ext>
            </a:extLst>
          </p:cNvPr>
          <p:cNvSpPr>
            <a:spLocks noGrp="1" noChangeArrowheads="1"/>
          </p:cNvSpPr>
          <p:nvPr>
            <p:ph idx="1"/>
          </p:nvPr>
        </p:nvSpPr>
        <p:spPr>
          <a:xfrm>
            <a:off x="858838" y="1700213"/>
            <a:ext cx="7426325" cy="4608512"/>
          </a:xfrm>
        </p:spPr>
        <p:txBody>
          <a:bodyPr/>
          <a:lstStyle/>
          <a:p>
            <a:r>
              <a:rPr lang="en-US" altLang="zh-CN" sz="2800" b="1"/>
              <a:t>1.7.1 Introduction</a:t>
            </a:r>
          </a:p>
          <a:p>
            <a:r>
              <a:rPr lang="en-US" altLang="zh-CN" sz="2800" b="1"/>
              <a:t>1.7.2 Some Terminology</a:t>
            </a:r>
          </a:p>
          <a:p>
            <a:r>
              <a:rPr lang="en-US" altLang="zh-CN" sz="2800" b="1"/>
              <a:t>1.7.3 Understanding How Theorems Are Stated</a:t>
            </a:r>
          </a:p>
          <a:p>
            <a:r>
              <a:rPr lang="en-US" altLang="zh-CN" sz="2800" b="1"/>
              <a:t>1.7.4 Methods of Proving Theorems</a:t>
            </a:r>
          </a:p>
          <a:p>
            <a:r>
              <a:rPr lang="en-US" altLang="zh-CN" sz="2800" b="1"/>
              <a:t>1.7.5 Direct Proofs</a:t>
            </a:r>
          </a:p>
          <a:p>
            <a:r>
              <a:rPr lang="en-US" altLang="zh-CN" sz="2800" b="1"/>
              <a:t>1.7.6 Proof by Contraposition</a:t>
            </a:r>
          </a:p>
          <a:p>
            <a:r>
              <a:rPr lang="en-US" altLang="zh-CN" sz="2800" b="1"/>
              <a:t>1.7.7 Proofs by Contradiction</a:t>
            </a:r>
          </a:p>
          <a:p>
            <a:r>
              <a:rPr lang="en-US" altLang="zh-CN" sz="2800" b="1"/>
              <a:t>1.7.8 Mistakes in Proofs</a:t>
            </a:r>
            <a:endParaRPr lang="zh-CN" altLang="en-US" sz="2800" b="1"/>
          </a:p>
        </p:txBody>
      </p:sp>
      <p:sp>
        <p:nvSpPr>
          <p:cNvPr id="19460" name="灯片编号占位符 1">
            <a:extLst>
              <a:ext uri="{FF2B5EF4-FFF2-40B4-BE49-F238E27FC236}">
                <a16:creationId xmlns:a16="http://schemas.microsoft.com/office/drawing/2014/main" id="{C025B3D7-4E6C-1205-2FC3-F81F42F4D5E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CDF33D-C815-4CD9-8405-8099196203D3}" type="slidenum">
              <a:rPr lang="en-US" altLang="zh-CN" sz="1400" smtClean="0"/>
              <a:pPr>
                <a:spcBef>
                  <a:spcPct val="0"/>
                </a:spcBef>
                <a:buFontTx/>
                <a:buNone/>
              </a:pPr>
              <a:t>151</a:t>
            </a:fld>
            <a:endParaRPr lang="en-US" altLang="zh-CN" sz="1400"/>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2352AA5-B689-8951-CE2C-7C22AC7BDA59}"/>
              </a:ext>
            </a:extLst>
          </p:cNvPr>
          <p:cNvSpPr>
            <a:spLocks noGrp="1" noChangeArrowheads="1"/>
          </p:cNvSpPr>
          <p:nvPr>
            <p:ph type="title"/>
          </p:nvPr>
        </p:nvSpPr>
        <p:spPr/>
        <p:txBody>
          <a:bodyPr/>
          <a:lstStyle/>
          <a:p>
            <a:pPr eaLnBrk="1" hangingPunct="1"/>
            <a:r>
              <a:rPr lang="zh-CN" altLang="en-US" b="1">
                <a:latin typeface="微软雅黑" panose="020B0503020204020204" pitchFamily="34" charset="-122"/>
                <a:ea typeface="微软雅黑" panose="020B0503020204020204" pitchFamily="34" charset="-122"/>
              </a:rPr>
              <a:t>推理（</a:t>
            </a:r>
            <a:r>
              <a:rPr lang="en-US" altLang="zh-CN" b="1"/>
              <a:t>deduction</a:t>
            </a:r>
            <a:r>
              <a:rPr lang="zh-CN" altLang="en-US" b="1">
                <a:latin typeface="微软雅黑" panose="020B0503020204020204" pitchFamily="34" charset="-122"/>
                <a:ea typeface="微软雅黑" panose="020B0503020204020204" pitchFamily="34" charset="-122"/>
              </a:rPr>
              <a:t>）</a:t>
            </a:r>
          </a:p>
        </p:txBody>
      </p:sp>
      <p:sp>
        <p:nvSpPr>
          <p:cNvPr id="27651" name="Rectangle 3">
            <a:extLst>
              <a:ext uri="{FF2B5EF4-FFF2-40B4-BE49-F238E27FC236}">
                <a16:creationId xmlns:a16="http://schemas.microsoft.com/office/drawing/2014/main" id="{8483530E-6DC0-E4B6-D3D2-7E5E66FC2A9F}"/>
              </a:ext>
            </a:extLst>
          </p:cNvPr>
          <p:cNvSpPr>
            <a:spLocks noGrp="1" noChangeArrowheads="1"/>
          </p:cNvSpPr>
          <p:nvPr>
            <p:ph type="body" idx="1"/>
          </p:nvPr>
        </p:nvSpPr>
        <p:spPr/>
        <p:txBody>
          <a:bodyPr/>
          <a:lstStyle/>
          <a:p>
            <a:pPr eaLnBrk="1" hangingPunct="1">
              <a:lnSpc>
                <a:spcPct val="200000"/>
              </a:lnSpc>
            </a:pPr>
            <a:r>
              <a:rPr lang="zh-CN" altLang="en-US" sz="2800">
                <a:latin typeface="微软雅黑" panose="020B0503020204020204" pitchFamily="34" charset="-122"/>
                <a:ea typeface="微软雅黑" panose="020B0503020204020204" pitchFamily="34" charset="-122"/>
              </a:rPr>
              <a:t>推理：从前提出发推出结论的思维过程</a:t>
            </a:r>
          </a:p>
          <a:p>
            <a:pPr eaLnBrk="1" hangingPunct="1">
              <a:lnSpc>
                <a:spcPct val="200000"/>
              </a:lnSpc>
            </a:pPr>
            <a:r>
              <a:rPr lang="zh-CN" altLang="en-US" sz="2800">
                <a:latin typeface="微软雅黑" panose="020B0503020204020204" pitchFamily="34" charset="-122"/>
                <a:ea typeface="微软雅黑" panose="020B0503020204020204" pitchFamily="34" charset="-122"/>
              </a:rPr>
              <a:t>前提：已知命题公式的集合</a:t>
            </a:r>
          </a:p>
          <a:p>
            <a:pPr eaLnBrk="1" hangingPunct="1">
              <a:lnSpc>
                <a:spcPct val="200000"/>
              </a:lnSpc>
            </a:pPr>
            <a:r>
              <a:rPr lang="zh-CN" altLang="en-US" sz="2800">
                <a:latin typeface="微软雅黑" panose="020B0503020204020204" pitchFamily="34" charset="-122"/>
                <a:ea typeface="微软雅黑" panose="020B0503020204020204" pitchFamily="34" charset="-122"/>
              </a:rPr>
              <a:t>结论：从前提出发应用推理规则推出的命题公式</a:t>
            </a:r>
          </a:p>
          <a:p>
            <a:pPr eaLnBrk="1" hangingPunct="1">
              <a:lnSpc>
                <a:spcPct val="200000"/>
              </a:lnSpc>
            </a:pPr>
            <a:endParaRPr lang="en-US" altLang="zh-CN"/>
          </a:p>
        </p:txBody>
      </p:sp>
      <p:sp>
        <p:nvSpPr>
          <p:cNvPr id="27652" name="灯片编号占位符 1">
            <a:extLst>
              <a:ext uri="{FF2B5EF4-FFF2-40B4-BE49-F238E27FC236}">
                <a16:creationId xmlns:a16="http://schemas.microsoft.com/office/drawing/2014/main" id="{DCA90BC8-C2A4-DE1E-F472-9B74E115B0F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3771C7-19B3-428B-84CF-D51D64018F4A}" type="slidenum">
              <a:rPr lang="en-US" altLang="zh-CN" sz="1400" smtClean="0"/>
              <a:pPr>
                <a:spcBef>
                  <a:spcPct val="0"/>
                </a:spcBef>
                <a:buFontTx/>
                <a:buNone/>
              </a:pPr>
              <a:t>152</a:t>
            </a:fld>
            <a:endParaRPr lang="en-US" altLang="zh-CN" sz="1400"/>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C8651A8-3D66-5024-E009-F1DD1BD3496B}"/>
              </a:ext>
            </a:extLst>
          </p:cNvPr>
          <p:cNvSpPr>
            <a:spLocks noGrp="1" noChangeArrowheads="1"/>
          </p:cNvSpPr>
          <p:nvPr>
            <p:ph type="body" idx="1"/>
          </p:nvPr>
        </p:nvSpPr>
        <p:spPr>
          <a:xfrm>
            <a:off x="723900" y="1773238"/>
            <a:ext cx="7696200" cy="4751387"/>
          </a:xfrm>
        </p:spPr>
        <p:txBody>
          <a:bodyPr/>
          <a:lstStyle/>
          <a:p>
            <a:pPr algn="just" eaLnBrk="1" hangingPunct="1">
              <a:spcBef>
                <a:spcPts val="200"/>
              </a:spcBef>
              <a:defRPr/>
            </a:pPr>
            <a:r>
              <a:rPr lang="en-US" altLang="zh-CN" sz="2800" dirty="0"/>
              <a:t>1</a:t>
            </a:r>
            <a:r>
              <a:rPr lang="zh-CN" altLang="en-US" sz="2800" dirty="0"/>
              <a:t>、</a:t>
            </a:r>
            <a:r>
              <a:rPr lang="zh-CN" altLang="en-US" sz="2800" dirty="0">
                <a:latin typeface="微软雅黑" panose="020B0503020204020204" pitchFamily="34" charset="-122"/>
                <a:ea typeface="微软雅黑" panose="020B0503020204020204" pitchFamily="34" charset="-122"/>
              </a:rPr>
              <a:t>直接证明 </a:t>
            </a:r>
            <a:r>
              <a:rPr lang="en-US" altLang="zh-CN" sz="2800" dirty="0"/>
              <a:t>/ direct proof:     </a:t>
            </a:r>
          </a:p>
          <a:p>
            <a:pPr marL="0" indent="0" algn="just" eaLnBrk="1" hangingPunct="1">
              <a:spcBef>
                <a:spcPts val="200"/>
              </a:spcBef>
              <a:buFontTx/>
              <a:buNone/>
              <a:defRPr/>
            </a:pPr>
            <a:r>
              <a:rPr lang="en-US" altLang="zh-CN" sz="2800" dirty="0">
                <a:solidFill>
                  <a:schemeClr val="tx2"/>
                </a:solidFill>
              </a:rPr>
              <a:t>				P → Q</a:t>
            </a:r>
            <a:r>
              <a:rPr lang="en-US" altLang="zh-CN" sz="2800" dirty="0"/>
              <a:t> </a:t>
            </a:r>
          </a:p>
          <a:p>
            <a:pPr algn="just" eaLnBrk="1" hangingPunct="1">
              <a:spcBef>
                <a:spcPts val="200"/>
              </a:spcBef>
              <a:defRPr/>
            </a:pPr>
            <a:r>
              <a:rPr lang="en-US" altLang="zh-CN" sz="2800" dirty="0"/>
              <a:t>2</a:t>
            </a:r>
            <a:r>
              <a:rPr lang="zh-CN" altLang="en-US" sz="2800" dirty="0"/>
              <a:t>、</a:t>
            </a:r>
            <a:r>
              <a:rPr lang="zh-CN" altLang="en-US" sz="2800" dirty="0">
                <a:latin typeface="微软雅黑" panose="020B0503020204020204" pitchFamily="34" charset="-122"/>
                <a:ea typeface="微软雅黑" panose="020B0503020204020204" pitchFamily="34" charset="-122"/>
              </a:rPr>
              <a:t>间接证明 </a:t>
            </a:r>
            <a:r>
              <a:rPr lang="en-US" altLang="zh-CN" sz="2800" dirty="0"/>
              <a:t>/ indirect proof : </a:t>
            </a:r>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en-US" altLang="zh-CN" sz="2800" dirty="0">
                <a:latin typeface="Symbol" panose="05050102010706020507" pitchFamily="18" charset="2"/>
              </a:rPr>
              <a:t>Û </a:t>
            </a:r>
            <a:r>
              <a:rPr lang="en-US" altLang="zh-CN" sz="2400" dirty="0">
                <a:solidFill>
                  <a:schemeClr val="tx2"/>
                </a:solidFill>
                <a:ea typeface="t"/>
                <a:cs typeface="t"/>
              </a:rPr>
              <a:t>¬ Q </a:t>
            </a:r>
            <a:r>
              <a:rPr lang="en-US" altLang="zh-CN" sz="2400" dirty="0">
                <a:solidFill>
                  <a:schemeClr val="tx2"/>
                </a:solidFill>
              </a:rPr>
              <a:t>→</a:t>
            </a:r>
            <a:r>
              <a:rPr lang="en-US" altLang="zh-CN" sz="2400" dirty="0">
                <a:solidFill>
                  <a:schemeClr val="tx2"/>
                </a:solidFill>
                <a:ea typeface="t"/>
                <a:cs typeface="t"/>
              </a:rPr>
              <a:t> ¬ P</a:t>
            </a:r>
            <a:endParaRPr lang="en-US" altLang="zh-CN" sz="2800" dirty="0">
              <a:solidFill>
                <a:schemeClr val="tx2"/>
              </a:solidFill>
            </a:endParaRPr>
          </a:p>
          <a:p>
            <a:pPr algn="just" eaLnBrk="1" hangingPunct="1">
              <a:spcBef>
                <a:spcPts val="200"/>
              </a:spcBef>
              <a:defRPr/>
            </a:pPr>
            <a:r>
              <a:rPr lang="en-US" altLang="zh-CN" sz="2800" dirty="0"/>
              <a:t>3</a:t>
            </a:r>
            <a:r>
              <a:rPr lang="zh-CN" altLang="en-US" sz="2800" dirty="0"/>
              <a:t>、</a:t>
            </a:r>
            <a:r>
              <a:rPr lang="zh-CN" altLang="en-US" sz="2800" dirty="0">
                <a:latin typeface="微软雅黑" panose="020B0503020204020204" pitchFamily="34" charset="-122"/>
                <a:ea typeface="微软雅黑" panose="020B0503020204020204" pitchFamily="34" charset="-122"/>
              </a:rPr>
              <a:t>空证明 </a:t>
            </a:r>
            <a:r>
              <a:rPr lang="en-US" altLang="zh-CN" sz="2800" dirty="0"/>
              <a:t>/ vacuous proof:</a:t>
            </a:r>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P</a:t>
            </a:r>
            <a:r>
              <a:rPr lang="zh-CN" altLang="en-US" sz="2400" dirty="0">
                <a:solidFill>
                  <a:schemeClr val="tx2"/>
                </a:solidFill>
              </a:rPr>
              <a:t>为 </a:t>
            </a:r>
            <a:r>
              <a:rPr lang="en-US" altLang="zh-CN" sz="2400" dirty="0">
                <a:solidFill>
                  <a:schemeClr val="tx2"/>
                </a:solidFill>
              </a:rPr>
              <a:t>F</a:t>
            </a:r>
            <a:endParaRPr lang="en-US" altLang="zh-CN" sz="2800" dirty="0">
              <a:solidFill>
                <a:schemeClr val="tx2"/>
              </a:solidFill>
            </a:endParaRPr>
          </a:p>
          <a:p>
            <a:pPr algn="just" eaLnBrk="1" hangingPunct="1">
              <a:spcBef>
                <a:spcPts val="200"/>
              </a:spcBef>
              <a:defRPr/>
            </a:pPr>
            <a:r>
              <a:rPr lang="en-US" altLang="zh-CN" sz="2800" dirty="0"/>
              <a:t>4</a:t>
            </a:r>
            <a:r>
              <a:rPr lang="zh-CN" altLang="en-US" sz="2800" dirty="0"/>
              <a:t>、</a:t>
            </a:r>
            <a:r>
              <a:rPr lang="zh-CN" altLang="en-US" sz="2800" dirty="0">
                <a:latin typeface="微软雅黑" panose="020B0503020204020204" pitchFamily="34" charset="-122"/>
                <a:ea typeface="微软雅黑" panose="020B0503020204020204" pitchFamily="34" charset="-122"/>
              </a:rPr>
              <a:t>平凡证明 </a:t>
            </a:r>
            <a:r>
              <a:rPr lang="en-US" altLang="zh-CN" sz="2800" dirty="0"/>
              <a:t>/ trivial proof</a:t>
            </a:r>
            <a:r>
              <a:rPr lang="zh-CN" altLang="en-US" sz="2800" dirty="0"/>
              <a:t>：   </a:t>
            </a:r>
            <a:endParaRPr lang="en-US" altLang="zh-CN" sz="2800" dirty="0"/>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Q </a:t>
            </a:r>
            <a:r>
              <a:rPr lang="zh-CN" altLang="en-US" sz="2400" dirty="0">
                <a:solidFill>
                  <a:schemeClr val="tx2"/>
                </a:solidFill>
              </a:rPr>
              <a:t>为</a:t>
            </a:r>
            <a:r>
              <a:rPr lang="en-US" altLang="zh-CN" sz="2400" dirty="0">
                <a:solidFill>
                  <a:schemeClr val="tx2"/>
                </a:solidFill>
              </a:rPr>
              <a:t>T</a:t>
            </a:r>
          </a:p>
          <a:p>
            <a:pPr algn="just" eaLnBrk="1" hangingPunct="1">
              <a:spcBef>
                <a:spcPts val="200"/>
              </a:spcBef>
              <a:defRPr/>
            </a:pPr>
            <a:r>
              <a:rPr lang="en-US" altLang="zh-CN" sz="2800" dirty="0"/>
              <a:t>5</a:t>
            </a:r>
            <a:r>
              <a:rPr lang="zh-CN" altLang="en-US" sz="2800" dirty="0"/>
              <a:t>、</a:t>
            </a:r>
            <a:r>
              <a:rPr lang="zh-CN" altLang="en-US" sz="2800" dirty="0">
                <a:latin typeface="微软雅黑" panose="020B0503020204020204" pitchFamily="34" charset="-122"/>
                <a:ea typeface="微软雅黑" panose="020B0503020204020204" pitchFamily="34" charset="-122"/>
              </a:rPr>
              <a:t>反证法 </a:t>
            </a:r>
            <a:r>
              <a:rPr lang="en-US" altLang="zh-CN" sz="2800" dirty="0"/>
              <a:t>/ proof of contradiction</a:t>
            </a:r>
            <a:r>
              <a:rPr lang="zh-CN" altLang="en-US" sz="2800" dirty="0"/>
              <a:t>：</a:t>
            </a:r>
          </a:p>
          <a:p>
            <a:pPr marL="0" indent="0" algn="just" eaLnBrk="1" hangingPunct="1">
              <a:spcBef>
                <a:spcPts val="200"/>
              </a:spcBef>
              <a:buFontTx/>
              <a:buNone/>
              <a:defRPr/>
            </a:pPr>
            <a:r>
              <a:rPr lang="zh-CN" altLang="en-US" sz="2800" dirty="0"/>
              <a:t>                </a:t>
            </a:r>
            <a:r>
              <a:rPr lang="en-US" altLang="zh-CN" sz="2800" dirty="0"/>
              <a:t>P </a:t>
            </a:r>
          </a:p>
          <a:p>
            <a:pPr marL="0" indent="0" algn="just" eaLnBrk="1" hangingPunct="1">
              <a:spcBef>
                <a:spcPts val="200"/>
              </a:spcBef>
              <a:buFontTx/>
              <a:buNone/>
              <a:defRPr/>
            </a:pPr>
            <a:r>
              <a:rPr lang="en-US" altLang="zh-CN" sz="2800" dirty="0">
                <a:latin typeface="t"/>
                <a:ea typeface="t"/>
                <a:cs typeface="t"/>
              </a:rPr>
              <a:t>                 ¬</a:t>
            </a:r>
            <a:r>
              <a:rPr lang="en-US" altLang="zh-CN" sz="2800" dirty="0">
                <a:latin typeface="t"/>
              </a:rPr>
              <a:t> </a:t>
            </a:r>
            <a:r>
              <a:rPr lang="en-US" altLang="zh-CN" sz="2800" dirty="0"/>
              <a:t>P </a:t>
            </a:r>
            <a:r>
              <a:rPr lang="en-US" altLang="zh-CN" sz="2800" dirty="0">
                <a:sym typeface="Symbol" panose="05050102010706020507" pitchFamily="18" charset="2"/>
              </a:rPr>
              <a:t> S</a:t>
            </a:r>
            <a:r>
              <a:rPr lang="en-US" altLang="zh-CN" sz="2800" dirty="0"/>
              <a:t> ∧</a:t>
            </a:r>
            <a:r>
              <a:rPr lang="en-US" altLang="zh-CN" sz="2400" dirty="0">
                <a:solidFill>
                  <a:schemeClr val="tx2"/>
                </a:solidFill>
                <a:latin typeface="t"/>
                <a:ea typeface="t"/>
                <a:cs typeface="t"/>
              </a:rPr>
              <a:t> ¬ </a:t>
            </a:r>
            <a:r>
              <a:rPr lang="en-US" altLang="zh-CN" sz="2800" dirty="0">
                <a:sym typeface="Symbol" panose="05050102010706020507" pitchFamily="18" charset="2"/>
              </a:rPr>
              <a:t> S</a:t>
            </a:r>
            <a:endParaRPr lang="en-US" altLang="zh-CN" sz="2800" dirty="0"/>
          </a:p>
          <a:p>
            <a:pPr marL="0" indent="0" algn="just" eaLnBrk="1" hangingPunct="1">
              <a:buFontTx/>
              <a:buNone/>
              <a:defRPr/>
            </a:pPr>
            <a:endParaRPr lang="en-US" altLang="zh-CN" dirty="0">
              <a:solidFill>
                <a:schemeClr val="tx2"/>
              </a:solidFill>
            </a:endParaRPr>
          </a:p>
          <a:p>
            <a:pPr algn="just" eaLnBrk="1" hangingPunct="1">
              <a:defRPr/>
            </a:pPr>
            <a:endParaRPr lang="en-US" altLang="zh-CN" dirty="0">
              <a:solidFill>
                <a:schemeClr val="hlink"/>
              </a:solidFill>
            </a:endParaRPr>
          </a:p>
        </p:txBody>
      </p:sp>
      <p:sp>
        <p:nvSpPr>
          <p:cNvPr id="31747" name="Rectangle 3">
            <a:extLst>
              <a:ext uri="{FF2B5EF4-FFF2-40B4-BE49-F238E27FC236}">
                <a16:creationId xmlns:a16="http://schemas.microsoft.com/office/drawing/2014/main" id="{412FD43C-1D9F-FB08-469E-DA0D239859E6}"/>
              </a:ext>
            </a:extLst>
          </p:cNvPr>
          <p:cNvSpPr>
            <a:spLocks noGrp="1" noChangeArrowheads="1"/>
          </p:cNvSpPr>
          <p:nvPr>
            <p:ph type="title"/>
          </p:nvPr>
        </p:nvSpPr>
        <p:spPr>
          <a:xfrm>
            <a:off x="674688" y="333375"/>
            <a:ext cx="7794625" cy="1143000"/>
          </a:xfrm>
        </p:spPr>
        <p:txBody>
          <a:bodyPr/>
          <a:lstStyle/>
          <a:p>
            <a:pPr eaLnBrk="1" hangingPunct="1"/>
            <a:r>
              <a:rPr lang="en-US" altLang="zh-CN" sz="4000" b="1">
                <a:solidFill>
                  <a:schemeClr val="tx1"/>
                </a:solidFill>
                <a:latin typeface="微软雅黑" panose="020B0503020204020204" pitchFamily="34" charset="-122"/>
                <a:ea typeface="微软雅黑" panose="020B0503020204020204" pitchFamily="34" charset="-122"/>
              </a:rPr>
              <a:t>1.7 Introduction to Proofs</a:t>
            </a:r>
            <a:br>
              <a:rPr lang="en-US" altLang="zh-CN" sz="4000" b="1">
                <a:solidFill>
                  <a:schemeClr val="tx1"/>
                </a:solidFill>
                <a:latin typeface="微软雅黑" panose="020B0503020204020204" pitchFamily="34" charset="-122"/>
                <a:ea typeface="微软雅黑" panose="020B0503020204020204" pitchFamily="34" charset="-122"/>
              </a:rPr>
            </a:br>
            <a:r>
              <a:rPr lang="zh-CN" altLang="en-US" sz="4000" b="1">
                <a:solidFill>
                  <a:schemeClr val="tx1"/>
                </a:solidFill>
                <a:latin typeface="微软雅黑" panose="020B0503020204020204" pitchFamily="34" charset="-122"/>
                <a:ea typeface="微软雅黑" panose="020B0503020204020204" pitchFamily="34" charset="-122"/>
              </a:rPr>
              <a:t>定理证明方法</a:t>
            </a:r>
          </a:p>
        </p:txBody>
      </p:sp>
      <p:sp>
        <p:nvSpPr>
          <p:cNvPr id="31748" name="灯片编号占位符 1">
            <a:extLst>
              <a:ext uri="{FF2B5EF4-FFF2-40B4-BE49-F238E27FC236}">
                <a16:creationId xmlns:a16="http://schemas.microsoft.com/office/drawing/2014/main" id="{0DF51908-0A6B-82A4-091C-A6C0245327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070824-0790-43F5-9CE5-D02A3555F254}" type="slidenum">
              <a:rPr lang="en-US" altLang="zh-CN" sz="1400" smtClean="0"/>
              <a:pPr>
                <a:spcBef>
                  <a:spcPct val="0"/>
                </a:spcBef>
                <a:buFontTx/>
                <a:buNone/>
              </a:pPr>
              <a:t>153</a:t>
            </a:fld>
            <a:endParaRPr lang="en-US" altLang="zh-CN" sz="1400"/>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47D2368-E3A3-9A51-0C08-A0CBCD80C15A}"/>
              </a:ext>
            </a:extLst>
          </p:cNvPr>
          <p:cNvSpPr>
            <a:spLocks noGrp="1" noChangeArrowheads="1"/>
          </p:cNvSpPr>
          <p:nvPr>
            <p:ph type="title"/>
          </p:nvPr>
        </p:nvSpPr>
        <p:spPr>
          <a:xfrm>
            <a:off x="323850" y="260350"/>
            <a:ext cx="8496300" cy="1143000"/>
          </a:xfrm>
        </p:spPr>
        <p:txBody>
          <a:bodyPr/>
          <a:lstStyle/>
          <a:p>
            <a:pPr eaLnBrk="1" hangingPunct="1"/>
            <a:r>
              <a:rPr lang="en-US" altLang="zh-CN" b="1"/>
              <a:t>Proof Methods for Implications</a:t>
            </a:r>
          </a:p>
        </p:txBody>
      </p:sp>
      <p:sp>
        <p:nvSpPr>
          <p:cNvPr id="35844" name="灯片编号占位符 1">
            <a:extLst>
              <a:ext uri="{FF2B5EF4-FFF2-40B4-BE49-F238E27FC236}">
                <a16:creationId xmlns:a16="http://schemas.microsoft.com/office/drawing/2014/main" id="{1EE308AE-FDC6-9ABE-AC1B-CBDE330A64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963D60-5115-43A8-AD21-D66EE0877E3E}" type="slidenum">
              <a:rPr lang="en-US" altLang="zh-CN" sz="1400" smtClean="0"/>
              <a:pPr>
                <a:spcBef>
                  <a:spcPct val="0"/>
                </a:spcBef>
                <a:buFontTx/>
                <a:buNone/>
              </a:pPr>
              <a:t>154</a:t>
            </a:fld>
            <a:endParaRPr lang="en-US" altLang="zh-CN" sz="1400"/>
          </a:p>
        </p:txBody>
      </p:sp>
      <p:sp>
        <p:nvSpPr>
          <p:cNvPr id="2" name="内容占位符 1">
            <a:extLst>
              <a:ext uri="{FF2B5EF4-FFF2-40B4-BE49-F238E27FC236}">
                <a16:creationId xmlns:a16="http://schemas.microsoft.com/office/drawing/2014/main" id="{EADE35BF-ABB9-C1AE-1DC5-BD6C88EDBF6B}"/>
              </a:ext>
            </a:extLst>
          </p:cNvPr>
          <p:cNvSpPr>
            <a:spLocks noGrp="1"/>
          </p:cNvSpPr>
          <p:nvPr>
            <p:ph idx="1"/>
          </p:nvPr>
        </p:nvSpPr>
        <p:spPr/>
        <p:txBody>
          <a:bodyPr/>
          <a:lstStyle/>
          <a:p>
            <a:pPr marL="0" indent="0">
              <a:spcBef>
                <a:spcPts val="800"/>
              </a:spcBef>
              <a:buNone/>
            </a:pPr>
            <a:r>
              <a:rPr lang="zh-CN" altLang="en-US" sz="2800" dirty="0"/>
              <a:t>For proving implications </a:t>
            </a:r>
            <a:r>
              <a:rPr lang="zh-CN" altLang="en-US" sz="2800" i="1" dirty="0"/>
              <a:t>p</a:t>
            </a:r>
            <a:r>
              <a:rPr lang="en-US" altLang="zh-CN" sz="2800" i="1" dirty="0">
                <a:solidFill>
                  <a:schemeClr val="tx2"/>
                </a:solidFill>
              </a:rPr>
              <a:t> → </a:t>
            </a:r>
            <a:r>
              <a:rPr lang="zh-CN" altLang="en-US" sz="2800" i="1" dirty="0"/>
              <a:t>q</a:t>
            </a:r>
            <a:r>
              <a:rPr lang="zh-CN" altLang="en-US" sz="2800" dirty="0"/>
              <a:t>, we have:</a:t>
            </a:r>
            <a:endParaRPr lang="en-US" altLang="zh-CN" sz="2800" dirty="0"/>
          </a:p>
          <a:p>
            <a:pPr>
              <a:spcBef>
                <a:spcPts val="800"/>
              </a:spcBef>
            </a:pPr>
            <a:r>
              <a:rPr lang="zh-CN" altLang="en-US" sz="2800" i="1" dirty="0">
                <a:solidFill>
                  <a:srgbClr val="7030A0"/>
                </a:solidFill>
              </a:rPr>
              <a:t>Direct proof</a:t>
            </a:r>
            <a:r>
              <a:rPr lang="zh-CN" altLang="en-US" sz="2800" dirty="0"/>
              <a:t>: Assume </a:t>
            </a:r>
            <a:r>
              <a:rPr lang="zh-CN" altLang="en-US" sz="2800" i="1" dirty="0"/>
              <a:t>p</a:t>
            </a:r>
            <a:r>
              <a:rPr lang="zh-CN" altLang="en-US" sz="2800" dirty="0"/>
              <a:t> is true, and prove </a:t>
            </a:r>
            <a:r>
              <a:rPr lang="zh-CN" altLang="en-US" sz="2800" i="1" dirty="0"/>
              <a:t>q</a:t>
            </a:r>
            <a:r>
              <a:rPr lang="zh-CN" altLang="en-US" sz="2800" dirty="0"/>
              <a:t>.</a:t>
            </a:r>
            <a:endParaRPr lang="en-US" altLang="zh-CN" sz="2800" dirty="0"/>
          </a:p>
          <a:p>
            <a:pPr>
              <a:spcBef>
                <a:spcPts val="800"/>
              </a:spcBef>
            </a:pPr>
            <a:r>
              <a:rPr lang="zh-CN" altLang="en-US" sz="2800" i="1" dirty="0">
                <a:solidFill>
                  <a:srgbClr val="7030A0"/>
                </a:solidFill>
              </a:rPr>
              <a:t>Indirect proof</a:t>
            </a:r>
            <a:r>
              <a:rPr lang="zh-CN" altLang="en-US" sz="2800" dirty="0"/>
              <a:t>: Assume ¬</a:t>
            </a:r>
            <a:r>
              <a:rPr lang="zh-CN" altLang="en-US" sz="2800" i="1" dirty="0"/>
              <a:t>q</a:t>
            </a:r>
            <a:r>
              <a:rPr lang="zh-CN" altLang="en-US" sz="2800" dirty="0"/>
              <a:t>, and prove ¬</a:t>
            </a:r>
            <a:r>
              <a:rPr lang="zh-CN" altLang="en-US" sz="2800" i="1" dirty="0"/>
              <a:t>p</a:t>
            </a:r>
            <a:r>
              <a:rPr lang="zh-CN" altLang="en-US" sz="2800" dirty="0"/>
              <a:t>.</a:t>
            </a:r>
            <a:endParaRPr lang="en-US" altLang="zh-CN" sz="2800" dirty="0"/>
          </a:p>
          <a:p>
            <a:pPr marL="0" indent="0">
              <a:spcBef>
                <a:spcPts val="800"/>
              </a:spcBef>
              <a:buNone/>
            </a:pPr>
            <a:r>
              <a:rPr lang="en-US" altLang="zh-CN" sz="2800" dirty="0"/>
              <a:t>   </a:t>
            </a:r>
            <a:r>
              <a:rPr lang="zh-CN" altLang="en-US" sz="2800" dirty="0"/>
              <a:t>(proof by contraposition :¬</a:t>
            </a:r>
            <a:r>
              <a:rPr lang="zh-CN" altLang="en-US" sz="2800" i="1" dirty="0"/>
              <a:t>q</a:t>
            </a:r>
            <a:r>
              <a:rPr lang="zh-CN" altLang="en-US" sz="2800" dirty="0"/>
              <a:t> →¬</a:t>
            </a:r>
            <a:r>
              <a:rPr lang="zh-CN" altLang="en-US" sz="2800" i="1" dirty="0"/>
              <a:t>p</a:t>
            </a:r>
            <a:r>
              <a:rPr lang="zh-CN" altLang="en-US" sz="2800" dirty="0"/>
              <a:t> )</a:t>
            </a:r>
            <a:endParaRPr lang="en-US" altLang="zh-CN" sz="2800" dirty="0"/>
          </a:p>
          <a:p>
            <a:pPr>
              <a:spcBef>
                <a:spcPts val="800"/>
              </a:spcBef>
            </a:pPr>
            <a:r>
              <a:rPr lang="zh-CN" altLang="en-US" sz="2800" i="1" dirty="0">
                <a:solidFill>
                  <a:srgbClr val="7030A0"/>
                </a:solidFill>
              </a:rPr>
              <a:t>Vacuous proof</a:t>
            </a:r>
            <a:r>
              <a:rPr lang="zh-CN" altLang="en-US" sz="2800" dirty="0"/>
              <a:t>: Prove ¬</a:t>
            </a:r>
            <a:r>
              <a:rPr lang="zh-CN" altLang="en-US" sz="2800" i="1" dirty="0"/>
              <a:t>p</a:t>
            </a:r>
            <a:r>
              <a:rPr lang="zh-CN" altLang="en-US" sz="2800" dirty="0"/>
              <a:t> by itself.</a:t>
            </a:r>
            <a:endParaRPr lang="en-US" altLang="zh-CN" sz="2800" dirty="0"/>
          </a:p>
          <a:p>
            <a:pPr>
              <a:spcBef>
                <a:spcPts val="800"/>
              </a:spcBef>
            </a:pPr>
            <a:r>
              <a:rPr lang="en-US" altLang="zh-CN" sz="2800" i="1" dirty="0">
                <a:solidFill>
                  <a:srgbClr val="7030A0"/>
                </a:solidFill>
              </a:rPr>
              <a:t>Trivial proof</a:t>
            </a:r>
            <a:r>
              <a:rPr lang="en-US" altLang="zh-CN" sz="2800" dirty="0"/>
              <a:t>: Prove </a:t>
            </a:r>
            <a:r>
              <a:rPr lang="en-US" altLang="zh-CN" sz="2800" i="1" dirty="0"/>
              <a:t>q</a:t>
            </a:r>
            <a:r>
              <a:rPr lang="en-US" altLang="zh-CN" sz="2800" dirty="0"/>
              <a:t> by itself</a:t>
            </a:r>
            <a:r>
              <a:rPr lang="zh-CN" altLang="en-US" sz="2800" dirty="0"/>
              <a:t>.</a:t>
            </a:r>
            <a:endParaRPr lang="en-US" altLang="zh-CN" sz="2800" dirty="0"/>
          </a:p>
          <a:p>
            <a:pPr>
              <a:spcBef>
                <a:spcPts val="800"/>
              </a:spcBef>
            </a:pPr>
            <a:r>
              <a:rPr lang="en-US" altLang="zh-CN" sz="2800" i="1" dirty="0">
                <a:solidFill>
                  <a:srgbClr val="7030A0"/>
                </a:solidFill>
              </a:rPr>
              <a:t>Proof by Contradiction</a:t>
            </a:r>
            <a:r>
              <a:rPr lang="en-US" altLang="zh-CN" sz="2800" dirty="0"/>
              <a:t>:</a:t>
            </a:r>
            <a:r>
              <a:rPr lang="zh-CN" altLang="en-US" sz="2800" dirty="0"/>
              <a:t> </a:t>
            </a:r>
            <a:r>
              <a:rPr lang="en-US" altLang="zh-CN" sz="2800" dirty="0"/>
              <a:t>Assume </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dirty="0">
                <a:sym typeface="Symbol" panose="05050102010706020507" pitchFamily="18" charset="2"/>
              </a:rPr>
              <a:t>, and prove both </a:t>
            </a:r>
            <a:r>
              <a:rPr lang="en-US" altLang="zh-CN" sz="2800" i="1" dirty="0">
                <a:sym typeface="Symbol" panose="05050102010706020507" pitchFamily="18" charset="2"/>
              </a:rPr>
              <a:t>q</a:t>
            </a:r>
            <a:r>
              <a:rPr lang="en-US" altLang="zh-CN" sz="2800" dirty="0">
                <a:sym typeface="Symbol" panose="05050102010706020507" pitchFamily="18" charset="2"/>
              </a:rPr>
              <a:t> and </a:t>
            </a:r>
            <a:r>
              <a:rPr lang="en-US" altLang="zh-CN" sz="2800" i="1" dirty="0">
                <a:sym typeface="Symbol" panose="05050102010706020507" pitchFamily="18" charset="2"/>
              </a:rPr>
              <a:t>q</a:t>
            </a:r>
            <a:r>
              <a:rPr lang="en-US" altLang="zh-CN" sz="2800" dirty="0">
                <a:sym typeface="Symbol" panose="05050102010706020507" pitchFamily="18" charset="2"/>
              </a:rPr>
              <a:t> for some proposition </a:t>
            </a:r>
            <a:r>
              <a:rPr lang="en-US" altLang="zh-CN" sz="2800" i="1" dirty="0">
                <a:sym typeface="Symbol" panose="05050102010706020507" pitchFamily="18" charset="2"/>
              </a:rPr>
              <a:t>q</a:t>
            </a:r>
            <a:r>
              <a:rPr lang="zh-CN" altLang="en-US" sz="2800" dirty="0"/>
              <a:t>.</a:t>
            </a:r>
          </a:p>
          <a:p>
            <a:endParaRPr lang="zh-CN" altLang="en-US" sz="2800" dirty="0"/>
          </a:p>
        </p:txBody>
      </p:sp>
    </p:spTree>
    <p:extLst>
      <p:ext uri="{BB962C8B-B14F-4D97-AF65-F5344CB8AC3E}">
        <p14:creationId xmlns:p14="http://schemas.microsoft.com/office/powerpoint/2010/main" val="3783093599"/>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D1C17E8-65FF-46D5-4BB3-821912E2EF6A}"/>
              </a:ext>
            </a:extLst>
          </p:cNvPr>
          <p:cNvSpPr>
            <a:spLocks noGrp="1" noChangeArrowheads="1"/>
          </p:cNvSpPr>
          <p:nvPr>
            <p:ph type="title"/>
          </p:nvPr>
        </p:nvSpPr>
        <p:spPr/>
        <p:txBody>
          <a:bodyPr/>
          <a:lstStyle/>
          <a:p>
            <a:pPr eaLnBrk="1" hangingPunct="1"/>
            <a:r>
              <a:rPr lang="en-US" altLang="zh-CN" b="1"/>
              <a:t>Direct Proof Example</a:t>
            </a:r>
          </a:p>
        </p:txBody>
      </p:sp>
      <p:sp>
        <p:nvSpPr>
          <p:cNvPr id="37891" name="Rectangle 3">
            <a:extLst>
              <a:ext uri="{FF2B5EF4-FFF2-40B4-BE49-F238E27FC236}">
                <a16:creationId xmlns:a16="http://schemas.microsoft.com/office/drawing/2014/main" id="{FC288011-5064-3E73-EFD3-A2FCD48D9546}"/>
              </a:ext>
            </a:extLst>
          </p:cNvPr>
          <p:cNvSpPr>
            <a:spLocks noGrp="1" noChangeArrowheads="1"/>
          </p:cNvSpPr>
          <p:nvPr>
            <p:ph type="body" idx="1"/>
          </p:nvPr>
        </p:nvSpPr>
        <p:spPr>
          <a:xfrm>
            <a:off x="457200" y="1628775"/>
            <a:ext cx="8229600" cy="4525963"/>
          </a:xfrm>
        </p:spPr>
        <p:txBody>
          <a:bodyPr/>
          <a:lstStyle/>
          <a:p>
            <a:pPr eaLnBrk="1" hangingPunct="1"/>
            <a:r>
              <a:rPr lang="en-US" altLang="zh-CN" sz="2800" b="1" dirty="0"/>
              <a:t>Definition:</a:t>
            </a:r>
            <a:r>
              <a:rPr lang="en-US" altLang="zh-CN" sz="2800" dirty="0"/>
              <a:t> An integer </a:t>
            </a:r>
            <a:r>
              <a:rPr lang="en-US" altLang="zh-CN" sz="2800" i="1" dirty="0">
                <a:solidFill>
                  <a:srgbClr val="006600"/>
                </a:solidFill>
              </a:rPr>
              <a:t>n</a:t>
            </a:r>
            <a:r>
              <a:rPr lang="en-US" altLang="zh-CN" sz="2800" dirty="0"/>
              <a:t> is called </a:t>
            </a:r>
            <a:r>
              <a:rPr lang="en-US" altLang="zh-CN" sz="2800" i="1" dirty="0"/>
              <a:t>odd</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a:t>
            </a:r>
            <a:r>
              <a:rPr lang="en-US" altLang="zh-CN" sz="2800" i="1" dirty="0">
                <a:solidFill>
                  <a:srgbClr val="006600"/>
                </a:solidFill>
              </a:rPr>
              <a:t>n</a:t>
            </a:r>
            <a:r>
              <a:rPr lang="en-US" altLang="zh-CN" sz="2800" dirty="0"/>
              <a:t> is </a:t>
            </a:r>
            <a:r>
              <a:rPr lang="en-US" altLang="zh-CN" sz="2800" i="1" dirty="0"/>
              <a:t>even</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a:t>
            </a:r>
            <a:r>
              <a:rPr lang="en-US" altLang="zh-CN" sz="2800" i="1" dirty="0">
                <a:solidFill>
                  <a:srgbClr val="006600"/>
                </a:solidFill>
              </a:rPr>
              <a:t>k</a:t>
            </a:r>
            <a:r>
              <a:rPr lang="en-US" altLang="zh-CN" sz="2800" dirty="0"/>
              <a:t>.</a:t>
            </a:r>
            <a:r>
              <a:rPr lang="en-US" altLang="zh-CN" sz="2800" i="1" dirty="0"/>
              <a:t> </a:t>
            </a:r>
          </a:p>
          <a:p>
            <a:pPr eaLnBrk="1" hangingPunct="1"/>
            <a:endParaRPr lang="en-US" altLang="zh-CN" sz="2800" b="1" dirty="0"/>
          </a:p>
          <a:p>
            <a:pPr eaLnBrk="1" hangingPunct="1"/>
            <a:r>
              <a:rPr lang="en-US" altLang="zh-CN" sz="2800" b="1" dirty="0"/>
              <a:t>Theorem:</a:t>
            </a:r>
            <a:r>
              <a:rPr lang="en-US" altLang="zh-CN" sz="2800" dirty="0"/>
              <a:t> (For all numbers </a:t>
            </a:r>
            <a:r>
              <a:rPr lang="en-US" altLang="zh-CN" sz="2800" i="1" dirty="0">
                <a:solidFill>
                  <a:srgbClr val="006600"/>
                </a:solidFill>
              </a:rPr>
              <a:t>n</a:t>
            </a:r>
            <a:r>
              <a:rPr lang="en-US" altLang="zh-CN" sz="2800" dirty="0"/>
              <a:t>) If </a:t>
            </a:r>
            <a:r>
              <a:rPr lang="en-US" altLang="zh-CN" sz="2800" i="1" dirty="0">
                <a:solidFill>
                  <a:srgbClr val="006600"/>
                </a:solidFill>
              </a:rPr>
              <a:t>n</a:t>
            </a:r>
            <a:r>
              <a:rPr lang="en-US" altLang="zh-CN" sz="2800" dirty="0"/>
              <a:t> is an odd integer, then </a:t>
            </a:r>
            <a:r>
              <a:rPr lang="en-US" altLang="zh-CN" sz="2800" i="1" dirty="0">
                <a:solidFill>
                  <a:srgbClr val="006600"/>
                </a:solidFill>
              </a:rPr>
              <a:t>n</a:t>
            </a:r>
            <a:r>
              <a:rPr lang="en-US" altLang="zh-CN" sz="2800" baseline="30000" dirty="0">
                <a:solidFill>
                  <a:srgbClr val="006600"/>
                </a:solidFill>
              </a:rPr>
              <a:t>2</a:t>
            </a:r>
            <a:r>
              <a:rPr lang="en-US" altLang="zh-CN" sz="2800" dirty="0"/>
              <a:t> is an odd integer.</a:t>
            </a:r>
          </a:p>
          <a:p>
            <a:pPr eaLnBrk="1" hangingPunct="1"/>
            <a:r>
              <a:rPr lang="en-US" altLang="zh-CN" sz="2800" b="1" dirty="0"/>
              <a:t>Proof:</a:t>
            </a:r>
            <a:r>
              <a:rPr lang="en-US" altLang="zh-CN" sz="2800" dirty="0"/>
              <a:t>  If </a:t>
            </a:r>
            <a:r>
              <a:rPr lang="en-US" altLang="zh-CN" sz="2800" i="1" dirty="0">
                <a:solidFill>
                  <a:srgbClr val="006600"/>
                </a:solidFill>
              </a:rPr>
              <a:t>n</a:t>
            </a:r>
            <a:r>
              <a:rPr lang="en-US" altLang="zh-CN" sz="2800" dirty="0"/>
              <a:t> is odd, then </a:t>
            </a:r>
            <a:r>
              <a:rPr lang="en-US" altLang="zh-CN" sz="2800" i="1" dirty="0">
                <a:solidFill>
                  <a:srgbClr val="006600"/>
                </a:solidFill>
              </a:rPr>
              <a:t>n</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dirty="0">
                <a:solidFill>
                  <a:srgbClr val="006600"/>
                </a:solidFill>
              </a:rPr>
              <a:t> + 1 = 2(2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 + 1</a:t>
            </a:r>
            <a:r>
              <a:rPr lang="en-US" altLang="zh-CN" sz="2800" dirty="0"/>
              <a:t>.  Therefore </a:t>
            </a:r>
            <a:r>
              <a:rPr lang="en-US" altLang="zh-CN" sz="2800" i="1" dirty="0">
                <a:solidFill>
                  <a:srgbClr val="006600"/>
                </a:solidFill>
              </a:rPr>
              <a:t>n</a:t>
            </a:r>
            <a:r>
              <a:rPr lang="en-US" altLang="zh-CN" sz="2800" baseline="30000" dirty="0">
                <a:solidFill>
                  <a:srgbClr val="006600"/>
                </a:solidFill>
              </a:rPr>
              <a:t>2</a:t>
            </a:r>
            <a:r>
              <a:rPr lang="en-US" altLang="zh-CN" sz="2800" dirty="0"/>
              <a:t> is of the form </a:t>
            </a:r>
            <a:r>
              <a:rPr lang="en-US" altLang="zh-CN" sz="2800" dirty="0">
                <a:solidFill>
                  <a:srgbClr val="006600"/>
                </a:solidFill>
              </a:rPr>
              <a:t>2</a:t>
            </a:r>
            <a:r>
              <a:rPr lang="en-US" altLang="zh-CN" sz="2800" i="1" dirty="0">
                <a:solidFill>
                  <a:srgbClr val="006600"/>
                </a:solidFill>
              </a:rPr>
              <a:t>j</a:t>
            </a:r>
            <a:r>
              <a:rPr lang="en-US" altLang="zh-CN" sz="2800" dirty="0">
                <a:solidFill>
                  <a:srgbClr val="006600"/>
                </a:solidFill>
              </a:rPr>
              <a:t> + 1 </a:t>
            </a:r>
            <a:r>
              <a:rPr lang="en-US" altLang="zh-CN" sz="2800" dirty="0"/>
              <a:t>(with </a:t>
            </a:r>
            <a:r>
              <a:rPr lang="en-US" altLang="zh-CN" sz="2800" i="1" dirty="0"/>
              <a:t>j</a:t>
            </a:r>
            <a:r>
              <a:rPr lang="en-US" altLang="zh-CN" sz="2800" dirty="0"/>
              <a:t> the integer </a:t>
            </a:r>
            <a:r>
              <a:rPr lang="en-US" altLang="zh-CN" sz="2800" dirty="0">
                <a:solidFill>
                  <a:srgbClr val="006600"/>
                </a:solidFill>
              </a:rPr>
              <a:t>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t> is odd. </a:t>
            </a:r>
            <a:r>
              <a:rPr lang="en-US" altLang="zh-CN" sz="2800" dirty="0">
                <a:cs typeface="Times New Roman" panose="02020603050405020304" pitchFamily="18" charset="0"/>
              </a:rPr>
              <a:t>□</a:t>
            </a:r>
            <a:endParaRPr lang="en-US" altLang="zh-CN" sz="2800" b="1" dirty="0">
              <a:cs typeface="Times New Roman" panose="02020603050405020304" pitchFamily="18" charset="0"/>
            </a:endParaRPr>
          </a:p>
        </p:txBody>
      </p:sp>
      <p:sp>
        <p:nvSpPr>
          <p:cNvPr id="37892" name="灯片编号占位符 1">
            <a:extLst>
              <a:ext uri="{FF2B5EF4-FFF2-40B4-BE49-F238E27FC236}">
                <a16:creationId xmlns:a16="http://schemas.microsoft.com/office/drawing/2014/main" id="{7DA66280-D344-BA6B-8DAD-1E788E1CC5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21EF6A-EA32-4A99-BDFC-EC60352CFFD9}" type="slidenum">
              <a:rPr lang="en-US" altLang="zh-CN" sz="1400" smtClean="0"/>
              <a:pPr>
                <a:spcBef>
                  <a:spcPct val="0"/>
                </a:spcBef>
                <a:buFontTx/>
                <a:buNone/>
              </a:pPr>
              <a:t>155</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F3441D3-CD98-7CA4-6983-36FD899559CB}"/>
              </a:ext>
            </a:extLst>
          </p:cNvPr>
          <p:cNvSpPr>
            <a:spLocks noGrp="1" noChangeArrowheads="1"/>
          </p:cNvSpPr>
          <p:nvPr>
            <p:ph type="title"/>
          </p:nvPr>
        </p:nvSpPr>
        <p:spPr/>
        <p:txBody>
          <a:bodyPr/>
          <a:lstStyle/>
          <a:p>
            <a:pPr eaLnBrk="1" hangingPunct="1"/>
            <a:r>
              <a:rPr lang="en-US" altLang="zh-CN" b="1"/>
              <a:t>Indirect Proof Example</a:t>
            </a:r>
            <a:br>
              <a:rPr lang="en-US" altLang="zh-CN" b="1"/>
            </a:br>
            <a:r>
              <a:rPr lang="en-US" altLang="zh-CN" sz="3200" b="1">
                <a:solidFill>
                  <a:schemeClr val="tx1"/>
                </a:solidFill>
              </a:rPr>
              <a:t>Proof by Contraposition</a:t>
            </a:r>
            <a:endParaRPr lang="en-US" altLang="zh-CN" b="1">
              <a:solidFill>
                <a:schemeClr val="tx1"/>
              </a:solidFill>
            </a:endParaRPr>
          </a:p>
        </p:txBody>
      </p:sp>
      <p:sp>
        <p:nvSpPr>
          <p:cNvPr id="51203" name="Rectangle 3">
            <a:extLst>
              <a:ext uri="{FF2B5EF4-FFF2-40B4-BE49-F238E27FC236}">
                <a16:creationId xmlns:a16="http://schemas.microsoft.com/office/drawing/2014/main" id="{270D9DC0-88AB-CA14-3DE5-CC9EC190EE7E}"/>
              </a:ext>
            </a:extLst>
          </p:cNvPr>
          <p:cNvSpPr>
            <a:spLocks noGrp="1" noChangeArrowheads="1"/>
          </p:cNvSpPr>
          <p:nvPr>
            <p:ph type="body" idx="1"/>
          </p:nvPr>
        </p:nvSpPr>
        <p:spPr>
          <a:xfrm>
            <a:off x="457200" y="1600200"/>
            <a:ext cx="8686800" cy="4525963"/>
          </a:xfrm>
        </p:spPr>
        <p:txBody>
          <a:bodyPr/>
          <a:lstStyle/>
          <a:p>
            <a:pPr eaLnBrk="1" hangingPunct="1">
              <a:defRPr/>
            </a:pPr>
            <a:r>
              <a:rPr lang="en-US" altLang="zh-CN" sz="2800" b="1" dirty="0"/>
              <a:t>Theorem:</a:t>
            </a:r>
            <a:r>
              <a:rPr lang="en-US" altLang="zh-CN" sz="2800" dirty="0"/>
              <a:t>  (For all integers </a:t>
            </a:r>
            <a:r>
              <a:rPr lang="en-US" altLang="zh-CN" sz="2800" i="1" dirty="0">
                <a:solidFill>
                  <a:srgbClr val="006600"/>
                </a:solidFill>
              </a:rPr>
              <a:t>n</a:t>
            </a:r>
            <a:r>
              <a:rPr lang="en-US" altLang="zh-CN" sz="2800" dirty="0"/>
              <a:t>) </a:t>
            </a:r>
            <a:br>
              <a:rPr lang="en-US" altLang="zh-CN" sz="2800" dirty="0"/>
            </a:br>
            <a:r>
              <a:rPr lang="en-US" altLang="zh-CN" sz="2800" dirty="0"/>
              <a:t>If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odd, then </a:t>
            </a:r>
            <a:r>
              <a:rPr lang="en-US" altLang="zh-CN" sz="2800" i="1" dirty="0">
                <a:solidFill>
                  <a:srgbClr val="006600"/>
                </a:solidFill>
              </a:rPr>
              <a:t>n</a:t>
            </a:r>
            <a:r>
              <a:rPr lang="en-US" altLang="zh-CN" sz="2800" dirty="0"/>
              <a:t> is odd.</a:t>
            </a:r>
          </a:p>
          <a:p>
            <a:pPr eaLnBrk="1" hangingPunct="1">
              <a:defRPr/>
            </a:pPr>
            <a:r>
              <a:rPr lang="en-US" altLang="zh-CN" sz="2800" b="1" dirty="0"/>
              <a:t>Proof:</a:t>
            </a:r>
            <a:r>
              <a:rPr lang="en-US" altLang="zh-CN" sz="2800" dirty="0"/>
              <a:t>  Suppose that the conclusion is false, </a:t>
            </a:r>
            <a:r>
              <a:rPr lang="en-US" altLang="zh-CN" sz="2800" i="1" dirty="0"/>
              <a:t>i.e.</a:t>
            </a:r>
            <a:r>
              <a:rPr lang="en-US" altLang="zh-CN" sz="2800" dirty="0"/>
              <a:t>, that </a:t>
            </a:r>
            <a:r>
              <a:rPr lang="en-US" altLang="zh-CN" sz="2800" i="1" dirty="0">
                <a:solidFill>
                  <a:srgbClr val="006600"/>
                </a:solidFill>
              </a:rPr>
              <a:t>n</a:t>
            </a:r>
            <a:r>
              <a:rPr lang="en-US" altLang="zh-CN" sz="2800" dirty="0"/>
              <a:t> is even.  Then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integer </a:t>
            </a:r>
            <a:r>
              <a:rPr lang="en-US" altLang="zh-CN" sz="2800" i="1" dirty="0">
                <a:solidFill>
                  <a:srgbClr val="006600"/>
                </a:solidFill>
              </a:rPr>
              <a:t>k</a:t>
            </a:r>
            <a:r>
              <a:rPr lang="en-US" altLang="zh-CN" sz="2800" dirty="0"/>
              <a:t>.  Then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 = 3(2</a:t>
            </a:r>
            <a:r>
              <a:rPr lang="en-US" altLang="zh-CN" sz="2800" i="1" dirty="0">
                <a:solidFill>
                  <a:srgbClr val="006600"/>
                </a:solidFill>
              </a:rPr>
              <a:t>k</a:t>
            </a:r>
            <a:r>
              <a:rPr lang="en-US" altLang="zh-CN" sz="2800" dirty="0">
                <a:solidFill>
                  <a:srgbClr val="006600"/>
                </a:solidFill>
              </a:rPr>
              <a:t>)+2 = 6</a:t>
            </a:r>
            <a:r>
              <a:rPr lang="en-US" altLang="zh-CN" sz="2800" i="1" dirty="0">
                <a:solidFill>
                  <a:srgbClr val="006600"/>
                </a:solidFill>
              </a:rPr>
              <a:t>k</a:t>
            </a:r>
            <a:r>
              <a:rPr lang="en-US" altLang="zh-CN" sz="2800" dirty="0">
                <a:solidFill>
                  <a:srgbClr val="006600"/>
                </a:solidFill>
              </a:rPr>
              <a:t>+2 = 2(3</a:t>
            </a:r>
            <a:r>
              <a:rPr lang="en-US" altLang="zh-CN" sz="2800" i="1" dirty="0">
                <a:solidFill>
                  <a:srgbClr val="006600"/>
                </a:solidFill>
              </a:rPr>
              <a:t>k</a:t>
            </a:r>
            <a:r>
              <a:rPr lang="en-US" altLang="zh-CN" sz="2800" dirty="0">
                <a:solidFill>
                  <a:srgbClr val="006600"/>
                </a:solidFill>
              </a:rPr>
              <a:t>+1)</a:t>
            </a:r>
            <a:r>
              <a:rPr lang="en-US" altLang="zh-CN" sz="2800" dirty="0"/>
              <a:t>.  Thus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even, because it equals </a:t>
            </a:r>
            <a:r>
              <a:rPr lang="en-US" altLang="zh-CN" sz="2800" dirty="0">
                <a:solidFill>
                  <a:srgbClr val="006600"/>
                </a:solidFill>
              </a:rPr>
              <a:t>2</a:t>
            </a:r>
            <a:r>
              <a:rPr lang="en-US" altLang="zh-CN" sz="2800" i="1" dirty="0">
                <a:solidFill>
                  <a:srgbClr val="006600"/>
                </a:solidFill>
              </a:rPr>
              <a:t>j</a:t>
            </a:r>
            <a:r>
              <a:rPr lang="en-US" altLang="zh-CN" sz="2800" dirty="0"/>
              <a:t> for integer </a:t>
            </a:r>
            <a:r>
              <a:rPr lang="en-US" altLang="zh-CN" sz="2800" i="1" dirty="0">
                <a:solidFill>
                  <a:srgbClr val="006600"/>
                </a:solidFill>
              </a:rPr>
              <a:t>j</a:t>
            </a:r>
            <a:r>
              <a:rPr lang="en-US" altLang="zh-CN" sz="2800" dirty="0">
                <a:solidFill>
                  <a:srgbClr val="006600"/>
                </a:solidFill>
              </a:rPr>
              <a:t> =</a:t>
            </a:r>
            <a:r>
              <a:rPr lang="en-US" altLang="zh-CN" sz="2800" dirty="0">
                <a:solidFill>
                  <a:srgbClr val="FF0000"/>
                </a:solidFill>
              </a:rPr>
              <a:t> </a:t>
            </a:r>
            <a:r>
              <a:rPr lang="en-US" altLang="zh-CN" sz="2800" dirty="0">
                <a:solidFill>
                  <a:srgbClr val="006600"/>
                </a:solidFill>
              </a:rPr>
              <a:t>3</a:t>
            </a:r>
            <a:r>
              <a:rPr lang="en-US" altLang="zh-CN" sz="2800" i="1" dirty="0">
                <a:solidFill>
                  <a:srgbClr val="006600"/>
                </a:solidFill>
              </a:rPr>
              <a:t>k</a:t>
            </a:r>
            <a:r>
              <a:rPr lang="en-US" altLang="zh-CN" sz="2800" dirty="0">
                <a:solidFill>
                  <a:srgbClr val="006600"/>
                </a:solidFill>
              </a:rPr>
              <a:t>+1</a:t>
            </a:r>
            <a:r>
              <a:rPr lang="en-US" altLang="zh-CN" sz="2800" dirty="0"/>
              <a:t>.  So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not odd.  We have shown that </a:t>
            </a:r>
          </a:p>
          <a:p>
            <a:pPr marL="0" indent="0" algn="ctr" eaLnBrk="1" hangingPunct="1">
              <a:buFontTx/>
              <a:buNone/>
              <a:defRPr/>
            </a:pP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a:t>
            </a:r>
            <a:r>
              <a:rPr lang="en-US" altLang="zh-CN" sz="2800" dirty="0">
                <a:cs typeface="Times New Roman" panose="02020603050405020304" pitchFamily="18" charset="0"/>
              </a:rPr>
              <a:t>, </a:t>
            </a:r>
          </a:p>
          <a:p>
            <a:pPr marL="0" indent="0" eaLnBrk="1" hangingPunct="1">
              <a:buFontTx/>
              <a:buNone/>
              <a:defRPr/>
            </a:pPr>
            <a:r>
              <a:rPr lang="en-US" altLang="zh-CN" sz="2800" dirty="0">
                <a:cs typeface="Times New Roman" panose="02020603050405020304" pitchFamily="18" charset="0"/>
              </a:rPr>
              <a:t>   thus its </a:t>
            </a:r>
            <a:r>
              <a:rPr lang="en-US" altLang="zh-CN" sz="2800" b="1" dirty="0">
                <a:solidFill>
                  <a:srgbClr val="C00000"/>
                </a:solidFill>
                <a:cs typeface="Times New Roman" panose="02020603050405020304" pitchFamily="18" charset="0"/>
              </a:rPr>
              <a:t>contrapositive</a:t>
            </a:r>
            <a:r>
              <a:rPr lang="en-US" altLang="zh-CN" sz="2800" dirty="0">
                <a:cs typeface="Times New Roman" panose="02020603050405020304" pitchFamily="18" charset="0"/>
              </a:rPr>
              <a:t> </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 → (</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cs typeface="Times New Roman" panose="02020603050405020304" pitchFamily="18" charset="0"/>
              </a:rPr>
              <a:t> </a:t>
            </a:r>
          </a:p>
          <a:p>
            <a:pPr marL="0" indent="0" eaLnBrk="1" hangingPunct="1">
              <a:buFontTx/>
              <a:buNone/>
              <a:defRPr/>
            </a:pPr>
            <a:r>
              <a:rPr lang="en-US" altLang="zh-CN" sz="2800" dirty="0">
                <a:cs typeface="Times New Roman" panose="02020603050405020304" pitchFamily="18" charset="0"/>
              </a:rPr>
              <a:t>   is also true. □</a:t>
            </a:r>
          </a:p>
        </p:txBody>
      </p:sp>
      <p:sp>
        <p:nvSpPr>
          <p:cNvPr id="39940" name="灯片编号占位符 1">
            <a:extLst>
              <a:ext uri="{FF2B5EF4-FFF2-40B4-BE49-F238E27FC236}">
                <a16:creationId xmlns:a16="http://schemas.microsoft.com/office/drawing/2014/main" id="{71B22341-560F-D551-455E-8EF3C9C3313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F7E2B9-3906-41EF-9D9C-D3AF9D49AD19}" type="slidenum">
              <a:rPr lang="en-US" altLang="zh-CN" sz="1400" smtClean="0"/>
              <a:pPr>
                <a:spcBef>
                  <a:spcPct val="0"/>
                </a:spcBef>
                <a:buFontTx/>
                <a:buNone/>
              </a:pPr>
              <a:t>156</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500"/>
                                        <p:tgtEl>
                                          <p:spTgt spid="51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fade">
                                      <p:cBhvr>
                                        <p:cTn id="10" dur="500"/>
                                        <p:tgtEl>
                                          <p:spTgt spid="512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fade">
                                      <p:cBhvr>
                                        <p:cTn id="13" dur="500"/>
                                        <p:tgtEl>
                                          <p:spTgt spid="512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03">
                                            <p:txEl>
                                              <p:pRg st="4" end="4"/>
                                            </p:txEl>
                                          </p:spTgt>
                                        </p:tgtEl>
                                        <p:attrNameLst>
                                          <p:attrName>style.visibility</p:attrName>
                                        </p:attrNameLst>
                                      </p:cBhvr>
                                      <p:to>
                                        <p:strVal val="visible"/>
                                      </p:to>
                                    </p:set>
                                    <p:animEffect transition="in" filter="fade">
                                      <p:cBhvr>
                                        <p:cTn id="16"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7D88518-144B-80E2-8121-8D4CBBDAD76E}"/>
              </a:ext>
            </a:extLst>
          </p:cNvPr>
          <p:cNvSpPr>
            <a:spLocks noGrp="1" noChangeArrowheads="1"/>
          </p:cNvSpPr>
          <p:nvPr>
            <p:ph type="title"/>
          </p:nvPr>
        </p:nvSpPr>
        <p:spPr/>
        <p:txBody>
          <a:bodyPr/>
          <a:lstStyle/>
          <a:p>
            <a:pPr eaLnBrk="1" hangingPunct="1"/>
            <a:r>
              <a:rPr lang="en-US" altLang="zh-CN" b="1" dirty="0"/>
              <a:t>Proof by Contradiction</a:t>
            </a:r>
          </a:p>
        </p:txBody>
      </p:sp>
      <p:sp>
        <p:nvSpPr>
          <p:cNvPr id="46083" name="Rectangle 3">
            <a:extLst>
              <a:ext uri="{FF2B5EF4-FFF2-40B4-BE49-F238E27FC236}">
                <a16:creationId xmlns:a16="http://schemas.microsoft.com/office/drawing/2014/main" id="{B050F25E-FA83-16BD-BB91-02EAEBF377CE}"/>
              </a:ext>
            </a:extLst>
          </p:cNvPr>
          <p:cNvSpPr>
            <a:spLocks noGrp="1" noChangeArrowheads="1"/>
          </p:cNvSpPr>
          <p:nvPr>
            <p:ph type="body" idx="1"/>
          </p:nvPr>
        </p:nvSpPr>
        <p:spPr>
          <a:xfrm>
            <a:off x="390525" y="1557338"/>
            <a:ext cx="8362950" cy="4267200"/>
          </a:xfrm>
        </p:spPr>
        <p:txBody>
          <a:bodyPr/>
          <a:lstStyle/>
          <a:p>
            <a:pPr eaLnBrk="1" hangingPunct="1"/>
            <a:r>
              <a:rPr lang="en-US" altLang="zh-CN" dirty="0"/>
              <a:t>A method for proving </a:t>
            </a:r>
            <a:r>
              <a:rPr lang="en-US" altLang="zh-CN" i="1" dirty="0"/>
              <a:t>p</a:t>
            </a:r>
            <a:r>
              <a:rPr lang="en-US" altLang="zh-CN" dirty="0"/>
              <a:t>.</a:t>
            </a:r>
          </a:p>
          <a:p>
            <a:pPr eaLnBrk="1" hangingPunct="1"/>
            <a:r>
              <a:rPr lang="en-US" altLang="zh-CN" dirty="0"/>
              <a:t>Assume </a:t>
            </a:r>
            <a:r>
              <a:rPr lang="en-US" altLang="zh-CN" dirty="0">
                <a:sym typeface="Symbol" panose="05050102010706020507" pitchFamily="18" charset="2"/>
              </a:rPr>
              <a:t></a:t>
            </a:r>
            <a:r>
              <a:rPr lang="en-US" altLang="zh-CN" i="1" dirty="0">
                <a:sym typeface="Symbol" panose="05050102010706020507" pitchFamily="18" charset="2"/>
              </a:rPr>
              <a:t>p</a:t>
            </a:r>
            <a:r>
              <a:rPr lang="en-US" altLang="zh-CN" dirty="0">
                <a:sym typeface="Symbol" panose="05050102010706020507" pitchFamily="18" charset="2"/>
              </a:rPr>
              <a:t>, and prove both </a:t>
            </a:r>
            <a:r>
              <a:rPr lang="en-US" altLang="zh-CN" i="1" dirty="0">
                <a:sym typeface="Symbol" panose="05050102010706020507" pitchFamily="18" charset="2"/>
              </a:rPr>
              <a:t>q</a:t>
            </a:r>
            <a:r>
              <a:rPr lang="en-US" altLang="zh-CN" dirty="0">
                <a:sym typeface="Symbol" panose="05050102010706020507" pitchFamily="18" charset="2"/>
              </a:rPr>
              <a:t> and </a:t>
            </a:r>
            <a:r>
              <a:rPr lang="en-US" altLang="zh-CN" i="1" dirty="0">
                <a:sym typeface="Symbol" panose="05050102010706020507" pitchFamily="18" charset="2"/>
              </a:rPr>
              <a:t>q</a:t>
            </a:r>
            <a:r>
              <a:rPr lang="en-US" altLang="zh-CN" dirty="0">
                <a:sym typeface="Symbol" panose="05050102010706020507" pitchFamily="18" charset="2"/>
              </a:rPr>
              <a:t> for some proposition </a:t>
            </a:r>
            <a:r>
              <a:rPr lang="en-US" altLang="zh-CN" i="1" dirty="0">
                <a:sym typeface="Symbol" panose="05050102010706020507" pitchFamily="18" charset="2"/>
              </a:rPr>
              <a:t>q</a:t>
            </a:r>
            <a:r>
              <a:rPr lang="en-US" altLang="zh-CN" dirty="0">
                <a:sym typeface="Symbol" panose="05050102010706020507" pitchFamily="18" charset="2"/>
              </a:rPr>
              <a:t>.  (Can be anything!)</a:t>
            </a: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a:t>
            </a:r>
          </a:p>
          <a:p>
            <a:pPr eaLnBrk="1" hangingPunct="1"/>
            <a:r>
              <a:rPr lang="en-US" altLang="zh-CN" dirty="0">
                <a:sym typeface="Symbol" panose="05050102010706020507" pitchFamily="18" charset="2"/>
              </a:rPr>
              <a:t>(</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 is a trivial contradiction, equal to </a:t>
            </a:r>
            <a:r>
              <a:rPr lang="en-US" altLang="zh-CN" b="1" dirty="0">
                <a:sym typeface="Symbol" panose="05050102010706020507" pitchFamily="18" charset="2"/>
              </a:rPr>
              <a:t>F</a:t>
            </a:r>
            <a:endParaRPr lang="en-US" altLang="zh-CN" dirty="0">
              <a:sym typeface="Symbol" panose="05050102010706020507" pitchFamily="18" charset="2"/>
            </a:endParaRPr>
          </a:p>
          <a:p>
            <a:pPr eaLnBrk="1" hangingPunct="1"/>
            <a:r>
              <a:rPr lang="en-US" altLang="zh-CN" dirty="0">
                <a:sym typeface="Symbol" panose="05050102010706020507" pitchFamily="18" charset="2"/>
              </a:rPr>
              <a:t>Thus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b="1" dirty="0" err="1">
                <a:sym typeface="Symbol" panose="05050102010706020507" pitchFamily="18" charset="2"/>
              </a:rPr>
              <a:t>F</a:t>
            </a:r>
            <a:r>
              <a:rPr lang="en-US" altLang="zh-CN" dirty="0">
                <a:sym typeface="Symbol" panose="05050102010706020507" pitchFamily="18" charset="2"/>
              </a:rPr>
              <a:t>, which is only true if </a:t>
            </a:r>
            <a:r>
              <a:rPr lang="en-US" altLang="zh-CN" i="1" dirty="0">
                <a:sym typeface="Symbol" panose="05050102010706020507" pitchFamily="18" charset="2"/>
              </a:rPr>
              <a:t>p</a:t>
            </a:r>
            <a:r>
              <a:rPr lang="en-US" altLang="zh-CN" dirty="0">
                <a:sym typeface="Symbol" panose="05050102010706020507" pitchFamily="18" charset="2"/>
              </a:rPr>
              <a:t>=</a:t>
            </a:r>
            <a:r>
              <a:rPr lang="en-US" altLang="zh-CN" b="1" dirty="0">
                <a:sym typeface="Symbol" panose="05050102010706020507" pitchFamily="18" charset="2"/>
              </a:rPr>
              <a:t>F</a:t>
            </a: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is true.</a:t>
            </a:r>
            <a:endParaRPr lang="en-US" altLang="zh-CN" i="1" dirty="0">
              <a:sym typeface="Symbol" panose="05050102010706020507" pitchFamily="18" charset="2"/>
            </a:endParaRPr>
          </a:p>
        </p:txBody>
      </p:sp>
      <p:sp>
        <p:nvSpPr>
          <p:cNvPr id="46084" name="灯片编号占位符 1">
            <a:extLst>
              <a:ext uri="{FF2B5EF4-FFF2-40B4-BE49-F238E27FC236}">
                <a16:creationId xmlns:a16="http://schemas.microsoft.com/office/drawing/2014/main" id="{EC849B5E-8C62-5BE4-6FBE-29D69EB885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F579B5-5E8B-4EDB-9EC2-AFCFE37CD025}" type="slidenum">
              <a:rPr lang="en-US" altLang="zh-CN" sz="1400" smtClean="0"/>
              <a:pPr>
                <a:spcBef>
                  <a:spcPct val="0"/>
                </a:spcBef>
                <a:buFontTx/>
                <a:buNone/>
              </a:pPr>
              <a:t>157</a:t>
            </a:fld>
            <a:endParaRPr lang="en-US" altLang="zh-CN" sz="1400"/>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06DC9D2-9ADC-3193-7ACE-6A3E2C1BA9DA}"/>
              </a:ext>
            </a:extLst>
          </p:cNvPr>
          <p:cNvSpPr>
            <a:spLocks noGrp="1" noChangeArrowheads="1"/>
          </p:cNvSpPr>
          <p:nvPr>
            <p:ph type="title"/>
          </p:nvPr>
        </p:nvSpPr>
        <p:spPr>
          <a:xfrm>
            <a:off x="215900" y="296863"/>
            <a:ext cx="8712200" cy="1143000"/>
          </a:xfrm>
        </p:spPr>
        <p:txBody>
          <a:bodyPr/>
          <a:lstStyle/>
          <a:p>
            <a:pPr eaLnBrk="1" hangingPunct="1"/>
            <a:r>
              <a:rPr lang="en-US" altLang="zh-CN" b="1" dirty="0"/>
              <a:t>Proof by Contradiction Example</a:t>
            </a:r>
          </a:p>
        </p:txBody>
      </p:sp>
      <p:sp>
        <p:nvSpPr>
          <p:cNvPr id="48131" name="Rectangle 3">
            <a:extLst>
              <a:ext uri="{FF2B5EF4-FFF2-40B4-BE49-F238E27FC236}">
                <a16:creationId xmlns:a16="http://schemas.microsoft.com/office/drawing/2014/main" id="{613A2F39-A149-BD9A-BB88-625123A15E0D}"/>
              </a:ext>
            </a:extLst>
          </p:cNvPr>
          <p:cNvSpPr>
            <a:spLocks noGrp="1" noChangeArrowheads="1"/>
          </p:cNvSpPr>
          <p:nvPr>
            <p:ph type="body" idx="1"/>
          </p:nvPr>
        </p:nvSpPr>
        <p:spPr>
          <a:xfrm>
            <a:off x="390525" y="1627188"/>
            <a:ext cx="8362950" cy="4527550"/>
          </a:xfrm>
        </p:spPr>
        <p:txBody>
          <a:bodyPr/>
          <a:lstStyle/>
          <a:p>
            <a:pPr eaLnBrk="1" hangingPunct="1">
              <a:lnSpc>
                <a:spcPct val="90000"/>
              </a:lnSpc>
            </a:pPr>
            <a:r>
              <a:rPr lang="en-US" altLang="zh-CN" b="1"/>
              <a:t>Theorem:</a:t>
            </a:r>
            <a:r>
              <a:rPr lang="en-US" altLang="zh-CN"/>
              <a:t>      is irrational.</a:t>
            </a:r>
          </a:p>
          <a:p>
            <a:pPr lvl="1" eaLnBrk="1" hangingPunct="1">
              <a:lnSpc>
                <a:spcPct val="90000"/>
              </a:lnSpc>
            </a:pPr>
            <a:r>
              <a:rPr lang="en-US" altLang="zh-CN" b="1"/>
              <a:t>Proof:</a:t>
            </a:r>
            <a:r>
              <a:rPr lang="en-US" altLang="zh-CN"/>
              <a:t> Assume     were rational.  This means there are integers </a:t>
            </a:r>
            <a:r>
              <a:rPr lang="en-US" altLang="zh-CN" i="1">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j</a:t>
            </a:r>
            <a:r>
              <a:rPr lang="en-US" altLang="zh-CN">
                <a:sym typeface="Symbol" panose="05050102010706020507" pitchFamily="18" charset="2"/>
              </a:rPr>
              <a:t> with no common divisors such that      = </a:t>
            </a:r>
            <a:r>
              <a:rPr lang="en-US" altLang="zh-CN" i="1">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j</a:t>
            </a:r>
            <a:r>
              <a:rPr lang="en-US" altLang="zh-CN">
                <a:sym typeface="Symbol" panose="05050102010706020507" pitchFamily="18" charset="2"/>
              </a:rPr>
              <a:t>.  </a:t>
            </a:r>
          </a:p>
          <a:p>
            <a:pPr lvl="1" eaLnBrk="1" hangingPunct="1">
              <a:lnSpc>
                <a:spcPct val="90000"/>
              </a:lnSpc>
            </a:pPr>
            <a:r>
              <a:rPr lang="en-US" altLang="zh-CN">
                <a:sym typeface="Symbol" panose="05050102010706020507" pitchFamily="18" charset="2"/>
              </a:rPr>
              <a:t>Squaring both sides, 2 = </a:t>
            </a:r>
            <a:r>
              <a:rPr lang="en-US" altLang="zh-CN" i="1">
                <a:sym typeface="Symbol" panose="05050102010706020507" pitchFamily="18" charset="2"/>
              </a:rPr>
              <a:t>i</a:t>
            </a:r>
            <a:r>
              <a:rPr lang="en-US" altLang="zh-CN" baseline="30000">
                <a:sym typeface="Symbol" panose="05050102010706020507" pitchFamily="18" charset="2"/>
              </a:rPr>
              <a:t>2</a:t>
            </a:r>
            <a:r>
              <a:rPr lang="en-US" altLang="zh-CN">
                <a:sym typeface="Symbol" panose="05050102010706020507" pitchFamily="18" charset="2"/>
              </a:rPr>
              <a:t>/</a:t>
            </a:r>
            <a:r>
              <a:rPr lang="en-US" altLang="zh-CN" i="1">
                <a:sym typeface="Symbol" panose="05050102010706020507" pitchFamily="18" charset="2"/>
              </a:rPr>
              <a:t>j</a:t>
            </a:r>
            <a:r>
              <a:rPr lang="en-US" altLang="zh-CN" baseline="30000">
                <a:sym typeface="Symbol" panose="05050102010706020507" pitchFamily="18" charset="2"/>
              </a:rPr>
              <a:t>2</a:t>
            </a:r>
            <a:r>
              <a:rPr lang="en-US" altLang="zh-CN">
                <a:sym typeface="Symbol" panose="05050102010706020507" pitchFamily="18" charset="2"/>
              </a:rPr>
              <a:t>, so 2</a:t>
            </a:r>
            <a:r>
              <a:rPr lang="en-US" altLang="zh-CN" i="1">
                <a:sym typeface="Symbol" panose="05050102010706020507" pitchFamily="18" charset="2"/>
              </a:rPr>
              <a:t>j</a:t>
            </a:r>
            <a:r>
              <a:rPr lang="en-US" altLang="zh-CN" baseline="30000">
                <a:sym typeface="Symbol" panose="05050102010706020507" pitchFamily="18" charset="2"/>
              </a:rPr>
              <a:t>2</a:t>
            </a:r>
            <a:r>
              <a:rPr lang="en-US" altLang="zh-CN">
                <a:sym typeface="Symbol" panose="05050102010706020507" pitchFamily="18" charset="2"/>
              </a:rPr>
              <a:t> = </a:t>
            </a:r>
            <a:r>
              <a:rPr lang="en-US" altLang="zh-CN" i="1">
                <a:sym typeface="Symbol" panose="05050102010706020507" pitchFamily="18" charset="2"/>
              </a:rPr>
              <a:t>i</a:t>
            </a:r>
            <a:r>
              <a:rPr lang="en-US" altLang="zh-CN" baseline="30000">
                <a:sym typeface="Symbol" panose="05050102010706020507" pitchFamily="18" charset="2"/>
              </a:rPr>
              <a:t>2</a:t>
            </a:r>
            <a:r>
              <a:rPr lang="en-US" altLang="zh-CN">
                <a:sym typeface="Symbol" panose="05050102010706020507" pitchFamily="18" charset="2"/>
              </a:rPr>
              <a:t>.  So </a:t>
            </a:r>
            <a:r>
              <a:rPr lang="en-US" altLang="zh-CN" i="1">
                <a:sym typeface="Symbol" panose="05050102010706020507" pitchFamily="18" charset="2"/>
              </a:rPr>
              <a:t>i</a:t>
            </a:r>
            <a:r>
              <a:rPr lang="en-US" altLang="zh-CN" baseline="30000">
                <a:sym typeface="Symbol" panose="05050102010706020507" pitchFamily="18" charset="2"/>
              </a:rPr>
              <a:t>2</a:t>
            </a:r>
            <a:r>
              <a:rPr lang="en-US" altLang="zh-CN">
                <a:sym typeface="Symbol" panose="05050102010706020507" pitchFamily="18" charset="2"/>
              </a:rPr>
              <a:t> is even; thus </a:t>
            </a:r>
            <a:r>
              <a:rPr lang="en-US" altLang="zh-CN" i="1">
                <a:sym typeface="Symbol" panose="05050102010706020507" pitchFamily="18" charset="2"/>
              </a:rPr>
              <a:t>i</a:t>
            </a:r>
            <a:r>
              <a:rPr lang="en-US" altLang="zh-CN">
                <a:sym typeface="Symbol" panose="05050102010706020507" pitchFamily="18" charset="2"/>
              </a:rPr>
              <a:t> is even.  </a:t>
            </a:r>
          </a:p>
          <a:p>
            <a:pPr lvl="1" eaLnBrk="1" hangingPunct="1">
              <a:lnSpc>
                <a:spcPct val="90000"/>
              </a:lnSpc>
            </a:pPr>
            <a:r>
              <a:rPr lang="en-US" altLang="zh-CN">
                <a:sym typeface="Symbol" panose="05050102010706020507" pitchFamily="18" charset="2"/>
              </a:rPr>
              <a:t>Let </a:t>
            </a:r>
            <a:r>
              <a:rPr lang="en-US" altLang="zh-CN" i="1">
                <a:sym typeface="Symbol" panose="05050102010706020507" pitchFamily="18" charset="2"/>
              </a:rPr>
              <a:t>i</a:t>
            </a:r>
            <a:r>
              <a:rPr lang="en-US" altLang="zh-CN">
                <a:sym typeface="Symbol" panose="05050102010706020507" pitchFamily="18" charset="2"/>
              </a:rPr>
              <a:t>=2</a:t>
            </a:r>
            <a:r>
              <a:rPr lang="en-US" altLang="zh-CN" i="1">
                <a:sym typeface="Symbol" panose="05050102010706020507" pitchFamily="18" charset="2"/>
              </a:rPr>
              <a:t>k</a:t>
            </a:r>
            <a:r>
              <a:rPr lang="en-US" altLang="zh-CN">
                <a:sym typeface="Symbol" panose="05050102010706020507" pitchFamily="18" charset="2"/>
              </a:rPr>
              <a:t>.  So 2</a:t>
            </a:r>
            <a:r>
              <a:rPr lang="en-US" altLang="zh-CN" i="1">
                <a:sym typeface="Symbol" panose="05050102010706020507" pitchFamily="18" charset="2"/>
              </a:rPr>
              <a:t>j</a:t>
            </a:r>
            <a:r>
              <a:rPr lang="en-US" altLang="zh-CN" baseline="30000">
                <a:sym typeface="Symbol" panose="05050102010706020507" pitchFamily="18" charset="2"/>
              </a:rPr>
              <a:t>2</a:t>
            </a:r>
            <a:r>
              <a:rPr lang="en-US" altLang="zh-CN">
                <a:sym typeface="Symbol" panose="05050102010706020507" pitchFamily="18" charset="2"/>
              </a:rPr>
              <a:t> = (2</a:t>
            </a:r>
            <a:r>
              <a:rPr lang="en-US" altLang="zh-CN" i="1">
                <a:sym typeface="Symbol" panose="05050102010706020507" pitchFamily="18" charset="2"/>
              </a:rPr>
              <a:t>k</a:t>
            </a:r>
            <a:r>
              <a:rPr lang="en-US" altLang="zh-CN">
                <a:sym typeface="Symbol" panose="05050102010706020507" pitchFamily="18" charset="2"/>
              </a:rPr>
              <a:t>)</a:t>
            </a:r>
            <a:r>
              <a:rPr lang="en-US" altLang="zh-CN" baseline="30000">
                <a:sym typeface="Symbol" panose="05050102010706020507" pitchFamily="18" charset="2"/>
              </a:rPr>
              <a:t>2</a:t>
            </a:r>
            <a:r>
              <a:rPr lang="en-US" altLang="zh-CN">
                <a:sym typeface="Symbol" panose="05050102010706020507" pitchFamily="18" charset="2"/>
              </a:rPr>
              <a:t> = 4</a:t>
            </a:r>
            <a:r>
              <a:rPr lang="en-US" altLang="zh-CN" i="1">
                <a:sym typeface="Symbol" panose="05050102010706020507" pitchFamily="18" charset="2"/>
              </a:rPr>
              <a:t>k</a:t>
            </a:r>
            <a:r>
              <a:rPr lang="en-US" altLang="zh-CN" baseline="30000">
                <a:sym typeface="Symbol" panose="05050102010706020507" pitchFamily="18" charset="2"/>
              </a:rPr>
              <a:t>2</a:t>
            </a:r>
            <a:r>
              <a:rPr lang="en-US" altLang="zh-CN">
                <a:sym typeface="Symbol" panose="05050102010706020507" pitchFamily="18" charset="2"/>
              </a:rPr>
              <a:t>.  Dividing both sides by 2, </a:t>
            </a:r>
            <a:r>
              <a:rPr lang="en-US" altLang="zh-CN" i="1">
                <a:sym typeface="Symbol" panose="05050102010706020507" pitchFamily="18" charset="2"/>
              </a:rPr>
              <a:t>j</a:t>
            </a:r>
            <a:r>
              <a:rPr lang="en-US" altLang="zh-CN" baseline="30000">
                <a:sym typeface="Symbol" panose="05050102010706020507" pitchFamily="18" charset="2"/>
              </a:rPr>
              <a:t>2</a:t>
            </a:r>
            <a:r>
              <a:rPr lang="en-US" altLang="zh-CN">
                <a:sym typeface="Symbol" panose="05050102010706020507" pitchFamily="18" charset="2"/>
              </a:rPr>
              <a:t> = 2</a:t>
            </a:r>
            <a:r>
              <a:rPr lang="en-US" altLang="zh-CN" i="1">
                <a:sym typeface="Symbol" panose="05050102010706020507" pitchFamily="18" charset="2"/>
              </a:rPr>
              <a:t>k</a:t>
            </a:r>
            <a:r>
              <a:rPr lang="en-US" altLang="zh-CN" baseline="30000">
                <a:sym typeface="Symbol" panose="05050102010706020507" pitchFamily="18" charset="2"/>
              </a:rPr>
              <a:t>2</a:t>
            </a:r>
            <a:r>
              <a:rPr lang="en-US" altLang="zh-CN">
                <a:sym typeface="Symbol" panose="05050102010706020507" pitchFamily="18" charset="2"/>
              </a:rPr>
              <a:t>.  Thus </a:t>
            </a:r>
            <a:r>
              <a:rPr lang="en-US" altLang="zh-CN" i="1">
                <a:sym typeface="Symbol" panose="05050102010706020507" pitchFamily="18" charset="2"/>
              </a:rPr>
              <a:t>j</a:t>
            </a:r>
            <a:r>
              <a:rPr lang="en-US" altLang="zh-CN" baseline="30000">
                <a:sym typeface="Symbol" panose="05050102010706020507" pitchFamily="18" charset="2"/>
              </a:rPr>
              <a:t>2</a:t>
            </a:r>
            <a:r>
              <a:rPr lang="en-US" altLang="zh-CN">
                <a:sym typeface="Symbol" panose="05050102010706020507" pitchFamily="18" charset="2"/>
              </a:rPr>
              <a:t> is even, so </a:t>
            </a:r>
            <a:r>
              <a:rPr lang="en-US" altLang="zh-CN" i="1">
                <a:sym typeface="Symbol" panose="05050102010706020507" pitchFamily="18" charset="2"/>
              </a:rPr>
              <a:t>j</a:t>
            </a:r>
            <a:r>
              <a:rPr lang="en-US" altLang="zh-CN">
                <a:sym typeface="Symbol" panose="05050102010706020507" pitchFamily="18" charset="2"/>
              </a:rPr>
              <a:t> is even.  </a:t>
            </a:r>
          </a:p>
          <a:p>
            <a:pPr lvl="1" eaLnBrk="1" hangingPunct="1">
              <a:lnSpc>
                <a:spcPct val="90000"/>
              </a:lnSpc>
            </a:pPr>
            <a:r>
              <a:rPr lang="en-US" altLang="zh-CN">
                <a:sym typeface="Symbol" panose="05050102010706020507" pitchFamily="18" charset="2"/>
              </a:rPr>
              <a:t>But then </a:t>
            </a:r>
            <a:r>
              <a:rPr lang="en-US" altLang="zh-CN" i="1">
                <a:sym typeface="Symbol" panose="05050102010706020507" pitchFamily="18" charset="2"/>
              </a:rPr>
              <a:t>i</a:t>
            </a:r>
            <a:r>
              <a:rPr lang="en-US" altLang="zh-CN">
                <a:sym typeface="Symbol" panose="05050102010706020507" pitchFamily="18" charset="2"/>
              </a:rPr>
              <a:t> and </a:t>
            </a:r>
            <a:r>
              <a:rPr lang="en-US" altLang="zh-CN" i="1">
                <a:sym typeface="Symbol" panose="05050102010706020507" pitchFamily="18" charset="2"/>
              </a:rPr>
              <a:t>j</a:t>
            </a:r>
            <a:r>
              <a:rPr lang="en-US" altLang="zh-CN">
                <a:sym typeface="Symbol" panose="05050102010706020507" pitchFamily="18" charset="2"/>
              </a:rPr>
              <a:t> have a common divisor, namely 2, so we have a contradiction. </a:t>
            </a:r>
            <a:r>
              <a:rPr lang="en-US" altLang="zh-CN">
                <a:cs typeface="Times New Roman" panose="02020603050405020304" pitchFamily="18" charset="0"/>
                <a:sym typeface="Symbol" panose="05050102010706020507" pitchFamily="18" charset="2"/>
              </a:rPr>
              <a:t>□</a:t>
            </a:r>
          </a:p>
        </p:txBody>
      </p:sp>
      <p:graphicFrame>
        <p:nvGraphicFramePr>
          <p:cNvPr id="48132" name="Object 4">
            <a:extLst>
              <a:ext uri="{FF2B5EF4-FFF2-40B4-BE49-F238E27FC236}">
                <a16:creationId xmlns:a16="http://schemas.microsoft.com/office/drawing/2014/main" id="{C9896158-8D4E-2E5E-4B77-1725F562303D}"/>
              </a:ext>
            </a:extLst>
          </p:cNvPr>
          <p:cNvGraphicFramePr>
            <a:graphicFrameLocks noGrp="1" noChangeAspect="1"/>
          </p:cNvGraphicFramePr>
          <p:nvPr>
            <p:ph sz="half" idx="4294967295"/>
          </p:nvPr>
        </p:nvGraphicFramePr>
        <p:xfrm>
          <a:off x="2771775" y="1712913"/>
          <a:ext cx="457200" cy="407987"/>
        </p:xfrm>
        <a:graphic>
          <a:graphicData uri="http://schemas.openxmlformats.org/presentationml/2006/ole">
            <mc:AlternateContent xmlns:mc="http://schemas.openxmlformats.org/markup-compatibility/2006">
              <mc:Choice xmlns:v="urn:schemas-microsoft-com:vml" Requires="v">
                <p:oleObj spid="_x0000_s6152" name="Equation" r:id="rId4" imgW="241091" imgH="215713" progId="Equation.3">
                  <p:embed/>
                </p:oleObj>
              </mc:Choice>
              <mc:Fallback>
                <p:oleObj name="Equation" r:id="rId4" imgW="241091" imgH="215713" progId="Equation.3">
                  <p:embed/>
                  <p:pic>
                    <p:nvPicPr>
                      <p:cNvPr id="48132" name="Object 4">
                        <a:extLst>
                          <a:ext uri="{FF2B5EF4-FFF2-40B4-BE49-F238E27FC236}">
                            <a16:creationId xmlns:a16="http://schemas.microsoft.com/office/drawing/2014/main" id="{C9896158-8D4E-2E5E-4B77-1725F562303D}"/>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71291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4">
            <a:extLst>
              <a:ext uri="{FF2B5EF4-FFF2-40B4-BE49-F238E27FC236}">
                <a16:creationId xmlns:a16="http://schemas.microsoft.com/office/drawing/2014/main" id="{2F7B7AB8-F524-E07A-61D3-0FC20EEE5625}"/>
              </a:ext>
            </a:extLst>
          </p:cNvPr>
          <p:cNvGraphicFramePr>
            <a:graphicFrameLocks noChangeAspect="1"/>
          </p:cNvGraphicFramePr>
          <p:nvPr/>
        </p:nvGraphicFramePr>
        <p:xfrm>
          <a:off x="3635375" y="2151063"/>
          <a:ext cx="457200" cy="407987"/>
        </p:xfrm>
        <a:graphic>
          <a:graphicData uri="http://schemas.openxmlformats.org/presentationml/2006/ole">
            <mc:AlternateContent xmlns:mc="http://schemas.openxmlformats.org/markup-compatibility/2006">
              <mc:Choice xmlns:v="urn:schemas-microsoft-com:vml" Requires="v">
                <p:oleObj spid="_x0000_s6153" name="Equation" r:id="rId6" imgW="241091" imgH="215713" progId="Equation.3">
                  <p:embed/>
                </p:oleObj>
              </mc:Choice>
              <mc:Fallback>
                <p:oleObj name="Equation" r:id="rId6" imgW="241091" imgH="215713" progId="Equation.3">
                  <p:embed/>
                  <p:pic>
                    <p:nvPicPr>
                      <p:cNvPr id="48133" name="Object 4">
                        <a:extLst>
                          <a:ext uri="{FF2B5EF4-FFF2-40B4-BE49-F238E27FC236}">
                            <a16:creationId xmlns:a16="http://schemas.microsoft.com/office/drawing/2014/main" id="{2F7B7AB8-F524-E07A-61D3-0FC20EEE56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215106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4">
            <a:extLst>
              <a:ext uri="{FF2B5EF4-FFF2-40B4-BE49-F238E27FC236}">
                <a16:creationId xmlns:a16="http://schemas.microsoft.com/office/drawing/2014/main" id="{2E843D9D-EB78-A40C-4E32-CCB1260B3C7D}"/>
              </a:ext>
            </a:extLst>
          </p:cNvPr>
          <p:cNvGraphicFramePr>
            <a:graphicFrameLocks noChangeAspect="1"/>
          </p:cNvGraphicFramePr>
          <p:nvPr/>
        </p:nvGraphicFramePr>
        <p:xfrm>
          <a:off x="2771775" y="2924175"/>
          <a:ext cx="457200" cy="407988"/>
        </p:xfrm>
        <a:graphic>
          <a:graphicData uri="http://schemas.openxmlformats.org/presentationml/2006/ole">
            <mc:AlternateContent xmlns:mc="http://schemas.openxmlformats.org/markup-compatibility/2006">
              <mc:Choice xmlns:v="urn:schemas-microsoft-com:vml" Requires="v">
                <p:oleObj spid="_x0000_s6154" name="Equation" r:id="rId7" imgW="241091" imgH="215713" progId="Equation.3">
                  <p:embed/>
                </p:oleObj>
              </mc:Choice>
              <mc:Fallback>
                <p:oleObj name="Equation" r:id="rId7" imgW="241091" imgH="215713" progId="Equation.3">
                  <p:embed/>
                  <p:pic>
                    <p:nvPicPr>
                      <p:cNvPr id="48134" name="Object 4">
                        <a:extLst>
                          <a:ext uri="{FF2B5EF4-FFF2-40B4-BE49-F238E27FC236}">
                            <a16:creationId xmlns:a16="http://schemas.microsoft.com/office/drawing/2014/main" id="{2E843D9D-EB78-A40C-4E32-CCB1260B3C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924175"/>
                        <a:ext cx="457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灯片编号占位符 1">
            <a:extLst>
              <a:ext uri="{FF2B5EF4-FFF2-40B4-BE49-F238E27FC236}">
                <a16:creationId xmlns:a16="http://schemas.microsoft.com/office/drawing/2014/main" id="{E67B65A0-3FA3-1253-23F6-2D474747B94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04F3BB-9904-479C-90EC-CEFC89A32E4F}" type="slidenum">
              <a:rPr lang="en-US" altLang="zh-CN" sz="1400" smtClean="0"/>
              <a:pPr>
                <a:spcBef>
                  <a:spcPct val="0"/>
                </a:spcBef>
                <a:buFontTx/>
                <a:buNone/>
              </a:pPr>
              <a:t>158</a:t>
            </a:fld>
            <a:endParaRPr lang="en-US" altLang="zh-CN" sz="14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2A9F30C-5773-9E04-4DBE-921E6038631D}"/>
              </a:ext>
            </a:extLst>
          </p:cNvPr>
          <p:cNvSpPr>
            <a:spLocks noGrp="1" noChangeArrowheads="1"/>
          </p:cNvSpPr>
          <p:nvPr>
            <p:ph type="title"/>
          </p:nvPr>
        </p:nvSpPr>
        <p:spPr/>
        <p:txBody>
          <a:bodyPr/>
          <a:lstStyle/>
          <a:p>
            <a:pPr eaLnBrk="1" hangingPunct="1"/>
            <a:r>
              <a:rPr lang="en-US" altLang="zh-CN" b="1"/>
              <a:t>Common Fallacies</a:t>
            </a:r>
          </a:p>
        </p:txBody>
      </p:sp>
      <p:sp>
        <p:nvSpPr>
          <p:cNvPr id="52227" name="Rectangle 3">
            <a:extLst>
              <a:ext uri="{FF2B5EF4-FFF2-40B4-BE49-F238E27FC236}">
                <a16:creationId xmlns:a16="http://schemas.microsoft.com/office/drawing/2014/main" id="{11F57A65-4DA7-BB6F-960D-34D6C401E0C5}"/>
              </a:ext>
            </a:extLst>
          </p:cNvPr>
          <p:cNvSpPr>
            <a:spLocks noGrp="1" noChangeArrowheads="1"/>
          </p:cNvSpPr>
          <p:nvPr>
            <p:ph type="body" idx="1"/>
          </p:nvPr>
        </p:nvSpPr>
        <p:spPr>
          <a:xfrm>
            <a:off x="647700" y="1557338"/>
            <a:ext cx="7848600" cy="4648200"/>
          </a:xfrm>
        </p:spPr>
        <p:txBody>
          <a:bodyPr/>
          <a:lstStyle/>
          <a:p>
            <a:pPr eaLnBrk="1" hangingPunct="1"/>
            <a:r>
              <a:rPr lang="en-US" altLang="zh-CN"/>
              <a:t>A </a:t>
            </a:r>
            <a:r>
              <a:rPr lang="en-US" altLang="zh-CN" i="1"/>
              <a:t>fallacy</a:t>
            </a:r>
            <a:r>
              <a:rPr lang="en-US" altLang="zh-CN"/>
              <a:t> is an inference rule or other proof method that is not logically valid.</a:t>
            </a:r>
          </a:p>
          <a:p>
            <a:pPr lvl="1" eaLnBrk="1" hangingPunct="1"/>
            <a:r>
              <a:rPr lang="en-US" altLang="zh-CN"/>
              <a:t>A fallacy may yield a false conclusion!</a:t>
            </a:r>
          </a:p>
          <a:p>
            <a:pPr eaLnBrk="1" hangingPunct="1"/>
            <a:r>
              <a:rPr lang="en-US" altLang="zh-CN"/>
              <a:t>Fallacy of </a:t>
            </a:r>
            <a:r>
              <a:rPr lang="en-US" altLang="zh-CN" i="1"/>
              <a:t>affirming the conclusion</a:t>
            </a:r>
            <a:r>
              <a:rPr lang="en-US" altLang="zh-CN"/>
              <a:t>:</a:t>
            </a:r>
          </a:p>
          <a:p>
            <a:pPr lvl="1" eaLnBrk="1" hangingPunct="1"/>
            <a:r>
              <a:rPr lang="en-US" altLang="zh-CN">
                <a:latin typeface="Times New Roman" panose="02020603050405020304" pitchFamily="18" charset="0"/>
              </a:rPr>
              <a:t>“</a:t>
            </a:r>
            <a:r>
              <a:rPr lang="en-US" altLang="zh-CN" i="1"/>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q</a:t>
            </a:r>
            <a:r>
              <a:rPr lang="en-US" altLang="zh-CN">
                <a:sym typeface="Symbol" panose="05050102010706020507" pitchFamily="18" charset="2"/>
              </a:rPr>
              <a:t> is true, so </a:t>
            </a:r>
            <a:r>
              <a:rPr lang="en-US" altLang="zh-CN" i="1">
                <a:sym typeface="Symbol" panose="05050102010706020507" pitchFamily="18" charset="2"/>
              </a:rPr>
              <a:t>p</a:t>
            </a:r>
            <a:r>
              <a:rPr lang="en-US" altLang="zh-CN">
                <a:sym typeface="Symbol" panose="05050102010706020507" pitchFamily="18" charset="2"/>
              </a:rPr>
              <a:t> must be true.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p>
          <a:p>
            <a:pPr eaLnBrk="1" hangingPunct="1"/>
            <a:r>
              <a:rPr lang="en-US" altLang="zh-CN">
                <a:sym typeface="Symbol" panose="05050102010706020507" pitchFamily="18" charset="2"/>
              </a:rPr>
              <a:t>Fallacy of </a:t>
            </a:r>
            <a:r>
              <a:rPr lang="en-US" altLang="zh-CN" i="1">
                <a:sym typeface="Symbol" panose="05050102010706020507" pitchFamily="18" charset="2"/>
              </a:rPr>
              <a:t>denying the hypothesis</a:t>
            </a:r>
            <a:r>
              <a:rPr lang="en-US" altLang="zh-CN">
                <a:sym typeface="Symbol" panose="05050102010706020507" pitchFamily="18" charset="2"/>
              </a:rPr>
              <a:t>:</a:t>
            </a:r>
          </a:p>
          <a:p>
            <a:pPr lvl="1" eaLnBrk="1" hangingPunct="1"/>
            <a:r>
              <a:rPr lang="en-US" altLang="zh-CN">
                <a:latin typeface="Times New Roman" panose="02020603050405020304" pitchFamily="18" charset="0"/>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p</a:t>
            </a:r>
            <a:r>
              <a:rPr lang="en-US" altLang="zh-CN">
                <a:sym typeface="Symbol" panose="05050102010706020507" pitchFamily="18" charset="2"/>
              </a:rPr>
              <a:t> is false, so </a:t>
            </a:r>
            <a:r>
              <a:rPr lang="en-US" altLang="zh-CN" i="1">
                <a:sym typeface="Symbol" panose="05050102010706020507" pitchFamily="18" charset="2"/>
              </a:rPr>
              <a:t>q</a:t>
            </a:r>
            <a:r>
              <a:rPr lang="en-US" altLang="zh-CN">
                <a:sym typeface="Symbol" panose="05050102010706020507" pitchFamily="18" charset="2"/>
              </a:rPr>
              <a:t> must be false.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again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p>
        </p:txBody>
      </p:sp>
      <p:sp>
        <p:nvSpPr>
          <p:cNvPr id="52228" name="灯片编号占位符 1">
            <a:extLst>
              <a:ext uri="{FF2B5EF4-FFF2-40B4-BE49-F238E27FC236}">
                <a16:creationId xmlns:a16="http://schemas.microsoft.com/office/drawing/2014/main" id="{061D8324-FCF2-A140-EE7A-C7958D6E9C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82F21-D087-441D-8944-3AA385830BE4}" type="slidenum">
              <a:rPr lang="en-US" altLang="zh-CN" sz="1400" smtClean="0"/>
              <a:pPr>
                <a:spcBef>
                  <a:spcPct val="0"/>
                </a:spcBef>
                <a:buFontTx/>
                <a:buNone/>
              </a:pPr>
              <a:t>159</a:t>
            </a:fld>
            <a:endParaRPr lang="en-US" altLang="zh-CN"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B84FA22-21FC-4708-AFE7-F52A8E3356D4}"/>
              </a:ext>
            </a:extLst>
          </p:cNvPr>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p>
        </p:txBody>
      </p:sp>
      <p:sp>
        <p:nvSpPr>
          <p:cNvPr id="48131" name="Rectangle 3">
            <a:extLst>
              <a:ext uri="{FF2B5EF4-FFF2-40B4-BE49-F238E27FC236}">
                <a16:creationId xmlns:a16="http://schemas.microsoft.com/office/drawing/2014/main" id="{E789A30F-16B9-4D88-9FDB-553A5D375FE0}"/>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disjunction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OR</a:t>
            </a:r>
            <a:r>
              <a:rPr lang="en-US" altLang="zh-CN" dirty="0">
                <a:sym typeface="Symbol" panose="05050102010706020507" pitchFamily="18" charset="2"/>
              </a:rPr>
              <a:t>) combines two propositions to form their logical </a:t>
            </a:r>
            <a:r>
              <a:rPr lang="en-US" altLang="zh-CN" i="1" dirty="0">
                <a:sym typeface="Symbol" panose="05050102010706020507" pitchFamily="18" charset="2"/>
              </a:rPr>
              <a:t>disjunction</a:t>
            </a:r>
            <a:r>
              <a:rPr lang="en-US" altLang="zh-CN" dirty="0">
                <a:sym typeface="Symbol" panose="05050102010706020507" pitchFamily="18" charset="2"/>
              </a:rPr>
              <a:t>.</a:t>
            </a:r>
          </a:p>
          <a:p>
            <a:pPr eaLnBrk="1" hangingPunct="1">
              <a:buFontTx/>
              <a:buNone/>
            </a:pP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engine.</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q=</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a:p>
            <a:pPr eaLnBrk="1" hangingPunct="1">
              <a:buFontTx/>
              <a:buNone/>
            </a:pP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Either my car has a bad engine, </a:t>
            </a:r>
            <a:r>
              <a:rPr lang="en-US" altLang="zh-CN" b="1" dirty="0">
                <a:solidFill>
                  <a:schemeClr val="accent2"/>
                </a:solidFill>
                <a:sym typeface="Symbol" panose="05050102010706020507" pitchFamily="18" charset="2"/>
              </a:rPr>
              <a:t>or</a:t>
            </a:r>
            <a:r>
              <a:rPr lang="en-US" altLang="zh-CN" b="1" i="1" dirty="0">
                <a:solidFill>
                  <a:schemeClr val="accent2"/>
                </a:solidFill>
                <a:sym typeface="Symbol" panose="05050102010706020507" pitchFamily="18" charset="2"/>
              </a:rPr>
              <a:t> </a:t>
            </a:r>
            <a:br>
              <a:rPr lang="en-US" altLang="zh-CN" b="1" i="1" dirty="0">
                <a:solidFill>
                  <a:schemeClr val="accent2"/>
                </a:solidFill>
                <a:sym typeface="Symbol" panose="05050102010706020507" pitchFamily="18" charset="2"/>
              </a:rPr>
            </a:br>
            <a:r>
              <a:rPr lang="en-US" altLang="zh-CN" b="1" i="1" dirty="0">
                <a:solidFill>
                  <a:schemeClr val="accent2"/>
                </a:solidFill>
                <a:sym typeface="Symbol" panose="05050102010706020507" pitchFamily="18" charset="2"/>
              </a:rPr>
              <a:t>       </a:t>
            </a:r>
            <a:r>
              <a:rPr lang="en-US" altLang="zh-CN" dirty="0">
                <a:solidFill>
                  <a:schemeClr val="accent2"/>
                </a:solidFill>
                <a:sym typeface="Symbol" panose="05050102010706020507" pitchFamily="18" charset="2"/>
              </a:rPr>
              <a:t>my car has a bad door.</a:t>
            </a:r>
            <a:r>
              <a:rPr lang="en-US" altLang="zh-CN" dirty="0">
                <a:solidFill>
                  <a:schemeClr val="accent2"/>
                </a:solidFill>
                <a:latin typeface="Times New Roman" panose="02020603050405020304" pitchFamily="18" charset="0"/>
                <a:sym typeface="Symbol" panose="05050102010706020507" pitchFamily="18" charset="2"/>
              </a:rPr>
              <a:t>”</a:t>
            </a:r>
            <a:endParaRPr lang="en-US" altLang="zh-CN" dirty="0">
              <a:solidFill>
                <a:schemeClr val="accent2"/>
              </a:solidFill>
              <a:sym typeface="Symbol" panose="05050102010706020507" pitchFamily="18" charset="2"/>
            </a:endParaRPr>
          </a:p>
        </p:txBody>
      </p:sp>
      <p:sp>
        <p:nvSpPr>
          <p:cNvPr id="48132" name="Text Box 4">
            <a:extLst>
              <a:ext uri="{FF2B5EF4-FFF2-40B4-BE49-F238E27FC236}">
                <a16:creationId xmlns:a16="http://schemas.microsoft.com/office/drawing/2014/main" id="{3C3E4339-FA42-4D0C-83E9-85F06EC89A18}"/>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48133" name="Text Box 5">
            <a:extLst>
              <a:ext uri="{FF2B5EF4-FFF2-40B4-BE49-F238E27FC236}">
                <a16:creationId xmlns:a16="http://schemas.microsoft.com/office/drawing/2014/main" id="{83A924A9-104F-45FD-A2B9-7A2862F39446}"/>
              </a:ext>
            </a:extLst>
          </p:cNvPr>
          <p:cNvSpPr txBox="1">
            <a:spLocks noChangeArrowheads="1"/>
          </p:cNvSpPr>
          <p:nvPr/>
        </p:nvSpPr>
        <p:spPr bwMode="auto">
          <a:xfrm>
            <a:off x="1979712" y="5733256"/>
            <a:ext cx="4635500" cy="495300"/>
          </a:xfrm>
          <a:prstGeom prst="rect">
            <a:avLst/>
          </a:prstGeom>
          <a:solidFill>
            <a:srgbClr val="FFFF00"/>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Meaning is like “and/or” in English.</a:t>
            </a:r>
          </a:p>
        </p:txBody>
      </p:sp>
      <p:sp>
        <p:nvSpPr>
          <p:cNvPr id="2" name="灯片编号占位符 1">
            <a:extLst>
              <a:ext uri="{FF2B5EF4-FFF2-40B4-BE49-F238E27FC236}">
                <a16:creationId xmlns:a16="http://schemas.microsoft.com/office/drawing/2014/main" id="{C5148F68-8DA5-423E-A39E-A6383FA137BF}"/>
              </a:ext>
            </a:extLst>
          </p:cNvPr>
          <p:cNvSpPr>
            <a:spLocks noGrp="1"/>
          </p:cNvSpPr>
          <p:nvPr>
            <p:ph type="sldNum" sz="quarter" idx="12"/>
          </p:nvPr>
        </p:nvSpPr>
        <p:spPr/>
        <p:txBody>
          <a:bodyPr/>
          <a:lstStyle/>
          <a:p>
            <a:fld id="{0E0F66E4-F918-4E84-900C-EBB0345C0212}" type="slidenum">
              <a:rPr lang="en-US" altLang="zh-CN" smtClean="0"/>
              <a:pPr/>
              <a:t>16</a:t>
            </a:fld>
            <a:endParaRPr lang="en-US" altLang="zh-CN"/>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7230752-E6F9-8303-9068-FA5B75C9644A}"/>
              </a:ext>
            </a:extLst>
          </p:cNvPr>
          <p:cNvSpPr>
            <a:spLocks noGrp="1" noChangeArrowheads="1"/>
          </p:cNvSpPr>
          <p:nvPr>
            <p:ph type="title"/>
          </p:nvPr>
        </p:nvSpPr>
        <p:spPr>
          <a:xfrm>
            <a:off x="455613" y="255588"/>
            <a:ext cx="8229600" cy="1143000"/>
          </a:xfrm>
        </p:spPr>
        <p:txBody>
          <a:bodyPr/>
          <a:lstStyle/>
          <a:p>
            <a:pPr eaLnBrk="1" hangingPunct="1"/>
            <a:r>
              <a:rPr lang="en-US" altLang="zh-CN" b="1"/>
              <a:t>Circular Reasoning</a:t>
            </a:r>
          </a:p>
        </p:txBody>
      </p:sp>
      <p:sp>
        <p:nvSpPr>
          <p:cNvPr id="55299" name="Rectangle 3">
            <a:extLst>
              <a:ext uri="{FF2B5EF4-FFF2-40B4-BE49-F238E27FC236}">
                <a16:creationId xmlns:a16="http://schemas.microsoft.com/office/drawing/2014/main" id="{4B6EC5DC-4B66-A65C-B996-05BC571F5A4D}"/>
              </a:ext>
            </a:extLst>
          </p:cNvPr>
          <p:cNvSpPr>
            <a:spLocks noGrp="1" noChangeArrowheads="1"/>
          </p:cNvSpPr>
          <p:nvPr>
            <p:ph type="body" idx="1"/>
          </p:nvPr>
        </p:nvSpPr>
        <p:spPr>
          <a:xfrm>
            <a:off x="684213" y="1412875"/>
            <a:ext cx="7772400" cy="4191000"/>
          </a:xfrm>
        </p:spPr>
        <p:txBody>
          <a:bodyPr/>
          <a:lstStyle/>
          <a:p>
            <a:pPr eaLnBrk="1" hangingPunct="1"/>
            <a:r>
              <a:rPr lang="en-US" altLang="zh-CN" sz="2800"/>
              <a:t>The fallacy of (explicitly or implicitly) assuming the very statement you are trying to prove in the course of its proof.  </a:t>
            </a:r>
          </a:p>
          <a:p>
            <a:pPr eaLnBrk="1" hangingPunct="1"/>
            <a:r>
              <a:rPr lang="en-US" altLang="zh-CN" sz="2800"/>
              <a:t>Example:</a:t>
            </a:r>
          </a:p>
          <a:p>
            <a:pPr eaLnBrk="1" hangingPunct="1"/>
            <a:r>
              <a:rPr lang="en-US" altLang="zh-CN" sz="2800">
                <a:solidFill>
                  <a:schemeClr val="accent2"/>
                </a:solidFill>
              </a:rPr>
              <a:t>Prove if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an integer </a:t>
            </a:r>
            <a:r>
              <a:rPr lang="en-US" altLang="zh-CN" sz="2800" i="1">
                <a:solidFill>
                  <a:srgbClr val="006600"/>
                </a:solidFill>
              </a:rPr>
              <a:t>n</a:t>
            </a:r>
            <a:r>
              <a:rPr lang="en-US" altLang="zh-CN" sz="2800">
                <a:solidFill>
                  <a:schemeClr val="accent2"/>
                </a:solidFill>
              </a:rPr>
              <a:t> is even.</a:t>
            </a:r>
          </a:p>
          <a:p>
            <a:pPr eaLnBrk="1" hangingPunct="1"/>
            <a:r>
              <a:rPr lang="en-US" altLang="zh-CN" sz="2800" b="1">
                <a:solidFill>
                  <a:schemeClr val="accent2"/>
                </a:solidFill>
              </a:rPr>
              <a:t>Attempted proof:</a:t>
            </a:r>
            <a:r>
              <a:rPr lang="en-US" altLang="zh-CN" sz="2800">
                <a:solidFill>
                  <a:schemeClr val="accent2"/>
                </a:solidFill>
              </a:rPr>
              <a:t>  </a:t>
            </a:r>
            <a:r>
              <a:rPr lang="en-US" altLang="zh-CN" sz="2800">
                <a:solidFill>
                  <a:schemeClr val="accent2"/>
                </a:solidFill>
                <a:latin typeface="Times New Roman" panose="02020603050405020304" pitchFamily="18" charset="0"/>
              </a:rPr>
              <a:t>“</a:t>
            </a:r>
            <a:r>
              <a:rPr lang="en-US" altLang="zh-CN" sz="2800">
                <a:solidFill>
                  <a:schemeClr val="accent2"/>
                </a:solidFill>
              </a:rPr>
              <a:t>Assume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t>
            </a:r>
            <a:r>
              <a:rPr lang="en-US" altLang="zh-CN" sz="2800" i="1">
                <a:solidFill>
                  <a:srgbClr val="006600"/>
                </a:solidFill>
              </a:rPr>
              <a:t>n</a:t>
            </a:r>
            <a:r>
              <a:rPr lang="en-US" altLang="zh-CN" sz="2800" baseline="30000">
                <a:solidFill>
                  <a:srgbClr val="006600"/>
                </a:solidFill>
              </a:rPr>
              <a:t>2</a:t>
            </a:r>
            <a:r>
              <a:rPr lang="en-US" altLang="zh-CN" sz="2800">
                <a:solidFill>
                  <a:srgbClr val="006600"/>
                </a:solidFill>
              </a:rPr>
              <a:t>=2</a:t>
            </a:r>
            <a:r>
              <a:rPr lang="en-US" altLang="zh-CN" sz="2800" i="1">
                <a:solidFill>
                  <a:srgbClr val="006600"/>
                </a:solidFill>
              </a:rPr>
              <a:t>k</a:t>
            </a:r>
            <a:r>
              <a:rPr lang="en-US" altLang="zh-CN" sz="2800">
                <a:solidFill>
                  <a:schemeClr val="accent2"/>
                </a:solidFill>
              </a:rPr>
              <a:t> for some integer </a:t>
            </a:r>
            <a:r>
              <a:rPr lang="en-US" altLang="zh-CN" sz="2800" i="1">
                <a:solidFill>
                  <a:srgbClr val="006600"/>
                </a:solidFill>
              </a:rPr>
              <a:t>k</a:t>
            </a:r>
            <a:r>
              <a:rPr lang="en-US" altLang="zh-CN" sz="2800">
                <a:solidFill>
                  <a:schemeClr val="accent2"/>
                </a:solidFill>
              </a:rPr>
              <a:t>. Dividing both sides by </a:t>
            </a:r>
            <a:r>
              <a:rPr lang="en-US" altLang="zh-CN" sz="2800" i="1">
                <a:solidFill>
                  <a:srgbClr val="006600"/>
                </a:solidFill>
              </a:rPr>
              <a:t>n</a:t>
            </a:r>
            <a:r>
              <a:rPr lang="en-US" altLang="zh-CN" sz="2800">
                <a:solidFill>
                  <a:schemeClr val="accent2"/>
                </a:solidFill>
              </a:rPr>
              <a:t> gives </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rgbClr val="006600"/>
                </a:solidFill>
              </a:rPr>
              <a:t>)</a:t>
            </a:r>
            <a:r>
              <a:rPr lang="en-US" altLang="zh-CN" sz="2800">
                <a:solidFill>
                  <a:schemeClr val="accent2"/>
                </a:solidFill>
              </a:rPr>
              <a:t>. So there is an integer </a:t>
            </a:r>
            <a:r>
              <a:rPr lang="en-US" altLang="zh-CN" sz="2800" i="1">
                <a:solidFill>
                  <a:srgbClr val="006600"/>
                </a:solidFill>
              </a:rPr>
              <a:t>j</a:t>
            </a:r>
            <a:r>
              <a:rPr lang="en-US" altLang="zh-CN" sz="2800">
                <a:solidFill>
                  <a:schemeClr val="accent2"/>
                </a:solidFill>
              </a:rPr>
              <a:t> (namely </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chemeClr val="accent2"/>
                </a:solidFill>
              </a:rPr>
              <a:t>) such that </a:t>
            </a:r>
            <a:r>
              <a:rPr lang="en-US" altLang="zh-CN" sz="2800" i="1">
                <a:solidFill>
                  <a:srgbClr val="006600"/>
                </a:solidFill>
              </a:rPr>
              <a:t>n</a:t>
            </a:r>
            <a:r>
              <a:rPr lang="en-US" altLang="zh-CN" sz="2800">
                <a:solidFill>
                  <a:srgbClr val="006600"/>
                </a:solidFill>
              </a:rPr>
              <a:t>=2</a:t>
            </a:r>
            <a:r>
              <a:rPr lang="en-US" altLang="zh-CN" sz="2800" i="1">
                <a:solidFill>
                  <a:srgbClr val="006600"/>
                </a:solidFill>
              </a:rPr>
              <a:t>j</a:t>
            </a:r>
            <a:r>
              <a:rPr lang="en-US" altLang="zh-CN" sz="2800">
                <a:solidFill>
                  <a:schemeClr val="accent2"/>
                </a:solidFill>
              </a:rPr>
              <a:t>.  Therefore </a:t>
            </a:r>
            <a:r>
              <a:rPr lang="en-US" altLang="zh-CN" sz="2800" i="1">
                <a:solidFill>
                  <a:srgbClr val="006600"/>
                </a:solidFill>
              </a:rPr>
              <a:t>n</a:t>
            </a:r>
            <a:r>
              <a:rPr lang="en-US" altLang="zh-CN" sz="2800">
                <a:solidFill>
                  <a:schemeClr val="accent2"/>
                </a:solidFill>
              </a:rPr>
              <a:t> is even.</a:t>
            </a:r>
            <a:r>
              <a:rPr lang="en-US" altLang="zh-CN" sz="2800">
                <a:solidFill>
                  <a:schemeClr val="accent2"/>
                </a:solidFill>
                <a:latin typeface="Times New Roman" panose="02020603050405020304" pitchFamily="18" charset="0"/>
              </a:rPr>
              <a:t>”</a:t>
            </a:r>
            <a:endParaRPr lang="en-US" altLang="zh-CN" sz="2800">
              <a:solidFill>
                <a:schemeClr val="accent2"/>
              </a:solidFill>
            </a:endParaRPr>
          </a:p>
          <a:p>
            <a:pPr lvl="1" eaLnBrk="1" hangingPunct="1"/>
            <a:r>
              <a:rPr lang="en-US" altLang="zh-CN" sz="2400">
                <a:solidFill>
                  <a:srgbClr val="006600"/>
                </a:solidFill>
              </a:rPr>
              <a:t>Circular reasoning is used in this proof.  Where?</a:t>
            </a:r>
          </a:p>
        </p:txBody>
      </p:sp>
      <p:sp>
        <p:nvSpPr>
          <p:cNvPr id="173060" name="Text Box 4">
            <a:extLst>
              <a:ext uri="{FF2B5EF4-FFF2-40B4-BE49-F238E27FC236}">
                <a16:creationId xmlns:a16="http://schemas.microsoft.com/office/drawing/2014/main" id="{260A4EDD-2F9A-D6BF-643B-D7F40602E9E1}"/>
              </a:ext>
            </a:extLst>
          </p:cNvPr>
          <p:cNvSpPr txBox="1">
            <a:spLocks noChangeArrowheads="1"/>
          </p:cNvSpPr>
          <p:nvPr/>
        </p:nvSpPr>
        <p:spPr bwMode="auto">
          <a:xfrm>
            <a:off x="3635375" y="4797425"/>
            <a:ext cx="5715000"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400" i="1">
                <a:latin typeface="Times New Roman" panose="02020603050405020304" pitchFamily="18" charset="0"/>
              </a:rPr>
              <a:t>Begs the question: How do</a:t>
            </a:r>
            <a:br>
              <a:rPr lang="en-US" altLang="zh-CN" sz="2400" i="1">
                <a:latin typeface="Times New Roman" panose="02020603050405020304" pitchFamily="18" charset="0"/>
              </a:rPr>
            </a:br>
            <a:r>
              <a:rPr lang="en-US" altLang="zh-CN" sz="2400" i="1">
                <a:latin typeface="Times New Roman" panose="02020603050405020304" pitchFamily="18" charset="0"/>
              </a:rPr>
              <a:t>you show that </a:t>
            </a:r>
            <a:r>
              <a:rPr lang="en-US" altLang="zh-CN" sz="2400" i="1">
                <a:solidFill>
                  <a:srgbClr val="006600"/>
                </a:solidFill>
                <a:latin typeface="Times New Roman" panose="02020603050405020304" pitchFamily="18" charset="0"/>
              </a:rPr>
              <a:t>j</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k</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/2</a:t>
            </a:r>
            <a:r>
              <a:rPr lang="en-US" altLang="zh-CN" sz="2400" i="1">
                <a:latin typeface="Times New Roman" panose="02020603050405020304" pitchFamily="18" charset="0"/>
              </a:rPr>
              <a:t> is an integer, without </a:t>
            </a:r>
            <a:r>
              <a:rPr lang="en-US" altLang="zh-CN" sz="2400" b="1" i="1">
                <a:latin typeface="Times New Roman" panose="02020603050405020304" pitchFamily="18" charset="0"/>
              </a:rPr>
              <a:t>first</a:t>
            </a:r>
            <a:r>
              <a:rPr lang="en-US" altLang="zh-CN" sz="2400" i="1">
                <a:latin typeface="Times New Roman" panose="02020603050405020304" pitchFamily="18" charset="0"/>
              </a:rPr>
              <a:t> assuming that </a:t>
            </a:r>
            <a:r>
              <a:rPr lang="en-US" altLang="zh-CN" sz="2400" i="1">
                <a:solidFill>
                  <a:srgbClr val="006600"/>
                </a:solidFill>
                <a:latin typeface="Times New Roman" panose="02020603050405020304" pitchFamily="18" charset="0"/>
              </a:rPr>
              <a:t>n</a:t>
            </a:r>
            <a:r>
              <a:rPr lang="en-US" altLang="zh-CN" sz="2400" i="1">
                <a:latin typeface="Times New Roman" panose="02020603050405020304" pitchFamily="18" charset="0"/>
              </a:rPr>
              <a:t> is even?</a:t>
            </a:r>
          </a:p>
        </p:txBody>
      </p:sp>
      <p:sp>
        <p:nvSpPr>
          <p:cNvPr id="55301" name="灯片编号占位符 1">
            <a:extLst>
              <a:ext uri="{FF2B5EF4-FFF2-40B4-BE49-F238E27FC236}">
                <a16:creationId xmlns:a16="http://schemas.microsoft.com/office/drawing/2014/main" id="{2E2336A1-81AB-4B74-9E2C-C961BC9B7D9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600154-1ECB-41AF-BDB4-21B9876C7495}" type="slidenum">
              <a:rPr lang="en-US" altLang="zh-CN" sz="1400" smtClean="0"/>
              <a:pPr>
                <a:spcBef>
                  <a:spcPct val="0"/>
                </a:spcBef>
                <a:buFontTx/>
                <a:buNone/>
              </a:pPr>
              <a:t>160</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CBB58E-627C-EB0E-8648-AA1FFC696435}"/>
              </a:ext>
            </a:extLst>
          </p:cNvPr>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a:extLst>
              <a:ext uri="{FF2B5EF4-FFF2-40B4-BE49-F238E27FC236}">
                <a16:creationId xmlns:a16="http://schemas.microsoft.com/office/drawing/2014/main" id="{A319E566-FD34-AC64-CF69-7A345E810DD6}"/>
              </a:ext>
            </a:extLst>
          </p:cNvPr>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a:extLst>
              <a:ext uri="{FF2B5EF4-FFF2-40B4-BE49-F238E27FC236}">
                <a16:creationId xmlns:a16="http://schemas.microsoft.com/office/drawing/2014/main" id="{9DE7054E-5C3E-FA85-BE17-BDF73A40BED6}"/>
              </a:ext>
            </a:extLst>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灯片编号占位符 1">
            <a:extLst>
              <a:ext uri="{FF2B5EF4-FFF2-40B4-BE49-F238E27FC236}">
                <a16:creationId xmlns:a16="http://schemas.microsoft.com/office/drawing/2014/main" id="{865A99FB-1363-2BE9-F52C-CF305D96680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F157893-AEA9-42FD-9205-235EEB125056}" type="slidenum">
              <a:rPr lang="en-US" altLang="zh-CN" sz="1400" smtClean="0"/>
              <a:pPr>
                <a:spcBef>
                  <a:spcPct val="0"/>
                </a:spcBef>
                <a:buFontTx/>
                <a:buNone/>
              </a:pPr>
              <a:t>161</a:t>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0B602B7-38EB-DDA9-4FB2-917A1F3B048A}"/>
              </a:ext>
            </a:extLst>
          </p:cNvPr>
          <p:cNvSpPr>
            <a:spLocks noGrp="1" noChangeArrowheads="1"/>
          </p:cNvSpPr>
          <p:nvPr>
            <p:ph type="title"/>
          </p:nvPr>
        </p:nvSpPr>
        <p:spPr>
          <a:xfrm>
            <a:off x="228600" y="188913"/>
            <a:ext cx="8686800" cy="1143000"/>
          </a:xfrm>
        </p:spPr>
        <p:txBody>
          <a:bodyPr/>
          <a:lstStyle/>
          <a:p>
            <a:r>
              <a:rPr lang="en-US" altLang="zh-CN" sz="3600" b="1"/>
              <a:t>1.8 Proof Methods and Strategy</a:t>
            </a:r>
            <a:endParaRPr lang="zh-CN" altLang="en-US" sz="3600"/>
          </a:p>
        </p:txBody>
      </p:sp>
      <p:sp>
        <p:nvSpPr>
          <p:cNvPr id="61443" name="内容占位符 2">
            <a:extLst>
              <a:ext uri="{FF2B5EF4-FFF2-40B4-BE49-F238E27FC236}">
                <a16:creationId xmlns:a16="http://schemas.microsoft.com/office/drawing/2014/main" id="{B75BF55B-517D-D339-7BBF-0756215AFBE0}"/>
              </a:ext>
            </a:extLst>
          </p:cNvPr>
          <p:cNvSpPr>
            <a:spLocks noGrp="1" noChangeArrowheads="1"/>
          </p:cNvSpPr>
          <p:nvPr>
            <p:ph idx="1"/>
          </p:nvPr>
        </p:nvSpPr>
        <p:spPr>
          <a:xfrm>
            <a:off x="630238" y="1268413"/>
            <a:ext cx="7883525" cy="5113337"/>
          </a:xfrm>
        </p:spPr>
        <p:txBody>
          <a:bodyPr/>
          <a:lstStyle/>
          <a:p>
            <a:r>
              <a:rPr lang="en-US" altLang="zh-CN" sz="2800" b="1"/>
              <a:t>1.8.1 Introduction</a:t>
            </a:r>
          </a:p>
          <a:p>
            <a:r>
              <a:rPr lang="en-US" altLang="zh-CN" sz="2800" b="1"/>
              <a:t>1.8.2 Exhaustive Proof and Proof by Cases</a:t>
            </a:r>
          </a:p>
          <a:p>
            <a:r>
              <a:rPr lang="en-US" altLang="zh-CN" sz="2800" b="1"/>
              <a:t>1.8.3 Existence Proofs</a:t>
            </a:r>
          </a:p>
          <a:p>
            <a:r>
              <a:rPr lang="en-US" altLang="zh-CN" sz="2800" b="1"/>
              <a:t>1.8.4 Uniqueness Proofs</a:t>
            </a:r>
          </a:p>
          <a:p>
            <a:r>
              <a:rPr lang="en-US" altLang="zh-CN" sz="2800" b="1"/>
              <a:t>1.8.5 Proof Strategies</a:t>
            </a:r>
          </a:p>
          <a:p>
            <a:r>
              <a:rPr lang="en-US" altLang="zh-CN" sz="2800" b="1"/>
              <a:t>1.8.6 Looking for Counterexamples</a:t>
            </a:r>
          </a:p>
          <a:p>
            <a:r>
              <a:rPr lang="en-US" altLang="zh-CN" sz="2800" b="1"/>
              <a:t>1.8.7 Proof Strategy in Action</a:t>
            </a:r>
          </a:p>
          <a:p>
            <a:r>
              <a:rPr lang="en-US" altLang="zh-CN" sz="2800" b="1"/>
              <a:t>1.8.8 Tilings</a:t>
            </a:r>
          </a:p>
          <a:p>
            <a:r>
              <a:rPr lang="en-US" altLang="zh-CN" sz="2800" b="1"/>
              <a:t>1.8.9 The Role of Open Problems</a:t>
            </a:r>
          </a:p>
          <a:p>
            <a:r>
              <a:rPr lang="en-US" altLang="zh-CN" sz="2800" b="1"/>
              <a:t>1.8.10 Additional Proof Methods</a:t>
            </a:r>
            <a:endParaRPr lang="zh-CN" altLang="en-US" sz="2800"/>
          </a:p>
        </p:txBody>
      </p:sp>
      <p:sp>
        <p:nvSpPr>
          <p:cNvPr id="61444" name="灯片编号占位符 1">
            <a:extLst>
              <a:ext uri="{FF2B5EF4-FFF2-40B4-BE49-F238E27FC236}">
                <a16:creationId xmlns:a16="http://schemas.microsoft.com/office/drawing/2014/main" id="{64C7BAE9-F737-4CCE-4CA8-1750AEFAAE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9A865C-C761-47C3-B8C1-0CF61E8EF27E}" type="slidenum">
              <a:rPr lang="en-US" altLang="zh-CN" sz="1400" smtClean="0"/>
              <a:pPr>
                <a:spcBef>
                  <a:spcPct val="0"/>
                </a:spcBef>
                <a:buFontTx/>
                <a:buNone/>
              </a:pPr>
              <a:t>162</a:t>
            </a:fld>
            <a:endParaRPr lang="en-US" altLang="zh-CN" sz="14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23C891B-90FD-1C06-FDDA-761051BFA828}"/>
              </a:ext>
            </a:extLst>
          </p:cNvPr>
          <p:cNvSpPr>
            <a:spLocks noGrp="1" noChangeArrowheads="1"/>
          </p:cNvSpPr>
          <p:nvPr>
            <p:ph type="title"/>
          </p:nvPr>
        </p:nvSpPr>
        <p:spPr>
          <a:xfrm>
            <a:off x="0" y="0"/>
            <a:ext cx="9324975" cy="1189038"/>
          </a:xfrm>
        </p:spPr>
        <p:txBody>
          <a:bodyPr/>
          <a:lstStyle/>
          <a:p>
            <a:r>
              <a:rPr lang="en-IN" altLang="zh-CN" b="1">
                <a:solidFill>
                  <a:schemeClr val="tx1"/>
                </a:solidFill>
              </a:rPr>
              <a:t>Proof Strategies for </a:t>
            </a:r>
            <a:br>
              <a:rPr lang="en-IN" altLang="zh-CN" b="1">
                <a:solidFill>
                  <a:schemeClr val="tx1"/>
                </a:solidFill>
              </a:rPr>
            </a:br>
            <a:r>
              <a:rPr lang="en-IN" altLang="zh-CN" b="1">
                <a:solidFill>
                  <a:schemeClr val="tx1"/>
                </a:solidFill>
              </a:rPr>
              <a:t>proving </a:t>
            </a:r>
            <a:r>
              <a:rPr lang="en-IN" altLang="zh-CN" b="1" i="1">
                <a:solidFill>
                  <a:schemeClr val="tx1"/>
                </a:solidFill>
              </a:rPr>
              <a:t>p</a:t>
            </a:r>
            <a:r>
              <a:rPr lang="en-IN" altLang="zh-CN" b="1">
                <a:solidFill>
                  <a:schemeClr val="tx1"/>
                </a:solidFill>
              </a:rPr>
              <a:t> → </a:t>
            </a:r>
            <a:r>
              <a:rPr lang="en-IN" altLang="zh-CN" b="1" i="1">
                <a:solidFill>
                  <a:schemeClr val="tx1"/>
                </a:solidFill>
              </a:rPr>
              <a:t>q</a:t>
            </a:r>
            <a:endParaRPr lang="en-US" altLang="zh-CN" sz="1500" b="1" i="1">
              <a:solidFill>
                <a:schemeClr val="tx1"/>
              </a:solidFill>
            </a:endParaRPr>
          </a:p>
        </p:txBody>
      </p:sp>
      <p:sp>
        <p:nvSpPr>
          <p:cNvPr id="3" name="Content Placeholder 2">
            <a:extLst>
              <a:ext uri="{FF2B5EF4-FFF2-40B4-BE49-F238E27FC236}">
                <a16:creationId xmlns:a16="http://schemas.microsoft.com/office/drawing/2014/main" id="{E761A509-E0A0-47A1-4E32-2166310B0A58}"/>
              </a:ext>
            </a:extLst>
          </p:cNvPr>
          <p:cNvSpPr>
            <a:spLocks noGrp="1" noRot="1" noChangeAspect="1" noMove="1" noResize="1" noEditPoints="1" noAdjustHandles="1" noChangeArrowheads="1" noChangeShapeType="1" noTextEdit="1"/>
          </p:cNvSpPr>
          <p:nvPr>
            <p:ph idx="1"/>
          </p:nvPr>
        </p:nvSpPr>
        <p:spPr>
          <a:xfrm>
            <a:off x="457200" y="1295400"/>
            <a:ext cx="8604000" cy="5257800"/>
          </a:xfrm>
          <a:blipFill>
            <a:blip r:embed="rId2"/>
            <a:stretch>
              <a:fillRect l="-1276" t="-1160" r="-1347"/>
            </a:stretch>
          </a:blipFill>
        </p:spPr>
        <p:txBody>
          <a:bodyPr/>
          <a:lstStyle/>
          <a:p>
            <a:pPr>
              <a:defRPr/>
            </a:pPr>
            <a:r>
              <a:rPr lang="zh-CN" altLang="en-US">
                <a:noFill/>
              </a:rPr>
              <a:t>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E278EDC-F199-7293-3F6C-B12F99006EC6}"/>
              </a:ext>
            </a:extLst>
          </p:cNvPr>
          <p:cNvSpPr>
            <a:spLocks noGrp="1" noChangeArrowheads="1"/>
          </p:cNvSpPr>
          <p:nvPr>
            <p:ph type="title"/>
          </p:nvPr>
        </p:nvSpPr>
        <p:spPr/>
        <p:txBody>
          <a:bodyPr/>
          <a:lstStyle/>
          <a:p>
            <a:pPr eaLnBrk="1" hangingPunct="1"/>
            <a:r>
              <a:rPr lang="en-US" altLang="zh-CN" b="1"/>
              <a:t>Forward Reasoning</a:t>
            </a:r>
          </a:p>
        </p:txBody>
      </p:sp>
      <p:sp>
        <p:nvSpPr>
          <p:cNvPr id="65539" name="Rectangle 3">
            <a:extLst>
              <a:ext uri="{FF2B5EF4-FFF2-40B4-BE49-F238E27FC236}">
                <a16:creationId xmlns:a16="http://schemas.microsoft.com/office/drawing/2014/main" id="{7B429C99-EC4B-6BC7-2F8B-4255A002054E}"/>
              </a:ext>
            </a:extLst>
          </p:cNvPr>
          <p:cNvSpPr>
            <a:spLocks noGrp="1" noChangeArrowheads="1"/>
          </p:cNvSpPr>
          <p:nvPr>
            <p:ph type="body" idx="1"/>
          </p:nvPr>
        </p:nvSpPr>
        <p:spPr/>
        <p:txBody>
          <a:bodyPr/>
          <a:lstStyle/>
          <a:p>
            <a:pPr eaLnBrk="1" hangingPunct="1"/>
            <a:r>
              <a:rPr lang="en-US" altLang="zh-CN"/>
              <a:t>Have premises </a:t>
            </a:r>
            <a:r>
              <a:rPr lang="en-US" altLang="zh-CN" i="1"/>
              <a:t>p</a:t>
            </a:r>
            <a:r>
              <a:rPr lang="en-US" altLang="zh-CN"/>
              <a:t>, and want to prove </a:t>
            </a:r>
            <a:r>
              <a:rPr lang="en-US" altLang="zh-CN" i="1"/>
              <a:t>q</a:t>
            </a:r>
            <a:r>
              <a:rPr lang="en-US" altLang="zh-CN"/>
              <a:t>.</a:t>
            </a:r>
          </a:p>
          <a:p>
            <a:pPr lvl="1" eaLnBrk="1" hangingPunct="1"/>
            <a:r>
              <a:rPr lang="en-US" altLang="zh-CN"/>
              <a:t>Find a </a:t>
            </a:r>
            <a:r>
              <a:rPr lang="en-US" altLang="zh-CN" i="1">
                <a:solidFill>
                  <a:srgbClr val="006600"/>
                </a:solidFill>
              </a:rPr>
              <a:t>s</a:t>
            </a:r>
            <a:r>
              <a:rPr lang="en-US" altLang="zh-CN" baseline="-25000">
                <a:solidFill>
                  <a:srgbClr val="006600"/>
                </a:solidFill>
              </a:rPr>
              <a:t>1</a:t>
            </a:r>
            <a:r>
              <a:rPr lang="en-US" altLang="zh-CN"/>
              <a:t> such that </a:t>
            </a:r>
            <a:r>
              <a:rPr lang="en-US" altLang="zh-CN" i="1">
                <a:solidFill>
                  <a:srgbClr val="006600"/>
                </a:solidFill>
              </a:rPr>
              <a:t>p</a:t>
            </a:r>
            <a:r>
              <a:rPr lang="en-US" altLang="zh-CN">
                <a:solidFill>
                  <a:srgbClr val="006600"/>
                </a:solidFill>
                <a:cs typeface="Times New Roman" panose="02020603050405020304" pitchFamily="18" charset="0"/>
              </a:rPr>
              <a:t>→</a:t>
            </a:r>
            <a:r>
              <a:rPr lang="en-US" altLang="zh-CN" i="1">
                <a:solidFill>
                  <a:srgbClr val="006600"/>
                </a:solidFill>
                <a:cs typeface="Times New Roman" panose="02020603050405020304" pitchFamily="18" charset="0"/>
              </a:rPr>
              <a:t>s</a:t>
            </a:r>
            <a:r>
              <a:rPr lang="en-US" altLang="zh-CN" baseline="-25000">
                <a:solidFill>
                  <a:srgbClr val="006600"/>
                </a:solidFill>
                <a:cs typeface="Times New Roman" panose="02020603050405020304" pitchFamily="18" charset="0"/>
              </a:rPr>
              <a:t>1</a:t>
            </a:r>
            <a:endParaRPr lang="en-US" altLang="zh-CN">
              <a:solidFill>
                <a:srgbClr val="006600"/>
              </a:solidFill>
              <a:cs typeface="Times New Roman" panose="02020603050405020304" pitchFamily="18" charset="0"/>
            </a:endParaRPr>
          </a:p>
          <a:p>
            <a:pPr lvl="1" eaLnBrk="1" hangingPunct="1"/>
            <a:r>
              <a:rPr lang="en-US" altLang="zh-CN"/>
              <a:t>Then, find an </a:t>
            </a:r>
            <a:r>
              <a:rPr lang="en-US" altLang="zh-CN" i="1">
                <a:solidFill>
                  <a:srgbClr val="006600"/>
                </a:solidFill>
              </a:rPr>
              <a:t>s</a:t>
            </a:r>
            <a:r>
              <a:rPr lang="en-US" altLang="zh-CN" baseline="-25000">
                <a:solidFill>
                  <a:srgbClr val="006600"/>
                </a:solidFill>
              </a:rPr>
              <a:t>2</a:t>
            </a:r>
            <a:r>
              <a:rPr lang="en-US" altLang="zh-CN">
                <a:solidFill>
                  <a:srgbClr val="006600"/>
                </a:solidFill>
              </a:rPr>
              <a:t> </a:t>
            </a:r>
            <a:r>
              <a:rPr lang="en-US" altLang="zh-CN">
                <a:sym typeface="Symbol" panose="05050102010706020507" pitchFamily="18" charset="2"/>
              </a:rPr>
              <a:t>such that </a:t>
            </a:r>
            <a:r>
              <a:rPr lang="en-US" altLang="zh-CN" i="1">
                <a:solidFill>
                  <a:srgbClr val="006600"/>
                </a:solidFill>
              </a:rPr>
              <a:t>s</a:t>
            </a:r>
            <a:r>
              <a:rPr lang="en-US" altLang="zh-CN" baseline="-25000">
                <a:solidFill>
                  <a:srgbClr val="006600"/>
                </a:solidFill>
              </a:rPr>
              <a:t>1</a:t>
            </a:r>
            <a:r>
              <a:rPr lang="en-US" altLang="zh-CN">
                <a:solidFill>
                  <a:srgbClr val="006600"/>
                </a:solidFill>
              </a:rPr>
              <a:t>→</a:t>
            </a:r>
            <a:r>
              <a:rPr lang="en-US" altLang="zh-CN" i="1">
                <a:solidFill>
                  <a:srgbClr val="006600"/>
                </a:solidFill>
              </a:rPr>
              <a:t>s</a:t>
            </a:r>
            <a:r>
              <a:rPr lang="en-US" altLang="zh-CN" baseline="-25000">
                <a:solidFill>
                  <a:srgbClr val="006600"/>
                </a:solidFill>
              </a:rPr>
              <a:t>2</a:t>
            </a:r>
            <a:r>
              <a:rPr lang="en-US" altLang="zh-CN"/>
              <a:t>.</a:t>
            </a:r>
          </a:p>
          <a:p>
            <a:pPr lvl="1" eaLnBrk="1" hangingPunct="1"/>
            <a:r>
              <a:rPr lang="en-US" altLang="zh-CN"/>
              <a:t>And hope to eventually get to an </a:t>
            </a:r>
            <a:r>
              <a:rPr lang="en-US" altLang="zh-CN" i="1">
                <a:solidFill>
                  <a:srgbClr val="006600"/>
                </a:solidFill>
              </a:rPr>
              <a:t>s</a:t>
            </a:r>
            <a:r>
              <a:rPr lang="en-US" altLang="zh-CN" i="1" baseline="-25000">
                <a:solidFill>
                  <a:srgbClr val="006600"/>
                </a:solidFill>
              </a:rPr>
              <a:t>n</a:t>
            </a:r>
            <a:r>
              <a:rPr lang="en-US" altLang="zh-CN">
                <a:solidFill>
                  <a:srgbClr val="006600"/>
                </a:solidFill>
              </a:rPr>
              <a:t> </a:t>
            </a:r>
            <a:r>
              <a:rPr lang="en-US" altLang="zh-CN">
                <a:sym typeface="Symbol" panose="05050102010706020507" pitchFamily="18" charset="2"/>
              </a:rPr>
              <a:t>such that</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s</a:t>
            </a:r>
            <a:r>
              <a:rPr lang="en-US" altLang="zh-CN" i="1" baseline="-25000">
                <a:solidFill>
                  <a:srgbClr val="006600"/>
                </a:solidFill>
                <a:sym typeface="Symbol" panose="05050102010706020507" pitchFamily="18" charset="2"/>
              </a:rPr>
              <a:t>n</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q</a:t>
            </a:r>
            <a:r>
              <a:rPr lang="en-US" altLang="zh-CN">
                <a:sym typeface="Symbol" panose="05050102010706020507" pitchFamily="18" charset="2"/>
              </a:rPr>
              <a:t>.</a:t>
            </a:r>
          </a:p>
          <a:p>
            <a:pPr eaLnBrk="1" hangingPunct="1"/>
            <a:r>
              <a:rPr lang="en-US" altLang="zh-CN">
                <a:sym typeface="Symbol" panose="05050102010706020507" pitchFamily="18" charset="2"/>
              </a:rPr>
              <a:t>The problem with this method is</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a:p>
            <a:pPr lvl="1" eaLnBrk="1" hangingPunct="1"/>
            <a:r>
              <a:rPr lang="en-US" altLang="zh-CN">
                <a:sym typeface="Symbol" panose="05050102010706020507" pitchFamily="18" charset="2"/>
              </a:rPr>
              <a:t>It can be tough to see the path looking from </a:t>
            </a:r>
            <a:r>
              <a:rPr lang="en-US" altLang="zh-CN" i="1">
                <a:sym typeface="Symbol" panose="05050102010706020507" pitchFamily="18" charset="2"/>
              </a:rPr>
              <a:t>p</a:t>
            </a:r>
            <a:r>
              <a:rPr lang="en-US" altLang="zh-CN">
                <a:sym typeface="Symbol" panose="05050102010706020507" pitchFamily="18" charset="2"/>
              </a:rPr>
              <a:t>.</a:t>
            </a:r>
          </a:p>
        </p:txBody>
      </p:sp>
      <p:sp>
        <p:nvSpPr>
          <p:cNvPr id="65540" name="灯片编号占位符 1">
            <a:extLst>
              <a:ext uri="{FF2B5EF4-FFF2-40B4-BE49-F238E27FC236}">
                <a16:creationId xmlns:a16="http://schemas.microsoft.com/office/drawing/2014/main" id="{805B9838-B62E-4E52-6974-D39F3D7D72E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BF8926-4F70-448D-9ED2-94ED93CC7A54}" type="slidenum">
              <a:rPr lang="en-US" altLang="zh-CN" sz="1400" smtClean="0"/>
              <a:pPr>
                <a:spcBef>
                  <a:spcPct val="0"/>
                </a:spcBef>
                <a:buFontTx/>
                <a:buNone/>
              </a:pPr>
              <a:t>164</a:t>
            </a:fld>
            <a:endParaRPr lang="en-US" altLang="zh-CN" sz="1400"/>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3C6413C-232C-EEE4-E1F9-5784FD3DF6BB}"/>
              </a:ext>
            </a:extLst>
          </p:cNvPr>
          <p:cNvSpPr>
            <a:spLocks noGrp="1" noChangeArrowheads="1"/>
          </p:cNvSpPr>
          <p:nvPr>
            <p:ph type="title"/>
          </p:nvPr>
        </p:nvSpPr>
        <p:spPr/>
        <p:txBody>
          <a:bodyPr/>
          <a:lstStyle/>
          <a:p>
            <a:pPr eaLnBrk="1" hangingPunct="1"/>
            <a:r>
              <a:rPr lang="en-US" altLang="zh-CN" b="1"/>
              <a:t>Backward Reasoning</a:t>
            </a:r>
          </a:p>
        </p:txBody>
      </p:sp>
      <p:sp>
        <p:nvSpPr>
          <p:cNvPr id="67587" name="Rectangle 3">
            <a:extLst>
              <a:ext uri="{FF2B5EF4-FFF2-40B4-BE49-F238E27FC236}">
                <a16:creationId xmlns:a16="http://schemas.microsoft.com/office/drawing/2014/main" id="{204945AF-BABE-400D-01E1-7018C4BBC5AA}"/>
              </a:ext>
            </a:extLst>
          </p:cNvPr>
          <p:cNvSpPr>
            <a:spLocks noGrp="1" noChangeArrowheads="1"/>
          </p:cNvSpPr>
          <p:nvPr>
            <p:ph type="body" idx="1"/>
          </p:nvPr>
        </p:nvSpPr>
        <p:spPr/>
        <p:txBody>
          <a:bodyPr/>
          <a:lstStyle/>
          <a:p>
            <a:pPr eaLnBrk="1" hangingPunct="1">
              <a:lnSpc>
                <a:spcPct val="90000"/>
              </a:lnSpc>
            </a:pPr>
            <a:r>
              <a:rPr lang="en-US" altLang="zh-CN" sz="2400"/>
              <a:t>It can often be easier to see the </a:t>
            </a:r>
            <a:r>
              <a:rPr lang="en-US" altLang="zh-CN" sz="2400" i="1"/>
              <a:t>very same path</a:t>
            </a:r>
            <a:r>
              <a:rPr lang="en-US" altLang="zh-CN" sz="2400"/>
              <a:t> if you just start looking from the conclusion </a:t>
            </a:r>
            <a:r>
              <a:rPr lang="en-US" altLang="zh-CN" sz="2400" i="1"/>
              <a:t>q</a:t>
            </a:r>
            <a:r>
              <a:rPr lang="en-US" altLang="zh-CN" sz="2400"/>
              <a:t> instead</a:t>
            </a:r>
            <a:r>
              <a:rPr lang="en-US" altLang="zh-CN" sz="2400">
                <a:latin typeface="Times New Roman" panose="02020603050405020304" pitchFamily="18" charset="0"/>
              </a:rPr>
              <a:t>…</a:t>
            </a:r>
            <a:endParaRPr lang="en-US" altLang="zh-CN" sz="2400"/>
          </a:p>
          <a:p>
            <a:pPr lvl="1" eaLnBrk="1" hangingPunct="1">
              <a:lnSpc>
                <a:spcPct val="90000"/>
              </a:lnSpc>
            </a:pPr>
            <a:r>
              <a:rPr lang="en-US" altLang="zh-CN" sz="2000"/>
              <a:t>That is, </a:t>
            </a:r>
            <a:r>
              <a:rPr lang="en-US" altLang="zh-CN" sz="2000" i="1"/>
              <a:t>first</a:t>
            </a:r>
            <a:r>
              <a:rPr lang="en-US" altLang="zh-CN" sz="2000"/>
              <a:t> find an </a:t>
            </a:r>
            <a:r>
              <a:rPr lang="en-US" altLang="zh-CN" sz="2000" i="1">
                <a:solidFill>
                  <a:srgbClr val="006600"/>
                </a:solidFill>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q</a:t>
            </a:r>
            <a:r>
              <a:rPr lang="en-US" altLang="zh-CN" sz="2000">
                <a:cs typeface="Times New Roman" panose="02020603050405020304" pitchFamily="18" charset="0"/>
              </a:rPr>
              <a:t>.</a:t>
            </a:r>
          </a:p>
          <a:p>
            <a:pPr lvl="1" eaLnBrk="1" hangingPunct="1">
              <a:lnSpc>
                <a:spcPct val="90000"/>
              </a:lnSpc>
            </a:pPr>
            <a:r>
              <a:rPr lang="en-US" altLang="zh-CN" sz="2000" i="1">
                <a:cs typeface="Times New Roman" panose="02020603050405020304" pitchFamily="18" charset="0"/>
              </a:rPr>
              <a:t>Then</a:t>
            </a:r>
            <a:r>
              <a:rPr lang="en-US" altLang="zh-CN" sz="2000">
                <a:cs typeface="Times New Roman" panose="02020603050405020304" pitchFamily="18" charset="0"/>
              </a:rPr>
              <a:t>, find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and so on</a:t>
            </a:r>
            <a:r>
              <a:rPr lang="en-US" altLang="zh-CN" sz="2000">
                <a:latin typeface="Times New Roman" panose="02020603050405020304" pitchFamily="18" charset="0"/>
                <a:cs typeface="Times New Roman" panose="02020603050405020304" pitchFamily="18" charset="0"/>
              </a:rPr>
              <a:t>…</a:t>
            </a:r>
            <a:endParaRPr lang="en-US" altLang="zh-CN" sz="2000">
              <a:cs typeface="Times New Roman" panose="02020603050405020304" pitchFamily="18" charset="0"/>
            </a:endParaRPr>
          </a:p>
          <a:p>
            <a:pPr lvl="1" eaLnBrk="1" hangingPunct="1">
              <a:lnSpc>
                <a:spcPct val="90000"/>
              </a:lnSpc>
            </a:pPr>
            <a:r>
              <a:rPr lang="en-US" altLang="zh-CN" sz="2000">
                <a:cs typeface="Times New Roman" panose="02020603050405020304" pitchFamily="18" charset="0"/>
              </a:rPr>
              <a:t>Working back to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a:t>
            </a:r>
            <a:r>
              <a:rPr lang="en-US" altLang="zh-CN" sz="2000" i="1" baseline="-25000">
                <a:solidFill>
                  <a:srgbClr val="006600"/>
                </a:solidFill>
                <a:cs typeface="Times New Roman" panose="02020603050405020304" pitchFamily="18" charset="0"/>
              </a:rPr>
              <a:t>n</a:t>
            </a:r>
            <a:r>
              <a:rPr lang="en-US" altLang="zh-CN" sz="2000">
                <a:solidFill>
                  <a:srgbClr val="006600"/>
                </a:solidFill>
                <a:cs typeface="Times New Roman" panose="02020603050405020304" pitchFamily="18" charset="0"/>
              </a:rPr>
              <a:t>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sym typeface="Symbol" panose="05050102010706020507" pitchFamily="18" charset="2"/>
              </a:rPr>
              <a:t>p</a:t>
            </a:r>
            <a:r>
              <a:rPr lang="en-US" altLang="zh-CN" sz="2000">
                <a:solidFill>
                  <a:srgbClr val="006600"/>
                </a:solidFill>
                <a:cs typeface="Times New Roman" panose="02020603050405020304" pitchFamily="18" charset="0"/>
                <a:sym typeface="Symbol" panose="05050102010706020507" pitchFamily="18" charset="2"/>
              </a:rPr>
              <a:t>→</a:t>
            </a:r>
            <a:r>
              <a:rPr lang="en-US" altLang="zh-CN" sz="2000" i="1">
                <a:solidFill>
                  <a:srgbClr val="006600"/>
                </a:solidFill>
                <a:cs typeface="Times New Roman" panose="02020603050405020304" pitchFamily="18" charset="0"/>
                <a:sym typeface="Symbol" panose="05050102010706020507" pitchFamily="18" charset="2"/>
              </a:rPr>
              <a:t>s</a:t>
            </a:r>
            <a:r>
              <a:rPr lang="en-US" altLang="zh-CN" sz="2000" baseline="-25000">
                <a:solidFill>
                  <a:srgbClr val="006600"/>
                </a:solidFill>
                <a:cs typeface="Times New Roman" panose="02020603050405020304" pitchFamily="18" charset="0"/>
                <a:sym typeface="Symbol" panose="05050102010706020507" pitchFamily="18" charset="2"/>
              </a:rPr>
              <a:t>−</a:t>
            </a:r>
            <a:r>
              <a:rPr lang="en-US" altLang="zh-CN" sz="2000" i="1" baseline="-25000">
                <a:solidFill>
                  <a:srgbClr val="006600"/>
                </a:solidFill>
                <a:cs typeface="Times New Roman" panose="02020603050405020304" pitchFamily="18" charset="0"/>
                <a:sym typeface="Symbol" panose="05050102010706020507" pitchFamily="18" charset="2"/>
              </a:rPr>
              <a:t>n</a:t>
            </a:r>
            <a:r>
              <a:rPr lang="en-US" altLang="zh-CN" sz="2000" baseline="-25000">
                <a:cs typeface="Times New Roman" panose="02020603050405020304" pitchFamily="18" charset="0"/>
                <a:sym typeface="Symbol" panose="05050102010706020507" pitchFamily="18" charset="2"/>
              </a:rPr>
              <a:t>.</a:t>
            </a:r>
          </a:p>
          <a:p>
            <a:pPr eaLnBrk="1" hangingPunct="1">
              <a:lnSpc>
                <a:spcPct val="90000"/>
              </a:lnSpc>
            </a:pPr>
            <a:r>
              <a:rPr lang="en-US" altLang="zh-CN" sz="2400">
                <a:cs typeface="Times New Roman" panose="02020603050405020304" pitchFamily="18" charset="0"/>
                <a:sym typeface="Symbol" panose="05050102010706020507" pitchFamily="18" charset="2"/>
              </a:rPr>
              <a:t>Note we </a:t>
            </a:r>
            <a:r>
              <a:rPr lang="en-US" altLang="zh-CN" sz="2400" i="1">
                <a:cs typeface="Times New Roman" panose="02020603050405020304" pitchFamily="18" charset="0"/>
                <a:sym typeface="Symbol" panose="05050102010706020507" pitchFamily="18" charset="2"/>
              </a:rPr>
              <a:t>still</a:t>
            </a:r>
            <a:r>
              <a:rPr lang="en-US" altLang="zh-CN" sz="2400">
                <a:cs typeface="Times New Roman" panose="02020603050405020304" pitchFamily="18" charset="0"/>
                <a:sym typeface="Symbol" panose="05050102010706020507" pitchFamily="18" charset="2"/>
              </a:rPr>
              <a:t> are using </a:t>
            </a:r>
            <a:r>
              <a:rPr lang="en-US" altLang="zh-CN" sz="2400" i="1">
                <a:cs typeface="Times New Roman" panose="02020603050405020304" pitchFamily="18" charset="0"/>
                <a:sym typeface="Symbol" panose="05050102010706020507" pitchFamily="18" charset="2"/>
              </a:rPr>
              <a:t>modus ponens</a:t>
            </a:r>
            <a:r>
              <a:rPr lang="en-US" altLang="zh-CN" sz="2400">
                <a:cs typeface="Times New Roman" panose="02020603050405020304" pitchFamily="18" charset="0"/>
                <a:sym typeface="Symbol" panose="05050102010706020507" pitchFamily="18" charset="2"/>
              </a:rPr>
              <a:t> to propagate truth </a:t>
            </a:r>
            <a:r>
              <a:rPr lang="en-US" altLang="zh-CN" sz="2400" i="1">
                <a:cs typeface="Times New Roman" panose="02020603050405020304" pitchFamily="18" charset="0"/>
                <a:sym typeface="Symbol" panose="05050102010706020507" pitchFamily="18" charset="2"/>
              </a:rPr>
              <a:t>forwards</a:t>
            </a:r>
            <a:r>
              <a:rPr lang="en-US" altLang="zh-CN" sz="2400">
                <a:cs typeface="Times New Roman" panose="02020603050405020304" pitchFamily="18" charset="0"/>
                <a:sym typeface="Symbol" panose="05050102010706020507" pitchFamily="18" charset="2"/>
              </a:rPr>
              <a:t> down the chain from </a:t>
            </a:r>
            <a:r>
              <a:rPr lang="en-US" altLang="zh-CN" sz="2400" i="1">
                <a:cs typeface="Times New Roman" panose="02020603050405020304" pitchFamily="18" charset="0"/>
                <a:sym typeface="Symbol" panose="05050102010706020507" pitchFamily="18" charset="2"/>
              </a:rPr>
              <a:t>p</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a:t>
            </a:r>
            <a:r>
              <a:rPr lang="en-US" altLang="zh-CN" sz="2400" i="1" baseline="-25000">
                <a:cs typeface="Times New Roman" panose="02020603050405020304" pitchFamily="18" charset="0"/>
                <a:sym typeface="Symbol" panose="05050102010706020507" pitchFamily="18" charset="2"/>
              </a:rPr>
              <a:t>n</a:t>
            </a:r>
            <a:r>
              <a:rPr lang="en-US" altLang="zh-CN" sz="2400">
                <a:cs typeface="Times New Roman" panose="02020603050405020304" pitchFamily="18" charset="0"/>
                <a:sym typeface="Symbol" panose="05050102010706020507" pitchFamily="18" charset="2"/>
              </a:rPr>
              <a:t> to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1</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q</a:t>
            </a:r>
            <a:r>
              <a:rPr lang="en-US" altLang="zh-CN" sz="2400">
                <a:cs typeface="Times New Roman" panose="02020603050405020304" pitchFamily="18" charset="0"/>
                <a:sym typeface="Symbol" panose="05050102010706020507" pitchFamily="18" charset="2"/>
              </a:rPr>
              <a:t>!</a:t>
            </a:r>
          </a:p>
          <a:p>
            <a:pPr lvl="1" eaLnBrk="1" hangingPunct="1">
              <a:lnSpc>
                <a:spcPct val="90000"/>
              </a:lnSpc>
            </a:pPr>
            <a:r>
              <a:rPr lang="en-US" altLang="zh-CN" sz="2000">
                <a:cs typeface="Times New Roman" panose="02020603050405020304" pitchFamily="18" charset="0"/>
                <a:sym typeface="Symbol" panose="05050102010706020507" pitchFamily="18" charset="2"/>
              </a:rPr>
              <a:t>We are </a:t>
            </a:r>
            <a:r>
              <a:rPr lang="en-US" altLang="zh-CN" sz="2000" i="1">
                <a:cs typeface="Times New Roman" panose="02020603050405020304" pitchFamily="18" charset="0"/>
                <a:sym typeface="Symbol" panose="05050102010706020507" pitchFamily="18" charset="2"/>
              </a:rPr>
              <a:t>finding</a:t>
            </a:r>
            <a:r>
              <a:rPr lang="en-US" altLang="zh-CN" sz="2000">
                <a:cs typeface="Times New Roman" panose="02020603050405020304" pitchFamily="18" charset="0"/>
                <a:sym typeface="Symbol" panose="05050102010706020507" pitchFamily="18" charset="2"/>
              </a:rPr>
              <a:t> the chain </a:t>
            </a:r>
            <a:r>
              <a:rPr lang="en-US" altLang="zh-CN" sz="2000" i="1">
                <a:cs typeface="Times New Roman" panose="02020603050405020304" pitchFamily="18" charset="0"/>
                <a:sym typeface="Symbol" panose="05050102010706020507" pitchFamily="18" charset="2"/>
              </a:rPr>
              <a:t>backwards</a:t>
            </a:r>
            <a:r>
              <a:rPr lang="en-US" altLang="zh-CN" sz="2000">
                <a:cs typeface="Times New Roman" panose="02020603050405020304" pitchFamily="18" charset="0"/>
                <a:sym typeface="Symbol" panose="05050102010706020507" pitchFamily="18" charset="2"/>
              </a:rPr>
              <a:t>, but </a:t>
            </a:r>
            <a:r>
              <a:rPr lang="en-US" altLang="zh-CN" sz="2000" i="1">
                <a:cs typeface="Times New Roman" panose="02020603050405020304" pitchFamily="18" charset="0"/>
                <a:sym typeface="Symbol" panose="05050102010706020507" pitchFamily="18" charset="2"/>
              </a:rPr>
              <a:t>applying</a:t>
            </a:r>
            <a:r>
              <a:rPr lang="en-US" altLang="zh-CN" sz="2000">
                <a:cs typeface="Times New Roman" panose="02020603050405020304" pitchFamily="18" charset="0"/>
                <a:sym typeface="Symbol" panose="05050102010706020507" pitchFamily="18" charset="2"/>
              </a:rPr>
              <a:t> it </a:t>
            </a:r>
            <a:r>
              <a:rPr lang="en-US" altLang="zh-CN" sz="2000" i="1">
                <a:cs typeface="Times New Roman" panose="02020603050405020304" pitchFamily="18" charset="0"/>
                <a:sym typeface="Symbol" panose="05050102010706020507" pitchFamily="18" charset="2"/>
              </a:rPr>
              <a:t>forwards</a:t>
            </a:r>
            <a:r>
              <a:rPr lang="en-US" altLang="zh-CN" sz="2000">
                <a:cs typeface="Times New Roman" panose="02020603050405020304" pitchFamily="18" charset="0"/>
                <a:sym typeface="Symbol" panose="05050102010706020507" pitchFamily="18" charset="2"/>
              </a:rPr>
              <a:t>.</a:t>
            </a:r>
          </a:p>
          <a:p>
            <a:pPr lvl="1" eaLnBrk="1" hangingPunct="1">
              <a:lnSpc>
                <a:spcPct val="90000"/>
              </a:lnSpc>
            </a:pPr>
            <a:r>
              <a:rPr lang="en-US" altLang="zh-CN" sz="2000">
                <a:cs typeface="Times New Roman" panose="02020603050405020304" pitchFamily="18" charset="0"/>
                <a:sym typeface="Symbol" panose="05050102010706020507" pitchFamily="18" charset="2"/>
              </a:rPr>
              <a:t>This is not quite the same thing as an indirect proof</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a:cs typeface="Times New Roman" panose="02020603050405020304" pitchFamily="18" charset="0"/>
              <a:sym typeface="Symbol" panose="05050102010706020507" pitchFamily="18" charset="2"/>
            </a:endParaRPr>
          </a:p>
          <a:p>
            <a:pPr lvl="2" eaLnBrk="1" hangingPunct="1">
              <a:lnSpc>
                <a:spcPct val="90000"/>
              </a:lnSpc>
            </a:pPr>
            <a:r>
              <a:rPr lang="en-US" altLang="zh-CN" sz="1800">
                <a:cs typeface="Times New Roman" panose="02020603050405020304" pitchFamily="18" charset="0"/>
                <a:sym typeface="Symbol" panose="05050102010706020507" pitchFamily="18" charset="2"/>
              </a:rPr>
              <a:t>In that, we would use </a:t>
            </a:r>
            <a:r>
              <a:rPr lang="en-US" altLang="zh-CN" sz="1800" i="1">
                <a:cs typeface="Times New Roman" panose="02020603050405020304" pitchFamily="18" charset="0"/>
                <a:sym typeface="Symbol" panose="05050102010706020507" pitchFamily="18" charset="2"/>
              </a:rPr>
              <a:t>modus tollens</a:t>
            </a:r>
            <a:r>
              <a:rPr lang="en-US" altLang="zh-CN" sz="1800">
                <a:cs typeface="Times New Roman" panose="02020603050405020304" pitchFamily="18" charset="0"/>
                <a:sym typeface="Symbol" panose="05050102010706020507" pitchFamily="18" charset="2"/>
              </a:rPr>
              <a:t> and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q</a:t>
            </a:r>
            <a:r>
              <a:rPr lang="en-US" altLang="zh-CN" sz="1800">
                <a:cs typeface="Times New Roman" panose="02020603050405020304" pitchFamily="18" charset="0"/>
                <a:sym typeface="Symbol" panose="05050102010706020507" pitchFamily="18" charset="2"/>
              </a:rPr>
              <a:t> to prove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s</a:t>
            </a:r>
            <a:r>
              <a:rPr lang="en-US" altLang="zh-CN" sz="1800" i="1" baseline="-25000">
                <a:cs typeface="Times New Roman" panose="02020603050405020304" pitchFamily="18" charset="0"/>
                <a:sym typeface="Symbol" panose="05050102010706020507" pitchFamily="18" charset="2"/>
              </a:rPr>
              <a:t>−</a:t>
            </a:r>
            <a:r>
              <a:rPr lang="en-US" altLang="zh-CN" sz="1800" baseline="-25000">
                <a:cs typeface="Times New Roman" panose="02020603050405020304" pitchFamily="18" charset="0"/>
                <a:sym typeface="Symbol" panose="05050102010706020507" pitchFamily="18" charset="2"/>
              </a:rPr>
              <a:t>1</a:t>
            </a:r>
            <a:r>
              <a:rPr lang="en-US" altLang="zh-CN" sz="1800">
                <a:cs typeface="Times New Roman" panose="02020603050405020304" pitchFamily="18" charset="0"/>
                <a:sym typeface="Symbol" panose="05050102010706020507" pitchFamily="18" charset="2"/>
              </a:rPr>
              <a:t>, </a:t>
            </a:r>
            <a:r>
              <a:rPr lang="en-US" altLang="zh-CN" sz="1800" i="1">
                <a:cs typeface="Times New Roman" panose="02020603050405020304" pitchFamily="18" charset="0"/>
                <a:sym typeface="Symbol" panose="05050102010706020507" pitchFamily="18" charset="2"/>
              </a:rPr>
              <a:t>etc.</a:t>
            </a:r>
          </a:p>
          <a:p>
            <a:pPr lvl="1" eaLnBrk="1" hangingPunct="1">
              <a:lnSpc>
                <a:spcPct val="90000"/>
              </a:lnSpc>
            </a:pPr>
            <a:r>
              <a:rPr lang="en-US" altLang="zh-CN" sz="2000">
                <a:cs typeface="Times New Roman" panose="02020603050405020304" pitchFamily="18" charset="0"/>
                <a:sym typeface="Symbol" panose="05050102010706020507" pitchFamily="18" charset="2"/>
              </a:rPr>
              <a:t>However, it is similar.</a:t>
            </a:r>
          </a:p>
        </p:txBody>
      </p:sp>
      <p:sp>
        <p:nvSpPr>
          <p:cNvPr id="67588" name="灯片编号占位符 1">
            <a:extLst>
              <a:ext uri="{FF2B5EF4-FFF2-40B4-BE49-F238E27FC236}">
                <a16:creationId xmlns:a16="http://schemas.microsoft.com/office/drawing/2014/main" id="{CD0AB20E-6AD8-1E6E-BFC8-644943FB6CF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37B801-59A4-4336-977A-42541B327736}" type="slidenum">
              <a:rPr lang="en-US" altLang="zh-CN" sz="1400" smtClean="0"/>
              <a:pPr>
                <a:spcBef>
                  <a:spcPct val="0"/>
                </a:spcBef>
                <a:buFontTx/>
                <a:buNone/>
              </a:pPr>
              <a:t>165</a:t>
            </a:fld>
            <a:endParaRPr lang="en-US" altLang="zh-CN" sz="1400"/>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AF708A9-E0EE-124E-8E91-99FDAD7A96F9}"/>
              </a:ext>
            </a:extLst>
          </p:cNvPr>
          <p:cNvSpPr>
            <a:spLocks noGrp="1" noChangeArrowheads="1"/>
          </p:cNvSpPr>
          <p:nvPr>
            <p:ph type="title"/>
          </p:nvPr>
        </p:nvSpPr>
        <p:spPr>
          <a:xfrm>
            <a:off x="390525" y="239713"/>
            <a:ext cx="8362950" cy="1143000"/>
          </a:xfrm>
        </p:spPr>
        <p:txBody>
          <a:bodyPr/>
          <a:lstStyle/>
          <a:p>
            <a:pPr eaLnBrk="1" hangingPunct="1"/>
            <a:r>
              <a:rPr lang="en-US" altLang="zh-CN" b="1"/>
              <a:t>Backward Reasoning Example</a:t>
            </a:r>
          </a:p>
        </p:txBody>
      </p:sp>
      <p:sp>
        <p:nvSpPr>
          <p:cNvPr id="69635" name="Rectangle 3">
            <a:extLst>
              <a:ext uri="{FF2B5EF4-FFF2-40B4-BE49-F238E27FC236}">
                <a16:creationId xmlns:a16="http://schemas.microsoft.com/office/drawing/2014/main" id="{9E13DC99-21A7-D03A-0645-B8B9AC2FA692}"/>
              </a:ext>
            </a:extLst>
          </p:cNvPr>
          <p:cNvSpPr>
            <a:spLocks noGrp="1" noChangeArrowheads="1"/>
          </p:cNvSpPr>
          <p:nvPr>
            <p:ph type="body" idx="1"/>
          </p:nvPr>
        </p:nvSpPr>
        <p:spPr/>
        <p:txBody>
          <a:bodyPr/>
          <a:lstStyle/>
          <a:p>
            <a:pPr eaLnBrk="1" hangingPunct="1"/>
            <a:r>
              <a:rPr lang="en-US" altLang="zh-CN" b="1"/>
              <a:t>Theorem:</a:t>
            </a:r>
            <a:r>
              <a:rPr lang="en-US" altLang="zh-CN"/>
              <a:t> </a:t>
            </a:r>
            <a:br>
              <a:rPr lang="en-US" altLang="zh-CN"/>
            </a:br>
            <a:r>
              <a:rPr lang="en-US" altLang="zh-CN"/>
              <a:t>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a</a:t>
            </a:r>
            <a:r>
              <a:rPr lang="en-US" altLang="zh-CN">
                <a:solidFill>
                  <a:srgbClr val="006600"/>
                </a:solidFill>
                <a:cs typeface="Times New Roman" panose="02020603050405020304" pitchFamily="18" charset="0"/>
                <a:sym typeface="Symbol" panose="05050102010706020507" pitchFamily="18" charset="2"/>
              </a:rPr>
              <a:t>≠</a:t>
            </a:r>
            <a:r>
              <a:rPr lang="en-US" altLang="zh-CN" i="1">
                <a:solidFill>
                  <a:srgbClr val="006600"/>
                </a:solidFill>
                <a:cs typeface="Times New Roman" panose="02020603050405020304" pitchFamily="18" charset="0"/>
                <a:sym typeface="Symbol" panose="05050102010706020507" pitchFamily="18" charset="2"/>
              </a:rPr>
              <a:t>b</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p>
          <a:p>
            <a:pPr eaLnBrk="1" hangingPunct="1"/>
            <a:r>
              <a:rPr lang="en-US" altLang="zh-CN" b="1">
                <a:sym typeface="Symbol" panose="05050102010706020507" pitchFamily="18" charset="2"/>
              </a:rPr>
              <a:t>Proof:</a:t>
            </a:r>
          </a:p>
          <a:p>
            <a:pPr lvl="1" eaLnBrk="1" hangingPunct="1"/>
            <a:r>
              <a:rPr lang="en-US" altLang="zh-CN">
                <a:sym typeface="Symbol" panose="05050102010706020507" pitchFamily="18" charset="2"/>
              </a:rPr>
              <a:t>Notice it is not obvious how to go from the premises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 </a:t>
            </a:r>
            <a:r>
              <a:rPr lang="en-US" altLang="zh-CN">
                <a:sym typeface="Symbol" panose="05050102010706020507" pitchFamily="18" charset="2"/>
              </a:rPr>
              <a:t>directly forward to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p>
          <a:p>
            <a:pPr lvl="1" eaLnBrk="1" hangingPunct="1"/>
            <a:r>
              <a:rPr lang="en-US" altLang="zh-CN">
                <a:sym typeface="Symbol" panose="05050102010706020507" pitchFamily="18" charset="2"/>
              </a:rPr>
              <a:t>So, let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s work </a:t>
            </a:r>
            <a:r>
              <a:rPr lang="en-US" altLang="zh-CN" i="1">
                <a:sym typeface="Symbol" panose="05050102010706020507" pitchFamily="18" charset="2"/>
              </a:rPr>
              <a:t>backwards</a:t>
            </a:r>
            <a:r>
              <a:rPr lang="en-US" altLang="zh-CN">
                <a:sym typeface="Symbol" panose="05050102010706020507" pitchFamily="18" charset="2"/>
              </a:rPr>
              <a:t> from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 </a:t>
            </a:r>
            <a:r>
              <a:rPr lang="en-US" altLang="zh-CN">
                <a:sym typeface="Symbol" panose="05050102010706020507" pitchFamily="18" charset="2"/>
              </a:rPr>
              <a:t>!</a:t>
            </a:r>
          </a:p>
        </p:txBody>
      </p:sp>
      <p:sp>
        <p:nvSpPr>
          <p:cNvPr id="69636" name="灯片编号占位符 1">
            <a:extLst>
              <a:ext uri="{FF2B5EF4-FFF2-40B4-BE49-F238E27FC236}">
                <a16:creationId xmlns:a16="http://schemas.microsoft.com/office/drawing/2014/main" id="{E120FCBD-C7D6-943C-D10A-30B92A79F37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07F7B7-67D6-46DA-98F2-9AA5FC7B09E7}" type="slidenum">
              <a:rPr lang="en-US" altLang="zh-CN" sz="1400" smtClean="0"/>
              <a:pPr>
                <a:spcBef>
                  <a:spcPct val="0"/>
                </a:spcBef>
                <a:buFontTx/>
                <a:buNone/>
              </a:pPr>
              <a:t>166</a:t>
            </a:fld>
            <a:endParaRPr lang="en-US" altLang="zh-CN" sz="1400"/>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291991B-0A66-F16B-3355-17C511E1D668}"/>
              </a:ext>
            </a:extLst>
          </p:cNvPr>
          <p:cNvSpPr>
            <a:spLocks noGrp="1" noChangeArrowheads="1"/>
          </p:cNvSpPr>
          <p:nvPr>
            <p:ph type="title"/>
          </p:nvPr>
        </p:nvSpPr>
        <p:spPr/>
        <p:txBody>
          <a:bodyPr/>
          <a:lstStyle/>
          <a:p>
            <a:pPr eaLnBrk="1" hangingPunct="1"/>
            <a:r>
              <a:rPr lang="en-US" altLang="zh-CN" b="1"/>
              <a:t>Steps of Example</a:t>
            </a:r>
          </a:p>
        </p:txBody>
      </p:sp>
      <p:sp>
        <p:nvSpPr>
          <p:cNvPr id="81923" name="Rectangle 3">
            <a:extLst>
              <a:ext uri="{FF2B5EF4-FFF2-40B4-BE49-F238E27FC236}">
                <a16:creationId xmlns:a16="http://schemas.microsoft.com/office/drawing/2014/main" id="{427D3616-6962-BD57-19A8-A28BD105138E}"/>
              </a:ext>
            </a:extLst>
          </p:cNvPr>
          <p:cNvSpPr>
            <a:spLocks noGrp="1" noChangeArrowheads="1"/>
          </p:cNvSpPr>
          <p:nvPr>
            <p:ph type="body" idx="1"/>
          </p:nvPr>
        </p:nvSpPr>
        <p:spPr/>
        <p:txBody>
          <a:bodyPr/>
          <a:lstStyle/>
          <a:p>
            <a:pPr eaLnBrk="1" hangingPunct="1">
              <a:lnSpc>
                <a:spcPct val="80000"/>
              </a:lnSpc>
              <a:defRPr/>
            </a:pPr>
            <a:r>
              <a:rPr lang="en-US" altLang="zh-CN" sz="2800" dirty="0">
                <a:solidFill>
                  <a:schemeClr val="accent6"/>
                </a:solidFill>
              </a:rPr>
              <a:t>(</a:t>
            </a:r>
            <a:r>
              <a:rPr lang="en-US" altLang="zh-CN" sz="2800" i="1" dirty="0" err="1">
                <a:solidFill>
                  <a:schemeClr val="accent6"/>
                </a:solidFill>
              </a:rPr>
              <a:t>a</a:t>
            </a:r>
            <a:r>
              <a:rPr lang="en-US" altLang="zh-CN" sz="2800" dirty="0" err="1">
                <a:solidFill>
                  <a:schemeClr val="accent6"/>
                </a:solidFill>
              </a:rPr>
              <a:t>+</a:t>
            </a:r>
            <a:r>
              <a:rPr lang="en-US" altLang="zh-CN" sz="2800" i="1" dirty="0" err="1">
                <a:solidFill>
                  <a:schemeClr val="accent6"/>
                </a:solidFill>
              </a:rPr>
              <a:t>b</a:t>
            </a:r>
            <a:r>
              <a:rPr lang="en-US" altLang="zh-CN" sz="2800" dirty="0">
                <a:solidFill>
                  <a:schemeClr val="accent6"/>
                </a:solidFill>
              </a:rPr>
              <a:t>)/2 &gt; (</a:t>
            </a:r>
            <a:r>
              <a:rPr lang="en-US" altLang="zh-CN" sz="2800" i="1" dirty="0">
                <a:solidFill>
                  <a:schemeClr val="accent6"/>
                </a:solidFill>
              </a:rPr>
              <a:t>ab</a:t>
            </a:r>
            <a:r>
              <a:rPr lang="en-US" altLang="zh-CN" sz="2800" dirty="0">
                <a:solidFill>
                  <a:schemeClr val="accent6"/>
                </a:solidFill>
              </a:rPr>
              <a:t>)</a:t>
            </a:r>
            <a:r>
              <a:rPr lang="en-US" altLang="zh-CN" sz="2800" baseline="30000" dirty="0">
                <a:solidFill>
                  <a:schemeClr val="accent6"/>
                </a:solidFill>
              </a:rPr>
              <a:t>1/2</a:t>
            </a:r>
            <a:r>
              <a:rPr lang="en-US" altLang="zh-CN" sz="2800" dirty="0">
                <a:solidFill>
                  <a:schemeClr val="accent6"/>
                </a:solidFill>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both sides)</a:t>
            </a:r>
          </a:p>
          <a:p>
            <a:pPr lvl="1" eaLnBrk="1" hangingPunct="1">
              <a:lnSpc>
                <a:spcPct val="80000"/>
              </a:lnSpc>
              <a:defRPr/>
            </a:pPr>
            <a:r>
              <a:rPr lang="en-US" altLang="zh-CN" sz="2400" dirty="0">
                <a:sym typeface="Symbol" panose="05050102010706020507" pitchFamily="18" charset="2"/>
              </a:rPr>
              <a:t>This preserves the </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&gt;</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 since both sides are positive.</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/4 &gt; </a:t>
            </a:r>
            <a:r>
              <a:rPr lang="en-US" altLang="zh-CN" sz="2800" i="1" dirty="0">
                <a:solidFill>
                  <a:schemeClr val="accent6"/>
                </a:solidFill>
                <a:sym typeface="Symbol" panose="05050102010706020507" pitchFamily="18" charset="2"/>
              </a:rPr>
              <a:t>ab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(multiplying through by 4)</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a:t>
            </a:r>
            <a:r>
              <a:rPr lang="en-US" altLang="zh-CN" sz="2800" i="1" dirty="0" err="1">
                <a:solidFill>
                  <a:srgbClr val="006600"/>
                </a:solidFill>
                <a:sym typeface="Symbol" panose="05050102010706020507" pitchFamily="18" charset="2"/>
              </a:rPr>
              <a:t>a</a:t>
            </a:r>
            <a:r>
              <a:rPr lang="en-US" altLang="zh-CN" sz="2800" dirty="0" err="1">
                <a:solidFill>
                  <a:srgbClr val="006600"/>
                </a:solidFill>
                <a:sym typeface="Symbol" panose="05050102010706020507" pitchFamily="18" charset="2"/>
              </a:rPr>
              <a:t>+</a:t>
            </a:r>
            <a:r>
              <a:rPr lang="en-US" altLang="zh-CN" sz="2800" i="1" dirty="0" err="1">
                <a:solidFill>
                  <a:srgbClr val="006600"/>
                </a:solidFill>
                <a:sym typeface="Symbol" panose="05050102010706020507" pitchFamily="18" charset="2"/>
              </a:rPr>
              <a:t>b</a:t>
            </a:r>
            <a:r>
              <a:rPr lang="en-US" altLang="zh-CN" sz="2800" dirty="0">
                <a:solidFill>
                  <a:srgbClr val="006600"/>
                </a:solidFill>
                <a:sym typeface="Symbol" panose="05050102010706020507" pitchFamily="18" charset="2"/>
              </a:rPr>
              <a:t>)</a:t>
            </a: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(subtracting out 4</a:t>
            </a:r>
            <a:r>
              <a:rPr lang="en-US" altLang="zh-CN" sz="2800" i="1" dirty="0">
                <a:solidFill>
                  <a:srgbClr val="006600"/>
                </a:solidFill>
                <a:sym typeface="Symbol" panose="05050102010706020507" pitchFamily="18" charset="2"/>
              </a:rPr>
              <a:t>ab</a:t>
            </a:r>
            <a:r>
              <a:rPr lang="en-US" altLang="zh-CN" sz="2800" dirty="0">
                <a:solidFill>
                  <a:srgbClr val="006600"/>
                </a:solidFill>
                <a:sym typeface="Symbol" panose="05050102010706020507" pitchFamily="18" charset="2"/>
              </a:rPr>
              <a:t>)</a:t>
            </a: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(factoring left side)</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a:t>
            </a:r>
          </a:p>
          <a:p>
            <a:pPr eaLnBrk="1" hangingPunct="1">
              <a:lnSpc>
                <a:spcPct val="80000"/>
              </a:lnSpc>
              <a:defRPr/>
            </a:pPr>
            <a:r>
              <a:rPr lang="en-US" altLang="zh-CN" sz="2800" dirty="0">
                <a:sym typeface="Symbol" panose="05050102010706020507" pitchFamily="18" charset="2"/>
              </a:rPr>
              <a:t>Now, since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ym typeface="Symbol" panose="05050102010706020507" pitchFamily="18" charset="2"/>
              </a:rPr>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)≠0</a:t>
            </a:r>
            <a:r>
              <a:rPr lang="en-US" altLang="zh-CN" sz="2800" dirty="0">
                <a:sym typeface="Symbol" panose="05050102010706020507" pitchFamily="18" charset="2"/>
              </a:rPr>
              <a:t>, thus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&gt;0</a:t>
            </a:r>
            <a:r>
              <a:rPr lang="en-US" altLang="zh-CN" sz="2800" dirty="0">
                <a:sym typeface="Symbol" panose="05050102010706020507" pitchFamily="18" charset="2"/>
              </a:rPr>
              <a:t>, and we can work our way back along the chain of steps</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p:txBody>
      </p:sp>
      <p:sp>
        <p:nvSpPr>
          <p:cNvPr id="71684" name="灯片编号占位符 1">
            <a:extLst>
              <a:ext uri="{FF2B5EF4-FFF2-40B4-BE49-F238E27FC236}">
                <a16:creationId xmlns:a16="http://schemas.microsoft.com/office/drawing/2014/main" id="{51F78663-3D15-B439-6A6F-3F8BE553890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BA23E1-D66C-4247-B743-48404519E41F}" type="slidenum">
              <a:rPr lang="en-US" altLang="zh-CN" sz="1400" smtClean="0"/>
              <a:pPr>
                <a:spcBef>
                  <a:spcPct val="0"/>
                </a:spcBef>
                <a:buFontTx/>
                <a:buNone/>
              </a:pPr>
              <a:t>167</a:t>
            </a:fld>
            <a:endParaRPr lang="en-US" altLang="zh-CN" sz="140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D56EBF2-39DD-A064-C892-2F3C96C44E28}"/>
              </a:ext>
            </a:extLst>
          </p:cNvPr>
          <p:cNvSpPr>
            <a:spLocks noGrp="1" noChangeArrowheads="1"/>
          </p:cNvSpPr>
          <p:nvPr>
            <p:ph type="title"/>
          </p:nvPr>
        </p:nvSpPr>
        <p:spPr>
          <a:xfrm>
            <a:off x="323850" y="260350"/>
            <a:ext cx="8496300" cy="1143000"/>
          </a:xfrm>
        </p:spPr>
        <p:txBody>
          <a:bodyPr/>
          <a:lstStyle/>
          <a:p>
            <a:pPr eaLnBrk="1" hangingPunct="1"/>
            <a:r>
              <a:rPr lang="en-US" altLang="zh-CN" sz="4000" b="1">
                <a:latin typeface="Times New Roman" panose="02020603050405020304" pitchFamily="18" charset="0"/>
              </a:rPr>
              <a:t>“</a:t>
            </a:r>
            <a:r>
              <a:rPr lang="en-US" altLang="zh-CN" sz="4000" b="1"/>
              <a:t>Forwardized</a:t>
            </a:r>
            <a:r>
              <a:rPr lang="en-US" altLang="zh-CN" sz="4000" b="1">
                <a:latin typeface="Times New Roman" panose="02020603050405020304" pitchFamily="18" charset="0"/>
              </a:rPr>
              <a:t>”</a:t>
            </a:r>
            <a:r>
              <a:rPr lang="en-US" altLang="zh-CN" sz="4000" b="1"/>
              <a:t> version of Example</a:t>
            </a:r>
          </a:p>
        </p:txBody>
      </p:sp>
      <p:sp>
        <p:nvSpPr>
          <p:cNvPr id="83971" name="Rectangle 3">
            <a:extLst>
              <a:ext uri="{FF2B5EF4-FFF2-40B4-BE49-F238E27FC236}">
                <a16:creationId xmlns:a16="http://schemas.microsoft.com/office/drawing/2014/main" id="{2EC76FA3-B8E5-D2FE-CEF1-D74769A2907A}"/>
              </a:ext>
            </a:extLst>
          </p:cNvPr>
          <p:cNvSpPr>
            <a:spLocks noGrp="1" noChangeArrowheads="1"/>
          </p:cNvSpPr>
          <p:nvPr>
            <p:ph type="body" idx="1"/>
          </p:nvPr>
        </p:nvSpPr>
        <p:spPr>
          <a:xfrm>
            <a:off x="457200" y="1600200"/>
            <a:ext cx="8362950" cy="4525963"/>
          </a:xfrm>
        </p:spPr>
        <p:txBody>
          <a:bodyPr/>
          <a:lstStyle/>
          <a:p>
            <a:pPr eaLnBrk="1" hangingPunct="1">
              <a:defRPr/>
            </a:pPr>
            <a:r>
              <a:rPr lang="en-US" altLang="zh-CN" sz="2800" b="1" dirty="0"/>
              <a:t>Theorem:</a:t>
            </a:r>
            <a:r>
              <a:rPr lang="en-US" altLang="zh-CN" sz="2800" dirty="0"/>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a</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i="1" dirty="0">
                <a:solidFill>
                  <a:schemeClr val="accent6"/>
                </a:solidFill>
                <a:cs typeface="Times New Roman" panose="02020603050405020304" pitchFamily="18" charset="0"/>
                <a:sym typeface="Symbol" panose="05050102010706020507" pitchFamily="18" charset="2"/>
              </a:rPr>
              <a:t>b</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)/2 &gt; (</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1/2</a:t>
            </a:r>
            <a:r>
              <a:rPr lang="en-US" altLang="zh-CN" sz="2800" dirty="0">
                <a:sym typeface="Symbol" panose="05050102010706020507" pitchFamily="18" charset="2"/>
              </a:rPr>
              <a:t>.</a:t>
            </a:r>
          </a:p>
          <a:p>
            <a:pPr lvl="1" eaLnBrk="1" hangingPunct="1">
              <a:defRPr/>
            </a:pPr>
            <a:r>
              <a:rPr lang="en-US" altLang="zh-CN" sz="2400" b="1" dirty="0">
                <a:sym typeface="Symbol" panose="05050102010706020507" pitchFamily="18" charset="2"/>
              </a:rPr>
              <a:t>Proof.</a:t>
            </a:r>
            <a:r>
              <a:rPr lang="en-US" altLang="zh-CN" sz="2400" dirty="0">
                <a:sym typeface="Symbol" panose="05050102010706020507" pitchFamily="18" charset="2"/>
              </a:rPr>
              <a:t>  If Since </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)≠0</a:t>
            </a:r>
            <a:r>
              <a:rPr lang="en-US" altLang="zh-CN" sz="2400" dirty="0">
                <a:sym typeface="Symbol" panose="05050102010706020507" pitchFamily="18" charset="2"/>
              </a:rPr>
              <a:t>.  Thus, </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&gt;0</a:t>
            </a:r>
            <a:r>
              <a:rPr lang="en-US" altLang="zh-CN" sz="2400" dirty="0">
                <a:sym typeface="Symbol" panose="05050102010706020507" pitchFamily="18" charset="2"/>
              </a:rPr>
              <a:t>,   </a:t>
            </a:r>
            <a:r>
              <a:rPr lang="en-US" altLang="zh-CN" sz="2400" i="1" dirty="0">
                <a:sym typeface="Symbol" panose="05050102010706020507" pitchFamily="18" charset="2"/>
              </a:rPr>
              <a:t>i.e.</a:t>
            </a:r>
            <a:r>
              <a:rPr lang="en-US" altLang="zh-CN" sz="2400" dirty="0">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0</a:t>
            </a:r>
            <a:r>
              <a:rPr lang="en-US" altLang="zh-CN" sz="2400" dirty="0">
                <a:sym typeface="Symbol" panose="05050102010706020507" pitchFamily="18" charset="2"/>
              </a:rPr>
              <a:t>.  Adding </a:t>
            </a:r>
            <a:r>
              <a:rPr lang="en-US" altLang="zh-CN" sz="2400" dirty="0">
                <a:solidFill>
                  <a:schemeClr val="accent6"/>
                </a:solidFill>
                <a:sym typeface="Symbol" panose="05050102010706020507" pitchFamily="18" charset="2"/>
              </a:rPr>
              <a:t>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to both sides,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Factoring the left side, we have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so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/4 &gt;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Since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is positive, we can take the square root of both sides and get</a:t>
            </a:r>
            <a:r>
              <a:rPr lang="en-US" altLang="zh-CN" sz="2400" i="1" dirty="0">
                <a:sym typeface="Symbol" panose="05050102010706020507" pitchFamily="18" charset="2"/>
              </a:rPr>
              <a:t>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)/2 &gt; (</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1/2</a:t>
            </a:r>
            <a:r>
              <a:rPr lang="en-US" altLang="zh-CN" sz="2400" dirty="0">
                <a:sym typeface="Symbol" panose="05050102010706020507" pitchFamily="18" charset="2"/>
              </a:rPr>
              <a:t>. ■</a:t>
            </a:r>
          </a:p>
          <a:p>
            <a:pPr eaLnBrk="1" hangingPunct="1">
              <a:lnSpc>
                <a:spcPct val="80000"/>
              </a:lnSpc>
              <a:defRPr/>
            </a:pPr>
            <a:r>
              <a:rPr lang="en-US" altLang="zh-CN" sz="2800" dirty="0">
                <a:sym typeface="Symbol" panose="05050102010706020507" pitchFamily="18" charset="2"/>
              </a:rPr>
              <a:t>This is just a simple proof proceeding directly from premises to conclusion, but if you don</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t realize how it was obtained, it looks </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magical.</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a:p>
            <a:pPr lvl="1" eaLnBrk="1" hangingPunct="1">
              <a:lnSpc>
                <a:spcPct val="80000"/>
              </a:lnSpc>
              <a:defRPr/>
            </a:pPr>
            <a:r>
              <a:rPr lang="en-US" altLang="zh-CN" sz="2400" dirty="0"/>
              <a:t>A common student reaction:  </a:t>
            </a:r>
            <a:r>
              <a:rPr lang="en-US" altLang="zh-CN" sz="2400" dirty="0">
                <a:latin typeface="Times New Roman" panose="02020603050405020304" pitchFamily="18" charset="0"/>
              </a:rPr>
              <a:t>“</a:t>
            </a:r>
            <a:r>
              <a:rPr lang="en-US" altLang="zh-CN" sz="2400" dirty="0"/>
              <a:t>But how did you </a:t>
            </a:r>
            <a:r>
              <a:rPr lang="en-US" altLang="zh-CN" sz="2400" i="1" dirty="0"/>
              <a:t>know</a:t>
            </a:r>
            <a:r>
              <a:rPr lang="en-US" altLang="zh-CN" sz="2400" dirty="0"/>
              <a:t> to pick </a:t>
            </a:r>
            <a:r>
              <a:rPr lang="en-US" altLang="zh-CN" sz="2400" dirty="0">
                <a:solidFill>
                  <a:schemeClr val="accent6"/>
                </a:solidFill>
              </a:rPr>
              <a:t>4</a:t>
            </a:r>
            <a:r>
              <a:rPr lang="en-US" altLang="zh-CN" sz="2400" i="1" dirty="0">
                <a:solidFill>
                  <a:schemeClr val="accent6"/>
                </a:solidFill>
              </a:rPr>
              <a:t>ab</a:t>
            </a:r>
            <a:r>
              <a:rPr lang="en-US" altLang="zh-CN" sz="2400" dirty="0"/>
              <a:t> out of thin air, to add to both sides?</a:t>
            </a:r>
            <a:r>
              <a:rPr lang="en-US" altLang="zh-CN" sz="2400" dirty="0">
                <a:latin typeface="Times New Roman" panose="02020603050405020304" pitchFamily="18" charset="0"/>
              </a:rPr>
              <a:t>”</a:t>
            </a:r>
            <a:endParaRPr lang="en-US" altLang="zh-CN" sz="2400" dirty="0"/>
          </a:p>
          <a:p>
            <a:pPr lvl="2" eaLnBrk="1" hangingPunct="1">
              <a:lnSpc>
                <a:spcPct val="80000"/>
              </a:lnSpc>
              <a:defRPr/>
            </a:pPr>
            <a:r>
              <a:rPr lang="en-US" altLang="zh-CN" sz="2000" dirty="0"/>
              <a:t>Answer: By working backwards from the conclusion!</a:t>
            </a:r>
          </a:p>
        </p:txBody>
      </p:sp>
      <p:sp>
        <p:nvSpPr>
          <p:cNvPr id="73732" name="灯片编号占位符 1">
            <a:extLst>
              <a:ext uri="{FF2B5EF4-FFF2-40B4-BE49-F238E27FC236}">
                <a16:creationId xmlns:a16="http://schemas.microsoft.com/office/drawing/2014/main" id="{FBB4EA0C-5FDB-8451-69C7-7E71ED1C46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50E673-4846-4AE4-927C-C3691BE91139}" type="slidenum">
              <a:rPr lang="en-US" altLang="zh-CN" sz="1400" smtClean="0"/>
              <a:pPr>
                <a:spcBef>
                  <a:spcPct val="0"/>
                </a:spcBef>
                <a:buFontTx/>
                <a:buNone/>
              </a:pPr>
              <a:t>168</a:t>
            </a:fld>
            <a:endParaRPr lang="en-US" altLang="zh-CN" sz="1400"/>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9A67A59-D001-EF0A-0DFF-445AC9975A7D}"/>
              </a:ext>
            </a:extLst>
          </p:cNvPr>
          <p:cNvSpPr>
            <a:spLocks noGrp="1"/>
          </p:cNvSpPr>
          <p:nvPr>
            <p:ph type="title"/>
          </p:nvPr>
        </p:nvSpPr>
        <p:spPr>
          <a:xfrm>
            <a:off x="2154238" y="574675"/>
            <a:ext cx="4835525" cy="723900"/>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1923" name="Content Placeholder 2">
            <a:extLst>
              <a:ext uri="{FF2B5EF4-FFF2-40B4-BE49-F238E27FC236}">
                <a16:creationId xmlns:a16="http://schemas.microsoft.com/office/drawing/2014/main" id="{D78DC95F-2337-9ED0-1AC1-17B784087DF9}"/>
              </a:ext>
            </a:extLst>
          </p:cNvPr>
          <p:cNvSpPr>
            <a:spLocks noGrp="1"/>
          </p:cNvSpPr>
          <p:nvPr>
            <p:ph idx="1"/>
          </p:nvPr>
        </p:nvSpPr>
        <p:spPr/>
        <p:txBody>
          <a:bodyPr/>
          <a:lstStyle/>
          <a:p>
            <a:pPr eaLnBrk="1" hangingPunct="1">
              <a:buClr>
                <a:schemeClr val="tx1"/>
              </a:buClr>
            </a:pPr>
            <a:r>
              <a:rPr lang="en-US" altLang="zh-CN" dirty="0">
                <a:latin typeface="Arial" panose="020B0604020202020204" pitchFamily="34" charset="0"/>
                <a:cs typeface="Arial" panose="020B0604020202020204" pitchFamily="34" charset="0"/>
              </a:rPr>
              <a:t>To prove a conditional statement of the form:</a:t>
            </a:r>
          </a:p>
          <a:p>
            <a:pPr eaLnBrk="1" hangingPunct="1"/>
            <a:endParaRPr lang="en-US" altLang="zh-CN" dirty="0">
              <a:latin typeface="Arial" panose="020B0604020202020204" pitchFamily="34" charset="0"/>
              <a:cs typeface="Arial" panose="020B0604020202020204" pitchFamily="34" charset="0"/>
            </a:endParaRPr>
          </a:p>
          <a:p>
            <a:pPr eaLnBrk="1" hangingPunct="1">
              <a:buClr>
                <a:schemeClr val="tx1"/>
              </a:buClr>
            </a:pPr>
            <a:r>
              <a:rPr lang="en-US" altLang="zh-CN" dirty="0">
                <a:latin typeface="Arial" panose="020B0604020202020204" pitchFamily="34" charset="0"/>
                <a:cs typeface="Arial" panose="020B0604020202020204" pitchFamily="34" charset="0"/>
              </a:rPr>
              <a:t>Use the tautology</a:t>
            </a:r>
          </a:p>
          <a:p>
            <a:pPr eaLnBrk="1" hangingPunct="1"/>
            <a:endParaRPr lang="en-US" altLang="zh-CN" dirty="0">
              <a:latin typeface="Arial" panose="020B0604020202020204" pitchFamily="34" charset="0"/>
              <a:cs typeface="Arial" panose="020B0604020202020204" pitchFamily="34" charset="0"/>
            </a:endParaRPr>
          </a:p>
          <a:p>
            <a:pPr eaLnBrk="1" hangingPunct="1"/>
            <a:endParaRPr lang="en-US" altLang="zh-CN" dirty="0">
              <a:latin typeface="Arial" panose="020B0604020202020204" pitchFamily="34" charset="0"/>
              <a:cs typeface="Arial" panose="020B0604020202020204" pitchFamily="34" charset="0"/>
            </a:endParaRPr>
          </a:p>
          <a:p>
            <a:pPr eaLnBrk="1" hangingPunct="1">
              <a:buFont typeface="Wingdings 2" panose="05020102010507070707" pitchFamily="18" charset="2"/>
              <a:buNone/>
            </a:pPr>
            <a:endParaRPr lang="en-US" altLang="zh-CN" dirty="0">
              <a:latin typeface="Arial" panose="020B0604020202020204" pitchFamily="34" charset="0"/>
              <a:cs typeface="Arial" panose="020B0604020202020204" pitchFamily="34" charset="0"/>
            </a:endParaRPr>
          </a:p>
          <a:p>
            <a:pPr eaLnBrk="1" hangingPunct="1">
              <a:buClr>
                <a:schemeClr val="tx1"/>
              </a:buClr>
            </a:pPr>
            <a:r>
              <a:rPr lang="en-US" altLang="zh-CN" dirty="0">
                <a:latin typeface="Arial" panose="020B0604020202020204" pitchFamily="34" charset="0"/>
                <a:cs typeface="Arial" panose="020B0604020202020204" pitchFamily="34" charset="0"/>
              </a:rPr>
              <a:t>Each of the implications                   is a </a:t>
            </a:r>
            <a:r>
              <a:rPr lang="en-US" altLang="zh-CN" i="1" dirty="0">
                <a:latin typeface="Arial" panose="020B0604020202020204" pitchFamily="34" charset="0"/>
                <a:cs typeface="Arial" panose="020B0604020202020204" pitchFamily="34" charset="0"/>
              </a:rPr>
              <a:t>case</a:t>
            </a:r>
            <a:r>
              <a:rPr lang="en-US" altLang="zh-CN" dirty="0">
                <a:latin typeface="Arial" panose="020B0604020202020204" pitchFamily="34" charset="0"/>
                <a:cs typeface="Arial" panose="020B0604020202020204" pitchFamily="34" charset="0"/>
              </a:rPr>
              <a:t>. </a:t>
            </a:r>
          </a:p>
        </p:txBody>
      </p:sp>
      <p:pic>
        <p:nvPicPr>
          <p:cNvPr id="81924" name="Picture 3" descr="addin_tmp.png">
            <a:extLst>
              <a:ext uri="{FF2B5EF4-FFF2-40B4-BE49-F238E27FC236}">
                <a16:creationId xmlns:a16="http://schemas.microsoft.com/office/drawing/2014/main" id="{2E1126F8-3188-F72B-3FE2-265F4BA2ED3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2129524" y="4285456"/>
            <a:ext cx="667543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4" descr="addin_tmp.png">
            <a:extLst>
              <a:ext uri="{FF2B5EF4-FFF2-40B4-BE49-F238E27FC236}">
                <a16:creationId xmlns:a16="http://schemas.microsoft.com/office/drawing/2014/main" id="{37075A63-8CE4-243F-D7EF-0C6C2CFA9D5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133600" y="2514600"/>
            <a:ext cx="38496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5" descr="addin_tmp.png">
            <a:extLst>
              <a:ext uri="{FF2B5EF4-FFF2-40B4-BE49-F238E27FC236}">
                <a16:creationId xmlns:a16="http://schemas.microsoft.com/office/drawing/2014/main" id="{A1FF4838-6853-2AA2-9BFC-50AF36F8AF3D}"/>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5558524" y="5733256"/>
            <a:ext cx="10937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灯片编号占位符 1">
            <a:extLst>
              <a:ext uri="{FF2B5EF4-FFF2-40B4-BE49-F238E27FC236}">
                <a16:creationId xmlns:a16="http://schemas.microsoft.com/office/drawing/2014/main" id="{5DA03BA4-298D-A18E-A8B6-140DC42505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B3E537-723A-4022-8889-C6492B8B1EB7}" type="slidenum">
              <a:rPr lang="en-US" altLang="zh-CN" smtClean="0">
                <a:solidFill>
                  <a:srgbClr val="045C75"/>
                </a:solidFill>
              </a:rPr>
              <a:pPr/>
              <a:t>169</a:t>
            </a:fld>
            <a:endParaRPr lang="en-US" altLang="zh-CN">
              <a:solidFill>
                <a:srgbClr val="045C75"/>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62C4E8B-7279-4885-BD42-85033655DC81}"/>
              </a:ext>
            </a:extLst>
          </p:cNvPr>
          <p:cNvSpPr>
            <a:spLocks noGrp="1" noChangeArrowheads="1"/>
          </p:cNvSpPr>
          <p:nvPr>
            <p:ph type="body" idx="1"/>
          </p:nvPr>
        </p:nvSpPr>
        <p:spPr>
          <a:xfrm>
            <a:off x="504825" y="1653638"/>
            <a:ext cx="7772400" cy="4267200"/>
          </a:xfrm>
        </p:spPr>
        <p:txBody>
          <a:bodyPr/>
          <a:lstStyle/>
          <a:p>
            <a:pPr eaLnBrk="1" hangingPunct="1"/>
            <a:r>
              <a:rPr lang="en-US" altLang="zh-CN" dirty="0"/>
              <a:t>Note that </a:t>
            </a:r>
            <a:r>
              <a:rPr lang="en-US" altLang="zh-CN" i="1" dirty="0" err="1"/>
              <a:t>p</a:t>
            </a:r>
            <a:r>
              <a:rPr lang="en-US" altLang="zh-CN" dirty="0" err="1">
                <a:sym typeface="Symbol" panose="05050102010706020507" pitchFamily="18" charset="2"/>
              </a:rPr>
              <a:t></a:t>
            </a:r>
            <a:r>
              <a:rPr lang="en-US" altLang="zh-CN" i="1" dirty="0" err="1">
                <a:sym typeface="Symbol" panose="05050102010706020507" pitchFamily="18" charset="2"/>
              </a:rPr>
              <a:t>q</a:t>
            </a:r>
            <a:r>
              <a:rPr lang="en-US" altLang="zh-CN" i="1" dirty="0">
                <a:sym typeface="Symbol" panose="05050102010706020507" pitchFamily="18" charset="2"/>
              </a:rPr>
              <a:t> </a:t>
            </a:r>
            <a:r>
              <a:rPr lang="en-US" altLang="zh-CN" dirty="0">
                <a:sym typeface="Symbol" panose="05050102010706020507" pitchFamily="18" charset="2"/>
              </a:rPr>
              <a:t>means</a:t>
            </a:r>
            <a:br>
              <a:rPr lang="en-US" altLang="zh-CN" dirty="0">
                <a:sym typeface="Symbol" panose="05050102010706020507" pitchFamily="18" charset="2"/>
              </a:rPr>
            </a:br>
            <a:r>
              <a:rPr lang="en-US" altLang="zh-CN" dirty="0">
                <a:sym typeface="Symbol" panose="05050102010706020507" pitchFamily="18" charset="2"/>
              </a:rPr>
              <a:t>that </a:t>
            </a:r>
            <a:r>
              <a:rPr lang="en-US" altLang="zh-CN" i="1" dirty="0">
                <a:sym typeface="Symbol" panose="05050102010706020507" pitchFamily="18" charset="2"/>
              </a:rPr>
              <a:t>p</a:t>
            </a:r>
            <a:r>
              <a:rPr lang="en-US" altLang="zh-CN" dirty="0">
                <a:sym typeface="Symbol" panose="05050102010706020507" pitchFamily="18" charset="2"/>
              </a:rPr>
              <a:t> is true, or </a:t>
            </a:r>
            <a:r>
              <a:rPr lang="en-US" altLang="zh-CN" i="1" dirty="0">
                <a:sym typeface="Symbol" panose="05050102010706020507" pitchFamily="18" charset="2"/>
              </a:rPr>
              <a:t>q</a:t>
            </a:r>
            <a:r>
              <a:rPr lang="en-US" altLang="zh-CN" dirty="0">
                <a:sym typeface="Symbol" panose="05050102010706020507" pitchFamily="18" charset="2"/>
              </a:rPr>
              <a:t> is</a:t>
            </a:r>
            <a:br>
              <a:rPr lang="en-US" altLang="zh-CN" dirty="0">
                <a:sym typeface="Symbol" panose="05050102010706020507" pitchFamily="18" charset="2"/>
              </a:rPr>
            </a:br>
            <a:r>
              <a:rPr lang="en-US" altLang="zh-CN" dirty="0">
                <a:sym typeface="Symbol" panose="05050102010706020507" pitchFamily="18" charset="2"/>
              </a:rPr>
              <a:t>true, </a:t>
            </a:r>
            <a:r>
              <a:rPr lang="en-US" altLang="zh-CN" b="1" dirty="0">
                <a:sym typeface="Symbol" panose="05050102010706020507" pitchFamily="18" charset="2"/>
              </a:rPr>
              <a:t>or both</a:t>
            </a:r>
            <a:r>
              <a:rPr lang="en-US" altLang="zh-CN" dirty="0">
                <a:sym typeface="Symbol" panose="05050102010706020507" pitchFamily="18" charset="2"/>
              </a:rPr>
              <a:t> are true!</a:t>
            </a:r>
          </a:p>
          <a:p>
            <a:pPr eaLnBrk="1" hangingPunct="1"/>
            <a:r>
              <a:rPr lang="en-US" altLang="zh-CN" dirty="0">
                <a:solidFill>
                  <a:schemeClr val="accent2"/>
                </a:solidFill>
                <a:sym typeface="Symbol" panose="05050102010706020507" pitchFamily="18" charset="2"/>
              </a:rPr>
              <a:t>So, this operation is</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also called </a:t>
            </a:r>
            <a:r>
              <a:rPr lang="en-US" altLang="zh-CN" i="1" dirty="0">
                <a:solidFill>
                  <a:schemeClr val="accent2"/>
                </a:solidFill>
                <a:sym typeface="Symbol" panose="05050102010706020507" pitchFamily="18" charset="2"/>
              </a:rPr>
              <a:t>inclusive or,</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because it </a:t>
            </a:r>
            <a:r>
              <a:rPr lang="en-US" altLang="zh-CN" b="1" dirty="0">
                <a:solidFill>
                  <a:schemeClr val="accent2"/>
                </a:solidFill>
                <a:sym typeface="Symbol" panose="05050102010706020507" pitchFamily="18" charset="2"/>
              </a:rPr>
              <a:t>includes</a:t>
            </a:r>
            <a:r>
              <a:rPr lang="en-US" altLang="zh-CN" dirty="0">
                <a:solidFill>
                  <a:schemeClr val="accent2"/>
                </a:solidFill>
                <a:sym typeface="Symbol" panose="05050102010706020507" pitchFamily="18" charset="2"/>
              </a:rPr>
              <a:t> the</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possibility that both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and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are true.</a:t>
            </a:r>
          </a:p>
          <a:p>
            <a:pPr eaLnBrk="1" hangingPunct="1"/>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and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together are also universal.</a:t>
            </a:r>
          </a:p>
        </p:txBody>
      </p:sp>
      <p:sp>
        <p:nvSpPr>
          <p:cNvPr id="50179" name="Rectangle 3">
            <a:extLst>
              <a:ext uri="{FF2B5EF4-FFF2-40B4-BE49-F238E27FC236}">
                <a16:creationId xmlns:a16="http://schemas.microsoft.com/office/drawing/2014/main" id="{D468B988-7092-4F40-A91A-F286E37F2D94}"/>
              </a:ext>
            </a:extLst>
          </p:cNvPr>
          <p:cNvSpPr>
            <a:spLocks noGrp="1" noChangeArrowheads="1"/>
          </p:cNvSpPr>
          <p:nvPr>
            <p:ph type="title"/>
          </p:nvPr>
        </p:nvSpPr>
        <p:spPr/>
        <p:txBody>
          <a:bodyPr/>
          <a:lstStyle/>
          <a:p>
            <a:pPr eaLnBrk="1" hangingPunct="1"/>
            <a:r>
              <a:rPr lang="en-US" altLang="zh-CN" dirty="0"/>
              <a:t>Disjunction (</a:t>
            </a:r>
            <a:r>
              <a:rPr lang="zh-CN" altLang="en-US" dirty="0"/>
              <a:t>析取联结词</a:t>
            </a:r>
            <a:r>
              <a:rPr lang="en-US" altLang="zh-CN" dirty="0"/>
              <a:t>)</a:t>
            </a:r>
          </a:p>
        </p:txBody>
      </p:sp>
      <p:sp>
        <p:nvSpPr>
          <p:cNvPr id="50183" name="Text Box 7">
            <a:extLst>
              <a:ext uri="{FF2B5EF4-FFF2-40B4-BE49-F238E27FC236}">
                <a16:creationId xmlns:a16="http://schemas.microsoft.com/office/drawing/2014/main" id="{77E77441-4A1E-4438-A80E-1C18DE97B772}"/>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9" name="Table 3">
            <a:extLst>
              <a:ext uri="{FF2B5EF4-FFF2-40B4-BE49-F238E27FC236}">
                <a16:creationId xmlns:a16="http://schemas.microsoft.com/office/drawing/2014/main" id="{C2C3AF19-7748-4B00-BB28-56797FFF1442}"/>
              </a:ext>
            </a:extLst>
          </p:cNvPr>
          <p:cNvGraphicFramePr>
            <a:graphicFrameLocks noGrp="1"/>
          </p:cNvGraphicFramePr>
          <p:nvPr>
            <p:extLst>
              <p:ext uri="{D42A27DB-BD31-4B8C-83A1-F6EECF244321}">
                <p14:modId xmlns:p14="http://schemas.microsoft.com/office/powerpoint/2010/main" val="3027000501"/>
              </p:ext>
            </p:extLst>
          </p:nvPr>
        </p:nvGraphicFramePr>
        <p:xfrm>
          <a:off x="5364088" y="2001829"/>
          <a:ext cx="3600000" cy="25908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8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i="1" dirty="0">
                          <a:latin typeface="+mj-lt"/>
                          <a:ea typeface="Cambria Math" panose="02040503050406030204"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0" i="1" dirty="0">
                          <a:latin typeface="+mj-lt"/>
                        </a:rPr>
                        <a:t>p</a:t>
                      </a:r>
                      <a:r>
                        <a:rPr lang="en-US" sz="2800" b="0" i="1" dirty="0">
                          <a:latin typeface="+mj-lt"/>
                        </a:rPr>
                        <a:t>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800" dirty="0"/>
                        <a:t>T</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dirty="0"/>
                        <a:t>F</a:t>
                      </a:r>
                      <a:endParaRPr lang="en-US" sz="28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8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1C80414A-662F-4D5C-9C4D-EA873967BA96}"/>
              </a:ext>
            </a:extLst>
          </p:cNvPr>
          <p:cNvSpPr>
            <a:spLocks noGrp="1"/>
          </p:cNvSpPr>
          <p:nvPr>
            <p:ph type="sldNum" sz="quarter" idx="12"/>
          </p:nvPr>
        </p:nvSpPr>
        <p:spPr/>
        <p:txBody>
          <a:bodyPr/>
          <a:lstStyle/>
          <a:p>
            <a:fld id="{0E0F66E4-F918-4E84-900C-EBB0345C0212}" type="slidenum">
              <a:rPr lang="en-US" altLang="zh-CN" smtClean="0"/>
              <a:pPr/>
              <a:t>17</a:t>
            </a:fld>
            <a:endParaRPr lang="en-US" altLang="zh-CN"/>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4E2172F-E45E-C589-83A7-2DE1424E413D}"/>
              </a:ext>
            </a:extLst>
          </p:cNvPr>
          <p:cNvSpPr>
            <a:spLocks noGrp="1"/>
          </p:cNvSpPr>
          <p:nvPr>
            <p:ph type="title"/>
          </p:nvPr>
        </p:nvSpPr>
        <p:spPr>
          <a:xfrm>
            <a:off x="2212975" y="468313"/>
            <a:ext cx="4718050"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2947" name="Content Placeholder 2">
            <a:extLst>
              <a:ext uri="{FF2B5EF4-FFF2-40B4-BE49-F238E27FC236}">
                <a16:creationId xmlns:a16="http://schemas.microsoft.com/office/drawing/2014/main" id="{7AA45514-FDDA-4DD8-1609-1A5DD39EA612}"/>
              </a:ext>
            </a:extLst>
          </p:cNvPr>
          <p:cNvSpPr>
            <a:spLocks noGrp="1"/>
          </p:cNvSpPr>
          <p:nvPr>
            <p:ph idx="1"/>
          </p:nvPr>
        </p:nvSpPr>
        <p:spPr>
          <a:xfrm>
            <a:off x="971550" y="1628775"/>
            <a:ext cx="7200900" cy="4389438"/>
          </a:xfrm>
        </p:spPr>
        <p:txBody>
          <a:bodyPr/>
          <a:lstStyle/>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rPr>
              <a:t>Example</a:t>
            </a:r>
            <a:r>
              <a:rPr lang="en-US" altLang="zh-CN" sz="2200">
                <a:latin typeface="Arial" panose="020B0604020202020204" pitchFamily="34" charset="0"/>
                <a:cs typeface="Arial" panose="020B0604020202020204" pitchFamily="34" charset="0"/>
              </a:rPr>
              <a:t>: </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Let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a:t>
            </a:r>
            <a:r>
              <a:rPr lang="en-US" altLang="zh-CN" sz="2200" i="1">
                <a:latin typeface="Arial" panose="020B0604020202020204" pitchFamily="34" charset="0"/>
                <a:cs typeface="Arial" panose="020B0604020202020204" pitchFamily="34" charset="0"/>
                <a:sym typeface="Symbol" panose="05050102010706020507" pitchFamily="18" charset="2"/>
              </a:rPr>
              <a:t>  </a:t>
            </a:r>
          </a:p>
          <a:p>
            <a:pPr eaLnBrk="1" hangingPunct="1">
              <a:lnSpc>
                <a:spcPct val="80000"/>
              </a:lnSpc>
              <a:buFont typeface="Wingdings 2" panose="05020102010507070707" pitchFamily="18" charset="2"/>
              <a:buNone/>
            </a:pPr>
            <a:r>
              <a:rPr lang="en-US" altLang="zh-CN" sz="2200" i="1">
                <a:latin typeface="Arial" panose="020B0604020202020204" pitchFamily="34" charset="0"/>
                <a:cs typeface="Arial" panose="020B0604020202020204" pitchFamily="34" charset="0"/>
                <a:sym typeface="Symbol" panose="05050102010706020507" pitchFamily="18" charset="2"/>
              </a:rPr>
              <a:t>			</a:t>
            </a:r>
            <a:r>
              <a:rPr lang="en-US" altLang="zh-CN" sz="2200">
                <a:latin typeface="Arial" panose="020B0604020202020204" pitchFamily="34" charset="0"/>
                <a:cs typeface="Arial" panose="020B0604020202020204" pitchFamily="34" charset="0"/>
                <a:sym typeface="Symbol" panose="05050102010706020507" pitchFamily="18" charset="2"/>
              </a:rPr>
              <a:t>if</a:t>
            </a:r>
            <a:r>
              <a:rPr lang="en-US" altLang="zh-CN" sz="2200">
                <a:latin typeface="Arial" panose="020B0604020202020204" pitchFamily="34" charset="0"/>
                <a:cs typeface="Arial" panose="020B0604020202020204" pitchFamily="34" charset="0"/>
              </a:rPr>
              <a: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rPr>
              <a:t> ≥ </a:t>
            </a:r>
            <a:r>
              <a:rPr lang="en-US" altLang="zh-CN" sz="2200" i="1">
                <a:latin typeface="Arial" panose="020B0604020202020204" pitchFamily="34" charset="0"/>
                <a:cs typeface="Arial" panose="020B0604020202020204" pitchFamily="34" charset="0"/>
              </a:rPr>
              <a:t>b, </a:t>
            </a:r>
            <a:r>
              <a:rPr lang="en-US" altLang="zh-CN" sz="2200">
                <a:latin typeface="Arial" panose="020B0604020202020204" pitchFamily="34" charset="0"/>
                <a:cs typeface="Arial" panose="020B0604020202020204" pitchFamily="34" charset="0"/>
              </a:rPr>
              <a:t> </a:t>
            </a:r>
            <a:r>
              <a:rPr lang="en-US" altLang="zh-CN" sz="2200">
                <a:latin typeface="Arial" panose="020B0604020202020204" pitchFamily="34" charset="0"/>
                <a:cs typeface="Arial" panose="020B0604020202020204" pitchFamily="34" charset="0"/>
                <a:sym typeface="Symbol" panose="05050102010706020507" pitchFamily="18" charset="2"/>
              </a:rPr>
              <a:t>otherwise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Show that for all  real numbers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             	(a @b) @ c = a @ (b @ c)</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(This means the operation @ is associative.)</a:t>
            </a:r>
          </a:p>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sym typeface="Symbol" panose="05050102010706020507" pitchFamily="18" charset="2"/>
              </a:rPr>
              <a:t>Proof</a:t>
            </a:r>
            <a:r>
              <a:rPr lang="en-US" altLang="zh-CN" sz="2200">
                <a:latin typeface="Arial" panose="020B0604020202020204" pitchFamily="34" charset="0"/>
                <a:cs typeface="Arial" panose="020B0604020202020204" pitchFamily="34" charset="0"/>
                <a:sym typeface="Symbol" panose="05050102010706020507" pitchFamily="18" charset="2"/>
              </a:rPr>
              <a:t>: Let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and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be arbitrary real numbers.</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Then one of the following 6 cases must hold. </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a</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p>
          <a:p>
            <a:pPr eaLnBrk="1" hangingPunct="1">
              <a:lnSpc>
                <a:spcPct val="80000"/>
              </a:lnSpc>
              <a:buFont typeface="Calibri" panose="020F0502020204030204" pitchFamily="34" charset="0"/>
              <a:buAutoNum type="arabicPeriod"/>
            </a:pPr>
            <a:endParaRPr lang="en-US" altLang="zh-CN" sz="2200">
              <a:latin typeface="Cambria Math" panose="02040503050406030204" pitchFamily="18" charset="0"/>
              <a:sym typeface="Symbol" panose="05050102010706020507" pitchFamily="18" charset="2"/>
            </a:endParaRPr>
          </a:p>
          <a:p>
            <a:pPr eaLnBrk="1" hangingPunct="1">
              <a:lnSpc>
                <a:spcPct val="80000"/>
              </a:lnSpc>
              <a:buFont typeface="Calibri" panose="020F0502020204030204" pitchFamily="34" charset="0"/>
              <a:buAutoNum type="arabicPeriod"/>
            </a:pPr>
            <a:endParaRPr lang="en-US" altLang="zh-CN" sz="2200"/>
          </a:p>
        </p:txBody>
      </p:sp>
      <p:sp>
        <p:nvSpPr>
          <p:cNvPr id="82948" name="灯片编号占位符 1">
            <a:extLst>
              <a:ext uri="{FF2B5EF4-FFF2-40B4-BE49-F238E27FC236}">
                <a16:creationId xmlns:a16="http://schemas.microsoft.com/office/drawing/2014/main" id="{21594619-0B44-6413-0F52-B0AC8D2F44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F932A-9E1D-4480-872D-1A72263E6724}" type="slidenum">
              <a:rPr lang="en-US" altLang="zh-CN" smtClean="0">
                <a:solidFill>
                  <a:srgbClr val="045C75"/>
                </a:solidFill>
              </a:rPr>
              <a:pPr/>
              <a:t>170</a:t>
            </a:fld>
            <a:endParaRPr lang="en-US" altLang="zh-CN">
              <a:solidFill>
                <a:srgbClr val="045C75"/>
              </a:solidFill>
            </a:endParaRP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E09FA381-D402-5A06-A434-BE4CB84682F7}"/>
              </a:ext>
            </a:extLst>
          </p:cNvPr>
          <p:cNvSpPr>
            <a:spLocks noGrp="1"/>
          </p:cNvSpPr>
          <p:nvPr>
            <p:ph type="title"/>
          </p:nvPr>
        </p:nvSpPr>
        <p:spPr>
          <a:xfrm>
            <a:off x="2262188" y="533400"/>
            <a:ext cx="4619625" cy="795338"/>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3971" name="Content Placeholder 2">
            <a:extLst>
              <a:ext uri="{FF2B5EF4-FFF2-40B4-BE49-F238E27FC236}">
                <a16:creationId xmlns:a16="http://schemas.microsoft.com/office/drawing/2014/main" id="{9F7C881B-0E09-2219-407B-F1344AA427E8}"/>
              </a:ext>
            </a:extLst>
          </p:cNvPr>
          <p:cNvSpPr>
            <a:spLocks noGrp="1"/>
          </p:cNvSpPr>
          <p:nvPr>
            <p:ph idx="1"/>
          </p:nvPr>
        </p:nvSpPr>
        <p:spPr/>
        <p:txBody>
          <a:bodyPr/>
          <a:lstStyle/>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Case 1: a ≥ b ≥ c</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(a @ b) = a, a @ c = a, b @ c = b</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Hence (a @ b) @ c = a = a @ (b @ c)</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Therefore the equality holds for the first case.</a:t>
            </a:r>
          </a:p>
          <a:p>
            <a:pPr marL="514350" indent="-514350" eaLnBrk="1" hangingPunct="1">
              <a:buFont typeface="Wingdings 2" panose="05020102010507070707" pitchFamily="18" charset="2"/>
              <a:buNone/>
            </a:pP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      A complete proof requires that the equality be shown to hold for all 6 cases. But the proofs of the remaining cases are similar. Try them.</a:t>
            </a: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Calibri" panose="020F0502020204030204" pitchFamily="34" charset="0"/>
              <a:buAutoNum type="arabicPeriod"/>
            </a:pPr>
            <a:endParaRPr lang="en-US" altLang="zh-CN"/>
          </a:p>
        </p:txBody>
      </p:sp>
      <p:sp>
        <p:nvSpPr>
          <p:cNvPr id="83972" name="灯片编号占位符 1">
            <a:extLst>
              <a:ext uri="{FF2B5EF4-FFF2-40B4-BE49-F238E27FC236}">
                <a16:creationId xmlns:a16="http://schemas.microsoft.com/office/drawing/2014/main" id="{5E4BF65E-90F5-632A-1C75-7737526979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0A9A04-EBE0-4A67-B26C-3C37102D4B09}" type="slidenum">
              <a:rPr lang="en-US" altLang="zh-CN" smtClean="0">
                <a:solidFill>
                  <a:srgbClr val="045C75"/>
                </a:solidFill>
              </a:rPr>
              <a:pPr/>
              <a:t>171</a:t>
            </a:fld>
            <a:endParaRPr lang="en-US" altLang="zh-CN">
              <a:solidFill>
                <a:srgbClr val="045C75"/>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4FA6FF0-4747-44DB-2737-DA36CCDB0706}"/>
              </a:ext>
            </a:extLst>
          </p:cNvPr>
          <p:cNvSpPr>
            <a:spLocks noGrp="1"/>
          </p:cNvSpPr>
          <p:nvPr>
            <p:ph type="title"/>
          </p:nvPr>
        </p:nvSpPr>
        <p:spPr>
          <a:xfrm>
            <a:off x="534988" y="765175"/>
            <a:ext cx="8074025" cy="722313"/>
          </a:xfrm>
        </p:spPr>
        <p:txBody>
          <a:bodyPr/>
          <a:lstStyle/>
          <a:p>
            <a:pPr algn="ctr" eaLnBrk="1" hangingPunct="1"/>
            <a:r>
              <a:rPr lang="en-US" altLang="zh-CN" sz="4400" b="1">
                <a:solidFill>
                  <a:schemeClr val="tx1"/>
                </a:solidFill>
                <a:latin typeface="Arial" panose="020B0604020202020204" pitchFamily="34" charset="0"/>
                <a:cs typeface="Arial" panose="020B0604020202020204" pitchFamily="34" charset="0"/>
              </a:rPr>
              <a:t>Without Loss of Generality</a:t>
            </a:r>
          </a:p>
        </p:txBody>
      </p:sp>
      <p:sp>
        <p:nvSpPr>
          <p:cNvPr id="84995" name="Content Placeholder 2">
            <a:extLst>
              <a:ext uri="{FF2B5EF4-FFF2-40B4-BE49-F238E27FC236}">
                <a16:creationId xmlns:a16="http://schemas.microsoft.com/office/drawing/2014/main" id="{7360CCC4-AEB3-1DD0-2AC8-70DE16C3E6D9}"/>
              </a:ext>
            </a:extLst>
          </p:cNvPr>
          <p:cNvSpPr>
            <a:spLocks noGrp="1"/>
          </p:cNvSpPr>
          <p:nvPr>
            <p:ph idx="1"/>
          </p:nvPr>
        </p:nvSpPr>
        <p:spPr/>
        <p:txBody>
          <a:bodyPr/>
          <a:lstStyle/>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Example</a:t>
            </a:r>
            <a:r>
              <a:rPr lang="en-US" altLang="zh-CN" sz="1900">
                <a:latin typeface="Arial" panose="020B0604020202020204" pitchFamily="34" charset="0"/>
                <a:cs typeface="Arial" panose="020B0604020202020204" pitchFamily="34" charset="0"/>
              </a:rPr>
              <a:t>: Show that if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integers  and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and 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 then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a:t>
            </a:r>
          </a:p>
          <a:p>
            <a:pPr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b="1">
                <a:latin typeface="Arial" panose="020B0604020202020204" pitchFamily="34" charset="0"/>
                <a:cs typeface="Arial" panose="020B0604020202020204" pitchFamily="34" charset="0"/>
              </a:rPr>
              <a:t>Proof</a:t>
            </a:r>
            <a:r>
              <a:rPr lang="en-US" altLang="zh-CN" sz="1900">
                <a:latin typeface="Arial" panose="020B0604020202020204" pitchFamily="34" charset="0"/>
                <a:cs typeface="Arial" panose="020B0604020202020204" pitchFamily="34" charset="0"/>
              </a:rPr>
              <a:t>: Use a proof by contraposition. Suppose  </a:t>
            </a:r>
            <a:r>
              <a:rPr lang="en-US" altLang="zh-CN" sz="1900" i="1">
                <a:latin typeface="Arial" panose="020B0604020202020204" pitchFamily="34" charset="0"/>
                <a:cs typeface="Arial" panose="020B0604020202020204" pitchFamily="34" charset="0"/>
              </a:rPr>
              <a:t>x </a:t>
            </a:r>
            <a:r>
              <a:rPr lang="en-US" altLang="zh-CN" sz="1900">
                <a:latin typeface="Arial" panose="020B0604020202020204" pitchFamily="34" charset="0"/>
                <a:cs typeface="Arial" panose="020B0604020202020204" pitchFamily="34" charset="0"/>
              </a:rPr>
              <a:t>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not both even. Then, one or both are odd. Without loss of generality, assume that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for some integer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1</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even.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2</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 + </a:t>
            </a:r>
            <a:r>
              <a:rPr lang="en-US" altLang="zh-CN" sz="1900">
                <a:latin typeface="Arial" panose="020B0604020202020204" pitchFamily="34" charset="0"/>
                <a:cs typeface="Arial" panose="020B0604020202020204" pitchFamily="34" charset="0"/>
              </a:rPr>
              <a:t>1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 2(2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n</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p>
          <a:p>
            <a:pPr eaLnBrk="1" hangingPunct="1">
              <a:lnSpc>
                <a:spcPct val="80000"/>
              </a:lnSpc>
              <a:buFont typeface="Wingdings 2" panose="05020102010507070707" pitchFamily="18" charset="2"/>
              <a:buNone/>
            </a:pPr>
            <a:endParaRPr lang="en-US" altLang="zh-CN" sz="1900" b="1">
              <a:latin typeface="Arial" panose="020B0604020202020204" pitchFamily="34" charset="0"/>
              <a:cs typeface="Arial" panose="020B0604020202020204" pitchFamily="34" charset="0"/>
            </a:endParaRPr>
          </a:p>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We only cover the case where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because the case where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odd is  similar. The use phrase </a:t>
            </a:r>
            <a:r>
              <a:rPr lang="en-US" altLang="zh-CN" sz="1900" i="1">
                <a:solidFill>
                  <a:srgbClr val="C00000"/>
                </a:solidFill>
                <a:latin typeface="Arial" panose="020B0604020202020204" pitchFamily="34" charset="0"/>
                <a:cs typeface="Arial" panose="020B0604020202020204" pitchFamily="34" charset="0"/>
              </a:rPr>
              <a:t>without  loss of generality</a:t>
            </a:r>
            <a:r>
              <a:rPr lang="en-US" altLang="zh-CN" sz="1900" b="1">
                <a:solidFill>
                  <a:srgbClr val="C00000"/>
                </a:solidFill>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a:t>
            </a:r>
            <a:r>
              <a:rPr lang="en-US" altLang="zh-CN" sz="1900">
                <a:solidFill>
                  <a:srgbClr val="C00000"/>
                </a:solidFill>
                <a:latin typeface="Arial" panose="020B0604020202020204" pitchFamily="34" charset="0"/>
                <a:cs typeface="Arial" panose="020B0604020202020204" pitchFamily="34" charset="0"/>
              </a:rPr>
              <a:t>WLOG</a:t>
            </a:r>
            <a:r>
              <a:rPr lang="en-US" altLang="zh-CN" sz="1900">
                <a:latin typeface="Arial" panose="020B0604020202020204" pitchFamily="34" charset="0"/>
                <a:cs typeface="Arial" panose="020B0604020202020204" pitchFamily="34" charset="0"/>
              </a:rPr>
              <a:t>) indicates this. </a:t>
            </a:r>
          </a:p>
          <a:p>
            <a:pPr eaLnBrk="1" hangingPunct="1">
              <a:lnSpc>
                <a:spcPct val="80000"/>
              </a:lnSpc>
              <a:buFont typeface="Wingdings 2" panose="05020102010507070707" pitchFamily="18" charset="2"/>
              <a:buNone/>
            </a:pPr>
            <a:endParaRPr lang="en-US" altLang="zh-CN" sz="1400">
              <a:latin typeface="Cambria Math" panose="02040503050406030204" pitchFamily="18" charset="0"/>
            </a:endParaRPr>
          </a:p>
          <a:p>
            <a:pPr eaLnBrk="1" hangingPunct="1">
              <a:lnSpc>
                <a:spcPct val="80000"/>
              </a:lnSpc>
              <a:buFont typeface="Wingdings 2" panose="05020102010507070707" pitchFamily="18" charset="2"/>
              <a:buNone/>
            </a:pPr>
            <a:r>
              <a:rPr lang="en-US" altLang="zh-CN" sz="1400">
                <a:latin typeface="Cambria Math" panose="02040503050406030204" pitchFamily="18" charset="0"/>
              </a:rPr>
              <a:t>     </a:t>
            </a:r>
          </a:p>
        </p:txBody>
      </p:sp>
      <p:sp>
        <p:nvSpPr>
          <p:cNvPr id="4" name="Isosceles Triangle 3">
            <a:extLst>
              <a:ext uri="{FF2B5EF4-FFF2-40B4-BE49-F238E27FC236}">
                <a16:creationId xmlns:a16="http://schemas.microsoft.com/office/drawing/2014/main" id="{DA14E7B4-CF75-72E8-AE9B-B2895E552F9D}"/>
              </a:ext>
            </a:extLst>
          </p:cNvPr>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4997" name="灯片编号占位符 1">
            <a:extLst>
              <a:ext uri="{FF2B5EF4-FFF2-40B4-BE49-F238E27FC236}">
                <a16:creationId xmlns:a16="http://schemas.microsoft.com/office/drawing/2014/main" id="{C273D45E-6434-B2C8-F804-07BA0E9633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24B826-4AE3-49EA-99E5-44AE959D97AB}" type="slidenum">
              <a:rPr lang="en-US" altLang="zh-CN" smtClean="0">
                <a:solidFill>
                  <a:srgbClr val="045C75"/>
                </a:solidFill>
              </a:rPr>
              <a:pPr/>
              <a:t>172</a:t>
            </a:fld>
            <a:endParaRPr lang="en-US" altLang="zh-CN">
              <a:solidFill>
                <a:srgbClr val="045C75"/>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C7A2A20-B87B-04DD-0EA9-61AAD670F525}"/>
              </a:ext>
            </a:extLst>
          </p:cNvPr>
          <p:cNvSpPr>
            <a:spLocks noGrp="1" noChangeArrowheads="1"/>
          </p:cNvSpPr>
          <p:nvPr>
            <p:ph type="title"/>
          </p:nvPr>
        </p:nvSpPr>
        <p:spPr/>
        <p:txBody>
          <a:bodyPr/>
          <a:lstStyle/>
          <a:p>
            <a:pPr eaLnBrk="1" hangingPunct="1"/>
            <a:r>
              <a:rPr lang="en-US" altLang="zh-CN" b="1"/>
              <a:t>Proving Existentials</a:t>
            </a:r>
          </a:p>
        </p:txBody>
      </p:sp>
      <p:sp>
        <p:nvSpPr>
          <p:cNvPr id="92163" name="Rectangle 3">
            <a:extLst>
              <a:ext uri="{FF2B5EF4-FFF2-40B4-BE49-F238E27FC236}">
                <a16:creationId xmlns:a16="http://schemas.microsoft.com/office/drawing/2014/main" id="{BF32472C-8069-C460-622E-D5B2DB33811B}"/>
              </a:ext>
            </a:extLst>
          </p:cNvPr>
          <p:cNvSpPr>
            <a:spLocks noGrp="1" noChangeArrowheads="1"/>
          </p:cNvSpPr>
          <p:nvPr>
            <p:ph type="body" idx="1"/>
          </p:nvPr>
        </p:nvSpPr>
        <p:spPr/>
        <p:txBody>
          <a:bodyPr/>
          <a:lstStyle/>
          <a:p>
            <a:pPr eaLnBrk="1" hangingPunct="1"/>
            <a:r>
              <a:rPr lang="en-US" altLang="zh-CN"/>
              <a:t>A proof of a statement of the form </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is called an </a:t>
            </a:r>
            <a:r>
              <a:rPr lang="en-US" altLang="zh-CN" i="1">
                <a:sym typeface="Symbol" panose="05050102010706020507" pitchFamily="18" charset="2"/>
              </a:rPr>
              <a:t>existence proof</a:t>
            </a:r>
            <a:r>
              <a:rPr lang="en-US" altLang="zh-CN">
                <a:sym typeface="Symbol" panose="05050102010706020507" pitchFamily="18" charset="2"/>
              </a:rPr>
              <a:t>.</a:t>
            </a:r>
          </a:p>
          <a:p>
            <a:pPr eaLnBrk="1" hangingPunct="1"/>
            <a:r>
              <a:rPr lang="en-US" altLang="zh-CN">
                <a:sym typeface="Symbol" panose="05050102010706020507" pitchFamily="18" charset="2"/>
              </a:rPr>
              <a:t>If the proof demonstrates how to actually find or construct a specific element </a:t>
            </a:r>
            <a:r>
              <a:rPr lang="en-US" altLang="zh-CN" i="1">
                <a:solidFill>
                  <a:srgbClr val="006600"/>
                </a:solidFill>
                <a:sym typeface="Symbol" panose="05050102010706020507" pitchFamily="18" charset="2"/>
              </a:rPr>
              <a:t>a</a:t>
            </a:r>
            <a:r>
              <a:rPr lang="en-US" altLang="zh-CN">
                <a:sym typeface="Symbol" panose="05050102010706020507" pitchFamily="18" charset="2"/>
              </a:rPr>
              <a:t> such that </a:t>
            </a:r>
            <a:r>
              <a:rPr lang="en-US" altLang="zh-CN" i="1">
                <a:sym typeface="Symbol" panose="05050102010706020507" pitchFamily="18" charset="2"/>
              </a:rPr>
              <a:t>P</a:t>
            </a:r>
            <a:r>
              <a:rPr lang="en-US" altLang="zh-CN">
                <a:sym typeface="Symbol" panose="05050102010706020507" pitchFamily="18" charset="2"/>
              </a:rPr>
              <a:t>(</a:t>
            </a:r>
            <a:r>
              <a:rPr lang="en-US" altLang="zh-CN" i="1">
                <a:solidFill>
                  <a:srgbClr val="006600"/>
                </a:solidFill>
                <a:sym typeface="Symbol" panose="05050102010706020507" pitchFamily="18" charset="2"/>
              </a:rPr>
              <a:t>a</a:t>
            </a:r>
            <a:r>
              <a:rPr lang="en-US" altLang="zh-CN">
                <a:sym typeface="Symbol" panose="05050102010706020507" pitchFamily="18" charset="2"/>
              </a:rPr>
              <a:t>) is true, then it is a </a:t>
            </a:r>
            <a:r>
              <a:rPr lang="en-US" altLang="zh-CN" i="1">
                <a:sym typeface="Symbol" panose="05050102010706020507" pitchFamily="18" charset="2"/>
              </a:rPr>
              <a:t>constructive</a:t>
            </a:r>
            <a:r>
              <a:rPr lang="en-US" altLang="zh-CN">
                <a:sym typeface="Symbol" panose="05050102010706020507" pitchFamily="18" charset="2"/>
              </a:rPr>
              <a:t> proof.</a:t>
            </a:r>
          </a:p>
          <a:p>
            <a:pPr eaLnBrk="1" hangingPunct="1"/>
            <a:r>
              <a:rPr lang="en-US" altLang="zh-CN">
                <a:sym typeface="Symbol" panose="05050102010706020507" pitchFamily="18" charset="2"/>
              </a:rPr>
              <a:t>Otherwise, it is </a:t>
            </a:r>
            <a:r>
              <a:rPr lang="en-US" altLang="zh-CN" i="1">
                <a:sym typeface="Symbol" panose="05050102010706020507" pitchFamily="18" charset="2"/>
              </a:rPr>
              <a:t>nonconstructive</a:t>
            </a:r>
            <a:r>
              <a:rPr lang="en-US" altLang="zh-CN">
                <a:sym typeface="Symbol" panose="05050102010706020507" pitchFamily="18" charset="2"/>
              </a:rPr>
              <a:t>.</a:t>
            </a:r>
          </a:p>
          <a:p>
            <a:pPr eaLnBrk="1" hangingPunct="1"/>
            <a:endParaRPr lang="en-US" altLang="zh-CN"/>
          </a:p>
        </p:txBody>
      </p:sp>
      <p:sp>
        <p:nvSpPr>
          <p:cNvPr id="92164" name="灯片编号占位符 1">
            <a:extLst>
              <a:ext uri="{FF2B5EF4-FFF2-40B4-BE49-F238E27FC236}">
                <a16:creationId xmlns:a16="http://schemas.microsoft.com/office/drawing/2014/main" id="{11F7D3E0-6F30-C194-79F2-46D9EBECE69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894432-888E-488A-BBD5-53FF11CC42A4}" type="slidenum">
              <a:rPr lang="en-US" altLang="zh-CN" sz="1400" smtClean="0"/>
              <a:pPr>
                <a:spcBef>
                  <a:spcPct val="0"/>
                </a:spcBef>
                <a:buFontTx/>
                <a:buNone/>
              </a:pPr>
              <a:t>173</a:t>
            </a:fld>
            <a:endParaRPr lang="en-US" altLang="zh-CN" sz="1400"/>
          </a:p>
        </p:txBody>
      </p:sp>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B0902C5-E595-A9E2-6A92-698CC5F4D289}"/>
              </a:ext>
            </a:extLst>
          </p:cNvPr>
          <p:cNvSpPr>
            <a:spLocks noGrp="1" noChangeArrowheads="1"/>
          </p:cNvSpPr>
          <p:nvPr>
            <p:ph type="title"/>
          </p:nvPr>
        </p:nvSpPr>
        <p:spPr/>
        <p:txBody>
          <a:bodyPr/>
          <a:lstStyle/>
          <a:p>
            <a:pPr eaLnBrk="1" hangingPunct="1"/>
            <a:r>
              <a:rPr lang="en-US" altLang="zh-CN" b="1"/>
              <a:t>Constructive Existence Proof</a:t>
            </a:r>
          </a:p>
        </p:txBody>
      </p:sp>
      <p:sp>
        <p:nvSpPr>
          <p:cNvPr id="94211" name="Rectangle 3">
            <a:extLst>
              <a:ext uri="{FF2B5EF4-FFF2-40B4-BE49-F238E27FC236}">
                <a16:creationId xmlns:a16="http://schemas.microsoft.com/office/drawing/2014/main" id="{07E475E6-737C-D661-74BA-7C99C624C1E6}"/>
              </a:ext>
            </a:extLst>
          </p:cNvPr>
          <p:cNvSpPr>
            <a:spLocks noGrp="1" noChangeArrowheads="1"/>
          </p:cNvSpPr>
          <p:nvPr>
            <p:ph type="body" idx="1"/>
          </p:nvPr>
        </p:nvSpPr>
        <p:spPr/>
        <p:txBody>
          <a:bodyPr/>
          <a:lstStyle/>
          <a:p>
            <a:pPr eaLnBrk="1" hangingPunct="1"/>
            <a:r>
              <a:rPr lang="en-US" altLang="zh-CN" b="1"/>
              <a:t>Theorem:</a:t>
            </a:r>
            <a:r>
              <a:rPr lang="en-US" altLang="zh-CN"/>
              <a:t> There exists a positive integer </a:t>
            </a:r>
            <a:r>
              <a:rPr lang="en-US" altLang="zh-CN" i="1"/>
              <a:t>n</a:t>
            </a:r>
            <a:r>
              <a:rPr lang="en-US" altLang="zh-CN"/>
              <a:t> that is the sum of two perfect cubes in two different ways:</a:t>
            </a:r>
          </a:p>
          <a:p>
            <a:pPr lvl="1" eaLnBrk="1" hangingPunct="1"/>
            <a:r>
              <a:rPr lang="en-US" altLang="zh-CN"/>
              <a:t>equal to </a:t>
            </a:r>
            <a:r>
              <a:rPr lang="en-US" altLang="zh-CN" i="1"/>
              <a:t>j</a:t>
            </a:r>
            <a:r>
              <a:rPr lang="en-US" altLang="zh-CN" baseline="30000"/>
              <a:t>3</a:t>
            </a:r>
            <a:r>
              <a:rPr lang="en-US" altLang="zh-CN"/>
              <a:t> + </a:t>
            </a:r>
            <a:r>
              <a:rPr lang="en-US" altLang="zh-CN" i="1"/>
              <a:t>k</a:t>
            </a:r>
            <a:r>
              <a:rPr lang="en-US" altLang="zh-CN" baseline="30000"/>
              <a:t>3</a:t>
            </a:r>
            <a:r>
              <a:rPr lang="en-US" altLang="zh-CN"/>
              <a:t> and </a:t>
            </a:r>
            <a:r>
              <a:rPr lang="en-US" altLang="zh-CN" i="1"/>
              <a:t>l</a:t>
            </a:r>
            <a:r>
              <a:rPr lang="en-US" altLang="zh-CN" baseline="30000"/>
              <a:t>3</a:t>
            </a:r>
            <a:r>
              <a:rPr lang="en-US" altLang="zh-CN"/>
              <a:t> + </a:t>
            </a:r>
            <a:r>
              <a:rPr lang="en-US" altLang="zh-CN" i="1"/>
              <a:t>m</a:t>
            </a:r>
            <a:r>
              <a:rPr lang="en-US" altLang="zh-CN" baseline="30000"/>
              <a:t>3</a:t>
            </a:r>
            <a:r>
              <a:rPr lang="en-US" altLang="zh-CN"/>
              <a:t> where </a:t>
            </a:r>
            <a:r>
              <a:rPr lang="en-US" altLang="zh-CN" i="1"/>
              <a:t>j</a:t>
            </a:r>
            <a:r>
              <a:rPr lang="en-US" altLang="zh-CN"/>
              <a:t>, </a:t>
            </a:r>
            <a:r>
              <a:rPr lang="en-US" altLang="zh-CN" i="1"/>
              <a:t>k</a:t>
            </a:r>
            <a:r>
              <a:rPr lang="en-US" altLang="zh-CN"/>
              <a:t>, </a:t>
            </a:r>
            <a:r>
              <a:rPr lang="en-US" altLang="zh-CN" i="1"/>
              <a:t>l</a:t>
            </a:r>
            <a:r>
              <a:rPr lang="en-US" altLang="zh-CN"/>
              <a:t>, </a:t>
            </a:r>
            <a:r>
              <a:rPr lang="en-US" altLang="zh-CN" i="1"/>
              <a:t>m</a:t>
            </a:r>
            <a:r>
              <a:rPr lang="en-US" altLang="zh-CN"/>
              <a:t> are positive integers, and {</a:t>
            </a:r>
            <a:r>
              <a:rPr lang="en-US" altLang="zh-CN" i="1"/>
              <a:t>j</a:t>
            </a:r>
            <a:r>
              <a:rPr lang="en-US" altLang="zh-CN"/>
              <a:t>,</a:t>
            </a:r>
            <a:r>
              <a:rPr lang="en-US" altLang="zh-CN" i="1"/>
              <a:t>k</a:t>
            </a:r>
            <a:r>
              <a:rPr lang="en-US" altLang="zh-CN"/>
              <a:t>} </a:t>
            </a:r>
            <a:r>
              <a:rPr lang="en-US" altLang="zh-CN">
                <a:cs typeface="Times New Roman" panose="02020603050405020304" pitchFamily="18" charset="0"/>
              </a:rPr>
              <a:t>≠ {</a:t>
            </a:r>
            <a:r>
              <a:rPr lang="en-US" altLang="zh-CN" i="1">
                <a:cs typeface="Times New Roman" panose="02020603050405020304" pitchFamily="18" charset="0"/>
              </a:rPr>
              <a:t>l</a:t>
            </a:r>
            <a:r>
              <a:rPr lang="en-US" altLang="zh-CN">
                <a:cs typeface="Times New Roman" panose="02020603050405020304" pitchFamily="18" charset="0"/>
              </a:rPr>
              <a:t>,</a:t>
            </a:r>
            <a:r>
              <a:rPr lang="en-US" altLang="zh-CN" i="1">
                <a:cs typeface="Times New Roman" panose="02020603050405020304" pitchFamily="18" charset="0"/>
              </a:rPr>
              <a:t>m</a:t>
            </a:r>
            <a:r>
              <a:rPr lang="en-US" altLang="zh-CN">
                <a:cs typeface="Times New Roman" panose="02020603050405020304" pitchFamily="18" charset="0"/>
              </a:rPr>
              <a:t>}</a:t>
            </a:r>
          </a:p>
          <a:p>
            <a:pPr eaLnBrk="1" hangingPunct="1"/>
            <a:r>
              <a:rPr lang="en-US" altLang="zh-CN" b="1"/>
              <a:t>Proof:</a:t>
            </a:r>
            <a:r>
              <a:rPr lang="en-US" altLang="zh-CN"/>
              <a:t>  Consider </a:t>
            </a:r>
            <a:r>
              <a:rPr lang="en-US" altLang="zh-CN" i="1"/>
              <a:t>n</a:t>
            </a:r>
            <a:r>
              <a:rPr lang="en-US" altLang="zh-CN"/>
              <a:t> = 1729,  </a:t>
            </a:r>
            <a:r>
              <a:rPr lang="en-US" altLang="zh-CN" i="1"/>
              <a:t>j</a:t>
            </a:r>
            <a:r>
              <a:rPr lang="en-US" altLang="zh-CN"/>
              <a:t> = 9, </a:t>
            </a:r>
            <a:r>
              <a:rPr lang="en-US" altLang="zh-CN" i="1"/>
              <a:t>k</a:t>
            </a:r>
            <a:r>
              <a:rPr lang="en-US" altLang="zh-CN"/>
              <a:t> = 10, </a:t>
            </a:r>
            <a:br>
              <a:rPr lang="en-US" altLang="zh-CN"/>
            </a:br>
            <a:r>
              <a:rPr lang="en-US" altLang="zh-CN" i="1"/>
              <a:t>l</a:t>
            </a:r>
            <a:r>
              <a:rPr lang="en-US" altLang="zh-CN"/>
              <a:t> = 1, </a:t>
            </a:r>
            <a:r>
              <a:rPr lang="en-US" altLang="zh-CN" i="1"/>
              <a:t>m</a:t>
            </a:r>
            <a:r>
              <a:rPr lang="en-US" altLang="zh-CN"/>
              <a:t> = 12.  Now just check that the equalities hold.</a:t>
            </a:r>
            <a:endParaRPr lang="en-US" altLang="zh-CN" b="1"/>
          </a:p>
        </p:txBody>
      </p:sp>
      <p:sp>
        <p:nvSpPr>
          <p:cNvPr id="94212" name="灯片编号占位符 1">
            <a:extLst>
              <a:ext uri="{FF2B5EF4-FFF2-40B4-BE49-F238E27FC236}">
                <a16:creationId xmlns:a16="http://schemas.microsoft.com/office/drawing/2014/main" id="{F933B107-F92C-8A4B-41B7-22109A7E102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26711E-0BE2-43D0-A82F-E0AD534783D4}" type="slidenum">
              <a:rPr lang="en-US" altLang="zh-CN" sz="1400" smtClean="0"/>
              <a:pPr>
                <a:spcBef>
                  <a:spcPct val="0"/>
                </a:spcBef>
                <a:buFontTx/>
                <a:buNone/>
              </a:pPr>
              <a:t>174</a:t>
            </a:fld>
            <a:endParaRPr lang="en-US" altLang="zh-CN" sz="140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BADB8BB-72B6-661A-DB2E-27AA7B0EB6A6}"/>
              </a:ext>
            </a:extLst>
          </p:cNvPr>
          <p:cNvSpPr>
            <a:spLocks noGrp="1" noChangeArrowheads="1"/>
          </p:cNvSpPr>
          <p:nvPr>
            <p:ph type="title"/>
          </p:nvPr>
        </p:nvSpPr>
        <p:spPr>
          <a:xfrm>
            <a:off x="0" y="274638"/>
            <a:ext cx="9144000" cy="1143000"/>
          </a:xfrm>
        </p:spPr>
        <p:txBody>
          <a:bodyPr/>
          <a:lstStyle/>
          <a:p>
            <a:pPr eaLnBrk="1" hangingPunct="1"/>
            <a:r>
              <a:rPr lang="en-US" altLang="zh-CN" sz="4000" b="1"/>
              <a:t>Another Constructive </a:t>
            </a:r>
            <a:br>
              <a:rPr lang="en-US" altLang="zh-CN" sz="4000" b="1"/>
            </a:br>
            <a:r>
              <a:rPr lang="en-US" altLang="zh-CN" sz="4000" b="1"/>
              <a:t>Existence Proof</a:t>
            </a:r>
          </a:p>
        </p:txBody>
      </p:sp>
      <p:sp>
        <p:nvSpPr>
          <p:cNvPr id="96259" name="Rectangle 3">
            <a:extLst>
              <a:ext uri="{FF2B5EF4-FFF2-40B4-BE49-F238E27FC236}">
                <a16:creationId xmlns:a16="http://schemas.microsoft.com/office/drawing/2014/main" id="{58280101-2E61-7E21-F1E0-525A1A8B3F14}"/>
              </a:ext>
            </a:extLst>
          </p:cNvPr>
          <p:cNvSpPr>
            <a:spLocks noGrp="1" noChangeArrowheads="1"/>
          </p:cNvSpPr>
          <p:nvPr>
            <p:ph type="body" idx="1"/>
          </p:nvPr>
        </p:nvSpPr>
        <p:spPr>
          <a:xfrm>
            <a:off x="457200" y="1700213"/>
            <a:ext cx="8229600" cy="4525962"/>
          </a:xfrm>
        </p:spPr>
        <p:txBody>
          <a:bodyPr/>
          <a:lstStyle/>
          <a:p>
            <a:pPr eaLnBrk="1" hangingPunct="1">
              <a:defRPr/>
            </a:pPr>
            <a:r>
              <a:rPr lang="en-US" altLang="zh-CN" b="1" dirty="0"/>
              <a:t>Theorem:  </a:t>
            </a:r>
            <a:r>
              <a:rPr lang="en-US" altLang="zh-CN" dirty="0"/>
              <a:t>For any integer </a:t>
            </a:r>
            <a:r>
              <a:rPr lang="en-US" altLang="zh-CN" i="1" dirty="0"/>
              <a:t>n</a:t>
            </a:r>
            <a:r>
              <a:rPr lang="en-US" altLang="zh-CN" dirty="0"/>
              <a:t>&gt;0, there exists a sequence of </a:t>
            </a:r>
            <a:r>
              <a:rPr lang="en-US" altLang="zh-CN" i="1" dirty="0"/>
              <a:t>n</a:t>
            </a:r>
            <a:r>
              <a:rPr lang="en-US" altLang="zh-CN" dirty="0"/>
              <a:t> consecutive composite integers.</a:t>
            </a:r>
          </a:p>
          <a:p>
            <a:pPr eaLnBrk="1" hangingPunct="1">
              <a:defRPr/>
            </a:pPr>
            <a:r>
              <a:rPr lang="en-US" altLang="zh-CN" dirty="0">
                <a:sym typeface="Symbol" panose="05050102010706020507" pitchFamily="18" charset="2"/>
              </a:rPr>
              <a:t>Same statement in predicate logic:</a:t>
            </a:r>
            <a:br>
              <a:rPr lang="en-US" altLang="zh-CN" dirty="0">
                <a:sym typeface="Symbol" panose="05050102010706020507" pitchFamily="18" charset="2"/>
              </a:rPr>
            </a:b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&gt;0 </a:t>
            </a:r>
            <a:r>
              <a:rPr lang="en-US" altLang="zh-CN" i="1" dirty="0">
                <a:solidFill>
                  <a:schemeClr val="accent6"/>
                </a:solidFill>
                <a:sym typeface="Symbol" panose="05050102010706020507" pitchFamily="18" charset="2"/>
              </a:rPr>
              <a:t>x </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(1</a:t>
            </a:r>
            <a:r>
              <a:rPr lang="en-US" altLang="zh-CN" i="1" dirty="0">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x</a:t>
            </a:r>
            <a:r>
              <a:rPr lang="en-US" altLang="zh-CN" dirty="0" err="1">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is composite)</a:t>
            </a:r>
          </a:p>
          <a:p>
            <a:pPr eaLnBrk="1" hangingPunct="1">
              <a:defRPr/>
            </a:pPr>
            <a:r>
              <a:rPr lang="en-US" altLang="zh-CN" dirty="0">
                <a:sym typeface="Symbol" panose="05050102010706020507" pitchFamily="18" charset="2"/>
              </a:rPr>
              <a:t>Proof follows on next slide</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96260" name="灯片编号占位符 1">
            <a:extLst>
              <a:ext uri="{FF2B5EF4-FFF2-40B4-BE49-F238E27FC236}">
                <a16:creationId xmlns:a16="http://schemas.microsoft.com/office/drawing/2014/main" id="{01F76F5C-4DE1-6447-A04F-071F88AE58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86F1CD-E3CB-4566-9B63-37098AEA625A}" type="slidenum">
              <a:rPr lang="en-US" altLang="zh-CN" sz="1400" smtClean="0"/>
              <a:pPr>
                <a:spcBef>
                  <a:spcPct val="0"/>
                </a:spcBef>
                <a:buFontTx/>
                <a:buNone/>
              </a:pPr>
              <a:t>175</a:t>
            </a:fld>
            <a:endParaRPr lang="en-US" altLang="zh-CN" sz="1400"/>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3734DF-29CD-FFD5-7932-52677F9ABB8C}"/>
              </a:ext>
            </a:extLst>
          </p:cNvPr>
          <p:cNvSpPr>
            <a:spLocks noGrp="1" noChangeArrowheads="1"/>
          </p:cNvSpPr>
          <p:nvPr>
            <p:ph type="title"/>
          </p:nvPr>
        </p:nvSpPr>
        <p:spPr/>
        <p:txBody>
          <a:bodyPr/>
          <a:lstStyle/>
          <a:p>
            <a:pPr eaLnBrk="1" hangingPunct="1"/>
            <a:r>
              <a:rPr lang="en-US" altLang="zh-CN" b="1"/>
              <a:t>The proof...</a:t>
            </a:r>
          </a:p>
        </p:txBody>
      </p:sp>
      <p:sp>
        <p:nvSpPr>
          <p:cNvPr id="98307" name="Rectangle 3">
            <a:extLst>
              <a:ext uri="{FF2B5EF4-FFF2-40B4-BE49-F238E27FC236}">
                <a16:creationId xmlns:a16="http://schemas.microsoft.com/office/drawing/2014/main" id="{E2E0788F-62C3-ADE8-5034-0CD4AA021275}"/>
              </a:ext>
            </a:extLst>
          </p:cNvPr>
          <p:cNvSpPr>
            <a:spLocks noGrp="1" noChangeArrowheads="1"/>
          </p:cNvSpPr>
          <p:nvPr>
            <p:ph type="body" idx="1"/>
          </p:nvPr>
        </p:nvSpPr>
        <p:spPr/>
        <p:txBody>
          <a:bodyPr/>
          <a:lstStyle/>
          <a:p>
            <a:pPr eaLnBrk="1" hangingPunct="1"/>
            <a:r>
              <a:rPr lang="en-US" altLang="zh-CN"/>
              <a:t>Given </a:t>
            </a:r>
            <a:r>
              <a:rPr lang="en-US" altLang="zh-CN" i="1"/>
              <a:t>n</a:t>
            </a:r>
            <a:r>
              <a:rPr lang="en-US" altLang="zh-CN"/>
              <a:t>&gt;0, let </a:t>
            </a:r>
            <a:r>
              <a:rPr lang="en-US" altLang="zh-CN" i="1"/>
              <a:t>x</a:t>
            </a:r>
            <a:r>
              <a:rPr lang="en-US" altLang="zh-CN"/>
              <a:t> = (</a:t>
            </a:r>
            <a:r>
              <a:rPr lang="en-US" altLang="zh-CN" i="1"/>
              <a:t>n</a:t>
            </a:r>
            <a:r>
              <a:rPr lang="en-US" altLang="zh-CN"/>
              <a:t> + 1)! + 1.</a:t>
            </a:r>
          </a:p>
          <a:p>
            <a:pPr eaLnBrk="1" hangingPunct="1"/>
            <a:r>
              <a:rPr lang="en-US" altLang="zh-CN"/>
              <a:t>Let </a:t>
            </a:r>
            <a:r>
              <a:rPr lang="en-US" altLang="zh-CN" i="1"/>
              <a:t>i </a:t>
            </a:r>
            <a:r>
              <a:rPr lang="en-US" altLang="zh-CN">
                <a:sym typeface="Symbol" panose="05050102010706020507" pitchFamily="18" charset="2"/>
              </a:rPr>
              <a:t> 1 and </a:t>
            </a:r>
            <a:r>
              <a:rPr lang="en-US" altLang="zh-CN" i="1"/>
              <a:t>i </a:t>
            </a:r>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and consider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a:t>
            </a:r>
          </a:p>
          <a:p>
            <a:pPr eaLnBrk="1" hangingPunct="1"/>
            <a:r>
              <a:rPr lang="en-US" altLang="zh-CN">
                <a:sym typeface="Symbol" panose="05050102010706020507" pitchFamily="18" charset="2"/>
              </a:rPr>
              <a:t>Note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 (</a:t>
            </a:r>
            <a:r>
              <a:rPr lang="en-US" altLang="zh-CN" i="1">
                <a:sym typeface="Symbol" panose="05050102010706020507" pitchFamily="18" charset="2"/>
              </a:rPr>
              <a:t>n</a:t>
            </a:r>
            <a:r>
              <a:rPr lang="en-US" altLang="zh-CN">
                <a:sym typeface="Symbol" panose="05050102010706020507" pitchFamily="18" charset="2"/>
              </a:rPr>
              <a:t> + 1)! + (</a:t>
            </a:r>
            <a:r>
              <a:rPr lang="en-US" altLang="zh-CN" i="1">
                <a:sym typeface="Symbol" panose="05050102010706020507" pitchFamily="18" charset="2"/>
              </a:rPr>
              <a:t>i</a:t>
            </a:r>
            <a:r>
              <a:rPr lang="en-US" altLang="zh-CN">
                <a:sym typeface="Symbol" panose="05050102010706020507" pitchFamily="18" charset="2"/>
              </a:rPr>
              <a:t> + 1).</a:t>
            </a:r>
          </a:p>
          <a:p>
            <a:pPr eaLnBrk="1" hangingPunct="1"/>
            <a:r>
              <a:rPr lang="en-US" altLang="zh-CN">
                <a:sym typeface="Symbol" panose="05050102010706020507" pitchFamily="18" charset="2"/>
              </a:rPr>
              <a:t>Note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n</a:t>
            </a:r>
            <a:r>
              <a:rPr lang="en-US" altLang="zh-CN">
                <a:sym typeface="Symbol" panose="05050102010706020507" pitchFamily="18" charset="2"/>
              </a:rPr>
              <a:t>+1)!, since 2   </a:t>
            </a:r>
            <a:r>
              <a:rPr lang="en-US" altLang="zh-CN" i="1">
                <a:sym typeface="Symbol" panose="05050102010706020507" pitchFamily="18" charset="2"/>
              </a:rPr>
              <a:t>i</a:t>
            </a:r>
            <a:r>
              <a:rPr lang="en-US" altLang="zh-CN">
                <a:sym typeface="Symbol" panose="05050102010706020507" pitchFamily="18" charset="2"/>
              </a:rPr>
              <a:t>+1  </a:t>
            </a:r>
            <a:r>
              <a:rPr lang="en-US" altLang="zh-CN" i="1">
                <a:sym typeface="Symbol" panose="05050102010706020507" pitchFamily="18" charset="2"/>
              </a:rPr>
              <a:t>n</a:t>
            </a:r>
            <a:r>
              <a:rPr lang="en-US" altLang="zh-CN">
                <a:sym typeface="Symbol" panose="05050102010706020507" pitchFamily="18" charset="2"/>
              </a:rPr>
              <a:t>+1.</a:t>
            </a:r>
          </a:p>
          <a:p>
            <a:pPr eaLnBrk="1" hangingPunct="1"/>
            <a:r>
              <a:rPr lang="en-US" altLang="zh-CN">
                <a:sym typeface="Symbol" panose="05050102010706020507" pitchFamily="18" charset="2"/>
              </a:rPr>
              <a:t>Also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+1).  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x+i</a:t>
            </a:r>
            <a:r>
              <a:rPr lang="en-US" altLang="zh-CN">
                <a:sym typeface="Symbol" panose="05050102010706020507" pitchFamily="18" charset="2"/>
              </a:rPr>
              <a:t>).  </a:t>
            </a:r>
          </a:p>
          <a:p>
            <a:pPr eaLnBrk="1" hangingPunct="1"/>
            <a:r>
              <a:rPr lang="en-US" altLang="zh-CN">
                <a:sym typeface="Symbol" panose="05050102010706020507" pitchFamily="18" charset="2"/>
              </a:rPr>
              <a:t> </a:t>
            </a:r>
            <a:r>
              <a:rPr lang="en-US" altLang="zh-CN" i="1">
                <a:sym typeface="Symbol" panose="05050102010706020507" pitchFamily="18" charset="2"/>
              </a:rPr>
              <a:t>x+i</a:t>
            </a:r>
            <a:r>
              <a:rPr lang="en-US" altLang="zh-CN">
                <a:sym typeface="Symbol" panose="05050102010706020507" pitchFamily="18" charset="2"/>
              </a:rPr>
              <a:t> is composite.  </a:t>
            </a:r>
          </a:p>
          <a:p>
            <a:pPr eaLnBrk="1" hangingPunct="1"/>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t>
            </a:r>
            <a:r>
              <a:rPr lang="en-US" altLang="zh-CN" i="1">
                <a:sym typeface="Symbol" panose="05050102010706020507" pitchFamily="18" charset="2"/>
              </a:rPr>
              <a:t>x </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n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is composite. Q.E.D.</a:t>
            </a:r>
          </a:p>
        </p:txBody>
      </p:sp>
      <p:sp>
        <p:nvSpPr>
          <p:cNvPr id="98308" name="灯片编号占位符 1">
            <a:extLst>
              <a:ext uri="{FF2B5EF4-FFF2-40B4-BE49-F238E27FC236}">
                <a16:creationId xmlns:a16="http://schemas.microsoft.com/office/drawing/2014/main" id="{7B662426-B19A-1A20-6F84-F46454EAB57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8A6020-86DA-45E4-A6C4-AFBBD76AADF1}" type="slidenum">
              <a:rPr lang="en-US" altLang="zh-CN" sz="1400" smtClean="0"/>
              <a:pPr>
                <a:spcBef>
                  <a:spcPct val="0"/>
                </a:spcBef>
                <a:buFontTx/>
                <a:buNone/>
              </a:pPr>
              <a:t>176</a:t>
            </a:fld>
            <a:endParaRPr lang="en-US" altLang="zh-CN" sz="1400"/>
          </a:p>
        </p:txBody>
      </p:sp>
    </p:spTree>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9AFCB4F-94C6-A335-7DAB-B749262EFEF3}"/>
              </a:ext>
            </a:extLst>
          </p:cNvPr>
          <p:cNvSpPr>
            <a:spLocks noGrp="1" noChangeArrowheads="1"/>
          </p:cNvSpPr>
          <p:nvPr>
            <p:ph type="title"/>
          </p:nvPr>
        </p:nvSpPr>
        <p:spPr>
          <a:xfrm>
            <a:off x="0" y="188913"/>
            <a:ext cx="9144000" cy="1143000"/>
          </a:xfrm>
        </p:spPr>
        <p:txBody>
          <a:bodyPr/>
          <a:lstStyle/>
          <a:p>
            <a:pPr eaLnBrk="1" hangingPunct="1"/>
            <a:r>
              <a:rPr lang="en-US" altLang="zh-CN" b="1"/>
              <a:t>Nonconstructive Existence Proof</a:t>
            </a:r>
          </a:p>
        </p:txBody>
      </p:sp>
      <p:sp>
        <p:nvSpPr>
          <p:cNvPr id="100355" name="Rectangle 3">
            <a:extLst>
              <a:ext uri="{FF2B5EF4-FFF2-40B4-BE49-F238E27FC236}">
                <a16:creationId xmlns:a16="http://schemas.microsoft.com/office/drawing/2014/main" id="{48F26DCC-CED1-9FA9-7407-66553EF18721}"/>
              </a:ext>
            </a:extLst>
          </p:cNvPr>
          <p:cNvSpPr>
            <a:spLocks noGrp="1" noChangeArrowheads="1"/>
          </p:cNvSpPr>
          <p:nvPr>
            <p:ph type="body" idx="1"/>
          </p:nvPr>
        </p:nvSpPr>
        <p:spPr>
          <a:xfrm>
            <a:off x="827088" y="1336675"/>
            <a:ext cx="7772400" cy="5183188"/>
          </a:xfrm>
        </p:spPr>
        <p:txBody>
          <a:bodyPr/>
          <a:lstStyle/>
          <a:p>
            <a:pPr eaLnBrk="1" hangingPunct="1"/>
            <a:r>
              <a:rPr lang="en-US" altLang="zh-CN" sz="2800" b="1"/>
              <a:t>Theorem:</a:t>
            </a:r>
            <a:r>
              <a:rPr lang="en-US" altLang="zh-CN" sz="2800"/>
              <a:t> </a:t>
            </a:r>
            <a:br>
              <a:rPr lang="en-US" altLang="zh-CN" sz="2800"/>
            </a:br>
            <a:r>
              <a:rPr lang="en-US" altLang="zh-CN" sz="2800">
                <a:latin typeface="Times New Roman" panose="02020603050405020304" pitchFamily="18" charset="0"/>
              </a:rPr>
              <a:t>“</a:t>
            </a:r>
            <a:r>
              <a:rPr lang="en-US" altLang="zh-CN" sz="2800"/>
              <a:t>There are infinitely many prime numbers.</a:t>
            </a:r>
            <a:r>
              <a:rPr lang="en-US" altLang="zh-CN" sz="2800">
                <a:latin typeface="Times New Roman" panose="02020603050405020304" pitchFamily="18" charset="0"/>
              </a:rPr>
              <a:t>”</a:t>
            </a:r>
            <a:endParaRPr lang="en-US" altLang="zh-CN" sz="2800"/>
          </a:p>
          <a:p>
            <a:pPr eaLnBrk="1" hangingPunct="1"/>
            <a:r>
              <a:rPr lang="en-US" altLang="zh-CN" sz="2800"/>
              <a:t>Any finite set of numbers must contain a maximal element, so we can prove the theorem  if we can just show that there is </a:t>
            </a:r>
            <a:r>
              <a:rPr lang="en-US" altLang="zh-CN" sz="2800" i="1"/>
              <a:t>no</a:t>
            </a:r>
            <a:r>
              <a:rPr lang="en-US" altLang="zh-CN" sz="2800"/>
              <a:t> largest prime number.</a:t>
            </a:r>
          </a:p>
          <a:p>
            <a:pPr eaLnBrk="1" hangingPunct="1"/>
            <a:r>
              <a:rPr lang="en-US" altLang="zh-CN" sz="2800" i="1"/>
              <a:t>i.e.</a:t>
            </a:r>
            <a:r>
              <a:rPr lang="en-US" altLang="zh-CN" sz="2800"/>
              <a:t>, show that for any prime number, there is a larger number that is </a:t>
            </a:r>
            <a:r>
              <a:rPr lang="en-US" altLang="zh-CN" sz="2800" i="1"/>
              <a:t>also</a:t>
            </a:r>
            <a:r>
              <a:rPr lang="en-US" altLang="zh-CN" sz="2800"/>
              <a:t> prime.</a:t>
            </a:r>
          </a:p>
          <a:p>
            <a:pPr eaLnBrk="1" hangingPunct="1"/>
            <a:r>
              <a:rPr lang="en-US" altLang="zh-CN" sz="2800"/>
              <a:t>More generally: For </a:t>
            </a:r>
            <a:r>
              <a:rPr lang="en-US" altLang="zh-CN" sz="2800" i="1"/>
              <a:t>any</a:t>
            </a:r>
            <a:r>
              <a:rPr lang="en-US" altLang="zh-CN" sz="2800"/>
              <a:t> number, </a:t>
            </a:r>
            <a:r>
              <a:rPr lang="en-US" altLang="zh-CN" sz="2800">
                <a:sym typeface="Symbol" panose="05050102010706020507" pitchFamily="18" charset="2"/>
              </a:rPr>
              <a:t> </a:t>
            </a:r>
            <a:r>
              <a:rPr lang="en-US" altLang="zh-CN" sz="2800"/>
              <a:t>a larger prime.</a:t>
            </a:r>
          </a:p>
          <a:p>
            <a:pPr eaLnBrk="1" hangingPunct="1"/>
            <a:r>
              <a:rPr lang="en-US" altLang="zh-CN" sz="2800"/>
              <a:t>Formally: Show </a:t>
            </a:r>
            <a:r>
              <a:rPr lang="en-US" altLang="zh-CN" sz="2800">
                <a:sym typeface="Symbol" panose="05050102010706020507" pitchFamily="18" charset="2"/>
              </a:rPr>
              <a:t></a:t>
            </a:r>
            <a:r>
              <a:rPr lang="en-US" altLang="zh-CN" sz="2800" i="1">
                <a:sym typeface="Symbol" panose="05050102010706020507" pitchFamily="18" charset="2"/>
              </a:rPr>
              <a:t>n</a:t>
            </a:r>
            <a:r>
              <a:rPr lang="en-US" altLang="zh-CN" sz="2800">
                <a:sym typeface="Symbol" panose="05050102010706020507" pitchFamily="18" charset="2"/>
              </a:rPr>
              <a:t> </a:t>
            </a:r>
            <a:r>
              <a:rPr lang="en-US" altLang="zh-CN" sz="2800" i="1">
                <a:sym typeface="Symbol" panose="05050102010706020507" pitchFamily="18" charset="2"/>
              </a:rPr>
              <a:t>p&gt;n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is prime.</a:t>
            </a:r>
            <a:r>
              <a:rPr lang="en-US" altLang="zh-CN" sz="2800" i="1">
                <a:sym typeface="Symbol" panose="05050102010706020507" pitchFamily="18" charset="2"/>
              </a:rPr>
              <a:t> </a:t>
            </a:r>
            <a:endParaRPr lang="en-US" altLang="zh-CN" sz="2800"/>
          </a:p>
        </p:txBody>
      </p:sp>
      <p:sp>
        <p:nvSpPr>
          <p:cNvPr id="100356" name="灯片编号占位符 1">
            <a:extLst>
              <a:ext uri="{FF2B5EF4-FFF2-40B4-BE49-F238E27FC236}">
                <a16:creationId xmlns:a16="http://schemas.microsoft.com/office/drawing/2014/main" id="{EAE92DDD-6EDC-B7CF-4F1D-131EB089ABE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23F1FF-5499-4540-A8B5-AA000D80474C}" type="slidenum">
              <a:rPr lang="en-US" altLang="zh-CN" sz="1400" smtClean="0"/>
              <a:pPr>
                <a:spcBef>
                  <a:spcPct val="0"/>
                </a:spcBef>
                <a:buFontTx/>
                <a:buNone/>
              </a:pPr>
              <a:t>177</a:t>
            </a:fld>
            <a:endParaRPr lang="en-US" altLang="zh-CN" sz="1400"/>
          </a:p>
        </p:txBody>
      </p:sp>
    </p:spTree>
  </p:cSld>
  <p:clrMapOvr>
    <a:masterClrMapping/>
  </p:clrMapOvr>
  <p:transition spd="slow"/>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62D9042-8562-A1A1-F0DD-3DAC38D4BBA7}"/>
              </a:ext>
            </a:extLst>
          </p:cNvPr>
          <p:cNvSpPr>
            <a:spLocks noGrp="1" noChangeArrowheads="1"/>
          </p:cNvSpPr>
          <p:nvPr>
            <p:ph type="title"/>
          </p:nvPr>
        </p:nvSpPr>
        <p:spPr/>
        <p:txBody>
          <a:bodyPr/>
          <a:lstStyle/>
          <a:p>
            <a:pPr eaLnBrk="1" hangingPunct="1"/>
            <a:r>
              <a:rPr lang="en-US" altLang="zh-CN" b="1"/>
              <a:t>The proof, using </a:t>
            </a:r>
            <a:r>
              <a:rPr lang="en-US" altLang="zh-CN" b="1" i="1"/>
              <a:t>proof by cases</a:t>
            </a:r>
            <a:r>
              <a:rPr lang="en-US" altLang="zh-CN" b="1"/>
              <a:t>...</a:t>
            </a:r>
          </a:p>
        </p:txBody>
      </p:sp>
      <p:sp>
        <p:nvSpPr>
          <p:cNvPr id="102403" name="Rectangle 3">
            <a:extLst>
              <a:ext uri="{FF2B5EF4-FFF2-40B4-BE49-F238E27FC236}">
                <a16:creationId xmlns:a16="http://schemas.microsoft.com/office/drawing/2014/main" id="{BCAD9C49-0FCC-F49A-E8CE-A0AA7FBDE8CD}"/>
              </a:ext>
            </a:extLst>
          </p:cNvPr>
          <p:cNvSpPr>
            <a:spLocks noGrp="1" noChangeArrowheads="1"/>
          </p:cNvSpPr>
          <p:nvPr>
            <p:ph type="body" idx="1"/>
          </p:nvPr>
        </p:nvSpPr>
        <p:spPr/>
        <p:txBody>
          <a:bodyPr/>
          <a:lstStyle/>
          <a:p>
            <a:pPr eaLnBrk="1" hangingPunct="1"/>
            <a:r>
              <a:rPr lang="en-US" altLang="zh-CN"/>
              <a:t>Given </a:t>
            </a:r>
            <a:r>
              <a:rPr lang="en-US" altLang="zh-CN" i="1"/>
              <a:t>n</a:t>
            </a:r>
            <a:r>
              <a:rPr lang="en-US" altLang="zh-CN"/>
              <a:t>&gt;0, prove there is a prime </a:t>
            </a:r>
            <a:r>
              <a:rPr lang="en-US" altLang="zh-CN" i="1"/>
              <a:t>p</a:t>
            </a:r>
            <a:r>
              <a:rPr lang="en-US" altLang="zh-CN"/>
              <a:t>&gt;</a:t>
            </a:r>
            <a:r>
              <a:rPr lang="en-US" altLang="zh-CN" i="1"/>
              <a:t>n</a:t>
            </a:r>
            <a:r>
              <a:rPr lang="en-US" altLang="zh-CN"/>
              <a:t>. </a:t>
            </a:r>
          </a:p>
          <a:p>
            <a:pPr eaLnBrk="1" hangingPunct="1"/>
            <a:r>
              <a:rPr lang="en-US" altLang="zh-CN"/>
              <a:t>Consider </a:t>
            </a:r>
            <a:r>
              <a:rPr lang="en-US" altLang="zh-CN" i="1"/>
              <a:t>x </a:t>
            </a:r>
            <a:r>
              <a:rPr lang="en-US" altLang="zh-CN"/>
              <a:t>= </a:t>
            </a:r>
            <a:r>
              <a:rPr lang="en-US" altLang="zh-CN" i="1"/>
              <a:t>n</a:t>
            </a:r>
            <a:r>
              <a:rPr lang="en-US" altLang="zh-CN"/>
              <a:t>!+1.  Since </a:t>
            </a:r>
            <a:r>
              <a:rPr lang="en-US" altLang="zh-CN" i="1"/>
              <a:t>x</a:t>
            </a:r>
            <a:r>
              <a:rPr lang="en-US" altLang="zh-CN"/>
              <a:t>&gt;1, we know </a:t>
            </a:r>
            <a:br>
              <a:rPr lang="en-US" altLang="zh-CN"/>
            </a:br>
            <a:r>
              <a:rPr lang="en-US" altLang="zh-CN"/>
              <a:t>(</a:t>
            </a:r>
            <a:r>
              <a:rPr lang="en-US" altLang="zh-CN" i="1"/>
              <a:t>x</a:t>
            </a:r>
            <a:r>
              <a:rPr lang="en-US" altLang="zh-CN"/>
              <a:t> is prime)</a:t>
            </a:r>
            <a:r>
              <a:rPr lang="en-US" altLang="zh-CN">
                <a:sym typeface="Symbol" panose="05050102010706020507" pitchFamily="18" charset="2"/>
              </a:rPr>
              <a:t>(</a:t>
            </a:r>
            <a:r>
              <a:rPr lang="en-US" altLang="zh-CN" i="1">
                <a:sym typeface="Symbol" panose="05050102010706020507" pitchFamily="18" charset="2"/>
              </a:rPr>
              <a:t>x </a:t>
            </a:r>
            <a:r>
              <a:rPr lang="en-US" altLang="zh-CN">
                <a:sym typeface="Symbol" panose="05050102010706020507" pitchFamily="18" charset="2"/>
              </a:rPr>
              <a:t>is composite).</a:t>
            </a:r>
            <a:endParaRPr lang="en-US" altLang="zh-CN"/>
          </a:p>
          <a:p>
            <a:pPr eaLnBrk="1" hangingPunct="1"/>
            <a:r>
              <a:rPr lang="en-US" altLang="zh-CN" b="1"/>
              <a:t>Case 1:</a:t>
            </a:r>
            <a:r>
              <a:rPr lang="en-US" altLang="zh-CN"/>
              <a:t> </a:t>
            </a:r>
            <a:r>
              <a:rPr lang="en-US" altLang="zh-CN" i="1"/>
              <a:t>x</a:t>
            </a:r>
            <a:r>
              <a:rPr lang="en-US" altLang="zh-CN"/>
              <a:t> is prime.  Obviously </a:t>
            </a:r>
            <a:r>
              <a:rPr lang="en-US" altLang="zh-CN" i="1"/>
              <a:t>x</a:t>
            </a:r>
            <a:r>
              <a:rPr lang="en-US" altLang="zh-CN"/>
              <a:t>&gt;</a:t>
            </a:r>
            <a:r>
              <a:rPr lang="en-US" altLang="zh-CN" i="1"/>
              <a:t>n</a:t>
            </a:r>
            <a:r>
              <a:rPr lang="en-US" altLang="zh-CN"/>
              <a:t>, so let </a:t>
            </a:r>
            <a:r>
              <a:rPr lang="en-US" altLang="zh-CN" i="1"/>
              <a:t>p</a:t>
            </a:r>
            <a:r>
              <a:rPr lang="en-US" altLang="zh-CN"/>
              <a:t>=</a:t>
            </a:r>
            <a:r>
              <a:rPr lang="en-US" altLang="zh-CN" i="1"/>
              <a:t>x</a:t>
            </a:r>
            <a:r>
              <a:rPr lang="en-US" altLang="zh-CN"/>
              <a:t> and we</a:t>
            </a:r>
            <a:r>
              <a:rPr lang="en-US" altLang="zh-CN">
                <a:latin typeface="Times New Roman" panose="02020603050405020304" pitchFamily="18" charset="0"/>
              </a:rPr>
              <a:t>’</a:t>
            </a:r>
            <a:r>
              <a:rPr lang="en-US" altLang="zh-CN"/>
              <a:t>re done.</a:t>
            </a:r>
          </a:p>
          <a:p>
            <a:pPr eaLnBrk="1" hangingPunct="1"/>
            <a:r>
              <a:rPr lang="en-US" altLang="zh-CN" b="1"/>
              <a:t>Case 2:</a:t>
            </a:r>
            <a:r>
              <a:rPr lang="en-US" altLang="zh-CN"/>
              <a:t> </a:t>
            </a:r>
            <a:r>
              <a:rPr lang="en-US" altLang="zh-CN" i="1"/>
              <a:t>x</a:t>
            </a:r>
            <a:r>
              <a:rPr lang="en-US" altLang="zh-CN"/>
              <a:t> has a prime factor </a:t>
            </a:r>
            <a:r>
              <a:rPr lang="en-US" altLang="zh-CN" i="1"/>
              <a:t>p</a:t>
            </a:r>
            <a:r>
              <a:rPr lang="en-US" altLang="zh-CN"/>
              <a:t>.  But if </a:t>
            </a:r>
            <a:r>
              <a:rPr lang="en-US" altLang="zh-CN" i="1"/>
              <a:t>p</a:t>
            </a:r>
            <a:r>
              <a:rPr lang="en-US" altLang="zh-CN">
                <a:sym typeface="Symbol" panose="05050102010706020507" pitchFamily="18" charset="2"/>
              </a:rPr>
              <a:t></a:t>
            </a:r>
            <a:r>
              <a:rPr lang="en-US" altLang="zh-CN" i="1">
                <a:sym typeface="Symbol" panose="05050102010706020507" pitchFamily="18" charset="2"/>
              </a:rPr>
              <a:t>n</a:t>
            </a:r>
            <a:r>
              <a:rPr lang="en-US" altLang="zh-CN">
                <a:sym typeface="Symbol" panose="05050102010706020507" pitchFamily="18" charset="2"/>
              </a:rPr>
              <a:t>, then </a:t>
            </a:r>
            <a:r>
              <a:rPr lang="en-US" altLang="zh-CN" i="1">
                <a:sym typeface="Symbol" panose="05050102010706020507" pitchFamily="18" charset="2"/>
              </a:rPr>
              <a:t>x</a:t>
            </a:r>
            <a:r>
              <a:rPr lang="en-US" altLang="zh-CN">
                <a:sym typeface="Symbol" panose="05050102010706020507" pitchFamily="18" charset="2"/>
              </a:rPr>
              <a:t> mod </a:t>
            </a:r>
            <a:r>
              <a:rPr lang="en-US" altLang="zh-CN" i="1">
                <a:sym typeface="Symbol" panose="05050102010706020507" pitchFamily="18" charset="2"/>
              </a:rPr>
              <a:t>p </a:t>
            </a:r>
            <a:r>
              <a:rPr lang="en-US" altLang="zh-CN">
                <a:sym typeface="Symbol" panose="05050102010706020507" pitchFamily="18" charset="2"/>
              </a:rPr>
              <a:t>= 1.  So </a:t>
            </a:r>
            <a:r>
              <a:rPr lang="en-US" altLang="zh-CN" i="1">
                <a:sym typeface="Symbol" panose="05050102010706020507" pitchFamily="18" charset="2"/>
              </a:rPr>
              <a:t>p</a:t>
            </a:r>
            <a:r>
              <a:rPr lang="en-US" altLang="zh-CN">
                <a:sym typeface="Symbol" panose="05050102010706020507" pitchFamily="18" charset="2"/>
              </a:rPr>
              <a:t>&gt;</a:t>
            </a:r>
            <a:r>
              <a:rPr lang="en-US" altLang="zh-CN" i="1">
                <a:sym typeface="Symbol" panose="05050102010706020507" pitchFamily="18" charset="2"/>
              </a:rPr>
              <a:t>n</a:t>
            </a:r>
            <a:r>
              <a:rPr lang="en-US" altLang="zh-CN">
                <a:sym typeface="Symbol" panose="05050102010706020507" pitchFamily="18" charset="2"/>
              </a:rPr>
              <a:t>, and we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re done.</a:t>
            </a:r>
            <a:endParaRPr lang="en-US" altLang="zh-CN"/>
          </a:p>
        </p:txBody>
      </p:sp>
      <p:sp>
        <p:nvSpPr>
          <p:cNvPr id="102404" name="灯片编号占位符 1">
            <a:extLst>
              <a:ext uri="{FF2B5EF4-FFF2-40B4-BE49-F238E27FC236}">
                <a16:creationId xmlns:a16="http://schemas.microsoft.com/office/drawing/2014/main" id="{A6DF5084-8D26-4EBA-DCF8-66E4634C31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9FCCDC-9C61-435C-87C9-FF37BFDC2749}" type="slidenum">
              <a:rPr lang="en-US" altLang="zh-CN" sz="1400" smtClean="0"/>
              <a:pPr>
                <a:spcBef>
                  <a:spcPct val="0"/>
                </a:spcBef>
                <a:buFontTx/>
                <a:buNone/>
              </a:pPr>
              <a:t>178</a:t>
            </a:fld>
            <a:endParaRPr lang="en-US"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140F4DD-85B1-49C0-8FE8-D74752AADB06}"/>
              </a:ext>
            </a:extLst>
          </p:cNvPr>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p>
        </p:txBody>
      </p:sp>
      <p:sp>
        <p:nvSpPr>
          <p:cNvPr id="72707" name="Rectangle 3">
            <a:extLst>
              <a:ext uri="{FF2B5EF4-FFF2-40B4-BE49-F238E27FC236}">
                <a16:creationId xmlns:a16="http://schemas.microsoft.com/office/drawing/2014/main" id="{C913F6B3-470D-4C82-9E0E-F972C54EEB7C}"/>
              </a:ext>
            </a:extLst>
          </p:cNvPr>
          <p:cNvSpPr>
            <a:spLocks noGrp="1" noChangeArrowheads="1"/>
          </p:cNvSpPr>
          <p:nvPr>
            <p:ph type="body" idx="1"/>
          </p:nvPr>
        </p:nvSpPr>
        <p:spPr/>
        <p:txBody>
          <a:bodyPr/>
          <a:lstStyle/>
          <a:p>
            <a:pPr eaLnBrk="1" hangingPunct="1">
              <a:buFontTx/>
              <a:buNone/>
            </a:pPr>
            <a:r>
              <a:rPr lang="en-US" altLang="zh-CN" dirty="0"/>
              <a:t>The binary </a:t>
            </a:r>
            <a:r>
              <a:rPr lang="en-US" altLang="zh-CN" i="1" dirty="0">
                <a:solidFill>
                  <a:srgbClr val="C00000"/>
                </a:solidFill>
              </a:rPr>
              <a:t>exclusive-or operator</a:t>
            </a:r>
            <a:r>
              <a:rPr lang="en-US" altLang="zh-CN" dirty="0">
                <a:solidFill>
                  <a:srgbClr val="C00000"/>
                </a:solidFill>
              </a:rPr>
              <a:t> </a:t>
            </a:r>
            <a:r>
              <a:rPr lang="en-US" altLang="zh-CN" dirty="0">
                <a:latin typeface="Times New Roman" panose="02020603050405020304" pitchFamily="18" charset="0"/>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XOR</a:t>
            </a:r>
            <a:r>
              <a:rPr lang="en-US" altLang="zh-CN" dirty="0">
                <a:sym typeface="Symbol" panose="05050102010706020507" pitchFamily="18" charset="2"/>
              </a:rPr>
              <a:t>) combines two propositions to form their logical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exclusive or</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endParaRPr lang="en-US" altLang="zh-CN" i="1" dirty="0"/>
          </a:p>
          <a:p>
            <a:pPr eaLnBrk="1" hangingPunct="1">
              <a:buFontTx/>
              <a:buNone/>
            </a:pPr>
            <a:r>
              <a:rPr lang="en-US" altLang="zh-CN" i="1" dirty="0">
                <a:solidFill>
                  <a:schemeClr val="accent2"/>
                </a:solidFill>
              </a:rPr>
              <a:t>p</a:t>
            </a:r>
            <a:r>
              <a:rPr lang="en-US" altLang="zh-CN" dirty="0">
                <a:solidFill>
                  <a:schemeClr val="accent2"/>
                </a:solidFill>
              </a:rPr>
              <a:t> = </a:t>
            </a:r>
            <a:r>
              <a:rPr lang="en-US" altLang="zh-CN" dirty="0">
                <a:solidFill>
                  <a:schemeClr val="accent2"/>
                </a:solidFill>
                <a:latin typeface="Times New Roman" panose="02020603050405020304" pitchFamily="18" charset="0"/>
              </a:rPr>
              <a:t>“</a:t>
            </a:r>
            <a:r>
              <a:rPr lang="en-US" altLang="zh-CN" dirty="0">
                <a:solidFill>
                  <a:schemeClr val="accent2"/>
                </a:solidFill>
              </a:rPr>
              <a:t>I will earn an A in this course,</a:t>
            </a:r>
            <a:r>
              <a:rPr lang="en-US" altLang="zh-CN" dirty="0">
                <a:solidFill>
                  <a:schemeClr val="accent2"/>
                </a:solidFill>
                <a:latin typeface="Times New Roman" panose="02020603050405020304" pitchFamily="18" charset="0"/>
              </a:rPr>
              <a:t>”</a:t>
            </a:r>
            <a:endParaRPr lang="en-US" altLang="zh-CN" dirty="0">
              <a:solidFill>
                <a:schemeClr val="accent2"/>
              </a:solidFill>
            </a:endParaRPr>
          </a:p>
          <a:p>
            <a:pPr eaLnBrk="1" hangingPunct="1">
              <a:buFontTx/>
              <a:buNone/>
            </a:pPr>
            <a:r>
              <a:rPr lang="en-US" altLang="zh-CN" i="1" dirty="0">
                <a:solidFill>
                  <a:schemeClr val="accent2"/>
                </a:solidFill>
              </a:rPr>
              <a:t>q</a:t>
            </a:r>
            <a:r>
              <a:rPr lang="en-US" altLang="zh-CN" dirty="0">
                <a:solidFill>
                  <a:schemeClr val="accent2"/>
                </a:solidFill>
              </a:rPr>
              <a:t> =</a:t>
            </a:r>
            <a:r>
              <a:rPr lang="en-US" altLang="zh-CN" i="1"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drop this course,</a:t>
            </a:r>
            <a:r>
              <a:rPr lang="en-US" altLang="zh-CN" dirty="0">
                <a:solidFill>
                  <a:schemeClr val="accent2"/>
                </a:solidFill>
                <a:latin typeface="Times New Roman" panose="02020603050405020304" pitchFamily="18" charset="0"/>
              </a:rPr>
              <a:t>”</a:t>
            </a:r>
            <a:endParaRPr lang="en-US" altLang="zh-CN" i="1" dirty="0">
              <a:solidFill>
                <a:schemeClr val="accent2"/>
              </a:solidFill>
            </a:endParaRPr>
          </a:p>
          <a:p>
            <a:pPr eaLnBrk="1" hangingPunct="1">
              <a:buFontTx/>
              <a:buNone/>
            </a:pPr>
            <a:r>
              <a:rPr lang="en-US" altLang="zh-CN" i="1" dirty="0">
                <a:solidFill>
                  <a:schemeClr val="accent2"/>
                </a:solidFill>
              </a:rPr>
              <a:t>p</a:t>
            </a:r>
            <a:r>
              <a:rPr lang="en-US" altLang="zh-CN"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 </a:t>
            </a:r>
            <a:r>
              <a:rPr lang="en-US" altLang="zh-CN" dirty="0">
                <a:solidFill>
                  <a:schemeClr val="accent2"/>
                </a:solidFill>
              </a:rPr>
              <a:t>= </a:t>
            </a:r>
            <a:r>
              <a:rPr lang="en-US" altLang="zh-CN" dirty="0">
                <a:solidFill>
                  <a:schemeClr val="accent2"/>
                </a:solidFill>
                <a:latin typeface="Times New Roman" panose="02020603050405020304" pitchFamily="18" charset="0"/>
              </a:rPr>
              <a:t>“</a:t>
            </a:r>
            <a:r>
              <a:rPr lang="en-US" altLang="zh-CN" dirty="0">
                <a:solidFill>
                  <a:schemeClr val="accent2"/>
                </a:solidFill>
              </a:rPr>
              <a:t>I will either earn an A in this course, or I will drop it (but not both!)</a:t>
            </a:r>
            <a:r>
              <a:rPr lang="en-US" altLang="zh-CN" dirty="0">
                <a:solidFill>
                  <a:schemeClr val="accent2"/>
                </a:solidFill>
                <a:latin typeface="Times New Roman" panose="02020603050405020304" pitchFamily="18" charset="0"/>
              </a:rPr>
              <a:t>”</a:t>
            </a:r>
            <a:endParaRPr lang="en-US" altLang="zh-CN" dirty="0">
              <a:solidFill>
                <a:schemeClr val="accent2"/>
              </a:solidFill>
            </a:endParaRPr>
          </a:p>
        </p:txBody>
      </p:sp>
      <p:sp>
        <p:nvSpPr>
          <p:cNvPr id="72708" name="Text Box 4">
            <a:extLst>
              <a:ext uri="{FF2B5EF4-FFF2-40B4-BE49-F238E27FC236}">
                <a16:creationId xmlns:a16="http://schemas.microsoft.com/office/drawing/2014/main" id="{ECA33A8D-A7E3-4F06-8F07-354CC9FE77BD}"/>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62047DEC-4CBE-4B01-A510-C543644136F3}"/>
              </a:ext>
            </a:extLst>
          </p:cNvPr>
          <p:cNvSpPr>
            <a:spLocks noGrp="1"/>
          </p:cNvSpPr>
          <p:nvPr>
            <p:ph type="sldNum" sz="quarter" idx="12"/>
          </p:nvPr>
        </p:nvSpPr>
        <p:spPr/>
        <p:txBody>
          <a:bodyPr/>
          <a:lstStyle/>
          <a:p>
            <a:fld id="{0E0F66E4-F918-4E84-900C-EBB0345C0212}" type="slidenum">
              <a:rPr lang="en-US" altLang="zh-CN" smtClean="0"/>
              <a:pPr/>
              <a:t>18</a:t>
            </a:fld>
            <a:endParaRPr lang="en-US" altLang="zh-CN"/>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89ED3AA1-9C1F-4763-8FD3-3128D7845A58}"/>
              </a:ext>
            </a:extLst>
          </p:cNvPr>
          <p:cNvSpPr>
            <a:spLocks noGrp="1" noChangeArrowheads="1"/>
          </p:cNvSpPr>
          <p:nvPr>
            <p:ph type="body" idx="1"/>
          </p:nvPr>
        </p:nvSpPr>
        <p:spPr>
          <a:xfrm>
            <a:off x="685800" y="1981200"/>
            <a:ext cx="7772400" cy="4267200"/>
          </a:xfrm>
        </p:spPr>
        <p:txBody>
          <a:bodyPr/>
          <a:lstStyle/>
          <a:p>
            <a:pPr eaLnBrk="1" hangingPunct="1"/>
            <a:r>
              <a:rPr lang="en-US" altLang="zh-CN"/>
              <a:t>Note that </a:t>
            </a:r>
            <a:r>
              <a:rPr lang="en-US" altLang="zh-CN" i="1"/>
              <a:t>p</a:t>
            </a:r>
            <a:r>
              <a:rPr lang="en-US" altLang="zh-CN">
                <a:sym typeface="Symbol" panose="05050102010706020507" pitchFamily="18" charset="2"/>
              </a:rPr>
              <a:t></a:t>
            </a:r>
            <a:r>
              <a:rPr lang="en-US" altLang="zh-CN" i="1">
                <a:sym typeface="Symbol" panose="05050102010706020507" pitchFamily="18" charset="2"/>
              </a:rPr>
              <a:t>q </a:t>
            </a:r>
            <a:r>
              <a:rPr lang="en-US" altLang="zh-CN">
                <a:sym typeface="Symbol" panose="05050102010706020507" pitchFamily="18" charset="2"/>
              </a:rPr>
              <a:t>means</a:t>
            </a:r>
            <a:br>
              <a:rPr lang="en-US" altLang="zh-CN">
                <a:sym typeface="Symbol" panose="05050102010706020507" pitchFamily="18" charset="2"/>
              </a:rPr>
            </a:br>
            <a:r>
              <a:rPr lang="en-US" altLang="zh-CN">
                <a:sym typeface="Symbol" panose="05050102010706020507" pitchFamily="18" charset="2"/>
              </a:rPr>
              <a:t>that </a:t>
            </a:r>
            <a:r>
              <a:rPr lang="en-US" altLang="zh-CN" i="1">
                <a:sym typeface="Symbol" panose="05050102010706020507" pitchFamily="18" charset="2"/>
              </a:rPr>
              <a:t>p</a:t>
            </a:r>
            <a:r>
              <a:rPr lang="en-US" altLang="zh-CN">
                <a:sym typeface="Symbol" panose="05050102010706020507" pitchFamily="18" charset="2"/>
              </a:rPr>
              <a:t> is true, or </a:t>
            </a:r>
            <a:r>
              <a:rPr lang="en-US" altLang="zh-CN" i="1">
                <a:sym typeface="Symbol" panose="05050102010706020507" pitchFamily="18" charset="2"/>
              </a:rPr>
              <a:t>q</a:t>
            </a:r>
            <a:r>
              <a:rPr lang="en-US" altLang="zh-CN">
                <a:sym typeface="Symbol" panose="05050102010706020507" pitchFamily="18" charset="2"/>
              </a:rPr>
              <a:t> is</a:t>
            </a:r>
            <a:br>
              <a:rPr lang="en-US" altLang="zh-CN">
                <a:sym typeface="Symbol" panose="05050102010706020507" pitchFamily="18" charset="2"/>
              </a:rPr>
            </a:br>
            <a:r>
              <a:rPr lang="en-US" altLang="zh-CN">
                <a:sym typeface="Symbol" panose="05050102010706020507" pitchFamily="18" charset="2"/>
              </a:rPr>
              <a:t>true, but </a:t>
            </a:r>
            <a:r>
              <a:rPr lang="en-US" altLang="zh-CN" b="1">
                <a:sym typeface="Symbol" panose="05050102010706020507" pitchFamily="18" charset="2"/>
              </a:rPr>
              <a:t>not both</a:t>
            </a:r>
            <a:r>
              <a:rPr lang="en-US" altLang="zh-CN">
                <a:sym typeface="Symbol" panose="05050102010706020507" pitchFamily="18" charset="2"/>
              </a:rPr>
              <a:t>!</a:t>
            </a:r>
          </a:p>
          <a:p>
            <a:pPr eaLnBrk="1" hangingPunct="1"/>
            <a:r>
              <a:rPr lang="en-US" altLang="zh-CN">
                <a:solidFill>
                  <a:schemeClr val="accent2"/>
                </a:solidFill>
                <a:sym typeface="Symbol" panose="05050102010706020507" pitchFamily="18" charset="2"/>
              </a:rPr>
              <a:t>This operation is</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called </a:t>
            </a:r>
            <a:r>
              <a:rPr lang="en-US" altLang="zh-CN" i="1">
                <a:solidFill>
                  <a:schemeClr val="accent2"/>
                </a:solidFill>
                <a:sym typeface="Symbol" panose="05050102010706020507" pitchFamily="18" charset="2"/>
              </a:rPr>
              <a:t>exclusive or,</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because it </a:t>
            </a:r>
            <a:r>
              <a:rPr lang="en-US" altLang="zh-CN" b="1">
                <a:solidFill>
                  <a:schemeClr val="accent2"/>
                </a:solidFill>
                <a:sym typeface="Symbol" panose="05050102010706020507" pitchFamily="18" charset="2"/>
              </a:rPr>
              <a:t>excludes</a:t>
            </a:r>
            <a:r>
              <a:rPr lang="en-US" altLang="zh-CN">
                <a:solidFill>
                  <a:schemeClr val="accent2"/>
                </a:solidFill>
                <a:sym typeface="Symbol" panose="05050102010706020507" pitchFamily="18" charset="2"/>
              </a:rPr>
              <a:t> the</a:t>
            </a:r>
            <a:br>
              <a:rPr lang="en-US" altLang="zh-CN">
                <a:solidFill>
                  <a:schemeClr val="accent2"/>
                </a:solidFill>
                <a:sym typeface="Symbol" panose="05050102010706020507" pitchFamily="18" charset="2"/>
              </a:rPr>
            </a:br>
            <a:r>
              <a:rPr lang="en-US" altLang="zh-CN">
                <a:solidFill>
                  <a:schemeClr val="accent2"/>
                </a:solidFill>
                <a:sym typeface="Symbol" panose="05050102010706020507" pitchFamily="18" charset="2"/>
              </a:rPr>
              <a:t>possibility that both </a:t>
            </a:r>
            <a:r>
              <a:rPr lang="en-US" altLang="zh-CN" i="1">
                <a:solidFill>
                  <a:schemeClr val="accent2"/>
                </a:solidFill>
                <a:sym typeface="Symbol" panose="05050102010706020507" pitchFamily="18" charset="2"/>
              </a:rPr>
              <a:t>p</a:t>
            </a:r>
            <a:r>
              <a:rPr lang="en-US" altLang="zh-CN">
                <a:solidFill>
                  <a:schemeClr val="accent2"/>
                </a:solidFill>
                <a:sym typeface="Symbol" panose="05050102010706020507" pitchFamily="18" charset="2"/>
              </a:rPr>
              <a:t> and </a:t>
            </a:r>
            <a:r>
              <a:rPr lang="en-US" altLang="zh-CN" i="1">
                <a:solidFill>
                  <a:schemeClr val="accent2"/>
                </a:solidFill>
                <a:sym typeface="Symbol" panose="05050102010706020507" pitchFamily="18" charset="2"/>
              </a:rPr>
              <a:t>q</a:t>
            </a:r>
            <a:r>
              <a:rPr lang="en-US" altLang="zh-CN">
                <a:solidFill>
                  <a:schemeClr val="accent2"/>
                </a:solidFill>
                <a:sym typeface="Symbol" panose="05050102010706020507" pitchFamily="18" charset="2"/>
              </a:rPr>
              <a:t> are true.</a:t>
            </a:r>
          </a:p>
          <a:p>
            <a:pPr eaLnBrk="1" hangingPunct="1"/>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and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together are </a:t>
            </a:r>
            <a:r>
              <a:rPr lang="en-US" altLang="zh-CN" b="1">
                <a:sym typeface="Symbol" panose="05050102010706020507" pitchFamily="18" charset="2"/>
              </a:rPr>
              <a:t>not</a:t>
            </a:r>
            <a:r>
              <a:rPr lang="en-US" altLang="zh-CN">
                <a:sym typeface="Symbol" panose="05050102010706020507" pitchFamily="18" charset="2"/>
              </a:rPr>
              <a:t> universal.</a:t>
            </a:r>
          </a:p>
        </p:txBody>
      </p:sp>
      <p:sp>
        <p:nvSpPr>
          <p:cNvPr id="74755" name="Rectangle 3">
            <a:extLst>
              <a:ext uri="{FF2B5EF4-FFF2-40B4-BE49-F238E27FC236}">
                <a16:creationId xmlns:a16="http://schemas.microsoft.com/office/drawing/2014/main" id="{49BA1691-F15E-43EA-B640-7D9CD6A32B03}"/>
              </a:ext>
            </a:extLst>
          </p:cNvPr>
          <p:cNvSpPr>
            <a:spLocks noGrp="1" noChangeArrowheads="1"/>
          </p:cNvSpPr>
          <p:nvPr>
            <p:ph type="title"/>
          </p:nvPr>
        </p:nvSpPr>
        <p:spPr/>
        <p:txBody>
          <a:bodyPr/>
          <a:lstStyle/>
          <a:p>
            <a:pPr eaLnBrk="1" hangingPunct="1"/>
            <a:r>
              <a:rPr lang="en-US" altLang="zh-CN" dirty="0"/>
              <a:t>The </a:t>
            </a:r>
            <a:r>
              <a:rPr lang="en-US" altLang="zh-CN" i="1" dirty="0"/>
              <a:t>Exclusive Or</a:t>
            </a:r>
            <a:r>
              <a:rPr lang="en-US" altLang="zh-CN" dirty="0"/>
              <a:t> Operator</a:t>
            </a:r>
          </a:p>
        </p:txBody>
      </p:sp>
      <p:sp>
        <p:nvSpPr>
          <p:cNvPr id="74759" name="Text Box 7">
            <a:extLst>
              <a:ext uri="{FF2B5EF4-FFF2-40B4-BE49-F238E27FC236}">
                <a16:creationId xmlns:a16="http://schemas.microsoft.com/office/drawing/2014/main" id="{17C2B859-0230-4F9B-83D2-B86E425FBCCD}"/>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8" name="Table 3">
            <a:extLst>
              <a:ext uri="{FF2B5EF4-FFF2-40B4-BE49-F238E27FC236}">
                <a16:creationId xmlns:a16="http://schemas.microsoft.com/office/drawing/2014/main" id="{9283573F-EF2A-4DD4-A11A-DC13BA5340A5}"/>
              </a:ext>
            </a:extLst>
          </p:cNvPr>
          <p:cNvGraphicFramePr>
            <a:graphicFrameLocks noGrp="1"/>
          </p:cNvGraphicFramePr>
          <p:nvPr>
            <p:extLst>
              <p:ext uri="{D42A27DB-BD31-4B8C-83A1-F6EECF244321}">
                <p14:modId xmlns:p14="http://schemas.microsoft.com/office/powerpoint/2010/main" val="1491686142"/>
              </p:ext>
            </p:extLst>
          </p:nvPr>
        </p:nvGraphicFramePr>
        <p:xfrm>
          <a:off x="5292080" y="2076450"/>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365760">
                <a:tc>
                  <a:txBody>
                    <a:bodyPr/>
                    <a:lstStyle/>
                    <a:p>
                      <a:r>
                        <a:rPr lang="en-US" sz="2400" b="0" i="1" dirty="0"/>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400" b="0" i="1" dirty="0">
                          <a:latin typeface="+mj-lt"/>
                        </a:rPr>
                        <a:t>p</a:t>
                      </a:r>
                      <a:r>
                        <a:rPr lang="en-US" sz="2400" b="0" i="1" dirty="0">
                          <a:latin typeface="+mj-lt"/>
                        </a:rPr>
                        <a:t> </a:t>
                      </a:r>
                      <a:r>
                        <a:rPr lang="en-US" sz="2400" dirty="0">
                          <a:latin typeface="Cambria Math"/>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65760">
                <a:tc>
                  <a:txBody>
                    <a:bodyPr/>
                    <a:lstStyle/>
                    <a:p>
                      <a:r>
                        <a:rPr lang="en-US" sz="2400" dirty="0"/>
                        <a:t>T</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F</a:t>
                      </a:r>
                      <a:endParaRPr lang="en-US" sz="2400" b="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65760">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40A27453-2FD5-4354-9BDC-F518B4A3337F}"/>
              </a:ext>
            </a:extLst>
          </p:cNvPr>
          <p:cNvSpPr>
            <a:spLocks noGrp="1"/>
          </p:cNvSpPr>
          <p:nvPr>
            <p:ph type="sldNum" sz="quarter" idx="12"/>
          </p:nvPr>
        </p:nvSpPr>
        <p:spPr/>
        <p:txBody>
          <a:bodyPr/>
          <a:lstStyle/>
          <a:p>
            <a:fld id="{0E0F66E4-F918-4E84-900C-EBB0345C0212}" type="slidenum">
              <a:rPr lang="en-US" altLang="zh-CN" smtClean="0"/>
              <a:pPr/>
              <a:t>19</a:t>
            </a:fld>
            <a:endParaRPr lang="en-US" altLang="zh-CN"/>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FEA7A3A-4E5A-4098-81F4-BD5460711275}"/>
              </a:ext>
            </a:extLst>
          </p:cNvPr>
          <p:cNvSpPr>
            <a:spLocks noGrp="1" noChangeArrowheads="1"/>
          </p:cNvSpPr>
          <p:nvPr>
            <p:ph type="title"/>
          </p:nvPr>
        </p:nvSpPr>
        <p:spPr/>
        <p:txBody>
          <a:bodyPr/>
          <a:lstStyle/>
          <a:p>
            <a:pPr eaLnBrk="1" hangingPunct="1"/>
            <a:r>
              <a:rPr lang="en-US" altLang="zh-CN"/>
              <a:t>Foundations of Logic: Overview</a:t>
            </a:r>
          </a:p>
        </p:txBody>
      </p:sp>
      <p:sp>
        <p:nvSpPr>
          <p:cNvPr id="10243" name="Rectangle 3">
            <a:extLst>
              <a:ext uri="{FF2B5EF4-FFF2-40B4-BE49-F238E27FC236}">
                <a16:creationId xmlns:a16="http://schemas.microsoft.com/office/drawing/2014/main" id="{6778B878-7C66-4EDB-91B5-613D224E7B3F}"/>
              </a:ext>
            </a:extLst>
          </p:cNvPr>
          <p:cNvSpPr>
            <a:spLocks noGrp="1" noChangeArrowheads="1"/>
          </p:cNvSpPr>
          <p:nvPr>
            <p:ph type="body" idx="1"/>
          </p:nvPr>
        </p:nvSpPr>
        <p:spPr/>
        <p:txBody>
          <a:bodyPr/>
          <a:lstStyle/>
          <a:p>
            <a:pPr eaLnBrk="1" hangingPunct="1"/>
            <a:r>
              <a:rPr lang="en-US" altLang="zh-CN" dirty="0"/>
              <a:t>Propositional logic (</a:t>
            </a:r>
            <a:r>
              <a:rPr lang="en-US" altLang="zh-CN" dirty="0">
                <a:cs typeface="Times New Roman" panose="02020603050405020304" pitchFamily="18" charset="0"/>
              </a:rPr>
              <a:t>§1.1-1.3) </a:t>
            </a:r>
            <a:r>
              <a:rPr lang="zh-CN" altLang="en-US" dirty="0"/>
              <a:t>命题逻辑</a:t>
            </a:r>
          </a:p>
          <a:p>
            <a:pPr lvl="1" eaLnBrk="1" hangingPunct="1"/>
            <a:r>
              <a:rPr lang="en-US" altLang="zh-CN" dirty="0"/>
              <a:t>Basic definitions. (§1.1)</a:t>
            </a:r>
          </a:p>
          <a:p>
            <a:pPr lvl="1" eaLnBrk="1" hangingPunct="1"/>
            <a:r>
              <a:rPr lang="en-US" altLang="zh-CN" dirty="0"/>
              <a:t>Applications (§1.2)</a:t>
            </a:r>
          </a:p>
          <a:p>
            <a:pPr lvl="1" eaLnBrk="1" hangingPunct="1"/>
            <a:r>
              <a:rPr lang="en-US" altLang="zh-CN" dirty="0"/>
              <a:t>Equivalence rules  (§1.3)</a:t>
            </a:r>
          </a:p>
          <a:p>
            <a:pPr eaLnBrk="1" hangingPunct="1"/>
            <a:r>
              <a:rPr lang="en-US" altLang="zh-CN" dirty="0"/>
              <a:t>Predicate logic (§1.4-1.5) </a:t>
            </a:r>
            <a:r>
              <a:rPr lang="zh-CN" altLang="en-US" dirty="0"/>
              <a:t>谓词逻辑</a:t>
            </a:r>
          </a:p>
          <a:p>
            <a:pPr lvl="1" eaLnBrk="1" hangingPunct="1"/>
            <a:r>
              <a:rPr lang="en-US" altLang="zh-CN" dirty="0"/>
              <a:t>Predicates.</a:t>
            </a:r>
          </a:p>
          <a:p>
            <a:pPr lvl="1" eaLnBrk="1" hangingPunct="1"/>
            <a:r>
              <a:rPr lang="en-US" altLang="zh-CN" dirty="0"/>
              <a:t>Quantified predicate expressions.</a:t>
            </a:r>
          </a:p>
          <a:p>
            <a:pPr lvl="1" eaLnBrk="1" hangingPunct="1"/>
            <a:r>
              <a:rPr lang="en-US" altLang="zh-CN" dirty="0"/>
              <a:t>Equivalences </a:t>
            </a:r>
          </a:p>
        </p:txBody>
      </p:sp>
      <p:sp>
        <p:nvSpPr>
          <p:cNvPr id="2" name="灯片编号占位符 1">
            <a:extLst>
              <a:ext uri="{FF2B5EF4-FFF2-40B4-BE49-F238E27FC236}">
                <a16:creationId xmlns:a16="http://schemas.microsoft.com/office/drawing/2014/main" id="{F74D8CE6-23E7-4DC7-BA99-15D0E8E0705F}"/>
              </a:ext>
            </a:extLst>
          </p:cNvPr>
          <p:cNvSpPr>
            <a:spLocks noGrp="1"/>
          </p:cNvSpPr>
          <p:nvPr>
            <p:ph type="sldNum" sz="quarter" idx="12"/>
          </p:nvPr>
        </p:nvSpPr>
        <p:spPr/>
        <p:txBody>
          <a:bodyPr/>
          <a:lstStyle/>
          <a:p>
            <a:fld id="{0E0F66E4-F918-4E84-900C-EBB0345C0212}" type="slidenum">
              <a:rPr lang="en-US" altLang="zh-CN" smtClean="0"/>
              <a:pPr/>
              <a:t>2</a:t>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887754C-471B-46F3-BB00-4F31C5400F93}"/>
              </a:ext>
            </a:extLst>
          </p:cNvPr>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p>
        </p:txBody>
      </p:sp>
      <p:sp>
        <p:nvSpPr>
          <p:cNvPr id="78851" name="Rectangle 3">
            <a:extLst>
              <a:ext uri="{FF2B5EF4-FFF2-40B4-BE49-F238E27FC236}">
                <a16:creationId xmlns:a16="http://schemas.microsoft.com/office/drawing/2014/main" id="{F0FAD710-0887-4662-98A5-FF0C7B13D166}"/>
              </a:ext>
            </a:extLst>
          </p:cNvPr>
          <p:cNvSpPr>
            <a:spLocks noGrp="1" noChangeArrowheads="1"/>
          </p:cNvSpPr>
          <p:nvPr>
            <p:ph type="body" idx="1"/>
          </p:nvPr>
        </p:nvSpPr>
        <p:spPr>
          <a:xfrm>
            <a:off x="468313" y="1916113"/>
            <a:ext cx="8229600" cy="4525962"/>
          </a:xfrm>
        </p:spPr>
        <p:txBody>
          <a:bodyPr/>
          <a:lstStyle/>
          <a:p>
            <a:pPr eaLnBrk="1" hangingPunct="1">
              <a:buFontTx/>
              <a:buNone/>
            </a:pPr>
            <a:r>
              <a:rPr lang="en-US" altLang="zh-CN" dirty="0"/>
              <a:t>The </a:t>
            </a:r>
            <a:r>
              <a:rPr lang="en-US" altLang="zh-CN" i="1" dirty="0"/>
              <a:t>implication</a:t>
            </a:r>
            <a:r>
              <a:rPr lang="en-US" altLang="zh-CN" dirty="0"/>
              <a:t> </a:t>
            </a:r>
            <a:r>
              <a:rPr lang="en-US" altLang="zh-CN" i="1" dirty="0"/>
              <a:t>p </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states that </a:t>
            </a:r>
            <a:r>
              <a:rPr lang="en-US" altLang="zh-CN" i="1" dirty="0">
                <a:sym typeface="Symbol" panose="05050102010706020507" pitchFamily="18" charset="2"/>
              </a:rPr>
              <a:t>p</a:t>
            </a:r>
            <a:r>
              <a:rPr lang="en-US" altLang="zh-CN" dirty="0">
                <a:sym typeface="Symbol" panose="05050102010706020507" pitchFamily="18" charset="2"/>
              </a:rPr>
              <a:t> implies </a:t>
            </a:r>
            <a:r>
              <a:rPr lang="en-US" altLang="zh-CN" i="1" dirty="0">
                <a:sym typeface="Symbol" panose="05050102010706020507" pitchFamily="18" charset="2"/>
              </a:rPr>
              <a:t>q.</a:t>
            </a:r>
          </a:p>
          <a:p>
            <a:pPr eaLnBrk="1" hangingPunct="1">
              <a:buFontTx/>
              <a:buNone/>
            </a:pPr>
            <a:r>
              <a:rPr lang="en-US" altLang="zh-CN" i="1" dirty="0">
                <a:solidFill>
                  <a:schemeClr val="accent2"/>
                </a:solidFill>
                <a:sym typeface="Symbol" panose="05050102010706020507" pitchFamily="18" charset="2"/>
              </a:rPr>
              <a:t>i.e.</a:t>
            </a:r>
            <a:r>
              <a:rPr lang="en-US" altLang="zh-CN" dirty="0">
                <a:solidFill>
                  <a:schemeClr val="accent2"/>
                </a:solidFill>
                <a:sym typeface="Symbol" panose="05050102010706020507" pitchFamily="18" charset="2"/>
              </a:rPr>
              <a: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is true; but if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is not true, then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could be either true or false.</a:t>
            </a:r>
          </a:p>
          <a:p>
            <a:pPr eaLnBrk="1" hangingPunct="1">
              <a:buFontTx/>
              <a:buNone/>
            </a:pPr>
            <a:r>
              <a:rPr lang="en-US" altLang="zh-CN" i="1" dirty="0">
                <a:solidFill>
                  <a:srgbClr val="006600"/>
                </a:solidFill>
                <a:sym typeface="Symbol" panose="05050102010706020507" pitchFamily="18" charset="2"/>
              </a:rPr>
              <a:t>E.g.</a:t>
            </a:r>
            <a:r>
              <a:rPr lang="en-US" altLang="zh-CN" dirty="0">
                <a:solidFill>
                  <a:srgbClr val="006600"/>
                </a:solidFill>
                <a:sym typeface="Symbol" panose="05050102010706020507" pitchFamily="18" charset="2"/>
              </a:rPr>
              <a:t>, let </a:t>
            </a:r>
            <a:r>
              <a:rPr lang="en-US" altLang="zh-CN" i="1" dirty="0">
                <a:solidFill>
                  <a:srgbClr val="006600"/>
                </a:solidFill>
                <a:sym typeface="Symbol" panose="05050102010706020507" pitchFamily="18" charset="2"/>
              </a:rPr>
              <a:t>p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study hard.</a:t>
            </a:r>
            <a:r>
              <a:rPr lang="en-US" altLang="zh-CN" dirty="0">
                <a:solidFill>
                  <a:srgbClr val="006600"/>
                </a:solidFill>
                <a:latin typeface="Times New Roman" panose="02020603050405020304" pitchFamily="18" charset="0"/>
                <a:sym typeface="Symbol" panose="05050102010706020507" pitchFamily="18" charset="2"/>
              </a:rPr>
              <a:t>”</a:t>
            </a:r>
            <a:br>
              <a:rPr lang="en-US" altLang="zh-CN" dirty="0">
                <a:solidFill>
                  <a:srgbClr val="006600"/>
                </a:solidFill>
                <a:sym typeface="Symbol" panose="05050102010706020507" pitchFamily="18" charset="2"/>
              </a:rPr>
            </a:b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 </a:t>
            </a:r>
            <a:r>
              <a:rPr lang="en-US" altLang="zh-CN" dirty="0">
                <a:solidFill>
                  <a:srgbClr val="006600"/>
                </a:solidFill>
                <a:sym typeface="Symbol" panose="05050102010706020507" pitchFamily="18" charset="2"/>
              </a:rPr>
              <a:t>= </a:t>
            </a:r>
            <a:r>
              <a:rPr lang="en-US" altLang="zh-CN" dirty="0">
                <a:solidFill>
                  <a:srgbClr val="006600"/>
                </a:solidFill>
                <a:latin typeface="Times New Roman" panose="02020603050405020304" pitchFamily="18" charset="0"/>
                <a:sym typeface="Symbol" panose="05050102010706020507" pitchFamily="18" charset="2"/>
              </a:rPr>
              <a:t>“</a:t>
            </a:r>
            <a:r>
              <a:rPr lang="en-US" altLang="zh-CN" dirty="0">
                <a:solidFill>
                  <a:srgbClr val="006600"/>
                </a:solidFill>
                <a:sym typeface="Symbol" panose="05050102010706020507" pitchFamily="18" charset="2"/>
              </a:rPr>
              <a:t>You will get a good grade.</a:t>
            </a:r>
            <a:r>
              <a:rPr lang="en-US" altLang="zh-CN" dirty="0">
                <a:solidFill>
                  <a:srgbClr val="006600"/>
                </a:solidFill>
                <a:latin typeface="Times New Roman" panose="02020603050405020304" pitchFamily="18" charset="0"/>
                <a:sym typeface="Symbol" panose="05050102010706020507" pitchFamily="18" charset="2"/>
              </a:rPr>
              <a:t>”</a:t>
            </a:r>
            <a:endParaRPr lang="en-US" altLang="zh-CN" dirty="0">
              <a:solidFill>
                <a:srgbClr val="006600"/>
              </a:solidFill>
              <a:sym typeface="Symbol" panose="05050102010706020507" pitchFamily="18" charset="2"/>
            </a:endParaRPr>
          </a:p>
          <a:p>
            <a:pPr eaLnBrk="1" hangingPunct="1">
              <a:buFontTx/>
              <a:buNone/>
            </a:pPr>
            <a:r>
              <a:rPr lang="en-US" altLang="zh-CN" i="1" dirty="0">
                <a:solidFill>
                  <a:srgbClr val="FF0000"/>
                </a:solidFill>
              </a:rPr>
              <a:t>p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q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If you study hard, then you will get a good grade.</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i="1" dirty="0">
              <a:solidFill>
                <a:srgbClr val="FF0000"/>
              </a:solidFill>
              <a:sym typeface="Symbol" panose="05050102010706020507" pitchFamily="18" charset="2"/>
            </a:endParaRPr>
          </a:p>
        </p:txBody>
      </p:sp>
      <p:sp>
        <p:nvSpPr>
          <p:cNvPr id="78852" name="Text Box 4">
            <a:extLst>
              <a:ext uri="{FF2B5EF4-FFF2-40B4-BE49-F238E27FC236}">
                <a16:creationId xmlns:a16="http://schemas.microsoft.com/office/drawing/2014/main" id="{9BB033F1-BB2E-44E4-8AF3-7552F5336A16}"/>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78853" name="Text Box 5">
            <a:extLst>
              <a:ext uri="{FF2B5EF4-FFF2-40B4-BE49-F238E27FC236}">
                <a16:creationId xmlns:a16="http://schemas.microsoft.com/office/drawing/2014/main" id="{4908682C-D789-4947-A8A4-881E6663BE60}"/>
              </a:ext>
            </a:extLst>
          </p:cNvPr>
          <p:cNvSpPr txBox="1">
            <a:spLocks noChangeArrowheads="1"/>
          </p:cNvSpPr>
          <p:nvPr/>
        </p:nvSpPr>
        <p:spPr bwMode="auto">
          <a:xfrm>
            <a:off x="2401888" y="1600200"/>
            <a:ext cx="1484312" cy="457200"/>
          </a:xfrm>
          <a:prstGeom prst="rect">
            <a:avLst/>
          </a:prstGeom>
          <a:solidFill>
            <a:srgbClr val="FFFFCC"/>
          </a:solidFill>
          <a:ln>
            <a:noFill/>
          </a:ln>
          <a:effectLst/>
          <a:extLs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antecedent</a:t>
            </a:r>
          </a:p>
        </p:txBody>
      </p:sp>
      <p:sp>
        <p:nvSpPr>
          <p:cNvPr id="78854" name="AutoShape 6">
            <a:extLst>
              <a:ext uri="{FF2B5EF4-FFF2-40B4-BE49-F238E27FC236}">
                <a16:creationId xmlns:a16="http://schemas.microsoft.com/office/drawing/2014/main" id="{CAC8EC67-789D-45E8-8F98-B516F3D5D891}"/>
              </a:ext>
            </a:extLst>
          </p:cNvPr>
          <p:cNvSpPr>
            <a:spLocks/>
          </p:cNvSpPr>
          <p:nvPr/>
        </p:nvSpPr>
        <p:spPr bwMode="auto">
          <a:xfrm rot="5400000">
            <a:off x="3476625" y="19431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78855" name="Text Box 7">
            <a:extLst>
              <a:ext uri="{FF2B5EF4-FFF2-40B4-BE49-F238E27FC236}">
                <a16:creationId xmlns:a16="http://schemas.microsoft.com/office/drawing/2014/main" id="{F339EE04-BFE0-4AE1-A43D-1BB1A30546AE}"/>
              </a:ext>
            </a:extLst>
          </p:cNvPr>
          <p:cNvSpPr txBox="1">
            <a:spLocks noChangeArrowheads="1"/>
          </p:cNvSpPr>
          <p:nvPr/>
        </p:nvSpPr>
        <p:spPr bwMode="auto">
          <a:xfrm>
            <a:off x="4114800" y="1600200"/>
            <a:ext cx="1554163"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consequent</a:t>
            </a:r>
          </a:p>
        </p:txBody>
      </p:sp>
      <p:sp>
        <p:nvSpPr>
          <p:cNvPr id="78856" name="AutoShape 8">
            <a:extLst>
              <a:ext uri="{FF2B5EF4-FFF2-40B4-BE49-F238E27FC236}">
                <a16:creationId xmlns:a16="http://schemas.microsoft.com/office/drawing/2014/main" id="{AF27C459-CE22-43A8-98DF-37C704979124}"/>
              </a:ext>
            </a:extLst>
          </p:cNvPr>
          <p:cNvSpPr>
            <a:spLocks/>
          </p:cNvSpPr>
          <p:nvPr/>
        </p:nvSpPr>
        <p:spPr bwMode="auto">
          <a:xfrm rot="5400000">
            <a:off x="4276725" y="19812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2" name="灯片编号占位符 1">
            <a:extLst>
              <a:ext uri="{FF2B5EF4-FFF2-40B4-BE49-F238E27FC236}">
                <a16:creationId xmlns:a16="http://schemas.microsoft.com/office/drawing/2014/main" id="{3C5A7AAC-AAC5-4755-850A-37C92E1CE7DF}"/>
              </a:ext>
            </a:extLst>
          </p:cNvPr>
          <p:cNvSpPr>
            <a:spLocks noGrp="1"/>
          </p:cNvSpPr>
          <p:nvPr>
            <p:ph type="sldNum" sz="quarter" idx="12"/>
          </p:nvPr>
        </p:nvSpPr>
        <p:spPr/>
        <p:txBody>
          <a:bodyPr/>
          <a:lstStyle/>
          <a:p>
            <a:fld id="{0E0F66E4-F918-4E84-900C-EBB0345C0212}" type="slidenum">
              <a:rPr lang="en-US" altLang="zh-CN" smtClean="0"/>
              <a:pPr/>
              <a:t>20</a:t>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16E0E27-2CF3-4177-858C-F86B3FB1154F}"/>
              </a:ext>
            </a:extLst>
          </p:cNvPr>
          <p:cNvSpPr>
            <a:spLocks noGrp="1" noChangeArrowheads="1"/>
          </p:cNvSpPr>
          <p:nvPr>
            <p:ph type="title"/>
          </p:nvPr>
        </p:nvSpPr>
        <p:spPr/>
        <p:txBody>
          <a:bodyPr/>
          <a:lstStyle/>
          <a:p>
            <a:pPr eaLnBrk="1" hangingPunct="1"/>
            <a:r>
              <a:rPr lang="en-US" altLang="zh-CN" i="1" dirty="0"/>
              <a:t>Implication </a:t>
            </a:r>
            <a:r>
              <a:rPr lang="en-US" altLang="zh-CN" dirty="0"/>
              <a:t>(</a:t>
            </a:r>
            <a:r>
              <a:rPr lang="zh-CN" altLang="en-US" dirty="0"/>
              <a:t>蕴含联结词</a:t>
            </a:r>
            <a:r>
              <a:rPr lang="en-US" altLang="zh-CN" dirty="0"/>
              <a:t>)</a:t>
            </a:r>
          </a:p>
        </p:txBody>
      </p:sp>
      <p:sp>
        <p:nvSpPr>
          <p:cNvPr id="80899" name="Rectangle 3">
            <a:extLst>
              <a:ext uri="{FF2B5EF4-FFF2-40B4-BE49-F238E27FC236}">
                <a16:creationId xmlns:a16="http://schemas.microsoft.com/office/drawing/2014/main" id="{4695485C-7B02-423F-B8B3-6B1D39FA7224}"/>
              </a:ext>
            </a:extLst>
          </p:cNvPr>
          <p:cNvSpPr>
            <a:spLocks noGrp="1" noChangeArrowheads="1"/>
          </p:cNvSpPr>
          <p:nvPr>
            <p:ph type="body" idx="1"/>
          </p:nvPr>
        </p:nvSpPr>
        <p:spPr/>
        <p:txBody>
          <a:bodyPr/>
          <a:lstStyle/>
          <a:p>
            <a:pPr eaLnBrk="1" hangingPunct="1"/>
            <a:r>
              <a:rPr lang="en-US" altLang="zh-CN" i="1" dirty="0"/>
              <a:t>p </a:t>
            </a:r>
            <a:r>
              <a:rPr lang="en-US" altLang="zh-CN" dirty="0">
                <a:sym typeface="Symbol" panose="05050102010706020507" pitchFamily="18" charset="2"/>
              </a:rPr>
              <a:t></a:t>
            </a:r>
            <a:r>
              <a:rPr lang="en-US" altLang="zh-CN" i="1" dirty="0"/>
              <a:t> q </a:t>
            </a:r>
            <a:r>
              <a:rPr lang="en-US" altLang="zh-CN" dirty="0"/>
              <a:t>is </a:t>
            </a:r>
            <a:r>
              <a:rPr lang="en-US" altLang="zh-CN" b="1" dirty="0"/>
              <a:t>false</a:t>
            </a:r>
            <a:r>
              <a:rPr lang="en-US" altLang="zh-CN" dirty="0"/>
              <a:t> </a:t>
            </a:r>
            <a:r>
              <a:rPr lang="en-US" altLang="zh-CN" u="sng" dirty="0"/>
              <a:t>only</a:t>
            </a:r>
            <a:r>
              <a:rPr lang="en-US" altLang="zh-CN" dirty="0"/>
              <a:t> when</a:t>
            </a:r>
            <a:br>
              <a:rPr lang="en-US" altLang="zh-CN" dirty="0"/>
            </a:br>
            <a:r>
              <a:rPr lang="en-US" altLang="zh-CN" i="1" dirty="0"/>
              <a:t>p</a:t>
            </a:r>
            <a:r>
              <a:rPr lang="en-US" altLang="zh-CN" dirty="0"/>
              <a:t> is true but </a:t>
            </a:r>
            <a:r>
              <a:rPr lang="en-US" altLang="zh-CN" i="1" dirty="0"/>
              <a:t>q</a:t>
            </a:r>
            <a:r>
              <a:rPr lang="en-US" altLang="zh-CN" dirty="0"/>
              <a:t> is </a:t>
            </a:r>
            <a:r>
              <a:rPr lang="en-US" altLang="zh-CN" b="1" dirty="0"/>
              <a:t>not</a:t>
            </a:r>
            <a:r>
              <a:rPr lang="en-US" altLang="zh-CN" dirty="0"/>
              <a:t> true.</a:t>
            </a:r>
          </a:p>
          <a:p>
            <a:pPr eaLnBrk="1" hangingPunct="1"/>
            <a:r>
              <a:rPr lang="en-US" altLang="zh-CN" i="1" dirty="0">
                <a:solidFill>
                  <a:schemeClr val="accent2"/>
                </a:solidFill>
              </a:rPr>
              <a:t>p </a:t>
            </a:r>
            <a:r>
              <a:rPr lang="en-US" altLang="zh-CN" dirty="0">
                <a:solidFill>
                  <a:schemeClr val="accent2"/>
                </a:solidFill>
                <a:sym typeface="Symbol" panose="05050102010706020507" pitchFamily="18" charset="2"/>
              </a:rPr>
              <a:t></a:t>
            </a:r>
            <a:r>
              <a:rPr lang="en-US" altLang="zh-CN" i="1" dirty="0">
                <a:solidFill>
                  <a:schemeClr val="accent2"/>
                </a:solidFill>
              </a:rPr>
              <a:t> q   </a:t>
            </a:r>
            <a:r>
              <a:rPr lang="en-US" altLang="zh-CN" dirty="0">
                <a:solidFill>
                  <a:schemeClr val="accent2"/>
                </a:solidFill>
              </a:rPr>
              <a:t>does </a:t>
            </a:r>
            <a:r>
              <a:rPr lang="en-US" altLang="zh-CN" b="1" dirty="0">
                <a:solidFill>
                  <a:schemeClr val="accent2"/>
                </a:solidFill>
              </a:rPr>
              <a:t>not </a:t>
            </a:r>
            <a:r>
              <a:rPr lang="en-US" altLang="zh-CN" dirty="0">
                <a:solidFill>
                  <a:schemeClr val="accent2"/>
                </a:solidFill>
              </a:rPr>
              <a:t>say</a:t>
            </a:r>
            <a:br>
              <a:rPr lang="en-US" altLang="zh-CN" dirty="0">
                <a:solidFill>
                  <a:schemeClr val="accent2"/>
                </a:solidFill>
              </a:rPr>
            </a:br>
            <a:r>
              <a:rPr lang="en-US" altLang="zh-CN" dirty="0">
                <a:solidFill>
                  <a:schemeClr val="accent2"/>
                </a:solidFill>
              </a:rPr>
              <a:t>that </a:t>
            </a:r>
            <a:r>
              <a:rPr lang="en-US" altLang="zh-CN" i="1" dirty="0">
                <a:solidFill>
                  <a:schemeClr val="accent2"/>
                </a:solidFill>
              </a:rPr>
              <a:t>p</a:t>
            </a:r>
            <a:r>
              <a:rPr lang="en-US" altLang="zh-CN" dirty="0">
                <a:solidFill>
                  <a:schemeClr val="accent2"/>
                </a:solidFill>
              </a:rPr>
              <a:t> </a:t>
            </a:r>
            <a:r>
              <a:rPr lang="en-US" altLang="zh-CN" u="sng" dirty="0">
                <a:solidFill>
                  <a:schemeClr val="accent2"/>
                </a:solidFill>
              </a:rPr>
              <a:t>causes</a:t>
            </a:r>
            <a:r>
              <a:rPr lang="en-US" altLang="zh-CN" dirty="0">
                <a:solidFill>
                  <a:schemeClr val="accent2"/>
                </a:solidFill>
              </a:rPr>
              <a:t> </a:t>
            </a:r>
            <a:r>
              <a:rPr lang="en-US" altLang="zh-CN" i="1" dirty="0">
                <a:solidFill>
                  <a:schemeClr val="accent2"/>
                </a:solidFill>
              </a:rPr>
              <a:t>q</a:t>
            </a:r>
            <a:r>
              <a:rPr lang="en-US" altLang="zh-CN" dirty="0">
                <a:solidFill>
                  <a:schemeClr val="accent2"/>
                </a:solidFill>
              </a:rPr>
              <a:t>!</a:t>
            </a:r>
          </a:p>
          <a:p>
            <a:pPr eaLnBrk="1" hangingPunct="1"/>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does </a:t>
            </a:r>
            <a:r>
              <a:rPr lang="en-US" altLang="zh-CN" b="1" dirty="0">
                <a:solidFill>
                  <a:srgbClr val="006600"/>
                </a:solidFill>
              </a:rPr>
              <a:t>not </a:t>
            </a:r>
            <a:r>
              <a:rPr lang="en-US" altLang="zh-CN" dirty="0">
                <a:solidFill>
                  <a:srgbClr val="006600"/>
                </a:solidFill>
              </a:rPr>
              <a:t>require</a:t>
            </a:r>
            <a:br>
              <a:rPr lang="en-US" altLang="zh-CN" dirty="0">
                <a:solidFill>
                  <a:srgbClr val="006600"/>
                </a:solidFill>
              </a:rPr>
            </a:br>
            <a:r>
              <a:rPr lang="en-US" altLang="zh-CN" dirty="0">
                <a:solidFill>
                  <a:srgbClr val="006600"/>
                </a:solidFill>
              </a:rPr>
              <a:t>that </a:t>
            </a:r>
            <a:r>
              <a:rPr lang="en-US" altLang="zh-CN" i="1" dirty="0">
                <a:solidFill>
                  <a:srgbClr val="006600"/>
                </a:solidFill>
              </a:rPr>
              <a:t>p</a:t>
            </a:r>
            <a:r>
              <a:rPr lang="en-US" altLang="zh-CN" dirty="0">
                <a:solidFill>
                  <a:srgbClr val="006600"/>
                </a:solidFill>
              </a:rPr>
              <a:t> or </a:t>
            </a:r>
            <a:r>
              <a:rPr lang="en-US" altLang="zh-CN" i="1" dirty="0">
                <a:solidFill>
                  <a:srgbClr val="006600"/>
                </a:solidFill>
              </a:rPr>
              <a:t>q</a:t>
            </a:r>
            <a:r>
              <a:rPr lang="en-US" altLang="zh-CN" dirty="0">
                <a:solidFill>
                  <a:srgbClr val="006600"/>
                </a:solidFill>
              </a:rPr>
              <a:t> </a:t>
            </a:r>
            <a:r>
              <a:rPr lang="en-US" altLang="zh-CN" b="1" u="sng" dirty="0">
                <a:solidFill>
                  <a:srgbClr val="006600"/>
                </a:solidFill>
              </a:rPr>
              <a:t>are true</a:t>
            </a:r>
            <a:r>
              <a:rPr lang="en-US" altLang="zh-CN" dirty="0">
                <a:solidFill>
                  <a:srgbClr val="006600"/>
                </a:solidFill>
              </a:rPr>
              <a:t>!</a:t>
            </a:r>
          </a:p>
          <a:p>
            <a:pPr marL="0" indent="0" eaLnBrk="1" hangingPunct="1">
              <a:buNone/>
            </a:pPr>
            <a:r>
              <a:rPr lang="en-US" altLang="zh-CN" i="1" dirty="0">
                <a:solidFill>
                  <a:srgbClr val="FF0000"/>
                </a:solidFill>
              </a:rPr>
              <a:t>   e.g.</a:t>
            </a:r>
            <a:r>
              <a:rPr lang="en-US" altLang="zh-CN" dirty="0">
                <a:solidFill>
                  <a:srgbClr val="FF0000"/>
                </a:solidFill>
              </a:rPr>
              <a:t> </a:t>
            </a:r>
            <a:r>
              <a:rPr lang="en-US" altLang="zh-CN" dirty="0">
                <a:solidFill>
                  <a:srgbClr val="FF0000"/>
                </a:solidFill>
                <a:latin typeface="Times New Roman" panose="02020603050405020304" pitchFamily="18" charset="0"/>
              </a:rPr>
              <a:t>“</a:t>
            </a:r>
            <a:r>
              <a:rPr lang="en-US" altLang="zh-CN" dirty="0">
                <a:solidFill>
                  <a:srgbClr val="FF0000"/>
                </a:solidFill>
              </a:rPr>
              <a:t>(1=0) </a:t>
            </a:r>
            <a:r>
              <a:rPr lang="en-US" altLang="zh-CN" dirty="0">
                <a:solidFill>
                  <a:srgbClr val="FF0000"/>
                </a:solidFill>
                <a:sym typeface="Symbol" panose="05050102010706020507" pitchFamily="18" charset="2"/>
              </a:rPr>
              <a:t> pigs can fly</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is TRUE!</a:t>
            </a:r>
          </a:p>
        </p:txBody>
      </p:sp>
      <p:sp>
        <p:nvSpPr>
          <p:cNvPr id="80901" name="AutoShape 5">
            <a:extLst>
              <a:ext uri="{FF2B5EF4-FFF2-40B4-BE49-F238E27FC236}">
                <a16:creationId xmlns:a16="http://schemas.microsoft.com/office/drawing/2014/main" id="{6AEC5CD3-4DA5-4895-9EF0-AD7510FAC0CA}"/>
              </a:ext>
            </a:extLst>
          </p:cNvPr>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600"/>
          </a:p>
        </p:txBody>
      </p:sp>
      <p:sp>
        <p:nvSpPr>
          <p:cNvPr id="80903" name="Text Box 7">
            <a:extLst>
              <a:ext uri="{FF2B5EF4-FFF2-40B4-BE49-F238E27FC236}">
                <a16:creationId xmlns:a16="http://schemas.microsoft.com/office/drawing/2014/main" id="{92C04909-A46C-44D6-AE7E-6FE84CCE23FA}"/>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8" name="Table 3">
            <a:extLst>
              <a:ext uri="{FF2B5EF4-FFF2-40B4-BE49-F238E27FC236}">
                <a16:creationId xmlns:a16="http://schemas.microsoft.com/office/drawing/2014/main" id="{4DAC659F-6939-4663-8E49-789465E97E9D}"/>
              </a:ext>
            </a:extLst>
          </p:cNvPr>
          <p:cNvGraphicFramePr>
            <a:graphicFrameLocks noGrp="1"/>
          </p:cNvGraphicFramePr>
          <p:nvPr>
            <p:extLst>
              <p:ext uri="{D42A27DB-BD31-4B8C-83A1-F6EECF244321}">
                <p14:modId xmlns:p14="http://schemas.microsoft.com/office/powerpoint/2010/main" val="70268886"/>
              </p:ext>
            </p:extLst>
          </p:nvPr>
        </p:nvGraphicFramePr>
        <p:xfrm>
          <a:off x="5492828" y="1964267"/>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DB30E4EF-26D4-4B9B-8449-BF135336AF15}"/>
              </a:ext>
            </a:extLst>
          </p:cNvPr>
          <p:cNvSpPr>
            <a:spLocks noGrp="1"/>
          </p:cNvSpPr>
          <p:nvPr>
            <p:ph type="sldNum" sz="quarter" idx="12"/>
          </p:nvPr>
        </p:nvSpPr>
        <p:spPr/>
        <p:txBody>
          <a:bodyPr/>
          <a:lstStyle/>
          <a:p>
            <a:fld id="{0E0F66E4-F918-4E84-900C-EBB0345C0212}" type="slidenum">
              <a:rPr lang="en-US" altLang="zh-CN" smtClean="0"/>
              <a:pPr/>
              <a:t>21</a:t>
            </a:fld>
            <a:endParaRPr lang="en-US" altLang="zh-CN"/>
          </a:p>
        </p:txBody>
      </p:sp>
      <p:sp>
        <p:nvSpPr>
          <p:cNvPr id="3" name="矩形 2">
            <a:extLst>
              <a:ext uri="{FF2B5EF4-FFF2-40B4-BE49-F238E27FC236}">
                <a16:creationId xmlns:a16="http://schemas.microsoft.com/office/drawing/2014/main" id="{0A889F94-60A8-43C5-849E-B2CC18B91E9A}"/>
              </a:ext>
            </a:extLst>
          </p:cNvPr>
          <p:cNvSpPr/>
          <p:nvPr/>
        </p:nvSpPr>
        <p:spPr>
          <a:xfrm>
            <a:off x="5492828" y="3356992"/>
            <a:ext cx="3651172" cy="4360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3285064-43E8-4B8C-AB3B-AD33F3FEB73D}"/>
              </a:ext>
            </a:extLst>
          </p:cNvPr>
          <p:cNvSpPr>
            <a:spLocks noGrp="1" noChangeArrowheads="1"/>
          </p:cNvSpPr>
          <p:nvPr>
            <p:ph type="title"/>
          </p:nvPr>
        </p:nvSpPr>
        <p:spPr/>
        <p:txBody>
          <a:bodyPr/>
          <a:lstStyle/>
          <a:p>
            <a:r>
              <a:rPr lang="en-US" altLang="zh-CN" sz="4000"/>
              <a:t>Different Ways of Expressing </a:t>
            </a:r>
            <a:r>
              <a:rPr lang="en-US" altLang="zh-CN" sz="4900" i="1">
                <a:latin typeface="Cambria Math" panose="02040503050406030204" pitchFamily="18" charset="0"/>
              </a:rPr>
              <a:t>p </a:t>
            </a:r>
            <a:r>
              <a:rPr lang="en-US" altLang="zh-CN" sz="4900">
                <a:latin typeface="Cambria Math" panose="02040503050406030204" pitchFamily="18" charset="0"/>
              </a:rPr>
              <a:t>→</a:t>
            </a:r>
            <a:r>
              <a:rPr lang="en-US" altLang="zh-CN" sz="4900" i="1">
                <a:latin typeface="Cambria Math" panose="02040503050406030204" pitchFamily="18" charset="0"/>
              </a:rPr>
              <a:t>q</a:t>
            </a:r>
            <a:r>
              <a:rPr lang="en-US" altLang="zh-CN" sz="4000"/>
              <a:t>  </a:t>
            </a:r>
          </a:p>
        </p:txBody>
      </p:sp>
      <p:sp>
        <p:nvSpPr>
          <p:cNvPr id="3" name="Content Placeholder 2">
            <a:extLst>
              <a:ext uri="{FF2B5EF4-FFF2-40B4-BE49-F238E27FC236}">
                <a16:creationId xmlns:a16="http://schemas.microsoft.com/office/drawing/2014/main" id="{BB64E3AA-7A81-4E8A-B62A-8D6AC749D322}"/>
              </a:ext>
            </a:extLst>
          </p:cNvPr>
          <p:cNvSpPr>
            <a:spLocks noGrp="1"/>
          </p:cNvSpPr>
          <p:nvPr>
            <p:ph idx="1"/>
          </p:nvPr>
        </p:nvSpPr>
        <p:spPr/>
        <p:txBody>
          <a:bodyPr>
            <a:normAutofit fontScale="85000" lnSpcReduction="20000"/>
          </a:bodyPr>
          <a:lstStyle/>
          <a:p>
            <a:pPr>
              <a:buFontTx/>
              <a:buNone/>
              <a:defRPr/>
            </a:pPr>
            <a:r>
              <a:rPr lang="en-US" dirty="0"/>
              <a:t>    </a:t>
            </a:r>
          </a:p>
          <a:p>
            <a:pPr>
              <a:buFontTx/>
              <a:buNone/>
              <a:defRPr/>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FontTx/>
              <a:buNone/>
              <a:defRPr/>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FontTx/>
              <a:buNone/>
              <a:defRPr/>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FontTx/>
              <a:buNone/>
              <a:defRPr/>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FontTx/>
              <a:buNone/>
              <a:defRPr/>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FontTx/>
              <a:buNone/>
              <a:defRPr/>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FontTx/>
              <a:buNone/>
              <a:defRPr/>
            </a:pPr>
            <a:endParaRPr lang="en-US" dirty="0"/>
          </a:p>
          <a:p>
            <a:pPr>
              <a:buFontTx/>
              <a:buNone/>
              <a:defRPr/>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FontTx/>
              <a:buNone/>
              <a:defRPr/>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FontTx/>
              <a:buNone/>
              <a:defRPr/>
            </a:pPr>
            <a:endParaRPr lang="en-US" dirty="0"/>
          </a:p>
        </p:txBody>
      </p:sp>
      <p:sp>
        <p:nvSpPr>
          <p:cNvPr id="6" name="Oval 5">
            <a:extLst>
              <a:ext uri="{FF2B5EF4-FFF2-40B4-BE49-F238E27FC236}">
                <a16:creationId xmlns:a16="http://schemas.microsoft.com/office/drawing/2014/main" id="{394092C6-D7CA-4CB9-9A15-0686A26CABAA}"/>
              </a:ext>
            </a:extLst>
          </p:cNvPr>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Oval 7">
            <a:extLst>
              <a:ext uri="{FF2B5EF4-FFF2-40B4-BE49-F238E27FC236}">
                <a16:creationId xmlns:a16="http://schemas.microsoft.com/office/drawing/2014/main" id="{4EEF1B18-395A-4A3A-AE95-6D6843C35CD1}"/>
              </a:ext>
            </a:extLst>
          </p:cNvPr>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Oval 8">
            <a:extLst>
              <a:ext uri="{FF2B5EF4-FFF2-40B4-BE49-F238E27FC236}">
                <a16:creationId xmlns:a16="http://schemas.microsoft.com/office/drawing/2014/main" id="{48C1AD14-51E9-4610-8017-7C8B5D2D4CAE}"/>
              </a:ext>
            </a:extLst>
          </p:cNvPr>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Oval 9">
            <a:extLst>
              <a:ext uri="{FF2B5EF4-FFF2-40B4-BE49-F238E27FC236}">
                <a16:creationId xmlns:a16="http://schemas.microsoft.com/office/drawing/2014/main" id="{4A449CA9-1B09-4EFD-93AC-0A6924F698DA}"/>
              </a:ext>
            </a:extLst>
          </p:cNvPr>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Oval 10">
            <a:extLst>
              <a:ext uri="{FF2B5EF4-FFF2-40B4-BE49-F238E27FC236}">
                <a16:creationId xmlns:a16="http://schemas.microsoft.com/office/drawing/2014/main" id="{14381BD4-5AEE-4E16-A1CA-446EC12C436A}"/>
              </a:ext>
            </a:extLst>
          </p:cNvPr>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Oval 11">
            <a:extLst>
              <a:ext uri="{FF2B5EF4-FFF2-40B4-BE49-F238E27FC236}">
                <a16:creationId xmlns:a16="http://schemas.microsoft.com/office/drawing/2014/main" id="{6F1F5295-75CF-472C-8E25-BF2684A8B06E}"/>
              </a:ext>
            </a:extLst>
          </p:cNvPr>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Oval 14">
            <a:extLst>
              <a:ext uri="{FF2B5EF4-FFF2-40B4-BE49-F238E27FC236}">
                <a16:creationId xmlns:a16="http://schemas.microsoft.com/office/drawing/2014/main" id="{792A88DF-BDF9-44DF-A44B-61E95558AA3B}"/>
              </a:ext>
            </a:extLst>
          </p:cNvPr>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2AAF4F8D-8E5F-40F3-8CFA-79CD3DDEE4CF}"/>
              </a:ext>
            </a:extLst>
          </p:cNvPr>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 name="Oval 19">
            <a:extLst>
              <a:ext uri="{FF2B5EF4-FFF2-40B4-BE49-F238E27FC236}">
                <a16:creationId xmlns:a16="http://schemas.microsoft.com/office/drawing/2014/main" id="{E5A38AB8-53AC-4805-A954-46C12172C54F}"/>
              </a:ext>
            </a:extLst>
          </p:cNvPr>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Oval 20">
            <a:extLst>
              <a:ext uri="{FF2B5EF4-FFF2-40B4-BE49-F238E27FC236}">
                <a16:creationId xmlns:a16="http://schemas.microsoft.com/office/drawing/2014/main" id="{B1369234-795A-40DD-BF97-D77F9B97C931}"/>
              </a:ext>
            </a:extLst>
          </p:cNvPr>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2" name="Oval 21">
            <a:extLst>
              <a:ext uri="{FF2B5EF4-FFF2-40B4-BE49-F238E27FC236}">
                <a16:creationId xmlns:a16="http://schemas.microsoft.com/office/drawing/2014/main" id="{41089680-BF49-47DF-8902-0163045B006B}"/>
              </a:ext>
            </a:extLst>
          </p:cNvPr>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3" name="Oval 22">
            <a:extLst>
              <a:ext uri="{FF2B5EF4-FFF2-40B4-BE49-F238E27FC236}">
                <a16:creationId xmlns:a16="http://schemas.microsoft.com/office/drawing/2014/main" id="{0046055B-1D02-4FE6-932A-AE046E5DAB48}"/>
              </a:ext>
            </a:extLst>
          </p:cNvPr>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Oval 23">
            <a:extLst>
              <a:ext uri="{FF2B5EF4-FFF2-40B4-BE49-F238E27FC236}">
                <a16:creationId xmlns:a16="http://schemas.microsoft.com/office/drawing/2014/main" id="{F009B296-FFF1-4743-9E89-AB1D1FC6191B}"/>
              </a:ext>
            </a:extLst>
          </p:cNvPr>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 name="Oval 24">
            <a:extLst>
              <a:ext uri="{FF2B5EF4-FFF2-40B4-BE49-F238E27FC236}">
                <a16:creationId xmlns:a16="http://schemas.microsoft.com/office/drawing/2014/main" id="{8F9965D5-CE04-45B3-B3B9-672E835FA430}"/>
              </a:ext>
            </a:extLst>
          </p:cNvPr>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灯片编号占位符 1">
            <a:extLst>
              <a:ext uri="{FF2B5EF4-FFF2-40B4-BE49-F238E27FC236}">
                <a16:creationId xmlns:a16="http://schemas.microsoft.com/office/drawing/2014/main" id="{5F3E5839-5613-4BAC-AFFB-1154220A0FEF}"/>
              </a:ext>
            </a:extLst>
          </p:cNvPr>
          <p:cNvSpPr>
            <a:spLocks noGrp="1"/>
          </p:cNvSpPr>
          <p:nvPr>
            <p:ph type="sldNum" sz="quarter" idx="12"/>
          </p:nvPr>
        </p:nvSpPr>
        <p:spPr/>
        <p:txBody>
          <a:bodyPr/>
          <a:lstStyle/>
          <a:p>
            <a:fld id="{0E0F66E4-F918-4E84-900C-EBB0345C0212}" type="slidenum">
              <a:rPr lang="en-US" altLang="zh-CN" smtClean="0"/>
              <a:pPr/>
              <a:t>22</a:t>
            </a:fld>
            <a:endParaRPr lang="en-US" altLang="zh-CN"/>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92FE-BC26-44C4-AA6A-91154B78A056}"/>
              </a:ext>
            </a:extLst>
          </p:cNvPr>
          <p:cNvSpPr>
            <a:spLocks noGrp="1"/>
          </p:cNvSpPr>
          <p:nvPr>
            <p:ph type="title"/>
          </p:nvPr>
        </p:nvSpPr>
        <p:spPr/>
        <p:txBody>
          <a:bodyPr>
            <a:normAutofit fontScale="90000"/>
          </a:bodyPr>
          <a:lstStyle/>
          <a:p>
            <a:pPr>
              <a:defRPr/>
            </a:pPr>
            <a:r>
              <a:rPr lang="en-US" sz="4000" dirty="0"/>
              <a:t>Converse, Inverse</a:t>
            </a:r>
            <a:r>
              <a:rPr lang="en-US" altLang="zh-CN" sz="4000" dirty="0"/>
              <a:t> and Contrapositive</a:t>
            </a:r>
            <a:br>
              <a:rPr lang="en-US" sz="4000" dirty="0"/>
            </a:br>
            <a:r>
              <a:rPr lang="zh-CN" altLang="en-US" sz="4000" dirty="0"/>
              <a:t>逆命题 否命题 逆否命题 </a:t>
            </a:r>
            <a:endParaRPr lang="en-US" sz="4000" dirty="0"/>
          </a:p>
        </p:txBody>
      </p:sp>
      <p:sp>
        <p:nvSpPr>
          <p:cNvPr id="3" name="Content Placeholder 2">
            <a:extLst>
              <a:ext uri="{FF2B5EF4-FFF2-40B4-BE49-F238E27FC236}">
                <a16:creationId xmlns:a16="http://schemas.microsoft.com/office/drawing/2014/main" id="{695307CC-B46D-4241-9FC8-5F402C15AD0A}"/>
              </a:ext>
            </a:extLst>
          </p:cNvPr>
          <p:cNvSpPr>
            <a:spLocks noGrp="1" noChangeArrowheads="1"/>
          </p:cNvSpPr>
          <p:nvPr>
            <p:ph idx="1"/>
          </p:nvPr>
        </p:nvSpPr>
        <p:spPr>
          <a:xfrm>
            <a:off x="107950" y="1628775"/>
            <a:ext cx="8928546" cy="4525963"/>
          </a:xfrm>
        </p:spPr>
        <p:txBody>
          <a:bodyPr/>
          <a:lstStyle/>
          <a:p>
            <a:r>
              <a:rPr lang="en-US" altLang="zh-CN" sz="2700" dirty="0"/>
              <a:t>From </a:t>
            </a:r>
            <a:r>
              <a:rPr lang="en-US" altLang="zh-CN" sz="2000" i="1" dirty="0">
                <a:latin typeface="Cambria Math" panose="02040503050406030204" pitchFamily="18" charset="0"/>
              </a:rPr>
              <a:t>p </a:t>
            </a:r>
            <a:r>
              <a:rPr lang="en-US" altLang="zh-CN" sz="2000" dirty="0">
                <a:latin typeface="Cambria Math" panose="02040503050406030204" pitchFamily="18" charset="0"/>
              </a:rPr>
              <a:t>→</a:t>
            </a:r>
            <a:r>
              <a:rPr lang="en-US" altLang="zh-CN" sz="2000" i="1" dirty="0">
                <a:latin typeface="Cambria Math" panose="02040503050406030204" pitchFamily="18" charset="0"/>
              </a:rPr>
              <a:t>q</a:t>
            </a:r>
            <a:r>
              <a:rPr lang="en-US" altLang="zh-CN" sz="2700" dirty="0"/>
              <a:t>  we can form new conditional statements .</a:t>
            </a:r>
          </a:p>
          <a:p>
            <a:pPr lvl="1"/>
            <a:r>
              <a:rPr lang="en-US" altLang="zh-CN" sz="2400" dirty="0"/>
              <a:t> </a:t>
            </a:r>
            <a:r>
              <a:rPr lang="en-US" altLang="zh-CN" sz="2400" i="1" dirty="0">
                <a:latin typeface="Cambria Math" panose="02040503050406030204" pitchFamily="18" charset="0"/>
              </a:rPr>
              <a:t>q </a:t>
            </a:r>
            <a:r>
              <a:rPr lang="en-US" altLang="zh-CN" sz="2400" dirty="0">
                <a:latin typeface="Cambria Math" panose="02040503050406030204" pitchFamily="18" charset="0"/>
              </a:rPr>
              <a:t>→</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r>
              <a:rPr lang="en-US" altLang="zh-CN" sz="2400" dirty="0"/>
              <a:t> </a:t>
            </a:r>
          </a:p>
          <a:p>
            <a:pPr lvl="1"/>
            <a:r>
              <a:rPr lang="en-US" altLang="zh-CN" sz="2400" dirty="0">
                <a:latin typeface="Cambria Math" panose="02040503050406030204" pitchFamily="18" charset="0"/>
              </a:rPr>
              <a:t>¬ </a:t>
            </a:r>
            <a:r>
              <a:rPr lang="en-US" altLang="zh-CN" sz="2400" i="1" dirty="0">
                <a:latin typeface="Cambria Math" panose="02040503050406030204" pitchFamily="18" charset="0"/>
              </a:rPr>
              <a:t>p </a:t>
            </a:r>
            <a:r>
              <a:rPr lang="en-US" altLang="zh-CN" sz="2400" dirty="0">
                <a:latin typeface="Cambria Math" panose="02040503050406030204" pitchFamily="18" charset="0"/>
              </a:rPr>
              <a:t>→ ¬ </a:t>
            </a:r>
            <a:r>
              <a:rPr lang="en-US" altLang="zh-CN" sz="2400" i="1" dirty="0">
                <a:latin typeface="Cambria Math" panose="02040503050406030204" pitchFamily="18" charset="0"/>
              </a:rPr>
              <a:t>q</a:t>
            </a:r>
            <a:r>
              <a:rPr lang="en-US" altLang="zh-CN" sz="2400" dirty="0"/>
              <a:t>     is the </a:t>
            </a:r>
            <a:r>
              <a:rPr lang="en-US" altLang="zh-CN" sz="2400" b="1" dirty="0">
                <a:solidFill>
                  <a:srgbClr val="C00000"/>
                </a:solidFill>
              </a:rPr>
              <a:t>inverse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p>
          <a:p>
            <a:pPr lvl="1"/>
            <a:r>
              <a:rPr lang="en-US" altLang="zh-CN" sz="2400" dirty="0"/>
              <a:t> </a:t>
            </a:r>
            <a:r>
              <a:rPr lang="en-US" altLang="zh-CN" sz="2400" dirty="0">
                <a:latin typeface="Cambria Math" panose="02040503050406030204" pitchFamily="18" charset="0"/>
              </a:rPr>
              <a:t>¬</a:t>
            </a:r>
            <a:r>
              <a:rPr lang="en-US" altLang="zh-CN" sz="2400" i="1" dirty="0">
                <a:latin typeface="Cambria Math" panose="02040503050406030204" pitchFamily="18" charset="0"/>
              </a:rPr>
              <a:t>q </a:t>
            </a:r>
            <a:r>
              <a:rPr lang="en-US" altLang="zh-CN" sz="2400" dirty="0">
                <a:latin typeface="Cambria Math" panose="02040503050406030204" pitchFamily="18" charset="0"/>
              </a:rPr>
              <a:t>→ ¬ </a:t>
            </a:r>
            <a:r>
              <a:rPr lang="en-US" altLang="zh-CN" sz="2400" i="1" dirty="0">
                <a:latin typeface="Cambria Math" panose="02040503050406030204" pitchFamily="18" charset="0"/>
              </a:rPr>
              <a:t>p</a:t>
            </a:r>
            <a:r>
              <a:rPr lang="en-US" altLang="zh-CN" sz="2400" dirty="0"/>
              <a:t>    is the </a:t>
            </a:r>
            <a:r>
              <a:rPr lang="en-US" altLang="zh-CN" sz="2400" b="1" dirty="0">
                <a:solidFill>
                  <a:srgbClr val="C00000"/>
                </a:solidFill>
              </a:rPr>
              <a:t>contrapositive</a:t>
            </a:r>
            <a:r>
              <a:rPr lang="en-US" altLang="zh-CN" sz="2400" dirty="0"/>
              <a:t>  of </a:t>
            </a:r>
            <a:r>
              <a:rPr lang="en-US" altLang="zh-CN" sz="2400" i="1" dirty="0">
                <a:latin typeface="Cambria Math" panose="02040503050406030204" pitchFamily="18" charset="0"/>
              </a:rPr>
              <a:t>p </a:t>
            </a:r>
            <a:r>
              <a:rPr lang="en-US" altLang="zh-CN" sz="2400" dirty="0">
                <a:latin typeface="Cambria Math" panose="02040503050406030204" pitchFamily="18" charset="0"/>
              </a:rPr>
              <a:t>→</a:t>
            </a:r>
            <a:r>
              <a:rPr lang="en-US" altLang="zh-CN" sz="2400" i="1" dirty="0">
                <a:latin typeface="Cambria Math" panose="02040503050406030204" pitchFamily="18" charset="0"/>
              </a:rPr>
              <a:t>q</a:t>
            </a:r>
            <a:endParaRPr lang="en-US" altLang="zh-CN" sz="2400" dirty="0"/>
          </a:p>
          <a:p>
            <a:pPr>
              <a:buFontTx/>
              <a:buNone/>
            </a:pPr>
            <a:r>
              <a:rPr lang="en-US" altLang="zh-CN" sz="2700" b="1" dirty="0"/>
              <a:t>   Example</a:t>
            </a:r>
            <a:r>
              <a:rPr lang="en-US" altLang="zh-CN" sz="2700" dirty="0"/>
              <a:t>: Find the converse, inverse, and contrapositive of “If it is raining, then I stay at home.”</a:t>
            </a:r>
          </a:p>
          <a:p>
            <a:pPr>
              <a:buFontTx/>
              <a:buNone/>
            </a:pPr>
            <a:r>
              <a:rPr lang="en-US" altLang="zh-CN" sz="2700" b="1" dirty="0"/>
              <a:t>    Solution:</a:t>
            </a:r>
            <a:r>
              <a:rPr lang="en-US" altLang="zh-CN" sz="2700" dirty="0"/>
              <a:t> </a:t>
            </a:r>
          </a:p>
          <a:p>
            <a:pPr lvl="1">
              <a:buFontTx/>
              <a:buNone/>
            </a:pPr>
            <a:r>
              <a:rPr lang="en-US" altLang="zh-CN" sz="2400" b="1" dirty="0"/>
              <a:t>converse</a:t>
            </a:r>
            <a:r>
              <a:rPr lang="en-US" altLang="zh-CN" sz="2400" dirty="0"/>
              <a:t>: If I stay at home, then it is  raining.</a:t>
            </a:r>
          </a:p>
          <a:p>
            <a:pPr lvl="1">
              <a:buFontTx/>
              <a:buNone/>
            </a:pPr>
            <a:r>
              <a:rPr lang="en-US" altLang="zh-CN" sz="2400" b="1" dirty="0"/>
              <a:t>inverse</a:t>
            </a:r>
            <a:r>
              <a:rPr lang="en-US" altLang="zh-CN" sz="2400" dirty="0"/>
              <a:t>:  If it is not raining, then I will not stay at home.</a:t>
            </a:r>
          </a:p>
          <a:p>
            <a:pPr lvl="1">
              <a:buFontTx/>
              <a:buNone/>
            </a:pPr>
            <a:r>
              <a:rPr lang="en-US" altLang="zh-CN" sz="2400" b="1" dirty="0"/>
              <a:t>contrapositive</a:t>
            </a:r>
            <a:r>
              <a:rPr lang="en-US" altLang="zh-CN" sz="2400" dirty="0"/>
              <a:t>: If I do not stay at home, then it is not raining. </a:t>
            </a:r>
          </a:p>
        </p:txBody>
      </p:sp>
      <p:sp>
        <p:nvSpPr>
          <p:cNvPr id="4" name="灯片编号占位符 3">
            <a:extLst>
              <a:ext uri="{FF2B5EF4-FFF2-40B4-BE49-F238E27FC236}">
                <a16:creationId xmlns:a16="http://schemas.microsoft.com/office/drawing/2014/main" id="{588BC514-5FD6-4209-BD0A-CB8169BCDAF3}"/>
              </a:ext>
            </a:extLst>
          </p:cNvPr>
          <p:cNvSpPr>
            <a:spLocks noGrp="1"/>
          </p:cNvSpPr>
          <p:nvPr>
            <p:ph type="sldNum" sz="quarter" idx="12"/>
          </p:nvPr>
        </p:nvSpPr>
        <p:spPr/>
        <p:txBody>
          <a:bodyPr/>
          <a:lstStyle/>
          <a:p>
            <a:fld id="{0E0F66E4-F918-4E84-900C-EBB0345C0212}" type="slidenum">
              <a:rPr lang="en-US" altLang="zh-CN" smtClean="0"/>
              <a:pPr/>
              <a:t>23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A7C12DE-6108-4C08-A276-EB0079251AA8}"/>
              </a:ext>
            </a:extLst>
          </p:cNvPr>
          <p:cNvSpPr>
            <a:spLocks noGrp="1" noChangeArrowheads="1"/>
          </p:cNvSpPr>
          <p:nvPr>
            <p:ph type="title"/>
          </p:nvPr>
        </p:nvSpPr>
        <p:spPr/>
        <p:txBody>
          <a:bodyPr/>
          <a:lstStyle/>
          <a:p>
            <a:pPr eaLnBrk="1" hangingPunct="1"/>
            <a:r>
              <a:rPr lang="en-US" altLang="zh-CN" i="1" dirty="0"/>
              <a:t>Biconditional</a:t>
            </a:r>
            <a:r>
              <a:rPr lang="en-US" altLang="zh-CN" dirty="0"/>
              <a:t> (</a:t>
            </a:r>
            <a:r>
              <a:rPr lang="zh-CN" altLang="en-US" dirty="0"/>
              <a:t>等价联结词</a:t>
            </a:r>
            <a:r>
              <a:rPr lang="en-US" altLang="zh-CN" dirty="0"/>
              <a:t>)</a:t>
            </a:r>
          </a:p>
        </p:txBody>
      </p:sp>
      <p:sp>
        <p:nvSpPr>
          <p:cNvPr id="93187" name="Rectangle 3">
            <a:extLst>
              <a:ext uri="{FF2B5EF4-FFF2-40B4-BE49-F238E27FC236}">
                <a16:creationId xmlns:a16="http://schemas.microsoft.com/office/drawing/2014/main" id="{960E30D9-BB58-4262-BF94-663DAB808737}"/>
              </a:ext>
            </a:extLst>
          </p:cNvPr>
          <p:cNvSpPr>
            <a:spLocks noGrp="1" noChangeArrowheads="1"/>
          </p:cNvSpPr>
          <p:nvPr>
            <p:ph type="body" sz="half" idx="1"/>
          </p:nvPr>
        </p:nvSpPr>
        <p:spPr>
          <a:xfrm>
            <a:off x="457200" y="1600200"/>
            <a:ext cx="8229600" cy="4525963"/>
          </a:xfrm>
        </p:spPr>
        <p:txBody>
          <a:bodyPr/>
          <a:lstStyle/>
          <a:p>
            <a:pPr eaLnBrk="1" hangingPunct="1">
              <a:buFontTx/>
              <a:buNone/>
            </a:pPr>
            <a:r>
              <a:rPr lang="en-US" altLang="zh-CN" sz="2800" dirty="0"/>
              <a:t>The </a:t>
            </a:r>
            <a:r>
              <a:rPr lang="en-US" altLang="zh-CN" sz="2800" i="1" dirty="0">
                <a:solidFill>
                  <a:srgbClr val="C00000"/>
                </a:solidFill>
              </a:rPr>
              <a:t>biconditional</a:t>
            </a:r>
            <a:r>
              <a:rPr lang="en-US" altLang="zh-CN" sz="2800" dirty="0"/>
              <a:t> </a:t>
            </a:r>
            <a:r>
              <a:rPr lang="en-US" altLang="zh-CN" sz="2800" i="1" dirty="0"/>
              <a:t>p </a:t>
            </a:r>
            <a:r>
              <a:rPr lang="en-US" altLang="zh-CN" sz="2800" dirty="0">
                <a:sym typeface="Symbol" panose="05050102010706020507" pitchFamily="18" charset="2"/>
              </a:rPr>
              <a:t> </a:t>
            </a:r>
            <a:r>
              <a:rPr lang="en-US" altLang="zh-CN" sz="2800" i="1" dirty="0">
                <a:sym typeface="Symbol" panose="05050102010706020507" pitchFamily="18" charset="2"/>
              </a:rPr>
              <a:t>q </a:t>
            </a:r>
            <a:r>
              <a:rPr lang="en-US" altLang="zh-CN" sz="2800" dirty="0">
                <a:sym typeface="Symbol" panose="05050102010706020507" pitchFamily="18" charset="2"/>
              </a:rPr>
              <a:t>states that </a:t>
            </a:r>
            <a:r>
              <a:rPr lang="en-US" altLang="zh-CN" sz="2800" i="1" dirty="0">
                <a:sym typeface="Symbol" panose="05050102010706020507" pitchFamily="18" charset="2"/>
              </a:rPr>
              <a:t>p</a:t>
            </a:r>
            <a:r>
              <a:rPr lang="en-US" altLang="zh-CN" sz="2800" dirty="0">
                <a:sym typeface="Symbol" panose="05050102010706020507" pitchFamily="18" charset="2"/>
              </a:rPr>
              <a:t> is true </a:t>
            </a:r>
            <a:r>
              <a:rPr lang="en-US" altLang="zh-CN" sz="2800" i="1" dirty="0">
                <a:sym typeface="Symbol" panose="05050102010706020507" pitchFamily="18" charset="2"/>
              </a:rPr>
              <a:t>if and only if</a:t>
            </a:r>
            <a:r>
              <a:rPr lang="en-US" altLang="zh-CN" sz="2800" dirty="0">
                <a:sym typeface="Symbol" panose="05050102010706020507" pitchFamily="18" charset="2"/>
              </a:rPr>
              <a:t> </a:t>
            </a:r>
            <a:r>
              <a:rPr lang="en-US" altLang="zh-CN" sz="2800" i="1" dirty="0">
                <a:sym typeface="Symbol" panose="05050102010706020507" pitchFamily="18" charset="2"/>
              </a:rPr>
              <a:t>(IFF) q</a:t>
            </a:r>
            <a:r>
              <a:rPr lang="en-US" altLang="zh-CN" sz="2800" dirty="0">
                <a:sym typeface="Symbol" panose="05050102010706020507" pitchFamily="18" charset="2"/>
              </a:rPr>
              <a:t> is true.</a:t>
            </a:r>
          </a:p>
          <a:p>
            <a:pPr eaLnBrk="1" hangingPunct="1">
              <a:buFontTx/>
              <a:buNone/>
            </a:pP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a:p>
            <a:pPr eaLnBrk="1" hangingPunct="1">
              <a:buFontTx/>
              <a:buNone/>
            </a:pPr>
            <a:r>
              <a:rPr lang="en-US" altLang="zh-CN" sz="2800" i="1" dirty="0">
                <a:solidFill>
                  <a:schemeClr val="accent2"/>
                </a:solidFill>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 = </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If, and only if, </a:t>
            </a:r>
            <a:r>
              <a:rPr lang="en-US" altLang="zh-CN" sz="2800" dirty="0">
                <a:sym typeface="Symbol" panose="05050102010706020507" pitchFamily="18" charset="2"/>
              </a:rPr>
              <a:t>Donald Trump won the </a:t>
            </a:r>
            <a:r>
              <a:rPr lang="en-US" altLang="zh-CN" sz="2800" i="1" dirty="0">
                <a:sym typeface="Symbol" panose="05050102010706020507" pitchFamily="18" charset="2"/>
              </a:rPr>
              <a:t>2016</a:t>
            </a:r>
            <a:r>
              <a:rPr lang="en-US" altLang="zh-CN" sz="2800" dirty="0">
                <a:sym typeface="Symbol" panose="05050102010706020507" pitchFamily="18" charset="2"/>
              </a:rPr>
              <a:t> presidential </a:t>
            </a:r>
            <a:r>
              <a:rPr lang="en-US" altLang="zh-CN" sz="2800" i="1" dirty="0">
                <a:sym typeface="Symbol" panose="05050102010706020507" pitchFamily="18" charset="2"/>
              </a:rPr>
              <a:t>election</a:t>
            </a:r>
            <a:r>
              <a:rPr lang="en-US" altLang="zh-CN" sz="2800" dirty="0">
                <a:solidFill>
                  <a:schemeClr val="accent2"/>
                </a:solidFill>
                <a:sym typeface="Symbol" panose="05050102010706020507" pitchFamily="18" charset="2"/>
              </a:rPr>
              <a:t>, </a:t>
            </a:r>
            <a:r>
              <a:rPr lang="en-US" altLang="zh-CN" sz="2800" dirty="0">
                <a:sym typeface="Symbol" panose="05050102010706020507" pitchFamily="18" charset="2"/>
              </a:rPr>
              <a:t>Donald Trump </a:t>
            </a:r>
            <a:r>
              <a:rPr lang="en-US" altLang="zh-CN" sz="2800" dirty="0">
                <a:solidFill>
                  <a:schemeClr val="accent2"/>
                </a:solidFill>
                <a:sym typeface="Symbol" panose="05050102010706020507" pitchFamily="18" charset="2"/>
              </a:rPr>
              <a:t>was president for all of 2017.</a:t>
            </a:r>
            <a:r>
              <a:rPr lang="en-US" altLang="zh-CN" sz="2800" dirty="0">
                <a:solidFill>
                  <a:schemeClr val="accent2"/>
                </a:solidFill>
                <a:latin typeface="Times New Roman" panose="02020603050405020304" pitchFamily="18" charset="0"/>
                <a:sym typeface="Symbol" panose="05050102010706020507" pitchFamily="18" charset="2"/>
              </a:rPr>
              <a:t>”</a:t>
            </a:r>
            <a:endParaRPr lang="en-US" altLang="zh-CN" sz="2800" dirty="0">
              <a:solidFill>
                <a:schemeClr val="accent2"/>
              </a:solidFill>
              <a:sym typeface="Symbol" panose="05050102010706020507" pitchFamily="18" charset="2"/>
            </a:endParaRPr>
          </a:p>
        </p:txBody>
      </p:sp>
      <p:sp>
        <p:nvSpPr>
          <p:cNvPr id="93188" name="Text Box 4">
            <a:extLst>
              <a:ext uri="{FF2B5EF4-FFF2-40B4-BE49-F238E27FC236}">
                <a16:creationId xmlns:a16="http://schemas.microsoft.com/office/drawing/2014/main" id="{C7CE94A9-1CC9-4C45-8509-F09659FF89A3}"/>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A591C17F-364B-43E4-9F05-18E63D702323}"/>
              </a:ext>
            </a:extLst>
          </p:cNvPr>
          <p:cNvSpPr>
            <a:spLocks noGrp="1"/>
          </p:cNvSpPr>
          <p:nvPr>
            <p:ph type="sldNum" sz="quarter" idx="12"/>
          </p:nvPr>
        </p:nvSpPr>
        <p:spPr/>
        <p:txBody>
          <a:bodyPr/>
          <a:lstStyle/>
          <a:p>
            <a:fld id="{5066C72B-8237-4816-9F04-57E1CA9B5A28}" type="slidenum">
              <a:rPr lang="en-US" altLang="zh-CN" smtClean="0"/>
              <a:pPr/>
              <a:t>24</a:t>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91F0D99-B9EA-424F-B400-1D7BBC8A3121}"/>
              </a:ext>
            </a:extLst>
          </p:cNvPr>
          <p:cNvSpPr>
            <a:spLocks noGrp="1" noChangeArrowheads="1"/>
          </p:cNvSpPr>
          <p:nvPr>
            <p:ph type="title"/>
          </p:nvPr>
        </p:nvSpPr>
        <p:spPr/>
        <p:txBody>
          <a:bodyPr/>
          <a:lstStyle/>
          <a:p>
            <a:pPr eaLnBrk="1" hangingPunct="1"/>
            <a:r>
              <a:rPr lang="en-US" altLang="zh-CN"/>
              <a:t>Biconditional Truth Table</a:t>
            </a:r>
          </a:p>
        </p:txBody>
      </p:sp>
      <p:sp>
        <p:nvSpPr>
          <p:cNvPr id="95235" name="Rectangle 3">
            <a:extLst>
              <a:ext uri="{FF2B5EF4-FFF2-40B4-BE49-F238E27FC236}">
                <a16:creationId xmlns:a16="http://schemas.microsoft.com/office/drawing/2014/main" id="{812AB2B9-D52C-4D1E-9D84-AA4DDF8BCCA3}"/>
              </a:ext>
            </a:extLst>
          </p:cNvPr>
          <p:cNvSpPr>
            <a:spLocks noGrp="1" noChangeArrowheads="1"/>
          </p:cNvSpPr>
          <p:nvPr>
            <p:ph type="body" idx="1"/>
          </p:nvPr>
        </p:nvSpPr>
        <p:spPr>
          <a:xfrm>
            <a:off x="251520" y="1768475"/>
            <a:ext cx="8229600" cy="4273550"/>
          </a:xfrm>
        </p:spPr>
        <p:txBody>
          <a:bodyPr/>
          <a:lstStyle/>
          <a:p>
            <a:pPr eaLnBrk="1" hangingPunct="1">
              <a:lnSpc>
                <a:spcPct val="90000"/>
              </a:lnSpc>
            </a:pPr>
            <a:r>
              <a:rPr lang="en-US" altLang="zh-CN" i="1" dirty="0"/>
              <a:t>p </a:t>
            </a:r>
            <a:r>
              <a:rPr lang="en-US" altLang="zh-CN" dirty="0">
                <a:sym typeface="Symbol" panose="05050102010706020507" pitchFamily="18" charset="2"/>
              </a:rPr>
              <a:t></a:t>
            </a:r>
            <a:r>
              <a:rPr lang="en-US" altLang="zh-CN" i="1" dirty="0"/>
              <a:t> q </a:t>
            </a:r>
            <a:r>
              <a:rPr lang="en-US" altLang="zh-CN" dirty="0"/>
              <a:t>means that </a:t>
            </a:r>
            <a:r>
              <a:rPr lang="en-US" altLang="zh-CN" i="1" dirty="0"/>
              <a:t>p</a:t>
            </a:r>
            <a:r>
              <a:rPr lang="en-US" altLang="zh-CN" dirty="0"/>
              <a:t> and </a:t>
            </a:r>
            <a:r>
              <a:rPr lang="en-US" altLang="zh-CN" i="1" dirty="0"/>
              <a:t>q</a:t>
            </a:r>
            <a:br>
              <a:rPr lang="en-US" altLang="zh-CN" i="1" dirty="0"/>
            </a:br>
            <a:r>
              <a:rPr lang="en-US" altLang="zh-CN" dirty="0"/>
              <a:t>have the </a:t>
            </a:r>
            <a:r>
              <a:rPr lang="en-US" altLang="zh-CN" b="1" dirty="0"/>
              <a:t>same</a:t>
            </a:r>
            <a:r>
              <a:rPr lang="en-US" altLang="zh-CN" dirty="0"/>
              <a:t> truth value.</a:t>
            </a:r>
          </a:p>
          <a:p>
            <a:pPr eaLnBrk="1" hangingPunct="1">
              <a:lnSpc>
                <a:spcPct val="90000"/>
              </a:lnSpc>
            </a:pPr>
            <a:r>
              <a:rPr lang="en-US" altLang="zh-CN" dirty="0">
                <a:solidFill>
                  <a:schemeClr val="accent2"/>
                </a:solidFill>
              </a:rPr>
              <a:t>Note this truth table is the</a:t>
            </a:r>
            <a:br>
              <a:rPr lang="en-US" altLang="zh-CN" dirty="0">
                <a:solidFill>
                  <a:schemeClr val="accent2"/>
                </a:solidFill>
              </a:rPr>
            </a:br>
            <a:r>
              <a:rPr lang="en-US" altLang="zh-CN" dirty="0">
                <a:solidFill>
                  <a:schemeClr val="accent2"/>
                </a:solidFill>
              </a:rPr>
              <a:t>exact </a:t>
            </a:r>
            <a:r>
              <a:rPr lang="en-US" altLang="zh-CN" b="1" dirty="0">
                <a:solidFill>
                  <a:schemeClr val="accent2"/>
                </a:solidFill>
              </a:rPr>
              <a:t>opposite</a:t>
            </a:r>
            <a:r>
              <a:rPr lang="en-US" altLang="zh-CN" dirty="0">
                <a:solidFill>
                  <a:schemeClr val="accent2"/>
                </a:solidFill>
              </a:rPr>
              <a:t> of </a:t>
            </a:r>
            <a:r>
              <a:rPr lang="en-US" altLang="zh-CN" dirty="0">
                <a:solidFill>
                  <a:schemeClr val="accent2"/>
                </a:solidFill>
                <a:sym typeface="Symbol" panose="05050102010706020507" pitchFamily="18" charset="2"/>
              </a:rPr>
              <a:t></a:t>
            </a:r>
            <a:r>
              <a:rPr lang="en-US" altLang="zh-CN" dirty="0">
                <a:solidFill>
                  <a:schemeClr val="accent2"/>
                </a:solidFill>
                <a:latin typeface="Times New Roman" panose="02020603050405020304" pitchFamily="18" charset="0"/>
                <a:sym typeface="Symbol" panose="05050102010706020507" pitchFamily="18" charset="2"/>
              </a:rPr>
              <a:t>’</a:t>
            </a:r>
            <a:r>
              <a:rPr lang="en-US" altLang="zh-CN" dirty="0">
                <a:solidFill>
                  <a:schemeClr val="accent2"/>
                </a:solidFill>
                <a:sym typeface="Symbol" panose="05050102010706020507" pitchFamily="18" charset="2"/>
              </a:rPr>
              <a:t>s!</a:t>
            </a:r>
          </a:p>
          <a:p>
            <a:pPr lvl="1" eaLnBrk="1" hangingPunct="1">
              <a:lnSpc>
                <a:spcPct val="90000"/>
              </a:lnSpc>
              <a:buFontTx/>
              <a:buNone/>
            </a:pPr>
            <a:r>
              <a:rPr lang="en-US" altLang="zh-CN" dirty="0">
                <a:solidFill>
                  <a:srgbClr val="006600"/>
                </a:solidFill>
              </a:rPr>
              <a:t>Thus, </a:t>
            </a:r>
            <a:r>
              <a:rPr lang="en-US" altLang="zh-CN" i="1" dirty="0">
                <a:solidFill>
                  <a:srgbClr val="006600"/>
                </a:solidFill>
              </a:rPr>
              <a:t>p </a:t>
            </a:r>
            <a:r>
              <a:rPr lang="en-US" altLang="zh-CN" dirty="0">
                <a:solidFill>
                  <a:srgbClr val="006600"/>
                </a:solidFill>
                <a:sym typeface="Symbol" panose="05050102010706020507" pitchFamily="18" charset="2"/>
              </a:rPr>
              <a:t></a:t>
            </a:r>
            <a:r>
              <a:rPr lang="en-US" altLang="zh-CN" i="1" dirty="0">
                <a:solidFill>
                  <a:srgbClr val="006600"/>
                </a:solidFill>
              </a:rPr>
              <a:t> q </a:t>
            </a:r>
            <a:r>
              <a:rPr lang="en-US" altLang="zh-CN" dirty="0">
                <a:solidFill>
                  <a:srgbClr val="006600"/>
                </a:solidFill>
              </a:rPr>
              <a:t>means </a:t>
            </a:r>
            <a:r>
              <a:rPr lang="en-US" altLang="zh-CN" dirty="0">
                <a:solidFill>
                  <a:srgbClr val="006600"/>
                </a:solidFill>
                <a:latin typeface="Times New Roman" panose="02020603050405020304" pitchFamily="18" charset="0"/>
              </a:rPr>
              <a:t>¬</a:t>
            </a:r>
            <a:r>
              <a:rPr lang="en-US" altLang="zh-CN" dirty="0">
                <a:solidFill>
                  <a:srgbClr val="006600"/>
                </a:solidFill>
              </a:rPr>
              <a:t>(</a:t>
            </a:r>
            <a:r>
              <a:rPr lang="en-US" altLang="zh-CN" i="1" dirty="0">
                <a:solidFill>
                  <a:srgbClr val="006600"/>
                </a:solidFill>
              </a:rPr>
              <a:t>p </a:t>
            </a:r>
            <a:r>
              <a:rPr lang="en-US" altLang="zh-CN" dirty="0">
                <a:solidFill>
                  <a:srgbClr val="006600"/>
                </a:solidFill>
                <a:sym typeface="Symbol" panose="05050102010706020507" pitchFamily="18" charset="2"/>
              </a:rPr>
              <a:t> </a:t>
            </a:r>
            <a:r>
              <a:rPr lang="en-US" altLang="zh-CN" i="1" dirty="0">
                <a:solidFill>
                  <a:srgbClr val="006600"/>
                </a:solidFill>
                <a:sym typeface="Symbol" panose="05050102010706020507" pitchFamily="18" charset="2"/>
              </a:rPr>
              <a:t>q</a:t>
            </a:r>
            <a:r>
              <a:rPr lang="en-US" altLang="zh-CN" dirty="0">
                <a:solidFill>
                  <a:srgbClr val="006600"/>
                </a:solidFill>
                <a:sym typeface="Symbol" panose="05050102010706020507" pitchFamily="18" charset="2"/>
              </a:rPr>
              <a:t>)</a:t>
            </a:r>
            <a:endParaRPr lang="en-US" altLang="zh-CN" dirty="0">
              <a:solidFill>
                <a:srgbClr val="006600"/>
              </a:solidFill>
            </a:endParaRPr>
          </a:p>
          <a:p>
            <a:pPr eaLnBrk="1" hangingPunct="1">
              <a:lnSpc>
                <a:spcPct val="90000"/>
              </a:lnSpc>
            </a:pPr>
            <a:r>
              <a:rPr lang="en-US" altLang="zh-CN" i="1" dirty="0">
                <a:solidFill>
                  <a:srgbClr val="FF0000"/>
                </a:solidFill>
              </a:rPr>
              <a:t>p </a:t>
            </a:r>
            <a:r>
              <a:rPr lang="en-US" altLang="zh-CN" dirty="0">
                <a:solidFill>
                  <a:srgbClr val="FF0000"/>
                </a:solidFill>
                <a:sym typeface="Symbol" panose="05050102010706020507" pitchFamily="18" charset="2"/>
              </a:rPr>
              <a:t></a:t>
            </a:r>
            <a:r>
              <a:rPr lang="en-US" altLang="zh-CN" i="1" dirty="0">
                <a:solidFill>
                  <a:srgbClr val="FF0000"/>
                </a:solidFill>
              </a:rPr>
              <a:t> q </a:t>
            </a:r>
            <a:r>
              <a:rPr lang="en-US" altLang="zh-CN" dirty="0">
                <a:solidFill>
                  <a:srgbClr val="FF0000"/>
                </a:solidFill>
              </a:rPr>
              <a:t>does </a:t>
            </a:r>
            <a:r>
              <a:rPr lang="en-US" altLang="zh-CN" b="1" dirty="0">
                <a:solidFill>
                  <a:srgbClr val="FF0000"/>
                </a:solidFill>
              </a:rPr>
              <a:t>not </a:t>
            </a:r>
            <a:r>
              <a:rPr lang="en-US" altLang="zh-CN" dirty="0">
                <a:solidFill>
                  <a:srgbClr val="FF0000"/>
                </a:solidFill>
              </a:rPr>
              <a:t>imply</a:t>
            </a:r>
            <a:br>
              <a:rPr lang="en-US" altLang="zh-CN" dirty="0">
                <a:solidFill>
                  <a:srgbClr val="FF0000"/>
                </a:solidFill>
              </a:rPr>
            </a:br>
            <a:r>
              <a:rPr lang="en-US" altLang="zh-CN" dirty="0">
                <a:solidFill>
                  <a:srgbClr val="FF0000"/>
                </a:solidFill>
              </a:rPr>
              <a:t>that </a:t>
            </a:r>
            <a:r>
              <a:rPr lang="en-US" altLang="zh-CN" i="1" dirty="0">
                <a:solidFill>
                  <a:srgbClr val="FF0000"/>
                </a:solidFill>
              </a:rPr>
              <a:t>p</a:t>
            </a:r>
            <a:r>
              <a:rPr lang="en-US" altLang="zh-CN" dirty="0">
                <a:solidFill>
                  <a:srgbClr val="FF0000"/>
                </a:solidFill>
              </a:rPr>
              <a:t> and </a:t>
            </a:r>
            <a:r>
              <a:rPr lang="en-US" altLang="zh-CN" i="1" dirty="0">
                <a:solidFill>
                  <a:srgbClr val="FF0000"/>
                </a:solidFill>
              </a:rPr>
              <a:t>q</a:t>
            </a:r>
            <a:r>
              <a:rPr lang="en-US" altLang="zh-CN" dirty="0">
                <a:solidFill>
                  <a:srgbClr val="FF0000"/>
                </a:solidFill>
              </a:rPr>
              <a:t> are true, </a:t>
            </a:r>
            <a:br>
              <a:rPr lang="en-US" altLang="zh-CN" dirty="0">
                <a:solidFill>
                  <a:srgbClr val="FF0000"/>
                </a:solidFill>
              </a:rPr>
            </a:br>
            <a:r>
              <a:rPr lang="en-US" altLang="zh-CN" dirty="0">
                <a:solidFill>
                  <a:srgbClr val="FF0000"/>
                </a:solidFill>
              </a:rPr>
              <a:t>or that either of them causes the other.</a:t>
            </a:r>
            <a:endParaRPr lang="en-US" altLang="zh-CN" dirty="0">
              <a:solidFill>
                <a:srgbClr val="FF0000"/>
              </a:solidFill>
              <a:sym typeface="Symbol" panose="05050102010706020507" pitchFamily="18" charset="2"/>
            </a:endParaRPr>
          </a:p>
        </p:txBody>
      </p:sp>
      <p:sp>
        <p:nvSpPr>
          <p:cNvPr id="95237" name="Text Box 5">
            <a:extLst>
              <a:ext uri="{FF2B5EF4-FFF2-40B4-BE49-F238E27FC236}">
                <a16:creationId xmlns:a16="http://schemas.microsoft.com/office/drawing/2014/main" id="{AFDD2F93-F915-4833-8D82-20D570A9BD43}"/>
              </a:ext>
            </a:extLst>
          </p:cNvPr>
          <p:cNvSpPr txBox="1">
            <a:spLocks noChangeArrowheads="1"/>
          </p:cNvSpPr>
          <p:nvPr/>
        </p:nvSpPr>
        <p:spPr bwMode="auto">
          <a:xfrm>
            <a:off x="4391025" y="76200"/>
            <a:ext cx="4678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graphicFrame>
        <p:nvGraphicFramePr>
          <p:cNvPr id="7" name="Table 3">
            <a:extLst>
              <a:ext uri="{FF2B5EF4-FFF2-40B4-BE49-F238E27FC236}">
                <a16:creationId xmlns:a16="http://schemas.microsoft.com/office/drawing/2014/main" id="{EE5B90EC-F160-4948-8486-3E605513D37C}"/>
              </a:ext>
            </a:extLst>
          </p:cNvPr>
          <p:cNvGraphicFramePr>
            <a:graphicFrameLocks noGrp="1"/>
          </p:cNvGraphicFramePr>
          <p:nvPr>
            <p:extLst>
              <p:ext uri="{D42A27DB-BD31-4B8C-83A1-F6EECF244321}">
                <p14:modId xmlns:p14="http://schemas.microsoft.com/office/powerpoint/2010/main" val="4225002460"/>
              </p:ext>
            </p:extLst>
          </p:nvPr>
        </p:nvGraphicFramePr>
        <p:xfrm>
          <a:off x="5508104" y="2060848"/>
          <a:ext cx="3600000" cy="2286000"/>
        </p:xfrm>
        <a:graphic>
          <a:graphicData uri="http://schemas.openxmlformats.org/drawingml/2006/table">
            <a:tbl>
              <a:tblPr firstRow="1" bandRow="1">
                <a:tableStyleId>{21E4AEA4-8DFA-4A89-87EB-49C32662AFE0}</a:tableStyleId>
              </a:tblPr>
              <a:tblGrid>
                <a:gridCol w="1200000">
                  <a:extLst>
                    <a:ext uri="{9D8B030D-6E8A-4147-A177-3AD203B41FA5}">
                      <a16:colId xmlns:a16="http://schemas.microsoft.com/office/drawing/2014/main" val="831567363"/>
                    </a:ext>
                  </a:extLst>
                </a:gridCol>
                <a:gridCol w="1200000">
                  <a:extLst>
                    <a:ext uri="{9D8B030D-6E8A-4147-A177-3AD203B41FA5}">
                      <a16:colId xmlns:a16="http://schemas.microsoft.com/office/drawing/2014/main" val="1633824391"/>
                    </a:ext>
                  </a:extLst>
                </a:gridCol>
                <a:gridCol w="1200000">
                  <a:extLst>
                    <a:ext uri="{9D8B030D-6E8A-4147-A177-3AD203B41FA5}">
                      <a16:colId xmlns:a16="http://schemas.microsoft.com/office/drawing/2014/main" val="2270511431"/>
                    </a:ext>
                  </a:extLst>
                </a:gridCol>
              </a:tblGrid>
              <a:tr h="457200">
                <a:tc>
                  <a:txBody>
                    <a:bodyPr/>
                    <a:lstStyle/>
                    <a:p>
                      <a:r>
                        <a:rPr lang="en-US" sz="2400" b="0"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ea typeface="Cambria Math" panose="02040503050406030204"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i="1" dirty="0">
                          <a:latin typeface="+mj-lt"/>
                        </a:rPr>
                        <a:t>p </a:t>
                      </a:r>
                      <a:r>
                        <a:rPr lang="en-US" sz="2400" b="0" dirty="0">
                          <a:latin typeface="+mj-lt"/>
                          <a:ea typeface="Cambria Math"/>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2" name="灯片编号占位符 1">
            <a:extLst>
              <a:ext uri="{FF2B5EF4-FFF2-40B4-BE49-F238E27FC236}">
                <a16:creationId xmlns:a16="http://schemas.microsoft.com/office/drawing/2014/main" id="{80385FDF-7E97-422A-A3FF-93011F3176F8}"/>
              </a:ext>
            </a:extLst>
          </p:cNvPr>
          <p:cNvSpPr>
            <a:spLocks noGrp="1"/>
          </p:cNvSpPr>
          <p:nvPr>
            <p:ph type="sldNum" sz="quarter" idx="12"/>
          </p:nvPr>
        </p:nvSpPr>
        <p:spPr/>
        <p:txBody>
          <a:bodyPr/>
          <a:lstStyle/>
          <a:p>
            <a:fld id="{0E0F66E4-F918-4E84-900C-EBB0345C0212}" type="slidenum">
              <a:rPr lang="en-US" altLang="zh-CN" smtClean="0"/>
              <a:pPr/>
              <a:t>25</a:t>
            </a:fld>
            <a:endParaRPr lang="en-US" altLang="zh-CN"/>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1EA0B61-C49E-47F0-87BB-02DF16816DFB}"/>
              </a:ext>
            </a:extLst>
          </p:cNvPr>
          <p:cNvSpPr>
            <a:spLocks noGrp="1" noChangeArrowheads="1"/>
          </p:cNvSpPr>
          <p:nvPr>
            <p:ph type="title"/>
          </p:nvPr>
        </p:nvSpPr>
        <p:spPr>
          <a:xfrm>
            <a:off x="14807" y="119063"/>
            <a:ext cx="8229601" cy="1143000"/>
          </a:xfrm>
        </p:spPr>
        <p:txBody>
          <a:bodyPr/>
          <a:lstStyle/>
          <a:p>
            <a:pPr eaLnBrk="1" hangingPunct="1"/>
            <a:r>
              <a:rPr lang="en-US" altLang="zh-CN" dirty="0"/>
              <a:t>Boolean Operations Summary</a:t>
            </a:r>
          </a:p>
        </p:txBody>
      </p:sp>
      <p:sp>
        <p:nvSpPr>
          <p:cNvPr id="97283" name="Rectangle 3">
            <a:extLst>
              <a:ext uri="{FF2B5EF4-FFF2-40B4-BE49-F238E27FC236}">
                <a16:creationId xmlns:a16="http://schemas.microsoft.com/office/drawing/2014/main" id="{BBD23626-A44D-4331-9A0C-2D69D8515FFA}"/>
              </a:ext>
            </a:extLst>
          </p:cNvPr>
          <p:cNvSpPr>
            <a:spLocks noGrp="1" noChangeArrowheads="1"/>
          </p:cNvSpPr>
          <p:nvPr>
            <p:ph type="body" idx="1"/>
          </p:nvPr>
        </p:nvSpPr>
        <p:spPr>
          <a:xfrm>
            <a:off x="255983" y="1235075"/>
            <a:ext cx="7772401" cy="4343400"/>
          </a:xfrm>
        </p:spPr>
        <p:txBody>
          <a:bodyPr/>
          <a:lstStyle/>
          <a:p>
            <a:pPr eaLnBrk="1" hangingPunct="1"/>
            <a:r>
              <a:rPr lang="en-US" altLang="zh-CN" dirty="0">
                <a:solidFill>
                  <a:schemeClr val="accent2"/>
                </a:solidFill>
              </a:rPr>
              <a:t>We have seen 1 unary operator (out of the 4 possible) and 5 binary operators:</a:t>
            </a:r>
          </a:p>
        </p:txBody>
      </p:sp>
      <p:graphicFrame>
        <p:nvGraphicFramePr>
          <p:cNvPr id="97284" name="Object 4">
            <a:extLst>
              <a:ext uri="{FF2B5EF4-FFF2-40B4-BE49-F238E27FC236}">
                <a16:creationId xmlns:a16="http://schemas.microsoft.com/office/drawing/2014/main" id="{FB5DA969-3E29-48F8-A628-757F781230C2}"/>
              </a:ext>
            </a:extLst>
          </p:cNvPr>
          <p:cNvGraphicFramePr>
            <a:graphicFrameLocks noChangeAspect="1"/>
          </p:cNvGraphicFramePr>
          <p:nvPr>
            <p:extLst>
              <p:ext uri="{D42A27DB-BD31-4B8C-83A1-F6EECF244321}">
                <p14:modId xmlns:p14="http://schemas.microsoft.com/office/powerpoint/2010/main" val="1098760236"/>
              </p:ext>
            </p:extLst>
          </p:nvPr>
        </p:nvGraphicFramePr>
        <p:xfrm>
          <a:off x="652463" y="2806940"/>
          <a:ext cx="7131050" cy="2741612"/>
        </p:xfrm>
        <a:graphic>
          <a:graphicData uri="http://schemas.openxmlformats.org/presentationml/2006/ole">
            <mc:AlternateContent xmlns:mc="http://schemas.openxmlformats.org/markup-compatibility/2006">
              <mc:Choice xmlns:v="urn:schemas-microsoft-com:vml" Requires="v">
                <p:oleObj spid="_x0000_s4100" name="Document" r:id="rId4" imgW="7141464" imgH="2843784" progId="Word.Document.8">
                  <p:embed/>
                </p:oleObj>
              </mc:Choice>
              <mc:Fallback>
                <p:oleObj name="Document" r:id="rId4" imgW="7141464" imgH="28437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63" y="2806940"/>
                        <a:ext cx="7131050" cy="27416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Text Box 5">
            <a:extLst>
              <a:ext uri="{FF2B5EF4-FFF2-40B4-BE49-F238E27FC236}">
                <a16:creationId xmlns:a16="http://schemas.microsoft.com/office/drawing/2014/main" id="{0E2FE683-268E-4532-903D-4D5EB8A862CC}"/>
              </a:ext>
            </a:extLst>
          </p:cNvPr>
          <p:cNvSpPr txBox="1">
            <a:spLocks noChangeArrowheads="1"/>
          </p:cNvSpPr>
          <p:nvPr/>
        </p:nvSpPr>
        <p:spPr bwMode="auto">
          <a:xfrm>
            <a:off x="4284663" y="44450"/>
            <a:ext cx="4678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#1.0 – Propositional Logic: Operators</a:t>
            </a:r>
          </a:p>
        </p:txBody>
      </p:sp>
      <p:sp>
        <p:nvSpPr>
          <p:cNvPr id="2" name="灯片编号占位符 1">
            <a:extLst>
              <a:ext uri="{FF2B5EF4-FFF2-40B4-BE49-F238E27FC236}">
                <a16:creationId xmlns:a16="http://schemas.microsoft.com/office/drawing/2014/main" id="{BFD1BFDA-47E4-4A16-9431-9DF8F8A2D143}"/>
              </a:ext>
            </a:extLst>
          </p:cNvPr>
          <p:cNvSpPr>
            <a:spLocks noGrp="1"/>
          </p:cNvSpPr>
          <p:nvPr>
            <p:ph type="sldNum" sz="quarter" idx="12"/>
          </p:nvPr>
        </p:nvSpPr>
        <p:spPr/>
        <p:txBody>
          <a:bodyPr/>
          <a:lstStyle/>
          <a:p>
            <a:fld id="{0E0F66E4-F918-4E84-900C-EBB0345C0212}" type="slidenum">
              <a:rPr lang="en-US" altLang="zh-CN" smtClean="0"/>
              <a:pPr/>
              <a:t>26</a:t>
            </a:fld>
            <a:endParaRPr lang="en-US" altLang="zh-CN"/>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Precedence (</a:t>
            </a:r>
            <a:r>
              <a:rPr lang="zh-CN" altLang="en-US" sz="3600" dirty="0">
                <a:solidFill>
                  <a:schemeClr val="tx1"/>
                </a:solidFill>
              </a:rPr>
              <a:t>优先级</a:t>
            </a:r>
            <a:r>
              <a:rPr lang="en-US" sz="3600" dirty="0">
                <a:solidFill>
                  <a:schemeClr val="tx1"/>
                </a:solidFill>
              </a:rPr>
              <a:t>) of Logical Operators</a:t>
            </a:r>
          </a:p>
        </p:txBody>
      </p:sp>
      <p:graphicFrame>
        <p:nvGraphicFramePr>
          <p:cNvPr id="4" name="Table 2"/>
          <p:cNvGraphicFramePr>
            <a:graphicFrameLocks noGrp="1"/>
          </p:cNvGraphicFramePr>
          <p:nvPr>
            <p:extLst>
              <p:ext uri="{D42A27DB-BD31-4B8C-83A1-F6EECF244321}">
                <p14:modId xmlns:p14="http://schemas.microsoft.com/office/powerpoint/2010/main" val="1432771130"/>
              </p:ext>
            </p:extLst>
          </p:nvPr>
        </p:nvGraphicFramePr>
        <p:xfrm>
          <a:off x="1828800" y="1447800"/>
          <a:ext cx="5486400" cy="27432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831567363"/>
                    </a:ext>
                  </a:extLst>
                </a:gridCol>
                <a:gridCol w="2743200">
                  <a:extLst>
                    <a:ext uri="{9D8B030D-6E8A-4147-A177-3AD203B41FA5}">
                      <a16:colId xmlns:a16="http://schemas.microsoft.com/office/drawing/2014/main" val="1633824391"/>
                    </a:ext>
                  </a:extLst>
                </a:gridCol>
              </a:tblGrid>
              <a:tr h="457200">
                <a:tc>
                  <a:txBody>
                    <a:bodyPr/>
                    <a:lstStyle/>
                    <a:p>
                      <a:r>
                        <a:rPr lang="en-US" sz="2400" dirty="0"/>
                        <a:t>Operator</a:t>
                      </a: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t>Precedence</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b="0" i="0" dirty="0">
                          <a:latin typeface="Cambria Math" pitchFamily="18" charset="0"/>
                          <a:ea typeface="Cambria Math" pitchFamily="18" charset="0"/>
                          <a:sym typeface="Symbol"/>
                        </a:rPr>
                        <a:t>¬</a:t>
                      </a:r>
                      <a:endParaRPr lang="en-US" sz="2400" b="0" i="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1</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b="0" dirty="0">
                          <a:latin typeface="Cambria Math" pitchFamily="18" charset="0"/>
                          <a:ea typeface="Cambria Math" pitchFamily="18" charset="0"/>
                          <a:sym typeface="Symbol" panose="05050102010706020507" pitchFamily="18" charset="2"/>
                        </a:rPr>
                        <a:t>∧</a:t>
                      </a:r>
                      <a:endParaRPr lang="en-US" sz="2400" b="0" dirty="0">
                        <a:latin typeface="+mj-lt"/>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2</a:t>
                      </a:r>
                      <a:endParaRPr lang="en-US" sz="2400" b="0" dirty="0">
                        <a:latin typeface="+mj-lt"/>
                      </a:endParaRP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a:latin typeface="Cambria Math" pitchFamily="18" charset="0"/>
                          <a:ea typeface="Cambria Math" pitchFamily="18" charset="0"/>
                          <a:sym typeface="Symbol" panose="05050102010706020507" pitchFamily="18" charset="2"/>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3</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t>
                      </a: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4</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sym typeface="Symbol" pitchFamily="18" charset="2"/>
                      </a:endParaRPr>
                    </a:p>
                  </a:txBody>
                  <a:tcPr>
                    <a:lnL w="12700" cap="flat" cmpd="sng" algn="ctr">
                      <a:solidFill>
                        <a:schemeClr val="tx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5</a:t>
                      </a:r>
                    </a:p>
                  </a:txBody>
                  <a:tcPr>
                    <a:lnL w="28575"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965957"/>
                  </a:ext>
                </a:extLst>
              </a:tr>
            </a:tbl>
          </a:graphicData>
        </a:graphic>
      </p:graphicFrame>
      <p:sp>
        <p:nvSpPr>
          <p:cNvPr id="3" name="Content Placeholder 3"/>
          <p:cNvSpPr>
            <a:spLocks noGrp="1"/>
          </p:cNvSpPr>
          <p:nvPr>
            <p:ph idx="1"/>
          </p:nvPr>
        </p:nvSpPr>
        <p:spPr>
          <a:xfrm>
            <a:off x="457200" y="4495800"/>
            <a:ext cx="7499176" cy="1828800"/>
          </a:xfrm>
        </p:spPr>
        <p:txBody>
          <a:bodyPr/>
          <a:lstStyle/>
          <a:p>
            <a:pPr>
              <a:spcBef>
                <a:spcPts val="600"/>
              </a:spcBef>
            </a:pP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 </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 </a:t>
            </a:r>
            <a:r>
              <a:rPr lang="en-US" dirty="0">
                <a:ea typeface="Cambria Math" pitchFamily="18" charset="0"/>
                <a:sym typeface="Symbol"/>
              </a:rPr>
              <a:t>is equivalent to</a:t>
            </a:r>
            <a:r>
              <a:rPr lang="en-US" dirty="0">
                <a:ea typeface="Cambria Math" pitchFamily="18" charset="0"/>
              </a:rPr>
              <a:t>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 </a:t>
            </a:r>
            <a:r>
              <a:rPr lang="en-US" i="1" dirty="0">
                <a:ea typeface="Cambria Math" pitchFamily="18" charset="0"/>
                <a:sym typeface="Symbol"/>
              </a:rPr>
              <a:t>q</a:t>
            </a:r>
            <a:r>
              <a:rPr lang="en-US" dirty="0">
                <a:ea typeface="Cambria Math" pitchFamily="18" charset="0"/>
                <a:sym typeface="Symbol"/>
              </a:rPr>
              <a:t>)</a:t>
            </a:r>
            <a:r>
              <a:rPr lang="en-US" i="1" dirty="0">
                <a:ea typeface="Cambria Math" pitchFamily="18" charset="0"/>
                <a:sym typeface="Symbol"/>
              </a:rPr>
              <a:t>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p>
          <a:p>
            <a:pPr>
              <a:spcBef>
                <a:spcPts val="600"/>
              </a:spcBef>
            </a:pPr>
            <a:r>
              <a:rPr lang="en-US" dirty="0">
                <a:ea typeface="Cambria Math" pitchFamily="18" charset="0"/>
                <a:sym typeface="Symbol"/>
              </a:rPr>
              <a:t>If the intended meaning is </a:t>
            </a:r>
            <a:r>
              <a:rPr lang="en-US" i="1" dirty="0">
                <a:ea typeface="Cambria Math" pitchFamily="18" charset="0"/>
              </a:rPr>
              <a:t>p </a:t>
            </a:r>
            <a:r>
              <a:rPr lang="en-US" dirty="0">
                <a:latin typeface="Cambria Math" panose="02040503050406030204" pitchFamily="18" charset="0"/>
                <a:ea typeface="Cambria Math" panose="02040503050406030204" pitchFamily="18" charset="0"/>
                <a:sym typeface="Symbol"/>
              </a:rPr>
              <a:t>∨</a:t>
            </a:r>
            <a:r>
              <a:rPr lang="en-US" dirty="0">
                <a:ea typeface="Cambria Math" pitchFamily="18" charset="0"/>
                <a:sym typeface="Symbol"/>
              </a:rPr>
              <a:t>(</a:t>
            </a:r>
            <a:r>
              <a:rPr lang="en-US" i="1" dirty="0">
                <a:ea typeface="Cambria Math" pitchFamily="18" charset="0"/>
                <a:sym typeface="Symbol"/>
              </a:rPr>
              <a:t>q </a:t>
            </a:r>
            <a:r>
              <a:rPr lang="en-US" dirty="0">
                <a:latin typeface="Calibri" panose="020F0502020204030204" pitchFamily="34" charset="0"/>
                <a:ea typeface="Cambria Math" pitchFamily="18" charset="0"/>
                <a:sym typeface="Symbol"/>
              </a:rPr>
              <a:t>→</a:t>
            </a:r>
            <a:r>
              <a:rPr lang="en-US" i="1" dirty="0">
                <a:ea typeface="Cambria Math" pitchFamily="18" charset="0"/>
                <a:sym typeface="Symbol"/>
              </a:rPr>
              <a:t> </a:t>
            </a:r>
            <a:r>
              <a:rPr lang="en-US" dirty="0">
                <a:latin typeface="Cambria Math" panose="02040503050406030204" pitchFamily="18" charset="0"/>
                <a:ea typeface="Cambria Math" panose="02040503050406030204" pitchFamily="18" charset="0"/>
                <a:sym typeface="Symbol"/>
              </a:rPr>
              <a:t>¬</a:t>
            </a:r>
            <a:r>
              <a:rPr lang="en-US" i="1" dirty="0">
                <a:ea typeface="Cambria Math" pitchFamily="18" charset="0"/>
                <a:sym typeface="Symbol"/>
              </a:rPr>
              <a:t>r</a:t>
            </a:r>
            <a:r>
              <a:rPr lang="en-US" dirty="0">
                <a:ea typeface="Cambria Math" pitchFamily="18" charset="0"/>
                <a:sym typeface="Symbol"/>
              </a:rPr>
              <a:t>)</a:t>
            </a:r>
          </a:p>
          <a:p>
            <a:pPr>
              <a:spcBef>
                <a:spcPts val="600"/>
              </a:spcBef>
            </a:pPr>
            <a:r>
              <a:rPr lang="en-US" dirty="0">
                <a:ea typeface="Cambria Math" pitchFamily="18" charset="0"/>
                <a:sym typeface="Symbol"/>
              </a:rPr>
              <a:t>then parentheses must be used.</a:t>
            </a:r>
            <a:endParaRPr lang="en-US" dirty="0"/>
          </a:p>
        </p:txBody>
      </p:sp>
    </p:spTree>
    <p:extLst>
      <p:ext uri="{BB962C8B-B14F-4D97-AF65-F5344CB8AC3E}">
        <p14:creationId xmlns:p14="http://schemas.microsoft.com/office/powerpoint/2010/main" val="21998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EFF8FF1-905B-4448-8F9C-30EECA4345CE}"/>
              </a:ext>
            </a:extLst>
          </p:cNvPr>
          <p:cNvSpPr>
            <a:spLocks noGrp="1" noChangeArrowheads="1"/>
          </p:cNvSpPr>
          <p:nvPr>
            <p:ph type="title"/>
          </p:nvPr>
        </p:nvSpPr>
        <p:spPr/>
        <p:txBody>
          <a:bodyPr/>
          <a:lstStyle/>
          <a:p>
            <a:pPr eaLnBrk="1" hangingPunct="1"/>
            <a:r>
              <a:rPr lang="en-US" altLang="zh-CN" dirty="0"/>
              <a:t>Truth Tables For Compound Propositions</a:t>
            </a:r>
          </a:p>
        </p:txBody>
      </p:sp>
      <p:sp>
        <p:nvSpPr>
          <p:cNvPr id="41987" name="Rectangle 3">
            <a:extLst>
              <a:ext uri="{FF2B5EF4-FFF2-40B4-BE49-F238E27FC236}">
                <a16:creationId xmlns:a16="http://schemas.microsoft.com/office/drawing/2014/main" id="{CD27876D-ED2A-4528-AF7D-A8C5865EF5A8}"/>
              </a:ext>
            </a:extLst>
          </p:cNvPr>
          <p:cNvSpPr>
            <a:spLocks noGrp="1" noChangeArrowheads="1"/>
          </p:cNvSpPr>
          <p:nvPr>
            <p:ph type="body" idx="1"/>
          </p:nvPr>
        </p:nvSpPr>
        <p:spPr/>
        <p:txBody>
          <a:bodyPr/>
          <a:lstStyle/>
          <a:p>
            <a:pPr eaLnBrk="1" hangingPunct="1"/>
            <a:r>
              <a:rPr lang="zh-CN" altLang="en-US"/>
              <a:t>在命题公式中，对于分量指派真值的各种可能组合，就确定了这个命题公式的各种真值情况，把它汇列成表，就是命题公式的真值表。</a:t>
            </a:r>
          </a:p>
        </p:txBody>
      </p:sp>
      <p:sp>
        <p:nvSpPr>
          <p:cNvPr id="2" name="灯片编号占位符 1">
            <a:extLst>
              <a:ext uri="{FF2B5EF4-FFF2-40B4-BE49-F238E27FC236}">
                <a16:creationId xmlns:a16="http://schemas.microsoft.com/office/drawing/2014/main" id="{86A91E65-AECF-4E61-89E5-AF005B9930C3}"/>
              </a:ext>
            </a:extLst>
          </p:cNvPr>
          <p:cNvSpPr>
            <a:spLocks noGrp="1"/>
          </p:cNvSpPr>
          <p:nvPr>
            <p:ph type="sldNum" sz="quarter" idx="12"/>
          </p:nvPr>
        </p:nvSpPr>
        <p:spPr/>
        <p:txBody>
          <a:bodyPr/>
          <a:lstStyle/>
          <a:p>
            <a:fld id="{0E0F66E4-F918-4E84-900C-EBB0345C0212}" type="slidenum">
              <a:rPr lang="en-US" altLang="zh-CN" smtClean="0"/>
              <a:pPr/>
              <a:t>28</a:t>
            </a:fld>
            <a:endParaRPr lang="en-US" altLang="zh-CN"/>
          </a:p>
        </p:txBody>
      </p:sp>
    </p:spTree>
    <p:extLst>
      <p:ext uri="{BB962C8B-B14F-4D97-AF65-F5344CB8AC3E}">
        <p14:creationId xmlns:p14="http://schemas.microsoft.com/office/powerpoint/2010/main" val="4493778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Truth Tables For Compound Propositions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3000" dirty="0"/>
              <a:t>Construction of a truth table:</a:t>
            </a:r>
          </a:p>
          <a:p>
            <a:pPr>
              <a:spcBef>
                <a:spcPts val="600"/>
              </a:spcBef>
            </a:pPr>
            <a:r>
              <a:rPr lang="en-US" sz="3000" dirty="0"/>
              <a:t>Rows</a:t>
            </a:r>
          </a:p>
          <a:p>
            <a:pPr lvl="1">
              <a:spcBef>
                <a:spcPts val="600"/>
              </a:spcBef>
            </a:pPr>
            <a:r>
              <a:rPr lang="en-US" sz="2600" dirty="0"/>
              <a:t>Need a row for every possible combination of values  for the  atomic propositions.</a:t>
            </a:r>
          </a:p>
          <a:p>
            <a:pPr>
              <a:spcBef>
                <a:spcPts val="600"/>
              </a:spcBef>
            </a:pPr>
            <a:r>
              <a:rPr lang="en-US" sz="3000" dirty="0"/>
              <a:t>Columns</a:t>
            </a:r>
          </a:p>
          <a:p>
            <a:pPr lvl="1">
              <a:spcBef>
                <a:spcPts val="600"/>
              </a:spcBef>
            </a:pPr>
            <a:r>
              <a:rPr lang="en-US" sz="2600" dirty="0"/>
              <a:t>Need a column for the compound proposition (usually at far right)</a:t>
            </a:r>
          </a:p>
          <a:p>
            <a:pPr lvl="1">
              <a:spcBef>
                <a:spcPts val="600"/>
              </a:spcBef>
            </a:pPr>
            <a:r>
              <a:rPr lang="en-US" sz="2600" dirty="0"/>
              <a:t>Need a column for the truth value of each expression that occurs in the compound proposition as it is built up.</a:t>
            </a:r>
          </a:p>
          <a:p>
            <a:pPr lvl="2">
              <a:spcBef>
                <a:spcPts val="600"/>
              </a:spcBef>
            </a:pPr>
            <a:r>
              <a:rPr lang="en-US" sz="2200" dirty="0"/>
              <a:t>This includes the atomic propositions</a:t>
            </a:r>
          </a:p>
        </p:txBody>
      </p:sp>
    </p:spTree>
    <p:extLst>
      <p:ext uri="{BB962C8B-B14F-4D97-AF65-F5344CB8AC3E}">
        <p14:creationId xmlns:p14="http://schemas.microsoft.com/office/powerpoint/2010/main" val="98205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5F1385-F06D-4636-BE48-0395845D8020}"/>
              </a:ext>
            </a:extLst>
          </p:cNvPr>
          <p:cNvSpPr>
            <a:spLocks noGrp="1" noChangeArrowheads="1"/>
          </p:cNvSpPr>
          <p:nvPr>
            <p:ph type="title"/>
          </p:nvPr>
        </p:nvSpPr>
        <p:spPr>
          <a:xfrm>
            <a:off x="323850" y="76200"/>
            <a:ext cx="8568630" cy="1143000"/>
          </a:xfrm>
        </p:spPr>
        <p:txBody>
          <a:bodyPr/>
          <a:lstStyle/>
          <a:p>
            <a:pPr eaLnBrk="1" hangingPunct="1"/>
            <a:r>
              <a:rPr lang="en-US" altLang="zh-CN" dirty="0"/>
              <a:t>1.1 Propositional Logic (</a:t>
            </a:r>
            <a:r>
              <a:rPr lang="zh-CN" altLang="en-US" dirty="0"/>
              <a:t>命题逻辑</a:t>
            </a:r>
            <a:r>
              <a:rPr lang="en-US" altLang="zh-CN" dirty="0"/>
              <a:t>)</a:t>
            </a:r>
          </a:p>
        </p:txBody>
      </p:sp>
      <p:sp>
        <p:nvSpPr>
          <p:cNvPr id="12291" name="Rectangle 3">
            <a:extLst>
              <a:ext uri="{FF2B5EF4-FFF2-40B4-BE49-F238E27FC236}">
                <a16:creationId xmlns:a16="http://schemas.microsoft.com/office/drawing/2014/main" id="{B1D49B82-1CB8-4929-8215-52A7B27E92D3}"/>
              </a:ext>
            </a:extLst>
          </p:cNvPr>
          <p:cNvSpPr>
            <a:spLocks noGrp="1" noChangeArrowheads="1"/>
          </p:cNvSpPr>
          <p:nvPr>
            <p:ph type="body" sz="half" idx="1"/>
          </p:nvPr>
        </p:nvSpPr>
        <p:spPr>
          <a:xfrm>
            <a:off x="457200" y="1124744"/>
            <a:ext cx="8229600" cy="4525963"/>
          </a:xfrm>
        </p:spPr>
        <p:txBody>
          <a:bodyPr/>
          <a:lstStyle/>
          <a:p>
            <a:pPr eaLnBrk="1" hangingPunct="1">
              <a:lnSpc>
                <a:spcPct val="130000"/>
              </a:lnSpc>
              <a:buFontTx/>
              <a:buNone/>
            </a:pPr>
            <a:r>
              <a:rPr lang="en-US" altLang="zh-CN" sz="2800" b="1" i="1" dirty="0"/>
              <a:t>Propositional Logic</a:t>
            </a:r>
            <a:r>
              <a:rPr lang="en-US" altLang="zh-CN" sz="2800" b="1" dirty="0"/>
              <a:t> </a:t>
            </a:r>
            <a:r>
              <a:rPr lang="en-US" altLang="zh-CN" sz="2800" dirty="0"/>
              <a:t>is the logic of </a:t>
            </a:r>
            <a:r>
              <a:rPr lang="en-US" altLang="zh-CN" sz="2800" u="sng" dirty="0"/>
              <a:t>compound statements </a:t>
            </a:r>
            <a:r>
              <a:rPr lang="en-US" altLang="zh-CN" sz="2800" dirty="0"/>
              <a:t>built from simpler </a:t>
            </a:r>
            <a:r>
              <a:rPr lang="en-US" altLang="zh-CN" sz="2800" b="1" dirty="0"/>
              <a:t>statements</a:t>
            </a:r>
            <a:r>
              <a:rPr lang="en-US" altLang="zh-CN" sz="2800" dirty="0"/>
              <a:t> </a:t>
            </a:r>
            <a:br>
              <a:rPr lang="en-US" altLang="zh-CN" sz="2800" dirty="0"/>
            </a:br>
            <a:r>
              <a:rPr lang="en-US" altLang="zh-CN" sz="2800" dirty="0"/>
              <a:t>using so-called </a:t>
            </a:r>
            <a:r>
              <a:rPr lang="en-US" altLang="zh-CN" sz="2800" i="1" u="sng" dirty="0"/>
              <a:t>Boolean</a:t>
            </a:r>
            <a:r>
              <a:rPr lang="en-US" altLang="zh-CN" sz="2800" u="sng" dirty="0"/>
              <a:t> </a:t>
            </a:r>
            <a:r>
              <a:rPr lang="en-US" altLang="zh-CN" sz="2800" i="1" u="sng" dirty="0"/>
              <a:t>connectives</a:t>
            </a:r>
            <a:r>
              <a:rPr lang="en-US" altLang="zh-CN" sz="2800" i="1" dirty="0"/>
              <a:t>.</a:t>
            </a:r>
          </a:p>
          <a:p>
            <a:pPr eaLnBrk="1" hangingPunct="1">
              <a:lnSpc>
                <a:spcPct val="130000"/>
              </a:lnSpc>
              <a:buFontTx/>
              <a:buNone/>
            </a:pPr>
            <a:r>
              <a:rPr lang="en-US" altLang="zh-CN" sz="2800" dirty="0"/>
              <a:t>Basic element: </a:t>
            </a:r>
            <a:r>
              <a:rPr lang="en-US" altLang="zh-CN" sz="2800" b="1" dirty="0"/>
              <a:t>statement</a:t>
            </a:r>
            <a:r>
              <a:rPr lang="en-US" altLang="zh-CN" sz="2800" dirty="0"/>
              <a:t> (or </a:t>
            </a:r>
            <a:r>
              <a:rPr lang="en-US" altLang="zh-CN" sz="2800" b="1" dirty="0"/>
              <a:t>proposition)</a:t>
            </a:r>
            <a:r>
              <a:rPr lang="en-US" altLang="zh-CN" sz="2800" dirty="0"/>
              <a:t> </a:t>
            </a:r>
            <a:endParaRPr lang="en-US" altLang="zh-CN" sz="2800" dirty="0">
              <a:solidFill>
                <a:srgbClr val="FF0000"/>
              </a:solidFill>
            </a:endParaRPr>
          </a:p>
          <a:p>
            <a:pPr eaLnBrk="1" hangingPunct="1">
              <a:lnSpc>
                <a:spcPct val="130000"/>
              </a:lnSpc>
              <a:buFontTx/>
              <a:buNone/>
            </a:pPr>
            <a:r>
              <a:rPr lang="en-US" altLang="zh-CN" sz="2800" dirty="0">
                <a:solidFill>
                  <a:srgbClr val="FF0000"/>
                </a:solidFill>
              </a:rPr>
              <a:t>Some applications in computer science:</a:t>
            </a:r>
          </a:p>
          <a:p>
            <a:pPr eaLnBrk="1" hangingPunct="1">
              <a:lnSpc>
                <a:spcPct val="130000"/>
              </a:lnSpc>
            </a:pPr>
            <a:r>
              <a:rPr lang="en-US" altLang="zh-CN" sz="2800" dirty="0">
                <a:solidFill>
                  <a:schemeClr val="accent2"/>
                </a:solidFill>
              </a:rPr>
              <a:t>Design of digital electronic circuits.</a:t>
            </a:r>
          </a:p>
          <a:p>
            <a:pPr eaLnBrk="1" hangingPunct="1">
              <a:lnSpc>
                <a:spcPct val="130000"/>
              </a:lnSpc>
            </a:pPr>
            <a:r>
              <a:rPr lang="en-US" altLang="zh-CN" sz="2800" dirty="0">
                <a:solidFill>
                  <a:schemeClr val="accent2"/>
                </a:solidFill>
              </a:rPr>
              <a:t>Expressing conditions in programs.</a:t>
            </a:r>
          </a:p>
          <a:p>
            <a:pPr eaLnBrk="1" hangingPunct="1">
              <a:lnSpc>
                <a:spcPct val="130000"/>
              </a:lnSpc>
            </a:pPr>
            <a:r>
              <a:rPr lang="en-US" altLang="zh-CN" sz="2800" dirty="0">
                <a:solidFill>
                  <a:schemeClr val="accent2"/>
                </a:solidFill>
              </a:rPr>
              <a:t>Queries to databases &amp; search engines.</a:t>
            </a:r>
          </a:p>
        </p:txBody>
      </p:sp>
      <p:pic>
        <p:nvPicPr>
          <p:cNvPr id="12292" name="Picture 4" descr="Boole">
            <a:extLst>
              <a:ext uri="{FF2B5EF4-FFF2-40B4-BE49-F238E27FC236}">
                <a16:creationId xmlns:a16="http://schemas.microsoft.com/office/drawing/2014/main" id="{B66C16D1-7304-4E7C-A0EC-95E144691CE6}"/>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452320" y="2645123"/>
            <a:ext cx="1628775" cy="1905000"/>
          </a:xfr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3" name="Text Box 5">
            <a:extLst>
              <a:ext uri="{FF2B5EF4-FFF2-40B4-BE49-F238E27FC236}">
                <a16:creationId xmlns:a16="http://schemas.microsoft.com/office/drawing/2014/main" id="{7F2A8753-7DFA-4D25-91F1-1705B3E94A6A}"/>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12294" name="Text Box 6">
            <a:extLst>
              <a:ext uri="{FF2B5EF4-FFF2-40B4-BE49-F238E27FC236}">
                <a16:creationId xmlns:a16="http://schemas.microsoft.com/office/drawing/2014/main" id="{C97050B3-42D8-49C3-A477-839A0F15C316}"/>
              </a:ext>
            </a:extLst>
          </p:cNvPr>
          <p:cNvSpPr txBox="1">
            <a:spLocks noChangeArrowheads="1"/>
          </p:cNvSpPr>
          <p:nvPr/>
        </p:nvSpPr>
        <p:spPr bwMode="auto">
          <a:xfrm>
            <a:off x="7450137" y="5085184"/>
            <a:ext cx="1517650" cy="698500"/>
          </a:xfrm>
          <a:prstGeom prst="rect">
            <a:avLst/>
          </a:prstGeom>
          <a:solidFill>
            <a:srgbClr val="FFFFCC"/>
          </a:solidFill>
          <a:ln w="5715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George Boole</a:t>
            </a:r>
            <a:br>
              <a:rPr lang="en-US" altLang="zh-CN" sz="1800">
                <a:latin typeface="Times New Roman" panose="02020603050405020304" pitchFamily="18" charset="0"/>
              </a:rPr>
            </a:br>
            <a:r>
              <a:rPr lang="en-US" altLang="zh-CN" sz="1800">
                <a:latin typeface="Times New Roman" panose="02020603050405020304" pitchFamily="18" charset="0"/>
              </a:rPr>
              <a:t>(1815-1864)</a:t>
            </a:r>
          </a:p>
        </p:txBody>
      </p:sp>
      <p:sp>
        <p:nvSpPr>
          <p:cNvPr id="8" name="文本框 7">
            <a:extLst>
              <a:ext uri="{FF2B5EF4-FFF2-40B4-BE49-F238E27FC236}">
                <a16:creationId xmlns:a16="http://schemas.microsoft.com/office/drawing/2014/main" id="{24100EA1-2055-40C9-B200-C5EA0CB516FE}"/>
              </a:ext>
            </a:extLst>
          </p:cNvPr>
          <p:cNvSpPr txBox="1"/>
          <p:nvPr/>
        </p:nvSpPr>
        <p:spPr>
          <a:xfrm>
            <a:off x="6012160" y="6133099"/>
            <a:ext cx="4578350" cy="338554"/>
          </a:xfrm>
          <a:prstGeom prst="rect">
            <a:avLst/>
          </a:prstGeom>
          <a:noFill/>
        </p:spPr>
        <p:txBody>
          <a:bodyPr wrap="square">
            <a:spAutoFit/>
          </a:bodyPr>
          <a:lstStyle/>
          <a:p>
            <a:r>
              <a:rPr lang="en-US" altLang="zh-CN" sz="1600" b="1" dirty="0"/>
              <a:t>《The Laws of Thought》1854</a:t>
            </a:r>
            <a:endParaRPr lang="zh-CN" altLang="en-US" b="1" dirty="0"/>
          </a:p>
        </p:txBody>
      </p:sp>
      <p:sp>
        <p:nvSpPr>
          <p:cNvPr id="3" name="灯片编号占位符 2">
            <a:extLst>
              <a:ext uri="{FF2B5EF4-FFF2-40B4-BE49-F238E27FC236}">
                <a16:creationId xmlns:a16="http://schemas.microsoft.com/office/drawing/2014/main" id="{B96168BA-D4F0-445F-A4C7-D9743B1C159D}"/>
              </a:ext>
            </a:extLst>
          </p:cNvPr>
          <p:cNvSpPr>
            <a:spLocks noGrp="1"/>
          </p:cNvSpPr>
          <p:nvPr>
            <p:ph type="sldNum" sz="quarter" idx="12"/>
          </p:nvPr>
        </p:nvSpPr>
        <p:spPr/>
        <p:txBody>
          <a:bodyPr/>
          <a:lstStyle/>
          <a:p>
            <a:fld id="{5066C72B-8237-4816-9F04-57E1CA9B5A28}" type="slidenum">
              <a:rPr lang="en-US" altLang="zh-CN" smtClean="0"/>
              <a:pPr/>
              <a:t>3</a:t>
            </a:fld>
            <a:endParaRPr lang="en-US" altLang="zh-CN"/>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Example Truth Table</a:t>
            </a:r>
          </a:p>
        </p:txBody>
      </p:sp>
      <p:sp>
        <p:nvSpPr>
          <p:cNvPr id="3" name="Content Placeholder 2"/>
          <p:cNvSpPr>
            <a:spLocks noGrp="1"/>
          </p:cNvSpPr>
          <p:nvPr>
            <p:ph idx="1"/>
          </p:nvPr>
        </p:nvSpPr>
        <p:spPr>
          <a:xfrm>
            <a:off x="457200" y="1295400"/>
            <a:ext cx="8321040" cy="5257800"/>
          </a:xfrm>
        </p:spPr>
        <p:txBody>
          <a:bodyPr/>
          <a:lstStyle/>
          <a:p>
            <a:r>
              <a:rPr lang="en-US" dirty="0"/>
              <a:t>Construct a truth table for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 </a:t>
            </a:r>
            <a:r>
              <a:rPr lang="en-US" dirty="0">
                <a:ea typeface="Cambria Math" pitchFamily="18" charset="0"/>
              </a:rPr>
              <a:t>→</a:t>
            </a:r>
            <a:r>
              <a:rPr lang="en-US" i="1" dirty="0">
                <a:ea typeface="Cambria Math" pitchFamily="18" charset="0"/>
              </a:rPr>
              <a:t> </a:t>
            </a:r>
            <a:r>
              <a:rPr lang="en-US" dirty="0">
                <a:latin typeface="Cambria Math"/>
                <a:ea typeface="Cambria Math"/>
              </a:rPr>
              <a:t>¬</a:t>
            </a:r>
            <a:r>
              <a:rPr lang="en-US" i="1" dirty="0">
                <a:ea typeface="Cambria Math" pitchFamily="18" charset="0"/>
              </a:rPr>
              <a:t>r</a:t>
            </a:r>
            <a:endParaRPr lang="en-US" dirty="0"/>
          </a:p>
        </p:txBody>
      </p:sp>
      <p:graphicFrame>
        <p:nvGraphicFramePr>
          <p:cNvPr id="4" name="Table 3"/>
          <p:cNvGraphicFramePr>
            <a:graphicFrameLocks noGrp="1"/>
          </p:cNvGraphicFramePr>
          <p:nvPr/>
        </p:nvGraphicFramePr>
        <p:xfrm>
          <a:off x="457200" y="2133600"/>
          <a:ext cx="8229600" cy="4114800"/>
        </p:xfrm>
        <a:graphic>
          <a:graphicData uri="http://schemas.openxmlformats.org/drawingml/2006/table">
            <a:tbl>
              <a:tblPr firstRow="1" bandRow="1">
                <a:tableStyleId>{21E4AEA4-8DFA-4A89-87EB-49C32662AFE0}</a:tableStyleId>
              </a:tblPr>
              <a:tblGrid>
                <a:gridCol w="1280160">
                  <a:extLst>
                    <a:ext uri="{9D8B030D-6E8A-4147-A177-3AD203B41FA5}">
                      <a16:colId xmlns:a16="http://schemas.microsoft.com/office/drawing/2014/main" val="831567363"/>
                    </a:ext>
                  </a:extLst>
                </a:gridCol>
                <a:gridCol w="1280160">
                  <a:extLst>
                    <a:ext uri="{9D8B030D-6E8A-4147-A177-3AD203B41FA5}">
                      <a16:colId xmlns:a16="http://schemas.microsoft.com/office/drawing/2014/main" val="1633824391"/>
                    </a:ext>
                  </a:extLst>
                </a:gridCol>
                <a:gridCol w="1280160">
                  <a:extLst>
                    <a:ext uri="{9D8B030D-6E8A-4147-A177-3AD203B41FA5}">
                      <a16:colId xmlns:a16="http://schemas.microsoft.com/office/drawing/2014/main" val="2270511431"/>
                    </a:ext>
                  </a:extLst>
                </a:gridCol>
                <a:gridCol w="1280160">
                  <a:extLst>
                    <a:ext uri="{9D8B030D-6E8A-4147-A177-3AD203B41FA5}">
                      <a16:colId xmlns:a16="http://schemas.microsoft.com/office/drawing/2014/main" val="2468978270"/>
                    </a:ext>
                  </a:extLst>
                </a:gridCol>
                <a:gridCol w="1280160">
                  <a:extLst>
                    <a:ext uri="{9D8B030D-6E8A-4147-A177-3AD203B41FA5}">
                      <a16:colId xmlns:a16="http://schemas.microsoft.com/office/drawing/2014/main" val="1828901928"/>
                    </a:ext>
                  </a:extLst>
                </a:gridCol>
                <a:gridCol w="182880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rPr>
                        <a:t>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78784"/>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2649461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Equivalent Propositions</a:t>
            </a:r>
          </a:p>
        </p:txBody>
      </p:sp>
      <p:sp>
        <p:nvSpPr>
          <p:cNvPr id="3" name="Content Placeholder 2"/>
          <p:cNvSpPr>
            <a:spLocks noGrp="1"/>
          </p:cNvSpPr>
          <p:nvPr>
            <p:ph idx="1"/>
          </p:nvPr>
        </p:nvSpPr>
        <p:spPr>
          <a:xfrm>
            <a:off x="457200" y="1295400"/>
            <a:ext cx="8321040" cy="2971800"/>
          </a:xfrm>
        </p:spPr>
        <p:txBody>
          <a:bodyPr/>
          <a:lstStyle/>
          <a:p>
            <a:r>
              <a:rPr lang="en-US" sz="2800" dirty="0"/>
              <a:t>Two propositions are </a:t>
            </a:r>
            <a:r>
              <a:rPr lang="en-US" sz="2800" i="1" dirty="0">
                <a:solidFill>
                  <a:srgbClr val="C00000"/>
                </a:solidFill>
              </a:rPr>
              <a:t>equivalent</a:t>
            </a:r>
            <a:r>
              <a:rPr lang="en-US" sz="2800" b="1" dirty="0"/>
              <a:t> (</a:t>
            </a:r>
            <a:r>
              <a:rPr lang="zh-CN" altLang="en-US" sz="2800" b="1" dirty="0"/>
              <a:t>等价</a:t>
            </a:r>
            <a:r>
              <a:rPr lang="en-US" sz="2800" b="1" dirty="0"/>
              <a:t>) </a:t>
            </a:r>
            <a:r>
              <a:rPr lang="en-US" sz="2800" dirty="0"/>
              <a:t>if they always have the same truth value.</a:t>
            </a:r>
            <a:endParaRPr lang="en-US" sz="2800" b="1" dirty="0"/>
          </a:p>
          <a:p>
            <a:r>
              <a:rPr lang="en-US" sz="2800" b="1" dirty="0"/>
              <a:t>Example</a:t>
            </a:r>
            <a:r>
              <a:rPr lang="en-US" sz="2800" dirty="0"/>
              <a:t>: Show using a truth table that the conditional is equivalent to the contrapositive.</a:t>
            </a:r>
          </a:p>
          <a:p>
            <a:r>
              <a:rPr lang="en-US" sz="2800" b="1" dirty="0"/>
              <a:t>Solution:</a:t>
            </a:r>
            <a:r>
              <a:rPr lang="en-US" sz="2800" dirty="0"/>
              <a:t> </a:t>
            </a:r>
          </a:p>
        </p:txBody>
      </p:sp>
      <p:graphicFrame>
        <p:nvGraphicFramePr>
          <p:cNvPr id="4" name="Table 3"/>
          <p:cNvGraphicFramePr>
            <a:graphicFrameLocks noGrp="1"/>
          </p:cNvGraphicFramePr>
          <p:nvPr>
            <p:extLst>
              <p:ext uri="{D42A27DB-BD31-4B8C-83A1-F6EECF244321}">
                <p14:modId xmlns:p14="http://schemas.microsoft.com/office/powerpoint/2010/main" val="368246171"/>
              </p:ext>
            </p:extLst>
          </p:nvPr>
        </p:nvGraphicFramePr>
        <p:xfrm>
          <a:off x="685800" y="4005064"/>
          <a:ext cx="8092440" cy="2286000"/>
        </p:xfrm>
        <a:graphic>
          <a:graphicData uri="http://schemas.openxmlformats.org/drawingml/2006/table">
            <a:tbl>
              <a:tblPr firstRow="1" bandRow="1">
                <a:tableStyleId>{21E4AEA4-8DFA-4A89-87EB-49C32662AFE0}</a:tableStyleId>
              </a:tblPr>
              <a:tblGrid>
                <a:gridCol w="1317374">
                  <a:extLst>
                    <a:ext uri="{9D8B030D-6E8A-4147-A177-3AD203B41FA5}">
                      <a16:colId xmlns:a16="http://schemas.microsoft.com/office/drawing/2014/main" val="831567363"/>
                    </a:ext>
                  </a:extLst>
                </a:gridCol>
                <a:gridCol w="1317374">
                  <a:extLst>
                    <a:ext uri="{9D8B030D-6E8A-4147-A177-3AD203B41FA5}">
                      <a16:colId xmlns:a16="http://schemas.microsoft.com/office/drawing/2014/main" val="1633824391"/>
                    </a:ext>
                  </a:extLst>
                </a:gridCol>
                <a:gridCol w="1317374">
                  <a:extLst>
                    <a:ext uri="{9D8B030D-6E8A-4147-A177-3AD203B41FA5}">
                      <a16:colId xmlns:a16="http://schemas.microsoft.com/office/drawing/2014/main" val="2270511431"/>
                    </a:ext>
                  </a:extLst>
                </a:gridCol>
                <a:gridCol w="1317374">
                  <a:extLst>
                    <a:ext uri="{9D8B030D-6E8A-4147-A177-3AD203B41FA5}">
                      <a16:colId xmlns:a16="http://schemas.microsoft.com/office/drawing/2014/main" val="2468978270"/>
                    </a:ext>
                  </a:extLst>
                </a:gridCol>
                <a:gridCol w="1317374">
                  <a:extLst>
                    <a:ext uri="{9D8B030D-6E8A-4147-A177-3AD203B41FA5}">
                      <a16:colId xmlns:a16="http://schemas.microsoft.com/office/drawing/2014/main" val="1828901928"/>
                    </a:ext>
                  </a:extLst>
                </a:gridCol>
                <a:gridCol w="1505570">
                  <a:extLst>
                    <a:ext uri="{9D8B030D-6E8A-4147-A177-3AD203B41FA5}">
                      <a16:colId xmlns:a16="http://schemas.microsoft.com/office/drawing/2014/main" val="973339140"/>
                    </a:ext>
                  </a:extLst>
                </a:gridCol>
              </a:tblGrid>
              <a:tr h="457200">
                <a:tc>
                  <a:txBody>
                    <a:bodyPr/>
                    <a:lstStyle/>
                    <a:p>
                      <a:r>
                        <a:rPr lang="en-US" sz="2400" b="1" i="1" dirty="0">
                          <a:latin typeface="+mj-lt"/>
                        </a:rPr>
                        <a:t>p</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latin typeface="+mj-lt"/>
                          <a:ea typeface="Cambria Math" panose="02040503050406030204"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i="0" dirty="0">
                          <a:latin typeface="Cambria Math"/>
                          <a:ea typeface="Cambria Math"/>
                        </a:rPr>
                        <a:t>¬</a:t>
                      </a:r>
                      <a:r>
                        <a:rPr lang="en-US" sz="2400" b="1" i="1" dirty="0">
                          <a:ea typeface="Cambria Math" pitchFamily="18" charset="0"/>
                        </a:rPr>
                        <a:t>q</a:t>
                      </a:r>
                      <a:r>
                        <a:rPr lang="en-US" sz="2400" b="1" i="0" dirty="0">
                          <a:ea typeface="Cambria Math" pitchFamily="18" charset="0"/>
                        </a:rPr>
                        <a:t> → </a:t>
                      </a:r>
                      <a:r>
                        <a:rPr lang="en-US" sz="2400" b="1" i="0" dirty="0">
                          <a:latin typeface="Cambria Math"/>
                          <a:ea typeface="Cambria Math"/>
                        </a:rPr>
                        <a:t>¬</a:t>
                      </a:r>
                      <a:r>
                        <a:rPr lang="en-US" sz="2400" b="1" i="1" dirty="0">
                          <a:ea typeface="Cambria Math" pitchFamily="18" charset="0"/>
                        </a:rPr>
                        <a:t>p</a:t>
                      </a:r>
                      <a:endParaRPr lang="en-US" sz="2400" b="1" i="1"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r>
                        <a:rPr lang="en-US" sz="2400" dirty="0">
                          <a:latin typeface="+mj-lt"/>
                        </a:rPr>
                        <a:t>T</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mj-lt"/>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F</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mj-lt"/>
                        </a:rPr>
                        <a:t>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115344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F4E24DA-2EBF-4E69-AC4E-749BECDE8F83}"/>
              </a:ext>
            </a:extLst>
          </p:cNvPr>
          <p:cNvSpPr>
            <a:spLocks noGrp="1" noChangeArrowheads="1"/>
          </p:cNvSpPr>
          <p:nvPr>
            <p:ph type="title"/>
          </p:nvPr>
        </p:nvSpPr>
        <p:spPr/>
        <p:txBody>
          <a:bodyPr/>
          <a:lstStyle/>
          <a:p>
            <a:pPr eaLnBrk="1" hangingPunct="1"/>
            <a:r>
              <a:rPr lang="en-GB" altLang="zh-CN" sz="4000"/>
              <a:t>The language of propositional logic defined more properly</a:t>
            </a:r>
            <a:endParaRPr lang="en-US" altLang="zh-CN" sz="4000"/>
          </a:p>
        </p:txBody>
      </p:sp>
      <p:sp>
        <p:nvSpPr>
          <p:cNvPr id="110595" name="Rectangle 3">
            <a:extLst>
              <a:ext uri="{FF2B5EF4-FFF2-40B4-BE49-F238E27FC236}">
                <a16:creationId xmlns:a16="http://schemas.microsoft.com/office/drawing/2014/main" id="{8F4AC4A4-FE3C-4972-8AFD-57161937CF6C}"/>
              </a:ext>
            </a:extLst>
          </p:cNvPr>
          <p:cNvSpPr>
            <a:spLocks noGrp="1" noChangeArrowheads="1"/>
          </p:cNvSpPr>
          <p:nvPr>
            <p:ph type="body" idx="1"/>
          </p:nvPr>
        </p:nvSpPr>
        <p:spPr/>
        <p:txBody>
          <a:bodyPr/>
          <a:lstStyle/>
          <a:p>
            <a:pPr eaLnBrk="1" hangingPunct="1">
              <a:lnSpc>
                <a:spcPct val="90000"/>
              </a:lnSpc>
            </a:pPr>
            <a:r>
              <a:rPr lang="en-GB" altLang="zh-CN" sz="2800" dirty="0"/>
              <a:t>Atoms: p1, p2, p3, ..</a:t>
            </a:r>
          </a:p>
          <a:p>
            <a:pPr eaLnBrk="1" hangingPunct="1">
              <a:lnSpc>
                <a:spcPct val="90000"/>
              </a:lnSpc>
            </a:pPr>
            <a:r>
              <a:rPr lang="en-GB" altLang="zh-CN" sz="2800" dirty="0"/>
              <a:t>Formulas </a:t>
            </a:r>
            <a:r>
              <a:rPr lang="en-US" altLang="zh-CN" sz="2800" dirty="0"/>
              <a:t>(</a:t>
            </a:r>
            <a:r>
              <a:rPr lang="zh-CN" altLang="en-GB" sz="2800" dirty="0"/>
              <a:t>命题公式</a:t>
            </a:r>
            <a:r>
              <a:rPr lang="en-US" altLang="zh-CN" sz="2800" dirty="0"/>
              <a:t>)</a:t>
            </a:r>
            <a:endParaRPr lang="zh-CN" altLang="en-GB" sz="2800" dirty="0"/>
          </a:p>
          <a:p>
            <a:pPr lvl="1" eaLnBrk="1" hangingPunct="1">
              <a:lnSpc>
                <a:spcPct val="90000"/>
              </a:lnSpc>
            </a:pPr>
            <a:r>
              <a:rPr lang="en-GB" altLang="zh-CN" sz="2400" dirty="0"/>
              <a:t>All atoms are formulas</a:t>
            </a:r>
          </a:p>
          <a:p>
            <a:pPr lvl="1" eaLnBrk="1" hangingPunct="1">
              <a:lnSpc>
                <a:spcPct val="90000"/>
              </a:lnSpc>
            </a:pPr>
            <a:r>
              <a:rPr lang="en-GB" altLang="zh-CN" sz="2400" dirty="0"/>
              <a:t>If </a:t>
            </a:r>
            <a:r>
              <a:rPr lang="en-GB" altLang="zh-CN" sz="2400" dirty="0">
                <a:sym typeface="Symbol" panose="05050102010706020507" pitchFamily="18" charset="2"/>
              </a:rPr>
              <a:t> is a formula then </a:t>
            </a:r>
            <a:r>
              <a:rPr lang="en-US" altLang="zh-CN" sz="2400" dirty="0">
                <a:latin typeface="Times New Roman" panose="02020603050405020304" pitchFamily="18" charset="0"/>
              </a:rPr>
              <a:t>¬</a:t>
            </a:r>
            <a:r>
              <a:rPr lang="en-US" altLang="zh-CN" sz="2400" dirty="0"/>
              <a:t> </a:t>
            </a:r>
            <a:r>
              <a:rPr lang="en-GB" altLang="zh-CN" sz="2400" dirty="0">
                <a:sym typeface="Symbol" panose="05050102010706020507" pitchFamily="18" charset="2"/>
              </a:rPr>
              <a:t> is a formula</a:t>
            </a:r>
          </a:p>
          <a:p>
            <a:pPr lvl="1" eaLnBrk="1" hangingPunct="1">
              <a:lnSpc>
                <a:spcPct val="90000"/>
              </a:lnSpc>
            </a:pPr>
            <a:r>
              <a:rPr lang="en-GB" altLang="zh-CN" sz="2400" dirty="0">
                <a:sym typeface="Symbol" panose="05050102010706020507" pitchFamily="18" charset="2"/>
              </a:rPr>
              <a:t>If  and  are formulas then the following are formulas: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 </a:t>
            </a:r>
            <a:r>
              <a:rPr lang="en-US" altLang="zh-CN" sz="2400" dirty="0">
                <a:sym typeface="Symbol" panose="05050102010706020507" pitchFamily="18" charset="2"/>
              </a:rPr>
              <a:t></a:t>
            </a:r>
            <a:r>
              <a:rPr lang="en-GB" altLang="zh-CN" sz="2400" dirty="0">
                <a:sym typeface="Symbol" panose="05050102010706020507" pitchFamily="18" charset="2"/>
              </a:rPr>
              <a:t> )     </a:t>
            </a:r>
            <a:r>
              <a:rPr lang="en-GB" altLang="zh-CN" sz="2400" i="1" dirty="0">
                <a:sym typeface="Symbol" panose="05050102010706020507" pitchFamily="18" charset="2"/>
              </a:rPr>
              <a:t>(etc.)</a:t>
            </a:r>
          </a:p>
          <a:p>
            <a:pPr eaLnBrk="1" hangingPunct="1">
              <a:lnSpc>
                <a:spcPct val="90000"/>
              </a:lnSpc>
            </a:pPr>
            <a:r>
              <a:rPr lang="en-GB" altLang="zh-CN" sz="2800" i="1" dirty="0">
                <a:sym typeface="Symbol" panose="05050102010706020507" pitchFamily="18" charset="2"/>
              </a:rPr>
              <a:t>Examples of  formulas: </a:t>
            </a:r>
            <a:br>
              <a:rPr lang="en-GB" altLang="zh-CN" sz="2800" i="1" dirty="0">
                <a:sym typeface="Symbol" panose="05050102010706020507" pitchFamily="18" charset="2"/>
              </a:rPr>
            </a:br>
            <a:r>
              <a:rPr lang="en-GB" altLang="zh-CN" sz="2800" dirty="0">
                <a:sym typeface="Symbol" panose="05050102010706020507" pitchFamily="18" charset="2"/>
              </a:rPr>
              <a:t>(p1 </a:t>
            </a:r>
            <a:r>
              <a:rPr lang="en-US" altLang="zh-CN" sz="2800" dirty="0">
                <a:sym typeface="Symbol" panose="05050102010706020507" pitchFamily="18" charset="2"/>
              </a:rPr>
              <a:t></a:t>
            </a:r>
            <a:r>
              <a:rPr lang="en-GB" altLang="zh-CN" sz="2800" dirty="0">
                <a:sym typeface="Symbol" panose="05050102010706020507" pitchFamily="18" charset="2"/>
              </a:rPr>
              <a:t> </a:t>
            </a:r>
            <a:r>
              <a:rPr lang="en-US" altLang="zh-CN" sz="2800" dirty="0">
                <a:latin typeface="Times New Roman" panose="02020603050405020304" pitchFamily="18" charset="0"/>
              </a:rPr>
              <a:t>¬</a:t>
            </a:r>
            <a:r>
              <a:rPr lang="en-GB" altLang="zh-CN" sz="2800" dirty="0">
                <a:sym typeface="Symbol" panose="05050102010706020507" pitchFamily="18" charset="2"/>
              </a:rPr>
              <a:t> p2),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US" altLang="zh-CN" sz="2800" dirty="0"/>
              <a:t> </a:t>
            </a:r>
            <a:r>
              <a:rPr lang="en-US" altLang="zh-CN" sz="2800" dirty="0">
                <a:latin typeface="Times New Roman" panose="02020603050405020304" pitchFamily="18" charset="0"/>
              </a:rPr>
              <a:t>¬</a:t>
            </a:r>
            <a:r>
              <a:rPr lang="en-GB" altLang="zh-CN" sz="2800" dirty="0">
                <a:sym typeface="Symbol" panose="05050102010706020507" pitchFamily="18" charset="2"/>
              </a:rPr>
              <a:t>(p9 </a:t>
            </a:r>
            <a:r>
              <a:rPr lang="en-US" altLang="zh-CN" sz="2800" dirty="0">
                <a:sym typeface="Symbol" panose="05050102010706020507" pitchFamily="18" charset="2"/>
              </a:rPr>
              <a:t></a:t>
            </a:r>
            <a:r>
              <a:rPr lang="en-GB" altLang="zh-CN" sz="2800" dirty="0">
                <a:sym typeface="Symbol" panose="05050102010706020507" pitchFamily="18" charset="2"/>
              </a:rPr>
              <a:t> p8),  (p</a:t>
            </a:r>
            <a:r>
              <a:rPr lang="en-US" altLang="zh-CN" sz="2800" dirty="0"/>
              <a:t>1</a:t>
            </a:r>
            <a:r>
              <a:rPr lang="en-US" altLang="zh-CN" sz="2800" dirty="0">
                <a:sym typeface="Symbol" panose="05050102010706020507" pitchFamily="18" charset="2"/>
              </a:rPr>
              <a:t> (p2  p3))</a:t>
            </a:r>
          </a:p>
          <a:p>
            <a:pPr eaLnBrk="1" hangingPunct="1">
              <a:lnSpc>
                <a:spcPct val="90000"/>
              </a:lnSpc>
            </a:pPr>
            <a:r>
              <a:rPr lang="en-GB" altLang="zh-CN" sz="2800" i="1" dirty="0">
                <a:sym typeface="Symbol" panose="05050102010706020507" pitchFamily="18" charset="2"/>
              </a:rPr>
              <a:t>etc.</a:t>
            </a:r>
          </a:p>
        </p:txBody>
      </p:sp>
      <p:sp>
        <p:nvSpPr>
          <p:cNvPr id="2" name="灯片编号占位符 1">
            <a:extLst>
              <a:ext uri="{FF2B5EF4-FFF2-40B4-BE49-F238E27FC236}">
                <a16:creationId xmlns:a16="http://schemas.microsoft.com/office/drawing/2014/main" id="{43B3FA86-6043-4310-8EEB-9031722A16FC}"/>
              </a:ext>
            </a:extLst>
          </p:cNvPr>
          <p:cNvSpPr>
            <a:spLocks noGrp="1"/>
          </p:cNvSpPr>
          <p:nvPr>
            <p:ph type="sldNum" sz="quarter" idx="12"/>
          </p:nvPr>
        </p:nvSpPr>
        <p:spPr/>
        <p:txBody>
          <a:bodyPr/>
          <a:lstStyle/>
          <a:p>
            <a:fld id="{0E0F66E4-F918-4E84-900C-EBB0345C0212}" type="slidenum">
              <a:rPr lang="en-US" altLang="zh-CN" smtClean="0"/>
              <a:pPr/>
              <a:t>32</a:t>
            </a:fld>
            <a:endParaRPr lang="en-US" altLang="zh-CN"/>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33138C6-C805-4864-BB6B-11F82B77C680}"/>
              </a:ext>
            </a:extLst>
          </p:cNvPr>
          <p:cNvSpPr>
            <a:spLocks noGrp="1" noChangeArrowheads="1"/>
          </p:cNvSpPr>
          <p:nvPr>
            <p:ph type="title"/>
          </p:nvPr>
        </p:nvSpPr>
        <p:spPr/>
        <p:txBody>
          <a:bodyPr/>
          <a:lstStyle/>
          <a:p>
            <a:pPr eaLnBrk="1" hangingPunct="1"/>
            <a:r>
              <a:rPr lang="en-US" altLang="zh-CN" sz="4000" dirty="0"/>
              <a:t>Precedence of logical operators</a:t>
            </a:r>
            <a:br>
              <a:rPr lang="en-US" altLang="zh-CN" sz="4000" dirty="0"/>
            </a:br>
            <a:r>
              <a:rPr lang="en-US" altLang="zh-CN" sz="4000" dirty="0"/>
              <a:t>Nested Propositional Expressions</a:t>
            </a:r>
          </a:p>
        </p:txBody>
      </p:sp>
      <p:sp>
        <p:nvSpPr>
          <p:cNvPr id="112643" name="Rectangle 3">
            <a:extLst>
              <a:ext uri="{FF2B5EF4-FFF2-40B4-BE49-F238E27FC236}">
                <a16:creationId xmlns:a16="http://schemas.microsoft.com/office/drawing/2014/main" id="{09F81728-13A2-486F-8078-64215AA75113}"/>
              </a:ext>
            </a:extLst>
          </p:cNvPr>
          <p:cNvSpPr>
            <a:spLocks noGrp="1" noChangeArrowheads="1"/>
          </p:cNvSpPr>
          <p:nvPr>
            <p:ph type="body" idx="1"/>
          </p:nvPr>
        </p:nvSpPr>
        <p:spPr>
          <a:xfrm>
            <a:off x="685800" y="1981200"/>
            <a:ext cx="7772400" cy="4267200"/>
          </a:xfrm>
        </p:spPr>
        <p:txBody>
          <a:bodyPr/>
          <a:lstStyle/>
          <a:p>
            <a:pPr eaLnBrk="1" hangingPunct="1">
              <a:lnSpc>
                <a:spcPct val="80000"/>
              </a:lnSpc>
            </a:pPr>
            <a:r>
              <a:rPr lang="en-US" altLang="zh-CN" sz="2800" dirty="0"/>
              <a:t>Use parentheses to </a:t>
            </a:r>
            <a:r>
              <a:rPr lang="en-US" altLang="zh-CN" sz="2800" i="1" dirty="0"/>
              <a:t>group sub-expressions</a:t>
            </a:r>
            <a:r>
              <a:rPr lang="en-US" altLang="zh-CN" sz="2800" dirty="0"/>
              <a:t>:</a:t>
            </a:r>
            <a:br>
              <a:rPr lang="en-US" altLang="zh-CN" sz="2800" dirty="0"/>
            </a:br>
            <a:r>
              <a:rPr lang="en-US" altLang="zh-CN" sz="2800" dirty="0">
                <a:latin typeface="Times New Roman" panose="02020603050405020304" pitchFamily="18" charset="0"/>
              </a:rPr>
              <a:t>“</a:t>
            </a:r>
            <a:r>
              <a:rPr lang="en-US" altLang="zh-CN" sz="2800" u="sng" dirty="0"/>
              <a:t>I just saw my old friend</a:t>
            </a:r>
            <a:r>
              <a:rPr lang="en-US" altLang="zh-CN" sz="2800" dirty="0"/>
              <a:t>, and either </a:t>
            </a:r>
            <a:r>
              <a:rPr lang="en-US" altLang="zh-CN" sz="2800" u="sng" dirty="0"/>
              <a:t>he</a:t>
            </a:r>
            <a:r>
              <a:rPr lang="en-US" altLang="zh-CN" sz="2800" u="sng" dirty="0">
                <a:latin typeface="Times New Roman" panose="02020603050405020304" pitchFamily="18" charset="0"/>
              </a:rPr>
              <a:t>’</a:t>
            </a:r>
            <a:r>
              <a:rPr lang="en-US" altLang="zh-CN" sz="2800" u="sng" dirty="0"/>
              <a:t>s </a:t>
            </a:r>
            <a:r>
              <a:rPr lang="en-US" altLang="zh-CN" sz="2800" i="1" u="sng" dirty="0"/>
              <a:t>g</a:t>
            </a:r>
            <a:r>
              <a:rPr lang="en-US" altLang="zh-CN" sz="2800" u="sng" dirty="0"/>
              <a:t>rown</a:t>
            </a:r>
            <a:r>
              <a:rPr lang="en-US" altLang="zh-CN" sz="2800" dirty="0"/>
              <a:t> or </a:t>
            </a:r>
            <a:r>
              <a:rPr lang="en-US" altLang="zh-CN" sz="2800" u="sng" dirty="0"/>
              <a:t>I</a:t>
            </a:r>
            <a:r>
              <a:rPr lang="en-US" altLang="zh-CN" sz="2800" u="sng" dirty="0">
                <a:latin typeface="Times New Roman" panose="02020603050405020304" pitchFamily="18" charset="0"/>
              </a:rPr>
              <a:t>’</a:t>
            </a:r>
            <a:r>
              <a:rPr lang="en-US" altLang="zh-CN" sz="2800" u="sng" dirty="0"/>
              <a:t>ve </a:t>
            </a:r>
            <a:r>
              <a:rPr lang="en-US" altLang="zh-CN" sz="2800" i="1" u="sng" dirty="0"/>
              <a:t>s</a:t>
            </a:r>
            <a:r>
              <a:rPr lang="en-US" altLang="zh-CN" sz="2800" u="sng" dirty="0"/>
              <a:t>hrunk</a:t>
            </a:r>
            <a:r>
              <a:rPr lang="en-US" altLang="zh-CN" sz="2800" dirty="0"/>
              <a:t>.</a:t>
            </a:r>
            <a:r>
              <a:rPr lang="en-US" altLang="zh-CN" sz="2800" dirty="0">
                <a:latin typeface="Times New Roman" panose="02020603050405020304" pitchFamily="18" charset="0"/>
              </a:rPr>
              <a:t>”</a:t>
            </a:r>
            <a:r>
              <a:rPr lang="en-US" altLang="zh-CN" sz="2800" dirty="0"/>
              <a:t> = </a:t>
            </a:r>
            <a:r>
              <a:rPr lang="en-US" altLang="zh-CN" sz="2800" i="1" dirty="0"/>
              <a:t>f</a:t>
            </a:r>
            <a:r>
              <a:rPr lang="en-US" altLang="zh-CN" sz="2800" dirty="0"/>
              <a:t> </a:t>
            </a:r>
            <a:r>
              <a:rPr lang="en-US" altLang="zh-CN" sz="2800" dirty="0">
                <a:sym typeface="Symbol" panose="05050102010706020507" pitchFamily="18" charset="2"/>
              </a:rPr>
              <a:t> (</a:t>
            </a:r>
            <a:r>
              <a:rPr lang="en-US" altLang="zh-CN" sz="2800" i="1" dirty="0">
                <a:sym typeface="Symbol" panose="05050102010706020507" pitchFamily="18" charset="2"/>
              </a:rPr>
              <a:t>g</a:t>
            </a:r>
            <a:r>
              <a:rPr lang="en-US" altLang="zh-CN" sz="2800" dirty="0">
                <a:sym typeface="Symbol" panose="05050102010706020507" pitchFamily="18" charset="2"/>
              </a:rPr>
              <a:t>  </a:t>
            </a:r>
            <a:r>
              <a:rPr lang="en-US" altLang="zh-CN" sz="2800" i="1" dirty="0">
                <a:sym typeface="Symbol" panose="05050102010706020507" pitchFamily="18" charset="2"/>
              </a:rPr>
              <a:t>s</a:t>
            </a:r>
            <a:r>
              <a:rPr lang="en-US" altLang="zh-CN" sz="2800" dirty="0">
                <a:sym typeface="Symbol" panose="05050102010706020507" pitchFamily="18" charset="2"/>
              </a:rPr>
              <a:t>)</a:t>
            </a:r>
          </a:p>
          <a:p>
            <a:pPr lvl="1" eaLnBrk="1" hangingPunct="1">
              <a:lnSpc>
                <a:spcPct val="80000"/>
              </a:lnSpc>
            </a:pPr>
            <a:r>
              <a:rPr lang="en-US" altLang="zh-CN" dirty="0"/>
              <a:t>  (</a:t>
            </a:r>
            <a:r>
              <a:rPr lang="en-US" altLang="zh-CN" i="1" dirty="0"/>
              <a:t>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mean something different</a:t>
            </a:r>
          </a:p>
          <a:p>
            <a:pPr lvl="1" eaLnBrk="1" hangingPunct="1">
              <a:lnSpc>
                <a:spcPct val="80000"/>
              </a:lnSpc>
            </a:pPr>
            <a:r>
              <a:rPr lang="en-US" altLang="zh-CN" i="1" dirty="0"/>
              <a:t>  f</a:t>
            </a:r>
            <a:r>
              <a:rPr lang="en-US" altLang="zh-CN" dirty="0"/>
              <a:t> </a:t>
            </a:r>
            <a:r>
              <a:rPr lang="en-US" altLang="zh-CN" dirty="0">
                <a:sym typeface="Symbol" panose="05050102010706020507" pitchFamily="18" charset="2"/>
              </a:rPr>
              <a:t> </a:t>
            </a:r>
            <a:r>
              <a:rPr lang="en-US" altLang="zh-CN" i="1" dirty="0">
                <a:sym typeface="Symbol" panose="05050102010706020507" pitchFamily="18" charset="2"/>
              </a:rPr>
              <a:t>g</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would be ambiguous</a:t>
            </a:r>
          </a:p>
          <a:p>
            <a:pPr eaLnBrk="1" hangingPunct="1">
              <a:lnSpc>
                <a:spcPct val="80000"/>
              </a:lnSpc>
            </a:pPr>
            <a:r>
              <a:rPr lang="en-US" altLang="zh-CN" sz="2800" dirty="0">
                <a:sym typeface="Symbol" panose="05050102010706020507" pitchFamily="18" charset="2"/>
              </a:rPr>
              <a:t>By convention,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t> takes </a:t>
            </a:r>
            <a:r>
              <a:rPr lang="en-US" altLang="zh-CN" sz="2800" i="1" dirty="0"/>
              <a:t>precedence</a:t>
            </a:r>
            <a:r>
              <a:rPr lang="en-US" altLang="zh-CN" sz="2800" dirty="0"/>
              <a:t> over both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rPr>
              <a:t>”</a:t>
            </a:r>
            <a:r>
              <a:rPr lang="en-US" altLang="zh-CN" sz="2800" dirty="0"/>
              <a:t> and </a:t>
            </a:r>
            <a:r>
              <a:rPr lang="en-US" altLang="zh-CN" sz="2800" dirty="0">
                <a:latin typeface="Times New Roman" panose="02020603050405020304" pitchFamily="18" charset="0"/>
              </a:rPr>
              <a:t>“</a:t>
            </a:r>
            <a:r>
              <a:rPr lang="en-US" altLang="zh-CN" sz="2800" dirty="0">
                <a:sym typeface="Symbol" panose="05050102010706020507" pitchFamily="18" charset="2"/>
              </a:rPr>
              <a:t></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p>
          <a:p>
            <a:pPr lvl="1" eaLnBrk="1" hangingPunct="1">
              <a:lnSpc>
                <a:spcPct val="80000"/>
              </a:lnSpc>
            </a:pPr>
            <a:r>
              <a:rPr lang="en-US" altLang="zh-CN" dirty="0"/>
              <a:t>  </a:t>
            </a:r>
            <a:r>
              <a:rPr lang="en-US" altLang="zh-CN" dirty="0">
                <a:latin typeface="Times New Roman" panose="02020603050405020304" pitchFamily="18" charset="0"/>
              </a:rPr>
              <a:t>¬</a:t>
            </a:r>
            <a:r>
              <a:rPr lang="en-US" altLang="zh-CN" i="1" dirty="0"/>
              <a:t>s</a:t>
            </a:r>
            <a:r>
              <a:rPr lang="en-US" altLang="zh-CN" dirty="0">
                <a:sym typeface="Symbol" panose="05050102010706020507" pitchFamily="18" charset="2"/>
              </a:rPr>
              <a:t> </a:t>
            </a:r>
            <a:r>
              <a:rPr lang="en-US" altLang="zh-CN" i="1" dirty="0"/>
              <a:t> f</a:t>
            </a:r>
            <a:r>
              <a:rPr lang="en-US" altLang="zh-CN" dirty="0"/>
              <a:t>   means   (</a:t>
            </a:r>
            <a:r>
              <a:rPr lang="en-US" altLang="zh-CN" dirty="0">
                <a:latin typeface="Times New Roman" panose="02020603050405020304" pitchFamily="18" charset="0"/>
              </a:rPr>
              <a:t>¬</a:t>
            </a:r>
            <a:r>
              <a:rPr lang="en-US" altLang="zh-CN" i="1" dirty="0"/>
              <a:t>s</a:t>
            </a:r>
            <a:r>
              <a:rPr lang="en-US" altLang="zh-CN" dirty="0"/>
              <a:t>)</a:t>
            </a:r>
            <a:r>
              <a:rPr lang="en-US" altLang="zh-CN" i="1" dirty="0"/>
              <a:t> </a:t>
            </a:r>
            <a:r>
              <a:rPr lang="en-US" altLang="zh-CN" dirty="0">
                <a:sym typeface="Symbol" panose="05050102010706020507" pitchFamily="18" charset="2"/>
              </a:rPr>
              <a:t> </a:t>
            </a:r>
            <a:r>
              <a:rPr lang="en-US" altLang="zh-CN" i="1" dirty="0"/>
              <a:t>f  </a:t>
            </a:r>
            <a:r>
              <a:rPr lang="en-US" altLang="zh-CN" dirty="0"/>
              <a:t>,   </a:t>
            </a:r>
            <a:r>
              <a:rPr lang="en-US" altLang="zh-CN" b="1" dirty="0"/>
              <a:t>not   </a:t>
            </a:r>
            <a:r>
              <a:rPr lang="en-US" altLang="zh-CN" dirty="0">
                <a:latin typeface="Times New Roman" panose="02020603050405020304" pitchFamily="18" charset="0"/>
              </a:rPr>
              <a:t>¬</a:t>
            </a:r>
            <a:r>
              <a:rPr lang="en-US" altLang="zh-CN" dirty="0"/>
              <a:t> (</a:t>
            </a:r>
            <a:r>
              <a:rPr lang="en-US" altLang="zh-CN" i="1" dirty="0"/>
              <a:t>s </a:t>
            </a:r>
            <a:r>
              <a:rPr lang="en-US" altLang="zh-CN" dirty="0">
                <a:sym typeface="Symbol" panose="05050102010706020507" pitchFamily="18" charset="2"/>
              </a:rPr>
              <a:t> </a:t>
            </a:r>
            <a:r>
              <a:rPr lang="en-US" altLang="zh-CN" i="1" dirty="0"/>
              <a:t>f</a:t>
            </a:r>
            <a:r>
              <a:rPr lang="en-US" altLang="zh-CN" dirty="0"/>
              <a:t>)</a:t>
            </a:r>
          </a:p>
          <a:p>
            <a:pPr eaLnBrk="1" hangingPunct="1">
              <a:lnSpc>
                <a:spcPct val="80000"/>
              </a:lnSpc>
            </a:pPr>
            <a:r>
              <a:rPr lang="en-US" altLang="zh-CN" b="1" dirty="0">
                <a:solidFill>
                  <a:srgbClr val="FF0000"/>
                </a:solidFill>
              </a:rPr>
              <a:t>1 </a:t>
            </a:r>
            <a:r>
              <a:rPr lang="en-US" altLang="zh-CN" b="1" dirty="0">
                <a:solidFill>
                  <a:srgbClr val="FF0000"/>
                </a:solidFill>
                <a:latin typeface="Times New Roman" panose="02020603050405020304" pitchFamily="18" charset="0"/>
              </a:rPr>
              <a:t>¬</a:t>
            </a:r>
            <a:r>
              <a:rPr lang="en-US" altLang="zh-CN" b="1" dirty="0">
                <a:solidFill>
                  <a:srgbClr val="FF0000"/>
                </a:solidFill>
              </a:rPr>
              <a:t>   2  </a:t>
            </a:r>
            <a:r>
              <a:rPr lang="en-US" altLang="zh-CN" b="1" dirty="0">
                <a:solidFill>
                  <a:srgbClr val="FF0000"/>
                </a:solidFill>
                <a:sym typeface="Symbol" panose="05050102010706020507" pitchFamily="18" charset="2"/>
              </a:rPr>
              <a:t></a:t>
            </a:r>
            <a:r>
              <a:rPr lang="en-US" altLang="zh-CN" b="1" dirty="0">
                <a:solidFill>
                  <a:srgbClr val="FF0000"/>
                </a:solidFill>
              </a:rPr>
              <a:t> </a:t>
            </a:r>
            <a:r>
              <a:rPr lang="en-US" altLang="zh-CN" sz="2800" b="1" dirty="0">
                <a:solidFill>
                  <a:srgbClr val="FF0000"/>
                </a:solidFill>
                <a:sym typeface="Symbol" panose="05050102010706020507" pitchFamily="18" charset="2"/>
              </a:rPr>
              <a:t>      3</a:t>
            </a:r>
            <a:r>
              <a:rPr lang="en-US" altLang="zh-CN" sz="2400" b="1" dirty="0">
                <a:solidFill>
                  <a:srgbClr val="FF0000"/>
                </a:solidFill>
                <a:sym typeface="Symbol" panose="05050102010706020507" pitchFamily="18" charset="2"/>
              </a:rPr>
              <a:t></a:t>
            </a:r>
            <a:r>
              <a:rPr lang="en-US" altLang="zh-CN" b="1" dirty="0">
                <a:solidFill>
                  <a:srgbClr val="FF0000"/>
                </a:solidFill>
              </a:rPr>
              <a:t> </a:t>
            </a:r>
            <a:r>
              <a:rPr lang="en-US" altLang="zh-CN" sz="2400" b="1" dirty="0">
                <a:solidFill>
                  <a:srgbClr val="FF0000"/>
                </a:solidFill>
                <a:sym typeface="Symbol" panose="05050102010706020507" pitchFamily="18" charset="2"/>
              </a:rPr>
              <a:t></a:t>
            </a:r>
          </a:p>
        </p:txBody>
      </p:sp>
      <p:sp>
        <p:nvSpPr>
          <p:cNvPr id="2" name="灯片编号占位符 1">
            <a:extLst>
              <a:ext uri="{FF2B5EF4-FFF2-40B4-BE49-F238E27FC236}">
                <a16:creationId xmlns:a16="http://schemas.microsoft.com/office/drawing/2014/main" id="{3E958FB1-1969-4012-A95B-9C60C0E45A8E}"/>
              </a:ext>
            </a:extLst>
          </p:cNvPr>
          <p:cNvSpPr>
            <a:spLocks noGrp="1"/>
          </p:cNvSpPr>
          <p:nvPr>
            <p:ph type="sldNum" sz="quarter" idx="12"/>
          </p:nvPr>
        </p:nvSpPr>
        <p:spPr/>
        <p:txBody>
          <a:bodyPr/>
          <a:lstStyle/>
          <a:p>
            <a:fld id="{0E0F66E4-F918-4E84-900C-EBB0345C0212}" type="slidenum">
              <a:rPr lang="en-US" altLang="zh-CN" smtClean="0"/>
              <a:pPr/>
              <a:t>33</a:t>
            </a:fld>
            <a:endParaRPr lang="en-US" altLang="zh-CN"/>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15BD3933-8E8B-48BC-A6A5-C8621B4D7E09}"/>
              </a:ext>
            </a:extLst>
          </p:cNvPr>
          <p:cNvSpPr>
            <a:spLocks noGrp="1" noChangeArrowheads="1"/>
          </p:cNvSpPr>
          <p:nvPr>
            <p:ph type="title"/>
          </p:nvPr>
        </p:nvSpPr>
        <p:spPr>
          <a:xfrm>
            <a:off x="611188" y="2420938"/>
            <a:ext cx="8229600" cy="1143000"/>
          </a:xfrm>
        </p:spPr>
        <p:txBody>
          <a:bodyPr/>
          <a:lstStyle/>
          <a:p>
            <a:r>
              <a:rPr lang="en-US" altLang="zh-CN"/>
              <a:t>§1.2   Applications of Propositional Logic</a:t>
            </a:r>
            <a:br>
              <a:rPr lang="zh-CN" altLang="en-US"/>
            </a:br>
            <a:endParaRPr lang="zh-CN" altLang="en-US"/>
          </a:p>
        </p:txBody>
      </p:sp>
      <p:sp>
        <p:nvSpPr>
          <p:cNvPr id="2" name="灯片编号占位符 1">
            <a:extLst>
              <a:ext uri="{FF2B5EF4-FFF2-40B4-BE49-F238E27FC236}">
                <a16:creationId xmlns:a16="http://schemas.microsoft.com/office/drawing/2014/main" id="{93BA78D6-A748-44F9-937E-6F8ACDEE4844}"/>
              </a:ext>
            </a:extLst>
          </p:cNvPr>
          <p:cNvSpPr>
            <a:spLocks noGrp="1"/>
          </p:cNvSpPr>
          <p:nvPr>
            <p:ph type="sldNum" sz="quarter" idx="12"/>
          </p:nvPr>
        </p:nvSpPr>
        <p:spPr/>
        <p:txBody>
          <a:bodyPr/>
          <a:lstStyle/>
          <a:p>
            <a:fld id="{0E0F66E4-F918-4E84-900C-EBB0345C0212}" type="slidenum">
              <a:rPr lang="en-US" altLang="zh-CN" smtClean="0"/>
              <a:pPr/>
              <a:t>34</a:t>
            </a:fld>
            <a:endParaRPr lang="en-US" altLang="zh-CN"/>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E85A-FBA7-4211-BD5A-422F26D23F4D}"/>
              </a:ext>
            </a:extLst>
          </p:cNvPr>
          <p:cNvSpPr>
            <a:spLocks noGrp="1"/>
          </p:cNvSpPr>
          <p:nvPr>
            <p:ph type="title"/>
          </p:nvPr>
        </p:nvSpPr>
        <p:spPr/>
        <p:txBody>
          <a:bodyPr>
            <a:normAutofit fontScale="90000"/>
          </a:bodyPr>
          <a:lstStyle/>
          <a:p>
            <a:pPr>
              <a:defRPr/>
            </a:pPr>
            <a:r>
              <a:rPr lang="en-US" dirty="0"/>
              <a:t>Applications of Propositional Logic: Summary</a:t>
            </a:r>
          </a:p>
        </p:txBody>
      </p:sp>
      <p:sp>
        <p:nvSpPr>
          <p:cNvPr id="122883" name="Content Placeholder 2">
            <a:extLst>
              <a:ext uri="{FF2B5EF4-FFF2-40B4-BE49-F238E27FC236}">
                <a16:creationId xmlns:a16="http://schemas.microsoft.com/office/drawing/2014/main" id="{94F84B7A-C4B4-4B30-A0F8-99500B90DD13}"/>
              </a:ext>
            </a:extLst>
          </p:cNvPr>
          <p:cNvSpPr>
            <a:spLocks noGrp="1" noChangeArrowheads="1"/>
          </p:cNvSpPr>
          <p:nvPr>
            <p:ph idx="1"/>
          </p:nvPr>
        </p:nvSpPr>
        <p:spPr/>
        <p:txBody>
          <a:bodyPr/>
          <a:lstStyle/>
          <a:p>
            <a:r>
              <a:rPr lang="en-US" altLang="zh-CN" dirty="0"/>
              <a:t>Translating English to Propositional Logic</a:t>
            </a:r>
          </a:p>
          <a:p>
            <a:r>
              <a:rPr lang="en-US" altLang="zh-CN" dirty="0"/>
              <a:t>System Specifications </a:t>
            </a:r>
          </a:p>
          <a:p>
            <a:r>
              <a:rPr lang="en-US" altLang="zh-CN" dirty="0"/>
              <a:t>Boolean Searching</a:t>
            </a:r>
          </a:p>
          <a:p>
            <a:r>
              <a:rPr lang="en-US" altLang="zh-CN" dirty="0"/>
              <a:t>Logic Puzzles</a:t>
            </a:r>
          </a:p>
          <a:p>
            <a:r>
              <a:rPr lang="en-US" altLang="zh-CN" dirty="0"/>
              <a:t>Logic Circuits </a:t>
            </a:r>
          </a:p>
        </p:txBody>
      </p:sp>
      <p:sp>
        <p:nvSpPr>
          <p:cNvPr id="3" name="灯片编号占位符 2">
            <a:extLst>
              <a:ext uri="{FF2B5EF4-FFF2-40B4-BE49-F238E27FC236}">
                <a16:creationId xmlns:a16="http://schemas.microsoft.com/office/drawing/2014/main" id="{E262A3ED-EA45-402C-B54A-D8CF07CD044D}"/>
              </a:ext>
            </a:extLst>
          </p:cNvPr>
          <p:cNvSpPr>
            <a:spLocks noGrp="1"/>
          </p:cNvSpPr>
          <p:nvPr>
            <p:ph type="sldNum" sz="quarter" idx="12"/>
          </p:nvPr>
        </p:nvSpPr>
        <p:spPr/>
        <p:txBody>
          <a:bodyPr/>
          <a:lstStyle/>
          <a:p>
            <a:fld id="{0E0F66E4-F918-4E84-900C-EBB0345C0212}" type="slidenum">
              <a:rPr lang="en-US" altLang="zh-CN" smtClean="0"/>
              <a:pPr/>
              <a:t>35</a:t>
            </a:fld>
            <a:endParaRPr lang="en-US" altLang="zh-CN"/>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CAA6D45A-46C2-4297-B4A3-4140FDFA30B2}"/>
              </a:ext>
            </a:extLst>
          </p:cNvPr>
          <p:cNvSpPr>
            <a:spLocks noGrp="1" noChangeArrowheads="1"/>
          </p:cNvSpPr>
          <p:nvPr>
            <p:ph type="title"/>
          </p:nvPr>
        </p:nvSpPr>
        <p:spPr/>
        <p:txBody>
          <a:bodyPr/>
          <a:lstStyle/>
          <a:p>
            <a:r>
              <a:rPr lang="en-US" altLang="zh-CN"/>
              <a:t>Translating English Sentences</a:t>
            </a:r>
          </a:p>
        </p:txBody>
      </p:sp>
      <p:sp>
        <p:nvSpPr>
          <p:cNvPr id="3" name="Content Placeholder 2">
            <a:extLst>
              <a:ext uri="{FF2B5EF4-FFF2-40B4-BE49-F238E27FC236}">
                <a16:creationId xmlns:a16="http://schemas.microsoft.com/office/drawing/2014/main" id="{A4650050-F256-42E5-98AC-85D63F40C8D0}"/>
              </a:ext>
            </a:extLst>
          </p:cNvPr>
          <p:cNvSpPr>
            <a:spLocks noGrp="1"/>
          </p:cNvSpPr>
          <p:nvPr>
            <p:ph idx="1"/>
          </p:nvPr>
        </p:nvSpPr>
        <p:spPr/>
        <p:txBody>
          <a:bodyPr>
            <a:normAutofit fontScale="92500" lnSpcReduction="20000"/>
          </a:bodyPr>
          <a:lstStyle/>
          <a:p>
            <a:pPr>
              <a:defRPr/>
            </a:pPr>
            <a:r>
              <a:rPr lang="en-US" dirty="0"/>
              <a:t>Steps to convert an English sentence to a statement in propositional logic</a:t>
            </a:r>
          </a:p>
          <a:p>
            <a:pPr lvl="1">
              <a:defRPr/>
            </a:pPr>
            <a:r>
              <a:rPr lang="en-US" dirty="0"/>
              <a:t>Identify atomic propositions and represent using propositional variables.</a:t>
            </a:r>
          </a:p>
          <a:p>
            <a:pPr lvl="1">
              <a:defRPr/>
            </a:pPr>
            <a:r>
              <a:rPr lang="en-US" dirty="0"/>
              <a:t>Determine appropriate logical connectives</a:t>
            </a:r>
          </a:p>
          <a:p>
            <a:pPr>
              <a:defRPr/>
            </a:pPr>
            <a:r>
              <a:rPr lang="en-US" dirty="0"/>
              <a:t>“You cannot ride the roller coaster if you are under 4 feet tall unless you are older than 16 years old.”</a:t>
            </a:r>
          </a:p>
          <a:p>
            <a:pPr lvl="1">
              <a:defRPr/>
            </a:pPr>
            <a:r>
              <a:rPr lang="en-US" i="1" dirty="0"/>
              <a:t>p</a:t>
            </a:r>
            <a:r>
              <a:rPr lang="en-US" dirty="0"/>
              <a:t>: </a:t>
            </a:r>
            <a:r>
              <a:rPr lang="en-US" altLang="zh-CN" dirty="0"/>
              <a:t>you are under 4 feet tall,</a:t>
            </a:r>
            <a:endParaRPr lang="en-US" dirty="0"/>
          </a:p>
          <a:p>
            <a:pPr lvl="1">
              <a:defRPr/>
            </a:pPr>
            <a:r>
              <a:rPr lang="en-US" dirty="0"/>
              <a:t>q: </a:t>
            </a:r>
            <a:r>
              <a:rPr lang="en-US" altLang="zh-CN" dirty="0"/>
              <a:t>you are older than 16 years old</a:t>
            </a:r>
            <a:r>
              <a:rPr lang="en-US" dirty="0"/>
              <a:t>.</a:t>
            </a:r>
          </a:p>
          <a:p>
            <a:pPr lvl="1">
              <a:defRPr/>
            </a:pPr>
            <a:r>
              <a:rPr lang="en-US" i="1" dirty="0"/>
              <a:t>r</a:t>
            </a:r>
            <a:r>
              <a:rPr lang="en-US" dirty="0"/>
              <a:t>: </a:t>
            </a:r>
            <a:r>
              <a:rPr lang="en-US" altLang="zh-CN" dirty="0"/>
              <a:t>You can ride the roller coaster</a:t>
            </a:r>
            <a:r>
              <a:rPr lang="en-US" dirty="0"/>
              <a:t>.</a:t>
            </a:r>
          </a:p>
          <a:p>
            <a:pPr lvl="1">
              <a:defRPr/>
            </a:pPr>
            <a:endParaRPr lang="en-US" b="1" dirty="0"/>
          </a:p>
        </p:txBody>
      </p:sp>
      <p:sp>
        <p:nvSpPr>
          <p:cNvPr id="124932" name="TextBox 6">
            <a:extLst>
              <a:ext uri="{FF2B5EF4-FFF2-40B4-BE49-F238E27FC236}">
                <a16:creationId xmlns:a16="http://schemas.microsoft.com/office/drawing/2014/main" id="{F5A2BA89-B4AE-4723-895A-2BED0621FD0B}"/>
              </a:ext>
            </a:extLst>
          </p:cNvPr>
          <p:cNvSpPr txBox="1">
            <a:spLocks noChangeArrowheads="1"/>
          </p:cNvSpPr>
          <p:nvPr/>
        </p:nvSpPr>
        <p:spPr bwMode="auto">
          <a:xfrm>
            <a:off x="4876800" y="441960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sp>
        <p:nvSpPr>
          <p:cNvPr id="72710" name="TextBox 7">
            <a:extLst>
              <a:ext uri="{FF2B5EF4-FFF2-40B4-BE49-F238E27FC236}">
                <a16:creationId xmlns:a16="http://schemas.microsoft.com/office/drawing/2014/main" id="{3A3052F9-B28B-4A31-8920-770080046ED9}"/>
              </a:ext>
            </a:extLst>
          </p:cNvPr>
          <p:cNvSpPr txBox="1">
            <a:spLocks noChangeArrowheads="1"/>
          </p:cNvSpPr>
          <p:nvPr/>
        </p:nvSpPr>
        <p:spPr bwMode="auto">
          <a:xfrm>
            <a:off x="755650" y="5949950"/>
            <a:ext cx="35750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If </a:t>
            </a:r>
            <a:r>
              <a:rPr lang="en-US" altLang="zh-CN" sz="2800" i="1"/>
              <a:t>p</a:t>
            </a:r>
            <a:r>
              <a:rPr lang="en-US" altLang="zh-CN" sz="2800"/>
              <a:t> and ¬</a:t>
            </a:r>
            <a:r>
              <a:rPr lang="en-US" altLang="zh-CN" sz="2800" i="1"/>
              <a:t>q</a:t>
            </a:r>
            <a:r>
              <a:rPr lang="en-US" altLang="zh-CN" sz="2800"/>
              <a:t> then not </a:t>
            </a:r>
            <a:r>
              <a:rPr lang="en-US" altLang="zh-CN" sz="2800" i="1"/>
              <a:t>r</a:t>
            </a:r>
            <a:r>
              <a:rPr lang="en-US" altLang="zh-CN" sz="2800"/>
              <a:t>.</a:t>
            </a:r>
          </a:p>
        </p:txBody>
      </p:sp>
      <p:sp>
        <p:nvSpPr>
          <p:cNvPr id="2" name="矩形 1">
            <a:extLst>
              <a:ext uri="{FF2B5EF4-FFF2-40B4-BE49-F238E27FC236}">
                <a16:creationId xmlns:a16="http://schemas.microsoft.com/office/drawing/2014/main" id="{DD62AFCA-E7EB-4CFE-B3C1-27DB21048764}"/>
              </a:ext>
            </a:extLst>
          </p:cNvPr>
          <p:cNvSpPr>
            <a:spLocks noRot="1" noChangeAspect="1" noMove="1" noResize="1" noEditPoints="1" noAdjustHandles="1" noChangeArrowheads="1" noChangeShapeType="1" noTextEdit="1"/>
          </p:cNvSpPr>
          <p:nvPr/>
        </p:nvSpPr>
        <p:spPr>
          <a:xfrm>
            <a:off x="4876800" y="5949280"/>
            <a:ext cx="4015680" cy="523220"/>
          </a:xfrm>
          <a:prstGeom prst="rect">
            <a:avLst/>
          </a:prstGeom>
          <a:blipFill rotWithShape="1">
            <a:blip r:embed="rId3"/>
            <a:stretch>
              <a:fillRect t="-15116" b="-27907"/>
            </a:stretch>
          </a:blipFill>
        </p:spPr>
        <p:txBody>
          <a:bodyPr/>
          <a:lstStyle/>
          <a:p>
            <a:pPr eaLnBrk="1" hangingPunct="1">
              <a:defRPr/>
            </a:pPr>
            <a:r>
              <a:rPr lang="zh-CN" altLang="en-US">
                <a:noFill/>
              </a:rPr>
              <a:t> </a:t>
            </a:r>
          </a:p>
        </p:txBody>
      </p:sp>
      <p:sp>
        <p:nvSpPr>
          <p:cNvPr id="4" name="灯片编号占位符 3">
            <a:extLst>
              <a:ext uri="{FF2B5EF4-FFF2-40B4-BE49-F238E27FC236}">
                <a16:creationId xmlns:a16="http://schemas.microsoft.com/office/drawing/2014/main" id="{EDC2E13A-7B6B-4145-B5D0-2EEA20DE3E4E}"/>
              </a:ext>
            </a:extLst>
          </p:cNvPr>
          <p:cNvSpPr>
            <a:spLocks noGrp="1"/>
          </p:cNvSpPr>
          <p:nvPr>
            <p:ph type="sldNum" sz="quarter" idx="12"/>
          </p:nvPr>
        </p:nvSpPr>
        <p:spPr/>
        <p:txBody>
          <a:bodyPr/>
          <a:lstStyle/>
          <a:p>
            <a:fld id="{0E0F66E4-F918-4E84-900C-EBB0345C0212}" type="slidenum">
              <a:rPr lang="en-US" altLang="zh-CN" smtClean="0"/>
              <a:pPr/>
              <a:t>36</a:t>
            </a:fld>
            <a:endParaRPr lang="en-US" altLang="zh-CN"/>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F0D359FE-6250-41AC-B009-8FE0AF828222}"/>
              </a:ext>
            </a:extLst>
          </p:cNvPr>
          <p:cNvSpPr>
            <a:spLocks noGrp="1" noChangeArrowheads="1"/>
          </p:cNvSpPr>
          <p:nvPr>
            <p:ph type="title"/>
          </p:nvPr>
        </p:nvSpPr>
        <p:spPr/>
        <p:txBody>
          <a:bodyPr/>
          <a:lstStyle/>
          <a:p>
            <a:r>
              <a:rPr lang="en-US" altLang="zh-CN"/>
              <a:t>System Specifications</a:t>
            </a:r>
          </a:p>
        </p:txBody>
      </p:sp>
      <p:sp>
        <p:nvSpPr>
          <p:cNvPr id="3" name="Content Placeholder 2">
            <a:extLst>
              <a:ext uri="{FF2B5EF4-FFF2-40B4-BE49-F238E27FC236}">
                <a16:creationId xmlns:a16="http://schemas.microsoft.com/office/drawing/2014/main" id="{262DF82A-9FD1-4A78-82F6-441DAA9D510F}"/>
              </a:ext>
            </a:extLst>
          </p:cNvPr>
          <p:cNvSpPr>
            <a:spLocks noGrp="1" noChangeArrowheads="1"/>
          </p:cNvSpPr>
          <p:nvPr>
            <p:ph idx="1"/>
          </p:nvPr>
        </p:nvSpPr>
        <p:spPr>
          <a:xfrm>
            <a:off x="395288" y="1052513"/>
            <a:ext cx="8229600" cy="4525962"/>
          </a:xfrm>
        </p:spPr>
        <p:txBody>
          <a:bodyPr/>
          <a:lstStyle/>
          <a:p>
            <a:r>
              <a:rPr lang="en-US" altLang="zh-CN" dirty="0"/>
              <a:t>System and Software engineers take requirements in English and express them in a precise specification language based on logic.</a:t>
            </a:r>
          </a:p>
          <a:p>
            <a:pPr>
              <a:buFontTx/>
              <a:buNone/>
            </a:pPr>
            <a:r>
              <a:rPr lang="en-US" altLang="zh-CN" b="1" dirty="0"/>
              <a:t>   Example</a:t>
            </a:r>
            <a:r>
              <a:rPr lang="en-US" altLang="zh-CN" dirty="0"/>
              <a:t>: Express in propositional logic:</a:t>
            </a:r>
          </a:p>
          <a:p>
            <a:pPr>
              <a:buFontTx/>
              <a:buNone/>
            </a:pPr>
            <a:r>
              <a:rPr lang="en-US" altLang="zh-CN" dirty="0"/>
              <a:t>  “The automated reply cannot be sent when the file system is full”</a:t>
            </a:r>
          </a:p>
          <a:p>
            <a:pPr>
              <a:buFontTx/>
              <a:buNone/>
            </a:pPr>
            <a:r>
              <a:rPr lang="en-US" altLang="zh-CN" dirty="0"/>
              <a:t>    </a:t>
            </a:r>
            <a:r>
              <a:rPr lang="en-US" altLang="zh-CN" b="1" dirty="0"/>
              <a:t>Solution</a:t>
            </a:r>
            <a:r>
              <a:rPr lang="en-US" altLang="zh-CN" dirty="0"/>
              <a:t>: One possible solution: Let </a:t>
            </a:r>
            <a:r>
              <a:rPr lang="en-US" altLang="zh-CN" i="1" dirty="0"/>
              <a:t>p</a:t>
            </a:r>
            <a:r>
              <a:rPr lang="en-US" altLang="zh-CN" dirty="0"/>
              <a:t> denote “The automated reply can be sent” and </a:t>
            </a:r>
            <a:r>
              <a:rPr lang="en-US" altLang="zh-CN" i="1" dirty="0"/>
              <a:t>q</a:t>
            </a:r>
            <a:r>
              <a:rPr lang="en-US" altLang="zh-CN" dirty="0"/>
              <a:t> denote “The file system is full.”</a:t>
            </a:r>
            <a:r>
              <a:rPr lang="en-US" altLang="zh-CN" dirty="0">
                <a:latin typeface="Cambria Math" panose="02040503050406030204" pitchFamily="18" charset="0"/>
              </a:rPr>
              <a:t> </a:t>
            </a:r>
          </a:p>
          <a:p>
            <a:pPr>
              <a:buFontTx/>
              <a:buNone/>
            </a:pPr>
            <a:r>
              <a:rPr lang="en-US" altLang="zh-CN" dirty="0">
                <a:solidFill>
                  <a:srgbClr val="C00000"/>
                </a:solidFill>
                <a:latin typeface="Cambria Math" panose="02040503050406030204" pitchFamily="18" charset="0"/>
              </a:rPr>
              <a:t>                              q→ ¬ </a:t>
            </a:r>
            <a:r>
              <a:rPr lang="en-US" altLang="zh-CN" i="1" dirty="0">
                <a:solidFill>
                  <a:srgbClr val="C00000"/>
                </a:solidFill>
                <a:latin typeface="Cambria Math" panose="02040503050406030204" pitchFamily="18" charset="0"/>
              </a:rPr>
              <a:t>p</a:t>
            </a:r>
            <a:endParaRPr lang="en-US" altLang="zh-CN" dirty="0">
              <a:solidFill>
                <a:srgbClr val="C00000"/>
              </a:solidFill>
            </a:endParaRPr>
          </a:p>
          <a:p>
            <a:pPr>
              <a:buFontTx/>
              <a:buNone/>
            </a:pPr>
            <a:endParaRPr lang="en-US" altLang="zh-CN" dirty="0"/>
          </a:p>
          <a:p>
            <a:pPr>
              <a:buFontTx/>
              <a:buNone/>
            </a:pPr>
            <a:endParaRPr lang="en-US" altLang="zh-CN" dirty="0"/>
          </a:p>
        </p:txBody>
      </p:sp>
      <p:sp>
        <p:nvSpPr>
          <p:cNvPr id="2" name="灯片编号占位符 1">
            <a:extLst>
              <a:ext uri="{FF2B5EF4-FFF2-40B4-BE49-F238E27FC236}">
                <a16:creationId xmlns:a16="http://schemas.microsoft.com/office/drawing/2014/main" id="{61D5B904-5AEA-4EA6-96E9-FAA09C082E36}"/>
              </a:ext>
            </a:extLst>
          </p:cNvPr>
          <p:cNvSpPr>
            <a:spLocks noGrp="1"/>
          </p:cNvSpPr>
          <p:nvPr>
            <p:ph type="sldNum" sz="quarter" idx="12"/>
          </p:nvPr>
        </p:nvSpPr>
        <p:spPr/>
        <p:txBody>
          <a:bodyPr/>
          <a:lstStyle/>
          <a:p>
            <a:fld id="{0E0F66E4-F918-4E84-900C-EBB0345C0212}" type="slidenum">
              <a:rPr lang="en-US" altLang="zh-CN" smtClean="0"/>
              <a:pPr/>
              <a:t>37</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ECBF-962C-461F-BD39-B6D64F19201D}"/>
              </a:ext>
            </a:extLst>
          </p:cNvPr>
          <p:cNvSpPr>
            <a:spLocks noGrp="1"/>
          </p:cNvSpPr>
          <p:nvPr>
            <p:ph type="title"/>
          </p:nvPr>
        </p:nvSpPr>
        <p:spPr/>
        <p:txBody>
          <a:bodyPr>
            <a:normAutofit fontScale="90000"/>
          </a:bodyPr>
          <a:lstStyle/>
          <a:p>
            <a:pPr>
              <a:defRPr/>
            </a:pPr>
            <a:r>
              <a:rPr lang="en-US" dirty="0"/>
              <a:t>Consistent System Specifications</a:t>
            </a:r>
          </a:p>
        </p:txBody>
      </p:sp>
      <p:sp>
        <p:nvSpPr>
          <p:cNvPr id="3" name="Content Placeholder 2">
            <a:extLst>
              <a:ext uri="{FF2B5EF4-FFF2-40B4-BE49-F238E27FC236}">
                <a16:creationId xmlns:a16="http://schemas.microsoft.com/office/drawing/2014/main" id="{B86C1982-F6C9-4398-977C-36094E6AFB8F}"/>
              </a:ext>
            </a:extLst>
          </p:cNvPr>
          <p:cNvSpPr>
            <a:spLocks noGrp="1" noChangeArrowheads="1"/>
          </p:cNvSpPr>
          <p:nvPr>
            <p:ph idx="1"/>
          </p:nvPr>
        </p:nvSpPr>
        <p:spPr/>
        <p:txBody>
          <a:bodyPr/>
          <a:lstStyle/>
          <a:p>
            <a:pPr>
              <a:lnSpc>
                <a:spcPct val="110000"/>
              </a:lnSpc>
              <a:buFontTx/>
              <a:buNone/>
            </a:pPr>
            <a:r>
              <a:rPr lang="en-US" altLang="zh-CN" sz="2700" dirty="0"/>
              <a:t>   </a:t>
            </a:r>
            <a:r>
              <a:rPr lang="en-US" altLang="zh-CN" sz="2700" b="1" dirty="0"/>
              <a:t>Definition</a:t>
            </a:r>
            <a:r>
              <a:rPr lang="en-US" altLang="zh-CN" sz="2700" dirty="0"/>
              <a:t>: A list of propositions is </a:t>
            </a:r>
            <a:r>
              <a:rPr lang="en-US" altLang="zh-CN" sz="2700" i="1" dirty="0"/>
              <a:t>consistent</a:t>
            </a:r>
            <a:r>
              <a:rPr lang="en-US" altLang="zh-CN" sz="2700" dirty="0"/>
              <a:t> if it is possible to assign truth values to the proposition variables so that each proposition is true.</a:t>
            </a:r>
          </a:p>
          <a:p>
            <a:pPr>
              <a:lnSpc>
                <a:spcPct val="110000"/>
              </a:lnSpc>
              <a:buFontTx/>
              <a:buNone/>
            </a:pPr>
            <a:r>
              <a:rPr lang="en-US" altLang="zh-CN" sz="2700" b="1" dirty="0"/>
              <a:t>   Exercise</a:t>
            </a:r>
            <a:r>
              <a:rPr lang="en-US" altLang="zh-CN" sz="2700" dirty="0"/>
              <a:t>: Are these specifications consistent?</a:t>
            </a:r>
          </a:p>
          <a:p>
            <a:pPr lvl="1">
              <a:lnSpc>
                <a:spcPct val="110000"/>
              </a:lnSpc>
            </a:pPr>
            <a:r>
              <a:rPr lang="en-US" altLang="zh-CN" sz="1500" dirty="0"/>
              <a:t>“The diagnostic message is  stored in the buffer or it is retransmitted.”</a:t>
            </a:r>
          </a:p>
          <a:p>
            <a:pPr lvl="1">
              <a:lnSpc>
                <a:spcPct val="110000"/>
              </a:lnSpc>
            </a:pPr>
            <a:r>
              <a:rPr lang="en-US" altLang="zh-CN" sz="1500" dirty="0"/>
              <a:t>“The diagnostic message is not stored in the buffer.”</a:t>
            </a:r>
          </a:p>
          <a:p>
            <a:pPr lvl="1">
              <a:lnSpc>
                <a:spcPct val="110000"/>
              </a:lnSpc>
            </a:pPr>
            <a:r>
              <a:rPr lang="en-US" altLang="zh-CN" sz="1500" dirty="0"/>
              <a:t>“If the diagnostic message is stored in the buffer, then it is retransmitted.”</a:t>
            </a:r>
          </a:p>
          <a:p>
            <a:pPr>
              <a:lnSpc>
                <a:spcPct val="110000"/>
              </a:lnSpc>
              <a:buFontTx/>
              <a:buNone/>
            </a:pPr>
            <a:r>
              <a:rPr lang="en-US" altLang="zh-CN" sz="1700" b="1" dirty="0"/>
              <a:t>    Solution</a:t>
            </a:r>
            <a:r>
              <a:rPr lang="en-US" altLang="zh-CN" sz="1700" dirty="0"/>
              <a:t>: Let p denote “The diagnostic message is stored in the buffer.” Let q denote “The diagnostic message is retransmitted” The specification can be written as:</a:t>
            </a:r>
            <a:r>
              <a:rPr lang="en-US" altLang="zh-CN" sz="1700" dirty="0">
                <a:latin typeface="Cambria Math" panose="02040503050406030204" pitchFamily="18" charset="0"/>
              </a:rPr>
              <a:t> p ∨ </a:t>
            </a:r>
            <a:r>
              <a:rPr lang="en-US" altLang="zh-CN" sz="1700" i="1" dirty="0">
                <a:latin typeface="Cambria Math" panose="02040503050406030204" pitchFamily="18" charset="0"/>
              </a:rPr>
              <a:t>q</a:t>
            </a:r>
            <a:r>
              <a:rPr lang="en-US" altLang="zh-CN" sz="1700" dirty="0">
                <a:latin typeface="Cambria Math" panose="02040503050406030204" pitchFamily="18" charset="0"/>
              </a:rPr>
              <a:t>,  ¬</a:t>
            </a:r>
            <a:r>
              <a:rPr lang="en-US" altLang="zh-CN" sz="1700" i="1" dirty="0">
                <a:latin typeface="Cambria Math" panose="02040503050406030204" pitchFamily="18" charset="0"/>
              </a:rPr>
              <a:t>p,</a:t>
            </a:r>
            <a:r>
              <a:rPr lang="en-US" altLang="zh-CN" sz="1700" dirty="0"/>
              <a:t>  </a:t>
            </a:r>
            <a:r>
              <a:rPr lang="en-US" altLang="zh-CN" sz="1700" i="1" dirty="0">
                <a:latin typeface="Cambria Math" panose="02040503050406030204" pitchFamily="18" charset="0"/>
              </a:rPr>
              <a:t>p→ q</a:t>
            </a:r>
            <a:r>
              <a:rPr lang="en-US" altLang="zh-CN" sz="1700" dirty="0"/>
              <a:t>.   When p is false and q is true all three statements are true. So the specification is consistent.</a:t>
            </a:r>
            <a:endParaRPr lang="en-US" altLang="zh-CN" sz="2700" dirty="0"/>
          </a:p>
          <a:p>
            <a:pPr lvl="1">
              <a:lnSpc>
                <a:spcPct val="110000"/>
              </a:lnSpc>
            </a:pPr>
            <a:r>
              <a:rPr lang="en-US" altLang="zh-CN" sz="1500" dirty="0"/>
              <a:t>What if “The diagnostic message is not retransmitted” is added. </a:t>
            </a:r>
          </a:p>
          <a:p>
            <a:pPr lvl="1">
              <a:lnSpc>
                <a:spcPct val="110000"/>
              </a:lnSpc>
              <a:buFontTx/>
              <a:buNone/>
            </a:pPr>
            <a:r>
              <a:rPr lang="en-US" altLang="zh-CN" sz="1500" dirty="0"/>
              <a:t>     </a:t>
            </a:r>
            <a:r>
              <a:rPr lang="en-US" altLang="zh-CN" sz="1500" b="1" dirty="0"/>
              <a:t>Solution</a:t>
            </a:r>
            <a:r>
              <a:rPr lang="en-US" altLang="zh-CN" sz="1500" dirty="0"/>
              <a:t>: Now we are adding </a:t>
            </a:r>
            <a:r>
              <a:rPr lang="en-US" altLang="zh-CN" sz="1500" dirty="0">
                <a:latin typeface="Cambria Math" panose="02040503050406030204" pitchFamily="18" charset="0"/>
              </a:rPr>
              <a:t>¬</a:t>
            </a:r>
            <a:r>
              <a:rPr lang="en-US" altLang="zh-CN" sz="1500" i="1" dirty="0">
                <a:latin typeface="Cambria Math" panose="02040503050406030204" pitchFamily="18" charset="0"/>
              </a:rPr>
              <a:t>q</a:t>
            </a:r>
            <a:r>
              <a:rPr lang="en-US" altLang="zh-CN" sz="1500" dirty="0"/>
              <a:t> and there is no satisfying  assignment. So the specification is not consistent. </a:t>
            </a:r>
          </a:p>
          <a:p>
            <a:pPr>
              <a:lnSpc>
                <a:spcPct val="90000"/>
              </a:lnSpc>
            </a:pPr>
            <a:endParaRPr lang="en-US" altLang="zh-CN" sz="2700" dirty="0"/>
          </a:p>
          <a:p>
            <a:pPr>
              <a:lnSpc>
                <a:spcPct val="90000"/>
              </a:lnSpc>
            </a:pPr>
            <a:endParaRPr lang="en-US" altLang="zh-CN" sz="2700" dirty="0"/>
          </a:p>
        </p:txBody>
      </p:sp>
      <p:sp>
        <p:nvSpPr>
          <p:cNvPr id="4" name="灯片编号占位符 3">
            <a:extLst>
              <a:ext uri="{FF2B5EF4-FFF2-40B4-BE49-F238E27FC236}">
                <a16:creationId xmlns:a16="http://schemas.microsoft.com/office/drawing/2014/main" id="{CBA500D9-5B01-4E16-A19F-E0A2AD0985CF}"/>
              </a:ext>
            </a:extLst>
          </p:cNvPr>
          <p:cNvSpPr>
            <a:spLocks noGrp="1"/>
          </p:cNvSpPr>
          <p:nvPr>
            <p:ph type="sldNum" sz="quarter" idx="12"/>
          </p:nvPr>
        </p:nvSpPr>
        <p:spPr/>
        <p:txBody>
          <a:bodyPr/>
          <a:lstStyle/>
          <a:p>
            <a:fld id="{0E0F66E4-F918-4E84-900C-EBB0345C0212}" type="slidenum">
              <a:rPr lang="en-US" altLang="zh-CN" smtClean="0"/>
              <a:pPr/>
              <a:t>38</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500D6EA5-6477-41FB-9BA8-0F2B8B6A7B97}"/>
              </a:ext>
            </a:extLst>
          </p:cNvPr>
          <p:cNvSpPr>
            <a:spLocks noGrp="1" noChangeArrowheads="1"/>
          </p:cNvSpPr>
          <p:nvPr>
            <p:ph type="title"/>
          </p:nvPr>
        </p:nvSpPr>
        <p:spPr/>
        <p:txBody>
          <a:bodyPr/>
          <a:lstStyle/>
          <a:p>
            <a:r>
              <a:rPr lang="en-US" altLang="zh-CN" dirty="0"/>
              <a:t>Logic Puzzles</a:t>
            </a:r>
          </a:p>
        </p:txBody>
      </p:sp>
      <p:sp>
        <p:nvSpPr>
          <p:cNvPr id="3" name="Content Placeholder 2">
            <a:extLst>
              <a:ext uri="{FF2B5EF4-FFF2-40B4-BE49-F238E27FC236}">
                <a16:creationId xmlns:a16="http://schemas.microsoft.com/office/drawing/2014/main" id="{195F3C30-D832-45C2-9172-2E4C265CE678}"/>
              </a:ext>
            </a:extLst>
          </p:cNvPr>
          <p:cNvSpPr>
            <a:spLocks noGrp="1" noChangeArrowheads="1"/>
          </p:cNvSpPr>
          <p:nvPr>
            <p:ph idx="1"/>
          </p:nvPr>
        </p:nvSpPr>
        <p:spPr/>
        <p:txBody>
          <a:bodyPr/>
          <a:lstStyle/>
          <a:p>
            <a:pPr>
              <a:lnSpc>
                <a:spcPct val="90000"/>
              </a:lnSpc>
            </a:pPr>
            <a:r>
              <a:rPr lang="en-US" altLang="zh-CN" sz="2000" dirty="0"/>
              <a:t>An island has two kinds of inhabitants, </a:t>
            </a:r>
            <a:r>
              <a:rPr lang="en-US" altLang="zh-CN" sz="2000" i="1" dirty="0"/>
              <a:t>knights</a:t>
            </a:r>
            <a:r>
              <a:rPr lang="en-US" altLang="zh-CN" sz="2000" dirty="0"/>
              <a:t>, who always tell the truth, and </a:t>
            </a:r>
            <a:r>
              <a:rPr lang="en-US" altLang="zh-CN" sz="2000" i="1" dirty="0"/>
              <a:t>knaves</a:t>
            </a:r>
            <a:r>
              <a:rPr lang="en-US" altLang="zh-CN" sz="2000" dirty="0"/>
              <a:t>, who always lie. </a:t>
            </a:r>
          </a:p>
          <a:p>
            <a:pPr>
              <a:lnSpc>
                <a:spcPct val="90000"/>
              </a:lnSpc>
            </a:pPr>
            <a:r>
              <a:rPr lang="en-US" altLang="zh-CN" sz="2000" dirty="0"/>
              <a:t>You go to the island and meet A and B. </a:t>
            </a:r>
          </a:p>
          <a:p>
            <a:pPr lvl="1">
              <a:lnSpc>
                <a:spcPct val="90000"/>
              </a:lnSpc>
            </a:pPr>
            <a:r>
              <a:rPr lang="en-US" altLang="zh-CN" sz="2000" dirty="0"/>
              <a:t>A says “B is a knight.”</a:t>
            </a:r>
          </a:p>
          <a:p>
            <a:pPr lvl="1">
              <a:lnSpc>
                <a:spcPct val="90000"/>
              </a:lnSpc>
            </a:pPr>
            <a:r>
              <a:rPr lang="en-US" altLang="zh-CN" sz="2000" dirty="0"/>
              <a:t>B says “The two of us are of opposite types.”</a:t>
            </a:r>
          </a:p>
          <a:p>
            <a:pPr>
              <a:lnSpc>
                <a:spcPct val="90000"/>
              </a:lnSpc>
              <a:buFontTx/>
              <a:buNone/>
            </a:pPr>
            <a:r>
              <a:rPr lang="en-US" altLang="zh-CN" sz="2000" b="1" dirty="0"/>
              <a:t>    Example</a:t>
            </a:r>
            <a:r>
              <a:rPr lang="en-US" altLang="zh-CN" sz="2000" dirty="0"/>
              <a:t>: What are the types of A and B?</a:t>
            </a:r>
          </a:p>
          <a:p>
            <a:pPr>
              <a:lnSpc>
                <a:spcPct val="90000"/>
              </a:lnSpc>
              <a:buFontTx/>
              <a:buNone/>
            </a:pPr>
            <a:r>
              <a:rPr lang="en-US" altLang="zh-CN" sz="2000" b="1" dirty="0"/>
              <a:t>    Solution: </a:t>
            </a:r>
            <a:r>
              <a:rPr lang="en-US" altLang="zh-CN" sz="2000" dirty="0"/>
              <a:t>Let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be the statements that A is a knight and B is a knight, respectively. So, then </a:t>
            </a:r>
            <a:r>
              <a:rPr lang="en-US" altLang="zh-CN" sz="2000" i="1" dirty="0">
                <a:sym typeface="Symbol" panose="05050102010706020507" pitchFamily="18" charset="2"/>
              </a:rPr>
              <a:t>p</a:t>
            </a:r>
            <a:r>
              <a:rPr lang="en-US" altLang="zh-CN" sz="2000" dirty="0">
                <a:sym typeface="Symbol" panose="05050102010706020507" pitchFamily="18" charset="2"/>
              </a:rPr>
              <a:t> represents the proposition that A is a knave and </a:t>
            </a:r>
            <a:r>
              <a:rPr lang="en-US" altLang="zh-CN" sz="2000" i="1" dirty="0">
                <a:sym typeface="Symbol" panose="05050102010706020507" pitchFamily="18" charset="2"/>
              </a:rPr>
              <a:t>q</a:t>
            </a:r>
            <a:r>
              <a:rPr lang="en-US" altLang="zh-CN" sz="2000" dirty="0">
                <a:sym typeface="Symbol" panose="05050102010706020507" pitchFamily="18" charset="2"/>
              </a:rPr>
              <a:t> that B is a knave.</a:t>
            </a:r>
          </a:p>
          <a:p>
            <a:pPr lvl="1">
              <a:lnSpc>
                <a:spcPct val="90000"/>
              </a:lnSpc>
            </a:pPr>
            <a:r>
              <a:rPr lang="en-US" altLang="zh-CN" sz="1800" dirty="0">
                <a:sym typeface="Symbol" panose="05050102010706020507" pitchFamily="18" charset="2"/>
              </a:rPr>
              <a:t>If A is a knight, then </a:t>
            </a:r>
            <a:r>
              <a:rPr lang="en-US" altLang="zh-CN" sz="1800" i="1" dirty="0">
                <a:latin typeface="Cambria Math" panose="02040503050406030204" pitchFamily="18" charset="0"/>
                <a:sym typeface="Symbol" panose="05050102010706020507" pitchFamily="18" charset="2"/>
              </a:rPr>
              <a:t>p</a:t>
            </a:r>
            <a:r>
              <a:rPr lang="en-US" altLang="zh-CN" sz="1800" dirty="0">
                <a:sym typeface="Symbol" panose="05050102010706020507" pitchFamily="18" charset="2"/>
              </a:rPr>
              <a:t>  is  true. Since knights tell the truth, </a:t>
            </a:r>
            <a:r>
              <a:rPr lang="en-US" altLang="zh-CN" sz="1800" i="1" dirty="0">
                <a:sym typeface="Symbol" panose="05050102010706020507" pitchFamily="18" charset="2"/>
              </a:rPr>
              <a:t>q </a:t>
            </a:r>
            <a:r>
              <a:rPr lang="en-US" altLang="zh-CN" sz="1800" dirty="0">
                <a:sym typeface="Symbol" panose="05050102010706020507" pitchFamily="18" charset="2"/>
              </a:rPr>
              <a:t>must also be true. Then (</a:t>
            </a:r>
            <a:r>
              <a:rPr lang="en-US" altLang="zh-CN" sz="1800" dirty="0">
                <a:latin typeface="Cambria Math" panose="02040503050406030204" pitchFamily="18" charset="0"/>
              </a:rPr>
              <a:t>p ∧</a:t>
            </a:r>
            <a:r>
              <a:rPr lang="en-US" altLang="zh-CN" sz="1800" i="1" dirty="0">
                <a:sym typeface="Symbol" panose="05050102010706020507" pitchFamily="18" charset="2"/>
              </a:rPr>
              <a:t>  </a:t>
            </a:r>
            <a:r>
              <a:rPr lang="en-US" altLang="zh-CN" sz="1800" dirty="0">
                <a:latin typeface="Cambria Math" panose="02040503050406030204" pitchFamily="18" charset="0"/>
              </a:rPr>
              <a:t>q)∨ (</a:t>
            </a:r>
            <a:r>
              <a:rPr lang="en-US" altLang="zh-CN" sz="1800" i="1" dirty="0">
                <a:sym typeface="Symbol" panose="05050102010706020507" pitchFamily="18" charset="2"/>
              </a:rPr>
              <a:t></a:t>
            </a:r>
            <a:r>
              <a:rPr lang="en-US" altLang="zh-CN" sz="1800" dirty="0">
                <a:latin typeface="Cambria Math" panose="02040503050406030204" pitchFamily="18" charset="0"/>
              </a:rPr>
              <a:t> p ∧</a:t>
            </a:r>
            <a:r>
              <a:rPr lang="en-US" altLang="zh-CN" sz="1800" i="1" dirty="0">
                <a:sym typeface="Symbol" panose="05050102010706020507" pitchFamily="18" charset="2"/>
              </a:rPr>
              <a:t> </a:t>
            </a:r>
            <a:r>
              <a:rPr lang="en-US" altLang="zh-CN" sz="1800" i="1" dirty="0">
                <a:latin typeface="Cambria Math" panose="02040503050406030204" pitchFamily="18" charset="0"/>
              </a:rPr>
              <a:t>q) </a:t>
            </a:r>
            <a:r>
              <a:rPr lang="en-US" altLang="zh-CN" sz="1800" dirty="0"/>
              <a:t>would have to be true, but it is not. So, A is not a knight and therefore </a:t>
            </a:r>
            <a:r>
              <a:rPr lang="en-US" altLang="zh-CN" sz="1800" i="1" dirty="0">
                <a:sym typeface="Symbol" panose="05050102010706020507" pitchFamily="18" charset="2"/>
              </a:rPr>
              <a:t>p </a:t>
            </a:r>
            <a:r>
              <a:rPr lang="en-US" altLang="zh-CN" sz="1800" dirty="0">
                <a:sym typeface="Symbol" panose="05050102010706020507" pitchFamily="18" charset="2"/>
              </a:rPr>
              <a:t>must be true</a:t>
            </a:r>
            <a:r>
              <a:rPr lang="en-US" altLang="zh-CN" sz="1800" i="1" dirty="0">
                <a:sym typeface="Symbol" panose="05050102010706020507" pitchFamily="18" charset="2"/>
              </a:rPr>
              <a:t>.</a:t>
            </a:r>
          </a:p>
          <a:p>
            <a:pPr lvl="1">
              <a:lnSpc>
                <a:spcPct val="90000"/>
              </a:lnSpc>
            </a:pPr>
            <a:r>
              <a:rPr lang="en-US" altLang="zh-CN" sz="1800" dirty="0">
                <a:sym typeface="Symbol" panose="05050102010706020507" pitchFamily="18" charset="2"/>
              </a:rPr>
              <a:t>If A is a knave, then B must not be a knight since knaves always lie. So, then both </a:t>
            </a:r>
            <a:r>
              <a:rPr lang="en-US" altLang="zh-CN" sz="1800" i="1" dirty="0">
                <a:sym typeface="Symbol" panose="05050102010706020507" pitchFamily="18" charset="2"/>
              </a:rPr>
              <a:t>p </a:t>
            </a:r>
            <a:r>
              <a:rPr lang="en-US" altLang="zh-CN" sz="1800" dirty="0">
                <a:sym typeface="Symbol" panose="05050102010706020507" pitchFamily="18" charset="2"/>
              </a:rPr>
              <a:t>and</a:t>
            </a:r>
            <a:r>
              <a:rPr lang="en-US" altLang="zh-CN" sz="1800" i="1" dirty="0">
                <a:sym typeface="Symbol" panose="05050102010706020507" pitchFamily="18" charset="2"/>
              </a:rPr>
              <a:t> q </a:t>
            </a:r>
            <a:r>
              <a:rPr lang="en-US" altLang="zh-CN" sz="1800" dirty="0">
                <a:sym typeface="Symbol" panose="05050102010706020507" pitchFamily="18" charset="2"/>
              </a:rPr>
              <a:t>hold since both are knaves</a:t>
            </a:r>
            <a:r>
              <a:rPr lang="en-US" altLang="zh-CN" sz="1800" i="1" dirty="0">
                <a:sym typeface="Symbol" panose="05050102010706020507" pitchFamily="18" charset="2"/>
              </a:rPr>
              <a:t>.</a:t>
            </a:r>
            <a:endParaRPr lang="en-US" altLang="zh-CN" sz="1800" dirty="0">
              <a:sym typeface="Symbol" panose="05050102010706020507" pitchFamily="18" charset="2"/>
            </a:endParaRPr>
          </a:p>
          <a:p>
            <a:pPr>
              <a:lnSpc>
                <a:spcPct val="90000"/>
              </a:lnSpc>
            </a:pPr>
            <a:endParaRPr lang="en-US" altLang="zh-CN" dirty="0"/>
          </a:p>
        </p:txBody>
      </p:sp>
      <p:pic>
        <p:nvPicPr>
          <p:cNvPr id="133124" name="Picture 3" descr="0104.jpg">
            <a:extLst>
              <a:ext uri="{FF2B5EF4-FFF2-40B4-BE49-F238E27FC236}">
                <a16:creationId xmlns:a16="http://schemas.microsoft.com/office/drawing/2014/main" id="{D1A2C50E-35C0-4A03-98C9-E959C8AC2E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592138"/>
            <a:ext cx="874713"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Box 5">
            <a:extLst>
              <a:ext uri="{FF2B5EF4-FFF2-40B4-BE49-F238E27FC236}">
                <a16:creationId xmlns:a16="http://schemas.microsoft.com/office/drawing/2014/main" id="{A7AE557C-623D-4224-B7ED-9EF00544A2AA}"/>
              </a:ext>
            </a:extLst>
          </p:cNvPr>
          <p:cNvSpPr txBox="1">
            <a:spLocks noChangeArrowheads="1"/>
          </p:cNvSpPr>
          <p:nvPr/>
        </p:nvSpPr>
        <p:spPr bwMode="auto">
          <a:xfrm>
            <a:off x="7604125" y="735013"/>
            <a:ext cx="1371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t>Raymond Smullyan</a:t>
            </a:r>
          </a:p>
          <a:p>
            <a:pPr eaLnBrk="1" hangingPunct="1">
              <a:spcBef>
                <a:spcPct val="0"/>
              </a:spcBef>
              <a:buFontTx/>
              <a:buNone/>
            </a:pPr>
            <a:r>
              <a:rPr lang="en-US" altLang="zh-CN" sz="1600"/>
              <a:t>(Born 1919)</a:t>
            </a:r>
          </a:p>
        </p:txBody>
      </p:sp>
      <p:sp>
        <p:nvSpPr>
          <p:cNvPr id="2" name="灯片编号占位符 1">
            <a:extLst>
              <a:ext uri="{FF2B5EF4-FFF2-40B4-BE49-F238E27FC236}">
                <a16:creationId xmlns:a16="http://schemas.microsoft.com/office/drawing/2014/main" id="{5ECEA661-88CD-4819-AC07-71942FDB911E}"/>
              </a:ext>
            </a:extLst>
          </p:cNvPr>
          <p:cNvSpPr>
            <a:spLocks noGrp="1"/>
          </p:cNvSpPr>
          <p:nvPr>
            <p:ph type="sldNum" sz="quarter" idx="12"/>
          </p:nvPr>
        </p:nvSpPr>
        <p:spPr/>
        <p:txBody>
          <a:bodyPr/>
          <a:lstStyle/>
          <a:p>
            <a:fld id="{0E0F66E4-F918-4E84-900C-EBB0345C0212}" type="slidenum">
              <a:rPr lang="en-US" altLang="zh-CN" smtClean="0"/>
              <a:pPr/>
              <a:t>39</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2FE8606-674B-4315-A454-CFC2277914D4}"/>
              </a:ext>
            </a:extLst>
          </p:cNvPr>
          <p:cNvSpPr>
            <a:spLocks noGrp="1" noChangeArrowheads="1"/>
          </p:cNvSpPr>
          <p:nvPr>
            <p:ph type="title"/>
          </p:nvPr>
        </p:nvSpPr>
        <p:spPr/>
        <p:txBody>
          <a:bodyPr/>
          <a:lstStyle/>
          <a:p>
            <a:pPr eaLnBrk="1" hangingPunct="1"/>
            <a:r>
              <a:rPr lang="en-US" altLang="zh-CN"/>
              <a:t>Propositions in natural language</a:t>
            </a:r>
          </a:p>
        </p:txBody>
      </p:sp>
      <p:sp>
        <p:nvSpPr>
          <p:cNvPr id="14339" name="Rectangle 3">
            <a:extLst>
              <a:ext uri="{FF2B5EF4-FFF2-40B4-BE49-F238E27FC236}">
                <a16:creationId xmlns:a16="http://schemas.microsoft.com/office/drawing/2014/main" id="{554679EA-64B4-4863-97B1-9404D190F6D5}"/>
              </a:ext>
            </a:extLst>
          </p:cNvPr>
          <p:cNvSpPr>
            <a:spLocks noGrp="1" noChangeArrowheads="1"/>
          </p:cNvSpPr>
          <p:nvPr>
            <p:ph type="body" idx="1"/>
          </p:nvPr>
        </p:nvSpPr>
        <p:spPr>
          <a:xfrm>
            <a:off x="228600" y="1905000"/>
            <a:ext cx="8763000" cy="4419600"/>
          </a:xfrm>
        </p:spPr>
        <p:txBody>
          <a:bodyPr/>
          <a:lstStyle/>
          <a:p>
            <a:pPr eaLnBrk="1" hangingPunct="1">
              <a:lnSpc>
                <a:spcPct val="130000"/>
              </a:lnSpc>
              <a:buFontTx/>
              <a:buNone/>
              <a:defRPr/>
            </a:pPr>
            <a:r>
              <a:rPr lang="en-US" altLang="zh-CN" sz="2800" b="1" dirty="0"/>
              <a:t>Definition:</a:t>
            </a:r>
            <a:r>
              <a:rPr lang="en-US" altLang="zh-CN" sz="2800" dirty="0"/>
              <a:t>  A </a:t>
            </a:r>
            <a:r>
              <a:rPr lang="en-US" altLang="zh-CN" sz="2800" i="1" dirty="0">
                <a:solidFill>
                  <a:srgbClr val="C00000"/>
                </a:solidFill>
              </a:rPr>
              <a:t>proposition</a:t>
            </a:r>
            <a:r>
              <a:rPr lang="en-US" altLang="zh-CN" sz="2800" dirty="0"/>
              <a:t> (</a:t>
            </a:r>
            <a:r>
              <a:rPr lang="zh-CN" altLang="en-US" sz="2800" dirty="0"/>
              <a:t>命题</a:t>
            </a:r>
            <a:r>
              <a:rPr lang="en-US" altLang="zh-CN" sz="2800" dirty="0"/>
              <a:t>) is simply:</a:t>
            </a:r>
          </a:p>
          <a:p>
            <a:pPr eaLnBrk="1" hangingPunct="1">
              <a:lnSpc>
                <a:spcPct val="130000"/>
              </a:lnSpc>
              <a:defRPr/>
            </a:pPr>
            <a:r>
              <a:rPr lang="en-US" altLang="zh-CN" sz="2800" dirty="0"/>
              <a:t>a </a:t>
            </a:r>
            <a:r>
              <a:rPr lang="en-US" altLang="zh-CN" sz="2800" i="1" dirty="0"/>
              <a:t>statement </a:t>
            </a:r>
            <a:r>
              <a:rPr lang="en-US" altLang="zh-CN" sz="2800" dirty="0"/>
              <a:t>(</a:t>
            </a:r>
            <a:r>
              <a:rPr lang="en-US" altLang="zh-CN" sz="2800" i="1" dirty="0"/>
              <a:t>i.e.</a:t>
            </a:r>
            <a:r>
              <a:rPr lang="en-US" altLang="zh-CN" sz="2800" dirty="0"/>
              <a:t>, a declarative sentence </a:t>
            </a:r>
            <a:r>
              <a:rPr lang="zh-CN" altLang="en-US" sz="2800" dirty="0"/>
              <a:t>陈述句</a:t>
            </a:r>
            <a:r>
              <a:rPr lang="en-US" altLang="zh-CN" sz="2800" dirty="0"/>
              <a:t>)</a:t>
            </a:r>
            <a:r>
              <a:rPr lang="en-US" altLang="zh-CN" sz="2800" i="1" dirty="0"/>
              <a:t> </a:t>
            </a:r>
          </a:p>
          <a:p>
            <a:pPr lvl="1" eaLnBrk="1" hangingPunct="1">
              <a:lnSpc>
                <a:spcPct val="130000"/>
              </a:lnSpc>
              <a:defRPr/>
            </a:pPr>
            <a:r>
              <a:rPr lang="en-US" altLang="zh-CN" sz="2400" i="1" dirty="0"/>
              <a:t>with some definite meaning</a:t>
            </a:r>
            <a:r>
              <a:rPr lang="en-US" altLang="zh-CN" sz="2400" dirty="0"/>
              <a:t>, (not vague or ambiguous)</a:t>
            </a:r>
          </a:p>
          <a:p>
            <a:pPr eaLnBrk="1" hangingPunct="1">
              <a:lnSpc>
                <a:spcPct val="130000"/>
              </a:lnSpc>
              <a:defRPr/>
            </a:pPr>
            <a:r>
              <a:rPr lang="en-US" altLang="zh-CN" sz="2800" dirty="0"/>
              <a:t>having a </a:t>
            </a:r>
            <a:r>
              <a:rPr lang="en-US" altLang="zh-CN" sz="2800" i="1" dirty="0"/>
              <a:t>truth value</a:t>
            </a:r>
            <a:r>
              <a:rPr lang="en-US" altLang="zh-CN" sz="2800" dirty="0"/>
              <a:t> that</a:t>
            </a:r>
            <a:r>
              <a:rPr lang="en-US" altLang="zh-CN" sz="2800" dirty="0">
                <a:latin typeface="Times New Roman" panose="02020603050405020304" pitchFamily="18" charset="0"/>
              </a:rPr>
              <a:t>’</a:t>
            </a:r>
            <a:r>
              <a:rPr lang="en-US" altLang="zh-CN" sz="2800" dirty="0"/>
              <a:t>s either </a:t>
            </a:r>
            <a:r>
              <a:rPr lang="en-US" altLang="zh-CN" sz="2800" i="1" dirty="0"/>
              <a:t>true</a:t>
            </a:r>
            <a:r>
              <a:rPr lang="en-US" altLang="zh-CN" sz="2800" dirty="0"/>
              <a:t> (</a:t>
            </a:r>
            <a:r>
              <a:rPr lang="en-US" altLang="zh-CN" sz="2800" b="1" dirty="0"/>
              <a:t>T</a:t>
            </a:r>
            <a:r>
              <a:rPr lang="en-US" altLang="zh-CN" sz="2800" dirty="0"/>
              <a:t>) or </a:t>
            </a:r>
            <a:r>
              <a:rPr lang="en-US" altLang="zh-CN" sz="2800" i="1" dirty="0"/>
              <a:t>false</a:t>
            </a:r>
            <a:r>
              <a:rPr lang="en-US" altLang="zh-CN" sz="2800" dirty="0"/>
              <a:t> (</a:t>
            </a:r>
            <a:r>
              <a:rPr lang="en-US" altLang="zh-CN" sz="2800" b="1" dirty="0"/>
              <a:t>F</a:t>
            </a:r>
            <a:r>
              <a:rPr lang="en-US" altLang="zh-CN" sz="2800" dirty="0"/>
              <a:t>) </a:t>
            </a:r>
          </a:p>
          <a:p>
            <a:pPr lvl="1" eaLnBrk="1" hangingPunct="1">
              <a:lnSpc>
                <a:spcPct val="130000"/>
              </a:lnSpc>
              <a:defRPr/>
            </a:pPr>
            <a:r>
              <a:rPr lang="en-US" altLang="zh-CN" sz="2400" dirty="0"/>
              <a:t>it is </a:t>
            </a:r>
            <a:r>
              <a:rPr lang="en-US" altLang="zh-CN" sz="2400" b="1" dirty="0"/>
              <a:t>never</a:t>
            </a:r>
            <a:r>
              <a:rPr lang="en-US" altLang="zh-CN" sz="2400" dirty="0"/>
              <a:t> both, neither, or somewhere </a:t>
            </a:r>
            <a:r>
              <a:rPr lang="en-US" altLang="zh-CN" sz="2400" dirty="0">
                <a:latin typeface="Times New Roman" panose="02020603050405020304" pitchFamily="18" charset="0"/>
              </a:rPr>
              <a:t>“</a:t>
            </a:r>
            <a:r>
              <a:rPr lang="en-US" altLang="zh-CN" sz="2400" dirty="0"/>
              <a:t>in between!</a:t>
            </a:r>
            <a:r>
              <a:rPr lang="en-US" altLang="zh-CN" sz="2400" dirty="0">
                <a:latin typeface="Times New Roman" panose="02020603050405020304" pitchFamily="18" charset="0"/>
              </a:rPr>
              <a:t>”</a:t>
            </a:r>
            <a:endParaRPr lang="en-US" altLang="zh-CN" sz="2400" dirty="0"/>
          </a:p>
          <a:p>
            <a:pPr lvl="2" eaLnBrk="1" hangingPunct="1">
              <a:lnSpc>
                <a:spcPct val="130000"/>
              </a:lnSpc>
              <a:defRPr/>
            </a:pPr>
            <a:r>
              <a:rPr lang="en-US" altLang="zh-CN" sz="2000" dirty="0"/>
              <a:t>However, you might not </a:t>
            </a:r>
            <a:r>
              <a:rPr lang="en-US" altLang="zh-CN" sz="2000" i="1" dirty="0"/>
              <a:t>know</a:t>
            </a:r>
            <a:r>
              <a:rPr lang="en-US" altLang="zh-CN" sz="2000" dirty="0"/>
              <a:t> the actual truth value</a:t>
            </a:r>
          </a:p>
        </p:txBody>
      </p:sp>
      <p:sp>
        <p:nvSpPr>
          <p:cNvPr id="14340" name="Text Box 4">
            <a:extLst>
              <a:ext uri="{FF2B5EF4-FFF2-40B4-BE49-F238E27FC236}">
                <a16:creationId xmlns:a16="http://schemas.microsoft.com/office/drawing/2014/main" id="{21763E3E-A7F5-4700-B67F-CB0CEBCEA31F}"/>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2" name="灯片编号占位符 1">
            <a:extLst>
              <a:ext uri="{FF2B5EF4-FFF2-40B4-BE49-F238E27FC236}">
                <a16:creationId xmlns:a16="http://schemas.microsoft.com/office/drawing/2014/main" id="{C4ED284B-50EA-4838-9CB4-01C1D9929E8A}"/>
              </a:ext>
            </a:extLst>
          </p:cNvPr>
          <p:cNvSpPr>
            <a:spLocks noGrp="1"/>
          </p:cNvSpPr>
          <p:nvPr>
            <p:ph type="sldNum" sz="quarter" idx="12"/>
          </p:nvPr>
        </p:nvSpPr>
        <p:spPr/>
        <p:txBody>
          <a:bodyPr/>
          <a:lstStyle/>
          <a:p>
            <a:fld id="{0E0F66E4-F918-4E84-900C-EBB0345C0212}" type="slidenum">
              <a:rPr lang="en-US" altLang="zh-CN" smtClean="0"/>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a:extLst>
              <a:ext uri="{FF2B5EF4-FFF2-40B4-BE49-F238E27FC236}">
                <a16:creationId xmlns:a16="http://schemas.microsoft.com/office/drawing/2014/main" id="{4BD4B169-E3D9-4E11-879A-C247C6B420E6}"/>
              </a:ext>
            </a:extLst>
          </p:cNvPr>
          <p:cNvSpPr>
            <a:spLocks noGrp="1" noChangeArrowheads="1"/>
          </p:cNvSpPr>
          <p:nvPr>
            <p:ph type="title"/>
          </p:nvPr>
        </p:nvSpPr>
        <p:spPr/>
        <p:txBody>
          <a:bodyPr/>
          <a:lstStyle/>
          <a:p>
            <a:r>
              <a:rPr lang="en-US" altLang="zh-CN"/>
              <a:t>Logic Circuits </a:t>
            </a:r>
          </a:p>
        </p:txBody>
      </p:sp>
      <p:sp>
        <p:nvSpPr>
          <p:cNvPr id="145411" name="Content Placeholder 2">
            <a:extLst>
              <a:ext uri="{FF2B5EF4-FFF2-40B4-BE49-F238E27FC236}">
                <a16:creationId xmlns:a16="http://schemas.microsoft.com/office/drawing/2014/main" id="{447CB85F-7866-4309-80D9-C7A930055D21}"/>
              </a:ext>
            </a:extLst>
          </p:cNvPr>
          <p:cNvSpPr>
            <a:spLocks noGrp="1" noChangeArrowheads="1"/>
          </p:cNvSpPr>
          <p:nvPr>
            <p:ph idx="1"/>
          </p:nvPr>
        </p:nvSpPr>
        <p:spPr/>
        <p:txBody>
          <a:bodyPr/>
          <a:lstStyle/>
          <a:p>
            <a:r>
              <a:rPr lang="en-US" altLang="zh-CN" sz="1600" dirty="0"/>
              <a:t>Electronic circuits; each input/output signal  can be viewed as a 0 or 1. </a:t>
            </a:r>
          </a:p>
          <a:p>
            <a:pPr lvl="1"/>
            <a:r>
              <a:rPr lang="en-US" altLang="zh-CN" sz="1600" dirty="0"/>
              <a:t>0    represents </a:t>
            </a:r>
            <a:r>
              <a:rPr lang="en-US" altLang="zh-CN" sz="1600" b="1" dirty="0"/>
              <a:t>False</a:t>
            </a:r>
          </a:p>
          <a:p>
            <a:pPr lvl="1"/>
            <a:r>
              <a:rPr lang="en-US" altLang="zh-CN" sz="1600" dirty="0"/>
              <a:t>1    represents </a:t>
            </a:r>
            <a:r>
              <a:rPr lang="en-US" altLang="zh-CN" sz="1600" b="1" dirty="0"/>
              <a:t>True</a:t>
            </a:r>
          </a:p>
          <a:p>
            <a:r>
              <a:rPr lang="en-US" altLang="zh-CN" sz="1600" dirty="0"/>
              <a:t>Complicated circuits are constructed from three </a:t>
            </a:r>
          </a:p>
          <a:p>
            <a:pPr marL="0" indent="0">
              <a:buNone/>
            </a:pPr>
            <a:r>
              <a:rPr lang="en-US" altLang="zh-CN" sz="1600" dirty="0"/>
              <a:t>      basic circuits called gates.</a:t>
            </a:r>
          </a:p>
          <a:p>
            <a:pPr>
              <a:buFontTx/>
              <a:buNone/>
            </a:pPr>
            <a:endParaRPr lang="en-US" altLang="zh-CN" sz="1600" dirty="0"/>
          </a:p>
          <a:p>
            <a:pPr>
              <a:buFontTx/>
              <a:buNone/>
            </a:pPr>
            <a:endParaRPr lang="en-US" altLang="zh-CN" sz="1600" dirty="0"/>
          </a:p>
          <a:p>
            <a:pPr lvl="1"/>
            <a:endParaRPr lang="en-US" altLang="zh-CN" sz="1400" dirty="0"/>
          </a:p>
          <a:p>
            <a:pPr lvl="1"/>
            <a:endParaRPr lang="en-US" altLang="zh-CN" sz="1400" dirty="0"/>
          </a:p>
          <a:p>
            <a:pPr lvl="1"/>
            <a:r>
              <a:rPr lang="en-US" altLang="zh-CN" sz="1400" dirty="0"/>
              <a:t>The inverter  (</a:t>
            </a:r>
            <a:r>
              <a:rPr lang="en-US" altLang="zh-CN" sz="1400" b="1" dirty="0"/>
              <a:t>NOT gate</a:t>
            </a:r>
            <a:r>
              <a:rPr lang="en-US" altLang="zh-CN" sz="1400" dirty="0"/>
              <a:t>)takes an input bit and produces the negation of that bit.</a:t>
            </a:r>
          </a:p>
          <a:p>
            <a:pPr lvl="1"/>
            <a:r>
              <a:rPr lang="en-US" altLang="zh-CN" sz="1400" dirty="0"/>
              <a:t>The </a:t>
            </a:r>
            <a:r>
              <a:rPr lang="en-US" altLang="zh-CN" sz="1400" b="1" dirty="0"/>
              <a:t>OR gate </a:t>
            </a:r>
            <a:r>
              <a:rPr lang="en-US" altLang="zh-CN" sz="1400" dirty="0"/>
              <a:t>takes two input bits and produces the value equivalent to the disjunction of the two bits.</a:t>
            </a:r>
          </a:p>
          <a:p>
            <a:pPr lvl="1"/>
            <a:r>
              <a:rPr lang="en-US" altLang="zh-CN" sz="1400" dirty="0"/>
              <a:t>The </a:t>
            </a:r>
            <a:r>
              <a:rPr lang="en-US" altLang="zh-CN" sz="1400" b="1" dirty="0"/>
              <a:t>AND gate </a:t>
            </a:r>
            <a:r>
              <a:rPr lang="en-US" altLang="zh-CN" sz="1400" dirty="0"/>
              <a:t>takes two input bits and produces the value equivalent to the conjunction of the two bits.</a:t>
            </a:r>
          </a:p>
          <a:p>
            <a:r>
              <a:rPr lang="en-US" altLang="zh-CN" sz="1600" dirty="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145412" name="Picture 3" descr="new_figure_2_1.jpg">
            <a:extLst>
              <a:ext uri="{FF2B5EF4-FFF2-40B4-BE49-F238E27FC236}">
                <a16:creationId xmlns:a16="http://schemas.microsoft.com/office/drawing/2014/main" id="{62D6B69F-3D1E-435C-A1C8-10DEFDCDC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349123"/>
            <a:ext cx="42100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3" name="Picture 4" descr="new_figure_2_2.jpg">
            <a:extLst>
              <a:ext uri="{FF2B5EF4-FFF2-40B4-BE49-F238E27FC236}">
                <a16:creationId xmlns:a16="http://schemas.microsoft.com/office/drawing/2014/main" id="{6DFA2858-EDB8-47E0-906C-363435CEC2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6143512"/>
            <a:ext cx="301625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45D188CE-2AA0-46DB-B813-04EC9562A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950" y="2060848"/>
            <a:ext cx="2314600" cy="1288275"/>
          </a:xfrm>
          <a:prstGeom prst="rect">
            <a:avLst/>
          </a:prstGeom>
        </p:spPr>
      </p:pic>
      <p:sp>
        <p:nvSpPr>
          <p:cNvPr id="8" name="文本框 7">
            <a:extLst>
              <a:ext uri="{FF2B5EF4-FFF2-40B4-BE49-F238E27FC236}">
                <a16:creationId xmlns:a16="http://schemas.microsoft.com/office/drawing/2014/main" id="{5EA809AD-E9B6-4CD0-AE5C-1FE3389DD327}"/>
              </a:ext>
            </a:extLst>
          </p:cNvPr>
          <p:cNvSpPr txBox="1"/>
          <p:nvPr/>
        </p:nvSpPr>
        <p:spPr>
          <a:xfrm>
            <a:off x="5868144" y="3429000"/>
            <a:ext cx="3016250" cy="830997"/>
          </a:xfrm>
          <a:prstGeom prst="rect">
            <a:avLst/>
          </a:prstGeom>
          <a:noFill/>
        </p:spPr>
        <p:txBody>
          <a:bodyPr wrap="square">
            <a:spAutoFit/>
          </a:bodyPr>
          <a:lstStyle/>
          <a:p>
            <a:r>
              <a:rPr lang="en-US" altLang="zh-CN" sz="1600" dirty="0">
                <a:solidFill>
                  <a:srgbClr val="202122"/>
                </a:solidFill>
                <a:ea typeface="宋体" panose="02010600030101010101" pitchFamily="2" charset="-122"/>
                <a:cs typeface="+mn-cs"/>
              </a:rPr>
              <a:t>        1937</a:t>
            </a:r>
            <a:r>
              <a:rPr lang="en-US" altLang="zh-CN" dirty="0">
                <a:solidFill>
                  <a:srgbClr val="202122"/>
                </a:solidFill>
              </a:rPr>
              <a:t>,</a:t>
            </a:r>
            <a:r>
              <a:rPr lang="zh-CN" altLang="en-US" dirty="0">
                <a:solidFill>
                  <a:srgbClr val="202122"/>
                </a:solidFill>
              </a:rPr>
              <a:t> </a:t>
            </a:r>
            <a:r>
              <a:rPr lang="en-US" altLang="zh-CN" dirty="0">
                <a:solidFill>
                  <a:srgbClr val="202122"/>
                </a:solidFill>
              </a:rPr>
              <a:t>master thesis</a:t>
            </a:r>
          </a:p>
          <a:p>
            <a:r>
              <a:rPr lang="en-US" altLang="zh-CN" sz="1600" dirty="0">
                <a:solidFill>
                  <a:srgbClr val="202122"/>
                </a:solidFill>
                <a:ea typeface="宋体" panose="02010600030101010101" pitchFamily="2" charset="-122"/>
                <a:cs typeface="+mn-cs"/>
              </a:rPr>
              <a:t>《</a:t>
            </a:r>
            <a:r>
              <a:rPr lang="en-US" altLang="zh-CN" sz="1600" dirty="0">
                <a:solidFill>
                  <a:srgbClr val="C00000"/>
                </a:solidFill>
                <a:ea typeface="宋体" panose="02010600030101010101" pitchFamily="2" charset="-122"/>
                <a:cs typeface="+mn-cs"/>
              </a:rPr>
              <a:t>A Symbolic Analysis of Relay   </a:t>
            </a:r>
          </a:p>
          <a:p>
            <a:r>
              <a:rPr lang="en-US" altLang="zh-CN" dirty="0">
                <a:solidFill>
                  <a:srgbClr val="C00000"/>
                </a:solidFill>
              </a:rPr>
              <a:t>         </a:t>
            </a:r>
            <a:r>
              <a:rPr lang="en-US" altLang="zh-CN" sz="1600" dirty="0">
                <a:solidFill>
                  <a:srgbClr val="C00000"/>
                </a:solidFill>
                <a:ea typeface="宋体" panose="02010600030101010101" pitchFamily="2" charset="-122"/>
                <a:cs typeface="+mn-cs"/>
              </a:rPr>
              <a:t>and Switching Circuits </a:t>
            </a:r>
            <a:r>
              <a:rPr lang="en-US" altLang="zh-CN" sz="1600" dirty="0">
                <a:solidFill>
                  <a:srgbClr val="202122"/>
                </a:solidFill>
                <a:ea typeface="宋体" panose="02010600030101010101" pitchFamily="2" charset="-122"/>
                <a:cs typeface="+mn-cs"/>
              </a:rPr>
              <a:t>》</a:t>
            </a:r>
            <a:endParaRPr lang="zh-CN" altLang="en-US" dirty="0"/>
          </a:p>
        </p:txBody>
      </p:sp>
      <p:sp>
        <p:nvSpPr>
          <p:cNvPr id="3" name="灯片编号占位符 2">
            <a:extLst>
              <a:ext uri="{FF2B5EF4-FFF2-40B4-BE49-F238E27FC236}">
                <a16:creationId xmlns:a16="http://schemas.microsoft.com/office/drawing/2014/main" id="{C51E8D0A-6E4A-4F3E-B547-E98D08CCDE86}"/>
              </a:ext>
            </a:extLst>
          </p:cNvPr>
          <p:cNvSpPr>
            <a:spLocks noGrp="1"/>
          </p:cNvSpPr>
          <p:nvPr>
            <p:ph type="sldNum" sz="quarter" idx="12"/>
          </p:nvPr>
        </p:nvSpPr>
        <p:spPr/>
        <p:txBody>
          <a:bodyPr/>
          <a:lstStyle/>
          <a:p>
            <a:fld id="{0E0F66E4-F918-4E84-900C-EBB0345C0212}" type="slidenum">
              <a:rPr lang="en-US" altLang="zh-CN" smtClean="0"/>
              <a:pPr/>
              <a:t>40</a:t>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45093DED-BBF3-4DBB-A95A-5E05E8AD2FB2}"/>
              </a:ext>
            </a:extLst>
          </p:cNvPr>
          <p:cNvSpPr>
            <a:spLocks noGrp="1"/>
          </p:cNvSpPr>
          <p:nvPr>
            <p:ph type="sldNum" sz="quarter" idx="12"/>
          </p:nvPr>
        </p:nvSpPr>
        <p:spPr/>
        <p:txBody>
          <a:bodyPr/>
          <a:lstStyle/>
          <a:p>
            <a:pPr>
              <a:defRPr/>
            </a:pPr>
            <a:fld id="{6ED70E9F-2A67-474C-8A89-32AAC5337885}" type="slidenum">
              <a:rPr lang="en-US" altLang="zh-CN" smtClean="0"/>
              <a:pPr>
                <a:defRPr/>
              </a:pPr>
              <a:t>41</a:t>
            </a:fld>
            <a:endParaRPr lang="en-US" altLang="zh-CN"/>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Tautologies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永真式</a:t>
            </a:r>
          </a:p>
        </p:txBody>
      </p:sp>
      <p:sp>
        <p:nvSpPr>
          <p:cNvPr id="7171"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dirty="0"/>
              <a:t>A </a:t>
            </a:r>
            <a:r>
              <a:rPr lang="en-US" altLang="zh-CN" i="1" dirty="0">
                <a:solidFill>
                  <a:srgbClr val="C00000"/>
                </a:solidFill>
              </a:rPr>
              <a:t>tautology</a:t>
            </a:r>
            <a:r>
              <a:rPr lang="en-US" altLang="zh-CN" dirty="0"/>
              <a:t> is a compound proposition that is </a:t>
            </a:r>
            <a:r>
              <a:rPr lang="en-US" altLang="zh-CN" b="1" dirty="0"/>
              <a:t>true</a:t>
            </a:r>
            <a:r>
              <a:rPr lang="en-US" altLang="zh-CN" dirty="0"/>
              <a:t> </a:t>
            </a:r>
            <a:r>
              <a:rPr lang="en-US" altLang="zh-CN" i="1" dirty="0"/>
              <a:t>no matter what</a:t>
            </a:r>
            <a:r>
              <a:rPr lang="en-US" altLang="zh-CN" dirty="0"/>
              <a:t> the truth values of its atomic propositions are!</a:t>
            </a:r>
          </a:p>
          <a:p>
            <a:pPr eaLnBrk="1" hangingPunct="1">
              <a:buFont typeface="Wingdings" panose="05000000000000000000" pitchFamily="2" charset="2"/>
              <a:buChar char="n"/>
            </a:pPr>
            <a:r>
              <a:rPr lang="en-US" altLang="zh-CN" i="1" dirty="0">
                <a:solidFill>
                  <a:schemeClr val="accent2"/>
                </a:solidFill>
              </a:rPr>
              <a:t>Ex.</a:t>
            </a:r>
            <a:r>
              <a:rPr lang="en-US" altLang="zh-CN" dirty="0">
                <a:solidFill>
                  <a:schemeClr val="accent2"/>
                </a:solidFill>
              </a:rPr>
              <a:t>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   </a:t>
            </a:r>
            <a:r>
              <a:rPr lang="en-US" altLang="zh-CN" dirty="0">
                <a:solidFill>
                  <a:srgbClr val="006600"/>
                </a:solidFill>
                <a:sym typeface="Symbol" panose="05050102010706020507" pitchFamily="18" charset="2"/>
              </a:rPr>
              <a:t>[What is its truth table?]</a:t>
            </a:r>
          </a:p>
        </p:txBody>
      </p:sp>
      <p:sp>
        <p:nvSpPr>
          <p:cNvPr id="7172"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graphicFrame>
        <p:nvGraphicFramePr>
          <p:cNvPr id="2" name="表格 1"/>
          <p:cNvGraphicFramePr>
            <a:graphicFrameLocks noGrp="1"/>
          </p:cNvGraphicFramePr>
          <p:nvPr/>
        </p:nvGraphicFramePr>
        <p:xfrm>
          <a:off x="611188" y="4076700"/>
          <a:ext cx="8004174" cy="1485900"/>
        </p:xfrm>
        <a:graphic>
          <a:graphicData uri="http://schemas.openxmlformats.org/drawingml/2006/table">
            <a:tbl>
              <a:tblPr>
                <a:tableStyleId>{5C22544A-7EE6-4342-B048-85BDC9FD1C3A}</a:tableStyleId>
              </a:tblPr>
              <a:tblGrid>
                <a:gridCol w="2668058">
                  <a:extLst>
                    <a:ext uri="{9D8B030D-6E8A-4147-A177-3AD203B41FA5}">
                      <a16:colId xmlns:a16="http://schemas.microsoft.com/office/drawing/2014/main" val="20000"/>
                    </a:ext>
                  </a:extLst>
                </a:gridCol>
                <a:gridCol w="2668058">
                  <a:extLst>
                    <a:ext uri="{9D8B030D-6E8A-4147-A177-3AD203B41FA5}">
                      <a16:colId xmlns:a16="http://schemas.microsoft.com/office/drawing/2014/main" val="20001"/>
                    </a:ext>
                  </a:extLst>
                </a:gridCol>
                <a:gridCol w="2668058">
                  <a:extLst>
                    <a:ext uri="{9D8B030D-6E8A-4147-A177-3AD203B41FA5}">
                      <a16:colId xmlns:a16="http://schemas.microsoft.com/office/drawing/2014/main" val="20002"/>
                    </a:ext>
                  </a:extLst>
                </a:gridCol>
              </a:tblGrid>
              <a:tr h="198120">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p∨¬p</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8120">
                <a:tc>
                  <a:txBody>
                    <a:bodyPr/>
                    <a:lstStyle/>
                    <a:p>
                      <a:pPr algn="ctr" fontAlgn="ctr"/>
                      <a:r>
                        <a:rPr lang="en-US" sz="3200" u="none" strike="noStrike">
                          <a:solidFill>
                            <a:srgbClr val="FF0000"/>
                          </a:solidFill>
                          <a:effectLst/>
                        </a:rPr>
                        <a:t>T</a:t>
                      </a:r>
                      <a:endParaRPr lang="en-US" sz="32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8120">
                <a:tc>
                  <a:txBody>
                    <a:bodyPr/>
                    <a:lstStyle/>
                    <a:p>
                      <a:pPr algn="ctr" fontAlgn="ctr"/>
                      <a:r>
                        <a:rPr lang="en-US" sz="3200" u="none" strike="noStrike" dirty="0">
                          <a:solidFill>
                            <a:srgbClr val="FF0000"/>
                          </a:solidFill>
                          <a:effectLst/>
                        </a:rPr>
                        <a:t>F</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u="none" strike="noStrike" dirty="0">
                          <a:solidFill>
                            <a:srgbClr val="FF0000"/>
                          </a:solidFill>
                          <a:effectLst/>
                        </a:rPr>
                        <a:t>T</a:t>
                      </a:r>
                      <a:endParaRPr lang="en-US" sz="32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3200" b="1" i="0" u="none" strike="noStrike" dirty="0">
                          <a:solidFill>
                            <a:srgbClr val="FF0000"/>
                          </a:solidFill>
                          <a:effectLst/>
                          <a:latin typeface="Arial Unicode MS" panose="020B0604020202020204" pitchFamily="34" charset="-122"/>
                          <a:ea typeface="Arial Unicode MS" panose="020B0604020202020204" pitchFamily="34" charset="-122"/>
                        </a:rPr>
                        <a:t>T</a:t>
                      </a:r>
                    </a:p>
                  </a:txBody>
                  <a:tcPr marL="7621" marR="7621"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C50E73A0-11C3-4615-B484-C4F1C99AFFFA}"/>
              </a:ext>
            </a:extLst>
          </p:cNvPr>
          <p:cNvSpPr>
            <a:spLocks noGrp="1"/>
          </p:cNvSpPr>
          <p:nvPr>
            <p:ph type="sldNum" sz="quarter" idx="12"/>
          </p:nvPr>
        </p:nvSpPr>
        <p:spPr/>
        <p:txBody>
          <a:bodyPr/>
          <a:lstStyle/>
          <a:p>
            <a:pPr>
              <a:defRPr/>
            </a:pPr>
            <a:fld id="{6ED70E9F-2A67-474C-8A89-32AAC5337885}" type="slidenum">
              <a:rPr lang="en-US" altLang="zh-CN" smtClean="0"/>
              <a:pPr>
                <a:defRPr/>
              </a:pPr>
              <a:t>42</a:t>
            </a:fld>
            <a:endParaRPr lang="en-US" altLang="zh-CN"/>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Contradictions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永假式</a:t>
            </a:r>
          </a:p>
        </p:txBody>
      </p:sp>
      <p:sp>
        <p:nvSpPr>
          <p:cNvPr id="9219" name="Rectangle 3"/>
          <p:cNvSpPr>
            <a:spLocks noGrp="1" noChangeArrowheads="1"/>
          </p:cNvSpPr>
          <p:nvPr>
            <p:ph type="body" idx="1"/>
          </p:nvPr>
        </p:nvSpPr>
        <p:spPr/>
        <p:txBody>
          <a:bodyPr/>
          <a:lstStyle/>
          <a:p>
            <a:pPr eaLnBrk="1" hangingPunct="1">
              <a:buFont typeface="Wingdings" panose="05000000000000000000" pitchFamily="2" charset="2"/>
              <a:buChar char="n"/>
            </a:pPr>
            <a:r>
              <a:rPr lang="en-US" altLang="zh-CN" sz="3600" dirty="0">
                <a:sym typeface="Symbol" panose="05050102010706020507" pitchFamily="18" charset="2"/>
              </a:rPr>
              <a:t>A </a:t>
            </a:r>
            <a:r>
              <a:rPr lang="en-US" altLang="zh-CN" sz="3600" i="1" dirty="0">
                <a:solidFill>
                  <a:srgbClr val="C00000"/>
                </a:solidFill>
                <a:sym typeface="Symbol" panose="05050102010706020507" pitchFamily="18" charset="2"/>
              </a:rPr>
              <a:t>contradiction</a:t>
            </a:r>
            <a:r>
              <a:rPr lang="en-US" altLang="zh-CN" sz="3600" i="1" dirty="0">
                <a:sym typeface="Symbol" panose="05050102010706020507" pitchFamily="18" charset="2"/>
              </a:rPr>
              <a:t> </a:t>
            </a:r>
            <a:r>
              <a:rPr lang="en-US" altLang="zh-CN" sz="3600" dirty="0">
                <a:sym typeface="Symbol" panose="05050102010706020507" pitchFamily="18" charset="2"/>
              </a:rPr>
              <a:t>is a compound proposition that is </a:t>
            </a:r>
            <a:r>
              <a:rPr lang="en-US" altLang="zh-CN" sz="3600" b="1" dirty="0">
                <a:sym typeface="Symbol" panose="05050102010706020507" pitchFamily="18" charset="2"/>
              </a:rPr>
              <a:t>false</a:t>
            </a:r>
            <a:r>
              <a:rPr lang="en-US" altLang="zh-CN" sz="3600" dirty="0">
                <a:sym typeface="Symbol" panose="05050102010706020507" pitchFamily="18" charset="2"/>
              </a:rPr>
              <a:t> no matter </a:t>
            </a:r>
            <a:r>
              <a:rPr lang="en-US" altLang="zh-CN" sz="3600" i="1" dirty="0"/>
              <a:t>what</a:t>
            </a:r>
            <a:r>
              <a:rPr lang="en-US" altLang="zh-CN" sz="3600" dirty="0"/>
              <a:t> the truth values of its atomic propositions are</a:t>
            </a:r>
            <a:r>
              <a:rPr lang="en-US" altLang="zh-CN" sz="3600" dirty="0">
                <a:sym typeface="Symbol" panose="05050102010706020507" pitchFamily="18" charset="2"/>
              </a:rPr>
              <a:t>!  </a:t>
            </a:r>
          </a:p>
          <a:p>
            <a:pPr eaLnBrk="1" hangingPunct="1">
              <a:buFont typeface="Wingdings" panose="05000000000000000000" pitchFamily="2" charset="2"/>
              <a:buChar char="n"/>
            </a:pPr>
            <a:r>
              <a:rPr lang="en-US" altLang="zh-CN" sz="3600" i="1" dirty="0">
                <a:solidFill>
                  <a:schemeClr val="accent2"/>
                </a:solidFill>
                <a:sym typeface="Symbol" panose="05050102010706020507" pitchFamily="18" charset="2"/>
              </a:rPr>
              <a:t>Ex.</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chemeClr val="accent2"/>
                </a:solidFill>
                <a:sym typeface="Symbol" panose="05050102010706020507" pitchFamily="18" charset="2"/>
              </a:rPr>
              <a:t> </a:t>
            </a:r>
            <a:r>
              <a:rPr lang="en-US" altLang="zh-CN" sz="3600" i="1" dirty="0">
                <a:solidFill>
                  <a:schemeClr val="accent2"/>
                </a:solidFill>
                <a:sym typeface="Symbol" panose="05050102010706020507" pitchFamily="18" charset="2"/>
              </a:rPr>
              <a:t>p  </a:t>
            </a:r>
            <a:r>
              <a:rPr lang="en-US" altLang="zh-CN" sz="3600" dirty="0">
                <a:solidFill>
                  <a:srgbClr val="006600"/>
                </a:solidFill>
                <a:sym typeface="Symbol" panose="05050102010706020507" pitchFamily="18" charset="2"/>
              </a:rPr>
              <a:t>[Truth table?]</a:t>
            </a:r>
          </a:p>
        </p:txBody>
      </p:sp>
      <p:sp>
        <p:nvSpPr>
          <p:cNvPr id="9220"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graphicFrame>
        <p:nvGraphicFramePr>
          <p:cNvPr id="2" name="表格 1"/>
          <p:cNvGraphicFramePr>
            <a:graphicFrameLocks noGrp="1"/>
          </p:cNvGraphicFramePr>
          <p:nvPr/>
        </p:nvGraphicFramePr>
        <p:xfrm>
          <a:off x="827161" y="4745701"/>
          <a:ext cx="7561263" cy="1851651"/>
        </p:xfrm>
        <a:graphic>
          <a:graphicData uri="http://schemas.openxmlformats.org/drawingml/2006/table">
            <a:tbl>
              <a:tblPr>
                <a:tableStyleId>{5C22544A-7EE6-4342-B048-85BDC9FD1C3A}</a:tableStyleId>
              </a:tblPr>
              <a:tblGrid>
                <a:gridCol w="2050512">
                  <a:extLst>
                    <a:ext uri="{9D8B030D-6E8A-4147-A177-3AD203B41FA5}">
                      <a16:colId xmlns:a16="http://schemas.microsoft.com/office/drawing/2014/main" val="20000"/>
                    </a:ext>
                  </a:extLst>
                </a:gridCol>
                <a:gridCol w="3460239">
                  <a:extLst>
                    <a:ext uri="{9D8B030D-6E8A-4147-A177-3AD203B41FA5}">
                      <a16:colId xmlns:a16="http://schemas.microsoft.com/office/drawing/2014/main" val="20001"/>
                    </a:ext>
                  </a:extLst>
                </a:gridCol>
                <a:gridCol w="2050512">
                  <a:extLst>
                    <a:ext uri="{9D8B030D-6E8A-4147-A177-3AD203B41FA5}">
                      <a16:colId xmlns:a16="http://schemas.microsoft.com/office/drawing/2014/main" val="20002"/>
                    </a:ext>
                  </a:extLst>
                </a:gridCol>
              </a:tblGrid>
              <a:tr h="617008">
                <a:tc>
                  <a:txBody>
                    <a:bodyPr/>
                    <a:lstStyle/>
                    <a:p>
                      <a:pPr algn="ctr" fontAlgn="ct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i="1" u="none" strike="noStrike" dirty="0">
                          <a:solidFill>
                            <a:srgbClr val="FF0000"/>
                          </a:solidFill>
                          <a:effectLst/>
                        </a:rPr>
                        <a:t>p</a:t>
                      </a:r>
                      <a:r>
                        <a:rPr lang="en-US" sz="4000" u="none" strike="noStrike" dirty="0">
                          <a:solidFill>
                            <a:srgbClr val="FF0000"/>
                          </a:solidFill>
                          <a:effectLst/>
                        </a:rPr>
                        <a:t>∧¬</a:t>
                      </a:r>
                      <a:r>
                        <a:rPr lang="en-US" sz="4000" i="1" u="none" strike="noStrike" dirty="0">
                          <a:solidFill>
                            <a:srgbClr val="FF0000"/>
                          </a:solidFill>
                          <a:effectLst/>
                        </a:rPr>
                        <a:t>p</a:t>
                      </a:r>
                      <a:endParaRPr lang="en-US" sz="4000" b="1" i="1"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7008">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7008">
                <a:tc>
                  <a:txBody>
                    <a:bodyPr/>
                    <a:lstStyle/>
                    <a:p>
                      <a:pPr algn="ctr" fontAlgn="ctr"/>
                      <a:r>
                        <a:rPr lang="en-US" sz="4000" u="none" strike="noStrike">
                          <a:solidFill>
                            <a:srgbClr val="FF0000"/>
                          </a:solidFill>
                          <a:effectLst/>
                        </a:rPr>
                        <a:t>F</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a:solidFill>
                            <a:srgbClr val="FF0000"/>
                          </a:solidFill>
                          <a:effectLst/>
                        </a:rPr>
                        <a:t>T</a:t>
                      </a:r>
                      <a:endParaRPr lang="en-US" sz="4000" b="1" i="0" u="none" strike="noStrike">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4000" u="none" strike="noStrike" dirty="0">
                          <a:solidFill>
                            <a:srgbClr val="FF0000"/>
                          </a:solidFill>
                          <a:effectLst/>
                        </a:rPr>
                        <a:t>F</a:t>
                      </a:r>
                      <a:endParaRPr lang="en-US" sz="4000" b="1" i="0" u="none" strike="noStrike" dirty="0">
                        <a:solidFill>
                          <a:srgbClr val="FF0000"/>
                        </a:solidFill>
                        <a:effectLst/>
                        <a:latin typeface="Arial Unicode MS" panose="020B0604020202020204" pitchFamily="34" charset="-122"/>
                        <a:ea typeface="Arial Unicode MS" panose="020B0604020202020204" pitchFamily="34" charset="-122"/>
                      </a:endParaRPr>
                    </a:p>
                  </a:txBody>
                  <a:tcPr marL="7620" marR="7620" marT="76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4671AD15-911C-40BA-969E-8909B32A0CCD}"/>
              </a:ext>
            </a:extLst>
          </p:cNvPr>
          <p:cNvSpPr>
            <a:spLocks noGrp="1"/>
          </p:cNvSpPr>
          <p:nvPr>
            <p:ph type="sldNum" sz="quarter" idx="12"/>
          </p:nvPr>
        </p:nvSpPr>
        <p:spPr/>
        <p:txBody>
          <a:bodyPr/>
          <a:lstStyle/>
          <a:p>
            <a:pPr>
              <a:defRPr/>
            </a:pPr>
            <a:fld id="{6ED70E9F-2A67-474C-8A89-32AAC5337885}" type="slidenum">
              <a:rPr lang="en-US" altLang="zh-CN" smtClean="0"/>
              <a:pPr>
                <a:defRPr/>
              </a:pPr>
              <a:t>43</a:t>
            </a:fld>
            <a:endParaRPr lang="en-US" altLang="zh-CN"/>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What</a:t>
            </a:r>
            <a:r>
              <a:rPr lang="en-US" altLang="zh-CN" sz="4000" b="1" dirty="0">
                <a:effectLst>
                  <a:outerShdw blurRad="38100" dist="38100" dir="2700000" algn="tl">
                    <a:srgbClr val="000000">
                      <a:alpha val="43137"/>
                    </a:srgbClr>
                  </a:outerShdw>
                </a:effectLst>
                <a:latin typeface="Times New Roman" panose="02020603050405020304" pitchFamily="18" charset="0"/>
              </a:rPr>
              <a:t>’</a:t>
            </a:r>
            <a:r>
              <a:rPr lang="en-US" altLang="zh-CN" sz="4000" b="1" dirty="0">
                <a:effectLst>
                  <a:outerShdw blurRad="38100" dist="38100" dir="2700000" algn="tl">
                    <a:srgbClr val="000000">
                      <a:alpha val="43137"/>
                    </a:srgbClr>
                  </a:outerShdw>
                </a:effectLst>
              </a:rPr>
              <a:t>s left besides </a:t>
            </a:r>
            <a:br>
              <a:rPr lang="en-US" altLang="zh-CN" sz="4000" b="1" dirty="0">
                <a:effectLst>
                  <a:outerShdw blurRad="38100" dist="38100" dir="2700000" algn="tl">
                    <a:srgbClr val="000000">
                      <a:alpha val="43137"/>
                    </a:srgbClr>
                  </a:outerShdw>
                </a:effectLst>
              </a:rPr>
            </a:br>
            <a:r>
              <a:rPr lang="en-US" altLang="zh-CN" sz="4000" b="1" dirty="0">
                <a:effectLst>
                  <a:outerShdw blurRad="38100" dist="38100" dir="2700000" algn="tl">
                    <a:srgbClr val="000000">
                      <a:alpha val="43137"/>
                    </a:srgbClr>
                  </a:outerShdw>
                </a:effectLst>
              </a:rPr>
              <a:t>Tautologies and Contradictions</a:t>
            </a:r>
          </a:p>
        </p:txBody>
      </p:sp>
      <p:sp>
        <p:nvSpPr>
          <p:cNvPr id="17411" name="Rectangle 3"/>
          <p:cNvSpPr>
            <a:spLocks noGrp="1" noChangeArrowheads="1"/>
          </p:cNvSpPr>
          <p:nvPr>
            <p:ph type="body" idx="1"/>
          </p:nvPr>
        </p:nvSpPr>
        <p:spPr>
          <a:xfrm>
            <a:off x="457200" y="1989138"/>
            <a:ext cx="8229600" cy="1181100"/>
          </a:xfrm>
        </p:spPr>
        <p:txBody>
          <a:bodyPr/>
          <a:lstStyle/>
          <a:p>
            <a:pPr eaLnBrk="1" hangingPunct="1">
              <a:buFont typeface="Wingdings" panose="05000000000000000000" pitchFamily="2" charset="2"/>
              <a:buChar char="n"/>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All other props. are </a:t>
            </a:r>
            <a:r>
              <a:rPr lang="en-US" altLang="zh-CN"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contingencies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可满足式</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a:t>
            </a:r>
          </a:p>
          <a:p>
            <a:pPr eaLnBrk="1" hangingPunct="1">
              <a:buFont typeface="Wingdings" panose="05000000000000000000" pitchFamily="2" charset="2"/>
              <a:buChar char="n"/>
              <a:defRPr/>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a:p>
            <a:pPr marL="0" indent="0" eaLnBrk="1" hangingPunct="1">
              <a:buNone/>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  i.e., in the truth tables,</a:t>
            </a:r>
          </a:p>
          <a:p>
            <a:pPr marL="0" indent="0" algn="ctr" eaLnBrk="1" hangingPunct="1">
              <a:buNone/>
              <a:defRPr/>
            </a:pPr>
            <a:r>
              <a:rPr lang="en-GB"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Some rows give T, others give F</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endParaRPr>
          </a:p>
        </p:txBody>
      </p:sp>
      <p:sp>
        <p:nvSpPr>
          <p:cNvPr id="11268"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169C5396-870E-4D71-8C80-DD77FBEBEAE6}"/>
              </a:ext>
            </a:extLst>
          </p:cNvPr>
          <p:cNvSpPr>
            <a:spLocks noGrp="1"/>
          </p:cNvSpPr>
          <p:nvPr>
            <p:ph type="sldNum" sz="quarter" idx="12"/>
          </p:nvPr>
        </p:nvSpPr>
        <p:spPr/>
        <p:txBody>
          <a:bodyPr/>
          <a:lstStyle/>
          <a:p>
            <a:pPr>
              <a:defRPr/>
            </a:pPr>
            <a:fld id="{6ED70E9F-2A67-474C-8A89-32AAC5337885}" type="slidenum">
              <a:rPr lang="en-US" altLang="zh-CN" smtClean="0"/>
              <a:pPr>
                <a:defRPr/>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effectLst>
                  <a:outerShdw blurRad="38100" dist="38100" dir="2700000" algn="tl">
                    <a:srgbClr val="000000">
                      <a:alpha val="43137"/>
                    </a:srgbClr>
                  </a:outerShdw>
                </a:effectLst>
              </a:rPr>
              <a:t>Tautologies, Contradictions,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and Contingencies</a:t>
            </a:r>
          </a:p>
        </p:txBody>
      </p:sp>
      <p:sp>
        <p:nvSpPr>
          <p:cNvPr id="13315" name="Content Placeholder 2"/>
          <p:cNvSpPr>
            <a:spLocks noGrp="1" noChangeArrowheads="1"/>
          </p:cNvSpPr>
          <p:nvPr>
            <p:ph idx="1"/>
          </p:nvPr>
        </p:nvSpPr>
        <p:spPr>
          <a:xfrm>
            <a:off x="441325" y="1417638"/>
            <a:ext cx="8229600" cy="4525962"/>
          </a:xfrm>
        </p:spPr>
        <p:txBody>
          <a:bodyPr/>
          <a:lstStyle/>
          <a:p>
            <a:r>
              <a:rPr lang="en-US" altLang="zh-CN" sz="2400" dirty="0"/>
              <a:t>A  </a:t>
            </a:r>
            <a:r>
              <a:rPr lang="en-US" altLang="zh-CN" sz="2400" i="1" dirty="0">
                <a:solidFill>
                  <a:srgbClr val="C00000"/>
                </a:solidFill>
              </a:rPr>
              <a:t>tautology</a:t>
            </a:r>
            <a:r>
              <a:rPr lang="en-US" altLang="zh-CN" sz="2400" dirty="0"/>
              <a:t> is a proposition which is always true.</a:t>
            </a:r>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p>
          <a:p>
            <a:r>
              <a:rPr lang="en-US" altLang="zh-CN" sz="2400" dirty="0"/>
              <a:t>A  </a:t>
            </a:r>
            <a:r>
              <a:rPr lang="en-US" altLang="zh-CN" sz="2400" i="1" dirty="0">
                <a:solidFill>
                  <a:srgbClr val="C00000"/>
                </a:solidFill>
              </a:rPr>
              <a:t>contradiction</a:t>
            </a:r>
            <a:r>
              <a:rPr lang="en-US" altLang="zh-CN" sz="2400" dirty="0"/>
              <a:t> is a proposition which is always false.</a:t>
            </a:r>
          </a:p>
          <a:p>
            <a:pPr lvl="1"/>
            <a:r>
              <a:rPr lang="en-US" altLang="zh-CN" sz="2000" dirty="0"/>
              <a:t>Example: </a:t>
            </a:r>
            <a:r>
              <a:rPr lang="en-US" altLang="zh-CN" sz="2000" i="1" dirty="0">
                <a:latin typeface="Cambria Math" panose="02040503050406030204" pitchFamily="18" charset="0"/>
              </a:rPr>
              <a:t>p</a:t>
            </a:r>
            <a:r>
              <a:rPr lang="en-US" altLang="zh-CN" sz="2000" dirty="0"/>
              <a:t> </a:t>
            </a:r>
            <a:r>
              <a:rPr lang="en-US" altLang="zh-CN" sz="2000" dirty="0">
                <a:latin typeface="Cambria Math" panose="02040503050406030204" pitchFamily="18" charset="0"/>
              </a:rPr>
              <a:t>∧¬</a:t>
            </a:r>
            <a:r>
              <a:rPr lang="en-US" altLang="zh-CN" sz="2000" i="1" dirty="0">
                <a:latin typeface="Cambria Math" panose="02040503050406030204" pitchFamily="18" charset="0"/>
              </a:rPr>
              <a:t>p</a:t>
            </a:r>
            <a:r>
              <a:rPr lang="en-US" altLang="zh-CN" sz="2000" dirty="0"/>
              <a:t>    </a:t>
            </a:r>
          </a:p>
          <a:p>
            <a:r>
              <a:rPr lang="en-US" altLang="zh-CN" sz="2400" dirty="0"/>
              <a:t>A  </a:t>
            </a:r>
            <a:r>
              <a:rPr lang="en-US" altLang="zh-CN" sz="2400" i="1" dirty="0">
                <a:solidFill>
                  <a:srgbClr val="C00000"/>
                </a:solidFill>
              </a:rPr>
              <a:t>contingency</a:t>
            </a:r>
            <a:r>
              <a:rPr lang="en-US" altLang="zh-CN" sz="2400" dirty="0"/>
              <a:t> is a proposition which is neither a tautology nor a contradiction, such as  </a:t>
            </a:r>
            <a:r>
              <a:rPr lang="en-US" altLang="zh-CN" sz="2400" i="1" dirty="0"/>
              <a:t>p</a:t>
            </a:r>
          </a:p>
          <a:p>
            <a:pPr>
              <a:buFontTx/>
              <a:buNone/>
            </a:pPr>
            <a:r>
              <a:rPr lang="en-US" altLang="zh-CN" sz="2400" dirty="0"/>
              <a:t>                   </a:t>
            </a:r>
          </a:p>
        </p:txBody>
      </p:sp>
      <p:sp>
        <p:nvSpPr>
          <p:cNvPr id="13316" name="TextBox 3"/>
          <p:cNvSpPr txBox="1">
            <a:spLocks noChangeArrowheads="1"/>
          </p:cNvSpPr>
          <p:nvPr/>
        </p:nvSpPr>
        <p:spPr bwMode="auto">
          <a:xfrm>
            <a:off x="5997575" y="955675"/>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600"/>
          </a:p>
        </p:txBody>
      </p:sp>
      <p:graphicFrame>
        <p:nvGraphicFramePr>
          <p:cNvPr id="7" name="Table 6"/>
          <p:cNvGraphicFramePr>
            <a:graphicFrameLocks noGrp="1"/>
          </p:cNvGraphicFramePr>
          <p:nvPr/>
        </p:nvGraphicFramePr>
        <p:xfrm>
          <a:off x="900113" y="4292600"/>
          <a:ext cx="6840537" cy="1243014"/>
        </p:xfrm>
        <a:graphic>
          <a:graphicData uri="http://schemas.openxmlformats.org/drawingml/2006/table">
            <a:tbl>
              <a:tblPr/>
              <a:tblGrid>
                <a:gridCol w="1730780">
                  <a:extLst>
                    <a:ext uri="{9D8B030D-6E8A-4147-A177-3AD203B41FA5}">
                      <a16:colId xmlns:a16="http://schemas.microsoft.com/office/drawing/2014/main" val="20000"/>
                    </a:ext>
                  </a:extLst>
                </a:gridCol>
                <a:gridCol w="1689489">
                  <a:extLst>
                    <a:ext uri="{9D8B030D-6E8A-4147-A177-3AD203B41FA5}">
                      <a16:colId xmlns:a16="http://schemas.microsoft.com/office/drawing/2014/main" val="20001"/>
                    </a:ext>
                  </a:extLst>
                </a:gridCol>
                <a:gridCol w="1710134">
                  <a:extLst>
                    <a:ext uri="{9D8B030D-6E8A-4147-A177-3AD203B41FA5}">
                      <a16:colId xmlns:a16="http://schemas.microsoft.com/office/drawing/2014/main" val="20002"/>
                    </a:ext>
                  </a:extLst>
                </a:gridCol>
                <a:gridCol w="1710134">
                  <a:extLst>
                    <a:ext uri="{9D8B030D-6E8A-4147-A177-3AD203B41FA5}">
                      <a16:colId xmlns:a16="http://schemas.microsoft.com/office/drawing/2014/main" val="20003"/>
                    </a:ext>
                  </a:extLst>
                </a:gridCol>
              </a:tblGrid>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0" i="1" u="none" strike="noStrike" cap="none" normalizeH="0" baseline="0" dirty="0">
                        <a:ln>
                          <a:noFill/>
                        </a:ln>
                        <a:solidFill>
                          <a:srgbClr val="FF0000"/>
                        </a:solidFill>
                        <a:effectLst/>
                        <a:latin typeface="Arial" pitchFamily="34"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F</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bl>
          </a:graphicData>
        </a:graphic>
      </p:graphicFrame>
      <p:sp>
        <p:nvSpPr>
          <p:cNvPr id="3" name="灯片编号占位符 2">
            <a:extLst>
              <a:ext uri="{FF2B5EF4-FFF2-40B4-BE49-F238E27FC236}">
                <a16:creationId xmlns:a16="http://schemas.microsoft.com/office/drawing/2014/main" id="{779E7E43-51B8-4631-AEE0-409B6300722C}"/>
              </a:ext>
            </a:extLst>
          </p:cNvPr>
          <p:cNvSpPr>
            <a:spLocks noGrp="1"/>
          </p:cNvSpPr>
          <p:nvPr>
            <p:ph type="sldNum" sz="quarter" idx="12"/>
          </p:nvPr>
        </p:nvSpPr>
        <p:spPr/>
        <p:txBody>
          <a:bodyPr/>
          <a:lstStyle/>
          <a:p>
            <a:pPr>
              <a:defRPr/>
            </a:pPr>
            <a:fld id="{6ED70E9F-2A67-474C-8A89-32AAC5337885}" type="slidenum">
              <a:rPr lang="en-US" altLang="zh-CN"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GB" altLang="zh-CN" sz="4000" b="1">
                <a:effectLst>
                  <a:outerShdw blurRad="38100" dist="38100" dir="2700000" algn="tl">
                    <a:srgbClr val="000000">
                      <a:alpha val="43137"/>
                    </a:srgbClr>
                  </a:outerShdw>
                </a:effectLst>
              </a:rPr>
              <a:t>Which of these are tautologies?</a:t>
            </a:r>
            <a:endParaRPr lang="en-US" altLang="zh-CN" sz="4000" b="1">
              <a:effectLst>
                <a:outerShdw blurRad="38100" dist="38100" dir="2700000" algn="tl">
                  <a:srgbClr val="000000">
                    <a:alpha val="43137"/>
                  </a:srgbClr>
                </a:outerShdw>
              </a:effectLst>
            </a:endParaRPr>
          </a:p>
        </p:txBody>
      </p:sp>
      <p:sp>
        <p:nvSpPr>
          <p:cNvPr id="15363"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p>
          <a:p>
            <a:pPr marL="609600" indent="-609600" eaLnBrk="1" hangingPunct="1">
              <a:lnSpc>
                <a:spcPct val="90000"/>
              </a:lnSpc>
              <a:buFontTx/>
              <a:buAutoNum type="arabicPeriod"/>
            </a:pPr>
            <a:r>
              <a:rPr lang="en-US" altLang="zh-CN" sz="2800" i="1">
                <a:solidFill>
                  <a:schemeClr val="accent2"/>
                </a:solidFill>
              </a:rPr>
              <a:t>p</a:t>
            </a:r>
            <a:r>
              <a:rPr lang="en-US" altLang="zh-CN" sz="2800">
                <a:solidFill>
                  <a:schemeClr val="accent2"/>
                </a:solidFill>
                <a:sym typeface="Symbol" panose="05050102010706020507" pitchFamily="18" charset="2"/>
              </a:rPr>
              <a:t></a:t>
            </a:r>
            <a:r>
              <a:rPr lang="en-US" altLang="zh-CN" sz="2800">
                <a:solidFill>
                  <a:schemeClr val="accent2"/>
                </a:solidFill>
              </a:rPr>
              <a:t> (</a:t>
            </a:r>
            <a:r>
              <a:rPr lang="en-US" altLang="zh-CN" sz="2800">
                <a:solidFill>
                  <a:schemeClr val="accent2"/>
                </a:solidFill>
                <a:sym typeface="Symbol" panose="05050102010706020507" pitchFamily="18" charset="2"/>
              </a:rPr>
              <a:t></a:t>
            </a: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Contingent</a:t>
            </a:r>
          </a:p>
          <a:p>
            <a:pPr marL="609600" indent="-609600" eaLnBrk="1" hangingPunct="1">
              <a:lnSpc>
                <a:spcPct val="90000"/>
              </a:lnSpc>
              <a:buFontTx/>
              <a:buAutoNum type="arabicPeriod"/>
            </a:pP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p) </a:t>
            </a:r>
            <a:r>
              <a:rPr lang="en-US" altLang="zh-CN" sz="2800">
                <a:solidFill>
                  <a:schemeClr val="accent2"/>
                </a:solidFill>
                <a:sym typeface="Symbol" panose="05050102010706020507" pitchFamily="18" charset="2"/>
              </a:rPr>
              <a:t></a:t>
            </a:r>
            <a:r>
              <a:rPr lang="en-US" altLang="zh-CN" sz="2800" i="1">
                <a:solidFill>
                  <a:schemeClr val="accent2"/>
                </a:solidFill>
              </a:rPr>
              <a:t> (p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AutoNum type="arabicPeriod"/>
            </a:pPr>
            <a:r>
              <a:rPr lang="en-US" altLang="zh-CN" sz="2800" i="1">
                <a:solidFill>
                  <a:schemeClr val="accent2"/>
                </a:solidFill>
              </a:rPr>
              <a:t>(p </a:t>
            </a:r>
            <a:r>
              <a:rPr lang="en-US" altLang="zh-CN" sz="2800">
                <a:solidFill>
                  <a:schemeClr val="accent2"/>
                </a:solidFill>
                <a:sym typeface="Symbol" panose="05050102010706020507" pitchFamily="18" charset="2"/>
              </a:rPr>
              <a:t> (</a:t>
            </a:r>
            <a:r>
              <a:rPr lang="en-US" altLang="zh-CN" sz="2800" i="1">
                <a:solidFill>
                  <a:schemeClr val="accent2"/>
                </a:solidFill>
              </a:rPr>
              <a:t>q </a:t>
            </a:r>
            <a:r>
              <a:rPr lang="en-US" altLang="zh-CN" sz="2800">
                <a:solidFill>
                  <a:schemeClr val="accent2"/>
                </a:solidFill>
                <a:sym typeface="Symbol" panose="05050102010706020507" pitchFamily="18" charset="2"/>
              </a:rPr>
              <a:t> </a:t>
            </a:r>
            <a:r>
              <a:rPr lang="en-US" altLang="zh-CN" sz="2800" i="1">
                <a:solidFill>
                  <a:schemeClr val="accent2"/>
                </a:solidFill>
              </a:rPr>
              <a:t>r)) </a:t>
            </a:r>
            <a:r>
              <a:rPr lang="en-US" altLang="zh-CN" sz="2800">
                <a:solidFill>
                  <a:schemeClr val="accent2"/>
                </a:solidFill>
                <a:sym typeface="Symbol" panose="05050102010706020507" pitchFamily="18" charset="2"/>
              </a:rPr>
              <a:t></a:t>
            </a:r>
            <a:r>
              <a:rPr lang="en-US" altLang="zh-CN" sz="2800" i="1">
                <a:solidFill>
                  <a:schemeClr val="accent2"/>
                </a:solidFill>
              </a:rPr>
              <a:t> (q </a:t>
            </a:r>
            <a:r>
              <a:rPr lang="en-US" altLang="zh-CN" sz="2800">
                <a:solidFill>
                  <a:schemeClr val="accent2"/>
                </a:solidFill>
                <a:sym typeface="Symbol" panose="05050102010706020507" pitchFamily="18" charset="2"/>
              </a:rPr>
              <a:t> (p  </a:t>
            </a:r>
            <a:r>
              <a:rPr lang="en-US" altLang="zh-CN" sz="2800" i="1">
                <a:solidFill>
                  <a:schemeClr val="accent2"/>
                </a:solidFill>
              </a:rPr>
              <a:t>r)) </a:t>
            </a:r>
            <a:r>
              <a:rPr lang="en-US" altLang="zh-CN" sz="2800" i="1">
                <a:solidFill>
                  <a:srgbClr val="FF0000"/>
                </a:solidFill>
              </a:rPr>
              <a:t>Tautologous</a:t>
            </a:r>
            <a:endParaRPr lang="en-US" altLang="zh-CN" sz="2800" i="1">
              <a:solidFill>
                <a:schemeClr val="accent2"/>
              </a:solidFill>
            </a:endParaRPr>
          </a:p>
          <a:p>
            <a:pPr marL="609600" indent="-609600" eaLnBrk="1" hangingPunct="1">
              <a:lnSpc>
                <a:spcPct val="90000"/>
              </a:lnSpc>
              <a:buFontTx/>
              <a:buNone/>
            </a:pPr>
            <a:endParaRPr lang="en-GB" altLang="zh-CN" sz="1200" i="1">
              <a:solidFill>
                <a:schemeClr val="accent2"/>
              </a:solidFill>
            </a:endParaRPr>
          </a:p>
        </p:txBody>
      </p:sp>
      <p:sp>
        <p:nvSpPr>
          <p:cNvPr id="2" name="灯片编号占位符 1">
            <a:extLst>
              <a:ext uri="{FF2B5EF4-FFF2-40B4-BE49-F238E27FC236}">
                <a16:creationId xmlns:a16="http://schemas.microsoft.com/office/drawing/2014/main" id="{6BF31935-B56A-4AD6-8421-49FC315483BE}"/>
              </a:ext>
            </a:extLst>
          </p:cNvPr>
          <p:cNvSpPr>
            <a:spLocks noGrp="1"/>
          </p:cNvSpPr>
          <p:nvPr>
            <p:ph type="sldNum" sz="quarter" idx="12"/>
          </p:nvPr>
        </p:nvSpPr>
        <p:spPr/>
        <p:txBody>
          <a:bodyPr/>
          <a:lstStyle/>
          <a:p>
            <a:pPr>
              <a:defRPr/>
            </a:pPr>
            <a:fld id="{6ED70E9F-2A67-474C-8A89-32AAC5337885}" type="slidenum">
              <a:rPr lang="en-US" altLang="zh-CN" smtClean="0"/>
              <a:pPr>
                <a:defRPr/>
              </a:pPr>
              <a:t>46</a:t>
            </a:fld>
            <a:endParaRPr lang="en-US" altLang="zh-CN"/>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 </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等值式</a:t>
            </a:r>
          </a:p>
        </p:txBody>
      </p:sp>
      <p:sp>
        <p:nvSpPr>
          <p:cNvPr id="18435" name="Rectangle 3"/>
          <p:cNvSpPr>
            <a:spLocks noGrp="1" noChangeArrowheads="1"/>
          </p:cNvSpPr>
          <p:nvPr>
            <p:ph type="body" idx="1"/>
          </p:nvPr>
        </p:nvSpPr>
        <p:spPr>
          <a:xfrm>
            <a:off x="447674" y="1484313"/>
            <a:ext cx="8444805" cy="4525962"/>
          </a:xfrm>
        </p:spPr>
        <p:txBody>
          <a:bodyPr/>
          <a:lstStyle/>
          <a:p>
            <a:pPr eaLnBrk="1" hangingPunct="1">
              <a:lnSpc>
                <a:spcPct val="90000"/>
              </a:lnSpc>
              <a:buFont typeface="Wingdings" panose="05000000000000000000" pitchFamily="2" charset="2"/>
              <a:buChar char="n"/>
            </a:pPr>
            <a:r>
              <a:rPr lang="en-US" altLang="zh-CN" sz="4000" dirty="0">
                <a:solidFill>
                  <a:schemeClr val="accent2"/>
                </a:solidFill>
              </a:rPr>
              <a:t>Compound proposition </a:t>
            </a:r>
            <a:r>
              <a:rPr lang="en-US" altLang="zh-CN" sz="4000" i="1" dirty="0">
                <a:solidFill>
                  <a:srgbClr val="C00000"/>
                </a:solidFill>
              </a:rPr>
              <a:t>A</a:t>
            </a:r>
            <a:r>
              <a:rPr lang="en-US" altLang="zh-CN" sz="4000" dirty="0">
                <a:solidFill>
                  <a:schemeClr val="accent2"/>
                </a:solidFill>
              </a:rPr>
              <a:t> is </a:t>
            </a:r>
            <a:r>
              <a:rPr lang="en-US" altLang="zh-CN" sz="4000" i="1" dirty="0">
                <a:solidFill>
                  <a:srgbClr val="C00000"/>
                </a:solidFill>
              </a:rPr>
              <a:t>logically equivalent </a:t>
            </a:r>
            <a:r>
              <a:rPr lang="en-US" altLang="zh-CN" sz="4000" dirty="0">
                <a:solidFill>
                  <a:schemeClr val="accent2"/>
                </a:solidFill>
              </a:rPr>
              <a:t>to compound proposition </a:t>
            </a:r>
            <a:r>
              <a:rPr lang="en-US" altLang="zh-CN" sz="4000" i="1" dirty="0">
                <a:solidFill>
                  <a:srgbClr val="C00000"/>
                </a:solidFill>
              </a:rPr>
              <a:t>B</a:t>
            </a:r>
            <a:r>
              <a:rPr lang="en-US" altLang="zh-CN" sz="4000" dirty="0">
                <a:solidFill>
                  <a:schemeClr val="accent2"/>
                </a:solidFill>
              </a:rPr>
              <a:t>, written </a:t>
            </a:r>
            <a:r>
              <a:rPr lang="en-US" altLang="zh-CN" sz="4000" i="1" dirty="0">
                <a:solidFill>
                  <a:srgbClr val="C00000"/>
                </a:solidFill>
              </a:rPr>
              <a:t>A</a:t>
            </a:r>
            <a:r>
              <a:rPr lang="en-US" altLang="zh-CN" sz="4000" dirty="0">
                <a:solidFill>
                  <a:srgbClr val="C00000"/>
                </a:solidFill>
                <a:sym typeface="Symbol" panose="05050102010706020507" pitchFamily="18" charset="2"/>
              </a:rPr>
              <a:t></a:t>
            </a:r>
            <a:r>
              <a:rPr lang="en-US" altLang="zh-CN" sz="4000" i="1" dirty="0">
                <a:solidFill>
                  <a:srgbClr val="C00000"/>
                </a:solidFill>
                <a:sym typeface="Symbol" panose="05050102010706020507" pitchFamily="18" charset="2"/>
              </a:rPr>
              <a:t>B</a:t>
            </a:r>
            <a:r>
              <a:rPr lang="en-US" altLang="zh-CN" sz="4000" dirty="0">
                <a:solidFill>
                  <a:schemeClr val="accent2"/>
                </a:solidFill>
              </a:rPr>
              <a:t>, </a:t>
            </a:r>
            <a:r>
              <a:rPr lang="en-US" altLang="zh-CN" sz="4000" b="1" dirty="0">
                <a:solidFill>
                  <a:schemeClr val="accent2"/>
                </a:solidFill>
              </a:rPr>
              <a:t>IFF</a:t>
            </a:r>
            <a:r>
              <a:rPr lang="en-US" altLang="zh-CN" sz="4000" i="1" dirty="0">
                <a:solidFill>
                  <a:schemeClr val="accent2"/>
                </a:solidFill>
              </a:rPr>
              <a:t> </a:t>
            </a:r>
          </a:p>
          <a:p>
            <a:pPr marL="0" indent="0" eaLnBrk="1" hangingPunct="1">
              <a:lnSpc>
                <a:spcPct val="90000"/>
              </a:lnSpc>
              <a:buNone/>
            </a:pPr>
            <a:r>
              <a:rPr lang="en-US" altLang="zh-CN" sz="4000" i="1" dirty="0">
                <a:solidFill>
                  <a:schemeClr val="accent2"/>
                </a:solidFill>
              </a:rPr>
              <a:t>  </a:t>
            </a:r>
            <a:r>
              <a:rPr lang="en-US" altLang="zh-CN" sz="4000" i="1" dirty="0">
                <a:solidFill>
                  <a:srgbClr val="C00000"/>
                </a:solidFill>
              </a:rPr>
              <a:t>A</a:t>
            </a:r>
            <a:r>
              <a:rPr lang="en-US" altLang="zh-CN" sz="4000" dirty="0">
                <a:solidFill>
                  <a:schemeClr val="accent2"/>
                </a:solidFill>
                <a:sym typeface="Symbol" panose="05050102010706020507" pitchFamily="18" charset="2"/>
              </a:rPr>
              <a:t> and </a:t>
            </a:r>
            <a:r>
              <a:rPr lang="en-US" altLang="zh-CN" sz="4000" i="1" dirty="0">
                <a:solidFill>
                  <a:srgbClr val="C00000"/>
                </a:solidFill>
                <a:sym typeface="Symbol" panose="05050102010706020507" pitchFamily="18" charset="2"/>
              </a:rPr>
              <a:t>B</a:t>
            </a:r>
            <a:r>
              <a:rPr lang="en-US" altLang="zh-CN" sz="4000" i="1" dirty="0">
                <a:solidFill>
                  <a:schemeClr val="accent2"/>
                </a:solidFill>
                <a:sym typeface="Symbol" panose="05050102010706020507" pitchFamily="18" charset="2"/>
              </a:rPr>
              <a:t> </a:t>
            </a:r>
            <a:r>
              <a:rPr lang="en-US" altLang="zh-CN" sz="4000" dirty="0">
                <a:solidFill>
                  <a:schemeClr val="accent2"/>
                </a:solidFill>
                <a:sym typeface="Symbol" panose="05050102010706020507" pitchFamily="18" charset="2"/>
              </a:rPr>
              <a:t>contain the same truth    </a:t>
            </a:r>
          </a:p>
          <a:p>
            <a:pPr marL="0" indent="0" eaLnBrk="1" hangingPunct="1">
              <a:lnSpc>
                <a:spcPct val="90000"/>
              </a:lnSpc>
              <a:buNone/>
            </a:pPr>
            <a:r>
              <a:rPr lang="en-US" altLang="zh-CN" sz="4000" dirty="0">
                <a:solidFill>
                  <a:schemeClr val="accent2"/>
                </a:solidFill>
                <a:sym typeface="Symbol" panose="05050102010706020507" pitchFamily="18" charset="2"/>
              </a:rPr>
              <a:t>  values in </a:t>
            </a:r>
            <a:r>
              <a:rPr lang="en-US" altLang="zh-CN" sz="4000" u="sng" dirty="0">
                <a:solidFill>
                  <a:schemeClr val="accent2"/>
                </a:solidFill>
                <a:sym typeface="Symbol" panose="05050102010706020507" pitchFamily="18" charset="2"/>
              </a:rPr>
              <a:t>all</a:t>
            </a:r>
            <a:r>
              <a:rPr lang="en-US" altLang="zh-CN" sz="4000" dirty="0">
                <a:solidFill>
                  <a:schemeClr val="accent2"/>
                </a:solidFill>
                <a:sym typeface="Symbol" panose="05050102010706020507" pitchFamily="18" charset="2"/>
              </a:rPr>
              <a:t> rows of their truth </a:t>
            </a:r>
          </a:p>
          <a:p>
            <a:pPr marL="0" indent="0" eaLnBrk="1" hangingPunct="1">
              <a:lnSpc>
                <a:spcPct val="90000"/>
              </a:lnSpc>
              <a:buNone/>
            </a:pPr>
            <a:r>
              <a:rPr lang="en-US" altLang="zh-CN" sz="4000" dirty="0">
                <a:solidFill>
                  <a:schemeClr val="accent2"/>
                </a:solidFill>
                <a:sym typeface="Symbol" panose="05050102010706020507" pitchFamily="18" charset="2"/>
              </a:rPr>
              <a:t>  tables</a:t>
            </a:r>
          </a:p>
        </p:txBody>
      </p:sp>
      <p:sp>
        <p:nvSpPr>
          <p:cNvPr id="18436"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B4606CD0-FC3B-4558-8481-2C735BCE7700}"/>
              </a:ext>
            </a:extLst>
          </p:cNvPr>
          <p:cNvSpPr>
            <a:spLocks noGrp="1"/>
          </p:cNvSpPr>
          <p:nvPr>
            <p:ph type="sldNum" sz="quarter" idx="12"/>
          </p:nvPr>
        </p:nvSpPr>
        <p:spPr/>
        <p:txBody>
          <a:bodyPr/>
          <a:lstStyle/>
          <a:p>
            <a:pPr>
              <a:defRPr/>
            </a:pPr>
            <a:fld id="{6ED70E9F-2A67-474C-8A89-32AAC5337885}" type="slidenum">
              <a:rPr lang="en-US" altLang="zh-CN" smtClean="0"/>
              <a:pPr>
                <a:defRPr/>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3EC215C-108A-448F-91CB-3D9A523048F4}"/>
              </a:ext>
            </a:extLst>
          </p:cNvPr>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Propositional Equivalence</a:t>
            </a:r>
          </a:p>
        </p:txBody>
      </p:sp>
      <p:sp>
        <p:nvSpPr>
          <p:cNvPr id="25603" name="Rectangle 3">
            <a:extLst>
              <a:ext uri="{FF2B5EF4-FFF2-40B4-BE49-F238E27FC236}">
                <a16:creationId xmlns:a16="http://schemas.microsoft.com/office/drawing/2014/main" id="{776834EA-238D-4960-9095-2D01FB9FFA8E}"/>
              </a:ext>
            </a:extLst>
          </p:cNvPr>
          <p:cNvSpPr>
            <a:spLocks noGrp="1" noChangeArrowheads="1"/>
          </p:cNvSpPr>
          <p:nvPr>
            <p:ph type="body" idx="1"/>
          </p:nvPr>
        </p:nvSpPr>
        <p:spPr/>
        <p:txBody>
          <a:bodyPr/>
          <a:lstStyle/>
          <a:p>
            <a:pPr eaLnBrk="1" hangingPunct="1">
              <a:buFontTx/>
              <a:buNone/>
            </a:pPr>
            <a:r>
              <a:rPr lang="en-US" altLang="zh-CN" dirty="0"/>
              <a:t>Two </a:t>
            </a:r>
            <a:r>
              <a:rPr lang="en-US" altLang="zh-CN" i="1" dirty="0"/>
              <a:t>syntactically</a:t>
            </a:r>
            <a:r>
              <a:rPr lang="en-US" altLang="zh-CN" dirty="0"/>
              <a:t> (</a:t>
            </a:r>
            <a:r>
              <a:rPr lang="en-US" altLang="zh-CN" i="1" dirty="0"/>
              <a:t>i.e., </a:t>
            </a:r>
            <a:r>
              <a:rPr lang="en-US" altLang="zh-CN" dirty="0"/>
              <a:t>textually) different compound propositions may be </a:t>
            </a:r>
            <a:r>
              <a:rPr lang="en-US" altLang="zh-CN" i="1" dirty="0"/>
              <a:t>semantically </a:t>
            </a:r>
            <a:r>
              <a:rPr lang="en-US" altLang="zh-CN" dirty="0"/>
              <a:t>identical (</a:t>
            </a:r>
            <a:r>
              <a:rPr lang="en-US" altLang="zh-CN" i="1" dirty="0"/>
              <a:t>i.e., </a:t>
            </a:r>
            <a:r>
              <a:rPr lang="en-US" altLang="zh-CN" dirty="0"/>
              <a:t>have the same meaning).  We call them </a:t>
            </a:r>
            <a:r>
              <a:rPr lang="en-US" altLang="zh-CN" i="1" dirty="0"/>
              <a:t>logically equivalent</a:t>
            </a:r>
            <a:r>
              <a:rPr lang="en-US" altLang="zh-CN" dirty="0"/>
              <a:t>. (</a:t>
            </a:r>
            <a:r>
              <a:rPr lang="zh-CN" altLang="en-US" dirty="0"/>
              <a:t>逻辑等值</a:t>
            </a:r>
            <a:r>
              <a:rPr lang="en-US" altLang="zh-CN" dirty="0"/>
              <a:t>)</a:t>
            </a:r>
            <a:endParaRPr lang="zh-CN" altLang="en-US" dirty="0"/>
          </a:p>
          <a:p>
            <a:pPr eaLnBrk="1" hangingPunct="1">
              <a:buFontTx/>
              <a:buNone/>
            </a:pPr>
            <a:endParaRPr lang="en-GB" altLang="zh-CN" dirty="0"/>
          </a:p>
          <a:p>
            <a:pPr eaLnBrk="1" hangingPunct="1">
              <a:buFontTx/>
              <a:buNone/>
            </a:pPr>
            <a:r>
              <a:rPr lang="en-GB" altLang="zh-CN" dirty="0"/>
              <a:t>Notation:    … </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25604" name="Text Box 4">
            <a:extLst>
              <a:ext uri="{FF2B5EF4-FFF2-40B4-BE49-F238E27FC236}">
                <a16:creationId xmlns:a16="http://schemas.microsoft.com/office/drawing/2014/main" id="{F3C0D554-DBE5-49A6-8899-77C68C668676}"/>
              </a:ext>
            </a:extLst>
          </p:cNvPr>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sp>
        <p:nvSpPr>
          <p:cNvPr id="2" name="灯片编号占位符 1">
            <a:extLst>
              <a:ext uri="{FF2B5EF4-FFF2-40B4-BE49-F238E27FC236}">
                <a16:creationId xmlns:a16="http://schemas.microsoft.com/office/drawing/2014/main" id="{9D3FC7C6-1264-48BA-83FE-1B906CDFAFEE}"/>
              </a:ext>
            </a:extLst>
          </p:cNvPr>
          <p:cNvSpPr>
            <a:spLocks noGrp="1"/>
          </p:cNvSpPr>
          <p:nvPr>
            <p:ph type="sldNum" sz="quarter" idx="12"/>
          </p:nvPr>
        </p:nvSpPr>
        <p:spPr/>
        <p:txBody>
          <a:bodyPr/>
          <a:lstStyle/>
          <a:p>
            <a:pPr>
              <a:defRPr/>
            </a:pPr>
            <a:fld id="{6ED70E9F-2A67-474C-8A89-32AAC5337885}"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0"/>
            <a:ext cx="7818438" cy="1143000"/>
          </a:xfrm>
        </p:spPr>
        <p:txBody>
          <a:bodyPr/>
          <a:lstStyle/>
          <a:p>
            <a:pPr eaLnBrk="1" hangingPunct="1">
              <a:defRPr/>
            </a:pPr>
            <a:r>
              <a:rPr lang="en-US" altLang="zh-CN"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 </a:t>
            </a:r>
            <a:r>
              <a:rPr lang="zh-CN" altLang="en-US" sz="36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逻辑等值式</a:t>
            </a:r>
            <a:endPar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531" name="Rectangle 3"/>
          <p:cNvSpPr>
            <a:spLocks noGrp="1" noChangeArrowheads="1"/>
          </p:cNvSpPr>
          <p:nvPr>
            <p:ph type="body" idx="1"/>
          </p:nvPr>
        </p:nvSpPr>
        <p:spPr>
          <a:xfrm>
            <a:off x="665597" y="1556792"/>
            <a:ext cx="7134944" cy="3527846"/>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Identity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（同一律）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F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Domination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（零律）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 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endParaRPr lang="en-US" altLang="zh-CN" sz="2800" b="1" dirty="0">
              <a:effectLst>
                <a:outerShdw blurRad="38100" dist="38100" dir="2700000" algn="tl">
                  <a:srgbClr val="000000">
                    <a:alpha val="43137"/>
                  </a:srgbClr>
                </a:outerShdw>
              </a:effectLst>
            </a:endParaRPr>
          </a:p>
          <a:p>
            <a:pPr marL="0" indent="0" eaLnBrk="1" hangingPunct="1">
              <a:buNone/>
            </a:pPr>
            <a:r>
              <a:rPr lang="en-US" altLang="zh-CN" sz="2800" b="1" dirty="0">
                <a:effectLst>
                  <a:outerShdw blurRad="38100" dist="38100" dir="2700000" algn="tl">
                    <a:srgbClr val="000000">
                      <a:alpha val="43137"/>
                    </a:srgbClr>
                  </a:outerShdw>
                </a:effectLst>
              </a:rPr>
              <a:t>   </a:t>
            </a:r>
            <a:r>
              <a:rPr lang="en-US" altLang="zh-CN" sz="2800" b="1" dirty="0" err="1">
                <a:effectLst>
                  <a:outerShdw blurRad="38100" dist="38100" dir="2700000" algn="tl">
                    <a:srgbClr val="000000">
                      <a:alpha val="43137"/>
                    </a:srgbClr>
                  </a:outerShdw>
                </a:effectLst>
              </a:rPr>
              <a:t>Idempotency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（等幂律）</a:t>
            </a:r>
          </a:p>
        </p:txBody>
      </p:sp>
      <p:sp>
        <p:nvSpPr>
          <p:cNvPr id="2" name="灯片编号占位符 1">
            <a:extLst>
              <a:ext uri="{FF2B5EF4-FFF2-40B4-BE49-F238E27FC236}">
                <a16:creationId xmlns:a16="http://schemas.microsoft.com/office/drawing/2014/main" id="{64B5DD91-F900-483F-AAA2-3F7881EABCCC}"/>
              </a:ext>
            </a:extLst>
          </p:cNvPr>
          <p:cNvSpPr>
            <a:spLocks noGrp="1"/>
          </p:cNvSpPr>
          <p:nvPr>
            <p:ph type="sldNum" sz="quarter" idx="12"/>
          </p:nvPr>
        </p:nvSpPr>
        <p:spPr/>
        <p:txBody>
          <a:bodyPr/>
          <a:lstStyle/>
          <a:p>
            <a:pPr>
              <a:defRPr/>
            </a:pPr>
            <a:fld id="{6ED70E9F-2A67-474C-8A89-32AAC5337885}" type="slidenum">
              <a:rPr lang="en-US" altLang="zh-CN" smtClean="0"/>
              <a:pPr>
                <a:defRPr/>
              </a:pPr>
              <a:t>49</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69C44FB-B581-4F82-9DEA-28AFB98A0060}"/>
              </a:ext>
            </a:extLst>
          </p:cNvPr>
          <p:cNvSpPr>
            <a:spLocks noGrp="1" noChangeArrowheads="1"/>
          </p:cNvSpPr>
          <p:nvPr>
            <p:ph type="title"/>
          </p:nvPr>
        </p:nvSpPr>
        <p:spPr/>
        <p:txBody>
          <a:bodyPr/>
          <a:lstStyle/>
          <a:p>
            <a:pPr eaLnBrk="1" hangingPunct="1"/>
            <a:r>
              <a:rPr lang="en-US" altLang="zh-CN" dirty="0"/>
              <a:t>Propositions</a:t>
            </a:r>
            <a:r>
              <a:rPr lang="zh-CN" altLang="en-US" dirty="0"/>
              <a:t>（命题）</a:t>
            </a:r>
          </a:p>
        </p:txBody>
      </p:sp>
      <p:sp>
        <p:nvSpPr>
          <p:cNvPr id="16387" name="Rectangle 3">
            <a:extLst>
              <a:ext uri="{FF2B5EF4-FFF2-40B4-BE49-F238E27FC236}">
                <a16:creationId xmlns:a16="http://schemas.microsoft.com/office/drawing/2014/main" id="{DE877243-6CA3-401E-A80F-D8E911020258}"/>
              </a:ext>
            </a:extLst>
          </p:cNvPr>
          <p:cNvSpPr>
            <a:spLocks noGrp="1" noChangeArrowheads="1"/>
          </p:cNvSpPr>
          <p:nvPr>
            <p:ph type="body" idx="1"/>
          </p:nvPr>
        </p:nvSpPr>
        <p:spPr>
          <a:xfrm>
            <a:off x="457200" y="1600200"/>
            <a:ext cx="8507288" cy="4525963"/>
          </a:xfrm>
        </p:spPr>
        <p:txBody>
          <a:bodyPr/>
          <a:lstStyle/>
          <a:p>
            <a:pPr eaLnBrk="1" hangingPunct="1">
              <a:lnSpc>
                <a:spcPct val="130000"/>
              </a:lnSpc>
            </a:pPr>
            <a:r>
              <a:rPr lang="en-US" altLang="zh-CN" dirty="0"/>
              <a:t>A </a:t>
            </a:r>
            <a:r>
              <a:rPr lang="en-US" altLang="zh-CN" b="1" dirty="0"/>
              <a:t>statement</a:t>
            </a:r>
            <a:r>
              <a:rPr lang="en-US" altLang="zh-CN" dirty="0"/>
              <a:t> or </a:t>
            </a:r>
            <a:r>
              <a:rPr lang="en-US" altLang="zh-CN" b="1" dirty="0"/>
              <a:t>proposition</a:t>
            </a:r>
            <a:r>
              <a:rPr lang="en-US" altLang="zh-CN" dirty="0"/>
              <a:t> is a </a:t>
            </a:r>
            <a:r>
              <a:rPr lang="en-US" altLang="zh-CN" dirty="0">
                <a:solidFill>
                  <a:srgbClr val="C00000"/>
                </a:solidFill>
              </a:rPr>
              <a:t>declarative sentence</a:t>
            </a:r>
            <a:r>
              <a:rPr lang="zh-CN" altLang="en-US" dirty="0"/>
              <a:t>（陈述句） </a:t>
            </a:r>
            <a:r>
              <a:rPr lang="en-US" altLang="zh-CN" dirty="0"/>
              <a:t>that is </a:t>
            </a:r>
          </a:p>
          <a:p>
            <a:pPr marL="0" indent="0" algn="ctr" eaLnBrk="1" hangingPunct="1">
              <a:lnSpc>
                <a:spcPct val="130000"/>
              </a:lnSpc>
              <a:buNone/>
            </a:pPr>
            <a:r>
              <a:rPr lang="en-US" altLang="zh-CN" dirty="0"/>
              <a:t>“either </a:t>
            </a:r>
            <a:r>
              <a:rPr lang="en-US" altLang="zh-CN" i="1" dirty="0">
                <a:solidFill>
                  <a:schemeClr val="hlink"/>
                </a:solidFill>
              </a:rPr>
              <a:t>true</a:t>
            </a:r>
            <a:r>
              <a:rPr lang="en-US" altLang="zh-CN" dirty="0"/>
              <a:t> or </a:t>
            </a:r>
            <a:r>
              <a:rPr lang="en-US" altLang="zh-CN" i="1" dirty="0">
                <a:solidFill>
                  <a:schemeClr val="hlink"/>
                </a:solidFill>
              </a:rPr>
              <a:t>false</a:t>
            </a:r>
            <a:r>
              <a:rPr lang="en-US" altLang="zh-CN" i="1" dirty="0"/>
              <a:t>, </a:t>
            </a:r>
            <a:r>
              <a:rPr lang="en-US" altLang="zh-CN" dirty="0"/>
              <a:t>but not both”.</a:t>
            </a:r>
          </a:p>
          <a:p>
            <a:pPr lvl="1" eaLnBrk="1" hangingPunct="1">
              <a:lnSpc>
                <a:spcPct val="130000"/>
              </a:lnSpc>
            </a:pPr>
            <a:r>
              <a:rPr lang="en-US" altLang="zh-CN" dirty="0"/>
              <a:t>true = T (or 1)</a:t>
            </a:r>
          </a:p>
          <a:p>
            <a:pPr lvl="1" eaLnBrk="1" hangingPunct="1">
              <a:lnSpc>
                <a:spcPct val="130000"/>
              </a:lnSpc>
            </a:pPr>
            <a:r>
              <a:rPr lang="en-US" altLang="zh-CN" dirty="0"/>
              <a:t>false = F (or 0)  (binary logic)</a:t>
            </a:r>
          </a:p>
          <a:p>
            <a:pPr eaLnBrk="1" hangingPunct="1"/>
            <a:endParaRPr lang="en-US" altLang="zh-CN" dirty="0"/>
          </a:p>
        </p:txBody>
      </p:sp>
      <p:sp>
        <p:nvSpPr>
          <p:cNvPr id="2" name="灯片编号占位符 1">
            <a:extLst>
              <a:ext uri="{FF2B5EF4-FFF2-40B4-BE49-F238E27FC236}">
                <a16:creationId xmlns:a16="http://schemas.microsoft.com/office/drawing/2014/main" id="{EA6FDFF6-1096-4506-BBBF-47BE7E873C5A}"/>
              </a:ext>
            </a:extLst>
          </p:cNvPr>
          <p:cNvSpPr>
            <a:spLocks noGrp="1"/>
          </p:cNvSpPr>
          <p:nvPr>
            <p:ph type="sldNum" sz="quarter" idx="12"/>
          </p:nvPr>
        </p:nvSpPr>
        <p:spPr/>
        <p:txBody>
          <a:bodyPr/>
          <a:lstStyle/>
          <a:p>
            <a:fld id="{0E0F66E4-F918-4E84-900C-EBB0345C0212}" type="slidenum">
              <a:rPr lang="en-US" altLang="zh-CN" smtClean="0"/>
              <a:pPr/>
              <a:t>5</a:t>
            </a:fld>
            <a:endParaRPr lang="en-US" altLang="zh-CN"/>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3000" y="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 Equivalences</a:t>
            </a:r>
          </a:p>
        </p:txBody>
      </p:sp>
      <p:sp>
        <p:nvSpPr>
          <p:cNvPr id="23555" name="Rectangle 3"/>
          <p:cNvSpPr>
            <a:spLocks noGrp="1" noChangeArrowheads="1"/>
          </p:cNvSpPr>
          <p:nvPr>
            <p:ph type="body" idx="1"/>
          </p:nvPr>
        </p:nvSpPr>
        <p:spPr>
          <a:xfrm>
            <a:off x="1143000" y="1556792"/>
            <a:ext cx="6576328" cy="3456384"/>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Double negation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（双重否定律）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P</a:t>
            </a:r>
            <a:br>
              <a:rPr lang="en-US" altLang="zh-CN" sz="2800" b="1" i="1" dirty="0">
                <a:effectLst>
                  <a:outerShdw blurRad="38100" dist="38100" dir="2700000" algn="tl">
                    <a:srgbClr val="000000">
                      <a:alpha val="43137"/>
                    </a:srgbClr>
                  </a:outerShdw>
                </a:effectLst>
              </a:rPr>
            </a:br>
            <a:r>
              <a:rPr lang="en-US" altLang="zh-CN" sz="2800" b="1" dirty="0" err="1">
                <a:effectLst>
                  <a:outerShdw blurRad="38100" dist="38100" dir="2700000" algn="tl">
                    <a:srgbClr val="000000">
                      <a:alpha val="43137"/>
                    </a:srgbClr>
                  </a:outerShdw>
                </a:effectLst>
              </a:rPr>
              <a:t>Commutativity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（交换律）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Associativity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（结合律）</a:t>
            </a:r>
          </a:p>
        </p:txBody>
      </p:sp>
      <p:sp>
        <p:nvSpPr>
          <p:cNvPr id="2" name="灯片编号占位符 1">
            <a:extLst>
              <a:ext uri="{FF2B5EF4-FFF2-40B4-BE49-F238E27FC236}">
                <a16:creationId xmlns:a16="http://schemas.microsoft.com/office/drawing/2014/main" id="{0D9C8765-7070-4D0E-BDBC-E19390AABB3F}"/>
              </a:ext>
            </a:extLst>
          </p:cNvPr>
          <p:cNvSpPr>
            <a:spLocks noGrp="1"/>
          </p:cNvSpPr>
          <p:nvPr>
            <p:ph type="sldNum" sz="quarter" idx="12"/>
          </p:nvPr>
        </p:nvSpPr>
        <p:spPr/>
        <p:txBody>
          <a:bodyPr/>
          <a:lstStyle/>
          <a:p>
            <a:pPr>
              <a:defRPr/>
            </a:pPr>
            <a:fld id="{6ED70E9F-2A67-474C-8A89-32AAC5337885}" type="slidenum">
              <a:rPr lang="en-US" altLang="zh-CN" smtClean="0"/>
              <a:pPr>
                <a:defRPr/>
              </a:pPr>
              <a:t>50</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685800"/>
            <a:ext cx="7793038" cy="609600"/>
          </a:xfrm>
        </p:spPr>
        <p:txBody>
          <a:bodyPr/>
          <a:lstStyle/>
          <a:p>
            <a:pPr eaLnBrk="1" hangingPunct="1"/>
            <a:r>
              <a:rPr lang="en-US" altLang="zh-CN" b="1" dirty="0"/>
              <a:t>Logical Equivalences</a:t>
            </a:r>
            <a:endParaRPr lang="en-US" altLang="zh-CN" dirty="0"/>
          </a:p>
        </p:txBody>
      </p:sp>
      <p:sp>
        <p:nvSpPr>
          <p:cNvPr id="24579" name="Rectangle 3"/>
          <p:cNvSpPr>
            <a:spLocks noGrp="1" noChangeArrowheads="1"/>
          </p:cNvSpPr>
          <p:nvPr>
            <p:ph type="body" idx="1"/>
          </p:nvPr>
        </p:nvSpPr>
        <p:spPr>
          <a:xfrm>
            <a:off x="467544" y="1772816"/>
            <a:ext cx="7947967" cy="4114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i="1" dirty="0">
                <a:effectLst>
                  <a:outerShdw blurRad="38100" dist="38100" dir="2700000" algn="tl">
                    <a:srgbClr val="000000">
                      <a:alpha val="43137"/>
                    </a:srgbClr>
                  </a:outerShdw>
                </a:effectLst>
              </a:rPr>
              <a:t> </a:t>
            </a:r>
            <a:br>
              <a:rPr lang="en-US" altLang="zh-CN" sz="2800" b="1" i="1" dirty="0">
                <a:effectLst>
                  <a:outerShdw blurRad="38100" dist="38100" dir="2700000" algn="tl">
                    <a:srgbClr val="000000">
                      <a:alpha val="43137"/>
                    </a:srgbClr>
                  </a:outerShdw>
                </a:effectLst>
              </a:rPr>
            </a:b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Ù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a:t>
            </a:r>
            <a:br>
              <a:rPr lang="en-US" altLang="zh-CN" sz="2800" b="1" dirty="0">
                <a:effectLst>
                  <a:outerShdw blurRad="38100" dist="38100" dir="2700000" algn="tl">
                    <a:srgbClr val="000000">
                      <a:alpha val="43137"/>
                    </a:srgbClr>
                  </a:outerShdw>
                </a:effectLst>
              </a:rPr>
            </a:br>
            <a:r>
              <a:rPr lang="en-US" altLang="zh-CN" sz="2800" b="1" dirty="0" err="1">
                <a:effectLst>
                  <a:outerShdw blurRad="38100" dist="38100" dir="2700000" algn="tl">
                    <a:srgbClr val="000000">
                      <a:alpha val="43137"/>
                    </a:srgbClr>
                  </a:outerShdw>
                </a:effectLst>
              </a:rPr>
              <a:t>Distributivity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（分配律）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ÚØ</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ÙØ</a:t>
            </a:r>
            <a:r>
              <a:rPr lang="en-US" altLang="zh-CN" sz="2800" b="1" i="1" dirty="0">
                <a:effectLst>
                  <a:outerShdw blurRad="38100" dist="38100" dir="2700000" algn="tl">
                    <a:srgbClr val="000000">
                      <a:alpha val="43137"/>
                    </a:srgbClr>
                  </a:outerShdw>
                </a:effectLst>
              </a:rPr>
              <a:t>Q</a:t>
            </a:r>
            <a:br>
              <a:rPr lang="en-US" altLang="zh-CN" sz="2800" b="1" i="1" dirty="0">
                <a:effectLst>
                  <a:outerShdw blurRad="38100" dist="38100" dir="2700000" algn="tl">
                    <a:srgbClr val="000000">
                      <a:alpha val="43137"/>
                    </a:srgbClr>
                  </a:outerShdw>
                </a:effectLst>
              </a:rPr>
            </a:br>
            <a:r>
              <a:rPr lang="en-US" altLang="zh-CN" sz="2800" b="1" dirty="0" err="1">
                <a:effectLst>
                  <a:outerShdw blurRad="38100" dist="38100" dir="2700000" algn="tl">
                    <a:srgbClr val="000000">
                      <a:alpha val="43137"/>
                    </a:srgbClr>
                  </a:outerShdw>
                </a:effectLst>
              </a:rPr>
              <a:t>DeMorgan’s</a:t>
            </a:r>
            <a:r>
              <a:rPr lang="en-US" altLang="zh-CN" sz="2800" b="1" dirty="0">
                <a:effectLst>
                  <a:outerShdw blurRad="38100" dist="38100" dir="2700000" algn="tl">
                    <a:srgbClr val="000000">
                      <a:alpha val="43137"/>
                    </a:srgbClr>
                  </a:outerShdw>
                </a:effectLst>
              </a:rPr>
              <a:t> laws</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a:t>
            </a:r>
          </a:p>
          <a:p>
            <a:pPr marL="0" indent="0" eaLnBrk="1" hangingPunct="1">
              <a:buNone/>
            </a:pPr>
            <a:endParaRPr lang="en-US" altLang="zh-CN" sz="2800" b="1" i="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BCD462B9-DD00-4D29-B046-05D3AB473FD7}"/>
              </a:ext>
            </a:extLst>
          </p:cNvPr>
          <p:cNvSpPr>
            <a:spLocks noGrp="1"/>
          </p:cNvSpPr>
          <p:nvPr>
            <p:ph type="sldNum" sz="quarter" idx="12"/>
          </p:nvPr>
        </p:nvSpPr>
        <p:spPr/>
        <p:txBody>
          <a:bodyPr/>
          <a:lstStyle/>
          <a:p>
            <a:pPr>
              <a:defRPr/>
            </a:pPr>
            <a:fld id="{6ED70E9F-2A67-474C-8A89-32AAC5337885}" type="slidenum">
              <a:rPr lang="en-US" altLang="zh-CN" smtClean="0"/>
              <a:pPr>
                <a:defRPr/>
              </a:pPr>
              <a:t>51</a:t>
            </a:fld>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1810" y="0"/>
            <a:ext cx="7793038" cy="609600"/>
          </a:xfrm>
        </p:spPr>
        <p:txBody>
          <a:bodyPr/>
          <a:lstStyle/>
          <a:p>
            <a:pPr eaLnBrk="1" hangingPunct="1"/>
            <a:r>
              <a:rPr lang="en-US" altLang="zh-CN" b="1" dirty="0"/>
              <a:t>Logical Equivalences</a:t>
            </a:r>
            <a:endParaRPr lang="en-US" altLang="zh-CN" dirty="0"/>
          </a:p>
        </p:txBody>
      </p:sp>
      <p:sp>
        <p:nvSpPr>
          <p:cNvPr id="25603" name="Rectangle 3"/>
          <p:cNvSpPr>
            <a:spLocks noGrp="1" noChangeArrowheads="1"/>
          </p:cNvSpPr>
          <p:nvPr>
            <p:ph type="body" idx="1"/>
          </p:nvPr>
        </p:nvSpPr>
        <p:spPr>
          <a:xfrm>
            <a:off x="971600" y="1052736"/>
            <a:ext cx="7726213" cy="4876800"/>
          </a:xfrm>
        </p:spPr>
        <p:txBody>
          <a:bodyPr/>
          <a:lstStyle/>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Implication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（蕴涵等值式）</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T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Tautology</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（排中律）</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ÙØ</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F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Contradiction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（矛盾律）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Equivalence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（等价等值式）</a:t>
            </a:r>
            <a:endParaRPr lang="en-US" altLang="zh-CN" sz="2800"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Absurdity (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归谬论 </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91255D48-EBAD-47CC-B380-9E630CB05560}"/>
              </a:ext>
            </a:extLst>
          </p:cNvPr>
          <p:cNvSpPr>
            <a:spLocks noGrp="1"/>
          </p:cNvSpPr>
          <p:nvPr>
            <p:ph type="sldNum" sz="quarter" idx="12"/>
          </p:nvPr>
        </p:nvSpPr>
        <p:spPr/>
        <p:txBody>
          <a:bodyPr/>
          <a:lstStyle/>
          <a:p>
            <a:pPr>
              <a:defRPr/>
            </a:pPr>
            <a:fld id="{6ED70E9F-2A67-474C-8A89-32AAC5337885}" type="slidenum">
              <a:rPr lang="en-US" altLang="zh-CN" smtClean="0"/>
              <a:pPr>
                <a:defRPr/>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9592" y="260648"/>
            <a:ext cx="7793038" cy="609600"/>
          </a:xfrm>
        </p:spPr>
        <p:txBody>
          <a:bodyPr/>
          <a:lstStyle/>
          <a:p>
            <a:pPr eaLnBrk="1" hangingPunct="1"/>
            <a:r>
              <a:rPr lang="en-US" altLang="zh-CN" b="1" dirty="0"/>
              <a:t>Logical Equivalences</a:t>
            </a:r>
            <a:endParaRPr lang="en-US" altLang="zh-CN" dirty="0"/>
          </a:p>
        </p:txBody>
      </p:sp>
      <p:sp>
        <p:nvSpPr>
          <p:cNvPr id="26627" name="Rectangle 3"/>
          <p:cNvSpPr>
            <a:spLocks noGrp="1" noChangeArrowheads="1"/>
          </p:cNvSpPr>
          <p:nvPr>
            <p:ph type="body" idx="1"/>
          </p:nvPr>
        </p:nvSpPr>
        <p:spPr>
          <a:xfrm>
            <a:off x="1115616" y="1412776"/>
            <a:ext cx="6915150" cy="3733800"/>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rPr>
              <a:t>(</a:t>
            </a:r>
            <a:r>
              <a:rPr lang="en-US" altLang="zh-CN" sz="2800" b="1" dirty="0">
                <a:effectLst>
                  <a:outerShdw blurRad="38100" dist="38100" dir="2700000" algn="tl">
                    <a:srgbClr val="000000">
                      <a:alpha val="43137"/>
                    </a:srgbClr>
                  </a:outerShdw>
                </a:effectLst>
                <a:latin typeface="Symbol" panose="05050102010706020507" pitchFamily="18" charset="2"/>
              </a:rPr>
              <a:t>Ø</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Ø</a:t>
            </a:r>
            <a:r>
              <a:rPr lang="en-US" altLang="zh-CN" sz="2800" b="1" i="1" dirty="0">
                <a:effectLst>
                  <a:outerShdw blurRad="38100" dist="38100" dir="2700000" algn="tl">
                    <a:srgbClr val="000000">
                      <a:alpha val="43137"/>
                    </a:srgbClr>
                  </a:outerShdw>
                </a:effectLst>
              </a:rPr>
              <a:t>P</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Contrapositive</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（蕴涵逆反式）</a:t>
            </a:r>
          </a:p>
          <a:p>
            <a:pPr eaLnBrk="1" hangingPunct="1">
              <a:buFont typeface="Wingdings" panose="05000000000000000000" pitchFamily="2" charset="2"/>
              <a:buChar char="n"/>
            </a:pP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i="1" dirty="0" err="1">
                <a:effectLst>
                  <a:outerShdw blurRad="38100" dist="38100" dir="2700000" algn="tl">
                    <a:srgbClr val="000000">
                      <a:alpha val="43137"/>
                    </a:srgbClr>
                  </a:outerShdw>
                </a:effectLst>
              </a:rPr>
              <a:t>P</a:t>
            </a:r>
            <a:r>
              <a:rPr lang="en-US" altLang="zh-CN" sz="2800" b="1" i="1" dirty="0">
                <a:effectLst>
                  <a:outerShdw blurRad="38100" dist="38100" dir="2700000" algn="tl">
                    <a:srgbClr val="000000">
                      <a:alpha val="43137"/>
                    </a:srgbClr>
                  </a:outerShdw>
                </a:effectLst>
              </a:rPr>
              <a:t>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Ú</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br>
              <a:rPr lang="en-US" altLang="zh-CN" sz="2800" b="1" i="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Absorption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（吸收律）</a:t>
            </a:r>
          </a:p>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P </a:t>
            </a:r>
            <a:r>
              <a:rPr lang="en-US" altLang="zh-CN" sz="2800" b="1" dirty="0">
                <a:effectLst>
                  <a:outerShdw blurRad="38100" dist="38100" dir="2700000" algn="tl">
                    <a:srgbClr val="000000">
                      <a:alpha val="43137"/>
                    </a:srgbClr>
                  </a:outerShdw>
                </a:effectLst>
                <a:latin typeface="Symbol" panose="05050102010706020507" pitchFamily="18" charset="2"/>
              </a:rPr>
              <a:t>Ù</a:t>
            </a:r>
            <a:r>
              <a:rPr lang="en-US" altLang="zh-CN" sz="2800" b="1" i="1" dirty="0">
                <a:effectLst>
                  <a:outerShdw blurRad="38100" dist="38100" dir="2700000" algn="tl">
                    <a:srgbClr val="000000">
                      <a:alpha val="43137"/>
                    </a:srgbClr>
                  </a:outerShdw>
                </a:effectLst>
              </a:rPr>
              <a:t>Q</a:t>
            </a:r>
            <a:r>
              <a:rPr lang="en-US" altLang="zh-CN" sz="2800" b="1" dirty="0">
                <a:effectLst>
                  <a:outerShdw blurRad="38100" dist="38100" dir="2700000" algn="tl">
                    <a:srgbClr val="000000">
                      <a:alpha val="43137"/>
                    </a:srgbClr>
                  </a:outerShdw>
                </a:effectLst>
              </a:rPr>
              <a:t>)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 </a:t>
            </a:r>
            <a:r>
              <a:rPr lang="en-US" altLang="zh-CN"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P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dirty="0">
                <a:effectLst>
                  <a:outerShdw blurRad="38100" dist="38100" dir="2700000" algn="tl">
                    <a:srgbClr val="000000">
                      <a:alpha val="43137"/>
                    </a:srgbClr>
                  </a:outerShdw>
                </a:effectLst>
              </a:rPr>
              <a:t>(</a:t>
            </a:r>
            <a:r>
              <a:rPr lang="en-US" altLang="zh-CN" sz="2800" b="1" i="1" dirty="0">
                <a:effectLst>
                  <a:outerShdw blurRad="38100" dist="38100" dir="2700000" algn="tl">
                    <a:srgbClr val="000000">
                      <a:alpha val="43137"/>
                    </a:srgbClr>
                  </a:outerShdw>
                </a:effectLst>
              </a:rPr>
              <a:t>Q </a:t>
            </a:r>
            <a:r>
              <a:rPr lang="en-US" altLang="zh-CN" sz="2000" b="1" dirty="0">
                <a:effectLst>
                  <a:outerShdw blurRad="38100" dist="38100" dir="2700000" algn="tl">
                    <a:srgbClr val="000000">
                      <a:alpha val="43137"/>
                    </a:srgbClr>
                  </a:outerShdw>
                </a:effectLst>
                <a:latin typeface="Symbol" panose="05050102010706020507" pitchFamily="18" charset="2"/>
                <a:sym typeface="Symbol" panose="05050102010706020507" pitchFamily="18" charset="2"/>
              </a:rPr>
              <a:t></a:t>
            </a:r>
            <a:r>
              <a:rPr lang="en-US" altLang="zh-CN" sz="2800" b="1" dirty="0">
                <a:effectLst>
                  <a:outerShdw blurRad="38100" dist="38100" dir="2700000" algn="tl">
                    <a:srgbClr val="000000">
                      <a:alpha val="43137"/>
                    </a:srgbClr>
                  </a:outerShdw>
                </a:effectLst>
                <a:latin typeface="Symbol" panose="05050102010706020507" pitchFamily="18" charset="2"/>
              </a:rPr>
              <a:t> </a:t>
            </a:r>
            <a:r>
              <a:rPr lang="en-US" altLang="zh-CN" sz="2800" b="1" i="1" dirty="0">
                <a:effectLst>
                  <a:outerShdw blurRad="38100" dist="38100" dir="2700000" algn="tl">
                    <a:srgbClr val="000000">
                      <a:alpha val="43137"/>
                    </a:srgbClr>
                  </a:outerShdw>
                </a:effectLst>
              </a:rPr>
              <a:t>R</a:t>
            </a:r>
            <a:r>
              <a:rPr lang="en-US" altLang="zh-CN" sz="2800" b="1" dirty="0">
                <a:effectLst>
                  <a:outerShdw blurRad="38100" dist="38100" dir="2700000" algn="tl">
                    <a:srgbClr val="000000">
                      <a:alpha val="43137"/>
                    </a:srgbClr>
                  </a:outerShdw>
                </a:effectLst>
              </a:rPr>
              <a:t>)	</a:t>
            </a:r>
            <a:br>
              <a:rPr lang="en-US" altLang="zh-CN" sz="2800" b="1" dirty="0">
                <a:effectLst>
                  <a:outerShdw blurRad="38100" dist="38100" dir="2700000" algn="tl">
                    <a:srgbClr val="000000">
                      <a:alpha val="43137"/>
                    </a:srgbClr>
                  </a:outerShdw>
                </a:effectLst>
              </a:rPr>
            </a:br>
            <a:r>
              <a:rPr lang="en-US" altLang="zh-CN" sz="2800" b="1" dirty="0">
                <a:effectLst>
                  <a:outerShdw blurRad="38100" dist="38100" dir="2700000" algn="tl">
                    <a:srgbClr val="000000">
                      <a:alpha val="43137"/>
                    </a:srgbClr>
                  </a:outerShdw>
                </a:effectLst>
              </a:rPr>
              <a:t>Exportation</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（输出律）</a:t>
            </a:r>
          </a:p>
          <a:p>
            <a:pPr eaLnBrk="1" hangingPunct="1">
              <a:buFont typeface="Wingdings" panose="05000000000000000000" pitchFamily="2" charset="2"/>
              <a:buChar char="n"/>
            </a:pPr>
            <a:endParaRPr lang="zh-CN" altLang="en-US" b="1" dirty="0">
              <a:effectLst>
                <a:outerShdw blurRad="38100" dist="38100" dir="2700000" algn="tl">
                  <a:srgbClr val="000000">
                    <a:alpha val="43137"/>
                  </a:srgbClr>
                </a:outerShdw>
              </a:effectLst>
            </a:endParaRPr>
          </a:p>
          <a:p>
            <a:pPr eaLnBrk="1" hangingPunct="1">
              <a:buFont typeface="Wingdings" panose="05000000000000000000" pitchFamily="2" charset="2"/>
              <a:buChar char="n"/>
            </a:pPr>
            <a:endParaRPr lang="en-US" altLang="zh-CN" b="1" dirty="0">
              <a:effectLst>
                <a:outerShdw blurRad="38100" dist="38100" dir="2700000" algn="tl">
                  <a:srgbClr val="000000">
                    <a:alpha val="43137"/>
                  </a:srgbClr>
                </a:outerShdw>
              </a:effectLst>
            </a:endParaRPr>
          </a:p>
        </p:txBody>
      </p:sp>
      <p:sp>
        <p:nvSpPr>
          <p:cNvPr id="2" name="灯片编号占位符 1">
            <a:extLst>
              <a:ext uri="{FF2B5EF4-FFF2-40B4-BE49-F238E27FC236}">
                <a16:creationId xmlns:a16="http://schemas.microsoft.com/office/drawing/2014/main" id="{8D57B877-E4BE-4B5D-9BFF-1B11E887A716}"/>
              </a:ext>
            </a:extLst>
          </p:cNvPr>
          <p:cNvSpPr>
            <a:spLocks noGrp="1"/>
          </p:cNvSpPr>
          <p:nvPr>
            <p:ph type="sldNum" sz="quarter" idx="12"/>
          </p:nvPr>
        </p:nvSpPr>
        <p:spPr/>
        <p:txBody>
          <a:bodyPr/>
          <a:lstStyle/>
          <a:p>
            <a:pPr>
              <a:defRPr/>
            </a:pPr>
            <a:fld id="{6ED70E9F-2A67-474C-8A89-32AAC5337885}" type="slidenum">
              <a:rPr lang="en-US" altLang="zh-CN" smtClean="0"/>
              <a:pPr>
                <a:defRPr/>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More Equivalence Laws</a:t>
            </a:r>
          </a:p>
        </p:txBody>
      </p:sp>
      <p:sp>
        <p:nvSpPr>
          <p:cNvPr id="337923" name="Rectangle 3"/>
          <p:cNvSpPr>
            <a:spLocks noGrp="1" noChangeArrowheads="1"/>
          </p:cNvSpPr>
          <p:nvPr>
            <p:ph type="body" sz="half" idx="1"/>
          </p:nvPr>
        </p:nvSpPr>
        <p:spPr>
          <a:xfrm>
            <a:off x="457200" y="1600200"/>
            <a:ext cx="8229600" cy="4525963"/>
          </a:xfrm>
        </p:spPr>
        <p:txBody>
          <a:bodyPr/>
          <a:lstStyle/>
          <a:p>
            <a:pPr eaLnBrk="1" hangingPunct="1">
              <a:buFont typeface="Wingdings" panose="05000000000000000000" pitchFamily="2" charset="2"/>
              <a:buChar char="n"/>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Symbol" panose="05050102010706020507" pitchFamily="18" charset="2"/>
              </a:rPr>
              <a:t>De Morgan’s:</a:t>
            </a:r>
            <a:br>
              <a:rPr lang="en-US" altLang="zh-CN" sz="2800" dirty="0">
                <a:sym typeface="Symbol" panose="05050102010706020507" pitchFamily="18" charset="2"/>
              </a:rPr>
            </a:br>
            <a:r>
              <a:rPr lang="en-US" altLang="zh-CN" sz="2800" dirty="0">
                <a:sym typeface="Symbol" panose="05050102010706020507" pitchFamily="18" charset="2"/>
              </a:rPr>
              <a:t>	</a:t>
            </a:r>
            <a:r>
              <a:rPr lang="en-US" altLang="zh-CN" sz="2800" dirty="0">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br>
              <a:rPr lang="en-US" altLang="zh-CN" sz="2800" i="1" dirty="0">
                <a:solidFill>
                  <a:schemeClr val="accent2"/>
                </a:solidFill>
                <a:sym typeface="Symbol" panose="05050102010706020507" pitchFamily="18" charset="2"/>
              </a:rPr>
            </a:br>
            <a:r>
              <a:rPr lang="en-US" altLang="zh-CN" sz="2800" dirty="0">
                <a:solidFill>
                  <a:schemeClr val="accent2"/>
                </a:solidFill>
                <a:sym typeface="Symbol" panose="05050102010706020507" pitchFamily="18" charset="2"/>
              </a:rPr>
              <a:t> 	(</a:t>
            </a:r>
            <a:r>
              <a:rPr lang="en-US" altLang="zh-CN" sz="2800" i="1" dirty="0" err="1">
                <a:solidFill>
                  <a:schemeClr val="accent2"/>
                </a:solidFill>
                <a:sym typeface="Symbol" panose="05050102010706020507" pitchFamily="18" charset="2"/>
              </a:rPr>
              <a:t>p</a:t>
            </a:r>
            <a:r>
              <a:rPr lang="en-US" altLang="zh-CN" sz="2800" dirty="0" err="1">
                <a:solidFill>
                  <a:schemeClr val="accent2"/>
                </a:solidFill>
                <a:sym typeface="Symbol" panose="05050102010706020507" pitchFamily="18" charset="2"/>
              </a:rPr>
              <a:t></a:t>
            </a:r>
            <a:r>
              <a:rPr lang="en-US" altLang="zh-CN" sz="2800" i="1" dirty="0" err="1">
                <a:solidFill>
                  <a:schemeClr val="accent2"/>
                </a:solidFill>
                <a:sym typeface="Symbol" panose="05050102010706020507" pitchFamily="18" charset="2"/>
              </a:rPr>
              <a:t>q</a:t>
            </a:r>
            <a:r>
              <a:rPr lang="en-US" altLang="zh-CN" sz="2800" dirty="0">
                <a:solidFill>
                  <a:schemeClr val="accent2"/>
                </a:solidFill>
                <a:sym typeface="Symbol" panose="05050102010706020507" pitchFamily="18" charset="2"/>
              </a:rPr>
              <a:t>)  </a:t>
            </a:r>
            <a:r>
              <a:rPr lang="en-US" altLang="zh-CN" sz="2800" i="1" dirty="0">
                <a:solidFill>
                  <a:schemeClr val="accent2"/>
                </a:solidFill>
                <a:sym typeface="Symbol" panose="05050102010706020507" pitchFamily="18" charset="2"/>
              </a:rPr>
              <a:t>p </a:t>
            </a:r>
            <a:r>
              <a:rPr lang="en-US" altLang="zh-CN" sz="2800" dirty="0">
                <a:solidFill>
                  <a:schemeClr val="accent2"/>
                </a:solidFill>
                <a:sym typeface="Symbol" panose="05050102010706020507" pitchFamily="18" charset="2"/>
              </a:rPr>
              <a:t> </a:t>
            </a:r>
            <a:r>
              <a:rPr lang="en-US" altLang="zh-CN" sz="2800" i="1" dirty="0">
                <a:solidFill>
                  <a:schemeClr val="accent2"/>
                </a:solidFill>
                <a:sym typeface="Symbol" panose="05050102010706020507" pitchFamily="18" charset="2"/>
              </a:rPr>
              <a:t>q</a:t>
            </a:r>
            <a:r>
              <a:rPr lang="en-US" altLang="zh-CN" sz="2800" dirty="0">
                <a:sym typeface="Symbol" panose="05050102010706020507" pitchFamily="18" charset="2"/>
              </a:rPr>
              <a:t> </a:t>
            </a:r>
          </a:p>
          <a:p>
            <a:pPr eaLnBrk="1" hangingPunct="1">
              <a:buFont typeface="Wingdings" panose="05000000000000000000" pitchFamily="2" charset="2"/>
              <a:buChar char="n"/>
            </a:pP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德</a:t>
            </a: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摩根律扩展：</a:t>
            </a:r>
            <a:endPar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800100" lvl="2" indent="0" eaLnBrk="1" hangingPunct="1">
              <a:buNone/>
            </a:pP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r   s)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r  s</a:t>
            </a:r>
            <a:endParaRPr lang="en-US" altLang="zh-CN" dirty="0">
              <a:sym typeface="Symbol" panose="05050102010706020507" pitchFamily="18" charset="2"/>
            </a:endParaRPr>
          </a:p>
        </p:txBody>
      </p:sp>
      <p:sp>
        <p:nvSpPr>
          <p:cNvPr id="35844" name="Text Box 4"/>
          <p:cNvSpPr txBox="1">
            <a:spLocks noChangeArrowheads="1"/>
          </p:cNvSpPr>
          <p:nvPr/>
        </p:nvSpPr>
        <p:spPr bwMode="auto">
          <a:xfrm>
            <a:off x="4038600" y="76200"/>
            <a:ext cx="503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#1.1 – Propositional Logic: Equivalences</a:t>
            </a:r>
          </a:p>
        </p:txBody>
      </p:sp>
      <p:pic>
        <p:nvPicPr>
          <p:cNvPr id="35845" name="Picture 5" descr="DeMorgan"/>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940773" y="1913384"/>
            <a:ext cx="1127125"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6" name="Text Box 6"/>
          <p:cNvSpPr txBox="1">
            <a:spLocks noChangeArrowheads="1"/>
          </p:cNvSpPr>
          <p:nvPr/>
        </p:nvSpPr>
        <p:spPr bwMode="auto">
          <a:xfrm>
            <a:off x="6804248" y="3284984"/>
            <a:ext cx="1327150" cy="9159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latin typeface="Times New Roman" panose="02020603050405020304" pitchFamily="18" charset="0"/>
              </a:rPr>
              <a:t>Augustus</a:t>
            </a:r>
            <a:br>
              <a:rPr lang="en-US" altLang="zh-CN" sz="1800">
                <a:latin typeface="Times New Roman" panose="02020603050405020304" pitchFamily="18" charset="0"/>
              </a:rPr>
            </a:br>
            <a:r>
              <a:rPr lang="en-US" altLang="zh-CN" sz="1800">
                <a:latin typeface="Times New Roman" panose="02020603050405020304" pitchFamily="18" charset="0"/>
              </a:rPr>
              <a:t>De Morgan</a:t>
            </a:r>
            <a:br>
              <a:rPr lang="en-US" altLang="zh-CN" sz="1800">
                <a:latin typeface="Times New Roman" panose="02020603050405020304" pitchFamily="18" charset="0"/>
              </a:rPr>
            </a:br>
            <a:r>
              <a:rPr lang="en-US" altLang="zh-CN" sz="1800">
                <a:latin typeface="Times New Roman" panose="02020603050405020304" pitchFamily="18" charset="0"/>
              </a:rPr>
              <a:t>(1806-1871)</a:t>
            </a:r>
          </a:p>
        </p:txBody>
      </p:sp>
      <p:sp>
        <p:nvSpPr>
          <p:cNvPr id="2" name="灯片编号占位符 1">
            <a:extLst>
              <a:ext uri="{FF2B5EF4-FFF2-40B4-BE49-F238E27FC236}">
                <a16:creationId xmlns:a16="http://schemas.microsoft.com/office/drawing/2014/main" id="{2ACCB85F-2E77-49DC-BB06-517F3AAE8D03}"/>
              </a:ext>
            </a:extLst>
          </p:cNvPr>
          <p:cNvSpPr>
            <a:spLocks noGrp="1"/>
          </p:cNvSpPr>
          <p:nvPr>
            <p:ph type="sldNum" sz="quarter" idx="12"/>
          </p:nvPr>
        </p:nvSpPr>
        <p:spPr/>
        <p:txBody>
          <a:bodyPr/>
          <a:lstStyle/>
          <a:p>
            <a:pPr>
              <a:defRPr/>
            </a:pPr>
            <a:fld id="{E0369857-68DA-4D9D-9094-857DD3AB2FDE}" type="slidenum">
              <a:rPr lang="en-US" altLang="zh-CN" smtClean="0"/>
              <a:pPr>
                <a:defRPr/>
              </a:pPr>
              <a:t>54</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4" fill="hold" grpId="0" nodeType="with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Defining Operators via Equivalences</a:t>
            </a:r>
          </a:p>
        </p:txBody>
      </p:sp>
      <p:sp>
        <p:nvSpPr>
          <p:cNvPr id="339971" name="Rectangle 3"/>
          <p:cNvSpPr>
            <a:spLocks noGrp="1" noChangeArrowheads="1"/>
          </p:cNvSpPr>
          <p:nvPr>
            <p:ph type="body" idx="1"/>
          </p:nvPr>
        </p:nvSpPr>
        <p:spPr>
          <a:xfrm>
            <a:off x="539552" y="1616076"/>
            <a:ext cx="8229600" cy="4525963"/>
          </a:xfrm>
        </p:spPr>
        <p:txBody>
          <a:bodyPr/>
          <a:lstStyle/>
          <a:p>
            <a:pPr eaLnBrk="1" hangingPunct="1">
              <a:buFontTx/>
              <a:buNone/>
            </a:pPr>
            <a:r>
              <a:rPr lang="en-US" altLang="zh-CN" dirty="0"/>
              <a:t>  Using equivalences, we can </a:t>
            </a:r>
            <a:r>
              <a:rPr lang="en-US" altLang="zh-CN" i="1" dirty="0"/>
              <a:t>define</a:t>
            </a:r>
            <a:r>
              <a:rPr lang="en-US" altLang="zh-CN" dirty="0"/>
              <a:t> operators in terms of other operators.</a:t>
            </a:r>
          </a:p>
          <a:p>
            <a:pPr eaLnBrk="1" hangingPunct="1"/>
            <a:r>
              <a:rPr lang="en-US" altLang="zh-CN" dirty="0"/>
              <a:t>Exclusive or: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                        </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r>
              <a:rPr lang="en-US" altLang="zh-CN" i="1" dirty="0">
                <a:solidFill>
                  <a:schemeClr val="accent2"/>
                </a:solidFill>
                <a:sym typeface="Symbol" panose="05050102010706020507" pitchFamily="18" charset="2"/>
              </a:rPr>
              <a:t>p</a:t>
            </a:r>
            <a:r>
              <a:rPr lang="en-US" altLang="zh-CN" dirty="0">
                <a:solidFill>
                  <a:schemeClr val="accent2"/>
                </a:solidFill>
                <a:sym typeface="Symbol" panose="05050102010706020507" pitchFamily="18" charset="2"/>
              </a:rPr>
              <a:t>)</a:t>
            </a:r>
          </a:p>
        </p:txBody>
      </p:sp>
      <p:sp>
        <p:nvSpPr>
          <p:cNvPr id="2" name="灯片编号占位符 1">
            <a:extLst>
              <a:ext uri="{FF2B5EF4-FFF2-40B4-BE49-F238E27FC236}">
                <a16:creationId xmlns:a16="http://schemas.microsoft.com/office/drawing/2014/main" id="{8C380B31-9F5E-4F21-A4B9-643C9CFD14EA}"/>
              </a:ext>
            </a:extLst>
          </p:cNvPr>
          <p:cNvSpPr>
            <a:spLocks noGrp="1"/>
          </p:cNvSpPr>
          <p:nvPr>
            <p:ph type="sldNum" sz="quarter" idx="12"/>
          </p:nvPr>
        </p:nvSpPr>
        <p:spPr/>
        <p:txBody>
          <a:bodyPr/>
          <a:lstStyle/>
          <a:p>
            <a:pPr>
              <a:defRPr/>
            </a:pPr>
            <a:fld id="{6ED70E9F-2A67-474C-8A89-32AAC5337885}" type="slidenum">
              <a:rPr lang="en-US" altLang="zh-CN"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9971">
                                            <p:txEl>
                                              <p:pRg st="1" end="1"/>
                                            </p:txEl>
                                          </p:spTgt>
                                        </p:tgtEl>
                                        <p:attrNameLst>
                                          <p:attrName>style.visibility</p:attrName>
                                        </p:attrNameLst>
                                      </p:cBhvr>
                                      <p:to>
                                        <p:strVal val="visible"/>
                                      </p:to>
                                    </p:set>
                                    <p:anim calcmode="lin" valueType="num">
                                      <p:cBhvr additive="base">
                                        <p:cTn id="13" dur="500" fill="hold"/>
                                        <p:tgtEl>
                                          <p:spTgt spid="3399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997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75666AF-3D05-412D-95EA-192CB08480AD}"/>
              </a:ext>
            </a:extLst>
          </p:cNvPr>
          <p:cNvSpPr>
            <a:spLocks noGrp="1" noChangeArrowheads="1"/>
          </p:cNvSpPr>
          <p:nvPr>
            <p:ph type="title"/>
          </p:nvPr>
        </p:nvSpPr>
        <p:spPr/>
        <p:txBody>
          <a:bodyPr/>
          <a:lstStyle/>
          <a:p>
            <a:pPr eaLnBrk="1" hangingPunct="1"/>
            <a:r>
              <a:rPr lang="en-GB" altLang="zh-CN" b="1" dirty="0">
                <a:latin typeface="微软雅黑" panose="020B0503020204020204" pitchFamily="34" charset="-122"/>
                <a:ea typeface="微软雅黑" panose="020B0503020204020204" pitchFamily="34" charset="-122"/>
              </a:rPr>
              <a:t>Tautologies revisited</a:t>
            </a:r>
            <a:endParaRPr lang="en-US" altLang="zh-CN" b="1" dirty="0">
              <a:latin typeface="微软雅黑" panose="020B0503020204020204" pitchFamily="34" charset="-122"/>
              <a:ea typeface="微软雅黑" panose="020B0503020204020204" pitchFamily="34" charset="-122"/>
            </a:endParaRPr>
          </a:p>
        </p:txBody>
      </p:sp>
      <p:sp>
        <p:nvSpPr>
          <p:cNvPr id="51203" name="Rectangle 3">
            <a:extLst>
              <a:ext uri="{FF2B5EF4-FFF2-40B4-BE49-F238E27FC236}">
                <a16:creationId xmlns:a16="http://schemas.microsoft.com/office/drawing/2014/main" id="{C7D24755-0E84-4E15-9EAB-EE0263B1FBC9}"/>
              </a:ext>
            </a:extLst>
          </p:cNvPr>
          <p:cNvSpPr>
            <a:spLocks noGrp="1" noChangeArrowheads="1"/>
          </p:cNvSpPr>
          <p:nvPr>
            <p:ph type="body" idx="1"/>
          </p:nvPr>
        </p:nvSpPr>
        <p:spPr>
          <a:xfrm>
            <a:off x="457200" y="1600200"/>
            <a:ext cx="8363272" cy="4525963"/>
          </a:xfrm>
        </p:spPr>
        <p:txBody>
          <a:bodyPr/>
          <a:lstStyle/>
          <a:p>
            <a:pPr eaLnBrk="1" hangingPunct="1"/>
            <a:r>
              <a:rPr lang="en-GB" altLang="zh-CN" b="1" dirty="0">
                <a:latin typeface="微软雅黑" panose="020B0503020204020204" pitchFamily="34" charset="-122"/>
                <a:ea typeface="微软雅黑" panose="020B0503020204020204" pitchFamily="34" charset="-122"/>
              </a:rPr>
              <a:t>We’ve introduced the notion of a tautology using the example </a:t>
            </a:r>
            <a:r>
              <a:rPr lang="en-US" altLang="zh-CN" i="1" dirty="0">
                <a:solidFill>
                  <a:schemeClr val="accent2"/>
                </a:solidFill>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p</a:t>
            </a:r>
          </a:p>
          <a:p>
            <a:pPr eaLnBrk="1" hangingPunct="1"/>
            <a:r>
              <a:rPr lang="en-US" altLang="zh-CN" b="1" dirty="0">
                <a:latin typeface="微软雅黑" panose="020B0503020204020204" pitchFamily="34" charset="-122"/>
                <a:ea typeface="微软雅黑" panose="020B0503020204020204" pitchFamily="34" charset="-122"/>
                <a:sym typeface="Symbol" panose="05050102010706020507" pitchFamily="18" charset="2"/>
              </a:rPr>
              <a:t>Now, you know more operators, so can formulate many more tautologies, e.g.,</a:t>
            </a:r>
            <a:br>
              <a:rPr lang="en-US" altLang="zh-CN" dirty="0">
                <a:sym typeface="Symbol" panose="05050102010706020507" pitchFamily="18" charset="2"/>
              </a:rPr>
            </a:br>
            <a:r>
              <a:rPr lang="en-US" altLang="zh-CN" dirty="0">
                <a:sym typeface="Symbol" panose="05050102010706020507" pitchFamily="18" charset="2"/>
              </a:rPr>
              <a:t>(</a:t>
            </a:r>
            <a:r>
              <a:rPr lang="en-US" altLang="zh-CN" i="1" dirty="0" err="1">
                <a:solidFill>
                  <a:schemeClr val="accent2"/>
                </a:solidFill>
                <a:sym typeface="Symbol" panose="05050102010706020507" pitchFamily="18" charset="2"/>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dirty="0">
                <a:solidFill>
                  <a:schemeClr val="accent2"/>
                </a:solidFill>
                <a:sym typeface="Symbol" panose="05050102010706020507" pitchFamily="18" charset="2"/>
              </a:rPr>
              <a:t>  (</a:t>
            </a:r>
            <a:r>
              <a:rPr lang="en-US" altLang="zh-CN" i="1" dirty="0">
                <a:solidFill>
                  <a:schemeClr val="accent2"/>
                </a:solidFill>
                <a:sym typeface="Symbol" panose="05050102010706020507" pitchFamily="18" charset="2"/>
              </a:rPr>
              <a:t>p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q</a:t>
            </a:r>
            <a:r>
              <a:rPr lang="en-US" altLang="zh-CN" dirty="0">
                <a:solidFill>
                  <a:schemeClr val="accent2"/>
                </a:solidFill>
                <a:sym typeface="Symbol" panose="05050102010706020507" pitchFamily="18" charset="2"/>
              </a:rPr>
              <a:t>)</a:t>
            </a:r>
            <a:br>
              <a:rPr lang="en-US" altLang="zh-CN" dirty="0">
                <a:solidFill>
                  <a:schemeClr val="accent2"/>
                </a:solidFill>
                <a:sym typeface="Symbol" panose="05050102010706020507" pitchFamily="18" charset="2"/>
              </a:rPr>
            </a:br>
            <a:r>
              <a:rPr lang="en-US" altLang="zh-CN" dirty="0">
                <a:solidFill>
                  <a:schemeClr val="accent2"/>
                </a:solidFill>
                <a:sym typeface="Symbol" panose="05050102010706020507" pitchFamily="18" charset="2"/>
              </a:rPr>
              <a:t>(</a:t>
            </a:r>
            <a:r>
              <a:rPr lang="en-US" altLang="zh-CN" i="1" dirty="0" err="1">
                <a:solidFill>
                  <a:schemeClr val="accent2"/>
                </a:solidFill>
              </a:rPr>
              <a:t>p</a:t>
            </a:r>
            <a:r>
              <a:rPr lang="en-US" altLang="zh-CN" dirty="0" err="1">
                <a:solidFill>
                  <a:schemeClr val="accent2"/>
                </a:solidFill>
                <a:sym typeface="Symbol" panose="05050102010706020507" pitchFamily="18" charset="2"/>
              </a:rPr>
              <a:t></a:t>
            </a:r>
            <a:r>
              <a:rPr lang="en-US" altLang="zh-CN" i="1" dirty="0" err="1">
                <a:solidFill>
                  <a:schemeClr val="accent2"/>
                </a:solidFill>
                <a:sym typeface="Symbol" panose="05050102010706020507" pitchFamily="18" charset="2"/>
              </a:rPr>
              <a:t>q</a:t>
            </a:r>
            <a:r>
              <a:rPr lang="en-US" altLang="zh-CN" i="1" dirty="0">
                <a:solidFill>
                  <a:schemeClr val="accent2"/>
                </a:solidFill>
                <a:sym typeface="Symbol" panose="05050102010706020507" pitchFamily="18" charset="2"/>
              </a:rPr>
              <a:t>)</a:t>
            </a:r>
            <a:r>
              <a:rPr lang="en-US" altLang="zh-CN" i="1" dirty="0">
                <a:solidFill>
                  <a:schemeClr val="accent2"/>
                </a:solidFill>
              </a:rPr>
              <a:t> </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i="1" dirty="0">
                <a:solidFill>
                  <a:schemeClr val="accent2"/>
                </a:solidFill>
              </a:rPr>
              <a:t>q </a:t>
            </a:r>
            <a:r>
              <a:rPr lang="en-US" altLang="zh-CN" dirty="0">
                <a:solidFill>
                  <a:schemeClr val="accent2"/>
                </a:solidFill>
                <a:sym typeface="Symbol" panose="05050102010706020507" pitchFamily="18" charset="2"/>
              </a:rPr>
              <a:t> </a:t>
            </a:r>
            <a:r>
              <a:rPr lang="en-US" altLang="zh-CN" dirty="0">
                <a:solidFill>
                  <a:schemeClr val="accent2"/>
                </a:solidFill>
                <a:latin typeface="Times New Roman" panose="02020603050405020304" pitchFamily="18" charset="0"/>
              </a:rPr>
              <a:t>¬</a:t>
            </a:r>
            <a:r>
              <a:rPr lang="en-US" altLang="zh-CN" dirty="0">
                <a:solidFill>
                  <a:schemeClr val="accent2"/>
                </a:solidFill>
                <a:sym typeface="Symbol" panose="05050102010706020507" pitchFamily="18" charset="2"/>
              </a:rPr>
              <a:t> </a:t>
            </a:r>
            <a:r>
              <a:rPr lang="en-US" altLang="zh-CN" i="1" dirty="0">
                <a:solidFill>
                  <a:schemeClr val="accent2"/>
                </a:solidFill>
              </a:rPr>
              <a:t>p), and so on</a:t>
            </a:r>
          </a:p>
          <a:p>
            <a:pPr eaLnBrk="1" hangingPunct="1"/>
            <a:endParaRPr lang="en-US" altLang="zh-CN" dirty="0">
              <a:solidFill>
                <a:schemeClr val="accent2"/>
              </a:solidFill>
              <a:sym typeface="Symbol" panose="05050102010706020507" pitchFamily="18" charset="2"/>
            </a:endParaRPr>
          </a:p>
        </p:txBody>
      </p:sp>
      <p:sp>
        <p:nvSpPr>
          <p:cNvPr id="2" name="灯片编号占位符 1">
            <a:extLst>
              <a:ext uri="{FF2B5EF4-FFF2-40B4-BE49-F238E27FC236}">
                <a16:creationId xmlns:a16="http://schemas.microsoft.com/office/drawing/2014/main" id="{AB0B610B-8742-4621-B771-9275A62B1C45}"/>
              </a:ext>
            </a:extLst>
          </p:cNvPr>
          <p:cNvSpPr>
            <a:spLocks noGrp="1"/>
          </p:cNvSpPr>
          <p:nvPr>
            <p:ph type="sldNum" sz="quarter" idx="12"/>
          </p:nvPr>
        </p:nvSpPr>
        <p:spPr/>
        <p:txBody>
          <a:bodyPr/>
          <a:lstStyle/>
          <a:p>
            <a:pPr>
              <a:defRPr/>
            </a:pPr>
            <a:fld id="{6ED70E9F-2A67-474C-8A89-32AAC5337885}"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43000" y="304800"/>
            <a:ext cx="7793038"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EXAMPLE 4 </a:t>
            </a:r>
          </a:p>
        </p:txBody>
      </p:sp>
      <p:sp>
        <p:nvSpPr>
          <p:cNvPr id="40963" name="Rectangle 3"/>
          <p:cNvSpPr>
            <a:spLocks noGrp="1" noChangeArrowheads="1"/>
          </p:cNvSpPr>
          <p:nvPr>
            <p:ph type="body" idx="1"/>
          </p:nvPr>
        </p:nvSpPr>
        <p:spPr>
          <a:xfrm>
            <a:off x="755576" y="1447800"/>
            <a:ext cx="7924800" cy="2667000"/>
          </a:xfrm>
        </p:spPr>
        <p:txBody>
          <a:bodyPr/>
          <a:lstStyle/>
          <a:p>
            <a:pPr eaLnBrk="1" hangingPunct="1">
              <a:lnSpc>
                <a:spcPct val="220000"/>
              </a:lnSpc>
              <a:buFont typeface="Wingdings" panose="05000000000000000000" pitchFamily="2" charset="2"/>
              <a:buChar char="n"/>
            </a:pPr>
            <a:r>
              <a:rPr lang="en-US" altLang="zh-CN" sz="2000" b="1" dirty="0">
                <a:effectLst>
                  <a:outerShdw blurRad="38100" dist="38100" dir="2700000" algn="tl">
                    <a:srgbClr val="000000">
                      <a:alpha val="43137"/>
                    </a:srgbClr>
                  </a:outerShdw>
                </a:effectLst>
              </a:rPr>
              <a:t> Show that the propositions p∨(</a:t>
            </a:r>
            <a:r>
              <a:rPr lang="en-US" altLang="zh-CN" sz="2000" b="1" dirty="0" err="1">
                <a:effectLst>
                  <a:outerShdw blurRad="38100" dist="38100" dir="2700000" algn="tl">
                    <a:srgbClr val="000000">
                      <a:alpha val="43137"/>
                    </a:srgbClr>
                  </a:outerShdw>
                </a:effectLst>
              </a:rPr>
              <a:t>q∧r</a:t>
            </a:r>
            <a:r>
              <a:rPr lang="en-US" altLang="zh-CN" sz="2000" b="1" dirty="0">
                <a:effectLst>
                  <a:outerShdw blurRad="38100" dist="38100" dir="2700000" algn="tl">
                    <a:srgbClr val="000000">
                      <a:alpha val="43137"/>
                    </a:srgbClr>
                  </a:outerShdw>
                </a:effectLst>
              </a:rPr>
              <a:t>) and (</a:t>
            </a:r>
            <a:r>
              <a:rPr lang="en-US" altLang="zh-CN" sz="2000" b="1" dirty="0" err="1">
                <a:effectLst>
                  <a:outerShdw blurRad="38100" dist="38100" dir="2700000" algn="tl">
                    <a:srgbClr val="000000">
                      <a:alpha val="43137"/>
                    </a:srgbClr>
                  </a:outerShdw>
                </a:effectLst>
              </a:rPr>
              <a:t>p∨q</a:t>
            </a:r>
            <a:r>
              <a:rPr lang="en-US" altLang="zh-CN" sz="2000" b="1" dirty="0">
                <a:effectLst>
                  <a:outerShdw blurRad="38100" dist="38100" dir="2700000" algn="tl">
                    <a:srgbClr val="000000">
                      <a:alpha val="43137"/>
                    </a:srgbClr>
                  </a:outerShdw>
                </a:effectLst>
              </a:rPr>
              <a:t>)∧(</a:t>
            </a:r>
            <a:r>
              <a:rPr lang="en-US" altLang="zh-CN" sz="2000" b="1" dirty="0" err="1">
                <a:effectLst>
                  <a:outerShdw blurRad="38100" dist="38100" dir="2700000" algn="tl">
                    <a:srgbClr val="000000">
                      <a:alpha val="43137"/>
                    </a:srgbClr>
                  </a:outerShdw>
                </a:effectLst>
              </a:rPr>
              <a:t>p∨r</a:t>
            </a:r>
            <a:r>
              <a:rPr lang="en-US" altLang="zh-CN" sz="2000" b="1" dirty="0">
                <a:effectLst>
                  <a:outerShdw blurRad="38100" dist="38100" dir="2700000" algn="tl">
                    <a:srgbClr val="000000">
                      <a:alpha val="43137"/>
                    </a:srgbClr>
                  </a:outerShdw>
                </a:effectLst>
              </a:rPr>
              <a:t>) are logically equivalent. This is the distributive law of disjunction over conjunction.</a:t>
            </a:r>
          </a:p>
        </p:txBody>
      </p:sp>
      <p:sp>
        <p:nvSpPr>
          <p:cNvPr id="2" name="灯片编号占位符 1">
            <a:extLst>
              <a:ext uri="{FF2B5EF4-FFF2-40B4-BE49-F238E27FC236}">
                <a16:creationId xmlns:a16="http://schemas.microsoft.com/office/drawing/2014/main" id="{CE37799D-6D48-4714-8F27-691FFE4B41E4}"/>
              </a:ext>
            </a:extLst>
          </p:cNvPr>
          <p:cNvSpPr>
            <a:spLocks noGrp="1"/>
          </p:cNvSpPr>
          <p:nvPr>
            <p:ph type="sldNum" sz="quarter" idx="12"/>
          </p:nvPr>
        </p:nvSpPr>
        <p:spPr/>
        <p:txBody>
          <a:bodyPr/>
          <a:lstStyle/>
          <a:p>
            <a:pPr>
              <a:defRPr/>
            </a:pPr>
            <a:fld id="{6ED70E9F-2A67-474C-8A89-32AAC5337885}" type="slidenum">
              <a:rPr lang="en-US" altLang="zh-CN" smtClean="0"/>
              <a:pPr>
                <a:defRPr/>
              </a:pPr>
              <a:t>57</a:t>
            </a:fld>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Table 4</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4676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96975"/>
            <a:ext cx="743585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3347864"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6" name="椭圆 5"/>
          <p:cNvSpPr/>
          <p:nvPr/>
        </p:nvSpPr>
        <p:spPr>
          <a:xfrm>
            <a:off x="6876256" y="2924944"/>
            <a:ext cx="720080" cy="3510781"/>
          </a:xfrm>
          <a:prstGeom prst="ellipse">
            <a:avLst/>
          </a:prstGeom>
          <a:solidFill>
            <a:schemeClr val="bg1">
              <a:alpha val="0"/>
            </a:schemeClr>
          </a:solidFill>
          <a:ln>
            <a:solidFill>
              <a:srgbClr val="FF0000"/>
            </a:solidFill>
          </a:ln>
          <a:effectLst>
            <a:outerShdw blurRad="50800" dist="50800" dir="5400000" algn="ctr" rotWithShape="0">
              <a:srgbClr val="000000"/>
            </a:outerShdw>
            <a:reflection endPos="0" dist="508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zh-CN" altLang="en-US"/>
          </a:p>
        </p:txBody>
      </p:sp>
      <p:sp>
        <p:nvSpPr>
          <p:cNvPr id="3" name="灯片编号占位符 2">
            <a:extLst>
              <a:ext uri="{FF2B5EF4-FFF2-40B4-BE49-F238E27FC236}">
                <a16:creationId xmlns:a16="http://schemas.microsoft.com/office/drawing/2014/main" id="{645D80CF-5B54-486A-8D08-5DC5C2CCC6A9}"/>
              </a:ext>
            </a:extLst>
          </p:cNvPr>
          <p:cNvSpPr>
            <a:spLocks noGrp="1"/>
          </p:cNvSpPr>
          <p:nvPr>
            <p:ph type="sldNum" sz="quarter" idx="12"/>
          </p:nvPr>
        </p:nvSpPr>
        <p:spPr/>
        <p:txBody>
          <a:bodyPr/>
          <a:lstStyle/>
          <a:p>
            <a:pPr>
              <a:defRPr/>
            </a:pPr>
            <a:fld id="{6ED70E9F-2A67-474C-8A89-32AAC5337885}" type="slidenum">
              <a:rPr lang="en-US" altLang="zh-CN" smtClean="0"/>
              <a:pPr>
                <a:defRPr/>
              </a:pPr>
              <a:t>58</a:t>
            </a:fld>
            <a:endParaRPr lang="en-US" altLang="zh-CN"/>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81E4A86-AB7E-4C74-A7B7-2BA7F5E10D94}"/>
              </a:ext>
            </a:extLst>
          </p:cNvPr>
          <p:cNvSpPr>
            <a:spLocks noGrp="1" noChangeArrowheads="1"/>
          </p:cNvSpPr>
          <p:nvPr>
            <p:ph type="title"/>
          </p:nvPr>
        </p:nvSpPr>
        <p:spPr/>
        <p:txBody>
          <a:bodyPr/>
          <a:lstStyle/>
          <a:p>
            <a:pPr eaLnBrk="1" hangingPunct="1"/>
            <a:r>
              <a:rPr lang="zh-CN" altLang="en-US" sz="4800" b="1" dirty="0">
                <a:latin typeface="微软雅黑" panose="020B0503020204020204" pitchFamily="34" charset="-122"/>
                <a:ea typeface="微软雅黑" panose="020B0503020204020204" pitchFamily="34" charset="-122"/>
              </a:rPr>
              <a:t>置换规则</a:t>
            </a:r>
          </a:p>
        </p:txBody>
      </p:sp>
      <p:sp>
        <p:nvSpPr>
          <p:cNvPr id="43011" name="Rectangle 3">
            <a:extLst>
              <a:ext uri="{FF2B5EF4-FFF2-40B4-BE49-F238E27FC236}">
                <a16:creationId xmlns:a16="http://schemas.microsoft.com/office/drawing/2014/main" id="{7666E76B-6889-40E5-9FD2-E8F36ACF9E10}"/>
              </a:ext>
            </a:extLst>
          </p:cNvPr>
          <p:cNvSpPr>
            <a:spLocks noGrp="1" noChangeArrowheads="1"/>
          </p:cNvSpPr>
          <p:nvPr>
            <p:ph type="body" idx="1"/>
          </p:nvPr>
        </p:nvSpPr>
        <p:spPr>
          <a:xfrm>
            <a:off x="457200" y="1600200"/>
            <a:ext cx="8435280" cy="4525963"/>
          </a:xfrm>
        </p:spPr>
        <p:txBody>
          <a:bodyPr/>
          <a:lstStyle/>
          <a:p>
            <a:pPr eaLnBrk="1" hangingPunct="1"/>
            <a:r>
              <a:rPr lang="zh-CN" altLang="en-US" b="1" dirty="0"/>
              <a:t>给定公式</a:t>
            </a:r>
            <a:r>
              <a:rPr lang="en-US" altLang="zh-CN" b="1" dirty="0"/>
              <a:t>A</a:t>
            </a:r>
            <a:r>
              <a:rPr lang="zh-CN" altLang="en-US" b="1" dirty="0"/>
              <a:t>，它的所有子公式为</a:t>
            </a:r>
            <a:r>
              <a:rPr lang="en-US" altLang="zh-CN" b="1" dirty="0"/>
              <a:t>A</a:t>
            </a:r>
            <a:r>
              <a:rPr lang="en-US" altLang="zh-CN" b="1" baseline="-25000" dirty="0"/>
              <a:t>1</a:t>
            </a:r>
            <a:r>
              <a:rPr lang="en-US" altLang="zh-CN" b="1" dirty="0"/>
              <a:t>, A</a:t>
            </a:r>
            <a:r>
              <a:rPr lang="en-US" altLang="zh-CN" b="1" baseline="-25000" dirty="0"/>
              <a:t>2</a:t>
            </a:r>
            <a:r>
              <a:rPr lang="en-US" altLang="zh-CN" b="1" dirty="0"/>
              <a:t>,…,A</a:t>
            </a:r>
            <a:r>
              <a:rPr lang="en-US" altLang="zh-CN" b="1" baseline="-25000" dirty="0"/>
              <a:t>n</a:t>
            </a:r>
            <a:r>
              <a:rPr lang="en-US" altLang="zh-CN" b="1" dirty="0"/>
              <a:t>, </a:t>
            </a:r>
            <a:r>
              <a:rPr lang="zh-CN" altLang="en-US" b="1" dirty="0"/>
              <a:t>设</a:t>
            </a:r>
            <a:r>
              <a:rPr lang="en-US" altLang="zh-CN" b="1" dirty="0"/>
              <a:t>A</a:t>
            </a:r>
            <a:r>
              <a:rPr lang="en-US" altLang="zh-CN" b="1" baseline="-25000" dirty="0"/>
              <a:t>i</a:t>
            </a:r>
            <a:r>
              <a:rPr lang="en-US" altLang="zh-CN" b="1" dirty="0"/>
              <a:t> </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en-US" altLang="zh-CN" b="1" baseline="-25000" dirty="0"/>
              <a:t>i</a:t>
            </a:r>
            <a:r>
              <a:rPr lang="en-US" altLang="zh-CN" b="1" dirty="0"/>
              <a:t>, </a:t>
            </a:r>
            <a:r>
              <a:rPr lang="zh-CN" altLang="en-US" b="1" dirty="0"/>
              <a:t>用</a:t>
            </a:r>
            <a:r>
              <a:rPr lang="en-US" altLang="zh-CN" b="1" dirty="0"/>
              <a:t>B</a:t>
            </a:r>
            <a:r>
              <a:rPr lang="en-US" altLang="zh-CN" b="1" baseline="-25000" dirty="0"/>
              <a:t>i</a:t>
            </a:r>
            <a:r>
              <a:rPr lang="zh-CN" altLang="en-US" b="1" dirty="0"/>
              <a:t>置换</a:t>
            </a:r>
            <a:r>
              <a:rPr lang="en-US" altLang="zh-CN" b="1" dirty="0"/>
              <a:t>A</a:t>
            </a:r>
            <a:r>
              <a:rPr lang="en-US" altLang="zh-CN" b="1" baseline="-25000" dirty="0"/>
              <a:t>i</a:t>
            </a:r>
            <a:r>
              <a:rPr lang="zh-CN" altLang="en-US" b="1" baseline="-25000" dirty="0"/>
              <a:t>，</a:t>
            </a:r>
            <a:r>
              <a:rPr lang="zh-CN" altLang="en-US" b="1" dirty="0"/>
              <a:t>所得公式为</a:t>
            </a:r>
            <a:r>
              <a:rPr lang="en-US" altLang="zh-CN" b="1" dirty="0"/>
              <a:t>B</a:t>
            </a:r>
            <a:r>
              <a:rPr lang="zh-CN" altLang="en-US" b="1" dirty="0"/>
              <a:t>，则 </a:t>
            </a:r>
            <a:r>
              <a:rPr lang="en-US" altLang="zh-CN" b="1" dirty="0"/>
              <a:t>A</a:t>
            </a:r>
            <a:r>
              <a:rPr lang="en-US" altLang="zh-CN" b="1" dirty="0">
                <a:latin typeface="Symbol" panose="05050102010706020507" pitchFamily="18" charset="2"/>
                <a:sym typeface="Symbol" panose="05050102010706020507" pitchFamily="18" charset="2"/>
              </a:rPr>
              <a:t></a:t>
            </a:r>
            <a:r>
              <a:rPr lang="en-US" altLang="zh-CN" sz="2800" b="1" dirty="0">
                <a:latin typeface="Symbol" panose="05050102010706020507" pitchFamily="18" charset="2"/>
              </a:rPr>
              <a:t> </a:t>
            </a:r>
            <a:r>
              <a:rPr lang="en-US" altLang="zh-CN" b="1" dirty="0"/>
              <a:t>B</a:t>
            </a:r>
            <a:r>
              <a:rPr lang="zh-CN" altLang="en-US" b="1" dirty="0"/>
              <a:t>。</a:t>
            </a:r>
          </a:p>
          <a:p>
            <a:pPr eaLnBrk="1" hangingPunct="1"/>
            <a:r>
              <a:rPr lang="zh-CN" altLang="en-US" b="1" dirty="0"/>
              <a:t>  例：求证：</a:t>
            </a:r>
          </a:p>
          <a:p>
            <a:pPr marL="0" indent="0" eaLnBrk="1" hangingPunct="1">
              <a:buNone/>
            </a:pPr>
            <a:r>
              <a:rPr lang="zh-CN" altLang="en-US" b="1" dirty="0"/>
              <a:t>    </a:t>
            </a:r>
            <a:r>
              <a:rPr lang="en-US" altLang="zh-CN" b="1" dirty="0"/>
              <a:t>(P →( Q →R) </a:t>
            </a:r>
            <a:r>
              <a:rPr lang="en-US" altLang="zh-CN" sz="2800" b="1" dirty="0">
                <a:latin typeface="Symbol" panose="05050102010706020507" pitchFamily="18" charset="2"/>
                <a:sym typeface="Symbol" panose="05050102010706020507" pitchFamily="18" charset="2"/>
              </a:rPr>
              <a:t></a:t>
            </a:r>
            <a:r>
              <a:rPr lang="en-US" altLang="zh-CN" b="1" dirty="0"/>
              <a:t> P →(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zh-CN" altLang="en-US" b="1" dirty="0"/>
              <a:t>为永真式</a:t>
            </a:r>
          </a:p>
          <a:p>
            <a:pPr marL="0" indent="0" eaLnBrk="1" hangingPunct="1">
              <a:buNone/>
            </a:pPr>
            <a:r>
              <a:rPr lang="zh-CN" altLang="en-US" sz="2400" b="1" i="1" dirty="0"/>
              <a:t>                  </a:t>
            </a:r>
            <a:r>
              <a:rPr lang="zh-CN" altLang="en-US" b="1" dirty="0"/>
              <a:t>已 知 </a:t>
            </a:r>
            <a:r>
              <a:rPr lang="en-US" altLang="zh-CN" b="1" dirty="0"/>
              <a:t>( Q →R)</a:t>
            </a:r>
            <a:r>
              <a:rPr lang="en-US" altLang="zh-CN" sz="2400" b="1" i="1" dirty="0"/>
              <a:t> </a:t>
            </a:r>
            <a:r>
              <a:rPr lang="en-US" altLang="zh-CN" sz="2800" b="1" dirty="0">
                <a:latin typeface="Symbol" panose="05050102010706020507" pitchFamily="18" charset="2"/>
                <a:sym typeface="Symbol" panose="05050102010706020507" pitchFamily="18" charset="2"/>
              </a:rPr>
              <a:t></a:t>
            </a:r>
            <a:r>
              <a:rPr lang="en-US" altLang="zh-CN" sz="2400" b="1" dirty="0">
                <a:latin typeface="Symbol" panose="05050102010706020507" pitchFamily="18" charset="2"/>
              </a:rPr>
              <a:t> </a:t>
            </a:r>
            <a:r>
              <a:rPr lang="en-US" altLang="zh-CN" b="1" dirty="0"/>
              <a:t>( </a:t>
            </a:r>
            <a:r>
              <a:rPr lang="en-US" altLang="zh-CN" sz="2400" b="1" dirty="0">
                <a:latin typeface="Symbol" panose="05050102010706020507" pitchFamily="18" charset="2"/>
              </a:rPr>
              <a:t>Ø</a:t>
            </a:r>
            <a:r>
              <a:rPr lang="en-US" altLang="zh-CN" b="1" dirty="0"/>
              <a:t> Q </a:t>
            </a:r>
            <a:r>
              <a:rPr lang="en-US" altLang="zh-CN" sz="2400" b="1" dirty="0">
                <a:latin typeface="Symbol" panose="05050102010706020507" pitchFamily="18" charset="2"/>
              </a:rPr>
              <a:t>Ú</a:t>
            </a:r>
            <a:r>
              <a:rPr lang="en-US" altLang="zh-CN" b="1" dirty="0"/>
              <a:t> R)</a:t>
            </a:r>
            <a:r>
              <a:rPr lang="en-US" altLang="zh-CN" sz="2400" b="1" dirty="0">
                <a:latin typeface="Symbol" panose="05050102010706020507" pitchFamily="18" charset="2"/>
              </a:rPr>
              <a:t> </a:t>
            </a:r>
            <a:endParaRPr lang="en-US" altLang="zh-CN" b="1" dirty="0"/>
          </a:p>
          <a:p>
            <a:pPr marL="0" indent="0" eaLnBrk="1" hangingPunct="1">
              <a:buNone/>
            </a:pPr>
            <a:r>
              <a:rPr lang="en-US" altLang="zh-CN" b="1" dirty="0"/>
              <a:t>    </a:t>
            </a:r>
            <a:r>
              <a:rPr lang="zh-CN" altLang="en-US" b="1" dirty="0"/>
              <a:t>用</a:t>
            </a:r>
            <a:r>
              <a:rPr lang="en-US" altLang="zh-CN" b="1" dirty="0"/>
              <a:t>(</a:t>
            </a:r>
            <a:r>
              <a:rPr lang="en-US" altLang="zh-CN" sz="2400" b="1" dirty="0">
                <a:latin typeface="Symbol" panose="05050102010706020507" pitchFamily="18" charset="2"/>
              </a:rPr>
              <a:t>Ø</a:t>
            </a:r>
            <a:r>
              <a:rPr lang="en-US" altLang="zh-CN" b="1" dirty="0"/>
              <a:t>Q </a:t>
            </a:r>
            <a:r>
              <a:rPr lang="en-US" altLang="zh-CN" sz="2400" b="1" dirty="0">
                <a:latin typeface="Symbol" panose="05050102010706020507" pitchFamily="18" charset="2"/>
              </a:rPr>
              <a:t>Ú</a:t>
            </a:r>
            <a:r>
              <a:rPr lang="en-US" altLang="zh-CN" b="1" dirty="0"/>
              <a:t> R)</a:t>
            </a:r>
            <a:r>
              <a:rPr lang="zh-CN" altLang="en-US" b="1" dirty="0"/>
              <a:t>置换原式中的</a:t>
            </a:r>
            <a:r>
              <a:rPr lang="en-US" altLang="zh-CN" b="1" dirty="0"/>
              <a:t>(Q →R)</a:t>
            </a:r>
          </a:p>
        </p:txBody>
      </p:sp>
      <p:sp>
        <p:nvSpPr>
          <p:cNvPr id="2" name="灯片编号占位符 1">
            <a:extLst>
              <a:ext uri="{FF2B5EF4-FFF2-40B4-BE49-F238E27FC236}">
                <a16:creationId xmlns:a16="http://schemas.microsoft.com/office/drawing/2014/main" id="{412D61F3-E7F9-4AB6-9D15-493DAFE8E849}"/>
              </a:ext>
            </a:extLst>
          </p:cNvPr>
          <p:cNvSpPr>
            <a:spLocks noGrp="1"/>
          </p:cNvSpPr>
          <p:nvPr>
            <p:ph type="sldNum" sz="quarter" idx="12"/>
          </p:nvPr>
        </p:nvSpPr>
        <p:spPr/>
        <p:txBody>
          <a:bodyPr/>
          <a:lstStyle/>
          <a:p>
            <a:pPr>
              <a:defRPr/>
            </a:pPr>
            <a:fld id="{6ED70E9F-2A67-474C-8A89-32AAC5337885}" type="slidenum">
              <a:rPr lang="en-US" altLang="zh-CN" smtClean="0"/>
              <a:pPr>
                <a:defRPr/>
              </a:pPr>
              <a:t>59</a:t>
            </a:fld>
            <a:endParaRPr lang="en-US" altLang="zh-C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943BFC2-EC7C-427B-AD00-EF0EEF8FD675}"/>
              </a:ext>
            </a:extLst>
          </p:cNvPr>
          <p:cNvSpPr>
            <a:spLocks noGrp="1" noChangeArrowheads="1"/>
          </p:cNvSpPr>
          <p:nvPr>
            <p:ph type="title"/>
          </p:nvPr>
        </p:nvSpPr>
        <p:spPr>
          <a:xfrm>
            <a:off x="457200" y="141163"/>
            <a:ext cx="8229600" cy="1143000"/>
          </a:xfrm>
        </p:spPr>
        <p:txBody>
          <a:bodyPr/>
          <a:lstStyle/>
          <a:p>
            <a:pPr eaLnBrk="1" hangingPunct="1"/>
            <a:r>
              <a:rPr lang="en-US" altLang="zh-CN" dirty="0"/>
              <a:t>Examples of Propositions</a:t>
            </a:r>
          </a:p>
        </p:txBody>
      </p:sp>
      <p:sp>
        <p:nvSpPr>
          <p:cNvPr id="227331" name="Rectangle 3">
            <a:extLst>
              <a:ext uri="{FF2B5EF4-FFF2-40B4-BE49-F238E27FC236}">
                <a16:creationId xmlns:a16="http://schemas.microsoft.com/office/drawing/2014/main" id="{7A810B35-179E-4399-8626-969556A1A2D8}"/>
              </a:ext>
            </a:extLst>
          </p:cNvPr>
          <p:cNvSpPr>
            <a:spLocks noGrp="1" noChangeArrowheads="1"/>
          </p:cNvSpPr>
          <p:nvPr>
            <p:ph type="body" idx="1"/>
          </p:nvPr>
        </p:nvSpPr>
        <p:spPr>
          <a:xfrm>
            <a:off x="457200" y="1135285"/>
            <a:ext cx="9083352" cy="4525963"/>
          </a:xfrm>
        </p:spPr>
        <p:txBody>
          <a:bodyPr/>
          <a:lstStyle/>
          <a:p>
            <a:pPr eaLnBrk="1" hangingPunct="1">
              <a:lnSpc>
                <a:spcPct val="120000"/>
              </a:lnSpc>
            </a:pPr>
            <a:r>
              <a:rPr lang="en-US" altLang="zh-CN" sz="2800" dirty="0">
                <a:latin typeface="Times New Roman" panose="02020603050405020304" pitchFamily="18" charset="0"/>
              </a:rPr>
              <a:t>“ </a:t>
            </a:r>
            <a:r>
              <a:rPr lang="en-US" altLang="zh-CN" sz="2800" dirty="0"/>
              <a:t>Toronto is the capital of Canada.</a:t>
            </a:r>
            <a:r>
              <a:rPr lang="en-US" altLang="zh-CN" sz="2800" dirty="0">
                <a:latin typeface="Times New Roman" panose="02020603050405020304" pitchFamily="18" charset="0"/>
              </a:rPr>
              <a:t> ”</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ea typeface="Cambria Math" pitchFamily="18" charset="0"/>
              </a:rPr>
              <a:t>1</a:t>
            </a:r>
            <a:r>
              <a:rPr lang="en-US" altLang="zh-CN" sz="2800" dirty="0"/>
              <a:t> + </a:t>
            </a:r>
            <a:r>
              <a:rPr lang="en-US" altLang="zh-CN" sz="2800" dirty="0">
                <a:ea typeface="Cambria Math" pitchFamily="18" charset="0"/>
              </a:rPr>
              <a:t>0</a:t>
            </a:r>
            <a:r>
              <a:rPr lang="en-US" altLang="zh-CN" sz="2800" dirty="0"/>
              <a:t> = </a:t>
            </a:r>
            <a:r>
              <a:rPr lang="en-US" altLang="zh-CN" sz="2800" dirty="0">
                <a:ea typeface="Cambria Math" pitchFamily="18" charset="0"/>
              </a:rPr>
              <a:t>1</a:t>
            </a:r>
            <a:r>
              <a:rPr lang="en-US" altLang="zh-CN" sz="2800" dirty="0">
                <a:latin typeface="Times New Roman" panose="02020603050405020304" pitchFamily="18" charset="0"/>
              </a:rPr>
              <a:t>”</a:t>
            </a:r>
            <a:endParaRPr lang="en-US" altLang="zh-CN" sz="2800" dirty="0">
              <a:ea typeface="Cambria Math" pitchFamily="18" charset="0"/>
            </a:endParaRPr>
          </a:p>
          <a:p>
            <a:pPr eaLnBrk="1" hangingPunct="1">
              <a:lnSpc>
                <a:spcPct val="120000"/>
              </a:lnSpc>
            </a:pPr>
            <a:r>
              <a:rPr lang="en-US" altLang="zh-CN" sz="2800" dirty="0">
                <a:latin typeface="Times New Roman" panose="02020603050405020304" pitchFamily="18" charset="0"/>
              </a:rPr>
              <a:t>“ </a:t>
            </a:r>
            <a:r>
              <a:rPr lang="en-US" altLang="zh-CN" sz="2800" dirty="0">
                <a:ea typeface="Cambria Math" pitchFamily="18" charset="0"/>
              </a:rPr>
              <a:t>0</a:t>
            </a:r>
            <a:r>
              <a:rPr lang="en-US" altLang="zh-CN" sz="2800" dirty="0"/>
              <a:t> + </a:t>
            </a:r>
            <a:r>
              <a:rPr lang="en-US" altLang="zh-CN" sz="2800" dirty="0">
                <a:ea typeface="Cambria Math" pitchFamily="18" charset="0"/>
              </a:rPr>
              <a:t>0</a:t>
            </a:r>
            <a:r>
              <a:rPr lang="en-US" altLang="zh-CN" sz="2800" dirty="0"/>
              <a:t> = </a:t>
            </a:r>
            <a:r>
              <a:rPr lang="en-US" altLang="zh-CN" sz="2800" dirty="0">
                <a:ea typeface="Cambria Math" pitchFamily="18" charset="0"/>
              </a:rPr>
              <a:t>2</a:t>
            </a:r>
            <a:r>
              <a:rPr lang="en-US" altLang="zh-CN" sz="2800" dirty="0">
                <a:latin typeface="Times New Roman" panose="02020603050405020304" pitchFamily="18" charset="0"/>
              </a:rPr>
              <a:t>”</a:t>
            </a:r>
            <a:endParaRPr lang="en-US" altLang="zh-CN" sz="2800" dirty="0"/>
          </a:p>
          <a:p>
            <a:pPr eaLnBrk="1" hangingPunct="1">
              <a:lnSpc>
                <a:spcPct val="120000"/>
              </a:lnSpc>
            </a:pPr>
            <a:r>
              <a:rPr lang="en-US" altLang="zh-CN" sz="2800" dirty="0">
                <a:latin typeface="Times New Roman" panose="02020603050405020304" pitchFamily="18" charset="0"/>
              </a:rPr>
              <a:t>“ </a:t>
            </a:r>
            <a:r>
              <a:rPr lang="en-US" altLang="zh-CN" sz="2800" dirty="0"/>
              <a:t>Beijing is the capital of China, and 1 + 1 = 2</a:t>
            </a:r>
            <a:r>
              <a:rPr lang="en-US" altLang="zh-CN" sz="2800" dirty="0">
                <a:latin typeface="Times New Roman" panose="02020603050405020304" pitchFamily="18" charset="0"/>
              </a:rPr>
              <a:t>”</a:t>
            </a:r>
            <a:endParaRPr lang="en-US" altLang="zh-CN" sz="2800" dirty="0"/>
          </a:p>
          <a:p>
            <a:pPr eaLnBrk="1" hangingPunct="1">
              <a:lnSpc>
                <a:spcPct val="120000"/>
              </a:lnSpc>
              <a:buFontTx/>
              <a:buNone/>
            </a:pPr>
            <a:r>
              <a:rPr lang="en-US" altLang="zh-CN" sz="2800" u="sng" dirty="0"/>
              <a:t>But, the following are </a:t>
            </a:r>
            <a:r>
              <a:rPr lang="en-US" altLang="zh-CN" sz="2800" b="1" u="sng" dirty="0"/>
              <a:t>NOT</a:t>
            </a:r>
            <a:r>
              <a:rPr lang="en-US" altLang="zh-CN" sz="2800" u="sng" dirty="0"/>
              <a:t> propositions:</a:t>
            </a:r>
          </a:p>
          <a:p>
            <a:pPr eaLnBrk="1" hangingPunct="1">
              <a:lnSpc>
                <a:spcPct val="120000"/>
              </a:lnSpc>
            </a:pPr>
            <a:r>
              <a:rPr lang="en-US" altLang="zh-CN" sz="2800" dirty="0">
                <a:latin typeface="Times New Roman" panose="02020603050405020304" pitchFamily="18" charset="0"/>
              </a:rPr>
              <a:t>“</a:t>
            </a:r>
            <a:r>
              <a:rPr lang="en-US" altLang="zh-CN" sz="2800" dirty="0"/>
              <a:t>Who</a:t>
            </a:r>
            <a:r>
              <a:rPr lang="en-US" altLang="zh-CN" sz="2800" dirty="0">
                <a:latin typeface="Times New Roman" panose="02020603050405020304" pitchFamily="18" charset="0"/>
              </a:rPr>
              <a:t>’</a:t>
            </a:r>
            <a:r>
              <a:rPr lang="en-US" altLang="zh-CN" sz="2800" dirty="0"/>
              <a:t>s there?</a:t>
            </a:r>
            <a:r>
              <a:rPr lang="en-US" altLang="zh-CN" sz="2800" dirty="0">
                <a:latin typeface="Times New Roman" panose="02020603050405020304" pitchFamily="18" charset="0"/>
              </a:rPr>
              <a:t>”</a:t>
            </a:r>
            <a:r>
              <a:rPr lang="en-US" altLang="zh-CN" sz="2800" dirty="0"/>
              <a:t>  (interrogative </a:t>
            </a:r>
            <a:r>
              <a:rPr lang="zh-CN" altLang="en-US" sz="2800" dirty="0"/>
              <a:t>疑问句</a:t>
            </a:r>
            <a:r>
              <a:rPr lang="en-US" altLang="zh-CN" sz="2800" dirty="0"/>
              <a:t>: no truth value)</a:t>
            </a:r>
          </a:p>
          <a:p>
            <a:pPr eaLnBrk="1" hangingPunct="1">
              <a:lnSpc>
                <a:spcPct val="120000"/>
              </a:lnSpc>
            </a:pPr>
            <a:r>
              <a:rPr lang="en-US" altLang="zh-CN" sz="2800" dirty="0">
                <a:latin typeface="Times New Roman" panose="02020603050405020304" pitchFamily="18" charset="0"/>
              </a:rPr>
              <a:t>“</a:t>
            </a:r>
            <a:r>
              <a:rPr lang="en-US" altLang="zh-CN" sz="2800" dirty="0"/>
              <a:t>Sit down!”  (imperative </a:t>
            </a:r>
            <a:r>
              <a:rPr lang="zh-CN" altLang="en-US" sz="2800"/>
              <a:t>祈使句</a:t>
            </a:r>
            <a:r>
              <a:rPr lang="en-US" altLang="zh-CN" sz="2800"/>
              <a:t>: </a:t>
            </a:r>
            <a:r>
              <a:rPr lang="en-US" altLang="zh-CN" sz="2800" dirty="0"/>
              <a:t>no truth value)</a:t>
            </a:r>
          </a:p>
          <a:p>
            <a:pPr eaLnBrk="1" hangingPunct="1">
              <a:lnSpc>
                <a:spcPct val="120000"/>
              </a:lnSpc>
            </a:pPr>
            <a:r>
              <a:rPr lang="en-US" altLang="zh-CN" sz="2800" dirty="0">
                <a:latin typeface="Times New Roman" panose="02020603050405020304" pitchFamily="18" charset="0"/>
              </a:rPr>
              <a:t>“</a:t>
            </a:r>
            <a:r>
              <a:rPr lang="en-US" altLang="zh-CN" sz="2800" i="1" dirty="0"/>
              <a:t>x</a:t>
            </a:r>
            <a:r>
              <a:rPr lang="en-US" altLang="zh-CN" sz="2800" dirty="0"/>
              <a:t> + 1 = 2</a:t>
            </a:r>
            <a:r>
              <a:rPr lang="en-US" altLang="zh-CN" sz="2800" dirty="0">
                <a:latin typeface="Times New Roman" panose="02020603050405020304" pitchFamily="18" charset="0"/>
              </a:rPr>
              <a:t>”</a:t>
            </a:r>
            <a:r>
              <a:rPr lang="en-US" altLang="zh-CN" sz="2800" dirty="0"/>
              <a:t>  (no truth value)</a:t>
            </a:r>
          </a:p>
          <a:p>
            <a:pPr eaLnBrk="1" hangingPunct="1">
              <a:lnSpc>
                <a:spcPct val="120000"/>
              </a:lnSpc>
            </a:pPr>
            <a:r>
              <a:rPr lang="en-US" altLang="zh-CN" sz="2800" dirty="0">
                <a:latin typeface="Times New Roman" panose="02020603050405020304" pitchFamily="18" charset="0"/>
              </a:rPr>
              <a:t>“ </a:t>
            </a:r>
            <a:r>
              <a:rPr lang="en-US" altLang="zh-CN" sz="2800" i="1" dirty="0"/>
              <a:t>x</a:t>
            </a:r>
            <a:r>
              <a:rPr lang="en-US" altLang="zh-CN" sz="2800" dirty="0"/>
              <a:t> + </a:t>
            </a:r>
            <a:r>
              <a:rPr lang="en-US" altLang="zh-CN" sz="2800" i="1" dirty="0"/>
              <a:t>y </a:t>
            </a:r>
            <a:r>
              <a:rPr lang="en-US" altLang="zh-CN" sz="2800" dirty="0"/>
              <a:t>= </a:t>
            </a:r>
            <a:r>
              <a:rPr lang="en-US" altLang="zh-CN" sz="2800" i="1" dirty="0"/>
              <a:t>z</a:t>
            </a:r>
            <a:r>
              <a:rPr lang="en-US" altLang="zh-CN" sz="2800" dirty="0">
                <a:latin typeface="Times New Roman" panose="02020603050405020304" pitchFamily="18" charset="0"/>
              </a:rPr>
              <a:t>”</a:t>
            </a:r>
            <a:r>
              <a:rPr lang="en-US" altLang="zh-CN" sz="2800" dirty="0"/>
              <a:t>  (no truth value)</a:t>
            </a:r>
          </a:p>
          <a:p>
            <a:pPr eaLnBrk="1" hangingPunct="1"/>
            <a:endParaRPr lang="en-US" altLang="zh-CN" sz="2800" i="1" dirty="0"/>
          </a:p>
          <a:p>
            <a:pPr eaLnBrk="1" hangingPunct="1"/>
            <a:endParaRPr lang="en-US" altLang="zh-CN" sz="2800" dirty="0">
              <a:solidFill>
                <a:srgbClr val="FF0000"/>
              </a:solidFill>
            </a:endParaRPr>
          </a:p>
        </p:txBody>
      </p:sp>
      <p:sp>
        <p:nvSpPr>
          <p:cNvPr id="20484" name="Text Box 4">
            <a:extLst>
              <a:ext uri="{FF2B5EF4-FFF2-40B4-BE49-F238E27FC236}">
                <a16:creationId xmlns:a16="http://schemas.microsoft.com/office/drawing/2014/main" id="{63C6719D-8A3C-4D06-9793-F65A4DD294DF}"/>
              </a:ext>
            </a:extLst>
          </p:cNvPr>
          <p:cNvSpPr txBox="1">
            <a:spLocks noChangeArrowheads="1"/>
          </p:cNvSpPr>
          <p:nvPr/>
        </p:nvSpPr>
        <p:spPr bwMode="auto">
          <a:xfrm>
            <a:off x="5715000" y="76200"/>
            <a:ext cx="3354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#1 – Propositional Logic</a:t>
            </a:r>
          </a:p>
        </p:txBody>
      </p:sp>
      <p:sp>
        <p:nvSpPr>
          <p:cNvPr id="2" name="灯片编号占位符 1">
            <a:extLst>
              <a:ext uri="{FF2B5EF4-FFF2-40B4-BE49-F238E27FC236}">
                <a16:creationId xmlns:a16="http://schemas.microsoft.com/office/drawing/2014/main" id="{FF4D8567-CA43-4349-843C-466E47CA8503}"/>
              </a:ext>
            </a:extLst>
          </p:cNvPr>
          <p:cNvSpPr>
            <a:spLocks noGrp="1"/>
          </p:cNvSpPr>
          <p:nvPr>
            <p:ph type="sldNum" sz="quarter" idx="12"/>
          </p:nvPr>
        </p:nvSpPr>
        <p:spPr/>
        <p:txBody>
          <a:bodyPr/>
          <a:lstStyle/>
          <a:p>
            <a:fld id="{0E0F66E4-F918-4E84-900C-EBB0345C0212}" type="slidenum">
              <a:rPr lang="en-US" altLang="zh-CN" smtClean="0"/>
              <a:pPr/>
              <a:t>6</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73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73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73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7051-28DC-4853-A62C-07BAFC94E535}"/>
              </a:ext>
            </a:extLst>
          </p:cNvPr>
          <p:cNvSpPr>
            <a:spLocks noGrp="1"/>
          </p:cNvSpPr>
          <p:nvPr>
            <p:ph type="title"/>
          </p:nvPr>
        </p:nvSpPr>
        <p:spPr/>
        <p:txBody>
          <a:bodyPr>
            <a:normAutofit fontScale="90000"/>
          </a:bodyPr>
          <a:lstStyle/>
          <a:p>
            <a:pPr>
              <a:defRPr/>
            </a:pPr>
            <a:r>
              <a:rPr lang="en-US" b="1" dirty="0">
                <a:latin typeface="微软雅黑" panose="020B0503020204020204" pitchFamily="34" charset="-122"/>
                <a:ea typeface="微软雅黑" panose="020B0503020204020204" pitchFamily="34" charset="-122"/>
              </a:rPr>
              <a:t>Constructing New Logical Equivalences</a:t>
            </a:r>
          </a:p>
        </p:txBody>
      </p:sp>
      <p:sp>
        <p:nvSpPr>
          <p:cNvPr id="3" name="Content Placeholder 2">
            <a:extLst>
              <a:ext uri="{FF2B5EF4-FFF2-40B4-BE49-F238E27FC236}">
                <a16:creationId xmlns:a16="http://schemas.microsoft.com/office/drawing/2014/main" id="{64D9981E-987C-4D50-9B93-1EED4A661F50}"/>
              </a:ext>
            </a:extLst>
          </p:cNvPr>
          <p:cNvSpPr>
            <a:spLocks noGrp="1"/>
          </p:cNvSpPr>
          <p:nvPr>
            <p:ph idx="1"/>
          </p:nvPr>
        </p:nvSpPr>
        <p:spPr/>
        <p:txBody>
          <a:bodyPr>
            <a:normAutofit fontScale="85000" lnSpcReduction="20000"/>
          </a:bodyPr>
          <a:lstStyle/>
          <a:p>
            <a:pPr>
              <a:defRPr/>
            </a:pPr>
            <a:r>
              <a:rPr lang="en-US" dirty="0"/>
              <a:t>We can show that two expressions are logically equivalent by </a:t>
            </a:r>
            <a:r>
              <a:rPr lang="en-US" dirty="0">
                <a:solidFill>
                  <a:srgbClr val="FF0000"/>
                </a:solidFill>
              </a:rPr>
              <a:t>developing a series of logically equivalent statements</a:t>
            </a:r>
            <a:r>
              <a:rPr lang="en-US" dirty="0"/>
              <a:t>.</a:t>
            </a:r>
          </a:p>
          <a:p>
            <a:pPr>
              <a:defRPr/>
            </a:pPr>
            <a:r>
              <a:rPr lang="en-US" dirty="0"/>
              <a:t>To prove that                 we produce a series of equivalences beginning with A and ending with B.</a:t>
            </a:r>
          </a:p>
          <a:p>
            <a:pPr>
              <a:defRPr/>
            </a:pPr>
            <a:endParaRPr lang="en-US" dirty="0"/>
          </a:p>
          <a:p>
            <a:pPr>
              <a:defRPr/>
            </a:pPr>
            <a:endParaRPr lang="en-US" dirty="0"/>
          </a:p>
          <a:p>
            <a:pPr>
              <a:defRPr/>
            </a:pPr>
            <a:endParaRPr lang="en-US" dirty="0"/>
          </a:p>
          <a:p>
            <a:pPr>
              <a:defRPr/>
            </a:pPr>
            <a:r>
              <a:rPr lang="en-US" dirty="0"/>
              <a:t>Keep in mind that whenever a proposition (represented by a propositional variable) occurs in the equivalences listed earlier, it may be replaced by an arbitrarily complex compound proposition.</a:t>
            </a:r>
          </a:p>
        </p:txBody>
      </p:sp>
      <p:pic>
        <p:nvPicPr>
          <p:cNvPr id="54276" name="Picture 7" descr="addin_tmp.png">
            <a:extLst>
              <a:ext uri="{FF2B5EF4-FFF2-40B4-BE49-F238E27FC236}">
                <a16:creationId xmlns:a16="http://schemas.microsoft.com/office/drawing/2014/main" id="{880E22FB-25BD-4785-B483-D460DD6F2FC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3203575" y="2743200"/>
            <a:ext cx="89058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8" descr="addin_tmp.png">
            <a:extLst>
              <a:ext uri="{FF2B5EF4-FFF2-40B4-BE49-F238E27FC236}">
                <a16:creationId xmlns:a16="http://schemas.microsoft.com/office/drawing/2014/main" id="{AF760E46-8A4D-4D22-B28F-1BD61FFB305F}"/>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bwMode="auto">
          <a:xfrm>
            <a:off x="3965575" y="3429000"/>
            <a:ext cx="993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11" descr="addin_tmp.png">
            <a:extLst>
              <a:ext uri="{FF2B5EF4-FFF2-40B4-BE49-F238E27FC236}">
                <a16:creationId xmlns:a16="http://schemas.microsoft.com/office/drawing/2014/main" id="{AFF24239-2A2C-472A-87A4-C2A8F30F3164}"/>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965575" y="4114800"/>
            <a:ext cx="10620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addin_tmp.png">
            <a:extLst>
              <a:ext uri="{FF2B5EF4-FFF2-40B4-BE49-F238E27FC236}">
                <a16:creationId xmlns:a16="http://schemas.microsoft.com/office/drawing/2014/main" id="{0BD04F36-C69B-4DCA-80DC-1B6DD204348A}"/>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422775" y="3733800"/>
            <a:ext cx="36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23AA1269-9AC8-4404-BC95-A6BF6F4BEA3A}"/>
              </a:ext>
            </a:extLst>
          </p:cNvPr>
          <p:cNvSpPr>
            <a:spLocks noGrp="1"/>
          </p:cNvSpPr>
          <p:nvPr>
            <p:ph type="sldNum" sz="quarter" idx="12"/>
          </p:nvPr>
        </p:nvSpPr>
        <p:spPr/>
        <p:txBody>
          <a:bodyPr/>
          <a:lstStyle/>
          <a:p>
            <a:pPr>
              <a:defRPr/>
            </a:pPr>
            <a:fld id="{6ED70E9F-2A67-474C-8A89-32AAC5337885}" type="slidenum">
              <a:rPr lang="en-US" altLang="zh-CN" smtClean="0"/>
              <a:pPr>
                <a:defRPr/>
              </a:pPr>
              <a:t>60</a:t>
            </a:fld>
            <a:endParaRPr lang="en-US" altLang="zh-CN"/>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Equivalence Proofs</a:t>
            </a:r>
          </a:p>
        </p:txBody>
      </p:sp>
      <p:sp>
        <p:nvSpPr>
          <p:cNvPr id="44035" name="Content Placeholder 7"/>
          <p:cNvSpPr>
            <a:spLocks noGrp="1" noChangeArrowheads="1"/>
          </p:cNvSpPr>
          <p:nvPr>
            <p:ph idx="1"/>
          </p:nvPr>
        </p:nvSpPr>
        <p:spPr/>
        <p:txBody>
          <a:bodyPr/>
          <a:lstStyle/>
          <a:p>
            <a:pPr>
              <a:buFontTx/>
              <a:buNone/>
            </a:pPr>
            <a:r>
              <a:rPr lang="en-US" altLang="zh-CN" b="1" dirty="0"/>
              <a:t>Example</a:t>
            </a:r>
            <a:r>
              <a:rPr lang="en-US" altLang="zh-CN" dirty="0"/>
              <a:t>: Show that                               </a:t>
            </a:r>
          </a:p>
          <a:p>
            <a:pPr>
              <a:buFontTx/>
              <a:buNone/>
            </a:pPr>
            <a:r>
              <a:rPr lang="en-US" altLang="zh-CN" dirty="0"/>
              <a:t>            is logically equivalent to </a:t>
            </a:r>
          </a:p>
          <a:p>
            <a:pPr>
              <a:buFontTx/>
              <a:buNone/>
            </a:pPr>
            <a:r>
              <a:rPr lang="en-US" altLang="zh-CN" b="1" dirty="0"/>
              <a:t>Solution</a:t>
            </a:r>
            <a:r>
              <a:rPr lang="en-US" altLang="zh-CN" dirty="0"/>
              <a:t>:</a:t>
            </a:r>
          </a:p>
          <a:p>
            <a:pPr>
              <a:buFontTx/>
              <a:buNone/>
            </a:pPr>
            <a:endParaRPr lang="en-US" altLang="zh-CN" dirty="0"/>
          </a:p>
        </p:txBody>
      </p:sp>
      <p:pic>
        <p:nvPicPr>
          <p:cNvPr id="44036" name="Picture 6" descr="addin_tmp.png"/>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533400" y="3429000"/>
            <a:ext cx="83375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1"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67263" y="1757363"/>
            <a:ext cx="24526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3" descr="addin_tmp.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367463" y="2290763"/>
            <a:ext cx="127158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8A95142-9D15-48B4-8803-DE4BD06803EF}"/>
              </a:ext>
            </a:extLst>
          </p:cNvPr>
          <p:cNvSpPr>
            <a:spLocks noGrp="1"/>
          </p:cNvSpPr>
          <p:nvPr>
            <p:ph type="sldNum" sz="quarter" idx="12"/>
          </p:nvPr>
        </p:nvSpPr>
        <p:spPr/>
        <p:txBody>
          <a:bodyPr/>
          <a:lstStyle/>
          <a:p>
            <a:pPr>
              <a:defRPr/>
            </a:pPr>
            <a:fld id="{6ED70E9F-2A67-474C-8A89-32AAC5337885}"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Equivalence Proofs</a:t>
            </a:r>
          </a:p>
        </p:txBody>
      </p:sp>
      <p:sp>
        <p:nvSpPr>
          <p:cNvPr id="45059" name="Content Placeholder 7"/>
          <p:cNvSpPr>
            <a:spLocks noGrp="1" noChangeArrowheads="1"/>
          </p:cNvSpPr>
          <p:nvPr>
            <p:ph idx="1"/>
          </p:nvPr>
        </p:nvSpPr>
        <p:spPr>
          <a:xfrm>
            <a:off x="485775" y="1484313"/>
            <a:ext cx="8229600" cy="4525962"/>
          </a:xfrm>
        </p:spPr>
        <p:txBody>
          <a:bodyPr/>
          <a:lstStyle/>
          <a:p>
            <a:pPr>
              <a:buFontTx/>
              <a:buNone/>
            </a:pPr>
            <a:r>
              <a:rPr lang="en-US" altLang="zh-CN" b="1"/>
              <a:t>Example</a:t>
            </a:r>
            <a:r>
              <a:rPr lang="en-US" altLang="zh-CN"/>
              <a:t>: Show that                               </a:t>
            </a:r>
          </a:p>
          <a:p>
            <a:pPr>
              <a:buFontTx/>
              <a:buNone/>
            </a:pPr>
            <a:r>
              <a:rPr lang="en-US" altLang="zh-CN"/>
              <a:t>            is a tautology. </a:t>
            </a:r>
          </a:p>
          <a:p>
            <a:pPr>
              <a:buFontTx/>
              <a:buNone/>
            </a:pPr>
            <a:r>
              <a:rPr lang="en-US" altLang="zh-CN" b="1"/>
              <a:t>Solution</a:t>
            </a:r>
            <a:r>
              <a:rPr lang="en-US" altLang="zh-CN"/>
              <a:t>:</a:t>
            </a:r>
          </a:p>
          <a:p>
            <a:pPr>
              <a:buFontTx/>
              <a:buNone/>
            </a:pPr>
            <a:endParaRPr lang="en-US" altLang="zh-CN"/>
          </a:p>
        </p:txBody>
      </p:sp>
      <p:pic>
        <p:nvPicPr>
          <p:cNvPr id="45060" name="Picture 15" descr="addin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33400" y="3429000"/>
            <a:ext cx="81851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9"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4625975" y="1598613"/>
            <a:ext cx="270033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CF3C7EE-095B-4C8A-B951-08E670B1327A}"/>
              </a:ext>
            </a:extLst>
          </p:cNvPr>
          <p:cNvSpPr>
            <a:spLocks noGrp="1"/>
          </p:cNvSpPr>
          <p:nvPr>
            <p:ph type="sldNum" sz="quarter" idx="12"/>
          </p:nvPr>
        </p:nvSpPr>
        <p:spPr/>
        <p:txBody>
          <a:bodyPr/>
          <a:lstStyle/>
          <a:p>
            <a:pPr>
              <a:defRPr/>
            </a:pPr>
            <a:fld id="{6ED70E9F-2A67-474C-8A89-32AAC5337885}" type="slidenum">
              <a:rPr lang="en-US" altLang="zh-CN" smtClean="0"/>
              <a:pPr>
                <a:defRPr/>
              </a:pPr>
              <a:t>62</a:t>
            </a:fld>
            <a:endParaRPr lang="en-US" altLang="zh-CN"/>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Logically Equivalent</a:t>
            </a:r>
          </a:p>
        </p:txBody>
      </p:sp>
      <p:sp>
        <p:nvSpPr>
          <p:cNvPr id="54275" name="Content Placeholder 2"/>
          <p:cNvSpPr>
            <a:spLocks noGrp="1" noChangeArrowheads="1"/>
          </p:cNvSpPr>
          <p:nvPr>
            <p:ph idx="1"/>
          </p:nvPr>
        </p:nvSpPr>
        <p:spPr/>
        <p:txBody>
          <a:bodyPr/>
          <a:lstStyle/>
          <a:p>
            <a:pPr>
              <a:buFont typeface="Wingdings" panose="05000000000000000000" pitchFamily="2" charset="2"/>
              <a:buChar char="n"/>
            </a:pPr>
            <a:r>
              <a:rPr lang="en-US" altLang="zh-CN" sz="2000" dirty="0"/>
              <a:t>Two compound propositions p and q are logically equivalent if  </a:t>
            </a:r>
            <a:r>
              <a:rPr lang="en-US" altLang="zh-CN" sz="2000" i="1" dirty="0" err="1">
                <a:latin typeface="Cambria Math" panose="02040503050406030204" pitchFamily="18" charset="0"/>
              </a:rPr>
              <a:t>p↔q</a:t>
            </a:r>
            <a:r>
              <a:rPr lang="en-US" altLang="zh-CN" sz="2000" dirty="0"/>
              <a:t>  is a tautology.</a:t>
            </a:r>
          </a:p>
          <a:p>
            <a:pPr>
              <a:buFont typeface="Wingdings" panose="05000000000000000000" pitchFamily="2" charset="2"/>
              <a:buChar char="n"/>
            </a:pPr>
            <a:r>
              <a:rPr lang="en-US" altLang="zh-CN" sz="2000" dirty="0"/>
              <a:t>We write this as </a:t>
            </a:r>
            <a:r>
              <a:rPr lang="en-US" altLang="zh-CN" sz="2000" i="1" dirty="0" err="1">
                <a:latin typeface="Cambria Math" panose="02040503050406030204" pitchFamily="18" charset="0"/>
              </a:rPr>
              <a:t>p⇔q</a:t>
            </a:r>
            <a:r>
              <a:rPr lang="en-US" altLang="zh-CN" sz="2000" dirty="0"/>
              <a:t>   or as </a:t>
            </a:r>
            <a:r>
              <a:rPr lang="en-US" altLang="zh-CN" sz="2000" i="1" dirty="0" err="1">
                <a:latin typeface="Cambria Math" panose="02040503050406030204" pitchFamily="18" charset="0"/>
              </a:rPr>
              <a:t>p≡q</a:t>
            </a:r>
            <a:r>
              <a:rPr lang="en-US" altLang="zh-CN" sz="2000" dirty="0"/>
              <a:t> where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compound propositions.</a:t>
            </a:r>
          </a:p>
          <a:p>
            <a:pPr>
              <a:buFont typeface="Wingdings" panose="05000000000000000000" pitchFamily="2" charset="2"/>
              <a:buChar char="n"/>
            </a:pPr>
            <a:r>
              <a:rPr lang="en-US" altLang="zh-CN" sz="2000" dirty="0"/>
              <a:t>Two compound propositions </a:t>
            </a:r>
            <a:r>
              <a:rPr lang="en-US" altLang="zh-CN" sz="2000" i="1" dirty="0">
                <a:latin typeface="Cambria Math" panose="02040503050406030204" pitchFamily="18" charset="0"/>
              </a:rPr>
              <a:t>p</a:t>
            </a:r>
            <a:r>
              <a:rPr lang="en-US" altLang="zh-CN" sz="2000" dirty="0"/>
              <a:t> and </a:t>
            </a:r>
            <a:r>
              <a:rPr lang="en-US" altLang="zh-CN" sz="2000" i="1" dirty="0">
                <a:latin typeface="Cambria Math" panose="02040503050406030204" pitchFamily="18" charset="0"/>
              </a:rPr>
              <a:t>q</a:t>
            </a:r>
            <a:r>
              <a:rPr lang="en-US" altLang="zh-CN" sz="2000" dirty="0"/>
              <a:t> are equivalent if and only if the columns in a truth table giving their truth values agree.</a:t>
            </a:r>
          </a:p>
          <a:p>
            <a:pPr>
              <a:buFont typeface="Wingdings" panose="05000000000000000000" pitchFamily="2" charset="2"/>
              <a:buChar char="n"/>
            </a:pPr>
            <a:r>
              <a:rPr lang="en-US" altLang="zh-CN" sz="2000" dirty="0"/>
              <a:t>This truth table show </a:t>
            </a:r>
            <a:r>
              <a:rPr lang="en-US" altLang="zh-CN" sz="2000" dirty="0">
                <a:latin typeface="Cambria Math" panose="02040503050406030204" pitchFamily="18" charset="0"/>
              </a:rPr>
              <a:t>¬</a:t>
            </a:r>
            <a:r>
              <a:rPr lang="en-US" altLang="zh-CN" sz="2000" i="1" dirty="0">
                <a:latin typeface="Cambria Math" panose="02040503050406030204" pitchFamily="18" charset="0"/>
              </a:rPr>
              <a:t>p </a:t>
            </a:r>
            <a:r>
              <a:rPr lang="en-US" altLang="zh-CN" sz="2000" dirty="0">
                <a:latin typeface="Cambria Math" panose="02040503050406030204" pitchFamily="18" charset="0"/>
              </a:rPr>
              <a:t>∨ </a:t>
            </a:r>
            <a:r>
              <a:rPr lang="en-US" altLang="zh-CN" sz="2000" i="1" dirty="0">
                <a:latin typeface="Cambria Math" panose="02040503050406030204" pitchFamily="18" charset="0"/>
              </a:rPr>
              <a:t>q  </a:t>
            </a:r>
            <a:r>
              <a:rPr lang="en-US" altLang="zh-CN" sz="2000" dirty="0"/>
              <a:t>is equivalent to </a:t>
            </a:r>
            <a:r>
              <a:rPr lang="en-US" altLang="zh-CN" sz="2000" i="1" dirty="0">
                <a:latin typeface="Cambria Math" panose="02040503050406030204" pitchFamily="18" charset="0"/>
              </a:rPr>
              <a:t>p → q.</a:t>
            </a:r>
            <a:endParaRPr lang="en-US" altLang="zh-CN" sz="2000" dirty="0"/>
          </a:p>
          <a:p>
            <a:pPr marL="514350" indent="-514350"/>
            <a:endParaRPr lang="en-US" altLang="zh-CN" sz="2000" dirty="0"/>
          </a:p>
          <a:p>
            <a:pPr marL="514350" indent="-514350"/>
            <a:endParaRPr lang="en-US" altLang="zh-CN" sz="2000" dirty="0"/>
          </a:p>
        </p:txBody>
      </p:sp>
      <p:graphicFrame>
        <p:nvGraphicFramePr>
          <p:cNvPr id="9" name="Content Placeholder 3"/>
          <p:cNvGraphicFramePr>
            <a:graphicFrameLocks noGrp="1"/>
          </p:cNvGraphicFramePr>
          <p:nvPr/>
        </p:nvGraphicFramePr>
        <p:xfrm>
          <a:off x="611559" y="4495800"/>
          <a:ext cx="7920882" cy="1857375"/>
        </p:xfrm>
        <a:graphic>
          <a:graphicData uri="http://schemas.openxmlformats.org/drawingml/2006/table">
            <a:tbl>
              <a:tblPr/>
              <a:tblGrid>
                <a:gridCol w="1159154">
                  <a:extLst>
                    <a:ext uri="{9D8B030D-6E8A-4147-A177-3AD203B41FA5}">
                      <a16:colId xmlns:a16="http://schemas.microsoft.com/office/drawing/2014/main" val="20000"/>
                    </a:ext>
                  </a:extLst>
                </a:gridCol>
                <a:gridCol w="1159154">
                  <a:extLst>
                    <a:ext uri="{9D8B030D-6E8A-4147-A177-3AD203B41FA5}">
                      <a16:colId xmlns:a16="http://schemas.microsoft.com/office/drawing/2014/main" val="20001"/>
                    </a:ext>
                  </a:extLst>
                </a:gridCol>
                <a:gridCol w="1545538">
                  <a:extLst>
                    <a:ext uri="{9D8B030D-6E8A-4147-A177-3AD203B41FA5}">
                      <a16:colId xmlns:a16="http://schemas.microsoft.com/office/drawing/2014/main" val="20002"/>
                    </a:ext>
                  </a:extLst>
                </a:gridCol>
                <a:gridCol w="2184827">
                  <a:extLst>
                    <a:ext uri="{9D8B030D-6E8A-4147-A177-3AD203B41FA5}">
                      <a16:colId xmlns:a16="http://schemas.microsoft.com/office/drawing/2014/main" val="20003"/>
                    </a:ext>
                  </a:extLst>
                </a:gridCol>
                <a:gridCol w="1872209">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q</a:t>
                      </a:r>
                      <a:r>
                        <a:rPr kumimoji="0" lang="en-US" altLang="zh-CN" sz="1800" b="1" i="0" u="none" strike="noStrike" cap="none" normalizeH="0" baseline="0">
                          <a:ln>
                            <a:noFill/>
                          </a:ln>
                          <a:solidFill>
                            <a:srgbClr val="FF0000"/>
                          </a:solidFill>
                          <a:effectLst/>
                          <a:latin typeface="Arial" pitchFamily="34" charset="0"/>
                          <a:ea typeface="宋体"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dirty="0">
                          <a:ln>
                            <a:noFill/>
                          </a:ln>
                          <a:solidFill>
                            <a:srgbClr val="FF0000"/>
                          </a:solidFill>
                          <a:effectLst/>
                          <a:latin typeface="Cambria Math" pitchFamily="18" charset="0"/>
                          <a:ea typeface="宋体" pitchFamily="2" charset="-122"/>
                        </a:rPr>
                        <a:t>p</a:t>
                      </a:r>
                      <a:endParaRPr kumimoji="0" lang="en-US" altLang="zh-CN" sz="18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Cambria Math" pitchFamily="18" charset="0"/>
                          <a:ea typeface="宋体" pitchFamily="2" charset="-122"/>
                        </a:rPr>
                        <a:t>¬</a:t>
                      </a:r>
                      <a:r>
                        <a:rPr kumimoji="0" lang="en-US" altLang="zh-CN" sz="1800" b="1" i="1" u="none" strike="noStrike" cap="none" normalizeH="0" baseline="0">
                          <a:ln>
                            <a:noFill/>
                          </a:ln>
                          <a:solidFill>
                            <a:srgbClr val="FF0000"/>
                          </a:solidFill>
                          <a:effectLst/>
                          <a:latin typeface="Cambria Math" pitchFamily="18" charset="0"/>
                          <a:ea typeface="宋体" pitchFamily="2" charset="-122"/>
                        </a:rPr>
                        <a:t>p </a:t>
                      </a:r>
                      <a:r>
                        <a:rPr kumimoji="0" lang="en-US" altLang="zh-CN" sz="1800" b="1" i="0" u="none" strike="noStrike" cap="none" normalizeH="0" baseline="0">
                          <a:ln>
                            <a:noFill/>
                          </a:ln>
                          <a:solidFill>
                            <a:srgbClr val="FF0000"/>
                          </a:solidFill>
                          <a:effectLst/>
                          <a:latin typeface="Cambria Math" pitchFamily="18" charset="0"/>
                          <a:ea typeface="宋体" pitchFamily="2" charset="-122"/>
                        </a:rPr>
                        <a:t>∨ </a:t>
                      </a:r>
                      <a:r>
                        <a:rPr kumimoji="0" lang="en-US" altLang="zh-CN" sz="1800" b="1" i="1" u="none" strike="noStrike" cap="none" normalizeH="0" baseline="0">
                          <a:ln>
                            <a:noFill/>
                          </a:ln>
                          <a:solidFill>
                            <a:srgbClr val="FF0000"/>
                          </a:solidFill>
                          <a:effectLst/>
                          <a:latin typeface="Cambria Math" pitchFamily="18" charset="0"/>
                          <a:ea typeface="宋体" pitchFamily="2" charset="-122"/>
                        </a:rPr>
                        <a:t>q</a:t>
                      </a:r>
                      <a:endParaRPr kumimoji="0" lang="en-US" altLang="zh-CN" sz="1800" b="1" i="0" u="none" strike="noStrike" cap="none" normalizeH="0" baseline="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FF0000"/>
                          </a:solidFill>
                          <a:effectLst/>
                          <a:latin typeface="Cambria Math" pitchFamily="18" charset="0"/>
                          <a:ea typeface="宋体" pitchFamily="2" charset="-122"/>
                        </a:rPr>
                        <a:t>p→ q</a:t>
                      </a:r>
                      <a:endParaRPr kumimoji="0" lang="en-US" altLang="zh-CN" sz="1800" b="1" i="0" u="none" strike="noStrike" cap="none" normalizeH="0" baseline="0">
                        <a:ln>
                          <a:noFill/>
                        </a:ln>
                        <a:solidFill>
                          <a:srgbClr val="FF0000"/>
                        </a:solidFill>
                        <a:effectLst/>
                        <a:latin typeface="Arial"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pitchFamily="34" charset="0"/>
                          <a:ea typeface="宋体" pitchFamily="2" charset="-12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bl>
          </a:graphicData>
        </a:graphic>
      </p:graphicFrame>
      <p:sp>
        <p:nvSpPr>
          <p:cNvPr id="2" name="灯片编号占位符 1">
            <a:extLst>
              <a:ext uri="{FF2B5EF4-FFF2-40B4-BE49-F238E27FC236}">
                <a16:creationId xmlns:a16="http://schemas.microsoft.com/office/drawing/2014/main" id="{88D51515-C95D-446D-AA21-81B466D71654}"/>
              </a:ext>
            </a:extLst>
          </p:cNvPr>
          <p:cNvSpPr>
            <a:spLocks noGrp="1"/>
          </p:cNvSpPr>
          <p:nvPr>
            <p:ph type="sldNum" sz="quarter" idx="12"/>
          </p:nvPr>
        </p:nvSpPr>
        <p:spPr/>
        <p:txBody>
          <a:bodyPr/>
          <a:lstStyle/>
          <a:p>
            <a:pPr>
              <a:defRPr/>
            </a:pPr>
            <a:fld id="{6ED70E9F-2A67-474C-8A89-32AAC5337885}" type="slidenum">
              <a:rPr lang="en-US" altLang="zh-CN" smtClean="0"/>
              <a:pPr>
                <a:defRPr/>
              </a:pPr>
              <a:t>63</a:t>
            </a:fld>
            <a:endParaRPr lang="en-US" altLang="zh-CN"/>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457200" y="1402569"/>
            <a:ext cx="8229600" cy="4525963"/>
          </a:xfrm>
        </p:spPr>
        <p:txBody>
          <a:bodyPr>
            <a:normAutofit/>
          </a:bodyPr>
          <a:lstStyle/>
          <a:p>
            <a:pPr>
              <a:buFont typeface="Wingdings" panose="05000000000000000000" pitchFamily="2" charset="2"/>
              <a:buChar char="p"/>
              <a:defRPr/>
            </a:pPr>
            <a:r>
              <a:rPr lang="en-US" altLang="zh-CN" sz="2000" dirty="0"/>
              <a:t>Please simplify the following program</a:t>
            </a:r>
          </a:p>
          <a:p>
            <a:pPr marL="0" indent="0">
              <a:buNone/>
              <a:defRPr/>
            </a:pPr>
            <a:r>
              <a:rPr lang="en-US" sz="2000" dirty="0"/>
              <a:t> </a:t>
            </a:r>
          </a:p>
        </p:txBody>
      </p:sp>
      <p:sp>
        <p:nvSpPr>
          <p:cNvPr id="4" name="矩形 3">
            <a:extLst>
              <a:ext uri="{FF2B5EF4-FFF2-40B4-BE49-F238E27FC236}">
                <a16:creationId xmlns:a16="http://schemas.microsoft.com/office/drawing/2014/main" id="{EBB2B2C4-B92B-4FB4-9D31-9803C3026B04}"/>
              </a:ext>
            </a:extLst>
          </p:cNvPr>
          <p:cNvSpPr/>
          <p:nvPr/>
        </p:nvSpPr>
        <p:spPr>
          <a:xfrm>
            <a:off x="3851920" y="2016725"/>
            <a:ext cx="5040560" cy="1129540"/>
          </a:xfrm>
          <a:prstGeom prst="rect">
            <a:avLst/>
          </a:prstGeom>
        </p:spPr>
        <p:txBody>
          <a:bodyPr wrap="square">
            <a:spAutoFit/>
          </a:bodyPr>
          <a:lstStyle/>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XXX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en-US" altLang="zh-CN" b="1" dirty="0">
                <a:latin typeface="Times New Roman" panose="02020603050405020304" pitchFamily="18" charset="0"/>
                <a:ea typeface="楷体_GB2312" pitchFamily="49" charset="-122"/>
                <a:cs typeface="Times New Roman" panose="02020603050405020304" pitchFamily="18" charset="0"/>
              </a:rPr>
              <a:t>((A∧B) ∧ (B ∨</a:t>
            </a:r>
            <a:r>
              <a:rPr lang="en-US" altLang="zh-CN"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C) )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 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10000"/>
              </a:lnSpc>
              <a:spcBef>
                <a:spcPct val="50000"/>
              </a:spcBef>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r>
              <a:rPr lang="zh-CN" altLang="en-US" b="1" dirty="0">
                <a:latin typeface="Times New Roman" panose="02020603050405020304" pitchFamily="18" charset="0"/>
                <a:ea typeface="楷体_GB2312" pitchFamily="49" charset="-122"/>
                <a:cs typeface="Times New Roman" panose="02020603050405020304" pitchFamily="18" charset="0"/>
              </a:rPr>
              <a:t>）</a:t>
            </a:r>
          </a:p>
        </p:txBody>
      </p:sp>
      <p:sp>
        <p:nvSpPr>
          <p:cNvPr id="5" name="矩形 4">
            <a:extLst>
              <a:ext uri="{FF2B5EF4-FFF2-40B4-BE49-F238E27FC236}">
                <a16:creationId xmlns:a16="http://schemas.microsoft.com/office/drawing/2014/main" id="{20D95ACC-D5BD-4B2B-AD78-C689FE044E87}"/>
              </a:ext>
            </a:extLst>
          </p:cNvPr>
          <p:cNvSpPr/>
          <p:nvPr/>
        </p:nvSpPr>
        <p:spPr>
          <a:xfrm>
            <a:off x="3851920" y="3623084"/>
            <a:ext cx="4896544" cy="950453"/>
          </a:xfrm>
          <a:prstGeom prst="rect">
            <a:avLst/>
          </a:prstGeom>
        </p:spPr>
        <p:txBody>
          <a:bodyPr wrap="square">
            <a:spAutoFit/>
          </a:bodyPr>
          <a:lstStyle/>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The condition for executing code segment </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YYY </a:t>
            </a:r>
            <a:r>
              <a:rPr lang="en-US" altLang="zh-CN" b="1" dirty="0">
                <a:latin typeface="Times New Roman" panose="02020603050405020304" pitchFamily="18" charset="0"/>
                <a:ea typeface="楷体_GB2312" pitchFamily="49" charset="-122"/>
                <a:cs typeface="Times New Roman" panose="02020603050405020304" pitchFamily="18" charset="0"/>
              </a:rPr>
              <a:t>is:</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en-US" altLang="zh-CN" b="1" dirty="0">
                <a:latin typeface="Times New Roman" panose="02020603050405020304" pitchFamily="18" charset="0"/>
                <a:ea typeface="楷体_GB2312" pitchFamily="49" charset="-122"/>
                <a:cs typeface="Times New Roman" panose="02020603050405020304" pitchFamily="18" charset="0"/>
              </a:rPr>
              <a:t>((A∧B)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(B ∨ C) )</a:t>
            </a: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(A∧B)</a:t>
            </a:r>
            <a:r>
              <a:rPr lang="zh-CN" altLang="en-US" b="1" dirty="0">
                <a:latin typeface="Times New Roman" panose="02020603050405020304" pitchFamily="18" charset="0"/>
                <a:ea typeface="楷体_GB2312" pitchFamily="49" charset="-122"/>
                <a:cs typeface="Times New Roman" panose="02020603050405020304" pitchFamily="18" charset="0"/>
              </a:rPr>
              <a:t> ∧ </a:t>
            </a:r>
            <a:r>
              <a:rPr lang="en-US" altLang="zh-CN" b="1" dirty="0">
                <a:latin typeface="Times New Roman" panose="02020603050405020304" pitchFamily="18" charset="0"/>
                <a:ea typeface="楷体_GB2312" pitchFamily="49" charset="-122"/>
                <a:cs typeface="Times New Roman" panose="02020603050405020304" pitchFamily="18" charset="0"/>
              </a:rPr>
              <a:t>(A∧C))</a:t>
            </a:r>
            <a:endParaRPr lang="zh-CN" altLang="en-US" b="1" dirty="0">
              <a:latin typeface="Times New Roman" panose="02020603050405020304" pitchFamily="18" charset="0"/>
              <a:ea typeface="楷体_GB2312" pitchFamily="49" charset="-122"/>
              <a:cs typeface="Times New Roman" panose="02020603050405020304" pitchFamily="18" charset="0"/>
            </a:endParaRPr>
          </a:p>
          <a:p>
            <a:pPr eaLnBrk="1" hangingPunct="1">
              <a:lnSpc>
                <a:spcPct val="120000"/>
              </a:lnSpc>
            </a:pPr>
            <a:r>
              <a:rPr lang="zh-CN" altLang="en-US" b="1" dirty="0">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ea typeface="楷体_GB2312" pitchFamily="49" charset="-122"/>
                <a:cs typeface="Times New Roman" panose="02020603050405020304" pitchFamily="18" charset="0"/>
              </a:rPr>
              <a:t>A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B ∧ C</a:t>
            </a:r>
          </a:p>
        </p:txBody>
      </p:sp>
      <p:grpSp>
        <p:nvGrpSpPr>
          <p:cNvPr id="6" name="组合 5">
            <a:extLst>
              <a:ext uri="{FF2B5EF4-FFF2-40B4-BE49-F238E27FC236}">
                <a16:creationId xmlns:a16="http://schemas.microsoft.com/office/drawing/2014/main" id="{0CCCCF27-2857-4A46-9C23-6A902F1792E6}"/>
              </a:ext>
            </a:extLst>
          </p:cNvPr>
          <p:cNvGrpSpPr/>
          <p:nvPr/>
        </p:nvGrpSpPr>
        <p:grpSpPr>
          <a:xfrm>
            <a:off x="3866624" y="5123021"/>
            <a:ext cx="2880320" cy="1490614"/>
            <a:chOff x="3851920" y="4746698"/>
            <a:chExt cx="2880320" cy="1490614"/>
          </a:xfrm>
        </p:grpSpPr>
        <p:sp>
          <p:nvSpPr>
            <p:cNvPr id="7" name="圆角矩形 13">
              <a:extLst>
                <a:ext uri="{FF2B5EF4-FFF2-40B4-BE49-F238E27FC236}">
                  <a16:creationId xmlns:a16="http://schemas.microsoft.com/office/drawing/2014/main" id="{7EE6FE22-9468-4F95-B0DE-5AC538C90988}"/>
                </a:ext>
              </a:extLst>
            </p:cNvPr>
            <p:cNvSpPr/>
            <p:nvPr/>
          </p:nvSpPr>
          <p:spPr>
            <a:xfrm>
              <a:off x="3851920" y="4746698"/>
              <a:ext cx="2664296" cy="1490614"/>
            </a:xfrm>
            <a:prstGeom prst="roundRect">
              <a:avLst/>
            </a:prstGeom>
            <a:solidFill>
              <a:schemeClr val="accent4">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124ADA55-3371-4473-93F1-828EA9C29131}"/>
                </a:ext>
              </a:extLst>
            </p:cNvPr>
            <p:cNvSpPr/>
            <p:nvPr/>
          </p:nvSpPr>
          <p:spPr>
            <a:xfrm>
              <a:off x="3888432" y="4759984"/>
              <a:ext cx="2843808" cy="1477328"/>
            </a:xfrm>
            <a:prstGeom prst="rect">
              <a:avLst/>
            </a:prstGeom>
          </p:spPr>
          <p:txBody>
            <a:bodyPr wrap="square">
              <a:spAutoFit/>
            </a:bodyPr>
            <a:lstStyle/>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If  A∧ </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B∧C  then</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Else</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        XXX</a:t>
              </a:r>
            </a:p>
            <a:p>
              <a:pPr eaLnBrk="1" hangingPunct="1"/>
              <a:r>
                <a:rPr lang="en-US" altLang="zh-CN" b="1" dirty="0">
                  <a:solidFill>
                    <a:srgbClr val="C00000"/>
                  </a:solidFill>
                  <a:latin typeface="Times New Roman" panose="02020603050405020304" pitchFamily="18" charset="0"/>
                  <a:ea typeface="楷体_GB2312" pitchFamily="49" charset="-122"/>
                  <a:cs typeface="Times New Roman" panose="02020603050405020304" pitchFamily="18" charset="0"/>
                </a:rPr>
                <a:t>End</a:t>
              </a:r>
            </a:p>
          </p:txBody>
        </p:sp>
      </p:grpSp>
      <p:sp>
        <p:nvSpPr>
          <p:cNvPr id="9" name="矩形 8">
            <a:extLst>
              <a:ext uri="{FF2B5EF4-FFF2-40B4-BE49-F238E27FC236}">
                <a16:creationId xmlns:a16="http://schemas.microsoft.com/office/drawing/2014/main" id="{373C4693-8D7A-42E5-8958-3B16980B7E00}"/>
              </a:ext>
            </a:extLst>
          </p:cNvPr>
          <p:cNvSpPr/>
          <p:nvPr/>
        </p:nvSpPr>
        <p:spPr>
          <a:xfrm>
            <a:off x="920694" y="1944717"/>
            <a:ext cx="1946176" cy="45405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672A7E12-BDFA-4291-B59F-4673617FB80A}"/>
              </a:ext>
            </a:extLst>
          </p:cNvPr>
          <p:cNvSpPr/>
          <p:nvPr/>
        </p:nvSpPr>
        <p:spPr>
          <a:xfrm>
            <a:off x="3851920" y="1944718"/>
            <a:ext cx="5040560" cy="1384272"/>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FA86D318-DD5E-4DA4-B1CE-EAC876E2EB5D}"/>
              </a:ext>
            </a:extLst>
          </p:cNvPr>
          <p:cNvSpPr/>
          <p:nvPr/>
        </p:nvSpPr>
        <p:spPr>
          <a:xfrm>
            <a:off x="3851920" y="3572372"/>
            <a:ext cx="5040560" cy="1282550"/>
          </a:xfrm>
          <a:prstGeom prst="rect">
            <a:avLst/>
          </a:prstGeom>
          <a:noFill/>
          <a:ln>
            <a:solidFill>
              <a:srgbClr val="238D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右箭头 15">
            <a:extLst>
              <a:ext uri="{FF2B5EF4-FFF2-40B4-BE49-F238E27FC236}">
                <a16:creationId xmlns:a16="http://schemas.microsoft.com/office/drawing/2014/main" id="{DB595FDD-1EAD-42F7-B2B8-E3874021B88F}"/>
              </a:ext>
            </a:extLst>
          </p:cNvPr>
          <p:cNvSpPr/>
          <p:nvPr/>
        </p:nvSpPr>
        <p:spPr>
          <a:xfrm rot="2800654">
            <a:off x="2690192" y="4953020"/>
            <a:ext cx="1288527" cy="340000"/>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a:extLst>
              <a:ext uri="{FF2B5EF4-FFF2-40B4-BE49-F238E27FC236}">
                <a16:creationId xmlns:a16="http://schemas.microsoft.com/office/drawing/2014/main" id="{E7A43F79-EB7C-472B-88D6-15BCEA235E5D}"/>
              </a:ext>
            </a:extLst>
          </p:cNvPr>
          <p:cNvSpPr txBox="1"/>
          <p:nvPr/>
        </p:nvSpPr>
        <p:spPr>
          <a:xfrm>
            <a:off x="965071" y="2091478"/>
            <a:ext cx="2664296" cy="4179606"/>
          </a:xfrm>
          <a:prstGeom prst="rect">
            <a:avLst/>
          </a:prstGeom>
          <a:noFill/>
        </p:spPr>
        <p:txBody>
          <a:bodyPr wrap="square" rtlCol="0">
            <a:spAutoFit/>
          </a:bodyPr>
          <a:lstStyle/>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If  A ∧ B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B ∨ C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p>
          <a:p>
            <a:pPr marL="91440" algn="just" eaLnBrk="1" hangingPunct="1">
              <a:lnSpc>
                <a:spcPct val="120000"/>
              </a:lnSpc>
              <a:buClr>
                <a:srgbClr val="00FF00"/>
              </a:buClr>
            </a:pP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        YYY</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Else</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If  A ∧ C  then</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YYY</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Else</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a:t>
            </a:r>
            <a:r>
              <a:rPr lang="en-US" altLang="zh-CN" sz="1600" b="1" dirty="0">
                <a:solidFill>
                  <a:srgbClr val="C00000"/>
                </a:solidFill>
                <a:latin typeface="Times New Roman" panose="02020603050405020304" pitchFamily="18" charset="0"/>
                <a:ea typeface="楷体_GB2312" pitchFamily="49" charset="-122"/>
                <a:cs typeface="Times New Roman" panose="02020603050405020304" pitchFamily="18" charset="0"/>
              </a:rPr>
              <a:t>XXX</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    End</a:t>
            </a:r>
          </a:p>
          <a:p>
            <a:pPr marL="91440" algn="just" eaLnBrk="1" hangingPunct="1">
              <a:lnSpc>
                <a:spcPct val="120000"/>
              </a:lnSpc>
              <a:buClr>
                <a:srgbClr val="00FF00"/>
              </a:buClr>
            </a:pPr>
            <a:r>
              <a:rPr lang="en-US" altLang="zh-CN" sz="1600" b="1" dirty="0">
                <a:latin typeface="Times New Roman" panose="02020603050405020304" pitchFamily="18" charset="0"/>
                <a:ea typeface="楷体_GB2312" pitchFamily="49" charset="-122"/>
                <a:cs typeface="Times New Roman" panose="02020603050405020304" pitchFamily="18" charset="0"/>
              </a:rPr>
              <a:t>End</a:t>
            </a:r>
          </a:p>
          <a:p>
            <a:endParaRPr lang="zh-CN" altLang="en-US" dirty="0"/>
          </a:p>
        </p:txBody>
      </p:sp>
      <p:sp>
        <p:nvSpPr>
          <p:cNvPr id="13" name="灯片编号占位符 12">
            <a:extLst>
              <a:ext uri="{FF2B5EF4-FFF2-40B4-BE49-F238E27FC236}">
                <a16:creationId xmlns:a16="http://schemas.microsoft.com/office/drawing/2014/main" id="{7DD75AAE-3F4D-4888-9179-8D93BBEB7576}"/>
              </a:ext>
            </a:extLst>
          </p:cNvPr>
          <p:cNvSpPr>
            <a:spLocks noGrp="1"/>
          </p:cNvSpPr>
          <p:nvPr>
            <p:ph type="sldNum" sz="quarter" idx="12"/>
          </p:nvPr>
        </p:nvSpPr>
        <p:spPr/>
        <p:txBody>
          <a:bodyPr/>
          <a:lstStyle/>
          <a:p>
            <a:pPr>
              <a:defRPr/>
            </a:pPr>
            <a:fld id="{6ED70E9F-2A67-474C-8A89-32AAC5337885}" type="slidenum">
              <a:rPr lang="en-US" altLang="zh-CN" smtClean="0"/>
              <a:pPr>
                <a:defRPr/>
              </a:pPr>
              <a:t>64</a:t>
            </a:fld>
            <a:endParaRPr lang="en-US" altLang="zh-CN"/>
          </a:p>
        </p:txBody>
      </p:sp>
    </p:spTree>
    <p:extLst>
      <p:ext uri="{BB962C8B-B14F-4D97-AF65-F5344CB8AC3E}">
        <p14:creationId xmlns:p14="http://schemas.microsoft.com/office/powerpoint/2010/main" val="203413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zh-CN" b="1"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a:xfrm>
            <a:off x="457200" y="1495325"/>
            <a:ext cx="8229600" cy="5030019"/>
          </a:xfrm>
        </p:spPr>
        <p:txBody>
          <a:bodyPr>
            <a:normAutofit fontScale="92500" lnSpcReduction="20000"/>
          </a:bodyPr>
          <a:lstStyle/>
          <a:p>
            <a:pPr>
              <a:lnSpc>
                <a:spcPct val="140000"/>
              </a:lnSpc>
              <a:buFont typeface="Wingdings" panose="05000000000000000000" pitchFamily="2" charset="2"/>
              <a:buChar char="p"/>
              <a:defRPr/>
            </a:pPr>
            <a:r>
              <a:rPr lang="en-US" altLang="zh-CN" sz="2000" b="1" dirty="0"/>
              <a:t>Please solve the following problem using the methods from Logical Equivalences.</a:t>
            </a:r>
          </a:p>
          <a:p>
            <a:pPr marR="0" lvl="0" algn="just" defTabSz="914400" rtl="0" eaLnBrk="1" fontAlgn="base" latinLnBrk="0" hangingPunct="1">
              <a:lnSpc>
                <a:spcPct val="100000"/>
              </a:lnSpc>
              <a:spcBef>
                <a:spcPts val="1200"/>
              </a:spcBef>
              <a:spcAft>
                <a:spcPct val="0"/>
              </a:spcAft>
              <a:buClrTx/>
              <a:buSzTx/>
              <a:buFont typeface="Wingdings" panose="05000000000000000000" pitchFamily="2" charset="2"/>
              <a:buChar char="u"/>
              <a:tabLst/>
              <a:defRPr/>
            </a:pP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B</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participate in the 100-meter race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four audience </a:t>
            </a:r>
            <a:r>
              <a:rPr lang="en-US" altLang="zh-CN" sz="2000" b="1" kern="1200" dirty="0">
                <a:solidFill>
                  <a:prstClr val="black"/>
                </a:solidFill>
                <a:ea typeface="宋体" panose="02010600030101010101" pitchFamily="2" charset="-122"/>
                <a:cs typeface="Times New Roman" pitchFamily="18" charset="0"/>
              </a:rPr>
              <a:t>X</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predicate the result as follows before the competition.</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X</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ranks the first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B</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endParaRP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Y</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third place.</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b="1" kern="1200" dirty="0">
                <a:solidFill>
                  <a:prstClr val="black"/>
                </a:solidFill>
                <a:ea typeface="宋体" panose="02010600030101010101" pitchFamily="2" charset="-122"/>
                <a:cs typeface="Times New Roman" pitchFamily="18" charset="0"/>
              </a:rPr>
              <a:t>Z</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second place</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D</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 ranks the fourth place.</a:t>
            </a:r>
          </a:p>
          <a:p>
            <a:pPr marL="0" marR="0" lvl="0" indent="45720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lang="en-US" altLang="zh-CN" sz="2000" kern="1200" dirty="0">
                <a:solidFill>
                  <a:prstClr val="black"/>
                </a:solidFill>
                <a:ea typeface="宋体" panose="02010600030101010101" pitchFamily="2" charset="-122"/>
                <a:cs typeface="Times New Roman" pitchFamily="18" charset="0"/>
              </a:rPr>
              <a:t>After the </a:t>
            </a:r>
            <a:r>
              <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competition, we discover that each of the four audiences is right for half of their predication, so what is the real ranking</a:t>
            </a:r>
            <a:r>
              <a:rPr kumimoji="0" lang="zh-CN" altLang="en-US"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rPr>
              <a:t>？</a:t>
            </a:r>
            <a:endParaRPr kumimoji="0" lang="en-US" altLang="zh-CN" sz="2000" i="0" u="none" strike="noStrike" kern="1200" cap="none" spc="0" normalizeH="0" baseline="0" noProof="0" dirty="0">
              <a:ln>
                <a:noFill/>
              </a:ln>
              <a:solidFill>
                <a:prstClr val="black"/>
              </a:solidFill>
              <a:effectLst/>
              <a:uLnTx/>
              <a:uFillTx/>
              <a:ea typeface="宋体" panose="02010600030101010101" pitchFamily="2" charset="-122"/>
              <a:cs typeface="Times New Roman" pitchFamily="18" charset="0"/>
            </a:endParaRPr>
          </a:p>
          <a:p>
            <a:pPr marL="0" marR="0" lvl="0" indent="457200" algn="just" defTabSz="914400" rtl="0" eaLnBrk="1" fontAlgn="base" latinLnBrk="0" hangingPunct="1">
              <a:lnSpc>
                <a:spcPct val="120000"/>
              </a:lnSpc>
              <a:spcBef>
                <a:spcPct val="20000"/>
              </a:spcBef>
              <a:spcAft>
                <a:spcPct val="0"/>
              </a:spcAft>
              <a:buClrTx/>
              <a:buSzTx/>
              <a:buFont typeface="Arial" panose="020B0604020202020204" pitchFamily="34" charset="0"/>
              <a:buNone/>
              <a:tabLst/>
              <a:defRPr/>
            </a:pP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R="0" lvl="0" algn="just" defTabSz="914400" rtl="0" eaLnBrk="1" fontAlgn="base" latinLnBrk="0" hangingPunct="1">
              <a:lnSpc>
                <a:spcPct val="120000"/>
              </a:lnSpc>
              <a:spcBef>
                <a:spcPct val="20000"/>
              </a:spcBef>
              <a:spcAft>
                <a:spcPct val="0"/>
              </a:spcAft>
              <a:buClrTx/>
              <a:buSzTx/>
              <a:buFont typeface="Wingdings" panose="05000000000000000000" pitchFamily="2" charset="2"/>
              <a:buChar char="u"/>
              <a:tabLst/>
              <a:defRPr/>
            </a:pP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Let</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q</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 </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 </a:t>
            </a:r>
            <a:r>
              <a:rPr kumimoji="0" lang="en-US" altLang="zh-CN" sz="2000" b="1" i="1"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1200" cap="none" spc="0" normalizeH="0" baseline="-25000" noProof="0" dirty="0" err="1">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b="1" i="1" u="none" strike="noStrike" kern="120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000" b="1" kern="1200" dirty="0">
                <a:solidFill>
                  <a:prstClr val="black"/>
                </a:solidFill>
                <a:latin typeface="Arial" panose="020B0604020202020204" pitchFamily="34" charset="0"/>
                <a:ea typeface="宋体" panose="02010600030101010101" pitchFamily="2" charset="-122"/>
                <a:cs typeface="Arial" panose="020B0604020202020204" pitchFamily="34" charset="0"/>
              </a:rPr>
              <a:t> denote that </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C</a:t>
            </a: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D </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be the </a:t>
            </a:r>
            <a:r>
              <a:rPr lang="en-US" altLang="zh-CN" sz="2000" kern="1200" dirty="0">
                <a:solidFill>
                  <a:prstClr val="black"/>
                </a:solidFill>
                <a:latin typeface="Arial" panose="020B0604020202020204" pitchFamily="34" charset="0"/>
                <a:ea typeface="宋体" panose="02010600030101010101" pitchFamily="2" charset="-122"/>
                <a:cs typeface="Arial" panose="020B0604020202020204" pitchFamily="34" charset="0"/>
              </a:rPr>
              <a:t>N</a:t>
            </a:r>
            <a:r>
              <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o. </a:t>
            </a:r>
            <a:r>
              <a:rPr kumimoji="0" lang="en-US" altLang="zh-CN" sz="2000" b="1" i="1" u="none" strike="noStrike" kern="1200" cap="none" spc="0" normalizeH="0" baseline="0" noProof="0" dirty="0" err="1">
                <a:ln>
                  <a:noFill/>
                </a:ln>
                <a:solidFill>
                  <a:srgbClr val="C00000"/>
                </a:solidFill>
                <a:effectLst/>
                <a:uLnTx/>
                <a:uFillTx/>
                <a:latin typeface="Arial" panose="020B0604020202020204" pitchFamily="34" charset="0"/>
                <a:ea typeface="宋体" panose="02010600030101010101" pitchFamily="2" charset="-122"/>
                <a:cs typeface="Arial" panose="020B0604020202020204" pitchFamily="34" charset="0"/>
              </a:rPr>
              <a:t>i</a:t>
            </a:r>
            <a:r>
              <a:rPr kumimoji="0" lang="en-US" altLang="zh-CN" sz="2000" i="1"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in the final ranking, respectively</a:t>
            </a:r>
            <a:endParaRPr kumimoji="0" lang="en-US" altLang="zh-CN" sz="200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q</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r</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914400" marR="0" lvl="0" indent="-457200" algn="just" defTabSz="914400" rtl="0" eaLnBrk="1" fontAlgn="base" latinLnBrk="0" hangingPunct="1">
              <a:lnSpc>
                <a:spcPct val="100000"/>
              </a:lnSpc>
              <a:spcBef>
                <a:spcPct val="20000"/>
              </a:spcBef>
              <a:spcAft>
                <a:spcPct val="0"/>
              </a:spcAft>
              <a:buClr>
                <a:prstClr val="black"/>
              </a:buClr>
              <a:buSzPct val="75000"/>
              <a:buFont typeface="+mj-lt"/>
              <a:buAutoNum type="arabicParenR"/>
              <a:tabLst/>
              <a:defRPr/>
            </a:pP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p</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 </a:t>
            </a:r>
            <a:r>
              <a:rPr kumimoji="0" lang="en-US" altLang="zh-CN" sz="2000" b="1" i="1"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a:t>
            </a:r>
            <a:r>
              <a:rPr kumimoji="0" lang="en-US" altLang="zh-CN" sz="2000" b="1" i="1" u="none" strike="noStrike" kern="0" cap="none" spc="0" normalizeH="0" baseline="-2500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sym typeface="Symbol" pitchFamily="18" charset="2"/>
              </a:rPr>
              <a:t>1</a:t>
            </a:r>
            <a:endParaRPr kumimoji="0" lang="en-US" altLang="zh-CN" sz="2000" b="1"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a:buFont typeface="Wingdings" panose="05000000000000000000" pitchFamily="2" charset="2"/>
              <a:buChar char="n"/>
              <a:defRPr/>
            </a:pPr>
            <a:endParaRPr lang="en-US" altLang="zh-CN" sz="2000" dirty="0"/>
          </a:p>
        </p:txBody>
      </p:sp>
      <p:sp>
        <p:nvSpPr>
          <p:cNvPr id="2" name="灯片编号占位符 1">
            <a:extLst>
              <a:ext uri="{FF2B5EF4-FFF2-40B4-BE49-F238E27FC236}">
                <a16:creationId xmlns:a16="http://schemas.microsoft.com/office/drawing/2014/main" id="{479BF2BC-CA25-4F8F-B6F8-9EB214F8B79C}"/>
              </a:ext>
            </a:extLst>
          </p:cNvPr>
          <p:cNvSpPr>
            <a:spLocks noGrp="1"/>
          </p:cNvSpPr>
          <p:nvPr>
            <p:ph type="sldNum" sz="quarter" idx="12"/>
          </p:nvPr>
        </p:nvSpPr>
        <p:spPr/>
        <p:txBody>
          <a:bodyPr/>
          <a:lstStyle/>
          <a:p>
            <a:pPr>
              <a:defRPr/>
            </a:pPr>
            <a:fld id="{6ED70E9F-2A67-474C-8A89-32AAC5337885}" type="slidenum">
              <a:rPr lang="en-US" altLang="zh-CN" smtClean="0"/>
              <a:pPr>
                <a:defRPr/>
              </a:pPr>
              <a:t>65</a:t>
            </a:fld>
            <a:endParaRPr lang="en-US" altLang="zh-CN"/>
          </a:p>
        </p:txBody>
      </p:sp>
    </p:spTree>
    <p:extLst>
      <p:ext uri="{BB962C8B-B14F-4D97-AF65-F5344CB8AC3E}">
        <p14:creationId xmlns:p14="http://schemas.microsoft.com/office/powerpoint/2010/main" val="1603931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1">
            <a:extLst>
              <a:ext uri="{FF2B5EF4-FFF2-40B4-BE49-F238E27FC236}">
                <a16:creationId xmlns:a16="http://schemas.microsoft.com/office/drawing/2014/main" id="{A543F075-CC17-4A3F-AC5A-3CD08B6BBB6D}"/>
              </a:ext>
            </a:extLst>
          </p:cNvPr>
          <p:cNvSpPr txBox="1">
            <a:spLocks/>
          </p:cNvSpPr>
          <p:nvPr/>
        </p:nvSpPr>
        <p:spPr bwMode="auto">
          <a:xfrm>
            <a:off x="609600" y="764704"/>
            <a:ext cx="7924800" cy="492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panose="020B0604020202020204" pitchFamily="34" charset="0"/>
              <a:buNone/>
              <a:defRPr sz="3200" b="1" kern="1200">
                <a:solidFill>
                  <a:schemeClr val="tx1"/>
                </a:solidFill>
                <a:latin typeface="宋体" panose="02010600030101010101" pitchFamily="2" charset="-122"/>
                <a:ea typeface="宋体" panose="02010600030101010101" pitchFamily="2" charset="-122"/>
                <a:cs typeface="+mn-cs"/>
              </a:defRPr>
            </a:lvl1pPr>
            <a:lvl2pPr marL="548640" indent="0" algn="l" rtl="0" eaLnBrk="0" fontAlgn="base" hangingPunct="0">
              <a:spcBef>
                <a:spcPct val="20000"/>
              </a:spcBef>
              <a:spcAft>
                <a:spcPct val="0"/>
              </a:spcAft>
              <a:buFont typeface="Arial" panose="020B0604020202020204" pitchFamily="34" charset="0"/>
              <a:buNone/>
              <a:defRPr sz="2800" b="1" kern="1200">
                <a:solidFill>
                  <a:schemeClr val="tx1"/>
                </a:solidFill>
                <a:latin typeface="宋体" panose="02010600030101010101" pitchFamily="2" charset="-122"/>
                <a:ea typeface="宋体" panose="0201060003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None/>
              <a:defRPr sz="2400" b="1" kern="1200">
                <a:solidFill>
                  <a:schemeClr val="tx1"/>
                </a:solidFill>
                <a:latin typeface="宋体" panose="02010600030101010101" pitchFamily="2" charset="-122"/>
                <a:ea typeface="宋体" panose="0201060003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None/>
              <a:defRPr sz="2000" b="1"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just" eaLnBrk="1" hangingPunct="1">
              <a:buFont typeface="Wingdings" panose="05000000000000000000" pitchFamily="2" charset="2"/>
              <a:buChar char="§"/>
            </a:pPr>
            <a:r>
              <a:rPr lang="en-US" altLang="zh-CN" sz="2200" dirty="0">
                <a:latin typeface="+mn-lt"/>
                <a:ea typeface="+mn-ea"/>
                <a:cs typeface="Times New Roman" pitchFamily="18" charset="0"/>
              </a:rPr>
              <a:t>By</a:t>
            </a:r>
            <a:r>
              <a:rPr lang="zh-CN" altLang="en-US" sz="2200" dirty="0">
                <a:latin typeface="+mn-lt"/>
                <a:ea typeface="+mn-ea"/>
                <a:cs typeface="Times New Roman" pitchFamily="18" charset="0"/>
              </a:rPr>
              <a:t> </a:t>
            </a:r>
            <a:r>
              <a:rPr lang="en-US" altLang="zh-CN" sz="2200" dirty="0">
                <a:latin typeface="+mn-lt"/>
                <a:ea typeface="+mn-ea"/>
                <a:cs typeface="Times New Roman" pitchFamily="18" charset="0"/>
              </a:rPr>
              <a:t>1) and 2),</a:t>
            </a:r>
          </a:p>
          <a:p>
            <a:pPr algn="just" eaLnBrk="1" hangingPunct="1"/>
            <a:r>
              <a:rPr lang="en-US" altLang="zh-CN" sz="2200" dirty="0">
                <a:latin typeface="+mn-lt"/>
                <a:ea typeface="+mn-ea"/>
                <a:cs typeface="Times New Roman" pitchFamily="18" charset="0"/>
              </a:rPr>
              <a:t>      1</a:t>
            </a:r>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 r</a:t>
            </a:r>
            <a:r>
              <a:rPr lang="en-US" altLang="zh-CN" sz="2200" i="1" baseline="-25000" dirty="0">
                <a:latin typeface="+mn-lt"/>
                <a:ea typeface="+mn-ea"/>
                <a:cs typeface="Times New Roman" pitchFamily="18" charset="0"/>
              </a:rPr>
              <a:t>1</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cs typeface="Times New Roman" pitchFamily="18" charset="0"/>
              </a:rPr>
              <a:t>) )</a:t>
            </a:r>
            <a:r>
              <a:rPr lang="en-US" altLang="zh-CN" sz="2200" dirty="0">
                <a:latin typeface="+mn-lt"/>
                <a:ea typeface="+mn-ea"/>
              </a:rPr>
              <a:t> </a:t>
            </a:r>
            <a:r>
              <a:rPr lang="en-US" altLang="zh-CN" sz="2200" dirty="0">
                <a:latin typeface="+mn-lt"/>
                <a:ea typeface="+mn-ea"/>
                <a:sym typeface="Symbol" pitchFamily="18" charset="2"/>
              </a:rPr>
              <a:t></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 r</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p>
          <a:p>
            <a:pPr algn="just" eaLnBrk="1" hangingPunct="1"/>
            <a:r>
              <a:rPr lang="en-US" altLang="zh-CN" sz="22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1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rPr>
              <a:t> </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solidFill>
                  <a:srgbClr val="FF0000"/>
                </a:solidFill>
                <a:latin typeface="+mn-lt"/>
                <a:ea typeface="+mn-ea"/>
                <a:cs typeface="Times New Roman" pitchFamily="18" charset="0"/>
              </a:rPr>
              <a:t>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a:t>
            </a:r>
            <a:r>
              <a:rPr lang="en-US" altLang="zh-CN" sz="2200" dirty="0">
                <a:solidFill>
                  <a:srgbClr val="FF0000"/>
                </a:solidFill>
                <a:latin typeface="+mn-lt"/>
                <a:ea typeface="+mn-ea"/>
                <a:sym typeface="Symbol" pitchFamily="18" charset="2"/>
              </a:rPr>
              <a:t> </a:t>
            </a:r>
            <a:r>
              <a:rPr lang="en-US" altLang="zh-CN" sz="2200" i="1" dirty="0">
                <a:solidFill>
                  <a:srgbClr val="FF0000"/>
                </a:solidFill>
                <a:latin typeface="+mn-lt"/>
                <a:ea typeface="+mn-ea"/>
                <a:cs typeface="Times New Roman" pitchFamily="18" charset="0"/>
              </a:rPr>
              <a:t>q</a:t>
            </a:r>
            <a:r>
              <a:rPr lang="en-US" altLang="zh-CN" sz="2200" i="1" baseline="-25000" dirty="0">
                <a:solidFill>
                  <a:srgbClr val="FF0000"/>
                </a:solidFill>
                <a:latin typeface="+mn-lt"/>
                <a:ea typeface="+mn-ea"/>
                <a:cs typeface="Times New Roman" pitchFamily="18" charset="0"/>
              </a:rPr>
              <a:t>2</a:t>
            </a:r>
            <a:r>
              <a:rPr lang="en-US" altLang="zh-CN" sz="2200" dirty="0">
                <a:solidFill>
                  <a:srgbClr val="FF0000"/>
                </a:solidFill>
                <a:latin typeface="+mn-lt"/>
                <a:ea typeface="+mn-ea"/>
                <a:sym typeface="Symbol" pitchFamily="18" charset="2"/>
              </a:rPr>
              <a:t> </a:t>
            </a:r>
            <a:r>
              <a:rPr lang="en-US" altLang="zh-CN" sz="2200" dirty="0">
                <a:latin typeface="+mn-lt"/>
                <a:ea typeface="+mn-ea"/>
                <a:sym typeface="Symbol" pitchFamily="18" charset="2"/>
              </a:rPr>
              <a:t></a:t>
            </a:r>
            <a:r>
              <a:rPr lang="en-US" altLang="zh-CN" sz="2200" dirty="0">
                <a:solidFill>
                  <a:srgbClr val="FF0000"/>
                </a:solidFill>
                <a:latin typeface="+mn-lt"/>
                <a:ea typeface="+mn-ea"/>
                <a:sym typeface="Symbol" pitchFamily="18" charset="2"/>
              </a:rPr>
              <a:t> </a:t>
            </a:r>
            <a:r>
              <a:rPr lang="en-US" altLang="zh-CN" sz="2200" i="1" dirty="0">
                <a:solidFill>
                  <a:srgbClr val="FF0000"/>
                </a:solidFill>
                <a:latin typeface="+mn-lt"/>
                <a:ea typeface="+mn-ea"/>
                <a:cs typeface="Times New Roman" pitchFamily="18" charset="0"/>
              </a:rPr>
              <a:t>r</a:t>
            </a:r>
            <a:r>
              <a:rPr lang="en-US" altLang="zh-CN" sz="2200" i="1" baseline="-25000" dirty="0">
                <a:solidFill>
                  <a:srgbClr val="FF0000"/>
                </a:solidFill>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1</a:t>
            </a:r>
          </a:p>
          <a:p>
            <a:pPr marL="342900" indent="-342900" algn="just" eaLnBrk="1" hangingPunct="1">
              <a:buFont typeface="Wingdings" panose="05000000000000000000" pitchFamily="2" charset="2"/>
              <a:buChar char="§"/>
            </a:pPr>
            <a:r>
              <a:rPr lang="en-US" altLang="zh-CN" sz="2200" dirty="0">
                <a:latin typeface="+mn-lt"/>
                <a:ea typeface="+mn-ea"/>
                <a:cs typeface="Times New Roman" pitchFamily="18" charset="0"/>
              </a:rPr>
              <a:t>Combining the above argument with 3),</a:t>
            </a:r>
          </a:p>
          <a:p>
            <a:pPr algn="just" eaLnBrk="1" hangingPunct="1"/>
            <a:r>
              <a:rPr lang="en-US" altLang="zh-CN" sz="2200" dirty="0">
                <a:latin typeface="+mn-lt"/>
                <a:ea typeface="+mn-ea"/>
                <a:cs typeface="Times New Roman" pitchFamily="18" charset="0"/>
              </a:rPr>
              <a:t>      1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dirty="0">
                <a:latin typeface="+mn-lt"/>
                <a:ea typeface="+mn-ea"/>
                <a:cs typeface="Times New Roman" pitchFamily="18" charset="0"/>
              </a:rPr>
              <a:t>))</a:t>
            </a:r>
            <a:endParaRPr lang="en-US" altLang="zh-CN" sz="2200" dirty="0">
              <a:latin typeface="+mn-lt"/>
              <a:ea typeface="+mn-ea"/>
            </a:endParaRPr>
          </a:p>
          <a:p>
            <a:pPr algn="just" eaLnBrk="1" hangingPunct="1"/>
            <a:r>
              <a:rPr lang="en-US" altLang="zh-CN" sz="2200" dirty="0">
                <a:latin typeface="+mn-lt"/>
                <a:ea typeface="+mn-ea"/>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 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a:t>
            </a:r>
            <a:r>
              <a:rPr lang="en-US" altLang="zh-CN" sz="2200" dirty="0">
                <a:latin typeface="+mn-lt"/>
                <a:ea typeface="+mn-ea"/>
                <a:cs typeface="Times New Roman" pitchFamily="18" charset="0"/>
              </a:rPr>
              <a:t>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p>
          <a:p>
            <a:pPr algn="just" eaLnBrk="1" hangingPunct="1"/>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cs typeface="Times New Roman" pitchFamily="18" charset="0"/>
                <a:sym typeface="Symbol" pitchFamily="18" charset="2"/>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q</a:t>
            </a:r>
            <a:r>
              <a:rPr lang="en-US" altLang="zh-CN" sz="2200" i="1" baseline="-25000" dirty="0">
                <a:solidFill>
                  <a:srgbClr val="FF0000"/>
                </a:solidFill>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p</a:t>
            </a:r>
            <a:r>
              <a:rPr lang="en-US" altLang="zh-CN" sz="2200" i="1" baseline="-25000" dirty="0">
                <a:solidFill>
                  <a:srgbClr val="FF0000"/>
                </a:solidFill>
                <a:latin typeface="+mn-lt"/>
                <a:ea typeface="+mn-ea"/>
                <a:cs typeface="Times New Roman" pitchFamily="18" charset="0"/>
              </a:rPr>
              <a:t>2</a:t>
            </a:r>
            <a:r>
              <a:rPr lang="en-US" altLang="zh-CN" sz="2200" i="1" baseline="-25000"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 </a:t>
            </a:r>
          </a:p>
          <a:p>
            <a:pPr algn="just" eaLnBrk="1" hangingPunct="1"/>
            <a:r>
              <a:rPr lang="en-US" altLang="zh-CN" sz="2200" dirty="0">
                <a:latin typeface="+mn-lt"/>
                <a:ea typeface="+mn-ea"/>
                <a:cs typeface="Times New Roman" pitchFamily="18" charset="0"/>
                <a:sym typeface="Symbol" pitchFamily="18" charset="2"/>
              </a:rPr>
              <a:t>             </a:t>
            </a:r>
            <a:r>
              <a:rPr lang="en-US" altLang="zh-CN" sz="2200" dirty="0">
                <a:latin typeface="+mn-lt"/>
                <a:ea typeface="+mn-ea"/>
                <a:cs typeface="Times New Roman" pitchFamily="18" charset="0"/>
              </a:rPr>
              <a:t>(</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dirty="0">
                <a:latin typeface="+mn-lt"/>
                <a:ea typeface="+mn-ea"/>
                <a:sym typeface="Symbol" pitchFamily="18" charset="2"/>
              </a:rPr>
              <a:t> 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3</a:t>
            </a:r>
            <a:r>
              <a:rPr lang="en-US" altLang="zh-CN" sz="2200" i="1" baseline="-25000"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solidFill>
                  <a:srgbClr val="FF0000"/>
                </a:solidFill>
                <a:latin typeface="+mn-lt"/>
                <a:ea typeface="+mn-ea"/>
                <a:cs typeface="Times New Roman" pitchFamily="18" charset="0"/>
              </a:rPr>
              <a:t>s</a:t>
            </a:r>
            <a:r>
              <a:rPr lang="en-US" altLang="zh-CN" sz="2200" i="1" baseline="-25000" dirty="0">
                <a:solidFill>
                  <a:srgbClr val="FF0000"/>
                </a:solidFill>
                <a:latin typeface="+mn-lt"/>
                <a:ea typeface="+mn-ea"/>
                <a:cs typeface="Times New Roman" pitchFamily="18" charset="0"/>
              </a:rPr>
              <a:t>4</a:t>
            </a:r>
            <a:r>
              <a:rPr lang="en-US" altLang="zh-CN" sz="2200" dirty="0">
                <a:latin typeface="+mn-lt"/>
                <a:ea typeface="+mn-ea"/>
                <a:cs typeface="Times New Roman" pitchFamily="18" charset="0"/>
              </a:rPr>
              <a:t>)</a:t>
            </a:r>
          </a:p>
          <a:p>
            <a:pPr algn="just" eaLnBrk="1" hangingPunct="1"/>
            <a:r>
              <a:rPr lang="en-US" altLang="zh-CN" sz="2400" dirty="0">
                <a:latin typeface="+mn-lt"/>
                <a:ea typeface="+mn-ea"/>
                <a:cs typeface="Times New Roman" pitchFamily="18" charset="0"/>
              </a:rPr>
              <a:t>        </a:t>
            </a:r>
            <a:r>
              <a:rPr lang="en-US" altLang="zh-CN" sz="2200" dirty="0">
                <a:latin typeface="+mn-lt"/>
                <a:ea typeface="+mn-ea"/>
                <a:cs typeface="Times New Roman" pitchFamily="18" charset="0"/>
                <a:sym typeface="Symbol" pitchFamily="18" charset="2"/>
              </a:rPr>
              <a:t>  </a:t>
            </a:r>
            <a:r>
              <a:rPr lang="en-US" altLang="zh-CN" sz="2200" dirty="0">
                <a:latin typeface="+mn-lt"/>
                <a:ea typeface="+mn-ea"/>
                <a:cs typeface="Times New Roman" pitchFamily="18" charset="0"/>
              </a:rPr>
              <a:t>(</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1 </a:t>
            </a:r>
            <a:r>
              <a:rPr lang="en-US" altLang="zh-CN" sz="2200" dirty="0">
                <a:latin typeface="+mn-lt"/>
                <a:ea typeface="+mn-ea"/>
                <a:sym typeface="Symbol" pitchFamily="18" charset="2"/>
              </a:rPr>
              <a:t></a:t>
            </a:r>
            <a:r>
              <a:rPr lang="en-US" altLang="zh-CN" sz="2200" i="1" dirty="0">
                <a:latin typeface="+mn-lt"/>
                <a:ea typeface="+mn-ea"/>
                <a:cs typeface="Times New Roman" pitchFamily="18" charset="0"/>
              </a:rPr>
              <a:t>q</a:t>
            </a:r>
            <a:r>
              <a:rPr lang="en-US" altLang="zh-CN" sz="2200" i="1" baseline="-25000" dirty="0">
                <a:latin typeface="+mn-lt"/>
                <a:ea typeface="+mn-ea"/>
                <a:cs typeface="Times New Roman" pitchFamily="18" charset="0"/>
              </a:rPr>
              <a:t>2</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r</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3</a:t>
            </a:r>
            <a:r>
              <a:rPr lang="en-US" altLang="zh-CN" sz="2200" i="1" dirty="0">
                <a:latin typeface="+mn-lt"/>
                <a:ea typeface="+mn-ea"/>
                <a:cs typeface="Times New Roman" pitchFamily="18" charset="0"/>
              </a:rPr>
              <a:t>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p</a:t>
            </a:r>
            <a:r>
              <a:rPr lang="en-US" altLang="zh-CN" sz="2200" i="1" baseline="-25000" dirty="0">
                <a:latin typeface="+mn-lt"/>
                <a:ea typeface="+mn-ea"/>
                <a:cs typeface="Times New Roman" pitchFamily="18" charset="0"/>
              </a:rPr>
              <a:t>2 </a:t>
            </a:r>
            <a:r>
              <a:rPr lang="en-US" altLang="zh-CN" sz="2200" dirty="0">
                <a:latin typeface="+mn-lt"/>
                <a:ea typeface="+mn-ea"/>
                <a:sym typeface="Symbol" pitchFamily="18" charset="2"/>
              </a:rPr>
              <a:t> </a:t>
            </a:r>
            <a:r>
              <a:rPr lang="en-US" altLang="zh-CN" sz="2200" i="1" dirty="0">
                <a:latin typeface="+mn-lt"/>
                <a:ea typeface="+mn-ea"/>
                <a:cs typeface="Times New Roman" pitchFamily="18" charset="0"/>
              </a:rPr>
              <a:t>s</a:t>
            </a:r>
            <a:r>
              <a:rPr lang="en-US" altLang="zh-CN" sz="2200" i="1" baseline="-25000" dirty="0">
                <a:latin typeface="+mn-lt"/>
                <a:ea typeface="+mn-ea"/>
                <a:cs typeface="Times New Roman" pitchFamily="18" charset="0"/>
              </a:rPr>
              <a:t>4</a:t>
            </a:r>
            <a:r>
              <a:rPr lang="en-US" altLang="zh-CN" sz="2200" dirty="0">
                <a:latin typeface="+mn-lt"/>
                <a:ea typeface="+mn-ea"/>
                <a:cs typeface="Times New Roman" pitchFamily="18" charset="0"/>
              </a:rPr>
              <a:t>)</a:t>
            </a:r>
            <a:r>
              <a:rPr lang="en-US" altLang="zh-CN" sz="2200" dirty="0">
                <a:latin typeface="+mn-lt"/>
                <a:ea typeface="+mn-ea"/>
              </a:rPr>
              <a:t> </a:t>
            </a:r>
            <a:r>
              <a:rPr lang="en-US" altLang="zh-CN" sz="2200" dirty="0">
                <a:latin typeface="+mn-lt"/>
                <a:ea typeface="+mn-ea"/>
                <a:cs typeface="Times New Roman" pitchFamily="18" charset="0"/>
                <a:sym typeface="Symbol" pitchFamily="18" charset="2"/>
              </a:rPr>
              <a:t> 1</a:t>
            </a:r>
            <a:endParaRPr lang="en-US" altLang="zh-CN" sz="2200" dirty="0">
              <a:latin typeface="+mn-lt"/>
              <a:ea typeface="+mn-ea"/>
            </a:endParaRPr>
          </a:p>
          <a:p>
            <a:pPr algn="just" eaLnBrk="1" hangingPunct="1"/>
            <a:endParaRPr lang="en-US" sz="2200" dirty="0">
              <a:latin typeface="+mn-lt"/>
              <a:ea typeface="+mn-ea"/>
            </a:endParaRPr>
          </a:p>
        </p:txBody>
      </p:sp>
      <p:sp>
        <p:nvSpPr>
          <p:cNvPr id="7" name="文本框 6">
            <a:extLst>
              <a:ext uri="{FF2B5EF4-FFF2-40B4-BE49-F238E27FC236}">
                <a16:creationId xmlns:a16="http://schemas.microsoft.com/office/drawing/2014/main" id="{8EE49B93-3BC3-4390-AA96-C8D3A3D3669B}"/>
              </a:ext>
            </a:extLst>
          </p:cNvPr>
          <p:cNvSpPr txBox="1"/>
          <p:nvPr/>
        </p:nvSpPr>
        <p:spPr>
          <a:xfrm>
            <a:off x="7020272" y="4869160"/>
            <a:ext cx="2376264" cy="1477328"/>
          </a:xfrm>
          <a:prstGeom prst="rect">
            <a:avLst/>
          </a:prstGeom>
          <a:noFill/>
        </p:spPr>
        <p:txBody>
          <a:bodyPr wrap="square" rtlCol="0">
            <a:spAutoFit/>
          </a:bodyPr>
          <a:lstStyle/>
          <a:p>
            <a:r>
              <a:rPr lang="en-US" altLang="zh-CN" sz="1800" b="1" dirty="0">
                <a:solidFill>
                  <a:prstClr val="black"/>
                </a:solidFill>
                <a:cs typeface="Arial" panose="020B0604020202020204" pitchFamily="34" charset="0"/>
              </a:rPr>
              <a:t>Finally</a:t>
            </a:r>
            <a:r>
              <a:rPr lang="zh-CN" altLang="en-US" sz="1800" b="1" dirty="0">
                <a:solidFill>
                  <a:prstClr val="black"/>
                </a:solidFill>
                <a:cs typeface="Arial" panose="020B0604020202020204" pitchFamily="34" charset="0"/>
              </a:rPr>
              <a:t>：</a:t>
            </a:r>
            <a:endParaRPr lang="en-US" altLang="zh-CN" sz="1800" b="1" dirty="0">
              <a:solidFill>
                <a:prstClr val="black"/>
              </a:solidFill>
              <a:cs typeface="Arial" panose="020B0604020202020204" pitchFamily="34" charset="0"/>
            </a:endParaRPr>
          </a:p>
          <a:p>
            <a:r>
              <a:rPr lang="en-US" altLang="zh-CN" sz="1800" b="1" dirty="0">
                <a:solidFill>
                  <a:srgbClr val="C00000"/>
                </a:solidFill>
                <a:cs typeface="Arial" panose="020B0604020202020204" pitchFamily="34" charset="0"/>
              </a:rPr>
              <a:t>    C:</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first</a:t>
            </a:r>
          </a:p>
          <a:p>
            <a:r>
              <a:rPr lang="en-US" altLang="zh-CN" sz="1800" b="1" dirty="0">
                <a:solidFill>
                  <a:srgbClr val="C00000"/>
                </a:solidFill>
                <a:cs typeface="Arial" panose="020B0604020202020204" pitchFamily="34" charset="0"/>
              </a:rPr>
              <a:t>    A:</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 second</a:t>
            </a:r>
          </a:p>
          <a:p>
            <a:r>
              <a:rPr lang="en-US" altLang="zh-CN" sz="1800" b="1" dirty="0">
                <a:solidFill>
                  <a:srgbClr val="C00000"/>
                </a:solidFill>
                <a:cs typeface="Arial" panose="020B0604020202020204" pitchFamily="34" charset="0"/>
              </a:rPr>
              <a:t>    D:</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the</a:t>
            </a:r>
            <a:r>
              <a:rPr lang="zh-CN" altLang="en-US" sz="1800" b="1" dirty="0">
                <a:solidFill>
                  <a:srgbClr val="C00000"/>
                </a:solidFill>
                <a:cs typeface="Arial" panose="020B0604020202020204" pitchFamily="34" charset="0"/>
              </a:rPr>
              <a:t> </a:t>
            </a:r>
            <a:r>
              <a:rPr lang="en-US" altLang="zh-CN" sz="1800" b="1" dirty="0">
                <a:solidFill>
                  <a:srgbClr val="C00000"/>
                </a:solidFill>
                <a:cs typeface="Arial" panose="020B0604020202020204" pitchFamily="34" charset="0"/>
              </a:rPr>
              <a:t>third</a:t>
            </a:r>
          </a:p>
          <a:p>
            <a:r>
              <a:rPr lang="en-US" altLang="zh-CN" sz="1800" b="1" dirty="0">
                <a:solidFill>
                  <a:srgbClr val="C00000"/>
                </a:solidFill>
                <a:cs typeface="Arial" panose="020B0604020202020204" pitchFamily="34" charset="0"/>
              </a:rPr>
              <a:t>    B: the fourth</a:t>
            </a:r>
            <a:endParaRPr lang="en-US" sz="1800" b="1" dirty="0">
              <a:solidFill>
                <a:srgbClr val="C00000"/>
              </a:solidFill>
              <a:ea typeface="+mn-ea"/>
              <a:cs typeface="Arial" panose="020B0604020202020204" pitchFamily="34" charset="0"/>
            </a:endParaRPr>
          </a:p>
        </p:txBody>
      </p:sp>
      <p:sp>
        <p:nvSpPr>
          <p:cNvPr id="2" name="灯片编号占位符 1">
            <a:extLst>
              <a:ext uri="{FF2B5EF4-FFF2-40B4-BE49-F238E27FC236}">
                <a16:creationId xmlns:a16="http://schemas.microsoft.com/office/drawing/2014/main" id="{0112C757-F302-42FD-B0FA-93A5F0878D10}"/>
              </a:ext>
            </a:extLst>
          </p:cNvPr>
          <p:cNvSpPr>
            <a:spLocks noGrp="1"/>
          </p:cNvSpPr>
          <p:nvPr>
            <p:ph type="sldNum" sz="quarter" idx="12"/>
          </p:nvPr>
        </p:nvSpPr>
        <p:spPr/>
        <p:txBody>
          <a:bodyPr/>
          <a:lstStyle/>
          <a:p>
            <a:pPr>
              <a:defRPr/>
            </a:pPr>
            <a:fld id="{6ED70E9F-2A67-474C-8A89-32AAC5337885}" type="slidenum">
              <a:rPr lang="en-US" altLang="zh-CN" smtClean="0"/>
              <a:pPr>
                <a:defRPr/>
              </a:pPr>
              <a:t>66</a:t>
            </a:fld>
            <a:endParaRPr lang="en-US" altLang="zh-CN"/>
          </a:p>
        </p:txBody>
      </p:sp>
    </p:spTree>
    <p:extLst>
      <p:ext uri="{BB962C8B-B14F-4D97-AF65-F5344CB8AC3E}">
        <p14:creationId xmlns:p14="http://schemas.microsoft.com/office/powerpoint/2010/main" val="2809981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8AD3406-4E17-48F3-8E19-7CBE96B87559}"/>
              </a:ext>
            </a:extLst>
          </p:cNvPr>
          <p:cNvSpPr>
            <a:spLocks noGrp="1"/>
          </p:cNvSpPr>
          <p:nvPr>
            <p:ph type="sldNum" sz="quarter" idx="12"/>
          </p:nvPr>
        </p:nvSpPr>
        <p:spPr/>
        <p:txBody>
          <a:bodyPr/>
          <a:lstStyle/>
          <a:p>
            <a:pPr>
              <a:defRPr/>
            </a:pPr>
            <a:fld id="{59ED569F-2F06-480B-BA3C-0CB384A7CB2F}" type="slidenum">
              <a:rPr lang="en-US" altLang="zh-CN" smtClean="0"/>
              <a:pPr>
                <a:defRPr/>
              </a:pPr>
              <a:t>67</a:t>
            </a:fld>
            <a:endParaRPr lang="en-US" altLang="zh-CN"/>
          </a:p>
        </p:txBody>
      </p:sp>
    </p:spTree>
    <p:extLst>
      <p:ext uri="{BB962C8B-B14F-4D97-AF65-F5344CB8AC3E}">
        <p14:creationId xmlns:p14="http://schemas.microsoft.com/office/powerpoint/2010/main" val="3009554038"/>
      </p:ext>
    </p:extLst>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16632"/>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547664" y="1556792"/>
            <a:ext cx="6623175" cy="4389437"/>
          </a:xfrm>
        </p:spPr>
        <p:txBody>
          <a:bodyPr/>
          <a:lstStyle/>
          <a:p>
            <a:pPr eaLnBrk="1" hangingPunct="1">
              <a:buFont typeface="Wingdings" panose="05000000000000000000" pitchFamily="2" charset="2"/>
              <a:buChar char="n"/>
            </a:pPr>
            <a:r>
              <a:rPr lang="en-US" altLang="zh-CN" dirty="0">
                <a:solidFill>
                  <a:srgbClr val="FF0000"/>
                </a:solidFill>
              </a:rPr>
              <a:t>Predicates </a:t>
            </a:r>
          </a:p>
          <a:p>
            <a:pPr eaLnBrk="1" hangingPunct="1">
              <a:buFont typeface="Wingdings" panose="05000000000000000000" pitchFamily="2" charset="2"/>
              <a:buChar char="n"/>
            </a:pPr>
            <a:r>
              <a:rPr lang="en-US" altLang="zh-CN" dirty="0">
                <a:solidFill>
                  <a:srgbClr val="FF0000"/>
                </a:solidFill>
              </a:rPr>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B3BCF8CA-E3EE-4D05-9531-9BD12F6EA34C}"/>
              </a:ext>
            </a:extLst>
          </p:cNvPr>
          <p:cNvSpPr>
            <a:spLocks noGrp="1"/>
          </p:cNvSpPr>
          <p:nvPr>
            <p:ph type="sldNum" sz="quarter" idx="12"/>
          </p:nvPr>
        </p:nvSpPr>
        <p:spPr/>
        <p:txBody>
          <a:bodyPr/>
          <a:lstStyle/>
          <a:p>
            <a:pPr>
              <a:defRPr/>
            </a:pPr>
            <a:fld id="{388718E1-E3F4-43CF-945D-5661C3EF8693}" type="slidenum">
              <a:rPr lang="en-US" altLang="zh-CN" smtClean="0"/>
              <a:pPr>
                <a:defRPr/>
              </a:pPr>
              <a:t>68</a:t>
            </a:fld>
            <a:endParaRPr lang="en-US" altLang="zh-CN"/>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3100" y="0"/>
            <a:ext cx="8229600" cy="1143000"/>
          </a:xfrm>
        </p:spPr>
        <p:txBody>
          <a:bodyPr/>
          <a:lstStyle/>
          <a:p>
            <a:pPr algn="ct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苏格拉底三段论</a:t>
            </a:r>
          </a:p>
        </p:txBody>
      </p:sp>
      <p:sp>
        <p:nvSpPr>
          <p:cNvPr id="4099" name="Rectangle 3"/>
          <p:cNvSpPr>
            <a:spLocks noGrp="1" noChangeArrowheads="1"/>
          </p:cNvSpPr>
          <p:nvPr>
            <p:ph type="body" idx="1"/>
          </p:nvPr>
        </p:nvSpPr>
        <p:spPr>
          <a:xfrm>
            <a:off x="971600" y="1700808"/>
            <a:ext cx="7200900" cy="4525962"/>
          </a:xfrm>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判断下面推理的正确性</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凡人都是要死的。</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苏格拉底是人。</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所以苏格拉底是要死的。</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采用</a:t>
            </a:r>
            <a:r>
              <a:rPr lang="en-US" altLang="zh-CN"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p,q,r</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表示三个命题的话，则</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dirty="0" err="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p∧q</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r</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并不是重言式。</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原因缺少命题</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内在的联系</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的反映</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一阶逻辑</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是研究内在联系的逻辑关系</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也称为</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谓词逻辑</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p>
          <a:p>
            <a:pPr eaLnBrk="1" hangingPunct="1">
              <a:defRPr/>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63F12AE3-14AF-4F0F-BAEC-40B2A5757E70}"/>
              </a:ext>
            </a:extLst>
          </p:cNvPr>
          <p:cNvSpPr>
            <a:spLocks noGrp="1"/>
          </p:cNvSpPr>
          <p:nvPr>
            <p:ph type="sldNum" sz="quarter" idx="12"/>
          </p:nvPr>
        </p:nvSpPr>
        <p:spPr/>
        <p:txBody>
          <a:bodyPr/>
          <a:lstStyle/>
          <a:p>
            <a:pPr>
              <a:defRPr/>
            </a:pPr>
            <a:fld id="{388718E1-E3F4-43CF-945D-5661C3EF8693}" type="slidenum">
              <a:rPr lang="en-US" altLang="zh-CN" smtClean="0"/>
              <a:pPr>
                <a:defRPr/>
              </a:pPr>
              <a:t>69</a:t>
            </a:fld>
            <a:endParaRPr lang="en-US" altLang="zh-CN"/>
          </a:p>
        </p:txBody>
      </p:sp>
    </p:spTree>
    <p:extLst>
      <p:ext uri="{BB962C8B-B14F-4D97-AF65-F5344CB8AC3E}">
        <p14:creationId xmlns:p14="http://schemas.microsoft.com/office/powerpoint/2010/main" val="165431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0241DCB1-EC9F-463C-859D-1DCECB2ADC7B}"/>
              </a:ext>
            </a:extLst>
          </p:cNvPr>
          <p:cNvSpPr>
            <a:spLocks noGrp="1" noChangeArrowheads="1"/>
          </p:cNvSpPr>
          <p:nvPr>
            <p:ph type="title"/>
          </p:nvPr>
        </p:nvSpPr>
        <p:spPr/>
        <p:txBody>
          <a:bodyPr/>
          <a:lstStyle/>
          <a:p>
            <a:r>
              <a:rPr lang="en-US" altLang="zh-CN"/>
              <a:t>Propositional variables</a:t>
            </a:r>
            <a:endParaRPr lang="zh-CN" altLang="en-US"/>
          </a:p>
        </p:txBody>
      </p:sp>
      <p:sp>
        <p:nvSpPr>
          <p:cNvPr id="24579" name="内容占位符 2">
            <a:extLst>
              <a:ext uri="{FF2B5EF4-FFF2-40B4-BE49-F238E27FC236}">
                <a16:creationId xmlns:a16="http://schemas.microsoft.com/office/drawing/2014/main" id="{FB7CF708-9C13-4B69-923A-CB6D21CDFEA8}"/>
              </a:ext>
            </a:extLst>
          </p:cNvPr>
          <p:cNvSpPr>
            <a:spLocks noGrp="1" noChangeArrowheads="1"/>
          </p:cNvSpPr>
          <p:nvPr>
            <p:ph idx="1"/>
          </p:nvPr>
        </p:nvSpPr>
        <p:spPr>
          <a:xfrm>
            <a:off x="457200" y="1268760"/>
            <a:ext cx="8867328" cy="4525963"/>
          </a:xfrm>
        </p:spPr>
        <p:txBody>
          <a:bodyPr/>
          <a:lstStyle/>
          <a:p>
            <a:r>
              <a:rPr lang="en-US" altLang="zh-CN" dirty="0"/>
              <a:t>We use letters to denote </a:t>
            </a:r>
            <a:r>
              <a:rPr lang="en-US" altLang="zh-CN" dirty="0">
                <a:solidFill>
                  <a:srgbClr val="C00000"/>
                </a:solidFill>
              </a:rPr>
              <a:t>propositional variables</a:t>
            </a:r>
            <a:r>
              <a:rPr lang="en-US" altLang="zh-CN" b="1" dirty="0"/>
              <a:t> </a:t>
            </a:r>
            <a:r>
              <a:rPr lang="en-US" altLang="zh-CN" dirty="0"/>
              <a:t>(or statement variables)</a:t>
            </a:r>
          </a:p>
          <a:p>
            <a:pPr marL="0" indent="0" algn="ctr">
              <a:buNone/>
            </a:pPr>
            <a:r>
              <a:rPr lang="en-US" altLang="zh-CN" i="1" dirty="0"/>
              <a:t>p</a:t>
            </a:r>
            <a:r>
              <a:rPr lang="en-US" altLang="zh-CN" dirty="0"/>
              <a:t>, </a:t>
            </a:r>
            <a:r>
              <a:rPr lang="en-US" altLang="zh-CN" i="1" dirty="0"/>
              <a:t>q</a:t>
            </a:r>
            <a:r>
              <a:rPr lang="en-US" altLang="zh-CN" dirty="0"/>
              <a:t>, </a:t>
            </a:r>
            <a:r>
              <a:rPr lang="en-US" altLang="zh-CN" i="1" dirty="0"/>
              <a:t>r</a:t>
            </a:r>
            <a:r>
              <a:rPr lang="en-US" altLang="zh-CN" dirty="0"/>
              <a:t>, . . . </a:t>
            </a:r>
            <a:r>
              <a:rPr lang="en-US" altLang="zh-CN" sz="3200" i="1" dirty="0"/>
              <a:t>p</a:t>
            </a:r>
            <a:r>
              <a:rPr lang="en-US" altLang="zh-CN" sz="3200" i="1" baseline="-30000" dirty="0"/>
              <a:t>i</a:t>
            </a:r>
            <a:r>
              <a:rPr lang="en-US" altLang="zh-CN" sz="3200" dirty="0"/>
              <a:t>, </a:t>
            </a:r>
            <a:r>
              <a:rPr lang="en-US" altLang="zh-CN" sz="3200" i="1" dirty="0"/>
              <a:t>q</a:t>
            </a:r>
            <a:r>
              <a:rPr lang="en-US" altLang="zh-CN" sz="3200" i="1" baseline="-30000" dirty="0"/>
              <a:t>i</a:t>
            </a:r>
            <a:r>
              <a:rPr lang="en-US" altLang="zh-CN" sz="3200" dirty="0"/>
              <a:t>, </a:t>
            </a:r>
            <a:r>
              <a:rPr lang="en-US" altLang="zh-CN" sz="3200" i="1" dirty="0" err="1"/>
              <a:t>r</a:t>
            </a:r>
            <a:r>
              <a:rPr lang="en-US" altLang="zh-CN" sz="3200" i="1" baseline="-30000" dirty="0" err="1"/>
              <a:t>i</a:t>
            </a:r>
            <a:r>
              <a:rPr lang="en-US" altLang="zh-CN" sz="3200" dirty="0"/>
              <a:t> </a:t>
            </a:r>
            <a:r>
              <a:rPr lang="en-US" altLang="zh-CN" dirty="0"/>
              <a:t>, . . . </a:t>
            </a:r>
          </a:p>
          <a:p>
            <a:r>
              <a:rPr lang="en-US" altLang="zh-CN" dirty="0"/>
              <a:t>These variables represent propositions, just as using letters to denote numerical variables. </a:t>
            </a:r>
          </a:p>
          <a:p>
            <a:r>
              <a:rPr lang="en-US" altLang="zh-CN" sz="3200" dirty="0"/>
              <a:t>The proposition that is always true is denoted by </a:t>
            </a:r>
            <a:r>
              <a:rPr lang="en-US" altLang="zh-CN" sz="3200" dirty="0">
                <a:solidFill>
                  <a:srgbClr val="C00000"/>
                </a:solidFill>
              </a:rPr>
              <a:t>T </a:t>
            </a:r>
            <a:r>
              <a:rPr lang="en-US" altLang="zh-CN" dirty="0">
                <a:solidFill>
                  <a:srgbClr val="C00000"/>
                </a:solidFill>
              </a:rPr>
              <a:t>(or 1). </a:t>
            </a:r>
            <a:r>
              <a:rPr lang="en-US" altLang="zh-CN" dirty="0"/>
              <a:t>Otherwise, </a:t>
            </a:r>
            <a:r>
              <a:rPr lang="en-US" altLang="zh-CN" sz="3200" dirty="0"/>
              <a:t>denoted by </a:t>
            </a:r>
            <a:r>
              <a:rPr lang="en-US" altLang="zh-CN" sz="3200" dirty="0">
                <a:solidFill>
                  <a:srgbClr val="C00000"/>
                </a:solidFill>
              </a:rPr>
              <a:t>F (or 0).</a:t>
            </a:r>
            <a:endParaRPr lang="en-US" altLang="zh-CN" dirty="0">
              <a:solidFill>
                <a:srgbClr val="C00000"/>
              </a:solidFill>
            </a:endParaRPr>
          </a:p>
          <a:p>
            <a:r>
              <a:rPr lang="en-US" altLang="zh-CN" dirty="0"/>
              <a:t>The area of logic that deals with propositions is called the </a:t>
            </a:r>
            <a:r>
              <a:rPr lang="en-US" altLang="zh-CN" i="1" u="sng" dirty="0">
                <a:solidFill>
                  <a:srgbClr val="C00000"/>
                </a:solidFill>
              </a:rPr>
              <a:t>propositional logic</a:t>
            </a:r>
            <a:r>
              <a:rPr lang="en-US" altLang="zh-CN" i="1" dirty="0">
                <a:solidFill>
                  <a:srgbClr val="C00000"/>
                </a:solidFill>
              </a:rPr>
              <a:t> </a:t>
            </a:r>
            <a:r>
              <a:rPr lang="en-US" altLang="zh-CN" dirty="0"/>
              <a:t>or </a:t>
            </a:r>
            <a:r>
              <a:rPr lang="en-US" altLang="zh-CN" i="1" u="sng" dirty="0">
                <a:solidFill>
                  <a:srgbClr val="C00000"/>
                </a:solidFill>
              </a:rPr>
              <a:t>propositional calculus </a:t>
            </a:r>
            <a:r>
              <a:rPr lang="en-US" altLang="zh-CN" dirty="0"/>
              <a:t>. </a:t>
            </a:r>
            <a:endParaRPr lang="zh-CN" altLang="en-US" dirty="0"/>
          </a:p>
        </p:txBody>
      </p:sp>
      <p:sp>
        <p:nvSpPr>
          <p:cNvPr id="2" name="灯片编号占位符 1">
            <a:extLst>
              <a:ext uri="{FF2B5EF4-FFF2-40B4-BE49-F238E27FC236}">
                <a16:creationId xmlns:a16="http://schemas.microsoft.com/office/drawing/2014/main" id="{C16D312C-C957-40C6-96A5-AA7939F0D644}"/>
              </a:ext>
            </a:extLst>
          </p:cNvPr>
          <p:cNvSpPr>
            <a:spLocks noGrp="1"/>
          </p:cNvSpPr>
          <p:nvPr>
            <p:ph type="sldNum" sz="quarter" idx="12"/>
          </p:nvPr>
        </p:nvSpPr>
        <p:spPr/>
        <p:txBody>
          <a:bodyPr/>
          <a:lstStyle/>
          <a:p>
            <a:fld id="{0E0F66E4-F918-4E84-900C-EBB0345C0212}" type="slidenum">
              <a:rPr lang="en-US" altLang="zh-CN" smtClean="0"/>
              <a:pPr/>
              <a:t>7</a:t>
            </a:fld>
            <a:endParaRPr lang="en-US" altLang="zh-CN"/>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CN"/>
              <a:t>Introducing Predicate Logic</a:t>
            </a:r>
          </a:p>
        </p:txBody>
      </p:sp>
      <p:sp>
        <p:nvSpPr>
          <p:cNvPr id="23555" name="Content Placeholder 2"/>
          <p:cNvSpPr>
            <a:spLocks noGrp="1"/>
          </p:cNvSpPr>
          <p:nvPr>
            <p:ph idx="1"/>
          </p:nvPr>
        </p:nvSpPr>
        <p:spPr/>
        <p:txBody>
          <a:bodyPr/>
          <a:lstStyle/>
          <a:p>
            <a:pPr eaLnBrk="1" hangingPunct="1"/>
            <a:r>
              <a:rPr lang="en-US" altLang="zh-CN" sz="3600" dirty="0"/>
              <a:t>Predicate logic uses the following new features:</a:t>
            </a:r>
          </a:p>
          <a:p>
            <a:pPr lvl="1" eaLnBrk="1" hangingPunct="1"/>
            <a:r>
              <a:rPr lang="en-US" altLang="zh-CN" sz="3600" dirty="0"/>
              <a:t>Variables</a:t>
            </a:r>
            <a:r>
              <a:rPr lang="zh-CN" altLang="en-US" sz="3600" dirty="0"/>
              <a:t>（个体词）</a:t>
            </a:r>
            <a:r>
              <a:rPr lang="en-US" altLang="zh-CN" sz="3600" dirty="0"/>
              <a:t>: </a:t>
            </a:r>
            <a:r>
              <a:rPr lang="en-US" altLang="zh-CN" sz="3600" i="1" dirty="0"/>
              <a:t>x</a:t>
            </a:r>
            <a:r>
              <a:rPr lang="en-US" altLang="zh-CN" sz="3600" dirty="0"/>
              <a:t>, </a:t>
            </a:r>
            <a:r>
              <a:rPr lang="en-US" altLang="zh-CN" sz="3600" i="1" dirty="0"/>
              <a:t>y</a:t>
            </a:r>
            <a:r>
              <a:rPr lang="en-US" altLang="zh-CN" sz="3600" dirty="0"/>
              <a:t>, </a:t>
            </a:r>
            <a:r>
              <a:rPr lang="en-US" altLang="zh-CN" sz="3600" i="1" dirty="0"/>
              <a:t>z </a:t>
            </a:r>
          </a:p>
          <a:p>
            <a:pPr lvl="1" eaLnBrk="1" hangingPunct="1"/>
            <a:r>
              <a:rPr lang="en-US" altLang="zh-CN" sz="3600" dirty="0"/>
              <a:t>Predicates:</a:t>
            </a:r>
            <a:r>
              <a:rPr lang="en-US" altLang="zh-CN" sz="3600" i="1" dirty="0"/>
              <a:t>  </a:t>
            </a:r>
            <a:r>
              <a:rPr lang="en-US" altLang="zh-CN" sz="3600" dirty="0"/>
              <a:t> </a:t>
            </a:r>
            <a:r>
              <a:rPr lang="en-US" altLang="zh-CN" sz="3600" i="1" dirty="0"/>
              <a:t>P</a:t>
            </a:r>
            <a:r>
              <a:rPr lang="en-US" altLang="zh-CN" sz="3600" dirty="0"/>
              <a:t>(</a:t>
            </a:r>
            <a:r>
              <a:rPr lang="en-US" altLang="zh-CN" sz="3600" i="1" dirty="0"/>
              <a:t>x</a:t>
            </a:r>
            <a:r>
              <a:rPr lang="en-US" altLang="zh-CN" sz="3600" dirty="0"/>
              <a:t>), </a:t>
            </a:r>
            <a:r>
              <a:rPr lang="en-US" altLang="zh-CN" sz="3600" i="1" dirty="0"/>
              <a:t>M</a:t>
            </a:r>
            <a:r>
              <a:rPr lang="en-US" altLang="zh-CN" sz="3600" dirty="0"/>
              <a:t>(</a:t>
            </a:r>
            <a:r>
              <a:rPr lang="en-US" altLang="zh-CN" sz="3600" i="1" dirty="0"/>
              <a:t>x</a:t>
            </a:r>
            <a:r>
              <a:rPr lang="en-US" altLang="zh-CN" sz="3600" dirty="0"/>
              <a:t>)  </a:t>
            </a:r>
            <a:r>
              <a:rPr lang="zh-CN" altLang="en-US" sz="3600" dirty="0"/>
              <a:t>谓词</a:t>
            </a:r>
            <a:endParaRPr lang="en-US" altLang="zh-CN" sz="3600" dirty="0"/>
          </a:p>
          <a:p>
            <a:pPr eaLnBrk="1" hangingPunct="1"/>
            <a:r>
              <a:rPr lang="en-US" altLang="zh-CN" sz="3600" dirty="0">
                <a:solidFill>
                  <a:schemeClr val="tx2"/>
                </a:solidFill>
              </a:rPr>
              <a:t>Lu</a:t>
            </a:r>
            <a:r>
              <a:rPr lang="en-US" altLang="zh-CN" sz="3600" dirty="0"/>
              <a:t> </a:t>
            </a:r>
            <a:r>
              <a:rPr lang="en-US" altLang="zh-CN" sz="3600" dirty="0">
                <a:solidFill>
                  <a:srgbClr val="FF0000"/>
                </a:solidFill>
              </a:rPr>
              <a:t>is a teacher</a:t>
            </a:r>
            <a:r>
              <a:rPr lang="en-US" altLang="zh-CN" sz="3600" dirty="0"/>
              <a:t>.</a:t>
            </a:r>
          </a:p>
          <a:p>
            <a:pPr eaLnBrk="1" hangingPunct="1"/>
            <a:r>
              <a:rPr lang="en-US" altLang="zh-CN" sz="3600" dirty="0">
                <a:solidFill>
                  <a:schemeClr val="tx2"/>
                </a:solidFill>
              </a:rPr>
              <a:t>y</a:t>
            </a:r>
            <a:r>
              <a:rPr lang="en-US" altLang="zh-CN" sz="3600" dirty="0"/>
              <a:t> </a:t>
            </a:r>
            <a:r>
              <a:rPr lang="en-US" altLang="zh-CN" sz="3600" dirty="0">
                <a:solidFill>
                  <a:srgbClr val="FF0000"/>
                </a:solidFill>
              </a:rPr>
              <a:t>is a student</a:t>
            </a:r>
            <a:r>
              <a:rPr lang="en-US" altLang="zh-CN" sz="3600" dirty="0"/>
              <a:t>.</a:t>
            </a:r>
          </a:p>
          <a:p>
            <a:pPr lvl="1" eaLnBrk="1" hangingPunct="1"/>
            <a:endParaRPr lang="en-US" altLang="zh-CN" sz="3600" dirty="0"/>
          </a:p>
        </p:txBody>
      </p:sp>
      <p:sp>
        <p:nvSpPr>
          <p:cNvPr id="2" name="灯片编号占位符 1">
            <a:extLst>
              <a:ext uri="{FF2B5EF4-FFF2-40B4-BE49-F238E27FC236}">
                <a16:creationId xmlns:a16="http://schemas.microsoft.com/office/drawing/2014/main" id="{8B6C1B09-26D5-45D1-A39C-4230D4ACE0AB}"/>
              </a:ext>
            </a:extLst>
          </p:cNvPr>
          <p:cNvSpPr>
            <a:spLocks noGrp="1"/>
          </p:cNvSpPr>
          <p:nvPr>
            <p:ph type="sldNum" sz="quarter" idx="12"/>
          </p:nvPr>
        </p:nvSpPr>
        <p:spPr/>
        <p:txBody>
          <a:bodyPr/>
          <a:lstStyle/>
          <a:p>
            <a:pPr>
              <a:defRPr/>
            </a:pPr>
            <a:fld id="{388718E1-E3F4-43CF-945D-5661C3EF8693}" type="slidenum">
              <a:rPr lang="en-US" altLang="zh-CN" smtClean="0"/>
              <a:pPr>
                <a:defRPr/>
              </a:pPr>
              <a:t>70</a:t>
            </a:fld>
            <a:endParaRPr lang="en-US" altLang="zh-CN"/>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sz="4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个体词相关的基本概念</a:t>
            </a:r>
          </a:p>
        </p:txBody>
      </p:sp>
      <p:sp>
        <p:nvSpPr>
          <p:cNvPr id="6147" name="Rectangle 3"/>
          <p:cNvSpPr>
            <a:spLocks noGrp="1" noChangeArrowheads="1"/>
          </p:cNvSpPr>
          <p:nvPr>
            <p:ph type="body" idx="1"/>
          </p:nvPr>
        </p:nvSpPr>
        <p:spPr>
          <a:xfrm>
            <a:off x="446088" y="1628775"/>
            <a:ext cx="8856662" cy="3313113"/>
          </a:xfrm>
        </p:spPr>
        <p:txBody>
          <a:bodyPr/>
          <a:lstStyle/>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个体词</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：是可以独立存在的客体</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个体常项</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用小写的英文字母</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 b, c, d…</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写</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个体变项</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用小写的英文字母</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 y , z…</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写</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个体域</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个体的取值范围</a:t>
            </a:r>
          </a:p>
          <a:p>
            <a:pPr marL="457200" lvl="1" indent="0" eaLnBrk="1" hangingPunct="1">
              <a:buFontTx/>
              <a:buNone/>
              <a:defRPr/>
            </a:pPr>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{1,2,3}, {</a:t>
            </a:r>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计算机</a:t>
            </a:r>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全总个体域</a:t>
            </a:r>
            <a:r>
              <a:rPr lang="en-US" altLang="zh-CN"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指宇宙中的一切事物。</a:t>
            </a:r>
            <a:endPar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Tx/>
              <a:buNone/>
              <a:defRPr/>
            </a:pPr>
            <a:endPar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AB45D399-6E14-4232-8B7C-06588F3EAFB8}"/>
              </a:ext>
            </a:extLst>
          </p:cNvPr>
          <p:cNvSpPr>
            <a:spLocks noGrp="1"/>
          </p:cNvSpPr>
          <p:nvPr>
            <p:ph type="sldNum" sz="quarter" idx="12"/>
          </p:nvPr>
        </p:nvSpPr>
        <p:spPr/>
        <p:txBody>
          <a:bodyPr/>
          <a:lstStyle/>
          <a:p>
            <a:pPr>
              <a:defRPr/>
            </a:pPr>
            <a:fld id="{388718E1-E3F4-43CF-945D-5661C3EF8693}" type="slidenum">
              <a:rPr lang="en-US" altLang="zh-CN" smtClean="0"/>
              <a:pPr>
                <a:defRPr/>
              </a:pPr>
              <a:t>71</a:t>
            </a:fld>
            <a:endParaRPr lang="en-US" altLang="zh-CN"/>
          </a:p>
        </p:txBody>
      </p:sp>
    </p:spTree>
    <p:extLst>
      <p:ext uri="{BB962C8B-B14F-4D97-AF65-F5344CB8AC3E}">
        <p14:creationId xmlns:p14="http://schemas.microsoft.com/office/powerpoint/2010/main" val="1842856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谓词相关的基本概念</a:t>
            </a:r>
          </a:p>
        </p:txBody>
      </p:sp>
      <p:sp>
        <p:nvSpPr>
          <p:cNvPr id="7171" name="Rectangle 3"/>
          <p:cNvSpPr>
            <a:spLocks noGrp="1" noChangeArrowheads="1"/>
          </p:cNvSpPr>
          <p:nvPr>
            <p:ph type="body" idx="1"/>
          </p:nvPr>
        </p:nvSpPr>
        <p:spPr>
          <a:xfrm>
            <a:off x="457200" y="1268761"/>
            <a:ext cx="8507288" cy="5055840"/>
          </a:xfrm>
        </p:spPr>
        <p:txBody>
          <a:bodyPr/>
          <a:lstStyle/>
          <a:p>
            <a:pPr eaLnBrk="1" hangingPunct="1">
              <a:defRPr/>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谓词常项</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表示具体性质或关系的谓词</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F,G,H</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eaLnBrk="1" hangingPunct="1">
              <a:defRPr/>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谓词变项</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表示抽象的性质或关系的谓词</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也用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F,G,H</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但要根据个体变项</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等来定。</a:t>
            </a:r>
            <a:endPar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Char char="Ø"/>
              <a:defRPr/>
            </a:pP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具有属性</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则用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lvl="1" eaLnBrk="1" hangingPunct="1">
              <a:buFont typeface="Wingdings" panose="05000000000000000000" pitchFamily="2" charset="2"/>
              <a:buChar char="Ø"/>
              <a:defRPr/>
            </a:pP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具有关系</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则用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L(</a:t>
            </a:r>
            <a:r>
              <a:rPr lang="en-US" altLang="zh-CN" i="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谓词中的个体数称为</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元数</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含</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个个体词的谓词称为</a:t>
            </a:r>
            <a:r>
              <a:rPr lang="en-US" altLang="zh-CN"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元谓词</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marL="914400" lvl="1" indent="-457200"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例如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P(</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 </a:t>
            </a:r>
            <a:r>
              <a:rPr lang="en-US" altLang="zh-CN" i="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9AF05761-E1F2-48B9-9102-92C712A4EB58}"/>
              </a:ext>
            </a:extLst>
          </p:cNvPr>
          <p:cNvSpPr>
            <a:spLocks noGrp="1"/>
          </p:cNvSpPr>
          <p:nvPr>
            <p:ph type="sldNum" sz="quarter" idx="12"/>
          </p:nvPr>
        </p:nvSpPr>
        <p:spPr/>
        <p:txBody>
          <a:bodyPr/>
          <a:lstStyle/>
          <a:p>
            <a:pPr>
              <a:defRPr/>
            </a:pPr>
            <a:fld id="{388718E1-E3F4-43CF-945D-5661C3EF8693}" type="slidenum">
              <a:rPr lang="en-US" altLang="zh-CN" smtClean="0"/>
              <a:pPr>
                <a:defRPr/>
              </a:pPr>
              <a:t>72</a:t>
            </a:fld>
            <a:endParaRPr lang="en-US" altLang="zh-CN"/>
          </a:p>
        </p:txBody>
      </p:sp>
    </p:spTree>
    <p:extLst>
      <p:ext uri="{BB962C8B-B14F-4D97-AF65-F5344CB8AC3E}">
        <p14:creationId xmlns:p14="http://schemas.microsoft.com/office/powerpoint/2010/main" val="4712128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zh-CN" dirty="0"/>
              <a:t>Propositional Functions</a:t>
            </a:r>
          </a:p>
        </p:txBody>
      </p:sp>
      <p:sp>
        <p:nvSpPr>
          <p:cNvPr id="3" name="Content Placeholder 2">
            <a:extLst>
              <a:ext uri="{FF2B5EF4-FFF2-40B4-BE49-F238E27FC236}">
                <a16:creationId xmlns:a16="http://schemas.microsoft.com/office/drawing/2014/main" id="{A8206361-A88D-47B3-A442-9F2D9BB0C5B2}"/>
              </a:ext>
            </a:extLst>
          </p:cNvPr>
          <p:cNvSpPr>
            <a:spLocks noGrp="1"/>
          </p:cNvSpPr>
          <p:nvPr>
            <p:ph idx="1"/>
          </p:nvPr>
        </p:nvSpPr>
        <p:spPr/>
        <p:txBody>
          <a:bodyPr>
            <a:normAutofit lnSpcReduction="10000"/>
          </a:bodyPr>
          <a:lstStyle/>
          <a:p>
            <a:pPr eaLnBrk="1" fontAlgn="auto" hangingPunct="1">
              <a:spcAft>
                <a:spcPts val="0"/>
              </a:spcAft>
              <a:buClr>
                <a:schemeClr val="accent3"/>
              </a:buClr>
              <a:defRPr/>
            </a:pPr>
            <a:r>
              <a:rPr lang="en-US" dirty="0"/>
              <a:t>The statement P(x) is said to be the value of the propositional function P at x.</a:t>
            </a:r>
            <a:r>
              <a:rPr lang="zh-CN" altLang="en-US" dirty="0"/>
              <a:t>（一元谓词）</a:t>
            </a:r>
            <a:endParaRPr lang="en-US" dirty="0"/>
          </a:p>
          <a:p>
            <a:pPr eaLnBrk="1" fontAlgn="auto" hangingPunct="1">
              <a:spcAft>
                <a:spcPts val="0"/>
              </a:spcAft>
              <a:buClr>
                <a:schemeClr val="accent3"/>
              </a:buClr>
              <a:defRPr/>
            </a:pPr>
            <a:r>
              <a:rPr lang="en-US" dirty="0"/>
              <a:t>For example, </a:t>
            </a:r>
          </a:p>
          <a:p>
            <a:pPr lvl="1" eaLnBrk="1" fontAlgn="auto" hangingPunct="1">
              <a:spcAft>
                <a:spcPts val="0"/>
              </a:spcAft>
              <a:buClr>
                <a:schemeClr val="accent3"/>
              </a:buClr>
              <a:buFont typeface="Wingdings" panose="05000000000000000000" pitchFamily="2" charset="2"/>
              <a:buChar char="Ø"/>
              <a:defRPr/>
            </a:pPr>
            <a:r>
              <a:rPr lang="en-US" dirty="0"/>
              <a:t>P(x) </a:t>
            </a:r>
            <a:r>
              <a:rPr lang="zh-CN" altLang="en-US" dirty="0"/>
              <a:t>：</a:t>
            </a:r>
            <a:r>
              <a:rPr lang="en-US" dirty="0"/>
              <a:t> </a:t>
            </a:r>
            <a:r>
              <a:rPr lang="en-US" i="1" dirty="0"/>
              <a:t>x</a:t>
            </a:r>
            <a:r>
              <a:rPr lang="en-US" dirty="0"/>
              <a:t> &gt; </a:t>
            </a:r>
            <a:r>
              <a:rPr lang="en-US" dirty="0">
                <a:latin typeface="Cambria Math" pitchFamily="18" charset="0"/>
                <a:ea typeface="Cambria Math" pitchFamily="18" charset="0"/>
              </a:rPr>
              <a:t>0</a:t>
            </a:r>
          </a:p>
          <a:p>
            <a:pPr lvl="1" eaLnBrk="1" fontAlgn="auto" hangingPunct="1">
              <a:spcAft>
                <a:spcPts val="0"/>
              </a:spcAft>
              <a:buClr>
                <a:schemeClr val="accent3"/>
              </a:buClr>
              <a:buFont typeface="Wingdings" panose="05000000000000000000" pitchFamily="2" charset="2"/>
              <a:buChar char="Ø"/>
              <a:defRPr/>
            </a:pPr>
            <a:r>
              <a:rPr lang="en-US" dirty="0"/>
              <a:t>P(-</a:t>
            </a:r>
            <a:r>
              <a:rPr lang="en-US" dirty="0">
                <a:latin typeface="Cambria Math" pitchFamily="18" charset="0"/>
                <a:ea typeface="Cambria Math" pitchFamily="18" charset="0"/>
              </a:rPr>
              <a:t>3</a:t>
            </a:r>
            <a:r>
              <a:rPr lang="en-US" dirty="0"/>
              <a:t>) </a:t>
            </a:r>
            <a:r>
              <a:rPr lang="zh-CN" altLang="en-US" dirty="0"/>
              <a:t>：</a:t>
            </a:r>
            <a:r>
              <a:rPr lang="en-US" dirty="0"/>
              <a:t> False.</a:t>
            </a:r>
          </a:p>
          <a:p>
            <a:pPr lvl="1" eaLnBrk="1" fontAlgn="auto" hangingPunct="1">
              <a:spcAft>
                <a:spcPts val="0"/>
              </a:spcAft>
              <a:buClr>
                <a:schemeClr val="accent3"/>
              </a:buClr>
              <a:buFont typeface="Wingdings" panose="05000000000000000000" pitchFamily="2" charset="2"/>
              <a:buChar char="Ø"/>
              <a:defRPr/>
            </a:pPr>
            <a:r>
              <a:rPr lang="en-US" dirty="0"/>
              <a:t>P(</a:t>
            </a:r>
            <a:r>
              <a:rPr lang="en-US" dirty="0">
                <a:latin typeface="Cambria Math" pitchFamily="18" charset="0"/>
                <a:ea typeface="Cambria Math" pitchFamily="18" charset="0"/>
              </a:rPr>
              <a:t>3</a:t>
            </a:r>
            <a:r>
              <a:rPr lang="en-US" dirty="0"/>
              <a:t>) </a:t>
            </a:r>
            <a:r>
              <a:rPr lang="zh-CN" altLang="en-US" dirty="0"/>
              <a:t>： </a:t>
            </a:r>
            <a:r>
              <a:rPr lang="en-US" dirty="0"/>
              <a:t> True. </a:t>
            </a:r>
          </a:p>
          <a:p>
            <a:pPr eaLnBrk="1" fontAlgn="auto" hangingPunct="1">
              <a:spcAft>
                <a:spcPts val="0"/>
              </a:spcAft>
              <a:buClr>
                <a:schemeClr val="accent3"/>
              </a:buClr>
              <a:defRPr/>
            </a:pPr>
            <a:r>
              <a:rPr lang="en-US" dirty="0"/>
              <a:t>Often the domain is denoted by </a:t>
            </a:r>
            <a:r>
              <a:rPr lang="en-US" i="1" dirty="0"/>
              <a:t>U</a:t>
            </a:r>
            <a:r>
              <a:rPr lang="en-US" dirty="0"/>
              <a:t>. So in this example </a:t>
            </a:r>
            <a:r>
              <a:rPr lang="en-US" i="1" dirty="0"/>
              <a:t>U</a:t>
            </a:r>
            <a:r>
              <a:rPr lang="en-US" dirty="0"/>
              <a:t> is the integers.    </a:t>
            </a:r>
          </a:p>
        </p:txBody>
      </p:sp>
      <p:sp>
        <p:nvSpPr>
          <p:cNvPr id="2" name="灯片编号占位符 1">
            <a:extLst>
              <a:ext uri="{FF2B5EF4-FFF2-40B4-BE49-F238E27FC236}">
                <a16:creationId xmlns:a16="http://schemas.microsoft.com/office/drawing/2014/main" id="{24190EA4-9061-4FC0-9311-9FEC5787F590}"/>
              </a:ext>
            </a:extLst>
          </p:cNvPr>
          <p:cNvSpPr>
            <a:spLocks noGrp="1"/>
          </p:cNvSpPr>
          <p:nvPr>
            <p:ph type="sldNum" sz="quarter" idx="12"/>
          </p:nvPr>
        </p:nvSpPr>
        <p:spPr/>
        <p:txBody>
          <a:bodyPr/>
          <a:lstStyle/>
          <a:p>
            <a:pPr>
              <a:defRPr/>
            </a:pPr>
            <a:fld id="{388718E1-E3F4-43CF-945D-5661C3EF8693}" type="slidenum">
              <a:rPr lang="en-US" altLang="zh-CN" smtClean="0"/>
              <a:pPr>
                <a:defRPr/>
              </a:pPr>
              <a:t>73</a:t>
            </a:fld>
            <a:endParaRPr lang="en-US" altLang="zh-CN"/>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077F-A80F-4DF3-96F4-8FA7A2DB845F}"/>
              </a:ext>
            </a:extLst>
          </p:cNvPr>
          <p:cNvSpPr>
            <a:spLocks noGrp="1"/>
          </p:cNvSpPr>
          <p:nvPr>
            <p:ph type="title"/>
          </p:nvPr>
        </p:nvSpPr>
        <p:spPr/>
        <p:txBody>
          <a:bodyPr>
            <a:noAutofit/>
          </a:bodyPr>
          <a:lstStyle/>
          <a:p>
            <a:pPr eaLnBrk="1" fontAlgn="auto" hangingPunct="1">
              <a:spcAft>
                <a:spcPts val="0"/>
              </a:spcAft>
              <a:defRPr/>
            </a:pPr>
            <a:r>
              <a:rPr lang="en-US" sz="4000" dirty="0"/>
              <a:t>Examples of Propositional Functions</a:t>
            </a:r>
          </a:p>
        </p:txBody>
      </p:sp>
      <p:sp>
        <p:nvSpPr>
          <p:cNvPr id="3" name="Content Placeholder 2">
            <a:extLst>
              <a:ext uri="{FF2B5EF4-FFF2-40B4-BE49-F238E27FC236}">
                <a16:creationId xmlns:a16="http://schemas.microsoft.com/office/drawing/2014/main" id="{9AD2B781-323B-4EC6-AA82-37196CC76ABD}"/>
              </a:ext>
            </a:extLst>
          </p:cNvPr>
          <p:cNvSpPr>
            <a:spLocks noGrp="1"/>
          </p:cNvSpPr>
          <p:nvPr>
            <p:ph idx="1"/>
          </p:nvPr>
        </p:nvSpPr>
        <p:spPr/>
        <p:txBody>
          <a:bodyPr>
            <a:normAutofit fontScale="85000" lnSpcReduction="10000"/>
          </a:bodyPr>
          <a:lstStyle/>
          <a:p>
            <a:pPr eaLnBrk="1" fontAlgn="auto" hangingPunct="1">
              <a:spcAft>
                <a:spcPts val="0"/>
              </a:spcAft>
              <a:buClr>
                <a:schemeClr val="accent3"/>
              </a:buClr>
              <a:defRPr/>
            </a:pPr>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p>
          <a:p>
            <a:pPr lvl="1" eaLnBrk="1" fontAlgn="auto" hangingPunct="1">
              <a:spcAft>
                <a:spcPts val="0"/>
              </a:spcAft>
              <a:buClr>
                <a:schemeClr val="accent3"/>
              </a:buClr>
              <a:defRPr/>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 </a:t>
            </a:r>
            <a:r>
              <a:rPr lang="en-US" b="1" dirty="0"/>
              <a:t>:  F</a:t>
            </a:r>
          </a:p>
          <a:p>
            <a:pPr lvl="1" eaLnBrk="1" fontAlgn="auto" hangingPunct="1">
              <a:spcAft>
                <a:spcPts val="0"/>
              </a:spcAft>
              <a:buClr>
                <a:schemeClr val="accent3"/>
              </a:buClr>
              <a:defRPr/>
            </a:pPr>
            <a:r>
              <a:rPr lang="en-US" dirty="0"/>
              <a:t>R(</a:t>
            </a:r>
            <a:r>
              <a:rPr lang="en-US" dirty="0">
                <a:latin typeface="Cambria Math" pitchFamily="18" charset="0"/>
                <a:ea typeface="Cambria Math" pitchFamily="18" charset="0"/>
              </a:rPr>
              <a:t>3,4,7</a:t>
            </a:r>
            <a:r>
              <a:rPr lang="en-US" dirty="0"/>
              <a:t>)</a:t>
            </a:r>
            <a:r>
              <a:rPr lang="en-US" b="1" dirty="0"/>
              <a:t>: T</a:t>
            </a:r>
          </a:p>
          <a:p>
            <a:pPr lvl="1" eaLnBrk="1" fontAlgn="auto" hangingPunct="1">
              <a:spcAft>
                <a:spcPts val="0"/>
              </a:spcAft>
              <a:buClr>
                <a:schemeClr val="accent3"/>
              </a:buClr>
              <a:defRPr/>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r>
              <a:rPr lang="en-US" b="1" dirty="0"/>
              <a:t> Not a Proposition</a:t>
            </a:r>
          </a:p>
          <a:p>
            <a:pPr eaLnBrk="1" fontAlgn="auto" hangingPunct="1">
              <a:spcAft>
                <a:spcPts val="0"/>
              </a:spcAft>
              <a:buClr>
                <a:schemeClr val="accent3"/>
              </a:buClr>
              <a:defRPr/>
            </a:pPr>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eaLnBrk="1" fontAlgn="auto" hangingPunct="1">
              <a:spcAft>
                <a:spcPts val="0"/>
              </a:spcAft>
              <a:buClr>
                <a:schemeClr val="accent3"/>
              </a:buClr>
              <a:defRPr/>
            </a:pPr>
            <a:r>
              <a:rPr lang="en-US" dirty="0"/>
              <a:t>Q(</a:t>
            </a:r>
            <a:r>
              <a:rPr lang="en-US" dirty="0">
                <a:latin typeface="Cambria Math" pitchFamily="18" charset="0"/>
                <a:ea typeface="Cambria Math" pitchFamily="18" charset="0"/>
              </a:rPr>
              <a:t>2,-1,3</a:t>
            </a:r>
            <a:r>
              <a:rPr lang="en-US" dirty="0"/>
              <a:t>):</a:t>
            </a:r>
            <a:r>
              <a:rPr lang="en-US" b="1" dirty="0"/>
              <a:t>  T</a:t>
            </a:r>
          </a:p>
          <a:p>
            <a:pPr lvl="1" eaLnBrk="1" fontAlgn="auto" hangingPunct="1">
              <a:spcAft>
                <a:spcPts val="0"/>
              </a:spcAft>
              <a:buClr>
                <a:schemeClr val="accent3"/>
              </a:buClr>
              <a:defRPr/>
            </a:pPr>
            <a:r>
              <a:rPr lang="en-US" dirty="0"/>
              <a:t>Q(</a:t>
            </a:r>
            <a:r>
              <a:rPr lang="en-US" dirty="0">
                <a:latin typeface="Cambria Math" pitchFamily="18" charset="0"/>
                <a:ea typeface="Cambria Math" pitchFamily="18" charset="0"/>
              </a:rPr>
              <a:t>3,4,7</a:t>
            </a:r>
            <a:r>
              <a:rPr lang="en-US" dirty="0"/>
              <a:t>):</a:t>
            </a:r>
            <a:r>
              <a:rPr lang="en-US" b="1" dirty="0"/>
              <a:t> F</a:t>
            </a:r>
          </a:p>
          <a:p>
            <a:pPr lvl="1" eaLnBrk="1" fontAlgn="auto" hangingPunct="1">
              <a:spcAft>
                <a:spcPts val="0"/>
              </a:spcAft>
              <a:buClr>
                <a:schemeClr val="accent3"/>
              </a:buClr>
              <a:defRPr/>
            </a:pPr>
            <a:r>
              <a:rPr lang="en-US" dirty="0"/>
              <a:t>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r>
              <a:rPr lang="en-US" b="1" dirty="0"/>
              <a:t> Not a Proposition</a:t>
            </a:r>
          </a:p>
          <a:p>
            <a:pPr marL="274320" indent="-274320" eaLnBrk="1" fontAlgn="auto" hangingPunct="1">
              <a:spcAft>
                <a:spcPts val="0"/>
              </a:spcAft>
              <a:buClr>
                <a:schemeClr val="accent3"/>
              </a:buClr>
              <a:buFont typeface="Wingdings 2"/>
              <a:buChar char=""/>
              <a:defRPr/>
            </a:pPr>
            <a:endParaRPr lang="en-US" dirty="0"/>
          </a:p>
        </p:txBody>
      </p:sp>
      <p:sp>
        <p:nvSpPr>
          <p:cNvPr id="4" name="矩形 3">
            <a:extLst>
              <a:ext uri="{FF2B5EF4-FFF2-40B4-BE49-F238E27FC236}">
                <a16:creationId xmlns:a16="http://schemas.microsoft.com/office/drawing/2014/main" id="{5270B992-71C5-4120-BDF9-275E3E146718}"/>
              </a:ext>
            </a:extLst>
          </p:cNvPr>
          <p:cNvSpPr/>
          <p:nvPr/>
        </p:nvSpPr>
        <p:spPr>
          <a:xfrm>
            <a:off x="458788" y="6307138"/>
            <a:ext cx="1282700" cy="339725"/>
          </a:xfrm>
          <a:prstGeom prst="rect">
            <a:avLst/>
          </a:prstGeom>
        </p:spPr>
        <p:txBody>
          <a:bodyPr wrap="none">
            <a:spAutoFit/>
          </a:bodyPr>
          <a:lstStyle/>
          <a:p>
            <a:pPr marL="274320" indent="-274320" eaLnBrk="1" fontAlgn="auto" hangingPunct="1">
              <a:spcAft>
                <a:spcPts val="0"/>
              </a:spcAft>
              <a:buClr>
                <a:schemeClr val="accent3"/>
              </a:buClr>
              <a:buFont typeface="Wingdings 2"/>
              <a:buChar char=""/>
              <a:defRPr/>
            </a:pPr>
            <a:r>
              <a:rPr lang="zh-CN" altLang="en-US" dirty="0"/>
              <a:t>多元谓词</a:t>
            </a:r>
            <a:endParaRPr lang="en-US" altLang="zh-CN" dirty="0"/>
          </a:p>
        </p:txBody>
      </p:sp>
      <p:sp>
        <p:nvSpPr>
          <p:cNvPr id="5" name="灯片编号占位符 4">
            <a:extLst>
              <a:ext uri="{FF2B5EF4-FFF2-40B4-BE49-F238E27FC236}">
                <a16:creationId xmlns:a16="http://schemas.microsoft.com/office/drawing/2014/main" id="{25BAEADC-2253-4BA0-B4A1-48BD826C541B}"/>
              </a:ext>
            </a:extLst>
          </p:cNvPr>
          <p:cNvSpPr>
            <a:spLocks noGrp="1"/>
          </p:cNvSpPr>
          <p:nvPr>
            <p:ph type="sldNum" sz="quarter" idx="12"/>
          </p:nvPr>
        </p:nvSpPr>
        <p:spPr/>
        <p:txBody>
          <a:bodyPr/>
          <a:lstStyle/>
          <a:p>
            <a:pPr>
              <a:defRPr/>
            </a:pPr>
            <a:fld id="{388718E1-E3F4-43CF-945D-5661C3EF8693}" type="slidenum">
              <a:rPr lang="en-US" altLang="zh-CN" smtClean="0"/>
              <a:pPr>
                <a:defRPr/>
              </a:pPr>
              <a:t>74</a:t>
            </a:fld>
            <a:endParaRPr lang="en-US" altLang="zh-CN"/>
          </a:p>
        </p:txBody>
      </p:sp>
    </p:spTree>
    <p:custDataLst>
      <p:tags r:id="rId1"/>
    </p:custData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628800"/>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solidFill>
                  <a:srgbClr val="FF0000"/>
                </a:solidFill>
              </a:rPr>
              <a:t>Quantifiers</a:t>
            </a:r>
          </a:p>
          <a:p>
            <a:pPr lvl="1" eaLnBrk="1" hangingPunct="1"/>
            <a:r>
              <a:rPr lang="en-US" altLang="zh-CN" dirty="0">
                <a:solidFill>
                  <a:srgbClr val="FF0000"/>
                </a:solidFill>
              </a:rPr>
              <a:t>Universal Quantifier</a:t>
            </a:r>
          </a:p>
          <a:p>
            <a:pPr lvl="1" eaLnBrk="1" hangingPunct="1"/>
            <a:r>
              <a:rPr lang="en-US" altLang="zh-CN" dirty="0">
                <a:solidFill>
                  <a:srgbClr val="FF0000"/>
                </a:solidFill>
              </a:rPr>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D91AF3D2-F1A0-43E4-83D9-773CBD9CEFA8}"/>
              </a:ext>
            </a:extLst>
          </p:cNvPr>
          <p:cNvSpPr>
            <a:spLocks noGrp="1"/>
          </p:cNvSpPr>
          <p:nvPr>
            <p:ph type="sldNum" sz="quarter" idx="12"/>
          </p:nvPr>
        </p:nvSpPr>
        <p:spPr/>
        <p:txBody>
          <a:bodyPr/>
          <a:lstStyle/>
          <a:p>
            <a:pPr>
              <a:defRPr/>
            </a:pPr>
            <a:fld id="{388718E1-E3F4-43CF-945D-5661C3EF8693}" type="slidenum">
              <a:rPr lang="en-US" altLang="zh-CN" smtClean="0"/>
              <a:pPr>
                <a:defRPr/>
              </a:pPr>
              <a:t>75</a:t>
            </a:fld>
            <a:endParaRPr lang="en-US" altLang="zh-CN"/>
          </a:p>
        </p:txBody>
      </p:sp>
    </p:spTree>
    <p:extLst>
      <p:ext uri="{BB962C8B-B14F-4D97-AF65-F5344CB8AC3E}">
        <p14:creationId xmlns:p14="http://schemas.microsoft.com/office/powerpoint/2010/main" val="903040352"/>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zh-CN" dirty="0"/>
              <a:t>Quantifiers </a:t>
            </a:r>
            <a:r>
              <a:rPr lang="zh-CN" altLang="en-US" dirty="0"/>
              <a:t>量词</a:t>
            </a:r>
            <a:endParaRPr lang="en-US" altLang="zh-CN" dirty="0"/>
          </a:p>
        </p:txBody>
      </p:sp>
      <p:sp>
        <p:nvSpPr>
          <p:cNvPr id="3" name="Content Placeholder 2">
            <a:extLst>
              <a:ext uri="{FF2B5EF4-FFF2-40B4-BE49-F238E27FC236}">
                <a16:creationId xmlns:a16="http://schemas.microsoft.com/office/drawing/2014/main" id="{5DCFBB42-024F-45FE-AEC8-DF6C9606F15C}"/>
              </a:ext>
            </a:extLst>
          </p:cNvPr>
          <p:cNvSpPr>
            <a:spLocks noGrp="1"/>
          </p:cNvSpPr>
          <p:nvPr>
            <p:ph idx="1"/>
          </p:nvPr>
        </p:nvSpPr>
        <p:spPr>
          <a:xfrm>
            <a:off x="457200" y="1268761"/>
            <a:ext cx="8867328" cy="5055840"/>
          </a:xfrm>
        </p:spPr>
        <p:txBody>
          <a:bodyPr>
            <a:normAutofit fontScale="85000" lnSpcReduction="20000"/>
          </a:bodyPr>
          <a:lstStyle/>
          <a:p>
            <a:pPr eaLnBrk="1" fontAlgn="auto" hangingPunct="1">
              <a:spcAft>
                <a:spcPts val="0"/>
              </a:spcAft>
              <a:buClr>
                <a:schemeClr val="accent3"/>
              </a:buClr>
              <a:defRPr/>
            </a:pPr>
            <a:r>
              <a:rPr lang="en-US" b="0" dirty="0"/>
              <a:t>We need </a:t>
            </a:r>
            <a:r>
              <a:rPr lang="en-US" b="0" i="1" dirty="0"/>
              <a:t>quantifiers</a:t>
            </a:r>
            <a:r>
              <a:rPr lang="en-US" b="0" dirty="0"/>
              <a:t> to express the meaning of English words including </a:t>
            </a:r>
            <a:r>
              <a:rPr lang="en-US" b="0" i="1" dirty="0"/>
              <a:t>all</a:t>
            </a:r>
            <a:r>
              <a:rPr lang="en-US" b="0" dirty="0"/>
              <a:t> and </a:t>
            </a:r>
            <a:r>
              <a:rPr lang="en-US" b="0" i="1" dirty="0"/>
              <a:t>some</a:t>
            </a:r>
            <a:r>
              <a:rPr lang="en-US" b="0" dirty="0"/>
              <a:t>:</a:t>
            </a:r>
          </a:p>
          <a:p>
            <a:pPr marL="850392" lvl="1" indent="-457200" eaLnBrk="1" fontAlgn="auto" hangingPunct="1">
              <a:spcAft>
                <a:spcPts val="0"/>
              </a:spcAft>
              <a:defRPr/>
            </a:pPr>
            <a:r>
              <a:rPr lang="en-US" b="0" dirty="0"/>
              <a:t>“All men are Mortal.”</a:t>
            </a:r>
          </a:p>
          <a:p>
            <a:pPr marL="850392" lvl="1" indent="-457200" eaLnBrk="1" fontAlgn="auto" hangingPunct="1">
              <a:spcAft>
                <a:spcPts val="0"/>
              </a:spcAft>
              <a:defRPr/>
            </a:pPr>
            <a:r>
              <a:rPr lang="en-US" b="0" dirty="0"/>
              <a:t>“Some cats do not have fur.”</a:t>
            </a:r>
          </a:p>
          <a:p>
            <a:pPr eaLnBrk="1" fontAlgn="auto" hangingPunct="1">
              <a:spcAft>
                <a:spcPts val="0"/>
              </a:spcAft>
              <a:buClr>
                <a:schemeClr val="accent3"/>
              </a:buClr>
              <a:defRPr/>
            </a:pPr>
            <a:r>
              <a:rPr lang="en-US" b="0" dirty="0"/>
              <a:t>The two most important quantifiers are:</a:t>
            </a:r>
          </a:p>
          <a:p>
            <a:pPr marL="850392" lvl="1" indent="-457200" eaLnBrk="1" fontAlgn="auto" hangingPunct="1">
              <a:spcAft>
                <a:spcPts val="0"/>
              </a:spcAft>
              <a:defRPr/>
            </a:pPr>
            <a:r>
              <a:rPr lang="en-US" b="0" i="1" dirty="0"/>
              <a:t>Universal Quantifier </a:t>
            </a:r>
            <a:r>
              <a:rPr lang="en-US" b="0" dirty="0"/>
              <a:t>(</a:t>
            </a:r>
            <a:r>
              <a:rPr lang="zh-CN" altLang="en-US" b="0" dirty="0"/>
              <a:t>全称量词</a:t>
            </a:r>
            <a:r>
              <a:rPr lang="en-US" b="0" dirty="0"/>
              <a:t>)</a:t>
            </a:r>
            <a:r>
              <a:rPr lang="en-US" altLang="zh-CN" b="0" dirty="0"/>
              <a:t>,</a:t>
            </a:r>
            <a:r>
              <a:rPr lang="en-US" b="0" dirty="0"/>
              <a:t> </a:t>
            </a:r>
            <a:r>
              <a:rPr lang="en-US" b="0" dirty="0">
                <a:sym typeface="Symbol"/>
              </a:rPr>
              <a:t>“</a:t>
            </a:r>
            <a:r>
              <a:rPr lang="en-US" b="0" dirty="0"/>
              <a:t>For all,” </a:t>
            </a:r>
            <a:r>
              <a:rPr lang="zh-CN" altLang="en-US" b="0" dirty="0"/>
              <a:t>：</a:t>
            </a:r>
            <a:r>
              <a:rPr lang="en-US" b="0" dirty="0"/>
              <a:t> </a:t>
            </a:r>
            <a:r>
              <a:rPr lang="en-US" sz="2800" b="0" dirty="0">
                <a:solidFill>
                  <a:srgbClr val="C00000"/>
                </a:solidFill>
                <a:sym typeface="Symbol"/>
              </a:rPr>
              <a:t></a:t>
            </a:r>
            <a:endParaRPr lang="en-US" b="0" dirty="0">
              <a:solidFill>
                <a:srgbClr val="C00000"/>
              </a:solidFill>
            </a:endParaRPr>
          </a:p>
          <a:p>
            <a:pPr marL="850392" lvl="1" indent="-457200" eaLnBrk="1" fontAlgn="auto" hangingPunct="1">
              <a:spcAft>
                <a:spcPts val="0"/>
              </a:spcAft>
              <a:defRPr/>
            </a:pPr>
            <a:r>
              <a:rPr lang="en-US" b="0" i="1" dirty="0"/>
              <a:t>Existential Quantifier </a:t>
            </a:r>
            <a:r>
              <a:rPr lang="en-US" altLang="zh-CN" b="0" dirty="0"/>
              <a:t>(</a:t>
            </a:r>
            <a:r>
              <a:rPr lang="zh-CN" altLang="en-US" b="0" dirty="0"/>
              <a:t>存在量词</a:t>
            </a:r>
            <a:r>
              <a:rPr lang="en-US" altLang="zh-CN" b="0" dirty="0"/>
              <a:t>)</a:t>
            </a:r>
            <a:r>
              <a:rPr lang="en-US" b="0" dirty="0"/>
              <a:t>, “There exists,” </a:t>
            </a:r>
            <a:r>
              <a:rPr lang="zh-CN" altLang="en-US" b="0" dirty="0"/>
              <a:t>：</a:t>
            </a:r>
            <a:r>
              <a:rPr lang="en-US" b="0" dirty="0"/>
              <a:t> </a:t>
            </a:r>
            <a:r>
              <a:rPr lang="en-US" sz="2800" b="0" dirty="0">
                <a:solidFill>
                  <a:srgbClr val="C00000"/>
                </a:solidFill>
                <a:sym typeface="Symbol"/>
              </a:rPr>
              <a:t></a:t>
            </a:r>
            <a:endParaRPr lang="en-US" b="0" dirty="0">
              <a:solidFill>
                <a:srgbClr val="C00000"/>
              </a:solidFill>
            </a:endParaRPr>
          </a:p>
          <a:p>
            <a:pPr eaLnBrk="1" fontAlgn="auto" hangingPunct="1">
              <a:spcAft>
                <a:spcPts val="0"/>
              </a:spcAft>
              <a:buClr>
                <a:schemeClr val="accent3"/>
              </a:buClr>
              <a:defRPr/>
            </a:pPr>
            <a:r>
              <a:rPr lang="en-US" b="0" dirty="0"/>
              <a:t>We write  as in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and </a:t>
            </a:r>
            <a:r>
              <a:rPr lang="en-US" b="0" i="1" dirty="0">
                <a:sym typeface="Symbol"/>
              </a:rPr>
              <a:t>x P</a:t>
            </a:r>
            <a:r>
              <a:rPr lang="en-US" b="0" dirty="0">
                <a:sym typeface="Symbol"/>
              </a:rPr>
              <a:t>(</a:t>
            </a:r>
            <a:r>
              <a:rPr lang="en-US" b="0" i="1" dirty="0">
                <a:sym typeface="Symbol"/>
              </a:rPr>
              <a:t>x</a:t>
            </a:r>
            <a:r>
              <a:rPr lang="en-US" b="0" dirty="0">
                <a:sym typeface="Symbol"/>
              </a:rPr>
              <a:t>).</a:t>
            </a:r>
          </a:p>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asserts </a:t>
            </a:r>
            <a:r>
              <a:rPr lang="en-US" b="0" i="1" dirty="0">
                <a:sym typeface="Symbol"/>
              </a:rPr>
              <a:t>P</a:t>
            </a:r>
            <a:r>
              <a:rPr lang="en-US" b="0" dirty="0">
                <a:sym typeface="Symbol"/>
              </a:rPr>
              <a:t>(</a:t>
            </a:r>
            <a:r>
              <a:rPr lang="en-US" b="0" i="1" dirty="0">
                <a:sym typeface="Symbol"/>
              </a:rPr>
              <a:t>x</a:t>
            </a:r>
            <a:r>
              <a:rPr lang="en-US" b="0" dirty="0">
                <a:sym typeface="Symbol"/>
              </a:rPr>
              <a:t>) is true for </a:t>
            </a:r>
            <a:r>
              <a:rPr lang="en-US" b="0" u="sng" dirty="0">
                <a:sym typeface="Symbol"/>
              </a:rPr>
              <a:t>every</a:t>
            </a:r>
            <a:r>
              <a:rPr lang="en-US" b="0" dirty="0">
                <a:sym typeface="Symbol"/>
              </a:rPr>
              <a:t> </a:t>
            </a:r>
            <a:r>
              <a:rPr lang="en-US" b="0" i="1" dirty="0">
                <a:sym typeface="Symbol"/>
              </a:rPr>
              <a:t>x</a:t>
            </a:r>
            <a:r>
              <a:rPr lang="en-US" b="0" dirty="0">
                <a:sym typeface="Symbol"/>
              </a:rPr>
              <a:t> in the </a:t>
            </a:r>
            <a:r>
              <a:rPr lang="en-US" b="0" i="1" dirty="0">
                <a:sym typeface="Symbol"/>
              </a:rPr>
              <a:t>domain</a:t>
            </a:r>
            <a:r>
              <a:rPr lang="en-US" b="0" dirty="0">
                <a:sym typeface="Symbol"/>
              </a:rPr>
              <a:t>.</a:t>
            </a:r>
          </a:p>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asserts </a:t>
            </a:r>
            <a:r>
              <a:rPr lang="en-US" b="0" i="1" dirty="0">
                <a:sym typeface="Symbol"/>
              </a:rPr>
              <a:t>P</a:t>
            </a:r>
            <a:r>
              <a:rPr lang="en-US" b="0" dirty="0">
                <a:sym typeface="Symbol"/>
              </a:rPr>
              <a:t>(</a:t>
            </a:r>
            <a:r>
              <a:rPr lang="en-US" b="0" i="1" dirty="0">
                <a:sym typeface="Symbol"/>
              </a:rPr>
              <a:t>x</a:t>
            </a:r>
            <a:r>
              <a:rPr lang="en-US" b="0" dirty="0">
                <a:sym typeface="Symbol"/>
              </a:rPr>
              <a:t>) is true for </a:t>
            </a:r>
            <a:r>
              <a:rPr lang="en-US" b="0" u="sng" dirty="0">
                <a:sym typeface="Symbol"/>
              </a:rPr>
              <a:t>some</a:t>
            </a:r>
            <a:r>
              <a:rPr lang="en-US" b="0" dirty="0">
                <a:sym typeface="Symbol"/>
              </a:rPr>
              <a:t> </a:t>
            </a:r>
            <a:r>
              <a:rPr lang="en-US" b="0" i="1" dirty="0">
                <a:sym typeface="Symbol"/>
              </a:rPr>
              <a:t>x</a:t>
            </a:r>
            <a:r>
              <a:rPr lang="en-US" b="0" dirty="0">
                <a:sym typeface="Symbol"/>
              </a:rPr>
              <a:t> in the </a:t>
            </a:r>
            <a:r>
              <a:rPr lang="en-US" b="0" i="1" dirty="0">
                <a:sym typeface="Symbol"/>
              </a:rPr>
              <a:t>domain</a:t>
            </a:r>
            <a:r>
              <a:rPr lang="en-US" b="0" dirty="0">
                <a:sym typeface="Symbol"/>
              </a:rPr>
              <a:t>.</a:t>
            </a:r>
          </a:p>
          <a:p>
            <a:pPr eaLnBrk="1" fontAlgn="auto" hangingPunct="1">
              <a:spcAft>
                <a:spcPts val="0"/>
              </a:spcAft>
              <a:buClr>
                <a:schemeClr val="accent3"/>
              </a:buClr>
              <a:defRPr/>
            </a:pPr>
            <a:r>
              <a:rPr lang="en-US" b="0" dirty="0">
                <a:sym typeface="Symbol"/>
              </a:rPr>
              <a:t>The quantifiers are said to bind the variable </a:t>
            </a:r>
            <a:r>
              <a:rPr lang="en-US" b="0" i="1" dirty="0">
                <a:sym typeface="Symbol"/>
              </a:rPr>
              <a:t>x </a:t>
            </a:r>
            <a:r>
              <a:rPr lang="en-US" b="0" dirty="0">
                <a:sym typeface="Symbol"/>
              </a:rPr>
              <a:t>in these expressions. </a:t>
            </a:r>
          </a:p>
          <a:p>
            <a:pPr marL="640080" lvl="1" indent="-246888" eaLnBrk="1" fontAlgn="auto" hangingPunct="1">
              <a:spcAft>
                <a:spcPts val="0"/>
              </a:spcAft>
              <a:buFont typeface="Wingdings 2"/>
              <a:buChar char=""/>
              <a:defRPr/>
            </a:pPr>
            <a:endParaRPr lang="en-US" b="0" dirty="0"/>
          </a:p>
          <a:p>
            <a:pPr marL="640080" lvl="1"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BC76F7A7-07C3-4910-8C40-DD364CEC6804}"/>
              </a:ext>
            </a:extLst>
          </p:cNvPr>
          <p:cNvSpPr>
            <a:spLocks noGrp="1"/>
          </p:cNvSpPr>
          <p:nvPr>
            <p:ph type="sldNum" sz="quarter" idx="12"/>
          </p:nvPr>
        </p:nvSpPr>
        <p:spPr/>
        <p:txBody>
          <a:bodyPr/>
          <a:lstStyle/>
          <a:p>
            <a:pPr>
              <a:defRPr/>
            </a:pPr>
            <a:fld id="{388718E1-E3F4-43CF-945D-5661C3EF8693}" type="slidenum">
              <a:rPr lang="en-US" altLang="zh-CN" smtClean="0"/>
              <a:pPr>
                <a:defRPr/>
              </a:pPr>
              <a:t>76</a:t>
            </a:fld>
            <a:endParaRPr lang="en-US" altLang="zh-CN"/>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sz="4800" dirty="0"/>
              <a:t>Universal Quantifier  </a:t>
            </a:r>
            <a:r>
              <a:rPr lang="zh-CN" altLang="en-US" sz="4800" dirty="0"/>
              <a:t>全称量词</a:t>
            </a:r>
            <a:endParaRPr lang="en-US" altLang="zh-CN" sz="4800" dirty="0"/>
          </a:p>
        </p:txBody>
      </p:sp>
      <p:sp>
        <p:nvSpPr>
          <p:cNvPr id="3" name="Content Placeholder 2">
            <a:extLst>
              <a:ext uri="{FF2B5EF4-FFF2-40B4-BE49-F238E27FC236}">
                <a16:creationId xmlns:a16="http://schemas.microsoft.com/office/drawing/2014/main" id="{B90411F5-8CB9-4862-ADF9-10646775809A}"/>
              </a:ext>
            </a:extLst>
          </p:cNvPr>
          <p:cNvSpPr>
            <a:spLocks noGrp="1"/>
          </p:cNvSpPr>
          <p:nvPr>
            <p:ph idx="1"/>
          </p:nvPr>
        </p:nvSpPr>
        <p:spPr/>
        <p:txBody>
          <a:bodyPr>
            <a:normAutofit/>
          </a:bodyPr>
          <a:lstStyle/>
          <a:p>
            <a:pPr marL="457200" lvl="1" indent="-457200" eaLnBrk="1" fontAlgn="auto" hangingPunct="1">
              <a:spcAft>
                <a:spcPts val="0"/>
              </a:spcAft>
              <a:buClr>
                <a:schemeClr val="accent3"/>
              </a:buClr>
              <a:buSzPct val="95000"/>
              <a:buFont typeface="Wingdings" panose="05000000000000000000" pitchFamily="2" charset="2"/>
              <a:buChar char="n"/>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a:t>
            </a:r>
            <a:r>
              <a:rPr lang="en-US" b="0" i="1" dirty="0"/>
              <a:t>  </a:t>
            </a:r>
            <a:r>
              <a:rPr lang="en-US" b="0" dirty="0"/>
              <a:t>is read as </a:t>
            </a:r>
            <a:r>
              <a:rPr lang="en-US" b="0" i="1" dirty="0"/>
              <a:t>“</a:t>
            </a:r>
            <a:r>
              <a:rPr lang="en-US" b="0" dirty="0"/>
              <a:t>For all </a:t>
            </a:r>
            <a:r>
              <a:rPr lang="en-US" b="0" i="1" dirty="0"/>
              <a:t>x</a:t>
            </a:r>
            <a:r>
              <a:rPr lang="en-US" b="0" dirty="0"/>
              <a:t>, P(</a:t>
            </a:r>
            <a:r>
              <a:rPr lang="en-US" b="0" i="1" dirty="0"/>
              <a:t>x</a:t>
            </a:r>
            <a:r>
              <a:rPr lang="en-US" b="0" dirty="0"/>
              <a:t>)” or “For every </a:t>
            </a:r>
            <a:r>
              <a:rPr lang="en-US" b="0" i="1" dirty="0"/>
              <a:t>x</a:t>
            </a:r>
            <a:r>
              <a:rPr lang="en-US" b="0" dirty="0"/>
              <a:t>, P(</a:t>
            </a:r>
            <a:r>
              <a:rPr lang="en-US" b="0" i="1" dirty="0"/>
              <a:t>x</a:t>
            </a:r>
            <a:r>
              <a:rPr lang="en-US" b="0" dirty="0"/>
              <a:t>)”</a:t>
            </a:r>
          </a:p>
          <a:p>
            <a:pPr marL="483679" indent="-457200" eaLnBrk="1" fontAlgn="auto" hangingPunct="1">
              <a:spcAft>
                <a:spcPts val="0"/>
              </a:spcAft>
              <a:defRPr/>
            </a:pPr>
            <a:r>
              <a:rPr lang="en-US" b="0" dirty="0"/>
              <a:t>Examples:</a:t>
            </a:r>
          </a:p>
          <a:p>
            <a:pPr marL="850075" lvl="1" indent="-457200" eaLnBrk="1" fontAlgn="auto" hangingPunct="1">
              <a:spcAft>
                <a:spcPts val="0"/>
              </a:spcAft>
              <a:buFont typeface="Wingdings" panose="05000000000000000000" pitchFamily="2" charset="2"/>
              <a:buChar char="Ø"/>
              <a:defRPr/>
            </a:pPr>
            <a:r>
              <a:rPr lang="en-US" b="0" i="1" dirty="0"/>
              <a:t> </a:t>
            </a: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false.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positive integers, then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is even</a:t>
            </a:r>
            <a:r>
              <a:rPr lang="en-US" b="0" dirty="0">
                <a:latin typeface="Cambria Math" pitchFamily="18" charset="0"/>
                <a:ea typeface="Cambria Math" pitchFamily="18" charset="0"/>
              </a:rPr>
              <a:t>”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sym typeface="Symbol"/>
              </a:rPr>
              <a:t> </a:t>
            </a:r>
            <a:r>
              <a:rPr lang="en-US" b="0" i="1" dirty="0">
                <a:sym typeface="Symbol"/>
              </a:rPr>
              <a:t>x P</a:t>
            </a:r>
            <a:r>
              <a:rPr lang="en-US" b="0" dirty="0">
                <a:sym typeface="Symbol"/>
              </a:rPr>
              <a:t>(</a:t>
            </a:r>
            <a:r>
              <a:rPr lang="en-US" b="0" i="1" dirty="0">
                <a:sym typeface="Symbol"/>
              </a:rPr>
              <a:t>x</a:t>
            </a:r>
            <a:r>
              <a:rPr lang="en-US" b="0" dirty="0">
                <a:sym typeface="Symbol"/>
              </a:rPr>
              <a:t>) is false.</a:t>
            </a:r>
          </a:p>
          <a:p>
            <a:pPr lvl="2" indent="-246888" eaLnBrk="1" fontAlgn="auto" hangingPunct="1">
              <a:spcAft>
                <a:spcPts val="0"/>
              </a:spcAft>
              <a:buFont typeface="Wingdings 2"/>
              <a:buChar char=""/>
              <a:defRPr/>
            </a:pPr>
            <a:endParaRPr lang="en-US" b="0" dirty="0"/>
          </a:p>
          <a:p>
            <a:pPr lvl="2" indent="-246888" eaLnBrk="1" fontAlgn="auto" hangingPunct="1">
              <a:spcAft>
                <a:spcPts val="0"/>
              </a:spcAft>
              <a:buFont typeface="Wingdings 2"/>
              <a:buChar char=""/>
              <a:defRPr/>
            </a:pPr>
            <a:endParaRPr lang="en-US" b="0" dirty="0"/>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C9851736-3599-424E-9528-827D99F63278}"/>
              </a:ext>
            </a:extLst>
          </p:cNvPr>
          <p:cNvSpPr>
            <a:spLocks noGrp="1"/>
          </p:cNvSpPr>
          <p:nvPr>
            <p:ph type="sldNum" sz="quarter" idx="12"/>
          </p:nvPr>
        </p:nvSpPr>
        <p:spPr/>
        <p:txBody>
          <a:bodyPr/>
          <a:lstStyle/>
          <a:p>
            <a:pPr>
              <a:defRPr/>
            </a:pPr>
            <a:fld id="{388718E1-E3F4-43CF-945D-5661C3EF8693}" type="slidenum">
              <a:rPr lang="en-US" altLang="zh-CN" smtClean="0"/>
              <a:pPr>
                <a:defRPr/>
              </a:pPr>
              <a:t>77</a:t>
            </a:fld>
            <a:endParaRPr lang="en-US" altLang="zh-CN"/>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zh-CN" sz="4800" dirty="0"/>
              <a:t>Existential Quantifier </a:t>
            </a:r>
            <a:r>
              <a:rPr lang="zh-CN" altLang="en-US" sz="4800" dirty="0"/>
              <a:t>存在量词</a:t>
            </a:r>
            <a:endParaRPr lang="en-US" altLang="zh-CN" sz="4800" dirty="0"/>
          </a:p>
        </p:txBody>
      </p:sp>
      <p:sp>
        <p:nvSpPr>
          <p:cNvPr id="3" name="Content Placeholder 2">
            <a:extLst>
              <a:ext uri="{FF2B5EF4-FFF2-40B4-BE49-F238E27FC236}">
                <a16:creationId xmlns:a16="http://schemas.microsoft.com/office/drawing/2014/main" id="{7E16E113-7A7C-45DE-AC68-D4EB4C818122}"/>
              </a:ext>
            </a:extLst>
          </p:cNvPr>
          <p:cNvSpPr>
            <a:spLocks noGrp="1"/>
          </p:cNvSpPr>
          <p:nvPr>
            <p:ph idx="1"/>
          </p:nvPr>
        </p:nvSpPr>
        <p:spPr/>
        <p:txBody>
          <a:bodyPr>
            <a:normAutofit fontScale="92500" lnSpcReduction="20000"/>
          </a:bodyPr>
          <a:lstStyle/>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read as </a:t>
            </a:r>
            <a:r>
              <a:rPr lang="en-US" b="0" i="1" dirty="0"/>
              <a:t>“</a:t>
            </a:r>
            <a:r>
              <a:rPr lang="en-US" b="0" dirty="0"/>
              <a:t>For some </a:t>
            </a:r>
            <a:r>
              <a:rPr lang="en-US" b="0" i="1" dirty="0"/>
              <a:t>x</a:t>
            </a:r>
            <a:r>
              <a:rPr lang="en-US" b="0" dirty="0"/>
              <a:t>, P(</a:t>
            </a:r>
            <a:r>
              <a:rPr lang="en-US" b="0" i="1" dirty="0"/>
              <a:t>x</a:t>
            </a:r>
            <a:r>
              <a:rPr lang="en-US" b="0" dirty="0"/>
              <a:t>)”,  or as “There is an </a:t>
            </a:r>
            <a:r>
              <a:rPr lang="en-US" b="0" i="1" dirty="0"/>
              <a:t>x</a:t>
            </a:r>
            <a:r>
              <a:rPr lang="en-US" b="0" dirty="0"/>
              <a:t> such that P(</a:t>
            </a:r>
            <a:r>
              <a:rPr lang="en-US" b="0" i="1" dirty="0"/>
              <a:t>x</a:t>
            </a:r>
            <a:r>
              <a:rPr lang="en-US" b="0" dirty="0"/>
              <a:t>),”  or “For at least one </a:t>
            </a:r>
            <a:r>
              <a:rPr lang="en-US" b="0" i="1" dirty="0"/>
              <a:t>x</a:t>
            </a:r>
            <a:r>
              <a:rPr lang="en-US" b="0" dirty="0"/>
              <a:t>, P(</a:t>
            </a:r>
            <a:r>
              <a:rPr lang="en-US" b="0" i="1" dirty="0"/>
              <a:t>x</a:t>
            </a:r>
            <a:r>
              <a:rPr lang="en-US" b="0" dirty="0"/>
              <a:t>).” </a:t>
            </a:r>
          </a:p>
          <a:p>
            <a:pPr marL="483679" indent="-457200" eaLnBrk="1" fontAlgn="auto" hangingPunct="1">
              <a:spcAft>
                <a:spcPts val="0"/>
              </a:spcAft>
              <a:defRPr/>
            </a:pPr>
            <a:r>
              <a:rPr lang="en-US" b="0" dirty="0"/>
              <a:t>Examples:</a:t>
            </a:r>
          </a:p>
          <a:p>
            <a:pPr marL="850075" lvl="1" indent="-457200" eaLnBrk="1" fontAlgn="auto" hangingPunct="1">
              <a:spcAft>
                <a:spcPts val="0"/>
              </a:spcAft>
              <a:buFont typeface="Wingdings" panose="05000000000000000000" pitchFamily="2" charset="2"/>
              <a:buChar char="Ø"/>
              <a:defRPr/>
            </a:pPr>
            <a:r>
              <a:rPr lang="en-US" b="0" i="1" dirty="0"/>
              <a:t> </a:t>
            </a: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 It is also true if U is the positive integers.</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&lt;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positive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false.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is even</a:t>
            </a:r>
            <a:r>
              <a:rPr lang="en-US" b="0" dirty="0">
                <a:latin typeface="Cambria Math" pitchFamily="18" charset="0"/>
                <a:ea typeface="Cambria Math" pitchFamily="18" charset="0"/>
              </a:rPr>
              <a:t>”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a:t>
            </a:r>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F14147DB-1827-494D-A2B4-95CA64983AB3}"/>
              </a:ext>
            </a:extLst>
          </p:cNvPr>
          <p:cNvSpPr>
            <a:spLocks noGrp="1"/>
          </p:cNvSpPr>
          <p:nvPr>
            <p:ph type="sldNum" sz="quarter" idx="12"/>
          </p:nvPr>
        </p:nvSpPr>
        <p:spPr/>
        <p:txBody>
          <a:bodyPr/>
          <a:lstStyle/>
          <a:p>
            <a:pPr>
              <a:defRPr/>
            </a:pPr>
            <a:fld id="{388718E1-E3F4-43CF-945D-5661C3EF8693}" type="slidenum">
              <a:rPr lang="en-US" altLang="zh-CN" smtClean="0"/>
              <a:pPr>
                <a:defRPr/>
              </a:pPr>
              <a:t>78</a:t>
            </a:fld>
            <a:endParaRPr lang="en-US" altLang="zh-CN"/>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zh-CN" dirty="0"/>
              <a:t>Thinking about Quantifiers</a:t>
            </a:r>
          </a:p>
        </p:txBody>
      </p:sp>
      <p:sp>
        <p:nvSpPr>
          <p:cNvPr id="3" name="Content Placeholder 2">
            <a:extLst>
              <a:ext uri="{FF2B5EF4-FFF2-40B4-BE49-F238E27FC236}">
                <a16:creationId xmlns:a16="http://schemas.microsoft.com/office/drawing/2014/main" id="{3D1ACAAF-5212-485E-9A91-00C0628B9C51}"/>
              </a:ext>
            </a:extLst>
          </p:cNvPr>
          <p:cNvSpPr>
            <a:spLocks noGrp="1"/>
          </p:cNvSpPr>
          <p:nvPr>
            <p:ph idx="1"/>
          </p:nvPr>
        </p:nvSpPr>
        <p:spPr/>
        <p:txBody>
          <a:bodyPr>
            <a:normAutofit fontScale="70000" lnSpcReduction="20000"/>
          </a:bodyPr>
          <a:lstStyle/>
          <a:p>
            <a:pPr eaLnBrk="1" fontAlgn="auto" hangingPunct="1">
              <a:spcAft>
                <a:spcPts val="0"/>
              </a:spcAft>
              <a:buClr>
                <a:schemeClr val="accent3"/>
              </a:buClr>
              <a:defRPr/>
            </a:pPr>
            <a:r>
              <a:rPr lang="en-US" b="0" dirty="0">
                <a:sym typeface="Symbol"/>
              </a:rPr>
              <a:t>When the  domain of discourse is finite, we can think of quantification as looping through the elements of the domain.</a:t>
            </a:r>
          </a:p>
          <a:p>
            <a:pPr eaLnBrk="1" fontAlgn="auto" hangingPunct="1">
              <a:spcAft>
                <a:spcPts val="0"/>
              </a:spcAft>
              <a:buClr>
                <a:schemeClr val="accent3"/>
              </a:buClr>
              <a:defRPr/>
            </a:pPr>
            <a:r>
              <a:rPr lang="en-US" b="0" dirty="0">
                <a:sym typeface="Symbol"/>
              </a:rPr>
              <a:t>To evaluate </a:t>
            </a:r>
            <a:r>
              <a:rPr lang="en-US" b="0" i="1" dirty="0">
                <a:sym typeface="Symbol"/>
              </a:rPr>
              <a:t>x P</a:t>
            </a:r>
            <a:r>
              <a:rPr lang="en-US" b="0" dirty="0">
                <a:sym typeface="Symbol"/>
              </a:rPr>
              <a:t>(</a:t>
            </a:r>
            <a:r>
              <a:rPr lang="en-US" b="0" i="1" dirty="0">
                <a:sym typeface="Symbol"/>
              </a:rPr>
              <a:t>x</a:t>
            </a:r>
            <a:r>
              <a:rPr lang="en-US" b="0" dirty="0">
                <a:sym typeface="Symbol"/>
              </a:rPr>
              <a:t>) loop through all </a:t>
            </a:r>
            <a:r>
              <a:rPr lang="en-US" b="0" i="1" dirty="0">
                <a:sym typeface="Symbol"/>
              </a:rPr>
              <a:t>x</a:t>
            </a:r>
            <a:r>
              <a:rPr lang="en-US" b="0" dirty="0">
                <a:sym typeface="Symbol"/>
              </a:rPr>
              <a:t> in the domain. </a:t>
            </a:r>
          </a:p>
          <a:p>
            <a:pPr marL="850392" lvl="1" indent="-457200" eaLnBrk="1" fontAlgn="auto" hangingPunct="1">
              <a:spcAft>
                <a:spcPts val="0"/>
              </a:spcAft>
              <a:defRPr/>
            </a:pPr>
            <a:r>
              <a:rPr lang="en-US" b="0" dirty="0">
                <a:sym typeface="Symbol"/>
              </a:rPr>
              <a:t>If at every step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true. </a:t>
            </a:r>
          </a:p>
          <a:p>
            <a:pPr marL="850392" lvl="1" indent="-457200" eaLnBrk="1" fontAlgn="auto" hangingPunct="1">
              <a:spcAft>
                <a:spcPts val="0"/>
              </a:spcAft>
              <a:defRPr/>
            </a:pPr>
            <a:r>
              <a:rPr lang="en-US" b="0" dirty="0">
                <a:sym typeface="Symbol"/>
              </a:rPr>
              <a:t>If at a step P(</a:t>
            </a:r>
            <a:r>
              <a:rPr lang="en-US" b="0" i="1" dirty="0">
                <a:sym typeface="Symbol"/>
              </a:rPr>
              <a:t>x</a:t>
            </a:r>
            <a:r>
              <a:rPr lang="en-US" b="0" dirty="0">
                <a:sym typeface="Symbol"/>
              </a:rPr>
              <a:t>) is false, then </a:t>
            </a:r>
            <a:r>
              <a:rPr lang="en-US" b="0" i="1" dirty="0">
                <a:sym typeface="Symbol"/>
              </a:rPr>
              <a:t>x P</a:t>
            </a:r>
            <a:r>
              <a:rPr lang="en-US" b="0" dirty="0">
                <a:sym typeface="Symbol"/>
              </a:rPr>
              <a:t>(</a:t>
            </a:r>
            <a:r>
              <a:rPr lang="en-US" b="0" i="1" dirty="0">
                <a:sym typeface="Symbol"/>
              </a:rPr>
              <a:t>x</a:t>
            </a:r>
            <a:r>
              <a:rPr lang="en-US" b="0" dirty="0">
                <a:sym typeface="Symbol"/>
              </a:rPr>
              <a:t>) is false and the loop terminates. </a:t>
            </a:r>
          </a:p>
          <a:p>
            <a:pPr eaLnBrk="1" fontAlgn="auto" hangingPunct="1">
              <a:spcAft>
                <a:spcPts val="0"/>
              </a:spcAft>
              <a:buClr>
                <a:schemeClr val="accent3"/>
              </a:buClr>
              <a:defRPr/>
            </a:pPr>
            <a:r>
              <a:rPr lang="en-US" b="0" dirty="0">
                <a:sym typeface="Symbol"/>
              </a:rPr>
              <a:t>To evaluate </a:t>
            </a:r>
            <a:r>
              <a:rPr lang="en-US" b="0" i="1" dirty="0">
                <a:sym typeface="Symbol"/>
              </a:rPr>
              <a:t>x P</a:t>
            </a:r>
            <a:r>
              <a:rPr lang="en-US" b="0" dirty="0">
                <a:sym typeface="Symbol"/>
              </a:rPr>
              <a:t>(</a:t>
            </a:r>
            <a:r>
              <a:rPr lang="en-US" b="0" i="1" dirty="0">
                <a:sym typeface="Symbol"/>
              </a:rPr>
              <a:t>x</a:t>
            </a:r>
            <a:r>
              <a:rPr lang="en-US" b="0" dirty="0">
                <a:sym typeface="Symbol"/>
              </a:rPr>
              <a:t>) loop through all </a:t>
            </a:r>
            <a:r>
              <a:rPr lang="en-US" b="0" i="1" dirty="0">
                <a:sym typeface="Symbol"/>
              </a:rPr>
              <a:t>x</a:t>
            </a:r>
            <a:r>
              <a:rPr lang="en-US" b="0" dirty="0">
                <a:sym typeface="Symbol"/>
              </a:rPr>
              <a:t> in the domain. </a:t>
            </a:r>
          </a:p>
          <a:p>
            <a:pPr marL="850392" lvl="1" indent="-457200" eaLnBrk="1" fontAlgn="auto" hangingPunct="1">
              <a:spcAft>
                <a:spcPts val="0"/>
              </a:spcAft>
              <a:defRPr/>
            </a:pPr>
            <a:r>
              <a:rPr lang="en-US" b="0" dirty="0">
                <a:sym typeface="Symbol"/>
              </a:rPr>
              <a:t>If  at some step,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true and the loop terminates. </a:t>
            </a:r>
          </a:p>
          <a:p>
            <a:pPr marL="850392" lvl="1" indent="-457200" eaLnBrk="1" fontAlgn="auto" hangingPunct="1">
              <a:spcAft>
                <a:spcPts val="0"/>
              </a:spcAft>
              <a:defRPr/>
            </a:pPr>
            <a:r>
              <a:rPr lang="en-US" b="0" dirty="0">
                <a:sym typeface="Symbol"/>
              </a:rPr>
              <a:t>If the loop ends without finding an </a:t>
            </a:r>
            <a:r>
              <a:rPr lang="en-US" b="0" i="1" dirty="0">
                <a:sym typeface="Symbol"/>
              </a:rPr>
              <a:t>x</a:t>
            </a:r>
            <a:r>
              <a:rPr lang="en-US" b="0" dirty="0">
                <a:sym typeface="Symbol"/>
              </a:rPr>
              <a:t> for which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false.</a:t>
            </a:r>
          </a:p>
          <a:p>
            <a:pPr eaLnBrk="1" fontAlgn="auto" hangingPunct="1">
              <a:spcAft>
                <a:spcPts val="0"/>
              </a:spcAft>
              <a:buClr>
                <a:schemeClr val="accent3"/>
              </a:buClr>
              <a:defRPr/>
            </a:pPr>
            <a:r>
              <a:rPr lang="en-US" b="0" dirty="0">
                <a:sym typeface="Symbol"/>
              </a:rPr>
              <a:t>Even if the domains are infinite, we can still think of the quantifiers in this fashion, but the loops will not terminate in some cases.</a:t>
            </a:r>
          </a:p>
          <a:p>
            <a:pPr marL="274320" indent="-274320" eaLnBrk="1" fontAlgn="auto" hangingPunct="1">
              <a:spcAft>
                <a:spcPts val="0"/>
              </a:spcAft>
              <a:buClr>
                <a:schemeClr val="accent3"/>
              </a:buClr>
              <a:buFont typeface="Wingdings 2"/>
              <a:buChar char=""/>
              <a:defRPr/>
            </a:pPr>
            <a:endParaRPr lang="en-US" b="0" dirty="0"/>
          </a:p>
          <a:p>
            <a:pPr marL="274320" indent="-274320" eaLnBrk="1" fontAlgn="auto" hangingPunct="1">
              <a:spcAft>
                <a:spcPts val="0"/>
              </a:spcAft>
              <a:buClr>
                <a:schemeClr val="accent3"/>
              </a:buClr>
              <a:buFont typeface="Wingdings 2"/>
              <a:buChar char=""/>
              <a:defRPr/>
            </a:pPr>
            <a:endParaRPr lang="en-US" b="0" dirty="0"/>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726548B4-0571-48EE-A744-BA1BA26CA7FD}"/>
              </a:ext>
            </a:extLst>
          </p:cNvPr>
          <p:cNvSpPr>
            <a:spLocks noGrp="1"/>
          </p:cNvSpPr>
          <p:nvPr>
            <p:ph type="sldNum" sz="quarter" idx="12"/>
          </p:nvPr>
        </p:nvSpPr>
        <p:spPr/>
        <p:txBody>
          <a:bodyPr/>
          <a:lstStyle/>
          <a:p>
            <a:pPr>
              <a:defRPr/>
            </a:pPr>
            <a:fld id="{388718E1-E3F4-43CF-945D-5661C3EF8693}" type="slidenum">
              <a:rPr lang="en-US" altLang="zh-CN" smtClean="0"/>
              <a:pPr>
                <a:defRPr/>
              </a:pPr>
              <a:t>79</a:t>
            </a:fld>
            <a:endParaRPr lang="en-US" altLang="zh-C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a:extLst>
              <a:ext uri="{FF2B5EF4-FFF2-40B4-BE49-F238E27FC236}">
                <a16:creationId xmlns:a16="http://schemas.microsoft.com/office/drawing/2014/main" id="{ACC37679-B6B3-49FE-BEEC-9EA86580C6BC}"/>
              </a:ext>
            </a:extLst>
          </p:cNvPr>
          <p:cNvSpPr txBox="1">
            <a:spLocks noChangeArrowheads="1"/>
          </p:cNvSpPr>
          <p:nvPr/>
        </p:nvSpPr>
        <p:spPr bwMode="auto">
          <a:xfrm>
            <a:off x="395536" y="2184393"/>
            <a:ext cx="3334072"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Propositions</a:t>
            </a:r>
            <a:endParaRPr kumimoji="1" lang="zh-CN" altLang="en-US" sz="4800" dirty="0">
              <a:latin typeface="Times New Roman" panose="02020603050405020304" pitchFamily="18" charset="0"/>
              <a:ea typeface="黑体" panose="02010609060101010101" pitchFamily="49" charset="-122"/>
            </a:endParaRPr>
          </a:p>
        </p:txBody>
      </p:sp>
      <p:sp>
        <p:nvSpPr>
          <p:cNvPr id="540675" name="Text Box 3">
            <a:extLst>
              <a:ext uri="{FF2B5EF4-FFF2-40B4-BE49-F238E27FC236}">
                <a16:creationId xmlns:a16="http://schemas.microsoft.com/office/drawing/2014/main" id="{D0515016-337E-4141-A5D7-1BA2DBDFA2AC}"/>
              </a:ext>
            </a:extLst>
          </p:cNvPr>
          <p:cNvSpPr txBox="1">
            <a:spLocks noChangeArrowheads="1"/>
          </p:cNvSpPr>
          <p:nvPr/>
        </p:nvSpPr>
        <p:spPr bwMode="auto">
          <a:xfrm>
            <a:off x="3919736" y="1552086"/>
            <a:ext cx="4947886"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4000" dirty="0">
                <a:latin typeface="Times New Roman" panose="02020603050405020304" pitchFamily="18" charset="0"/>
                <a:ea typeface="黑体" panose="02010609060101010101" pitchFamily="49" charset="-122"/>
              </a:rPr>
              <a:t>Atoms (</a:t>
            </a:r>
            <a:r>
              <a:rPr kumimoji="1" lang="zh-CN" altLang="en-US" sz="4000" dirty="0">
                <a:latin typeface="Times New Roman" panose="02020603050405020304" pitchFamily="18" charset="0"/>
                <a:ea typeface="黑体" panose="02010609060101010101" pitchFamily="49" charset="-122"/>
              </a:rPr>
              <a:t>原子命题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6" name="Text Box 4">
            <a:extLst>
              <a:ext uri="{FF2B5EF4-FFF2-40B4-BE49-F238E27FC236}">
                <a16:creationId xmlns:a16="http://schemas.microsoft.com/office/drawing/2014/main" id="{1B32E7C9-82CD-4289-8CC0-04EFE321F5F4}"/>
              </a:ext>
            </a:extLst>
          </p:cNvPr>
          <p:cNvSpPr txBox="1">
            <a:spLocks noChangeArrowheads="1"/>
          </p:cNvSpPr>
          <p:nvPr/>
        </p:nvSpPr>
        <p:spPr bwMode="auto">
          <a:xfrm>
            <a:off x="3995936" y="2644239"/>
            <a:ext cx="6552728" cy="1323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Compound propositions </a:t>
            </a:r>
          </a:p>
          <a:p>
            <a:pPr eaLnBrk="1" hangingPunct="1">
              <a:spcBef>
                <a:spcPts val="0"/>
              </a:spcBef>
              <a:buFontTx/>
              <a:buNone/>
            </a:pPr>
            <a:r>
              <a:rPr kumimoji="1" lang="en-US" altLang="zh-CN" sz="4000" dirty="0">
                <a:latin typeface="Times New Roman" panose="02020603050405020304" pitchFamily="18" charset="0"/>
                <a:ea typeface="黑体" panose="02010609060101010101" pitchFamily="49" charset="-122"/>
              </a:rPr>
              <a:t>(</a:t>
            </a:r>
            <a:r>
              <a:rPr kumimoji="1" lang="zh-CN" altLang="en-US" sz="4000" dirty="0">
                <a:latin typeface="Times New Roman" panose="02020603050405020304" pitchFamily="18" charset="0"/>
                <a:ea typeface="黑体" panose="02010609060101010101" pitchFamily="49" charset="-122"/>
              </a:rPr>
              <a:t>复合命题</a:t>
            </a:r>
            <a:r>
              <a:rPr kumimoji="1" lang="en-US" altLang="zh-CN" sz="4000" dirty="0">
                <a:latin typeface="Times New Roman" panose="02020603050405020304" pitchFamily="18" charset="0"/>
                <a:ea typeface="黑体" panose="02010609060101010101" pitchFamily="49" charset="-122"/>
              </a:rPr>
              <a:t>)</a:t>
            </a:r>
            <a:endParaRPr kumimoji="1" lang="zh-CN" altLang="en-US" sz="4000" dirty="0">
              <a:latin typeface="Times New Roman" panose="02020603050405020304" pitchFamily="18" charset="0"/>
              <a:ea typeface="黑体" panose="02010609060101010101" pitchFamily="49" charset="-122"/>
            </a:endParaRPr>
          </a:p>
        </p:txBody>
      </p:sp>
      <p:sp>
        <p:nvSpPr>
          <p:cNvPr id="540677" name="Line 5">
            <a:extLst>
              <a:ext uri="{FF2B5EF4-FFF2-40B4-BE49-F238E27FC236}">
                <a16:creationId xmlns:a16="http://schemas.microsoft.com/office/drawing/2014/main" id="{DF1DF554-2C04-455D-B9B4-726DAEE21F1F}"/>
              </a:ext>
            </a:extLst>
          </p:cNvPr>
          <p:cNvSpPr>
            <a:spLocks noChangeShapeType="1"/>
          </p:cNvSpPr>
          <p:nvPr/>
        </p:nvSpPr>
        <p:spPr bwMode="auto">
          <a:xfrm flipV="1">
            <a:off x="3081536" y="2009286"/>
            <a:ext cx="8382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8" name="Line 6">
            <a:extLst>
              <a:ext uri="{FF2B5EF4-FFF2-40B4-BE49-F238E27FC236}">
                <a16:creationId xmlns:a16="http://schemas.microsoft.com/office/drawing/2014/main" id="{B31E84C4-DCC2-4F8C-8B98-FBFE4C22D1EE}"/>
              </a:ext>
            </a:extLst>
          </p:cNvPr>
          <p:cNvSpPr>
            <a:spLocks noChangeShapeType="1"/>
          </p:cNvSpPr>
          <p:nvPr/>
        </p:nvSpPr>
        <p:spPr bwMode="auto">
          <a:xfrm>
            <a:off x="3081536" y="2618886"/>
            <a:ext cx="8382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0679" name="Text Box 7">
            <a:extLst>
              <a:ext uri="{FF2B5EF4-FFF2-40B4-BE49-F238E27FC236}">
                <a16:creationId xmlns:a16="http://schemas.microsoft.com/office/drawing/2014/main" id="{E8CD6EE9-5811-4E76-8005-160B1D3456A4}"/>
              </a:ext>
            </a:extLst>
          </p:cNvPr>
          <p:cNvSpPr txBox="1">
            <a:spLocks noChangeArrowheads="1"/>
          </p:cNvSpPr>
          <p:nvPr/>
        </p:nvSpPr>
        <p:spPr bwMode="auto">
          <a:xfrm>
            <a:off x="1898429" y="4094456"/>
            <a:ext cx="791051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latin typeface="Times New Roman" panose="02020603050405020304" pitchFamily="18" charset="0"/>
                <a:ea typeface="黑体" panose="02010609060101010101" pitchFamily="49" charset="-122"/>
              </a:rPr>
              <a:t>原子命题：不能分解为更简单的陈述句</a:t>
            </a:r>
            <a:r>
              <a:rPr kumimoji="1" lang="zh-CN" altLang="en-US" sz="1000" dirty="0"/>
              <a:t>。</a:t>
            </a:r>
          </a:p>
        </p:txBody>
      </p:sp>
      <p:sp>
        <p:nvSpPr>
          <p:cNvPr id="8" name="Rectangle 2">
            <a:extLst>
              <a:ext uri="{FF2B5EF4-FFF2-40B4-BE49-F238E27FC236}">
                <a16:creationId xmlns:a16="http://schemas.microsoft.com/office/drawing/2014/main" id="{1D59DA3D-38D1-4090-B3FE-72D05D112BBB}"/>
              </a:ext>
            </a:extLst>
          </p:cNvPr>
          <p:cNvSpPr txBox="1">
            <a:spLocks noChangeArrowheads="1"/>
          </p:cNvSpPr>
          <p:nvPr/>
        </p:nvSpPr>
        <p:spPr>
          <a:xfrm>
            <a:off x="323850" y="413792"/>
            <a:ext cx="856863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r>
              <a:rPr lang="en-US" altLang="zh-CN" kern="0" dirty="0"/>
              <a:t>1.1 Propositional Logic (</a:t>
            </a:r>
            <a:r>
              <a:rPr lang="zh-CN" altLang="en-US" kern="0" dirty="0"/>
              <a:t>命题逻辑</a:t>
            </a:r>
            <a:r>
              <a:rPr lang="en-US" altLang="zh-CN" kern="0" dirty="0"/>
              <a:t>)</a:t>
            </a:r>
          </a:p>
        </p:txBody>
      </p:sp>
      <p:sp>
        <p:nvSpPr>
          <p:cNvPr id="5" name="灯片编号占位符 4">
            <a:extLst>
              <a:ext uri="{FF2B5EF4-FFF2-40B4-BE49-F238E27FC236}">
                <a16:creationId xmlns:a16="http://schemas.microsoft.com/office/drawing/2014/main" id="{5FF29344-625F-45B0-825B-1CEB9EB8CC3B}"/>
              </a:ext>
            </a:extLst>
          </p:cNvPr>
          <p:cNvSpPr>
            <a:spLocks noGrp="1"/>
          </p:cNvSpPr>
          <p:nvPr>
            <p:ph type="sldNum" sz="quarter" idx="12"/>
          </p:nvPr>
        </p:nvSpPr>
        <p:spPr/>
        <p:txBody>
          <a:bodyPr/>
          <a:lstStyle/>
          <a:p>
            <a:fld id="{B50CF89F-212B-45B8-BB81-BC560DBE84E8}" type="slidenum">
              <a:rPr lang="en-US" altLang="zh-CN" smtClean="0"/>
              <a:pPr/>
              <a:t>8</a:t>
            </a:fld>
            <a:endParaRPr lang="en-US" altLang="zh-CN"/>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40674"/>
                                        </p:tgtEl>
                                        <p:attrNameLst>
                                          <p:attrName>style.visibility</p:attrName>
                                        </p:attrNameLst>
                                      </p:cBhvr>
                                      <p:to>
                                        <p:strVal val="visible"/>
                                      </p:to>
                                    </p:set>
                                    <p:animEffect transition="in" filter="wipe(left)">
                                      <p:cBhvr>
                                        <p:cTn id="7" dur="300"/>
                                        <p:tgtEl>
                                          <p:spTgt spid="540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wipe(left)">
                                      <p:cBhvr>
                                        <p:cTn id="12" dur="500"/>
                                        <p:tgtEl>
                                          <p:spTgt spid="5406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40675"/>
                                        </p:tgtEl>
                                        <p:attrNameLst>
                                          <p:attrName>style.visibility</p:attrName>
                                        </p:attrNameLst>
                                      </p:cBhvr>
                                      <p:to>
                                        <p:strVal val="visible"/>
                                      </p:to>
                                    </p:set>
                                    <p:animEffect transition="in" filter="wipe(left)">
                                      <p:cBhvr>
                                        <p:cTn id="17" dur="300"/>
                                        <p:tgtEl>
                                          <p:spTgt spid="540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0678"/>
                                        </p:tgtEl>
                                        <p:attrNameLst>
                                          <p:attrName>style.visibility</p:attrName>
                                        </p:attrNameLst>
                                      </p:cBhvr>
                                      <p:to>
                                        <p:strVal val="visible"/>
                                      </p:to>
                                    </p:set>
                                    <p:animEffect transition="in" filter="wipe(left)">
                                      <p:cBhvr>
                                        <p:cTn id="22" dur="500"/>
                                        <p:tgtEl>
                                          <p:spTgt spid="540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40676"/>
                                        </p:tgtEl>
                                        <p:attrNameLst>
                                          <p:attrName>style.visibility</p:attrName>
                                        </p:attrNameLst>
                                      </p:cBhvr>
                                      <p:to>
                                        <p:strVal val="visible"/>
                                      </p:to>
                                    </p:set>
                                    <p:animEffect transition="in" filter="wipe(left)">
                                      <p:cBhvr>
                                        <p:cTn id="27" dur="300"/>
                                        <p:tgtEl>
                                          <p:spTgt spid="54067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40679"/>
                                        </p:tgtEl>
                                        <p:attrNameLst>
                                          <p:attrName>style.visibility</p:attrName>
                                        </p:attrNameLst>
                                      </p:cBhvr>
                                      <p:to>
                                        <p:strVal val="visible"/>
                                      </p:to>
                                    </p:set>
                                    <p:anim calcmode="lin" valueType="num">
                                      <p:cBhvr additive="base">
                                        <p:cTn id="32" dur="500" fill="hold"/>
                                        <p:tgtEl>
                                          <p:spTgt spid="540679"/>
                                        </p:tgtEl>
                                        <p:attrNameLst>
                                          <p:attrName>ppt_x</p:attrName>
                                        </p:attrNameLst>
                                      </p:cBhvr>
                                      <p:tavLst>
                                        <p:tav tm="0">
                                          <p:val>
                                            <p:strVal val="#ppt_x"/>
                                          </p:val>
                                        </p:tav>
                                        <p:tav tm="100000">
                                          <p:val>
                                            <p:strVal val="#ppt_x"/>
                                          </p:val>
                                        </p:tav>
                                      </p:tavLst>
                                    </p:anim>
                                    <p:anim calcmode="lin" valueType="num">
                                      <p:cBhvr additive="base">
                                        <p:cTn id="33" dur="500" fill="hold"/>
                                        <p:tgtEl>
                                          <p:spTgt spid="540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4" grpId="0" autoUpdateAnimBg="0"/>
      <p:bldP spid="540675" grpId="0" autoUpdateAnimBg="0"/>
      <p:bldP spid="540676" grpId="0" autoUpdateAnimBg="0"/>
      <p:bldP spid="54067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zh-CN" dirty="0"/>
              <a:t>Precedence of Quantifiers</a:t>
            </a:r>
          </a:p>
        </p:txBody>
      </p:sp>
      <p:sp>
        <p:nvSpPr>
          <p:cNvPr id="33795" name="Content Placeholder 2"/>
          <p:cNvSpPr>
            <a:spLocks noGrp="1"/>
          </p:cNvSpPr>
          <p:nvPr>
            <p:ph idx="1"/>
          </p:nvPr>
        </p:nvSpPr>
        <p:spPr/>
        <p:txBody>
          <a:bodyPr/>
          <a:lstStyle/>
          <a:p>
            <a:pPr eaLnBrk="1" hangingPunct="1"/>
            <a:r>
              <a:rPr lang="en-US" altLang="zh-CN" b="0" dirty="0"/>
              <a:t>The quantifiers </a:t>
            </a:r>
            <a:r>
              <a:rPr lang="en-US" altLang="zh-CN" b="0" dirty="0">
                <a:sym typeface="Symbol" panose="05050102010706020507" pitchFamily="18" charset="2"/>
              </a:rPr>
              <a:t> and   have higher precedence than all the logical operators.</a:t>
            </a:r>
          </a:p>
          <a:p>
            <a:pPr eaLnBrk="1" hangingPunct="1"/>
            <a:r>
              <a:rPr lang="en-US" altLang="zh-CN" b="0" dirty="0">
                <a:sym typeface="Symbol" panose="05050102010706020507" pitchFamily="18" charset="2"/>
              </a:rPr>
              <a:t>For example, </a:t>
            </a:r>
            <a:r>
              <a:rPr lang="en-US" altLang="zh-CN" b="0" i="1" dirty="0">
                <a:latin typeface="Cambria Math" panose="02040503050406030204" pitchFamily="18" charset="0"/>
                <a:sym typeface="Symbol" panose="05050102010706020507" pitchFamily="18" charset="2"/>
              </a:rPr>
              <a:t>x P(x) ∨ Q(x)  </a:t>
            </a:r>
            <a:r>
              <a:rPr lang="en-US" altLang="zh-CN" b="0" dirty="0">
                <a:sym typeface="Symbol" panose="05050102010706020507" pitchFamily="18" charset="2"/>
              </a:rPr>
              <a:t>means</a:t>
            </a:r>
            <a:r>
              <a:rPr lang="en-US" altLang="zh-CN" b="0" i="1" dirty="0">
                <a:latin typeface="Cambria Math" panose="02040503050406030204" pitchFamily="18" charset="0"/>
                <a:sym typeface="Symbol" panose="05050102010706020507" pitchFamily="18" charset="2"/>
              </a:rPr>
              <a:t> (x P(x))∨ Q(x)</a:t>
            </a:r>
            <a:r>
              <a:rPr lang="en-US" altLang="zh-CN" b="0" dirty="0">
                <a:sym typeface="Symbol" panose="05050102010706020507" pitchFamily="18" charset="2"/>
              </a:rPr>
              <a:t>  </a:t>
            </a:r>
          </a:p>
          <a:p>
            <a:pPr eaLnBrk="1" hangingPunct="1"/>
            <a:r>
              <a:rPr lang="en-US" altLang="zh-CN" b="0" i="1" dirty="0">
                <a:latin typeface="Cambria Math" panose="02040503050406030204" pitchFamily="18" charset="0"/>
                <a:sym typeface="Symbol" panose="05050102010706020507" pitchFamily="18" charset="2"/>
              </a:rPr>
              <a:t>x (P(x) ∨ Q(x)) </a:t>
            </a:r>
            <a:r>
              <a:rPr lang="en-US" altLang="zh-CN" b="0" dirty="0">
                <a:latin typeface="Cambria Math" panose="02040503050406030204" pitchFamily="18" charset="0"/>
                <a:sym typeface="Symbol" panose="05050102010706020507" pitchFamily="18" charset="2"/>
              </a:rPr>
              <a:t>means something different.</a:t>
            </a:r>
          </a:p>
          <a:p>
            <a:pPr eaLnBrk="1" hangingPunct="1"/>
            <a:r>
              <a:rPr lang="en-US" altLang="zh-CN" b="0" dirty="0">
                <a:solidFill>
                  <a:srgbClr val="FF0000"/>
                </a:solidFill>
                <a:latin typeface="Cambria Math" panose="02040503050406030204" pitchFamily="18" charset="0"/>
                <a:sym typeface="Symbol" panose="05050102010706020507" pitchFamily="18" charset="2"/>
              </a:rPr>
              <a:t>Unfortunately, </a:t>
            </a:r>
            <a:r>
              <a:rPr lang="en-US" altLang="zh-CN" b="0" dirty="0">
                <a:latin typeface="Cambria Math" panose="02040503050406030204" pitchFamily="18" charset="0"/>
                <a:sym typeface="Symbol" panose="05050102010706020507" pitchFamily="18" charset="2"/>
              </a:rPr>
              <a:t>often people write </a:t>
            </a:r>
            <a:r>
              <a:rPr lang="en-US" altLang="zh-CN" b="0" i="1" dirty="0">
                <a:latin typeface="Cambria Math" panose="02040503050406030204" pitchFamily="18" charset="0"/>
                <a:sym typeface="Symbol" panose="05050102010706020507" pitchFamily="18" charset="2"/>
              </a:rPr>
              <a:t>x P(x) ∨ Q(x)  </a:t>
            </a:r>
            <a:r>
              <a:rPr lang="en-US" altLang="zh-CN" b="0" dirty="0">
                <a:latin typeface="Cambria Math" panose="02040503050406030204" pitchFamily="18" charset="0"/>
                <a:sym typeface="Symbol" panose="05050102010706020507" pitchFamily="18" charset="2"/>
              </a:rPr>
              <a:t>when they mean </a:t>
            </a:r>
            <a:r>
              <a:rPr lang="en-US" altLang="zh-CN" b="0" i="1" dirty="0">
                <a:latin typeface="Cambria Math" panose="02040503050406030204" pitchFamily="18" charset="0"/>
                <a:sym typeface="Symbol" panose="05050102010706020507" pitchFamily="18" charset="2"/>
              </a:rPr>
              <a:t> x (P(x) ∨ Q(x)). </a:t>
            </a:r>
            <a:endParaRPr lang="en-US" altLang="zh-CN" b="0" dirty="0"/>
          </a:p>
        </p:txBody>
      </p:sp>
      <p:sp>
        <p:nvSpPr>
          <p:cNvPr id="2" name="灯片编号占位符 1">
            <a:extLst>
              <a:ext uri="{FF2B5EF4-FFF2-40B4-BE49-F238E27FC236}">
                <a16:creationId xmlns:a16="http://schemas.microsoft.com/office/drawing/2014/main" id="{C04186D8-1880-4A6A-96D1-2273E8680AD9}"/>
              </a:ext>
            </a:extLst>
          </p:cNvPr>
          <p:cNvSpPr>
            <a:spLocks noGrp="1"/>
          </p:cNvSpPr>
          <p:nvPr>
            <p:ph type="sldNum" sz="quarter" idx="12"/>
          </p:nvPr>
        </p:nvSpPr>
        <p:spPr/>
        <p:txBody>
          <a:bodyPr/>
          <a:lstStyle/>
          <a:p>
            <a:pPr>
              <a:defRPr/>
            </a:pPr>
            <a:fld id="{388718E1-E3F4-43CF-945D-5661C3EF8693}" type="slidenum">
              <a:rPr lang="en-US" altLang="zh-CN" smtClean="0"/>
              <a:pPr>
                <a:defRPr/>
              </a:pPr>
              <a:t>80</a:t>
            </a:fld>
            <a:endParaRPr lang="en-US" altLang="zh-CN"/>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9E34-981B-454B-903D-5553E5281D10}"/>
              </a:ext>
            </a:extLst>
          </p:cNvPr>
          <p:cNvSpPr>
            <a:spLocks noGrp="1"/>
          </p:cNvSpPr>
          <p:nvPr>
            <p:ph type="title"/>
          </p:nvPr>
        </p:nvSpPr>
        <p:spPr/>
        <p:txBody>
          <a:bodyPr>
            <a:noAutofit/>
          </a:bodyPr>
          <a:lstStyle/>
          <a:p>
            <a:pPr eaLnBrk="1" fontAlgn="auto" hangingPunct="1">
              <a:spcAft>
                <a:spcPts val="0"/>
              </a:spcAft>
              <a:defRPr/>
            </a:pPr>
            <a:r>
              <a:rPr lang="en-US" sz="4000" dirty="0"/>
              <a:t>Returning to the Socrates Example </a:t>
            </a:r>
          </a:p>
        </p:txBody>
      </p:sp>
      <p:sp>
        <p:nvSpPr>
          <p:cNvPr id="36867" name="Content Placeholder 2"/>
          <p:cNvSpPr>
            <a:spLocks noGrp="1"/>
          </p:cNvSpPr>
          <p:nvPr>
            <p:ph idx="1"/>
          </p:nvPr>
        </p:nvSpPr>
        <p:spPr/>
        <p:txBody>
          <a:bodyPr/>
          <a:lstStyle/>
          <a:p>
            <a:pPr eaLnBrk="1" hangingPunct="1"/>
            <a:r>
              <a:rPr lang="en-US" altLang="zh-CN" b="0" dirty="0"/>
              <a:t>Introduce the  propositional functions </a:t>
            </a:r>
            <a:r>
              <a:rPr lang="en-US" altLang="zh-CN" b="0" i="1" dirty="0"/>
              <a:t>Man(x) </a:t>
            </a:r>
            <a:r>
              <a:rPr lang="en-US" altLang="zh-CN" b="0" dirty="0"/>
              <a:t>denoting “</a:t>
            </a:r>
            <a:r>
              <a:rPr lang="en-US" altLang="zh-CN" b="0" i="1" dirty="0"/>
              <a:t>x</a:t>
            </a:r>
            <a:r>
              <a:rPr lang="en-US" altLang="zh-CN" b="0" dirty="0"/>
              <a:t> is a man” and  </a:t>
            </a:r>
            <a:r>
              <a:rPr lang="en-US" altLang="zh-CN" b="0" i="1" dirty="0"/>
              <a:t>Mortal(x)</a:t>
            </a:r>
            <a:r>
              <a:rPr lang="en-US" altLang="zh-CN" b="0" dirty="0"/>
              <a:t> denoting “</a:t>
            </a:r>
            <a:r>
              <a:rPr lang="en-US" altLang="zh-CN" b="0" i="1" dirty="0"/>
              <a:t>x</a:t>
            </a:r>
            <a:r>
              <a:rPr lang="en-US" altLang="zh-CN" b="0" dirty="0"/>
              <a:t> is mortal.”  Specify the  domain as all people.</a:t>
            </a:r>
          </a:p>
          <a:p>
            <a:pPr eaLnBrk="1" hangingPunct="1"/>
            <a:r>
              <a:rPr lang="en-US" altLang="zh-CN" b="0" dirty="0"/>
              <a:t>The two premises are:</a:t>
            </a:r>
          </a:p>
          <a:p>
            <a:pPr marL="0" indent="0" eaLnBrk="1" hangingPunct="1">
              <a:buNone/>
            </a:pPr>
            <a:r>
              <a:rPr kumimoji="1" lang="en-US" altLang="zh-CN" sz="2000" dirty="0">
                <a:solidFill>
                  <a:srgbClr val="000000"/>
                </a:solidFill>
                <a:latin typeface="Times New Roman"/>
                <a:ea typeface="宋体"/>
                <a:sym typeface="Symbol" panose="05050102010706020507" pitchFamily="18" charset="2"/>
              </a:rPr>
              <a:t>			</a:t>
            </a:r>
            <a:r>
              <a:rPr kumimoji="1" lang="zh-CN" altLang="en-US" sz="2000" dirty="0">
                <a:solidFill>
                  <a:srgbClr val="000000"/>
                </a:solidFill>
                <a:latin typeface="Times New Roman"/>
                <a:ea typeface="宋体"/>
                <a:sym typeface="Symbol" panose="05050102010706020507" pitchFamily="18" charset="2"/>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r>
              <a:rPr kumimoji="1" lang="en-US" altLang="zh-CN" sz="2000" i="1" dirty="0">
                <a:solidFill>
                  <a:srgbClr val="000000"/>
                </a:solidFill>
                <a:latin typeface="Times New Roman"/>
                <a:ea typeface="宋体"/>
              </a:rPr>
              <a:t>Man</a:t>
            </a:r>
            <a:r>
              <a:rPr kumimoji="1" lang="en-US" altLang="zh-CN" sz="2000" dirty="0">
                <a:solidFill>
                  <a:srgbClr val="000000"/>
                </a:solidFill>
                <a:latin typeface="Times New Roman"/>
                <a:ea typeface="宋体"/>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r>
              <a:rPr kumimoji="1" lang="en-US" altLang="zh-CN" sz="2000" dirty="0">
                <a:solidFill>
                  <a:srgbClr val="000000"/>
                </a:solidFill>
                <a:latin typeface="Times New Roman"/>
                <a:ea typeface="宋体"/>
                <a:sym typeface="Symbol" panose="05050102010706020507" pitchFamily="18" charset="2"/>
              </a:rPr>
              <a:t> </a:t>
            </a:r>
            <a:r>
              <a:rPr kumimoji="1" lang="en-US" altLang="zh-CN" sz="2000" i="1" dirty="0">
                <a:solidFill>
                  <a:srgbClr val="000000"/>
                </a:solidFill>
                <a:latin typeface="Times New Roman"/>
                <a:ea typeface="宋体"/>
              </a:rPr>
              <a:t>Mortal</a:t>
            </a:r>
            <a:r>
              <a:rPr kumimoji="1" lang="en-US" altLang="zh-CN" sz="2000" dirty="0">
                <a:solidFill>
                  <a:srgbClr val="000000"/>
                </a:solidFill>
                <a:latin typeface="Times New Roman"/>
                <a:ea typeface="宋体"/>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p>
          <a:p>
            <a:pPr marL="0" indent="0" eaLnBrk="1" hangingPunct="1">
              <a:buNone/>
            </a:pPr>
            <a:r>
              <a:rPr kumimoji="1" lang="en-US" altLang="zh-CN" sz="2000" i="1" dirty="0">
                <a:solidFill>
                  <a:srgbClr val="000000"/>
                </a:solidFill>
                <a:latin typeface="Times New Roman"/>
                <a:ea typeface="宋体"/>
              </a:rPr>
              <a:t>			      Man</a:t>
            </a:r>
            <a:r>
              <a:rPr kumimoji="1" lang="en-US" altLang="zh-CN" sz="2000" dirty="0">
                <a:solidFill>
                  <a:srgbClr val="000000"/>
                </a:solidFill>
                <a:latin typeface="Times New Roman"/>
                <a:ea typeface="宋体"/>
              </a:rPr>
              <a:t>(Socrates)</a:t>
            </a:r>
            <a:endParaRPr lang="en-US" altLang="zh-CN" b="0" dirty="0"/>
          </a:p>
          <a:p>
            <a:pPr eaLnBrk="1" hangingPunct="1"/>
            <a:r>
              <a:rPr lang="en-US" altLang="zh-CN" b="0" dirty="0"/>
              <a:t>The conclusion is:</a:t>
            </a:r>
          </a:p>
          <a:p>
            <a:pPr marL="0" indent="0" eaLnBrk="1" hangingPunct="1">
              <a:buNone/>
            </a:pPr>
            <a:r>
              <a:rPr kumimoji="1" lang="en-US" altLang="zh-CN" sz="2000" i="1">
                <a:solidFill>
                  <a:srgbClr val="000000"/>
                </a:solidFill>
                <a:latin typeface="Times New Roman"/>
                <a:ea typeface="宋体"/>
              </a:rPr>
              <a:t>			    Mortal</a:t>
            </a:r>
            <a:r>
              <a:rPr kumimoji="1" lang="en-US" altLang="zh-CN" sz="2000" dirty="0">
                <a:solidFill>
                  <a:srgbClr val="000000"/>
                </a:solidFill>
                <a:latin typeface="Times New Roman"/>
                <a:ea typeface="宋体"/>
              </a:rPr>
              <a:t>(Socrates)</a:t>
            </a:r>
            <a:endParaRPr lang="en-US" altLang="zh-CN" sz="2000" b="0" dirty="0"/>
          </a:p>
          <a:p>
            <a:pPr eaLnBrk="1" hangingPunct="1"/>
            <a:r>
              <a:rPr lang="en-US" altLang="zh-CN" b="0" dirty="0"/>
              <a:t>Later we will show how to prove that the conclusion follows from the premises.</a:t>
            </a:r>
          </a:p>
          <a:p>
            <a:pPr eaLnBrk="1" hangingPunct="1"/>
            <a:endParaRPr lang="en-US" altLang="zh-CN" b="0" dirty="0"/>
          </a:p>
        </p:txBody>
      </p:sp>
      <p:sp>
        <p:nvSpPr>
          <p:cNvPr id="3" name="灯片编号占位符 2">
            <a:extLst>
              <a:ext uri="{FF2B5EF4-FFF2-40B4-BE49-F238E27FC236}">
                <a16:creationId xmlns:a16="http://schemas.microsoft.com/office/drawing/2014/main" id="{56417716-1E26-4A03-BFC6-BDA3902D7DD9}"/>
              </a:ext>
            </a:extLst>
          </p:cNvPr>
          <p:cNvSpPr>
            <a:spLocks noGrp="1"/>
          </p:cNvSpPr>
          <p:nvPr>
            <p:ph type="sldNum" sz="quarter" idx="12"/>
          </p:nvPr>
        </p:nvSpPr>
        <p:spPr/>
        <p:txBody>
          <a:bodyPr/>
          <a:lstStyle/>
          <a:p>
            <a:pPr>
              <a:defRPr/>
            </a:pPr>
            <a:fld id="{388718E1-E3F4-43CF-945D-5661C3EF8693}" type="slidenum">
              <a:rPr lang="en-US" altLang="zh-CN" smtClean="0"/>
              <a:pPr>
                <a:defRPr/>
              </a:pPr>
              <a:t>81</a:t>
            </a:fld>
            <a:endParaRPr lang="en-US" altLang="zh-CN"/>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zh-CN" sz="4400" dirty="0"/>
              <a:t>Equivalences in Predicate Logic</a:t>
            </a:r>
          </a:p>
        </p:txBody>
      </p:sp>
      <p:sp>
        <p:nvSpPr>
          <p:cNvPr id="37891" name="Content Placeholder 2"/>
          <p:cNvSpPr>
            <a:spLocks noGrp="1"/>
          </p:cNvSpPr>
          <p:nvPr>
            <p:ph idx="1"/>
          </p:nvPr>
        </p:nvSpPr>
        <p:spPr/>
        <p:txBody>
          <a:bodyPr/>
          <a:lstStyle/>
          <a:p>
            <a:pPr eaLnBrk="1" hangingPunct="1"/>
            <a:r>
              <a:rPr lang="en-US" altLang="zh-CN" b="0" dirty="0"/>
              <a:t>Statements involving predicates and quantifiers are </a:t>
            </a:r>
            <a:r>
              <a:rPr lang="en-US" altLang="zh-CN" b="0" i="1" dirty="0"/>
              <a:t>logically equivalent </a:t>
            </a:r>
            <a:r>
              <a:rPr lang="en-US" altLang="zh-CN" b="0" dirty="0"/>
              <a:t>if and only if they have the same truth value </a:t>
            </a:r>
          </a:p>
          <a:p>
            <a:pPr lvl="1" eaLnBrk="1" hangingPunct="1"/>
            <a:r>
              <a:rPr lang="en-US" altLang="zh-CN" b="0" dirty="0"/>
              <a:t>for every predicate substituted into these statements and </a:t>
            </a:r>
          </a:p>
          <a:p>
            <a:pPr lvl="1" eaLnBrk="1" hangingPunct="1"/>
            <a:r>
              <a:rPr lang="en-US" altLang="zh-CN" b="0" dirty="0"/>
              <a:t>for every domain of discourse used for the variables in the expressions. </a:t>
            </a:r>
          </a:p>
          <a:p>
            <a:pPr eaLnBrk="1" hangingPunct="1"/>
            <a:r>
              <a:rPr lang="en-US" altLang="zh-CN" b="0" dirty="0"/>
              <a:t>The notation </a:t>
            </a:r>
            <a:r>
              <a:rPr lang="en-US" altLang="zh-CN" b="0" i="1" dirty="0"/>
              <a:t>S </a:t>
            </a:r>
            <a:r>
              <a:rPr lang="en-US" altLang="zh-CN" b="0" dirty="0">
                <a:latin typeface="Cambria Math" panose="02040503050406030204" pitchFamily="18" charset="0"/>
              </a:rPr>
              <a:t>≡</a:t>
            </a:r>
            <a:r>
              <a:rPr lang="en-US" altLang="zh-CN" b="0" i="1" dirty="0">
                <a:latin typeface="Cambria Math" panose="02040503050406030204" pitchFamily="18" charset="0"/>
              </a:rPr>
              <a:t>T</a:t>
            </a:r>
            <a:r>
              <a:rPr lang="en-US" altLang="zh-CN" b="0" dirty="0">
                <a:latin typeface="Cambria Math" panose="02040503050406030204" pitchFamily="18" charset="0"/>
              </a:rPr>
              <a:t>  indicates that </a:t>
            </a:r>
            <a:r>
              <a:rPr lang="en-US" altLang="zh-CN" b="0" i="1" dirty="0">
                <a:latin typeface="Cambria Math" panose="02040503050406030204" pitchFamily="18" charset="0"/>
              </a:rPr>
              <a:t>S</a:t>
            </a:r>
            <a:r>
              <a:rPr lang="en-US" altLang="zh-CN" b="0" dirty="0">
                <a:latin typeface="Cambria Math" panose="02040503050406030204" pitchFamily="18" charset="0"/>
              </a:rPr>
              <a:t> and </a:t>
            </a:r>
            <a:r>
              <a:rPr lang="en-US" altLang="zh-CN" b="0" i="1" dirty="0">
                <a:latin typeface="Cambria Math" panose="02040503050406030204" pitchFamily="18" charset="0"/>
              </a:rPr>
              <a:t>T</a:t>
            </a:r>
            <a:r>
              <a:rPr lang="en-US" altLang="zh-CN" b="0" dirty="0">
                <a:latin typeface="Cambria Math" panose="02040503050406030204" pitchFamily="18" charset="0"/>
              </a:rPr>
              <a:t>  are logically equivalent. </a:t>
            </a:r>
          </a:p>
          <a:p>
            <a:pPr eaLnBrk="1" hangingPunct="1"/>
            <a:r>
              <a:rPr lang="en-US" altLang="zh-CN" b="0" dirty="0">
                <a:latin typeface="Cambria Math" panose="02040503050406030204" pitchFamily="18" charset="0"/>
              </a:rPr>
              <a:t>Example:  </a:t>
            </a:r>
            <a:r>
              <a:rPr lang="en-US" altLang="zh-CN" b="0" dirty="0">
                <a:latin typeface="Cambria Math" panose="02040503050406030204" pitchFamily="18" charset="0"/>
                <a:sym typeface="Symbol" panose="05050102010706020507" pitchFamily="18" charset="2"/>
              </a:rPr>
              <a:t></a:t>
            </a:r>
            <a:r>
              <a:rPr lang="en-US" altLang="zh-CN" b="0" i="1" dirty="0">
                <a:latin typeface="Cambria Math" panose="02040503050406030204" pitchFamily="18" charset="0"/>
                <a:sym typeface="Symbol" panose="05050102010706020507" pitchFamily="18" charset="2"/>
              </a:rPr>
              <a:t>x</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S(x) </a:t>
            </a:r>
            <a:r>
              <a:rPr lang="en-US" altLang="zh-CN" b="0" dirty="0">
                <a:latin typeface="Cambria Math" panose="02040503050406030204" pitchFamily="18" charset="0"/>
              </a:rPr>
              <a:t>≡</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x S(x)</a:t>
            </a:r>
            <a:endParaRPr lang="en-US" altLang="zh-CN" b="0" i="1" dirty="0"/>
          </a:p>
        </p:txBody>
      </p:sp>
      <p:sp>
        <p:nvSpPr>
          <p:cNvPr id="2" name="灯片编号占位符 1">
            <a:extLst>
              <a:ext uri="{FF2B5EF4-FFF2-40B4-BE49-F238E27FC236}">
                <a16:creationId xmlns:a16="http://schemas.microsoft.com/office/drawing/2014/main" id="{67353B3F-6C21-4BC8-B58E-974D96A187BD}"/>
              </a:ext>
            </a:extLst>
          </p:cNvPr>
          <p:cNvSpPr>
            <a:spLocks noGrp="1"/>
          </p:cNvSpPr>
          <p:nvPr>
            <p:ph type="sldNum" sz="quarter" idx="12"/>
          </p:nvPr>
        </p:nvSpPr>
        <p:spPr/>
        <p:txBody>
          <a:bodyPr/>
          <a:lstStyle/>
          <a:p>
            <a:pPr>
              <a:defRPr/>
            </a:pPr>
            <a:fld id="{388718E1-E3F4-43CF-945D-5661C3EF8693}" type="slidenum">
              <a:rPr lang="en-US" altLang="zh-CN" smtClean="0"/>
              <a:pPr>
                <a:defRPr/>
              </a:pPr>
              <a:t>82</a:t>
            </a:fld>
            <a:endParaRPr lang="en-US" altLang="zh-CN"/>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556792"/>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solidFill>
                  <a:srgbClr val="FF0000"/>
                </a:solidFill>
              </a:rPr>
              <a:t>Negating Quantifiers</a:t>
            </a:r>
          </a:p>
          <a:p>
            <a:pPr lvl="1" eaLnBrk="1" hangingPunct="1"/>
            <a:r>
              <a:rPr lang="en-US" altLang="zh-CN" dirty="0">
                <a:solidFill>
                  <a:srgbClr val="FF0000"/>
                </a:solidFill>
              </a:rPr>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697BE999-B06A-470A-8667-ADBEC38456A7}"/>
              </a:ext>
            </a:extLst>
          </p:cNvPr>
          <p:cNvSpPr>
            <a:spLocks noGrp="1"/>
          </p:cNvSpPr>
          <p:nvPr>
            <p:ph type="sldNum" sz="quarter" idx="12"/>
          </p:nvPr>
        </p:nvSpPr>
        <p:spPr/>
        <p:txBody>
          <a:bodyPr/>
          <a:lstStyle/>
          <a:p>
            <a:pPr>
              <a:defRPr/>
            </a:pPr>
            <a:fld id="{388718E1-E3F4-43CF-945D-5661C3EF8693}" type="slidenum">
              <a:rPr lang="en-US" altLang="zh-CN" smtClean="0"/>
              <a:pPr>
                <a:defRPr/>
              </a:pPr>
              <a:t>83</a:t>
            </a:fld>
            <a:endParaRPr lang="en-US" altLang="zh-CN"/>
          </a:p>
        </p:txBody>
      </p:sp>
    </p:spTree>
    <p:extLst>
      <p:ext uri="{BB962C8B-B14F-4D97-AF65-F5344CB8AC3E}">
        <p14:creationId xmlns:p14="http://schemas.microsoft.com/office/powerpoint/2010/main" val="3850976080"/>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1C1A-5EE7-44CA-A5A6-14CC13AA6790}"/>
              </a:ext>
            </a:extLst>
          </p:cNvPr>
          <p:cNvSpPr>
            <a:spLocks noGrp="1"/>
          </p:cNvSpPr>
          <p:nvPr>
            <p:ph type="title"/>
          </p:nvPr>
        </p:nvSpPr>
        <p:spPr/>
        <p:txBody>
          <a:bodyPr>
            <a:normAutofit fontScale="90000"/>
          </a:bodyPr>
          <a:lstStyle/>
          <a:p>
            <a:pPr eaLnBrk="1" fontAlgn="auto" hangingPunct="1">
              <a:spcAft>
                <a:spcPts val="0"/>
              </a:spcAft>
              <a:defRPr/>
            </a:pPr>
            <a:r>
              <a:rPr lang="en-US" sz="4400" dirty="0"/>
              <a:t>Negating Quantified Expressions</a:t>
            </a:r>
          </a:p>
        </p:txBody>
      </p:sp>
      <p:sp>
        <p:nvSpPr>
          <p:cNvPr id="41987" name="Content Placeholder 2"/>
          <p:cNvSpPr>
            <a:spLocks noGrp="1"/>
          </p:cNvSpPr>
          <p:nvPr>
            <p:ph idx="1"/>
          </p:nvPr>
        </p:nvSpPr>
        <p:spPr>
          <a:xfrm>
            <a:off x="457200" y="1268761"/>
            <a:ext cx="8507288" cy="5055840"/>
          </a:xfrm>
        </p:spPr>
        <p:txBody>
          <a:bodyPr/>
          <a:lstStyle/>
          <a:p>
            <a:pPr eaLnBrk="1" hangingPunct="1"/>
            <a:r>
              <a:rPr lang="en-US" altLang="zh-CN" b="0" dirty="0"/>
              <a:t>Consider </a:t>
            </a:r>
            <a:r>
              <a:rPr lang="en-US" altLang="zh-CN" b="0" i="1" dirty="0">
                <a:latin typeface="Cambria Math" panose="02040503050406030204" pitchFamily="18" charset="0"/>
                <a:sym typeface="Symbol" panose="05050102010706020507" pitchFamily="18" charset="2"/>
              </a:rPr>
              <a:t>x J(x)</a:t>
            </a:r>
            <a:endParaRPr lang="en-US" altLang="zh-CN" b="0" dirty="0"/>
          </a:p>
          <a:p>
            <a:pPr marL="849313" lvl="1" indent="-457200" eaLnBrk="1" hangingPunct="1">
              <a:buFont typeface="Wingdings 2" panose="05020102010507070707" pitchFamily="18" charset="2"/>
              <a:buNone/>
            </a:pPr>
            <a:r>
              <a:rPr lang="en-US" altLang="zh-CN" b="0" dirty="0"/>
              <a:t>“Every student in your class has taken a course in Java.”</a:t>
            </a:r>
          </a:p>
          <a:p>
            <a:pPr marL="849313" lvl="1" indent="-457200" eaLnBrk="1" hangingPunct="1">
              <a:buFont typeface="Wingdings 2" panose="05020102010507070707" pitchFamily="18" charset="2"/>
              <a:buNone/>
            </a:pPr>
            <a:r>
              <a:rPr lang="en-US" altLang="zh-CN" b="0" dirty="0"/>
              <a:t> Here </a:t>
            </a:r>
            <a:r>
              <a:rPr lang="en-US" altLang="zh-CN" b="0" i="1" dirty="0">
                <a:latin typeface="Cambria Math" panose="02040503050406030204" pitchFamily="18" charset="0"/>
                <a:sym typeface="Symbol" panose="05050102010706020507" pitchFamily="18" charset="2"/>
              </a:rPr>
              <a:t>J(x)</a:t>
            </a:r>
            <a:r>
              <a:rPr lang="en-US" altLang="zh-CN" b="0" dirty="0"/>
              <a:t>  is “x has taken a course in Java” and  the domain is students in your class. </a:t>
            </a:r>
          </a:p>
          <a:p>
            <a:pPr eaLnBrk="1" hangingPunct="1"/>
            <a:r>
              <a:rPr lang="en-US" altLang="zh-CN" b="0" dirty="0"/>
              <a:t>Negating the original statement gives “It is not the case that every student in your class has taken Java.” This implies that “There is a student in your class who has not taken calculus.”</a:t>
            </a:r>
          </a:p>
          <a:p>
            <a:pPr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a:t>
            </a:r>
            <a:r>
              <a:rPr lang="en-US" altLang="zh-CN" b="0" dirty="0">
                <a:latin typeface="Cambria Math" panose="02040503050406030204" pitchFamily="18" charset="0"/>
                <a:sym typeface="Symbol" panose="05050102010706020507" pitchFamily="18" charset="2"/>
              </a:rPr>
              <a:t>Symbolically</a:t>
            </a:r>
            <a:r>
              <a:rPr lang="en-US" altLang="zh-CN" b="0" i="1" dirty="0">
                <a:latin typeface="Cambria Math" panose="02040503050406030204" pitchFamily="18" charset="0"/>
                <a:sym typeface="Symbol" panose="05050102010706020507" pitchFamily="18" charset="2"/>
              </a:rPr>
              <a:t>  ¬x J(x)  </a:t>
            </a:r>
            <a:r>
              <a:rPr lang="en-US" altLang="zh-CN" b="0" dirty="0">
                <a:latin typeface="Cambria Math" panose="02040503050406030204" pitchFamily="18" charset="0"/>
                <a:sym typeface="Symbol" panose="05050102010706020507" pitchFamily="18" charset="2"/>
              </a:rPr>
              <a:t>and </a:t>
            </a:r>
            <a:r>
              <a:rPr lang="en-US" altLang="zh-CN" b="0" i="1" dirty="0">
                <a:latin typeface="Cambria Math" panose="02040503050406030204" pitchFamily="18" charset="0"/>
                <a:sym typeface="Symbol" panose="05050102010706020507" pitchFamily="18" charset="2"/>
              </a:rPr>
              <a:t>x ¬J(x) </a:t>
            </a:r>
            <a:r>
              <a:rPr lang="en-US" altLang="zh-CN" b="0" dirty="0">
                <a:latin typeface="Cambria Math" panose="02040503050406030204" pitchFamily="18" charset="0"/>
                <a:sym typeface="Symbol" panose="05050102010706020507" pitchFamily="18" charset="2"/>
              </a:rPr>
              <a:t>are equivalent</a:t>
            </a:r>
          </a:p>
          <a:p>
            <a:pPr eaLnBrk="1" hangingPunct="1">
              <a:buFont typeface="Wingdings 2" panose="05020102010507070707" pitchFamily="18" charset="2"/>
              <a:buNone/>
            </a:pPr>
            <a:endParaRPr lang="en-US" altLang="zh-CN" b="0" dirty="0"/>
          </a:p>
        </p:txBody>
      </p:sp>
      <p:sp>
        <p:nvSpPr>
          <p:cNvPr id="3" name="灯片编号占位符 2">
            <a:extLst>
              <a:ext uri="{FF2B5EF4-FFF2-40B4-BE49-F238E27FC236}">
                <a16:creationId xmlns:a16="http://schemas.microsoft.com/office/drawing/2014/main" id="{A888E6C0-FD0A-49C9-A657-C373689A4733}"/>
              </a:ext>
            </a:extLst>
          </p:cNvPr>
          <p:cNvSpPr>
            <a:spLocks noGrp="1"/>
          </p:cNvSpPr>
          <p:nvPr>
            <p:ph type="sldNum" sz="quarter" idx="12"/>
          </p:nvPr>
        </p:nvSpPr>
        <p:spPr/>
        <p:txBody>
          <a:bodyPr/>
          <a:lstStyle/>
          <a:p>
            <a:pPr>
              <a:defRPr/>
            </a:pPr>
            <a:fld id="{388718E1-E3F4-43CF-945D-5661C3EF8693}" type="slidenum">
              <a:rPr lang="en-US" altLang="zh-CN" smtClean="0"/>
              <a:pPr>
                <a:defRPr/>
              </a:pPr>
              <a:t>84</a:t>
            </a:fld>
            <a:endParaRPr lang="en-US" altLang="zh-CN"/>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8FF-73A6-4ED6-8567-F60B6C91192D}"/>
              </a:ext>
            </a:extLst>
          </p:cNvPr>
          <p:cNvSpPr>
            <a:spLocks noGrp="1"/>
          </p:cNvSpPr>
          <p:nvPr>
            <p:ph type="title"/>
          </p:nvPr>
        </p:nvSpPr>
        <p:spPr/>
        <p:txBody>
          <a:bodyPr>
            <a:noAutofit/>
          </a:bodyPr>
          <a:lstStyle/>
          <a:p>
            <a:pPr eaLnBrk="1" fontAlgn="auto" hangingPunct="1">
              <a:spcAft>
                <a:spcPts val="0"/>
              </a:spcAft>
              <a:defRPr/>
            </a:pPr>
            <a:r>
              <a:rPr lang="en-US" sz="3600" dirty="0"/>
              <a:t>Negating Quantified Expressions (</a:t>
            </a:r>
            <a:r>
              <a:rPr lang="en-US" sz="3600" i="1" dirty="0"/>
              <a:t>continued</a:t>
            </a:r>
            <a:r>
              <a:rPr lang="en-US" sz="3600" dirty="0"/>
              <a:t>)</a:t>
            </a:r>
          </a:p>
        </p:txBody>
      </p:sp>
      <p:sp>
        <p:nvSpPr>
          <p:cNvPr id="43011" name="Content Placeholder 2"/>
          <p:cNvSpPr>
            <a:spLocks noGrp="1"/>
          </p:cNvSpPr>
          <p:nvPr>
            <p:ph idx="1"/>
          </p:nvPr>
        </p:nvSpPr>
        <p:spPr>
          <a:xfrm>
            <a:off x="457200" y="1268761"/>
            <a:ext cx="8579296" cy="5055840"/>
          </a:xfrm>
        </p:spPr>
        <p:txBody>
          <a:bodyPr/>
          <a:lstStyle/>
          <a:p>
            <a:pPr eaLnBrk="1" hangingPunct="1"/>
            <a:r>
              <a:rPr lang="en-US" altLang="zh-CN" b="0" dirty="0"/>
              <a:t>Now Consider </a:t>
            </a:r>
            <a:r>
              <a:rPr lang="en-US" altLang="zh-CN" b="0" i="1" dirty="0">
                <a:latin typeface="Cambria Math" panose="02040503050406030204" pitchFamily="18" charset="0"/>
                <a:sym typeface="Symbol" panose="05050102010706020507" pitchFamily="18" charset="2"/>
              </a:rPr>
              <a:t> x J(x)</a:t>
            </a:r>
            <a:endParaRPr lang="en-US" altLang="zh-CN" b="0" dirty="0"/>
          </a:p>
          <a:p>
            <a:pPr lvl="1" eaLnBrk="1" hangingPunct="1">
              <a:buFont typeface="Wingdings 2" panose="05020102010507070707" pitchFamily="18" charset="2"/>
              <a:buNone/>
            </a:pPr>
            <a:r>
              <a:rPr lang="en-US" altLang="zh-CN" b="0" dirty="0"/>
              <a:t>“There is a student in this class who has taken a course in Java.”</a:t>
            </a:r>
            <a:endParaRPr lang="en-US" altLang="zh-CN" b="0" i="1" dirty="0">
              <a:latin typeface="Cambria Math" panose="02040503050406030204" pitchFamily="18" charset="0"/>
              <a:sym typeface="Symbol" panose="05050102010706020507" pitchFamily="18" charset="2"/>
            </a:endParaRPr>
          </a:p>
          <a:p>
            <a:pPr lvl="1" eaLnBrk="1" hangingPunct="1">
              <a:buFont typeface="Wingdings 2" panose="05020102010507070707" pitchFamily="18" charset="2"/>
              <a:buNone/>
            </a:pPr>
            <a:r>
              <a:rPr lang="en-US" altLang="zh-CN" b="0" dirty="0"/>
              <a:t>Where </a:t>
            </a:r>
            <a:r>
              <a:rPr lang="en-US" altLang="zh-CN" b="0" i="1" dirty="0">
                <a:latin typeface="Cambria Math" panose="02040503050406030204" pitchFamily="18" charset="0"/>
                <a:sym typeface="Symbol" panose="05050102010706020507" pitchFamily="18" charset="2"/>
              </a:rPr>
              <a:t>J(x)</a:t>
            </a:r>
            <a:r>
              <a:rPr lang="en-US" altLang="zh-CN" b="0" dirty="0"/>
              <a:t>  is “x has taken a course in Java.”</a:t>
            </a:r>
          </a:p>
          <a:p>
            <a:pPr eaLnBrk="1" hangingPunct="1"/>
            <a:r>
              <a:rPr lang="en-US" altLang="zh-CN" b="0" dirty="0"/>
              <a:t>Negating the original statement gives “It is not the case that there is a student in this class who has taken Java.” This implies that “Every student in this class has not taken Java”</a:t>
            </a:r>
          </a:p>
          <a:p>
            <a:pPr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a:t>
            </a:r>
            <a:r>
              <a:rPr lang="en-US" altLang="zh-CN" b="0" dirty="0">
                <a:latin typeface="Cambria Math" panose="02040503050406030204" pitchFamily="18" charset="0"/>
                <a:sym typeface="Symbol" panose="05050102010706020507" pitchFamily="18" charset="2"/>
              </a:rPr>
              <a:t>Symbolically</a:t>
            </a:r>
            <a:r>
              <a:rPr lang="en-US" altLang="zh-CN" b="0" i="1" dirty="0">
                <a:latin typeface="Cambria Math" panose="02040503050406030204" pitchFamily="18" charset="0"/>
                <a:sym typeface="Symbol" panose="05050102010706020507" pitchFamily="18" charset="2"/>
              </a:rPr>
              <a:t>  ¬ x J(x)  </a:t>
            </a:r>
            <a:r>
              <a:rPr lang="en-US" altLang="zh-CN" b="0" dirty="0">
                <a:latin typeface="Cambria Math" panose="02040503050406030204" pitchFamily="18" charset="0"/>
                <a:sym typeface="Symbol" panose="05050102010706020507" pitchFamily="18" charset="2"/>
              </a:rPr>
              <a:t>and </a:t>
            </a:r>
            <a:r>
              <a:rPr lang="en-US" altLang="zh-CN" b="0" i="1" dirty="0">
                <a:latin typeface="Cambria Math" panose="02040503050406030204" pitchFamily="18" charset="0"/>
                <a:sym typeface="Symbol" panose="05050102010706020507" pitchFamily="18" charset="2"/>
              </a:rPr>
              <a:t> x ¬J(x) </a:t>
            </a:r>
            <a:r>
              <a:rPr lang="en-US" altLang="zh-CN" b="0" dirty="0">
                <a:latin typeface="Cambria Math" panose="02040503050406030204" pitchFamily="18" charset="0"/>
                <a:sym typeface="Symbol" panose="05050102010706020507" pitchFamily="18" charset="2"/>
              </a:rPr>
              <a:t>are equivalent</a:t>
            </a:r>
          </a:p>
        </p:txBody>
      </p:sp>
      <p:sp>
        <p:nvSpPr>
          <p:cNvPr id="3" name="灯片编号占位符 2">
            <a:extLst>
              <a:ext uri="{FF2B5EF4-FFF2-40B4-BE49-F238E27FC236}">
                <a16:creationId xmlns:a16="http://schemas.microsoft.com/office/drawing/2014/main" id="{788D521F-F9A2-49B7-AD0A-46E4ED7F244E}"/>
              </a:ext>
            </a:extLst>
          </p:cNvPr>
          <p:cNvSpPr>
            <a:spLocks noGrp="1"/>
          </p:cNvSpPr>
          <p:nvPr>
            <p:ph type="sldNum" sz="quarter" idx="12"/>
          </p:nvPr>
        </p:nvSpPr>
        <p:spPr/>
        <p:txBody>
          <a:bodyPr/>
          <a:lstStyle/>
          <a:p>
            <a:pPr>
              <a:defRPr/>
            </a:pPr>
            <a:fld id="{388718E1-E3F4-43CF-945D-5661C3EF8693}" type="slidenum">
              <a:rPr lang="en-US" altLang="zh-CN" smtClean="0"/>
              <a:pPr>
                <a:defRPr/>
              </a:pPr>
              <a:t>85</a:t>
            </a:fld>
            <a:endParaRPr lang="en-US" altLang="zh-CN"/>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2974-70AD-4E91-8894-3D1E3BDC414C}"/>
              </a:ext>
            </a:extLst>
          </p:cNvPr>
          <p:cNvSpPr>
            <a:spLocks noGrp="1"/>
          </p:cNvSpPr>
          <p:nvPr>
            <p:ph type="title"/>
          </p:nvPr>
        </p:nvSpPr>
        <p:spPr/>
        <p:txBody>
          <a:bodyPr>
            <a:noAutofit/>
          </a:bodyPr>
          <a:lstStyle/>
          <a:p>
            <a:pPr eaLnBrk="1" fontAlgn="auto" hangingPunct="1">
              <a:spcAft>
                <a:spcPts val="0"/>
              </a:spcAft>
              <a:defRPr/>
            </a:pPr>
            <a:r>
              <a:rPr lang="en-US" sz="4000" dirty="0"/>
              <a:t>De Morgan’s Laws for Quantifiers</a:t>
            </a:r>
          </a:p>
        </p:txBody>
      </p:sp>
      <p:sp>
        <p:nvSpPr>
          <p:cNvPr id="44035" name="Content Placeholder 2"/>
          <p:cNvSpPr>
            <a:spLocks noGrp="1"/>
          </p:cNvSpPr>
          <p:nvPr>
            <p:ph idx="1"/>
          </p:nvPr>
        </p:nvSpPr>
        <p:spPr/>
        <p:txBody>
          <a:bodyPr/>
          <a:lstStyle/>
          <a:p>
            <a:pPr eaLnBrk="1" hangingPunct="1"/>
            <a:r>
              <a:rPr lang="en-US" altLang="zh-CN" dirty="0"/>
              <a:t>The rules for negating quantifiers are:</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The reasoning in the table shows that:</a:t>
            </a:r>
          </a:p>
          <a:p>
            <a:pPr eaLnBrk="1" hangingPunct="1"/>
            <a:endParaRPr lang="en-US" altLang="zh-CN" dirty="0"/>
          </a:p>
          <a:p>
            <a:pPr eaLnBrk="1" hangingPunct="1"/>
            <a:endParaRPr lang="en-US" altLang="zh-CN" dirty="0"/>
          </a:p>
          <a:p>
            <a:pPr eaLnBrk="1" hangingPunct="1"/>
            <a:endParaRPr lang="en-US" altLang="zh-CN" dirty="0"/>
          </a:p>
        </p:txBody>
      </p:sp>
      <p:pic>
        <p:nvPicPr>
          <p:cNvPr id="44036" name="Picture 3" descr="table2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9208" y="2508483"/>
            <a:ext cx="65455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555777" y="5285569"/>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55776" y="5862637"/>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034812EB-D9EE-4314-B0DC-61AF40CF6474}"/>
              </a:ext>
            </a:extLst>
          </p:cNvPr>
          <p:cNvSpPr>
            <a:spLocks noGrp="1"/>
          </p:cNvSpPr>
          <p:nvPr>
            <p:ph type="sldNum" sz="quarter" idx="12"/>
          </p:nvPr>
        </p:nvSpPr>
        <p:spPr/>
        <p:txBody>
          <a:bodyPr/>
          <a:lstStyle/>
          <a:p>
            <a:pPr>
              <a:defRPr/>
            </a:pPr>
            <a:fld id="{388718E1-E3F4-43CF-945D-5661C3EF8693}" type="slidenum">
              <a:rPr lang="en-US" altLang="zh-CN" smtClean="0"/>
              <a:pPr>
                <a:defRPr/>
              </a:pPr>
              <a:t>86</a:t>
            </a:fld>
            <a:endParaRPr lang="en-US" altLang="zh-CN"/>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484784"/>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solidFill>
                  <a:srgbClr val="FF0000"/>
                </a:solidFill>
              </a:rPr>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150790DB-67D1-4347-AEEF-E406BEE2F3AB}"/>
              </a:ext>
            </a:extLst>
          </p:cNvPr>
          <p:cNvSpPr>
            <a:spLocks noGrp="1"/>
          </p:cNvSpPr>
          <p:nvPr>
            <p:ph type="sldNum" sz="quarter" idx="12"/>
          </p:nvPr>
        </p:nvSpPr>
        <p:spPr/>
        <p:txBody>
          <a:bodyPr/>
          <a:lstStyle/>
          <a:p>
            <a:pPr>
              <a:defRPr/>
            </a:pPr>
            <a:fld id="{388718E1-E3F4-43CF-945D-5661C3EF8693}" type="slidenum">
              <a:rPr lang="en-US" altLang="zh-CN" smtClean="0"/>
              <a:pPr>
                <a:defRPr/>
              </a:pPr>
              <a:t>87</a:t>
            </a:fld>
            <a:endParaRPr lang="en-US" altLang="zh-CN"/>
          </a:p>
        </p:txBody>
      </p:sp>
    </p:spTree>
    <p:extLst>
      <p:ext uri="{BB962C8B-B14F-4D97-AF65-F5344CB8AC3E}">
        <p14:creationId xmlns:p14="http://schemas.microsoft.com/office/powerpoint/2010/main" val="3534277116"/>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313F-67D6-4AAC-BA44-776493908DA7}"/>
              </a:ext>
            </a:extLst>
          </p:cNvPr>
          <p:cNvSpPr>
            <a:spLocks noGrp="1"/>
          </p:cNvSpPr>
          <p:nvPr>
            <p:ph type="title"/>
          </p:nvPr>
        </p:nvSpPr>
        <p:spPr/>
        <p:txBody>
          <a:bodyPr>
            <a:normAutofit/>
          </a:bodyPr>
          <a:lstStyle/>
          <a:p>
            <a:pPr eaLnBrk="1" fontAlgn="auto" hangingPunct="1">
              <a:spcAft>
                <a:spcPts val="0"/>
              </a:spcAft>
              <a:defRPr/>
            </a:pPr>
            <a:r>
              <a:rPr lang="en-US" sz="4000" dirty="0"/>
              <a:t>Translation from English to Logic</a:t>
            </a:r>
          </a:p>
        </p:txBody>
      </p:sp>
      <p:sp>
        <p:nvSpPr>
          <p:cNvPr id="45059" name="Content Placeholder 2"/>
          <p:cNvSpPr>
            <a:spLocks noGrp="1"/>
          </p:cNvSpPr>
          <p:nvPr>
            <p:ph idx="1"/>
          </p:nvPr>
        </p:nvSpPr>
        <p:spPr>
          <a:xfrm>
            <a:off x="464320" y="1268760"/>
            <a:ext cx="8229600" cy="5055840"/>
          </a:xfrm>
        </p:spPr>
        <p:txBody>
          <a:bodyPr/>
          <a:lstStyle/>
          <a:p>
            <a:pPr eaLnBrk="1" hangingPunct="1"/>
            <a:r>
              <a:rPr lang="en-US" altLang="zh-CN" b="0" dirty="0"/>
              <a:t>“Some student in this class has visited Mexico.”</a:t>
            </a:r>
          </a:p>
          <a:p>
            <a:pPr marL="849313" lvl="1" indent="-457200" eaLnBrk="1" hangingPunct="1">
              <a:buFont typeface="Wingdings 2" panose="05020102010507070707" pitchFamily="18" charset="2"/>
              <a:buNone/>
            </a:pPr>
            <a:r>
              <a:rPr lang="en-US" altLang="zh-CN" b="0" dirty="0"/>
              <a:t>   Solution: Let </a:t>
            </a:r>
            <a:r>
              <a:rPr lang="en-US" altLang="zh-CN" b="0" i="1" dirty="0"/>
              <a:t>M</a:t>
            </a:r>
            <a:r>
              <a:rPr lang="en-US" altLang="zh-CN" b="0" dirty="0"/>
              <a:t>(</a:t>
            </a:r>
            <a:r>
              <a:rPr lang="en-US" altLang="zh-CN" b="0" i="1" dirty="0"/>
              <a:t>x</a:t>
            </a:r>
            <a:r>
              <a:rPr lang="en-US" altLang="zh-CN" b="0" dirty="0"/>
              <a:t>) denote “</a:t>
            </a:r>
            <a:r>
              <a:rPr lang="en-US" altLang="zh-CN" b="0" i="1" dirty="0"/>
              <a:t>x</a:t>
            </a:r>
            <a:r>
              <a:rPr lang="en-US" altLang="zh-CN" b="0" dirty="0"/>
              <a:t> has visited Mexico” and </a:t>
            </a:r>
            <a:r>
              <a:rPr lang="en-US" altLang="zh-CN" b="0" i="1" dirty="0"/>
              <a:t>S</a:t>
            </a:r>
            <a:r>
              <a:rPr lang="en-US" altLang="zh-CN" b="0" dirty="0"/>
              <a:t>(</a:t>
            </a:r>
            <a:r>
              <a:rPr lang="en-US" altLang="zh-CN" b="0" i="1" dirty="0"/>
              <a:t>x</a:t>
            </a:r>
            <a:r>
              <a:rPr lang="en-US" altLang="zh-CN" b="0" dirty="0"/>
              <a:t>) denote “</a:t>
            </a:r>
            <a:r>
              <a:rPr lang="en-US" altLang="zh-CN" b="0" i="1" dirty="0"/>
              <a:t>x</a:t>
            </a:r>
            <a:r>
              <a:rPr lang="en-US" altLang="zh-CN" b="0" dirty="0"/>
              <a:t> is a student in this class,”  and </a:t>
            </a:r>
            <a:r>
              <a:rPr lang="en-US" altLang="zh-CN" b="0" i="1" dirty="0">
                <a:latin typeface="Cambria Math" panose="02040503050406030204" pitchFamily="18" charset="0"/>
                <a:sym typeface="Symbol" panose="05050102010706020507" pitchFamily="18" charset="2"/>
              </a:rPr>
              <a:t>U  </a:t>
            </a:r>
            <a:r>
              <a:rPr lang="en-US" altLang="zh-CN" b="0" dirty="0">
                <a:latin typeface="Cambria Math" panose="02040503050406030204" pitchFamily="18" charset="0"/>
                <a:sym typeface="Symbol" panose="05050102010706020507" pitchFamily="18" charset="2"/>
              </a:rPr>
              <a:t>be all people.</a:t>
            </a:r>
            <a:endParaRPr lang="en-US" altLang="zh-CN" b="0" dirty="0"/>
          </a:p>
          <a:p>
            <a:pPr marL="849313" lvl="1" indent="-457200" eaLnBrk="1" hangingPunct="1">
              <a:buFont typeface="Wingdings 2" panose="05020102010507070707" pitchFamily="18" charset="2"/>
              <a:buNone/>
            </a:pPr>
            <a:r>
              <a:rPr lang="en-US" altLang="zh-CN" b="0" dirty="0"/>
              <a:t>                      </a:t>
            </a:r>
            <a:r>
              <a:rPr lang="en-US" altLang="zh-CN" b="0" dirty="0">
                <a:sym typeface="Symbol" panose="05050102010706020507" pitchFamily="18" charset="2"/>
              </a:rPr>
              <a:t></a:t>
            </a:r>
            <a:r>
              <a:rPr lang="en-US" altLang="zh-CN" b="0" i="1" dirty="0">
                <a:latin typeface="Cambria Math" panose="02040503050406030204" pitchFamily="18" charset="0"/>
                <a:sym typeface="Symbol" panose="05050102010706020507" pitchFamily="18" charset="2"/>
              </a:rPr>
              <a:t>x  (S(x) </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M(x))</a:t>
            </a:r>
            <a:endParaRPr lang="en-US" altLang="zh-CN" b="0" dirty="0"/>
          </a:p>
          <a:p>
            <a:pPr eaLnBrk="1" hangingPunct="1"/>
            <a:r>
              <a:rPr lang="en-US" altLang="zh-CN" b="0" dirty="0"/>
              <a:t>“Every student in this class has visited Canada or Mexico.”</a:t>
            </a:r>
          </a:p>
          <a:p>
            <a:pPr marL="849313" lvl="1" indent="-457200" eaLnBrk="1" hangingPunct="1">
              <a:buFont typeface="Wingdings 2" panose="05020102010507070707" pitchFamily="18" charset="2"/>
              <a:buNone/>
            </a:pPr>
            <a:r>
              <a:rPr lang="en-US" altLang="zh-CN" b="0" dirty="0"/>
              <a:t>  Solution: Add </a:t>
            </a:r>
            <a:r>
              <a:rPr lang="en-US" altLang="zh-CN" b="0" i="1" dirty="0"/>
              <a:t>C</a:t>
            </a:r>
            <a:r>
              <a:rPr lang="en-US" altLang="zh-CN" b="0" dirty="0"/>
              <a:t>(</a:t>
            </a:r>
            <a:r>
              <a:rPr lang="en-US" altLang="zh-CN" b="0" i="1" dirty="0"/>
              <a:t>x</a:t>
            </a:r>
            <a:r>
              <a:rPr lang="en-US" altLang="zh-CN" b="0" dirty="0"/>
              <a:t>) denoting “</a:t>
            </a:r>
            <a:r>
              <a:rPr lang="en-US" altLang="zh-CN" b="0" i="1" dirty="0"/>
              <a:t>x</a:t>
            </a:r>
            <a:r>
              <a:rPr lang="en-US" altLang="zh-CN" b="0" dirty="0"/>
              <a:t> has visited Canada.”</a:t>
            </a:r>
          </a:p>
          <a:p>
            <a:pPr marL="849313" lvl="1" indent="-457200"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x (S(x)→ (M(x)∨C(x)))</a:t>
            </a:r>
            <a:endParaRPr lang="en-US" altLang="zh-CN" b="0" i="1" dirty="0">
              <a:latin typeface="Cambria Math" panose="02040503050406030204" pitchFamily="18" charset="0"/>
            </a:endParaRPr>
          </a:p>
          <a:p>
            <a:pPr eaLnBrk="1" hangingPunct="1"/>
            <a:endParaRPr lang="en-US" altLang="zh-CN" b="0" dirty="0"/>
          </a:p>
        </p:txBody>
      </p:sp>
      <p:sp>
        <p:nvSpPr>
          <p:cNvPr id="3" name="灯片编号占位符 2">
            <a:extLst>
              <a:ext uri="{FF2B5EF4-FFF2-40B4-BE49-F238E27FC236}">
                <a16:creationId xmlns:a16="http://schemas.microsoft.com/office/drawing/2014/main" id="{9FE075BC-F622-4B02-93AC-50BA2EEB6E7B}"/>
              </a:ext>
            </a:extLst>
          </p:cNvPr>
          <p:cNvSpPr>
            <a:spLocks noGrp="1"/>
          </p:cNvSpPr>
          <p:nvPr>
            <p:ph type="sldNum" sz="quarter" idx="12"/>
          </p:nvPr>
        </p:nvSpPr>
        <p:spPr/>
        <p:txBody>
          <a:bodyPr/>
          <a:lstStyle/>
          <a:p>
            <a:pPr>
              <a:defRPr/>
            </a:pPr>
            <a:fld id="{388718E1-E3F4-43CF-945D-5661C3EF8693}" type="slidenum">
              <a:rPr lang="en-US" altLang="zh-CN" smtClean="0"/>
              <a:pPr>
                <a:defRPr/>
              </a:pPr>
              <a:t>88</a:t>
            </a:fld>
            <a:endParaRPr lang="en-US" altLang="zh-CN"/>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defRPr/>
            </a:pPr>
            <a:r>
              <a:rPr lang="zh-CN" altLang="en-US" sz="4400" dirty="0">
                <a:latin typeface="微软雅黑" panose="020B0503020204020204" pitchFamily="34" charset="-122"/>
                <a:ea typeface="微软雅黑" panose="020B0503020204020204" pitchFamily="34" charset="-122"/>
                <a:cs typeface="Times New Roman" panose="02020603050405020304" pitchFamily="18" charset="0"/>
              </a:rPr>
              <a:t>采用一阶逻辑将下列命题符号化 </a:t>
            </a:r>
          </a:p>
        </p:txBody>
      </p:sp>
      <p:sp>
        <p:nvSpPr>
          <p:cNvPr id="16387" name="Rectangle 3"/>
          <p:cNvSpPr>
            <a:spLocks noGrp="1" noChangeArrowheads="1"/>
          </p:cNvSpPr>
          <p:nvPr>
            <p:ph type="body" idx="1"/>
          </p:nvPr>
        </p:nvSpPr>
        <p:spPr>
          <a:xfrm>
            <a:off x="611560" y="1268760"/>
            <a:ext cx="8229600" cy="4525962"/>
          </a:xfrm>
        </p:spPr>
        <p:txBody>
          <a:bodyPr/>
          <a:lstStyle/>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没有不犯错误的人</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M(x):x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犯错误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x(M(x)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┐F(x)); </a:t>
            </a: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在北京工作的人未必都是北京人</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是北京工作的人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,G(x):x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是北京人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a:t>
            </a: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G(x)) </a:t>
            </a: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一切人都不一样高</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M(x):x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是同一个人，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一样高。</a:t>
            </a:r>
            <a:endPar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(M(x)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M(y)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H(</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每个自然数都有后继数</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是自然数；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H(</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的后继数</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y(F(y)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H(</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有的自然数无先驱数</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是自然数；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L(</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的先驱数</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y(F(y)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D430801-DDB9-46F8-A3C0-E094A81C8DFA}"/>
              </a:ext>
            </a:extLst>
          </p:cNvPr>
          <p:cNvSpPr>
            <a:spLocks noGrp="1"/>
          </p:cNvSpPr>
          <p:nvPr>
            <p:ph type="sldNum" sz="quarter" idx="12"/>
          </p:nvPr>
        </p:nvSpPr>
        <p:spPr/>
        <p:txBody>
          <a:bodyPr/>
          <a:lstStyle/>
          <a:p>
            <a:pPr>
              <a:defRPr/>
            </a:pPr>
            <a:fld id="{388718E1-E3F4-43CF-945D-5661C3EF8693}" type="slidenum">
              <a:rPr lang="en-US" altLang="zh-CN" smtClean="0"/>
              <a:pPr>
                <a:defRPr/>
              </a:pPr>
              <a:t>89</a:t>
            </a:fld>
            <a:endParaRPr lang="en-US" altLang="zh-CN"/>
          </a:p>
        </p:txBody>
      </p:sp>
    </p:spTree>
    <p:extLst>
      <p:ext uri="{BB962C8B-B14F-4D97-AF65-F5344CB8AC3E}">
        <p14:creationId xmlns:p14="http://schemas.microsoft.com/office/powerpoint/2010/main" val="14534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94C95D8-069A-4F02-BE8E-D57748A8CA38}"/>
              </a:ext>
            </a:extLst>
          </p:cNvPr>
          <p:cNvSpPr>
            <a:spLocks noGrp="1" noChangeArrowheads="1"/>
          </p:cNvSpPr>
          <p:nvPr>
            <p:ph type="title"/>
          </p:nvPr>
        </p:nvSpPr>
        <p:spPr/>
        <p:txBody>
          <a:bodyPr/>
          <a:lstStyle/>
          <a:p>
            <a:pPr eaLnBrk="1" hangingPunct="1"/>
            <a:r>
              <a:rPr lang="en-GB" altLang="zh-CN" sz="4000"/>
              <a:t>Propositions in Propositional Logic</a:t>
            </a:r>
            <a:endParaRPr lang="en-US" altLang="zh-CN" sz="4000"/>
          </a:p>
        </p:txBody>
      </p:sp>
      <p:sp>
        <p:nvSpPr>
          <p:cNvPr id="27651" name="Rectangle 3">
            <a:extLst>
              <a:ext uri="{FF2B5EF4-FFF2-40B4-BE49-F238E27FC236}">
                <a16:creationId xmlns:a16="http://schemas.microsoft.com/office/drawing/2014/main" id="{75E8C0E8-D77D-47B5-AC63-F872C921453C}"/>
              </a:ext>
            </a:extLst>
          </p:cNvPr>
          <p:cNvSpPr>
            <a:spLocks noGrp="1" noChangeArrowheads="1"/>
          </p:cNvSpPr>
          <p:nvPr>
            <p:ph type="body" idx="1"/>
          </p:nvPr>
        </p:nvSpPr>
        <p:spPr/>
        <p:txBody>
          <a:bodyPr/>
          <a:lstStyle/>
          <a:p>
            <a:pPr eaLnBrk="1" hangingPunct="1"/>
            <a:r>
              <a:rPr lang="en-US" altLang="zh-CN" sz="2800" b="1" dirty="0"/>
              <a:t>Atoms</a:t>
            </a:r>
            <a:r>
              <a:rPr lang="en-US" altLang="zh-CN" sz="2800" dirty="0"/>
              <a:t>: </a:t>
            </a:r>
            <a:r>
              <a:rPr lang="en-US" altLang="zh-CN" sz="2800" i="1" dirty="0"/>
              <a:t>p</a:t>
            </a:r>
            <a:r>
              <a:rPr lang="en-US" altLang="zh-CN" sz="2800" dirty="0"/>
              <a:t>, </a:t>
            </a:r>
            <a:r>
              <a:rPr lang="en-US" altLang="zh-CN" sz="2800" i="1" dirty="0"/>
              <a:t>q</a:t>
            </a:r>
            <a:r>
              <a:rPr lang="en-US" altLang="zh-CN" sz="2800" dirty="0"/>
              <a:t>, </a:t>
            </a:r>
            <a:r>
              <a:rPr lang="en-US" altLang="zh-CN" sz="2800" i="1" dirty="0"/>
              <a:t>r</a:t>
            </a:r>
            <a:r>
              <a:rPr lang="en-US" altLang="zh-CN" sz="2800" dirty="0"/>
              <a:t>, </a:t>
            </a:r>
            <a:r>
              <a:rPr lang="en-US" altLang="zh-CN" sz="2800" dirty="0">
                <a:latin typeface="Times New Roman" panose="02020603050405020304" pitchFamily="18" charset="0"/>
              </a:rPr>
              <a:t>…</a:t>
            </a:r>
            <a:br>
              <a:rPr lang="en-US" altLang="zh-CN" sz="2800" dirty="0"/>
            </a:br>
            <a:r>
              <a:rPr lang="en-US" altLang="zh-CN" sz="2800" dirty="0"/>
              <a:t>(Corresponds to simple English sentences, e.g.</a:t>
            </a:r>
            <a:br>
              <a:rPr lang="en-US" altLang="zh-CN" sz="2800" dirty="0"/>
            </a:br>
            <a:r>
              <a:rPr lang="en-US" altLang="zh-CN" sz="2800" dirty="0">
                <a:solidFill>
                  <a:schemeClr val="accent2"/>
                </a:solidFill>
              </a:rPr>
              <a:t>`I had salad for lunch</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a:t>
            </a:r>
            <a:br>
              <a:rPr lang="en-US" altLang="zh-CN" sz="2800" dirty="0"/>
            </a:br>
            <a:endParaRPr lang="en-US" altLang="zh-CN" sz="2800" dirty="0"/>
          </a:p>
          <a:p>
            <a:pPr eaLnBrk="1" hangingPunct="1"/>
            <a:r>
              <a:rPr lang="en-GB" altLang="zh-CN" sz="2800" b="1" dirty="0"/>
              <a:t>Compound propositions </a:t>
            </a:r>
            <a:r>
              <a:rPr lang="en-GB" altLang="zh-CN" sz="2800" dirty="0"/>
              <a:t>: built up from atoms using operators, </a:t>
            </a:r>
            <a:r>
              <a:rPr lang="en-US" altLang="zh-CN" sz="2800" dirty="0"/>
              <a:t>e.g., </a:t>
            </a:r>
            <a:r>
              <a:rPr lang="en-US" altLang="zh-CN" sz="2800" i="1" dirty="0" err="1">
                <a:sym typeface="Symbol" panose="05050102010706020507" pitchFamily="18" charset="2"/>
              </a:rPr>
              <a:t>p</a:t>
            </a:r>
            <a:r>
              <a:rPr lang="en-US" altLang="zh-CN" sz="2800" dirty="0" err="1">
                <a:sym typeface="Symbol" panose="05050102010706020507" pitchFamily="18" charset="2"/>
              </a:rPr>
              <a:t></a:t>
            </a:r>
            <a:r>
              <a:rPr lang="en-US" altLang="zh-CN" sz="2800" i="1" dirty="0" err="1">
                <a:sym typeface="Symbol" panose="05050102010706020507" pitchFamily="18" charset="2"/>
              </a:rPr>
              <a:t>q</a:t>
            </a:r>
            <a:r>
              <a:rPr lang="en-US" altLang="zh-CN" sz="2800" dirty="0"/>
              <a:t> </a:t>
            </a:r>
            <a:br>
              <a:rPr lang="en-US" altLang="zh-CN" sz="2800" dirty="0"/>
            </a:br>
            <a:r>
              <a:rPr lang="en-US" altLang="zh-CN" sz="2800" dirty="0"/>
              <a:t>(Corresponds to compound English sentences, e.g.,  </a:t>
            </a:r>
            <a:r>
              <a:rPr lang="en-GB" altLang="zh-CN" sz="2800" dirty="0">
                <a:solidFill>
                  <a:schemeClr val="accent2"/>
                </a:solidFill>
              </a:rPr>
              <a:t>“</a:t>
            </a:r>
            <a:r>
              <a:rPr lang="en-US" altLang="zh-CN" sz="2800" dirty="0">
                <a:solidFill>
                  <a:schemeClr val="accent2"/>
                </a:solidFill>
                <a:sym typeface="Symbol" panose="05050102010706020507" pitchFamily="18" charset="2"/>
              </a:rPr>
              <a:t>I had salad for lunch </a:t>
            </a:r>
            <a:r>
              <a:rPr lang="en-US" altLang="zh-CN" sz="2800" b="1" dirty="0">
                <a:solidFill>
                  <a:schemeClr val="accent2"/>
                </a:solidFill>
                <a:sym typeface="Symbol" panose="05050102010706020507" pitchFamily="18" charset="2"/>
              </a:rPr>
              <a:t>and</a:t>
            </a:r>
            <a:r>
              <a:rPr lang="en-US" altLang="zh-CN" sz="2800" b="1" i="1" dirty="0">
                <a:solidFill>
                  <a:schemeClr val="accent2"/>
                </a:solidFill>
                <a:sym typeface="Symbol" panose="05050102010706020507" pitchFamily="18" charset="2"/>
              </a:rPr>
              <a:t> </a:t>
            </a:r>
            <a:r>
              <a:rPr lang="en-US" altLang="zh-CN" sz="2800" dirty="0">
                <a:solidFill>
                  <a:schemeClr val="accent2"/>
                </a:solidFill>
                <a:sym typeface="Symbol" panose="05050102010706020507" pitchFamily="18" charset="2"/>
              </a:rPr>
              <a:t>I had steak for dinner.</a:t>
            </a:r>
            <a:r>
              <a:rPr lang="en-US" altLang="zh-CN" sz="2800" dirty="0">
                <a:solidFill>
                  <a:schemeClr val="accent2"/>
                </a:solidFill>
                <a:latin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a:t>
            </a:r>
            <a:endParaRPr lang="en-US" altLang="zh-CN" sz="2800" dirty="0">
              <a:solidFill>
                <a:schemeClr val="accent2"/>
              </a:solidFill>
            </a:endParaRPr>
          </a:p>
        </p:txBody>
      </p:sp>
      <p:sp>
        <p:nvSpPr>
          <p:cNvPr id="2" name="灯片编号占位符 1">
            <a:extLst>
              <a:ext uri="{FF2B5EF4-FFF2-40B4-BE49-F238E27FC236}">
                <a16:creationId xmlns:a16="http://schemas.microsoft.com/office/drawing/2014/main" id="{C9A58E8F-C100-402F-9720-F5A19343B02B}"/>
              </a:ext>
            </a:extLst>
          </p:cNvPr>
          <p:cNvSpPr>
            <a:spLocks noGrp="1"/>
          </p:cNvSpPr>
          <p:nvPr>
            <p:ph type="sldNum" sz="quarter" idx="12"/>
          </p:nvPr>
        </p:nvSpPr>
        <p:spPr/>
        <p:txBody>
          <a:bodyPr/>
          <a:lstStyle/>
          <a:p>
            <a:fld id="{0E0F66E4-F918-4E84-900C-EBB0345C0212}" type="slidenum">
              <a:rPr lang="en-US" altLang="zh-CN" smtClean="0"/>
              <a:pPr/>
              <a:t>9</a:t>
            </a:fld>
            <a:endParaRPr lang="en-US" altLang="zh-CN"/>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64BE-4D3B-43FE-9E2A-E1A745B5AA3A}"/>
              </a:ext>
            </a:extLst>
          </p:cNvPr>
          <p:cNvSpPr>
            <a:spLocks noGrp="1"/>
          </p:cNvSpPr>
          <p:nvPr>
            <p:ph type="title"/>
          </p:nvPr>
        </p:nvSpPr>
        <p:spPr/>
        <p:txBody>
          <a:bodyPr>
            <a:noAutofit/>
          </a:bodyPr>
          <a:lstStyle/>
          <a:p>
            <a:pPr eaLnBrk="1" fontAlgn="auto" hangingPunct="1">
              <a:spcAft>
                <a:spcPts val="0"/>
              </a:spcAft>
              <a:defRPr/>
            </a:pPr>
            <a:r>
              <a:rPr lang="en-US" sz="2800" dirty="0"/>
              <a:t>More Predicate Calculus Definitions (</a:t>
            </a:r>
            <a:r>
              <a:rPr lang="en-US" sz="2800" i="1" dirty="0"/>
              <a:t>optional</a:t>
            </a:r>
            <a:r>
              <a:rPr lang="en-US" sz="2800" dirty="0"/>
              <a:t>)</a:t>
            </a:r>
          </a:p>
        </p:txBody>
      </p:sp>
      <p:sp>
        <p:nvSpPr>
          <p:cNvPr id="50179" name="Content Placeholder 2"/>
          <p:cNvSpPr>
            <a:spLocks noGrp="1"/>
          </p:cNvSpPr>
          <p:nvPr>
            <p:ph idx="1"/>
          </p:nvPr>
        </p:nvSpPr>
        <p:spPr/>
        <p:txBody>
          <a:bodyPr/>
          <a:lstStyle/>
          <a:p>
            <a:pPr eaLnBrk="1" hangingPunct="1"/>
            <a:r>
              <a:rPr lang="en-US" altLang="zh-CN" b="0" dirty="0"/>
              <a:t>The </a:t>
            </a:r>
            <a:r>
              <a:rPr lang="en-US" altLang="zh-CN" b="0" i="1" dirty="0"/>
              <a:t>scope </a:t>
            </a:r>
            <a:r>
              <a:rPr lang="zh-CN" altLang="en-US" b="0" dirty="0"/>
              <a:t>（辖域） </a:t>
            </a:r>
            <a:r>
              <a:rPr lang="en-US" altLang="zh-CN" b="0" dirty="0"/>
              <a:t>of a quantifier is the part of an assertion in which variables are bound by the quantifier.</a:t>
            </a:r>
          </a:p>
          <a:p>
            <a:pPr lvl="1" eaLnBrk="1" hangingPunct="1">
              <a:buFont typeface="Wingdings 2" panose="05020102010507070707" pitchFamily="18" charset="2"/>
              <a:buNone/>
            </a:pPr>
            <a:r>
              <a:rPr lang="en-US" altLang="zh-CN" b="0" dirty="0"/>
              <a:t>Example:                       </a:t>
            </a:r>
            <a:r>
              <a:rPr lang="en-US" altLang="zh-CN" b="0" i="1" dirty="0"/>
              <a:t>x</a:t>
            </a:r>
            <a:r>
              <a:rPr lang="en-US" altLang="zh-CN" b="0" dirty="0"/>
              <a:t> has wide scope</a:t>
            </a:r>
          </a:p>
          <a:p>
            <a:pPr lvl="1" eaLnBrk="1" hangingPunct="1">
              <a:buFont typeface="Wingdings 2" panose="05020102010507070707" pitchFamily="18" charset="2"/>
              <a:buNone/>
            </a:pPr>
            <a:r>
              <a:rPr lang="en-US" altLang="zh-CN" b="0" dirty="0"/>
              <a:t> </a:t>
            </a:r>
          </a:p>
          <a:p>
            <a:pPr lvl="1" eaLnBrk="1" hangingPunct="1">
              <a:buFont typeface="Wingdings 2" panose="05020102010507070707" pitchFamily="18" charset="2"/>
              <a:buNone/>
            </a:pPr>
            <a:r>
              <a:rPr lang="en-US" altLang="zh-CN" b="0" dirty="0"/>
              <a:t>Example:                           </a:t>
            </a:r>
            <a:r>
              <a:rPr lang="en-US" altLang="zh-CN" b="0" i="1" dirty="0"/>
              <a:t>x</a:t>
            </a:r>
            <a:r>
              <a:rPr lang="en-US" altLang="zh-CN" b="0" dirty="0"/>
              <a:t> has narrow scope</a:t>
            </a:r>
          </a:p>
          <a:p>
            <a:pPr eaLnBrk="1" hangingPunct="1"/>
            <a:endParaRPr lang="en-US" altLang="zh-CN" b="0" dirty="0"/>
          </a:p>
        </p:txBody>
      </p:sp>
      <p:pic>
        <p:nvPicPr>
          <p:cNvPr id="50180" name="Picture 10"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779712" y="3356992"/>
            <a:ext cx="17922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1"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551112" y="4372745"/>
            <a:ext cx="22494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7A9F6B70-26C6-43FA-9418-7DA9C50CA792}"/>
              </a:ext>
            </a:extLst>
          </p:cNvPr>
          <p:cNvSpPr>
            <a:spLocks noGrp="1"/>
          </p:cNvSpPr>
          <p:nvPr>
            <p:ph type="sldNum" sz="quarter" idx="12"/>
          </p:nvPr>
        </p:nvSpPr>
        <p:spPr/>
        <p:txBody>
          <a:bodyPr/>
          <a:lstStyle/>
          <a:p>
            <a:pPr>
              <a:defRPr/>
            </a:pPr>
            <a:fld id="{388718E1-E3F4-43CF-945D-5661C3EF8693}" type="slidenum">
              <a:rPr lang="en-US" altLang="zh-CN" smtClean="0"/>
              <a:pPr>
                <a:defRPr/>
              </a:pPr>
              <a:t>90</a:t>
            </a:fld>
            <a:endParaRPr lang="en-US" altLang="zh-CN"/>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36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0F9371B-615A-4DAB-B531-73D6DF05F88C}"/>
              </a:ext>
            </a:extLst>
          </p:cNvPr>
          <p:cNvSpPr>
            <a:spLocks noGrp="1"/>
          </p:cNvSpPr>
          <p:nvPr>
            <p:ph type="sldNum" sz="quarter" idx="12"/>
          </p:nvPr>
        </p:nvSpPr>
        <p:spPr/>
        <p:txBody>
          <a:bodyPr/>
          <a:lstStyle/>
          <a:p>
            <a:pPr>
              <a:defRPr/>
            </a:pPr>
            <a:fld id="{388718E1-E3F4-43CF-945D-5661C3EF8693}" type="slidenum">
              <a:rPr lang="en-US" altLang="zh-CN" smtClean="0"/>
              <a:pPr>
                <a:defRPr/>
              </a:pPr>
              <a:t>91</a:t>
            </a:fld>
            <a:endParaRPr lang="en-US" altLang="zh-CN"/>
          </a:p>
        </p:txBody>
      </p:sp>
    </p:spTree>
    <p:extLst>
      <p:ext uri="{BB962C8B-B14F-4D97-AF65-F5344CB8AC3E}">
        <p14:creationId xmlns:p14="http://schemas.microsoft.com/office/powerpoint/2010/main" val="983416188"/>
      </p:ext>
    </p:extLst>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611560" y="1916832"/>
            <a:ext cx="8208838" cy="3600400"/>
          </a:xfrm>
        </p:spPr>
        <p:txBody>
          <a:bodyPr/>
          <a:lstStyle/>
          <a:p>
            <a:pPr eaLnBrk="1" hangingPunct="1"/>
            <a:r>
              <a:rPr lang="en-US" altLang="zh-CN" sz="3600" b="0" dirty="0"/>
              <a:t>Let Q(x, y, z) be the statement "x + y = z." What are the truth values of the statements </a:t>
            </a:r>
          </a:p>
          <a:p>
            <a:pPr eaLnBrk="1" hangingPunct="1"/>
            <a:r>
              <a:rPr lang="en-US" altLang="zh-CN" sz="3600" b="0" dirty="0"/>
              <a:t> </a:t>
            </a:r>
            <a:r>
              <a:rPr lang="en-US" altLang="zh-CN" sz="3600" b="0" dirty="0">
                <a:solidFill>
                  <a:schemeClr val="accent2"/>
                </a:solidFill>
                <a:sym typeface="Symbol" panose="05050102010706020507" pitchFamily="18" charset="2"/>
              </a:rPr>
              <a:t></a:t>
            </a:r>
            <a:r>
              <a:rPr lang="en-US" altLang="zh-CN" sz="3600" b="0" dirty="0" err="1"/>
              <a:t>x</a:t>
            </a:r>
            <a:r>
              <a:rPr lang="en-US" altLang="zh-CN" sz="3600" b="0" dirty="0" err="1">
                <a:solidFill>
                  <a:schemeClr val="accent2"/>
                </a:solidFill>
                <a:sym typeface="Symbol" panose="05050102010706020507" pitchFamily="18" charset="2"/>
              </a:rPr>
              <a:t></a:t>
            </a:r>
            <a:r>
              <a:rPr lang="en-US" altLang="zh-CN" sz="3600" b="0" dirty="0" err="1"/>
              <a:t>y</a:t>
            </a:r>
            <a:r>
              <a:rPr lang="en-US" altLang="zh-CN" sz="3600" b="0" dirty="0" err="1">
                <a:solidFill>
                  <a:schemeClr val="accent2"/>
                </a:solidFill>
                <a:sym typeface="Symbol" panose="05050102010706020507" pitchFamily="18" charset="2"/>
              </a:rPr>
              <a:t></a:t>
            </a:r>
            <a:r>
              <a:rPr lang="en-US" altLang="zh-CN" sz="3600" b="0" dirty="0" err="1"/>
              <a:t>zQ</a:t>
            </a:r>
            <a:r>
              <a:rPr lang="en-US" altLang="zh-CN" sz="3600" b="0" dirty="0"/>
              <a:t>(x, y, z) and </a:t>
            </a:r>
            <a:br>
              <a:rPr lang="en-US" altLang="zh-CN" sz="3600" b="0" dirty="0"/>
            </a:br>
            <a:r>
              <a:rPr lang="en-US" altLang="zh-CN" sz="3600" b="0" dirty="0"/>
              <a:t>  </a:t>
            </a:r>
            <a:r>
              <a:rPr lang="en-US" altLang="zh-CN" sz="3600" b="0" dirty="0">
                <a:solidFill>
                  <a:schemeClr val="accent2"/>
                </a:solidFill>
                <a:sym typeface="Symbol" panose="05050102010706020507" pitchFamily="18" charset="2"/>
              </a:rPr>
              <a:t></a:t>
            </a:r>
            <a:r>
              <a:rPr lang="en-US" altLang="zh-CN" sz="3600" b="0" dirty="0" err="1"/>
              <a:t>z</a:t>
            </a:r>
            <a:r>
              <a:rPr lang="en-US" altLang="zh-CN" sz="3600" b="0" dirty="0" err="1">
                <a:solidFill>
                  <a:schemeClr val="accent2"/>
                </a:solidFill>
                <a:sym typeface="Symbol" panose="05050102010706020507" pitchFamily="18" charset="2"/>
              </a:rPr>
              <a:t></a:t>
            </a:r>
            <a:r>
              <a:rPr lang="en-US" altLang="zh-CN" sz="3600" b="0" dirty="0" err="1"/>
              <a:t>x</a:t>
            </a:r>
            <a:r>
              <a:rPr lang="en-US" altLang="zh-CN" sz="3600" b="0" dirty="0" err="1">
                <a:solidFill>
                  <a:schemeClr val="accent2"/>
                </a:solidFill>
                <a:sym typeface="Symbol" panose="05050102010706020507" pitchFamily="18" charset="2"/>
              </a:rPr>
              <a:t></a:t>
            </a:r>
            <a:r>
              <a:rPr lang="en-US" altLang="zh-CN" sz="3600" b="0" dirty="0" err="1"/>
              <a:t>yQ</a:t>
            </a:r>
            <a:r>
              <a:rPr lang="en-US" altLang="zh-CN" sz="3600" b="0" dirty="0"/>
              <a:t>(x, y, z) ?</a:t>
            </a:r>
          </a:p>
        </p:txBody>
      </p:sp>
      <p:sp>
        <p:nvSpPr>
          <p:cNvPr id="141325" name="Rectangle 14"/>
          <p:cNvSpPr>
            <a:spLocks noGrp="1" noChangeArrowheads="1"/>
          </p:cNvSpPr>
          <p:nvPr>
            <p:ph type="title"/>
          </p:nvPr>
        </p:nvSpPr>
        <p:spPr>
          <a:xfrm>
            <a:off x="457200" y="-92571"/>
            <a:ext cx="8229600" cy="1143000"/>
          </a:xfrm>
        </p:spPr>
        <p:txBody>
          <a:bodyPr/>
          <a:lstStyle/>
          <a:p>
            <a:pPr eaLnBrk="1" hangingPunct="1"/>
            <a:r>
              <a:rPr lang="zh-CN" altLang="en-US" dirty="0"/>
              <a:t>量词嵌套</a:t>
            </a:r>
            <a:endParaRPr lang="zh-CN" altLang="zh-CN" dirty="0"/>
          </a:p>
        </p:txBody>
      </p:sp>
      <p:sp>
        <p:nvSpPr>
          <p:cNvPr id="2" name="灯片编号占位符 1">
            <a:extLst>
              <a:ext uri="{FF2B5EF4-FFF2-40B4-BE49-F238E27FC236}">
                <a16:creationId xmlns:a16="http://schemas.microsoft.com/office/drawing/2014/main" id="{8CED1355-45BA-402D-93FB-FE2096DB862D}"/>
              </a:ext>
            </a:extLst>
          </p:cNvPr>
          <p:cNvSpPr>
            <a:spLocks noGrp="1"/>
          </p:cNvSpPr>
          <p:nvPr>
            <p:ph type="sldNum" sz="quarter" idx="12"/>
          </p:nvPr>
        </p:nvSpPr>
        <p:spPr/>
        <p:txBody>
          <a:bodyPr/>
          <a:lstStyle/>
          <a:p>
            <a:pPr>
              <a:defRPr/>
            </a:pPr>
            <a:fld id="{59ED569F-2F06-480B-BA3C-0CB384A7CB2F}" type="slidenum">
              <a:rPr lang="en-US" altLang="zh-CN" smtClean="0"/>
              <a:pPr>
                <a:defRPr/>
              </a:pPr>
              <a:t>92</a:t>
            </a:fld>
            <a:endParaRPr lang="en-US" altLang="zh-CN"/>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lstStyle/>
          <a:p>
            <a:pPr eaLnBrk="1" hangingPunct="1"/>
            <a:r>
              <a:rPr lang="en-US" altLang="zh-CN" b="1" dirty="0">
                <a:effectLst>
                  <a:outerShdw blurRad="38100" dist="38100" dir="2700000" algn="tl">
                    <a:srgbClr val="000000">
                      <a:alpha val="43137"/>
                    </a:srgbClr>
                  </a:outerShdw>
                </a:effectLst>
              </a:rPr>
              <a:t>Quantifier Equivalence Laws</a:t>
            </a:r>
          </a:p>
        </p:txBody>
      </p:sp>
      <p:sp>
        <p:nvSpPr>
          <p:cNvPr id="147459" name="Rectangle 3"/>
          <p:cNvSpPr>
            <a:spLocks noGrp="1" noChangeArrowheads="1"/>
          </p:cNvSpPr>
          <p:nvPr>
            <p:ph type="body" idx="1"/>
          </p:nvPr>
        </p:nvSpPr>
        <p:spPr>
          <a:xfrm>
            <a:off x="503040" y="1484784"/>
            <a:ext cx="8640960" cy="4267200"/>
          </a:xfrm>
        </p:spPr>
        <p:txBody>
          <a:bodyPr/>
          <a:lstStyle/>
          <a:p>
            <a:pPr eaLnBrk="1" hangingPunct="1">
              <a:buFont typeface="Wingdings" panose="05000000000000000000" pitchFamily="2" charset="2"/>
              <a:buChar char="n"/>
            </a:pPr>
            <a:r>
              <a:rPr lang="en-US" altLang="zh-CN" sz="3600" b="0" dirty="0"/>
              <a:t>Expanding quantifiers: If </a:t>
            </a:r>
            <a:r>
              <a:rPr lang="en-US" altLang="zh-CN" sz="3600" b="0" dirty="0" err="1"/>
              <a:t>u.d</a:t>
            </a:r>
            <a:r>
              <a:rPr lang="en-US" altLang="zh-CN" sz="3600" b="0" dirty="0"/>
              <a:t>.=</a:t>
            </a:r>
            <a:r>
              <a:rPr lang="en-US" altLang="zh-CN" sz="3600" b="0" dirty="0" err="1"/>
              <a:t>a,b,c</a:t>
            </a:r>
            <a:r>
              <a:rPr lang="en-US" altLang="zh-CN" sz="3600" b="0" dirty="0"/>
              <a:t>,</a:t>
            </a:r>
            <a:r>
              <a:rPr lang="en-US" altLang="zh-CN" sz="3600" b="0" dirty="0">
                <a:latin typeface="Times New Roman" panose="02020603050405020304" pitchFamily="18" charset="0"/>
              </a:rPr>
              <a:t>…</a:t>
            </a:r>
            <a:r>
              <a:rPr lang="en-US" altLang="zh-CN" sz="3600" b="0" dirty="0"/>
              <a:t> </a:t>
            </a:r>
            <a:br>
              <a:rPr lang="en-US" altLang="zh-CN" sz="3600" b="0" dirty="0"/>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(b)</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(c) </a:t>
            </a:r>
            <a:r>
              <a:rPr lang="en-US" altLang="zh-CN" sz="3600" b="0" dirty="0">
                <a:solidFill>
                  <a:schemeClr val="accent2"/>
                </a:solidFill>
                <a:latin typeface="Times New Roman" panose="02020603050405020304" pitchFamily="18" charset="0"/>
                <a:sym typeface="Symbol" panose="05050102010706020507" pitchFamily="18" charset="2"/>
              </a:rPr>
              <a:t>…</a:t>
            </a:r>
            <a:r>
              <a:rPr lang="en-US" altLang="zh-CN" sz="3600" b="0" dirty="0">
                <a:solidFill>
                  <a:schemeClr val="accent2"/>
                </a:solidFill>
                <a:sym typeface="Symbol" panose="05050102010706020507" pitchFamily="18" charset="2"/>
              </a:rPr>
              <a:t> </a:t>
            </a:r>
            <a:br>
              <a:rPr lang="en-US" altLang="zh-CN" sz="3600" b="0" dirty="0">
                <a:solidFill>
                  <a:schemeClr val="accent2"/>
                </a:solidFill>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(b)</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(c)  </a:t>
            </a:r>
            <a:r>
              <a:rPr lang="en-US" altLang="zh-CN" sz="3600" b="0" dirty="0">
                <a:solidFill>
                  <a:schemeClr val="accent2"/>
                </a:solidFill>
                <a:latin typeface="Times New Roman" panose="02020603050405020304" pitchFamily="18" charset="0"/>
                <a:sym typeface="Symbol" panose="05050102010706020507" pitchFamily="18" charset="2"/>
              </a:rPr>
              <a:t>…</a:t>
            </a:r>
            <a:endParaRPr lang="en-US" altLang="zh-CN" sz="3600" b="0" dirty="0">
              <a:solidFill>
                <a:schemeClr val="accent2"/>
              </a:solidFill>
              <a:sym typeface="Symbol" panose="05050102010706020507" pitchFamily="18" charset="2"/>
            </a:endParaRPr>
          </a:p>
          <a:p>
            <a:pPr eaLnBrk="1" hangingPunct="1"/>
            <a:r>
              <a:rPr lang="en-US" altLang="zh-CN" sz="3600" b="0" dirty="0">
                <a:sym typeface="Symbol" panose="05050102010706020507" pitchFamily="18" charset="2"/>
              </a:rPr>
              <a:t>From those, we can prove the laws:</a:t>
            </a:r>
            <a:br>
              <a:rPr lang="en-US" altLang="zh-CN" sz="3600" b="0" dirty="0">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x </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a:t>
            </a:r>
            <a:br>
              <a:rPr lang="en-US" altLang="zh-CN" sz="3600" b="0" dirty="0">
                <a:solidFill>
                  <a:schemeClr val="accent2"/>
                </a:solidFill>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x </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a:t>
            </a:r>
          </a:p>
        </p:txBody>
      </p:sp>
      <p:sp>
        <p:nvSpPr>
          <p:cNvPr id="147461" name="Text Box 5"/>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73F3DAE8-6085-45E5-9066-68228C39257B}"/>
              </a:ext>
            </a:extLst>
          </p:cNvPr>
          <p:cNvSpPr>
            <a:spLocks noGrp="1"/>
          </p:cNvSpPr>
          <p:nvPr>
            <p:ph type="sldNum" sz="quarter" idx="12"/>
          </p:nvPr>
        </p:nvSpPr>
        <p:spPr/>
        <p:txBody>
          <a:bodyPr/>
          <a:lstStyle/>
          <a:p>
            <a:pPr>
              <a:defRPr/>
            </a:pPr>
            <a:fld id="{59ED569F-2F06-480B-BA3C-0CB384A7CB2F}" type="slidenum">
              <a:rPr lang="en-US" altLang="zh-CN" smtClean="0"/>
              <a:pPr>
                <a:defRPr/>
              </a:pPr>
              <a:t>93</a:t>
            </a:fld>
            <a:endParaRPr lang="en-US" altLang="zh-CN"/>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rPr>
              <a:t>Negating nested quantifiers</a:t>
            </a:r>
          </a:p>
        </p:txBody>
      </p:sp>
      <p:graphicFrame>
        <p:nvGraphicFramePr>
          <p:cNvPr id="149509" name="Object 6"/>
          <p:cNvGraphicFramePr>
            <a:graphicFrameLocks noGrp="1" noChangeAspect="1"/>
          </p:cNvGraphicFramePr>
          <p:nvPr>
            <p:ph sz="half" idx="2"/>
          </p:nvPr>
        </p:nvGraphicFramePr>
        <p:xfrm>
          <a:off x="1258888" y="2133600"/>
          <a:ext cx="6626225" cy="3390900"/>
        </p:xfrm>
        <a:graphic>
          <a:graphicData uri="http://schemas.openxmlformats.org/presentationml/2006/ole">
            <mc:AlternateContent xmlns:mc="http://schemas.openxmlformats.org/markup-compatibility/2006">
              <mc:Choice xmlns:v="urn:schemas-microsoft-com:vml" Requires="v">
                <p:oleObj spid="_x0000_s5124" name="公式" r:id="rId3" imgW="2184400" imgH="1117600" progId="Equation.3">
                  <p:embed/>
                </p:oleObj>
              </mc:Choice>
              <mc:Fallback>
                <p:oleObj name="公式" r:id="rId3" imgW="2184400" imgH="1117600" progId="Equation.3">
                  <p:embed/>
                  <p:pic>
                    <p:nvPicPr>
                      <p:cNvPr id="149509"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6626225" cy="339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A1A68AE-B848-43B8-85EB-456513CEAF16}"/>
              </a:ext>
            </a:extLst>
          </p:cNvPr>
          <p:cNvSpPr>
            <a:spLocks noGrp="1"/>
          </p:cNvSpPr>
          <p:nvPr>
            <p:ph type="sldNum" sz="quarter" idx="12"/>
          </p:nvPr>
        </p:nvSpPr>
        <p:spPr/>
        <p:txBody>
          <a:bodyPr/>
          <a:lstStyle/>
          <a:p>
            <a:pPr>
              <a:defRPr/>
            </a:pPr>
            <a:fld id="{1EFFB7E8-A5F1-432E-8FB1-3187AD19D009}" type="slidenum">
              <a:rPr lang="en-US" altLang="zh-CN" smtClean="0"/>
              <a:pPr>
                <a:defRPr/>
              </a:pPr>
              <a:t>94</a:t>
            </a:fld>
            <a:endParaRPr lang="en-US" altLang="zh-CN"/>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a:t>More Equivalence Laws</a:t>
            </a:r>
          </a:p>
        </p:txBody>
      </p:sp>
      <p:sp>
        <p:nvSpPr>
          <p:cNvPr id="152579" name="Rectangle 3"/>
          <p:cNvSpPr>
            <a:spLocks noGrp="1" noChangeArrowheads="1"/>
          </p:cNvSpPr>
          <p:nvPr>
            <p:ph type="body" idx="1"/>
          </p:nvPr>
        </p:nvSpPr>
        <p:spPr/>
        <p:txBody>
          <a:bodyPr/>
          <a:lstStyle/>
          <a:p>
            <a:pPr eaLnBrk="1" hangingPunct="1">
              <a:lnSpc>
                <a:spcPct val="150000"/>
              </a:lnSpc>
            </a:pPr>
            <a:r>
              <a:rPr lang="en-US" altLang="zh-CN" b="0" dirty="0">
                <a:sym typeface="Symbol" panose="05050102010706020507" pitchFamily="18" charset="2"/>
              </a:rPr>
              <a:t></a:t>
            </a:r>
            <a:r>
              <a:rPr lang="en-US" altLang="zh-CN" b="0" i="1" dirty="0">
                <a:sym typeface="Symbol" panose="05050102010706020507" pitchFamily="18" charset="2"/>
              </a:rPr>
              <a:t>x </a:t>
            </a:r>
            <a:r>
              <a:rPr lang="en-US" altLang="zh-CN" b="0" dirty="0">
                <a:sym typeface="Symbol" panose="05050102010706020507" pitchFamily="18" charset="2"/>
              </a:rPr>
              <a:t></a:t>
            </a:r>
            <a:r>
              <a:rPr lang="en-US" altLang="zh-CN" b="0" i="1" dirty="0">
                <a:sym typeface="Symbol" panose="05050102010706020507" pitchFamily="18" charset="2"/>
              </a:rPr>
              <a:t>y P</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dirty="0" err="1">
                <a:sym typeface="Symbol" panose="05050102010706020507" pitchFamily="18" charset="2"/>
              </a:rPr>
              <a:t>,</a:t>
            </a:r>
            <a:r>
              <a:rPr lang="en-US" altLang="zh-CN" b="0" i="1" dirty="0" err="1">
                <a:sym typeface="Symbol" panose="05050102010706020507" pitchFamily="18" charset="2"/>
              </a:rPr>
              <a:t>y</a:t>
            </a:r>
            <a:r>
              <a:rPr lang="en-US" altLang="zh-CN" b="0" dirty="0">
                <a:sym typeface="Symbol" panose="05050102010706020507" pitchFamily="18" charset="2"/>
              </a:rPr>
              <a:t>)</a:t>
            </a:r>
            <a:r>
              <a:rPr lang="en-US" altLang="zh-CN" b="0" i="1" dirty="0">
                <a:sym typeface="Symbol" panose="05050102010706020507" pitchFamily="18" charset="2"/>
              </a:rPr>
              <a:t>y </a:t>
            </a:r>
            <a:r>
              <a:rPr lang="en-US" altLang="zh-CN" b="0" dirty="0">
                <a:sym typeface="Symbol" panose="05050102010706020507" pitchFamily="18" charset="2"/>
              </a:rPr>
              <a:t></a:t>
            </a:r>
            <a:r>
              <a:rPr lang="en-US" altLang="zh-CN" b="0" i="1" dirty="0">
                <a:sym typeface="Symbol" panose="05050102010706020507" pitchFamily="18" charset="2"/>
              </a:rPr>
              <a:t>x P</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dirty="0" err="1">
                <a:sym typeface="Symbol" panose="05050102010706020507" pitchFamily="18" charset="2"/>
              </a:rPr>
              <a:t>,</a:t>
            </a:r>
            <a:r>
              <a:rPr lang="en-US" altLang="zh-CN" b="0" i="1" dirty="0" err="1">
                <a:sym typeface="Symbol" panose="05050102010706020507" pitchFamily="18" charset="2"/>
              </a:rPr>
              <a:t>y</a:t>
            </a:r>
            <a:r>
              <a:rPr lang="en-US" altLang="zh-CN" b="0" dirty="0">
                <a:sym typeface="Symbol" panose="05050102010706020507" pitchFamily="18" charset="2"/>
              </a:rPr>
              <a:t>)</a:t>
            </a:r>
            <a:br>
              <a:rPr lang="en-US" altLang="zh-CN" b="0" dirty="0">
                <a:sym typeface="Symbol" panose="05050102010706020507" pitchFamily="18" charset="2"/>
              </a:rPr>
            </a:b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yP</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a:t>
            </a:r>
            <a:r>
              <a:rPr lang="en-US" altLang="zh-CN" b="0" dirty="0" err="1">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y </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a:t>
            </a:r>
            <a:r>
              <a:rPr lang="en-US" altLang="zh-CN" b="0" dirty="0" err="1">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a:t>
            </a:r>
            <a:r>
              <a:rPr lang="en-US" altLang="zh-CN" b="0" dirty="0">
                <a:solidFill>
                  <a:schemeClr val="accent2"/>
                </a:solidFill>
                <a:sym typeface="Symbol" panose="05050102010706020507" pitchFamily="18" charset="2"/>
              </a:rPr>
              <a:t>)</a:t>
            </a:r>
          </a:p>
          <a:p>
            <a:pPr eaLnBrk="1" hangingPunct="1">
              <a:lnSpc>
                <a:spcPct val="150000"/>
              </a:lnSpc>
            </a:pPr>
            <a:r>
              <a:rPr lang="en-US" altLang="zh-CN" b="0" dirty="0">
                <a:sym typeface="Symbol" panose="05050102010706020507" pitchFamily="18" charset="2"/>
              </a:rPr>
              <a:t></a:t>
            </a:r>
            <a:r>
              <a:rPr lang="en-US" altLang="zh-CN" b="0" i="1" dirty="0">
                <a:sym typeface="Symbol" panose="05050102010706020507" pitchFamily="18" charset="2"/>
              </a:rPr>
              <a:t>x </a:t>
            </a:r>
            <a:r>
              <a:rPr lang="en-US" altLang="zh-CN" b="0" dirty="0">
                <a:sym typeface="Symbol" panose="05050102010706020507" pitchFamily="18" charset="2"/>
              </a:rPr>
              <a:t>(</a:t>
            </a:r>
            <a:r>
              <a:rPr lang="en-US" altLang="zh-CN" b="0" i="1" dirty="0">
                <a:sym typeface="Symbol" panose="05050102010706020507" pitchFamily="18" charset="2"/>
              </a:rPr>
              <a:t>P</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a:sym typeface="Symbol" panose="05050102010706020507" pitchFamily="18" charset="2"/>
              </a:rPr>
              <a:t>Q</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err="1">
                <a:sym typeface="Symbol" panose="05050102010706020507" pitchFamily="18" charset="2"/>
              </a:rPr>
              <a:t>xP</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err="1">
                <a:sym typeface="Symbol" panose="05050102010706020507" pitchFamily="18" charset="2"/>
              </a:rPr>
              <a:t>xQ</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br>
              <a:rPr lang="en-US" altLang="zh-CN" b="0" dirty="0">
                <a:sym typeface="Symbol" panose="05050102010706020507" pitchFamily="18" charset="2"/>
              </a:rPr>
            </a:b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 (</a:t>
            </a:r>
            <a:r>
              <a:rPr lang="en-US" altLang="zh-CN" b="0" i="1" dirty="0">
                <a:solidFill>
                  <a:schemeClr val="accent2"/>
                </a:solidFill>
                <a:sym typeface="Symbol" panose="05050102010706020507" pitchFamily="18" charset="2"/>
              </a:rPr>
              <a:t>x 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p>
          <a:p>
            <a:pPr eaLnBrk="1" hangingPunct="1">
              <a:lnSpc>
                <a:spcPct val="150000"/>
              </a:lnSpc>
            </a:pPr>
            <a:r>
              <a:rPr lang="en-US" altLang="zh-CN" b="0" dirty="0">
                <a:sym typeface="Symbol" panose="05050102010706020507" pitchFamily="18" charset="2"/>
              </a:rPr>
              <a:t>How about this one?</a:t>
            </a:r>
          </a:p>
          <a:p>
            <a:pPr eaLnBrk="1" hangingPunct="1">
              <a:lnSpc>
                <a:spcPct val="150000"/>
              </a:lnSpc>
              <a:buFontTx/>
              <a:buNone/>
            </a:pPr>
            <a:r>
              <a:rPr lang="en-US" altLang="zh-CN" b="0" dirty="0">
                <a:solidFill>
                  <a:schemeClr val="accent2"/>
                </a:solidFill>
                <a:sym typeface="Symbol" panose="05050102010706020507" pitchFamily="18" charset="2"/>
              </a:rPr>
              <a:t>    </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a:t>
            </a:r>
            <a:r>
              <a:rPr lang="zh-CN" altLang="en-US" b="0" dirty="0">
                <a:solidFill>
                  <a:schemeClr val="accent2"/>
                </a:solidFill>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endParaRPr lang="en-US" altLang="zh-CN" b="0" dirty="0">
              <a:sym typeface="Symbol" panose="05050102010706020507" pitchFamily="18" charset="2"/>
            </a:endParaRPr>
          </a:p>
          <a:p>
            <a:pPr eaLnBrk="1" hangingPunct="1">
              <a:lnSpc>
                <a:spcPct val="150000"/>
              </a:lnSpc>
            </a:pPr>
            <a:endParaRPr lang="en-US" altLang="zh-CN" b="0" dirty="0">
              <a:sym typeface="Symbol" panose="05050102010706020507" pitchFamily="18" charset="2"/>
            </a:endParaRPr>
          </a:p>
        </p:txBody>
      </p:sp>
      <p:sp>
        <p:nvSpPr>
          <p:cNvPr id="152584" name="Text Box 8"/>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71655EAB-DCA8-4D62-9A0C-3392007B7C97}"/>
              </a:ext>
            </a:extLst>
          </p:cNvPr>
          <p:cNvSpPr>
            <a:spLocks noGrp="1"/>
          </p:cNvSpPr>
          <p:nvPr>
            <p:ph type="sldNum" sz="quarter" idx="12"/>
          </p:nvPr>
        </p:nvSpPr>
        <p:spPr/>
        <p:txBody>
          <a:bodyPr/>
          <a:lstStyle/>
          <a:p>
            <a:pPr>
              <a:defRPr/>
            </a:pPr>
            <a:fld id="{59ED569F-2F06-480B-BA3C-0CB384A7CB2F}" type="slidenum">
              <a:rPr lang="en-US" altLang="zh-CN" smtClean="0"/>
              <a:pPr>
                <a:defRPr/>
              </a:pPr>
              <a:t>95</a:t>
            </a:fld>
            <a:endParaRPr lang="en-US" altLang="zh-CN"/>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zh-CN"/>
              <a:t>More Equivalence Laws</a:t>
            </a:r>
          </a:p>
        </p:txBody>
      </p:sp>
      <p:sp>
        <p:nvSpPr>
          <p:cNvPr id="154627" name="Rectangle 3"/>
          <p:cNvSpPr>
            <a:spLocks noGrp="1" noChangeArrowheads="1"/>
          </p:cNvSpPr>
          <p:nvPr>
            <p:ph type="body" idx="1"/>
          </p:nvPr>
        </p:nvSpPr>
        <p:spPr/>
        <p:txBody>
          <a:bodyPr/>
          <a:lstStyle/>
          <a:p>
            <a:pPr eaLnBrk="1" hangingPunct="1"/>
            <a:r>
              <a:rPr lang="en-US" altLang="zh-CN" b="0" dirty="0">
                <a:sym typeface="Symbol" panose="05050102010706020507" pitchFamily="18" charset="2"/>
              </a:rPr>
              <a:t>How about this one?</a:t>
            </a:r>
            <a:r>
              <a:rPr lang="en-US" altLang="zh-CN" b="0" dirty="0">
                <a:solidFill>
                  <a:schemeClr val="accent2"/>
                </a:solidFill>
                <a:sym typeface="Symbol" panose="05050102010706020507" pitchFamily="18" charset="2"/>
              </a:rPr>
              <a:t>    </a:t>
            </a:r>
          </a:p>
          <a:p>
            <a:pPr eaLnBrk="1" hangingPunct="1">
              <a:buFontTx/>
              <a:buNone/>
            </a:pPr>
            <a:r>
              <a:rPr lang="en-US" altLang="zh-CN" b="0" dirty="0">
                <a:solidFill>
                  <a:schemeClr val="accent2"/>
                </a:solidFill>
                <a:sym typeface="Symbol" panose="05050102010706020507" pitchFamily="18" charset="2"/>
              </a:rPr>
              <a:t>    </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zh-CN" altLang="en-US" b="0" dirty="0">
                <a:solidFill>
                  <a:schemeClr val="accent2"/>
                </a:solidFill>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a:t>
            </a:r>
          </a:p>
          <a:p>
            <a:pPr eaLnBrk="1" hangingPunct="1"/>
            <a:r>
              <a:rPr lang="en-GB" altLang="zh-CN" b="0" dirty="0">
                <a:sym typeface="Symbol" panose="05050102010706020507" pitchFamily="18" charset="2"/>
              </a:rPr>
              <a:t>This equivalence statement is false. Counterexample:</a:t>
            </a:r>
            <a:br>
              <a:rPr lang="en-GB" altLang="zh-CN" b="0" dirty="0">
                <a:sym typeface="Symbol" panose="05050102010706020507" pitchFamily="18" charset="2"/>
              </a:rPr>
            </a:br>
            <a:r>
              <a:rPr lang="en-GB" altLang="zh-CN" b="0" dirty="0">
                <a:sym typeface="Symbol" panose="05050102010706020507" pitchFamily="18" charset="2"/>
              </a:rPr>
              <a:t>P(x): x’s birthday is on 30 April</a:t>
            </a:r>
            <a:br>
              <a:rPr lang="en-GB" altLang="zh-CN" b="0" dirty="0">
                <a:sym typeface="Symbol" panose="05050102010706020507" pitchFamily="18" charset="2"/>
              </a:rPr>
            </a:br>
            <a:r>
              <a:rPr lang="en-GB" altLang="zh-CN" b="0" dirty="0">
                <a:sym typeface="Symbol" panose="05050102010706020507" pitchFamily="18" charset="2"/>
              </a:rPr>
              <a:t>Q(x): x’s birthday is on 20 December </a:t>
            </a:r>
            <a:endParaRPr lang="en-US" altLang="zh-CN" b="0" dirty="0">
              <a:sym typeface="Symbol" panose="05050102010706020507" pitchFamily="18" charset="2"/>
            </a:endParaRPr>
          </a:p>
          <a:p>
            <a:pPr eaLnBrk="1" hangingPunct="1"/>
            <a:endParaRPr lang="en-US" altLang="zh-CN" b="0" dirty="0">
              <a:sym typeface="Symbol" panose="05050102010706020507" pitchFamily="18" charset="2"/>
            </a:endParaRPr>
          </a:p>
        </p:txBody>
      </p:sp>
      <p:sp>
        <p:nvSpPr>
          <p:cNvPr id="154632" name="Text Box 8"/>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35CCB3AB-E550-43E2-9C5B-1B62FF4373DA}"/>
              </a:ext>
            </a:extLst>
          </p:cNvPr>
          <p:cNvSpPr>
            <a:spLocks noGrp="1"/>
          </p:cNvSpPr>
          <p:nvPr>
            <p:ph type="sldNum" sz="quarter" idx="12"/>
          </p:nvPr>
        </p:nvSpPr>
        <p:spPr/>
        <p:txBody>
          <a:bodyPr/>
          <a:lstStyle/>
          <a:p>
            <a:pPr>
              <a:defRPr/>
            </a:pPr>
            <a:fld id="{59ED569F-2F06-480B-BA3C-0CB384A7CB2F}" type="slidenum">
              <a:rPr lang="en-US" altLang="zh-CN" smtClean="0"/>
              <a:pPr>
                <a:defRPr/>
              </a:pPr>
              <a:t>96</a:t>
            </a:fld>
            <a:endParaRPr lang="en-US" altLang="zh-CN"/>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有限个体域上消去量词</a:t>
            </a:r>
            <a:r>
              <a:rPr lang="zh-CN" altLang="en-US"/>
              <a:t> </a:t>
            </a:r>
          </a:p>
        </p:txBody>
      </p:sp>
      <p:sp>
        <p:nvSpPr>
          <p:cNvPr id="625667" name="Rectangle 3">
            <a:extLst>
              <a:ext uri="{FF2B5EF4-FFF2-40B4-BE49-F238E27FC236}">
                <a16:creationId xmlns:a16="http://schemas.microsoft.com/office/drawing/2014/main" id="{33E3D802-D7F2-41CC-8D84-8F643B219390}"/>
              </a:ext>
            </a:extLst>
          </p:cNvPr>
          <p:cNvSpPr>
            <a:spLocks noGrp="1" noChangeArrowheads="1"/>
          </p:cNvSpPr>
          <p:nvPr>
            <p:ph type="body" idx="1"/>
          </p:nvPr>
        </p:nvSpPr>
        <p:spPr>
          <a:xfrm>
            <a:off x="611560" y="1556792"/>
            <a:ext cx="8229600" cy="4392488"/>
          </a:xfrm>
        </p:spPr>
        <p:txBody>
          <a:bodyPr/>
          <a:lstStyle/>
          <a:p>
            <a:pPr eaLnBrk="1" hangingPunct="1">
              <a:defRPr/>
            </a:pPr>
            <a:r>
              <a:rPr lang="zh-CN" altLang="en-US" sz="2800" b="0" dirty="0">
                <a:effectLst>
                  <a:outerShdw blurRad="38100" dist="38100" dir="2700000" algn="tl">
                    <a:srgbClr val="C0C0C0"/>
                  </a:outerShdw>
                </a:effectLst>
                <a:latin typeface="+mn-lt"/>
              </a:rPr>
              <a:t>设个体域为有限集</a:t>
            </a:r>
            <a:r>
              <a:rPr lang="en-US" altLang="zh-CN" sz="2800" b="0" dirty="0">
                <a:effectLst>
                  <a:outerShdw blurRad="38100" dist="38100" dir="2700000" algn="tl">
                    <a:srgbClr val="C0C0C0"/>
                  </a:outerShdw>
                </a:effectLst>
                <a:latin typeface="+mn-lt"/>
              </a:rPr>
              <a:t>D={a</a:t>
            </a:r>
            <a:r>
              <a:rPr lang="en-US" altLang="zh-CN" sz="2800" b="0" baseline="-30000" dirty="0">
                <a:effectLst>
                  <a:outerShdw blurRad="38100" dist="38100" dir="2700000" algn="tl">
                    <a:srgbClr val="C0C0C0"/>
                  </a:outerShdw>
                </a:effectLst>
                <a:latin typeface="+mn-lt"/>
              </a:rPr>
              <a:t>1</a:t>
            </a:r>
            <a:r>
              <a:rPr lang="en-US" altLang="zh-CN" sz="2800" b="0" dirty="0">
                <a:effectLst>
                  <a:outerShdw blurRad="38100" dist="38100" dir="2700000" algn="tl">
                    <a:srgbClr val="C0C0C0"/>
                  </a:outerShdw>
                </a:effectLst>
                <a:latin typeface="+mn-lt"/>
              </a:rPr>
              <a:t>, a</a:t>
            </a:r>
            <a:r>
              <a:rPr lang="en-US" altLang="zh-CN" sz="2800" b="0" baseline="-30000" dirty="0">
                <a:effectLst>
                  <a:outerShdw blurRad="38100" dist="38100" dir="2700000" algn="tl">
                    <a:srgbClr val="C0C0C0"/>
                  </a:outerShdw>
                </a:effectLst>
                <a:latin typeface="+mn-lt"/>
              </a:rPr>
              <a:t>2</a:t>
            </a:r>
            <a:r>
              <a:rPr lang="en-US" altLang="zh-CN" sz="2800" b="0" dirty="0">
                <a:effectLst>
                  <a:outerShdw blurRad="38100" dist="38100" dir="2700000" algn="tl">
                    <a:srgbClr val="C0C0C0"/>
                  </a:outerShdw>
                </a:effectLst>
                <a:latin typeface="+mn-lt"/>
              </a:rPr>
              <a:t>,</a:t>
            </a:r>
            <a:r>
              <a:rPr lang="en-US" altLang="zh-CN" sz="2800" b="0" dirty="0">
                <a:effectLst>
                  <a:outerShdw blurRad="38100" dist="38100" dir="2700000" algn="tl">
                    <a:srgbClr val="C0C0C0"/>
                  </a:outerShdw>
                </a:effectLst>
                <a:latin typeface="+mn-lt"/>
                <a:cs typeface="Arial" pitchFamily="34" charset="0"/>
              </a:rPr>
              <a:t>…</a:t>
            </a:r>
            <a:r>
              <a:rPr lang="en-US" altLang="zh-CN" sz="2800" b="0" dirty="0">
                <a:effectLst>
                  <a:outerShdw blurRad="38100" dist="38100" dir="2700000" algn="tl">
                    <a:srgbClr val="C0C0C0"/>
                  </a:outerShdw>
                </a:effectLst>
                <a:latin typeface="+mn-lt"/>
              </a:rPr>
              <a:t>, a</a:t>
            </a:r>
            <a:r>
              <a:rPr lang="en-US" altLang="zh-CN" sz="2800" b="0" baseline="-30000" dirty="0">
                <a:effectLst>
                  <a:outerShdw blurRad="38100" dist="38100" dir="2700000" algn="tl">
                    <a:srgbClr val="C0C0C0"/>
                  </a:outerShdw>
                </a:effectLst>
                <a:latin typeface="+mn-lt"/>
              </a:rPr>
              <a:t>n</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则</a:t>
            </a:r>
            <a:endParaRPr lang="en-US" altLang="zh-CN" sz="2800" b="0" dirty="0">
              <a:effectLst>
                <a:outerShdw blurRad="38100" dist="38100" dir="2700000" algn="tl">
                  <a:srgbClr val="C0C0C0"/>
                </a:outerShdw>
              </a:effectLst>
              <a:latin typeface="+mn-lt"/>
            </a:endParaRPr>
          </a:p>
          <a:p>
            <a:pPr lvl="1" eaLnBrk="1" hangingPunct="1">
              <a:defRPr/>
            </a:pPr>
            <a:r>
              <a:rPr lang="zh-CN" altLang="en-US"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a:t>
            </a:r>
            <a:r>
              <a:rPr lang="en-US" altLang="zh-CN" sz="2400" b="0" dirty="0">
                <a:effectLst>
                  <a:outerShdw blurRad="38100" dist="38100" dir="2700000" algn="tl">
                    <a:srgbClr val="C0C0C0"/>
                  </a:outerShdw>
                </a:effectLst>
                <a:latin typeface="+mn-lt"/>
              </a:rPr>
              <a:t>(x)</a:t>
            </a:r>
            <a:r>
              <a:rPr lang="en-US" altLang="zh-CN" sz="2400" b="0" dirty="0">
                <a:effectLst>
                  <a:outerShdw blurRad="38100" dist="38100" dir="2700000" algn="tl">
                    <a:srgbClr val="C0C0C0"/>
                  </a:outerShdw>
                </a:effectLst>
                <a:latin typeface="+mn-lt"/>
                <a:sym typeface="Symbol" pitchFamily="18" charset="2"/>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1</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2</a:t>
            </a:r>
            <a:r>
              <a:rPr lang="en-US" altLang="zh-CN" sz="2400" b="0" dirty="0">
                <a:effectLst>
                  <a:outerShdw blurRad="38100" dist="38100" dir="2700000" algn="tl">
                    <a:srgbClr val="C0C0C0"/>
                  </a:outerShdw>
                </a:effectLst>
                <a:latin typeface="+mn-lt"/>
              </a:rPr>
              <a:t>)∧</a:t>
            </a:r>
            <a:r>
              <a:rPr lang="en-US" altLang="zh-CN" sz="2400" b="0" dirty="0">
                <a:effectLst>
                  <a:outerShdw blurRad="38100" dist="38100" dir="2700000" algn="tl">
                    <a:srgbClr val="C0C0C0"/>
                  </a:outerShdw>
                </a:effectLst>
                <a:latin typeface="+mn-lt"/>
                <a:cs typeface="Arial" pitchFamily="34" charset="0"/>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n</a:t>
            </a:r>
            <a:r>
              <a:rPr lang="en-US" altLang="zh-CN" sz="2400" b="0" dirty="0">
                <a:effectLst>
                  <a:outerShdw blurRad="38100" dist="38100" dir="2700000" algn="tl">
                    <a:srgbClr val="C0C0C0"/>
                  </a:outerShdw>
                </a:effectLst>
                <a:latin typeface="+mn-lt"/>
              </a:rPr>
              <a:t>)</a:t>
            </a:r>
          </a:p>
          <a:p>
            <a:pPr lvl="1" eaLnBrk="1" hangingPunct="1">
              <a:defRPr/>
            </a:pPr>
            <a:r>
              <a:rPr lang="en-US" altLang="zh-CN"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a:t>
            </a:r>
            <a:r>
              <a:rPr lang="en-US" altLang="zh-CN" sz="2400" b="0" dirty="0">
                <a:effectLst>
                  <a:outerShdw blurRad="38100" dist="38100" dir="2700000" algn="tl">
                    <a:srgbClr val="C0C0C0"/>
                  </a:outerShdw>
                </a:effectLst>
                <a:latin typeface="+mn-lt"/>
              </a:rPr>
              <a:t>(x)</a:t>
            </a:r>
            <a:r>
              <a:rPr lang="en-US" altLang="zh-CN" sz="2400" b="0" dirty="0">
                <a:effectLst>
                  <a:outerShdw blurRad="38100" dist="38100" dir="2700000" algn="tl">
                    <a:srgbClr val="C0C0C0"/>
                  </a:outerShdw>
                </a:effectLst>
                <a:latin typeface="+mn-lt"/>
                <a:sym typeface="Symbol" pitchFamily="18" charset="2"/>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1</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2</a:t>
            </a:r>
            <a:r>
              <a:rPr lang="en-US" altLang="zh-CN" sz="2400" b="0" dirty="0">
                <a:effectLst>
                  <a:outerShdw blurRad="38100" dist="38100" dir="2700000" algn="tl">
                    <a:srgbClr val="C0C0C0"/>
                  </a:outerShdw>
                </a:effectLst>
                <a:latin typeface="+mn-lt"/>
              </a:rPr>
              <a:t>)∨</a:t>
            </a:r>
            <a:r>
              <a:rPr lang="en-US" altLang="zh-CN" sz="2400" b="0" dirty="0">
                <a:effectLst>
                  <a:outerShdw blurRad="38100" dist="38100" dir="2700000" algn="tl">
                    <a:srgbClr val="C0C0C0"/>
                  </a:outerShdw>
                </a:effectLst>
                <a:latin typeface="+mn-lt"/>
                <a:cs typeface="Arial" pitchFamily="34" charset="0"/>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n</a:t>
            </a:r>
            <a:r>
              <a:rPr lang="en-US" altLang="zh-CN" sz="2400" b="0" dirty="0">
                <a:effectLst>
                  <a:outerShdw blurRad="38100" dist="38100" dir="2700000" algn="tl">
                    <a:srgbClr val="C0C0C0"/>
                  </a:outerShdw>
                </a:effectLst>
                <a:latin typeface="+mn-lt"/>
              </a:rPr>
              <a:t>)</a:t>
            </a:r>
          </a:p>
          <a:p>
            <a:pPr eaLnBrk="1" hangingPunct="1">
              <a:defRPr/>
            </a:pPr>
            <a:r>
              <a:rPr lang="zh-CN" altLang="en-US" sz="2800" b="0" dirty="0">
                <a:effectLst>
                  <a:outerShdw blurRad="38100" dist="38100" dir="2700000" algn="tl">
                    <a:srgbClr val="C0C0C0"/>
                  </a:outerShdw>
                </a:effectLst>
                <a:latin typeface="+mn-lt"/>
              </a:rPr>
              <a:t>例</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个体域</a:t>
            </a:r>
            <a:r>
              <a:rPr lang="en-US" altLang="zh-CN" sz="2800" b="0" dirty="0">
                <a:effectLst>
                  <a:outerShdw blurRad="38100" dist="38100" dir="2700000" algn="tl">
                    <a:srgbClr val="C0C0C0"/>
                  </a:outerShdw>
                </a:effectLst>
                <a:latin typeface="+mn-lt"/>
              </a:rPr>
              <a:t>D={</a:t>
            </a:r>
            <a:r>
              <a:rPr lang="en-US" altLang="zh-CN" sz="2800" b="0" dirty="0" err="1">
                <a:effectLst>
                  <a:outerShdw blurRad="38100" dist="38100" dir="2700000" algn="tl">
                    <a:srgbClr val="C0C0C0"/>
                  </a:outerShdw>
                </a:effectLst>
                <a:latin typeface="+mn-lt"/>
              </a:rPr>
              <a:t>a,b,c</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则 </a:t>
            </a:r>
            <a:endParaRPr lang="en-US" altLang="zh-CN" sz="2800" b="0" dirty="0">
              <a:effectLst>
                <a:outerShdw blurRad="38100" dist="38100" dir="2700000" algn="tl">
                  <a:srgbClr val="C0C0C0"/>
                </a:outerShdw>
              </a:effectLst>
              <a:latin typeface="+mn-lt"/>
            </a:endParaRPr>
          </a:p>
          <a:p>
            <a:pPr lvl="1" eaLnBrk="1" hangingPunct="1">
              <a:defRPr/>
            </a:pPr>
            <a:r>
              <a:rPr lang="zh-CN" altLang="en-US"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t>
            </a:r>
            <a:r>
              <a:rPr lang="en-US" altLang="zh-CN" sz="2400" b="0" dirty="0" err="1">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yF</a:t>
            </a:r>
            <a:r>
              <a:rPr lang="en-US" altLang="zh-CN" sz="2400" b="0" dirty="0">
                <a:effectLst>
                  <a:outerShdw blurRad="38100" dist="38100" dir="2700000" algn="tl">
                    <a:srgbClr val="C0C0C0"/>
                  </a:outerShdw>
                </a:effectLst>
                <a:latin typeface="+mn-lt"/>
              </a:rPr>
              <a:t>(</a:t>
            </a:r>
            <a:r>
              <a:rPr lang="en-US" altLang="zh-CN" sz="2400" b="0" dirty="0" err="1">
                <a:effectLst>
                  <a:outerShdw blurRad="38100" dist="38100" dir="2700000" algn="tl">
                    <a:srgbClr val="C0C0C0"/>
                  </a:outerShdw>
                </a:effectLst>
                <a:latin typeface="+mn-lt"/>
              </a:rPr>
              <a:t>x,y</a:t>
            </a:r>
            <a:r>
              <a:rPr lang="en-US" altLang="zh-CN" sz="24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a:t>
            </a:r>
            <a:r>
              <a:rPr lang="en-US" altLang="zh-CN" sz="2800" b="0" dirty="0">
                <a:effectLst>
                  <a:outerShdw blurRad="38100" dist="38100" dir="2700000" algn="tl">
                    <a:srgbClr val="C0C0C0"/>
                  </a:outerShdw>
                </a:effectLst>
                <a:latin typeface="+mn-lt"/>
                <a:sym typeface="Symbol" pitchFamily="18" charset="2"/>
              </a:rPr>
              <a:t></a:t>
            </a:r>
            <a:r>
              <a:rPr lang="en-US" altLang="zh-CN" sz="2800" b="0" dirty="0">
                <a:effectLst>
                  <a:outerShdw blurRad="38100" dist="38100" dir="2700000" algn="tl">
                    <a:srgbClr val="C0C0C0"/>
                  </a:outerShdw>
                </a:effectLst>
                <a:latin typeface="+mn-lt"/>
              </a:rPr>
              <a:t>x (F(</a:t>
            </a:r>
            <a:r>
              <a:rPr lang="en-US" altLang="zh-CN" sz="2800" b="0" dirty="0" err="1">
                <a:effectLst>
                  <a:outerShdw blurRad="38100" dist="38100" dir="2700000" algn="tl">
                    <a:srgbClr val="C0C0C0"/>
                  </a:outerShdw>
                </a:effectLst>
                <a:latin typeface="+mn-lt"/>
              </a:rPr>
              <a:t>x,a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x,b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x,c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a:t>
            </a:r>
            <a:r>
              <a:rPr lang="en-US" altLang="zh-CN" sz="2800" b="0" dirty="0">
                <a:effectLst>
                  <a:outerShdw blurRad="38100" dist="38100" dir="2700000" algn="tl">
                    <a:srgbClr val="C0C0C0"/>
                  </a:outerShdw>
                </a:effectLst>
                <a:latin typeface="+mn-lt"/>
                <a:sym typeface="Symbol" pitchFamily="18" charset="2"/>
              </a:rPr>
              <a:t></a:t>
            </a: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a,a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a,b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a,c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b,a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b,b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b,c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c,a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c,b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c,c</a:t>
            </a:r>
            <a:r>
              <a:rPr lang="en-US" altLang="zh-CN" sz="2800" b="0" dirty="0">
                <a:effectLst>
                  <a:outerShdw blurRad="38100" dist="38100" dir="2700000" algn="tl">
                    <a:srgbClr val="C0C0C0"/>
                  </a:outerShdw>
                </a:effectLst>
                <a:latin typeface="+mn-lt"/>
              </a:rPr>
              <a:t>))</a:t>
            </a:r>
            <a:r>
              <a:rPr lang="en-US" altLang="zh-CN" sz="2800" b="0" dirty="0">
                <a:latin typeface="+mn-lt"/>
              </a:rPr>
              <a:t> </a:t>
            </a:r>
          </a:p>
        </p:txBody>
      </p:sp>
      <p:sp>
        <p:nvSpPr>
          <p:cNvPr id="2" name="灯片编号占位符 1">
            <a:extLst>
              <a:ext uri="{FF2B5EF4-FFF2-40B4-BE49-F238E27FC236}">
                <a16:creationId xmlns:a16="http://schemas.microsoft.com/office/drawing/2014/main" id="{D8BC1AE8-8273-49F2-A4FA-981F76CA9AD2}"/>
              </a:ext>
            </a:extLst>
          </p:cNvPr>
          <p:cNvSpPr>
            <a:spLocks noGrp="1"/>
          </p:cNvSpPr>
          <p:nvPr>
            <p:ph type="sldNum" sz="quarter" idx="12"/>
          </p:nvPr>
        </p:nvSpPr>
        <p:spPr/>
        <p:txBody>
          <a:bodyPr/>
          <a:lstStyle/>
          <a:p>
            <a:pPr>
              <a:defRPr/>
            </a:pPr>
            <a:fld id="{59ED569F-2F06-480B-BA3C-0CB384A7CB2F}" type="slidenum">
              <a:rPr lang="en-US" altLang="zh-CN" smtClean="0"/>
              <a:pPr>
                <a:defRPr/>
              </a:pPr>
              <a:t>97</a:t>
            </a:fld>
            <a:endParaRPr lang="en-US" altLang="zh-CN"/>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27715" name="Rectangle 3">
            <a:extLst>
              <a:ext uri="{FF2B5EF4-FFF2-40B4-BE49-F238E27FC236}">
                <a16:creationId xmlns:a16="http://schemas.microsoft.com/office/drawing/2014/main" id="{E27AF7C7-BC8F-44B8-912C-9801342236C8}"/>
              </a:ext>
            </a:extLst>
          </p:cNvPr>
          <p:cNvSpPr>
            <a:spLocks noGrp="1" noChangeArrowheads="1"/>
          </p:cNvSpPr>
          <p:nvPr>
            <p:ph type="body" idx="1"/>
          </p:nvPr>
        </p:nvSpPr>
        <p:spPr/>
        <p:txBody>
          <a:bodyPr/>
          <a:lstStyle/>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solidFill>
                  <a:srgbClr val="C00000"/>
                </a:solidFill>
                <a:effectLst>
                  <a:outerShdw blurRad="38100" dist="38100" dir="2700000" algn="tl">
                    <a:srgbClr val="C0C0C0"/>
                  </a:outerShdw>
                </a:effectLst>
                <a:latin typeface="Wingdings" pitchFamily="2" charset="2"/>
              </a:rPr>
              <a:t>n</a:t>
            </a:r>
            <a:r>
              <a:rPr lang="en-US" altLang="zh-CN" sz="2800" b="0" dirty="0">
                <a:solidFill>
                  <a:srgbClr val="C00000"/>
                </a:solidFill>
                <a:effectLst>
                  <a:outerShdw blurRad="38100" dist="38100" dir="2700000" algn="tl">
                    <a:srgbClr val="C0C0C0"/>
                  </a:outerShdw>
                </a:effectLst>
                <a:cs typeface="Times New Roman"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x(A(x)→B)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err="1">
                <a:solidFill>
                  <a:srgbClr val="C00000"/>
                </a:solidFill>
                <a:effectLst>
                  <a:outerShdw blurRad="38100" dist="38100" dir="2700000" algn="tl">
                    <a:srgbClr val="C0C0C0"/>
                  </a:outerShdw>
                </a:effectLst>
                <a:latin typeface="Georgia" pitchFamily="18" charset="0"/>
              </a:rPr>
              <a:t>xA</a:t>
            </a:r>
            <a:r>
              <a:rPr lang="en-US" altLang="zh-CN" sz="2800" b="0" dirty="0">
                <a:solidFill>
                  <a:srgbClr val="C00000"/>
                </a:solidFill>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说明</a:t>
            </a:r>
            <a:r>
              <a:rPr lang="en-US" altLang="zh-CN" sz="2800" b="0" dirty="0">
                <a:effectLst>
                  <a:outerShdw blurRad="38100" dist="38100" dir="2700000" algn="tl">
                    <a:srgbClr val="C0C0C0"/>
                  </a:outerShdw>
                </a:effectLst>
                <a:latin typeface="Georgia" pitchFamily="18" charset="0"/>
              </a:rPr>
              <a:t>:   B</a:t>
            </a:r>
            <a:r>
              <a:rPr lang="zh-CN" altLang="en-US" sz="2800" b="0" dirty="0">
                <a:effectLst>
                  <a:outerShdw blurRad="38100" dist="38100" dir="2700000" algn="tl">
                    <a:srgbClr val="C0C0C0"/>
                  </a:outerShdw>
                </a:effectLst>
                <a:latin typeface="Georgia" pitchFamily="18" charset="0"/>
              </a:rPr>
              <a:t>中不含</a:t>
            </a:r>
            <a:r>
              <a:rPr lang="en-US" altLang="zh-CN" sz="2800" b="0" dirty="0">
                <a:effectLst>
                  <a:outerShdw blurRad="38100" dist="38100" dir="2700000" algn="tl">
                    <a:srgbClr val="C0C0C0"/>
                  </a:outerShdw>
                </a:effectLst>
                <a:latin typeface="Georgia" pitchFamily="18" charset="0"/>
              </a:rPr>
              <a:t>x</a:t>
            </a:r>
            <a:r>
              <a:rPr lang="zh-CN" altLang="en-US" sz="2800" b="0" dirty="0">
                <a:effectLst>
                  <a:outerShdw blurRad="38100" dist="38100" dir="2700000" algn="tl">
                    <a:srgbClr val="C0C0C0"/>
                  </a:outerShdw>
                </a:effectLst>
                <a:latin typeface="Georgia" pitchFamily="18" charset="0"/>
              </a:rPr>
              <a:t>的出现</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1: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(x)∨G(y)</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2: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t>
            </a:r>
            <a:r>
              <a:rPr lang="en-US" altLang="zh-CN" sz="2800" b="0" dirty="0" err="1">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rPr>
              <a:t>(F(x)∧G(y))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 </a:t>
            </a:r>
          </a:p>
          <a:p>
            <a:pPr eaLnBrk="1" hangingPunct="1">
              <a:lnSpc>
                <a:spcPct val="90000"/>
              </a:lnSpc>
              <a:buFontTx/>
              <a:buNone/>
              <a:defRPr/>
            </a:pP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a:t>
            </a:r>
            <a:r>
              <a:rPr lang="en-US" altLang="zh-CN" sz="2800" b="0" dirty="0"/>
              <a:t> </a:t>
            </a:r>
          </a:p>
        </p:txBody>
      </p:sp>
      <p:sp>
        <p:nvSpPr>
          <p:cNvPr id="2" name="灯片编号占位符 1">
            <a:extLst>
              <a:ext uri="{FF2B5EF4-FFF2-40B4-BE49-F238E27FC236}">
                <a16:creationId xmlns:a16="http://schemas.microsoft.com/office/drawing/2014/main" id="{39146640-C4E4-4EEF-BB48-8D1BA3734B20}"/>
              </a:ext>
            </a:extLst>
          </p:cNvPr>
          <p:cNvSpPr>
            <a:spLocks noGrp="1"/>
          </p:cNvSpPr>
          <p:nvPr>
            <p:ph type="sldNum" sz="quarter" idx="12"/>
          </p:nvPr>
        </p:nvSpPr>
        <p:spPr/>
        <p:txBody>
          <a:bodyPr/>
          <a:lstStyle/>
          <a:p>
            <a:pPr>
              <a:defRPr/>
            </a:pPr>
            <a:fld id="{59ED569F-2F06-480B-BA3C-0CB384A7CB2F}" type="slidenum">
              <a:rPr lang="en-US" altLang="zh-CN" smtClean="0"/>
              <a:pPr>
                <a:defRPr/>
              </a:pPr>
              <a:t>98</a:t>
            </a:fld>
            <a:endParaRPr lang="en-US" altLang="zh-CN"/>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dirty="0">
                <a:latin typeface="Times New Roman" panose="02020603050405020304" pitchFamily="18" charset="0"/>
              </a:rPr>
              <a:t>量词辖域收缩与扩张</a:t>
            </a:r>
            <a:endParaRPr lang="en-US" altLang="zh-CN" dirty="0"/>
          </a:p>
        </p:txBody>
      </p:sp>
      <p:sp>
        <p:nvSpPr>
          <p:cNvPr id="628739" name="Rectangle 3">
            <a:extLst>
              <a:ext uri="{FF2B5EF4-FFF2-40B4-BE49-F238E27FC236}">
                <a16:creationId xmlns:a16="http://schemas.microsoft.com/office/drawing/2014/main" id="{1A4243B3-FC11-4863-BA81-AA00EDFE06F2}"/>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B∨A(x))</a:t>
            </a:r>
          </a:p>
          <a:p>
            <a:pPr eaLnBrk="1" hangingPunct="1">
              <a:buFontTx/>
              <a:buNone/>
              <a:defRPr/>
            </a:pP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p>
        </p:txBody>
      </p:sp>
      <p:sp>
        <p:nvSpPr>
          <p:cNvPr id="2" name="灯片编号占位符 1">
            <a:extLst>
              <a:ext uri="{FF2B5EF4-FFF2-40B4-BE49-F238E27FC236}">
                <a16:creationId xmlns:a16="http://schemas.microsoft.com/office/drawing/2014/main" id="{33E604EE-B6B9-4DE1-BB89-CA75157753C5}"/>
              </a:ext>
            </a:extLst>
          </p:cNvPr>
          <p:cNvSpPr>
            <a:spLocks noGrp="1"/>
          </p:cNvSpPr>
          <p:nvPr>
            <p:ph type="sldNum" sz="quarter" idx="12"/>
          </p:nvPr>
        </p:nvSpPr>
        <p:spPr/>
        <p:txBody>
          <a:bodyPr/>
          <a:lstStyle/>
          <a:p>
            <a:pPr>
              <a:defRPr/>
            </a:pPr>
            <a:fld id="{59ED569F-2F06-480B-BA3C-0CB384A7CB2F}" type="slidenum">
              <a:rPr lang="en-US" altLang="zh-CN" smtClean="0"/>
              <a:pPr>
                <a:defRPr/>
              </a:pPr>
              <a:t>99</a:t>
            </a:fld>
            <a:endParaRPr lang="en-US" altLang="zh-CN"/>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TIMING" val="|1.4|0.8|0.4"/>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i  \rightarrow q$&#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23606</TotalTime>
  <Words>17801</Words>
  <Application>Microsoft Office PowerPoint</Application>
  <PresentationFormat>全屏显示(4:3)</PresentationFormat>
  <Paragraphs>1817</Paragraphs>
  <Slides>178</Slides>
  <Notes>104</Notes>
  <HiddenSlides>0</HiddenSlides>
  <MMClips>6</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178</vt:i4>
      </vt:variant>
    </vt:vector>
  </HeadingPairs>
  <TitlesOfParts>
    <vt:vector size="199" baseType="lpstr">
      <vt:lpstr>Arial Unicode MS</vt:lpstr>
      <vt:lpstr>STIXGeneral-Regular</vt:lpstr>
      <vt:lpstr>t</vt:lpstr>
      <vt:lpstr>黑体</vt:lpstr>
      <vt:lpstr>楷体_GB2312</vt:lpstr>
      <vt:lpstr>宋体</vt:lpstr>
      <vt:lpstr>微软雅黑</vt:lpstr>
      <vt:lpstr>Arial</vt:lpstr>
      <vt:lpstr>Arial Narrow</vt:lpstr>
      <vt:lpstr>Calibri</vt:lpstr>
      <vt:lpstr>Cambria Math</vt:lpstr>
      <vt:lpstr>Georgia</vt:lpstr>
      <vt:lpstr>MT Extra</vt:lpstr>
      <vt:lpstr>Symbol</vt:lpstr>
      <vt:lpstr>Times New Roman</vt:lpstr>
      <vt:lpstr>Wingdings</vt:lpstr>
      <vt:lpstr>Wingdings 2</vt:lpstr>
      <vt:lpstr>默认设计模板</vt:lpstr>
      <vt:lpstr>Document</vt:lpstr>
      <vt:lpstr>公式</vt:lpstr>
      <vt:lpstr>Equation</vt:lpstr>
      <vt:lpstr>1 The Foundations: Logic and Proofs</vt:lpstr>
      <vt:lpstr>Foundations of Logic: Overview</vt:lpstr>
      <vt:lpstr>1.1 Propositional Logic (命题逻辑)</vt:lpstr>
      <vt:lpstr>Propositions in natural language</vt:lpstr>
      <vt:lpstr>Propositions（命题）</vt:lpstr>
      <vt:lpstr>Examples of Propositions</vt:lpstr>
      <vt:lpstr>Propositional variables</vt:lpstr>
      <vt:lpstr>PowerPoint 演示文稿</vt:lpstr>
      <vt:lpstr>Propositions in Propositional Logic</vt:lpstr>
      <vt:lpstr>Operators / Connectives（联结词）</vt:lpstr>
      <vt:lpstr>Logical Operators (逻辑运算）</vt:lpstr>
      <vt:lpstr>Some Popular Boolean Operators</vt:lpstr>
      <vt:lpstr>Negation (否定联结词)</vt:lpstr>
      <vt:lpstr>Conjunction (合取联结词)</vt:lpstr>
      <vt:lpstr>Conjunction (合取联结词)</vt:lpstr>
      <vt:lpstr>Disjunction (析取联结词)</vt:lpstr>
      <vt:lpstr>Disjunction (析取联结词)</vt:lpstr>
      <vt:lpstr>The Exclusive Or Operator</vt:lpstr>
      <vt:lpstr>The Exclusive Or Operator</vt:lpstr>
      <vt:lpstr>Implication (蕴含联结词)</vt:lpstr>
      <vt:lpstr>Implication (蕴含联结词)</vt:lpstr>
      <vt:lpstr>Different Ways of Expressing p →q  </vt:lpstr>
      <vt:lpstr>Converse, Inverse and Contrapositive 逆命题 否命题 逆否命题 </vt:lpstr>
      <vt:lpstr>Biconditional (等价联结词)</vt:lpstr>
      <vt:lpstr>Biconditional Truth Table</vt:lpstr>
      <vt:lpstr>Boolean Operations Summary</vt:lpstr>
      <vt:lpstr>Precedence (优先级) of Logical Operators</vt:lpstr>
      <vt:lpstr>Truth Tables For Compound Propositions</vt:lpstr>
      <vt:lpstr>Truth Tables For Compound Propositions</vt:lpstr>
      <vt:lpstr>Example Truth Table</vt:lpstr>
      <vt:lpstr>Equivalent Propositions</vt:lpstr>
      <vt:lpstr>The language of propositional logic defined more properly</vt:lpstr>
      <vt:lpstr>Precedence of logical operators Nested Propositional Expressions</vt:lpstr>
      <vt:lpstr>§1.2   Applications of Propositional Logic </vt:lpstr>
      <vt:lpstr>Applications of Propositional Logic: Summary</vt:lpstr>
      <vt:lpstr>Translating English Sentences</vt:lpstr>
      <vt:lpstr>System Specifications</vt:lpstr>
      <vt:lpstr>Consistent System Specifications</vt:lpstr>
      <vt:lpstr>Logic Puzzles</vt:lpstr>
      <vt:lpstr>Logic Circuits </vt:lpstr>
      <vt:lpstr>1 The Foundations: Logic and Proofs</vt:lpstr>
      <vt:lpstr>Tautologies 永真式</vt:lpstr>
      <vt:lpstr>Contradictions 永假式</vt:lpstr>
      <vt:lpstr>What’s left besides  Tautologies and Contradictions</vt:lpstr>
      <vt:lpstr>Tautologies, Contradictions,  and Contingencies</vt:lpstr>
      <vt:lpstr>Which of these are tautologies?</vt:lpstr>
      <vt:lpstr>Logical Equivalence 等值式</vt:lpstr>
      <vt:lpstr>Propositional Equivalence</vt:lpstr>
      <vt:lpstr>Logical Equivalences 逻辑等值式</vt:lpstr>
      <vt:lpstr>Logical Equivalences</vt:lpstr>
      <vt:lpstr>Logical Equivalences</vt:lpstr>
      <vt:lpstr>Logical Equivalences</vt:lpstr>
      <vt:lpstr>Logical Equivalences</vt:lpstr>
      <vt:lpstr>More Equivalence Laws</vt:lpstr>
      <vt:lpstr>Defining Operators via Equivalences</vt:lpstr>
      <vt:lpstr>Tautologies revisited</vt:lpstr>
      <vt:lpstr>EXAMPLE 4 </vt:lpstr>
      <vt:lpstr>Table 4</vt:lpstr>
      <vt:lpstr>置换规则</vt:lpstr>
      <vt:lpstr>Constructing New Logical Equivalences</vt:lpstr>
      <vt:lpstr>Equivalence Proofs</vt:lpstr>
      <vt:lpstr> Equivalence Proofs</vt:lpstr>
      <vt:lpstr>Logically Equivalent</vt:lpstr>
      <vt:lpstr>Application</vt:lpstr>
      <vt:lpstr>Application</vt:lpstr>
      <vt:lpstr>PowerPoint 演示文稿</vt:lpstr>
      <vt:lpstr>1 The Foundations: Logic and Proofs</vt:lpstr>
      <vt:lpstr>Section Summary</vt:lpstr>
      <vt:lpstr>苏格拉底三段论</vt:lpstr>
      <vt:lpstr>Introducing Predicate Logic</vt:lpstr>
      <vt:lpstr>个体词相关的基本概念</vt:lpstr>
      <vt:lpstr>谓词相关的基本概念</vt:lpstr>
      <vt:lpstr>Propositional Functions</vt:lpstr>
      <vt:lpstr>Examples of Propositional Functions</vt:lpstr>
      <vt:lpstr>Section Summary</vt:lpstr>
      <vt:lpstr>Quantifiers 量词</vt:lpstr>
      <vt:lpstr>Universal Quantifier  全称量词</vt:lpstr>
      <vt:lpstr>Existential Quantifier 存在量词</vt:lpstr>
      <vt:lpstr>Thinking about Quantifiers</vt:lpstr>
      <vt:lpstr>Precedence of Quantifiers</vt:lpstr>
      <vt:lpstr>Returning to the Socrates Example </vt:lpstr>
      <vt:lpstr>Equivalences in Predicate Logic</vt:lpstr>
      <vt:lpstr>Section Summary</vt:lpstr>
      <vt:lpstr>Negating Quantified Expressions</vt:lpstr>
      <vt:lpstr>Negating Quantified Expressions (continued)</vt:lpstr>
      <vt:lpstr>De Morgan’s Laws for Quantifiers</vt:lpstr>
      <vt:lpstr>Section Summary</vt:lpstr>
      <vt:lpstr>Translation from English to Logic</vt:lpstr>
      <vt:lpstr>采用一阶逻辑将下列命题符号化 </vt:lpstr>
      <vt:lpstr>More Predicate Calculus Definitions (optional)</vt:lpstr>
      <vt:lpstr>1 The Foundations: Logic and Proofs</vt:lpstr>
      <vt:lpstr>量词嵌套</vt:lpstr>
      <vt:lpstr>Quantifier Equivalence Laws</vt:lpstr>
      <vt:lpstr>Negating nested quantifiers</vt:lpstr>
      <vt:lpstr>More Equivalence Laws</vt:lpstr>
      <vt:lpstr>More Equivalence Laws</vt:lpstr>
      <vt:lpstr>有限个体域上消去量词 </vt:lpstr>
      <vt:lpstr>量词辖域收缩与扩张() </vt:lpstr>
      <vt:lpstr>量词辖域收缩与扩张</vt:lpstr>
      <vt:lpstr>量词辖域收缩与扩张() </vt:lpstr>
      <vt:lpstr>量词辖域收缩与扩张(、续) </vt:lpstr>
      <vt:lpstr>量词分配 </vt:lpstr>
      <vt:lpstr>量词分配(反例) </vt:lpstr>
      <vt:lpstr>换名(rename)规则 </vt:lpstr>
      <vt:lpstr>代替(substitute)规则 </vt:lpstr>
      <vt:lpstr>Dangerous situations</vt:lpstr>
      <vt:lpstr>谓词公式的范式</vt:lpstr>
      <vt:lpstr>求下列公式的前束范式</vt:lpstr>
      <vt:lpstr>1 The Foundations: Logic and Proofs</vt:lpstr>
      <vt:lpstr>Argument(论证)</vt:lpstr>
      <vt:lpstr>Definition 1</vt:lpstr>
      <vt:lpstr>Argument form</vt:lpstr>
      <vt:lpstr>Argument form 论证的形式结构</vt:lpstr>
      <vt:lpstr>Argument form 论证的形式结构</vt:lpstr>
      <vt:lpstr>Inference Rules 推理规则  General Form</vt:lpstr>
      <vt:lpstr>Inference Rules &amp; Implications</vt:lpstr>
      <vt:lpstr>Modus Ponens &amp; Tollens</vt:lpstr>
      <vt:lpstr>Syllogism Inference Rules</vt:lpstr>
      <vt:lpstr>Some Inference Rules</vt:lpstr>
      <vt:lpstr>Syllogism Inference Rules</vt:lpstr>
      <vt:lpstr>Formal Proofs</vt:lpstr>
      <vt:lpstr>Example  </vt:lpstr>
      <vt:lpstr>Proof Example</vt:lpstr>
      <vt:lpstr>Example  </vt:lpstr>
      <vt:lpstr>Rules of Inference.</vt:lpstr>
      <vt:lpstr>推理规则</vt:lpstr>
      <vt:lpstr>证明</vt:lpstr>
      <vt:lpstr>推理证明(举例、续)</vt:lpstr>
      <vt:lpstr>推理规则</vt:lpstr>
      <vt:lpstr>附加前提推理规则</vt:lpstr>
      <vt:lpstr>附加前提推理规则</vt:lpstr>
      <vt:lpstr>反证推理规则         </vt:lpstr>
      <vt:lpstr>反证推理规则         </vt:lpstr>
      <vt:lpstr>Rules of Inference for Quantified Statements  一阶谓词的推理规则</vt:lpstr>
      <vt:lpstr>一阶逻辑推理定律(定义)</vt:lpstr>
      <vt:lpstr>一阶逻辑的常用推理规则</vt:lpstr>
      <vt:lpstr>Inference Rules for Quantifiers</vt:lpstr>
      <vt:lpstr>UI规则(universal instantiation) 全称量词实例化规则　</vt:lpstr>
      <vt:lpstr>UG规则(universal generalization) 全称量词引入规则</vt:lpstr>
      <vt:lpstr>EI规则(existential instantiation) 存在量词实例化规则</vt:lpstr>
      <vt:lpstr>EG规则(existential generalization) 存在量词引入规则</vt:lpstr>
      <vt:lpstr>构造推理的证明(举例)</vt:lpstr>
      <vt:lpstr>Returning to the Socrates Example </vt:lpstr>
      <vt:lpstr>Returning to the Socrates Example </vt:lpstr>
      <vt:lpstr>构造推理的证明(举例、续)</vt:lpstr>
      <vt:lpstr>构造推理的证明(举例、续)</vt:lpstr>
      <vt:lpstr>Example</vt:lpstr>
      <vt:lpstr>Example 13</vt:lpstr>
      <vt:lpstr>Example 13</vt:lpstr>
      <vt:lpstr>1 The Foundations: Logic and Proofs</vt:lpstr>
      <vt:lpstr>1.7 Introduction to Proofs 定理证明方法</vt:lpstr>
      <vt:lpstr>推理（deduction）</vt:lpstr>
      <vt:lpstr>1.7 Introduction to Proofs 定理证明方法</vt:lpstr>
      <vt:lpstr>Proof Methods for Implications</vt:lpstr>
      <vt:lpstr>Direct Proof Example</vt:lpstr>
      <vt:lpstr>Indirect Proof Example Proof by Contraposition</vt:lpstr>
      <vt:lpstr>Proof by Contradiction</vt:lpstr>
      <vt:lpstr>Proof by Contradiction Example</vt:lpstr>
      <vt:lpstr>Common Fallacies</vt:lpstr>
      <vt:lpstr>Circular Reasoning</vt:lpstr>
      <vt:lpstr>1 The Foundations: Logic and Proofs</vt:lpstr>
      <vt:lpstr>1.8 Proof Methods and Strategy</vt:lpstr>
      <vt:lpstr>Proof Strategies for  proving p → q</vt:lpstr>
      <vt:lpstr>Forward Reasoning</vt:lpstr>
      <vt:lpstr>Backward Reasoning</vt:lpstr>
      <vt:lpstr>Backward Reasoning Example</vt:lpstr>
      <vt:lpstr>Steps of Example</vt:lpstr>
      <vt:lpstr>“Forwardized” version of Example</vt:lpstr>
      <vt:lpstr>Proof by Cases</vt:lpstr>
      <vt:lpstr>Proof by Cases</vt:lpstr>
      <vt:lpstr>Proof by Cases</vt:lpstr>
      <vt:lpstr>Without Loss of Generality</vt:lpstr>
      <vt:lpstr>Proving Existentials</vt:lpstr>
      <vt:lpstr>Constructive Existence Proof</vt:lpstr>
      <vt:lpstr>Another Constructive  Existence Proof</vt:lpstr>
      <vt:lpstr>The proof...</vt:lpstr>
      <vt:lpstr>Nonconstructive Existence Proof</vt:lpstr>
      <vt:lpstr>The proof, using proof by cases...</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Hao Jie</cp:lastModifiedBy>
  <cp:revision>412</cp:revision>
  <dcterms:created xsi:type="dcterms:W3CDTF">2006-02-04T04:37:56Z</dcterms:created>
  <dcterms:modified xsi:type="dcterms:W3CDTF">2024-06-11T01:23:13Z</dcterms:modified>
</cp:coreProperties>
</file>