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82"/>
  </p:notesMasterIdLst>
  <p:handoutMasterIdLst>
    <p:handoutMasterId r:id="rId83"/>
  </p:handoutMasterIdLst>
  <p:sldIdLst>
    <p:sldId id="273" r:id="rId10"/>
    <p:sldId id="276" r:id="rId11"/>
    <p:sldId id="414" r:id="rId12"/>
    <p:sldId id="419" r:id="rId13"/>
    <p:sldId id="568" r:id="rId14"/>
    <p:sldId id="570" r:id="rId15"/>
    <p:sldId id="571" r:id="rId16"/>
    <p:sldId id="572" r:id="rId17"/>
    <p:sldId id="573" r:id="rId18"/>
    <p:sldId id="679" r:id="rId19"/>
    <p:sldId id="676" r:id="rId20"/>
    <p:sldId id="677" r:id="rId21"/>
    <p:sldId id="678" r:id="rId22"/>
    <p:sldId id="574" r:id="rId23"/>
    <p:sldId id="673" r:id="rId24"/>
    <p:sldId id="415" r:id="rId25"/>
    <p:sldId id="691" r:id="rId26"/>
    <p:sldId id="692" r:id="rId27"/>
    <p:sldId id="693" r:id="rId28"/>
    <p:sldId id="575" r:id="rId29"/>
    <p:sldId id="576" r:id="rId30"/>
    <p:sldId id="694" r:id="rId31"/>
    <p:sldId id="492" r:id="rId32"/>
    <p:sldId id="577" r:id="rId33"/>
    <p:sldId id="578" r:id="rId34"/>
    <p:sldId id="680" r:id="rId35"/>
    <p:sldId id="617" r:id="rId36"/>
    <p:sldId id="579" r:id="rId37"/>
    <p:sldId id="580" r:id="rId38"/>
    <p:sldId id="684" r:id="rId39"/>
    <p:sldId id="681" r:id="rId40"/>
    <p:sldId id="682" r:id="rId41"/>
    <p:sldId id="581" r:id="rId42"/>
    <p:sldId id="582" r:id="rId43"/>
    <p:sldId id="683" r:id="rId44"/>
    <p:sldId id="685" r:id="rId45"/>
    <p:sldId id="686" r:id="rId46"/>
    <p:sldId id="583" r:id="rId47"/>
    <p:sldId id="690" r:id="rId48"/>
    <p:sldId id="584" r:id="rId49"/>
    <p:sldId id="698" r:id="rId50"/>
    <p:sldId id="585" r:id="rId51"/>
    <p:sldId id="586" r:id="rId52"/>
    <p:sldId id="688" r:id="rId53"/>
    <p:sldId id="687" r:id="rId54"/>
    <p:sldId id="696" r:id="rId55"/>
    <p:sldId id="420" r:id="rId56"/>
    <p:sldId id="588" r:id="rId57"/>
    <p:sldId id="699" r:id="rId58"/>
    <p:sldId id="674" r:id="rId59"/>
    <p:sldId id="591" r:id="rId60"/>
    <p:sldId id="592" r:id="rId61"/>
    <p:sldId id="700" r:id="rId62"/>
    <p:sldId id="593" r:id="rId63"/>
    <p:sldId id="594" r:id="rId64"/>
    <p:sldId id="595" r:id="rId65"/>
    <p:sldId id="701" r:id="rId66"/>
    <p:sldId id="703" r:id="rId67"/>
    <p:sldId id="706" r:id="rId68"/>
    <p:sldId id="596" r:id="rId69"/>
    <p:sldId id="597" r:id="rId70"/>
    <p:sldId id="599" r:id="rId71"/>
    <p:sldId id="600" r:id="rId72"/>
    <p:sldId id="601" r:id="rId73"/>
    <p:sldId id="602" r:id="rId74"/>
    <p:sldId id="618" r:id="rId75"/>
    <p:sldId id="603" r:id="rId76"/>
    <p:sldId id="604" r:id="rId77"/>
    <p:sldId id="705" r:id="rId78"/>
    <p:sldId id="605" r:id="rId79"/>
    <p:sldId id="606" r:id="rId80"/>
    <p:sldId id="607"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1A587B"/>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93" autoAdjust="0"/>
    <p:restoredTop sz="94737" autoAdjust="0"/>
  </p:normalViewPr>
  <p:slideViewPr>
    <p:cSldViewPr>
      <p:cViewPr varScale="1">
        <p:scale>
          <a:sx n="112" d="100"/>
          <a:sy n="112" d="100"/>
        </p:scale>
        <p:origin x="968" y="20"/>
      </p:cViewPr>
      <p:guideLst>
        <p:guide orient="horz" pos="3408"/>
        <p:guide orient="horz" pos="3600"/>
        <p:guide orient="horz" pos="912"/>
        <p:guide orient="horz" pos="3360"/>
        <p:guide pos="5616"/>
        <p:guide pos="4320"/>
      </p:guideLst>
    </p:cSldViewPr>
  </p:slideViewPr>
  <p:outlineViewPr>
    <p:cViewPr>
      <p:scale>
        <a:sx n="33" d="100"/>
        <a:sy n="33" d="100"/>
      </p:scale>
      <p:origin x="0" y="-117684"/>
    </p:cViewPr>
  </p:outlineViewPr>
  <p:notesTextViewPr>
    <p:cViewPr>
      <p:scale>
        <a:sx n="1" d="1"/>
        <a:sy n="1" d="1"/>
      </p:scale>
      <p:origin x="0" y="0"/>
    </p:cViewPr>
  </p:notesTextViewPr>
  <p:sorterViewPr>
    <p:cViewPr>
      <p:scale>
        <a:sx n="200" d="100"/>
        <a:sy n="200" d="100"/>
      </p:scale>
      <p:origin x="0" y="-5440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presProps" Target="presProps.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tableStyles" Target="tableStyles.xml"/><Relationship Id="rId61" Type="http://schemas.openxmlformats.org/officeDocument/2006/relationships/slide" Target="slides/slide52.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6/13/2024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8" name="Jump Link"/>
          <p:cNvSpPr>
            <a:spLocks noGrp="1"/>
          </p:cNvSpPr>
          <p:nvPr>
            <p:ph type="body" sz="quarter" idx="27" hasCustomPrompt="1"/>
          </p:nvPr>
        </p:nvSpPr>
        <p:spPr>
          <a:xfrm>
            <a:off x="3465576" y="6553200"/>
            <a:ext cx="2212848" cy="100584"/>
          </a:xfrm>
          <a:prstGeom prst="rect">
            <a:avLst/>
          </a:prstGeom>
        </p:spPr>
        <p:txBody>
          <a:bodyPr lIns="0" tIns="0" rIns="0" bIns="0"/>
          <a:lstStyle>
            <a:lvl1pPr marL="0" indent="0">
              <a:buNone/>
              <a:defRPr sz="800"/>
            </a:lvl1pPr>
          </a:lstStyle>
          <a:p>
            <a:pPr lvl="0"/>
            <a:r>
              <a:rPr lang="en-US" dirty="0"/>
              <a:t>Add “Access the text alternative for slide images.”</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19921AA7-7505-2A0B-0CF8-8DBB7360673A}"/>
              </a:ext>
            </a:extLst>
          </p:cNvPr>
          <p:cNvSpPr txBox="1"/>
          <p:nvPr userDrawn="1"/>
        </p:nvSpPr>
        <p:spPr>
          <a:xfrm>
            <a:off x="8686800" y="6553200"/>
            <a:ext cx="457200" cy="338554"/>
          </a:xfrm>
          <a:prstGeom prst="rect">
            <a:avLst/>
          </a:prstGeom>
          <a:noFill/>
        </p:spPr>
        <p:txBody>
          <a:bodyPr wrap="square" rtlCol="0">
            <a:spAutoFit/>
          </a:bodyPr>
          <a:lstStyle/>
          <a:p>
            <a:fld id="{3445E55F-6BF8-45D0-9B01-D05E4B7A09AE}" type="slidenum">
              <a:rPr lang="zh-CN" altLang="en-US" sz="1600" smtClean="0"/>
              <a:t>‹#›</a:t>
            </a:fld>
            <a:endParaRPr lang="zh-CN" altLang="en-US" sz="1600"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8.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2.bin"/><Relationship Id="rId4" Type="http://schemas.openxmlformats.org/officeDocument/2006/relationships/image" Target="../media/image27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8.wmf"/><Relationship Id="rId3" Type="http://schemas.openxmlformats.org/officeDocument/2006/relationships/image" Target="../media/image400.png"/><Relationship Id="rId7" Type="http://schemas.openxmlformats.org/officeDocument/2006/relationships/image" Target="../media/image35.wmf"/><Relationship Id="rId12" Type="http://schemas.openxmlformats.org/officeDocument/2006/relationships/oleObject" Target="../embeddings/oleObject7.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6.wmf"/><Relationship Id="rId1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44.jpg"/><Relationship Id="rId7" Type="http://schemas.openxmlformats.org/officeDocument/2006/relationships/image" Target="../media/image41.wmf"/><Relationship Id="rId2" Type="http://schemas.openxmlformats.org/officeDocument/2006/relationships/slideLayout" Target="../slideLayouts/slideLayout30.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4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7.xml"/><Relationship Id="rId1" Type="http://schemas.openxmlformats.org/officeDocument/2006/relationships/vmlDrawing" Target="../drawings/vmlDrawing5.vml"/><Relationship Id="rId4" Type="http://schemas.openxmlformats.org/officeDocument/2006/relationships/image" Target="../media/image48.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8.xml"/><Relationship Id="rId1" Type="http://schemas.openxmlformats.org/officeDocument/2006/relationships/vmlDrawing" Target="../drawings/vmlDrawing6.vml"/><Relationship Id="rId4" Type="http://schemas.openxmlformats.org/officeDocument/2006/relationships/image" Target="../media/image49.wmf"/></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600200"/>
            <a:ext cx="8229600" cy="1470025"/>
          </a:xfrm>
        </p:spPr>
        <p:txBody>
          <a:bodyPr/>
          <a:lstStyle/>
          <a:p>
            <a:r>
              <a:rPr lang="en-US" dirty="0"/>
              <a:t>Modeling Computation</a:t>
            </a:r>
            <a:br>
              <a:rPr lang="en-US" dirty="0"/>
            </a:br>
            <a:br>
              <a:rPr lang="en-US" sz="1800" dirty="0"/>
            </a:br>
            <a:r>
              <a:rPr lang="zh-CN" altLang="en-US" dirty="0"/>
              <a:t>计算模型</a:t>
            </a:r>
            <a:endParaRPr lang="en-US" dirty="0"/>
          </a:p>
        </p:txBody>
      </p:sp>
      <p:sp>
        <p:nvSpPr>
          <p:cNvPr id="6" name="Subtitle 2"/>
          <p:cNvSpPr>
            <a:spLocks noGrp="1"/>
          </p:cNvSpPr>
          <p:nvPr>
            <p:ph type="subTitle" idx="1"/>
          </p:nvPr>
        </p:nvSpPr>
        <p:spPr>
          <a:xfrm>
            <a:off x="459205" y="3962400"/>
            <a:ext cx="8229600" cy="1143000"/>
          </a:xfrm>
        </p:spPr>
        <p:txBody>
          <a:bodyPr/>
          <a:lstStyle/>
          <a:p>
            <a:r>
              <a:rPr lang="fr-FR" dirty="0" err="1"/>
              <a:t>Chapter</a:t>
            </a:r>
            <a:r>
              <a:rPr lang="fr-FR" dirty="0"/>
              <a:t> 13</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pPr algn="l"/>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Let </a:t>
            </a:r>
            <a:r>
              <a:rPr lang="en-US" altLang="zh-CN" sz="2400" b="0" i="1" u="none" strike="noStrike" baseline="0" dirty="0">
                <a:solidFill>
                  <a:srgbClr val="7030A0"/>
                </a:solidFill>
                <a:latin typeface="STIXGeneral-Italic"/>
              </a:rPr>
              <a:t>G</a:t>
            </a:r>
            <a:r>
              <a:rPr lang="en-US" altLang="zh-CN" sz="2400" b="0" i="1" u="none" strike="noStrike" baseline="0" dirty="0">
                <a:latin typeface="STIXGeneral-Italic"/>
              </a:rPr>
              <a:t> </a:t>
            </a:r>
            <a:r>
              <a:rPr lang="en-US" altLang="zh-CN" sz="2400" b="0" i="0" u="none" strike="noStrike" baseline="0" dirty="0">
                <a:latin typeface="STIXGeneral-Regular"/>
              </a:rPr>
              <a:t>be the grammar with vocabulary </a:t>
            </a:r>
            <a:r>
              <a:rPr lang="en-US" altLang="zh-CN" sz="2400" b="0" i="1" u="none" strike="noStrike" baseline="0" dirty="0">
                <a:solidFill>
                  <a:srgbClr val="7030A0"/>
                </a:solidFill>
                <a:latin typeface="STIXGeneral-Italic"/>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set of terminals </a:t>
            </a:r>
            <a:r>
              <a:rPr lang="en-US" altLang="zh-CN" sz="2400" b="0" i="1" u="none" strike="noStrike" baseline="0" dirty="0">
                <a:solidFill>
                  <a:srgbClr val="7030A0"/>
                </a:solidFill>
                <a:latin typeface="STIXGeneral-Italic"/>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starting symbol </a:t>
            </a:r>
            <a:r>
              <a:rPr lang="en-US" altLang="zh-CN" sz="2400" b="0" i="1" u="none" strike="noStrike" baseline="0" dirty="0">
                <a:solidFill>
                  <a:srgbClr val="7030A0"/>
                </a:solidFill>
                <a:latin typeface="STIXGeneral-Italic"/>
              </a:rPr>
              <a:t>S</a:t>
            </a:r>
            <a:r>
              <a:rPr lang="en-US" altLang="zh-CN" sz="2400" b="0" i="0" u="none" strike="noStrike" baseline="0" dirty="0">
                <a:latin typeface="STIXGeneral-Regular"/>
              </a:rPr>
              <a:t>, and productions </a:t>
            </a: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11</a:t>
            </a:r>
            <a:r>
              <a:rPr lang="en-US" altLang="zh-CN" sz="2400" b="0" i="1" u="none" strike="noStrike" baseline="0" dirty="0">
                <a:latin typeface="STIXGeneral-Italic"/>
              </a:rPr>
              <a:t>S,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0" u="none" strike="noStrike" baseline="0" dirty="0">
                <a:latin typeface="STIXMath-Regular"/>
              </a:rPr>
              <a:t>}</a:t>
            </a:r>
            <a:r>
              <a:rPr lang="en-US" altLang="zh-CN" sz="2400" b="0" i="0" u="none" strike="noStrike" baseline="0" dirty="0">
                <a:latin typeface="STIXGeneral-Regular"/>
              </a:rPr>
              <a:t>. What is </a:t>
            </a:r>
            <a:r>
              <a:rPr lang="en-US" altLang="zh-CN" sz="2400" b="0" i="1" u="none" strike="noStrike" baseline="0" dirty="0">
                <a:latin typeface="STIXGeneral-Italic"/>
              </a:rPr>
              <a:t>L</a:t>
            </a:r>
            <a:r>
              <a:rPr lang="en-US" altLang="zh-CN" sz="2400" b="0" i="0" u="none" strike="noStrike" baseline="0" dirty="0">
                <a:latin typeface="STIXGeneral-Regular"/>
              </a:rPr>
              <a:t>(</a:t>
            </a:r>
            <a:r>
              <a:rPr lang="en-US" altLang="zh-CN" sz="2400" b="0" i="1" u="none" strike="noStrike" baseline="0" dirty="0">
                <a:solidFill>
                  <a:srgbClr val="7030A0"/>
                </a:solidFill>
                <a:latin typeface="STIXGeneral-Italic"/>
              </a:rPr>
              <a:t>G</a:t>
            </a:r>
            <a:r>
              <a:rPr lang="en-US" altLang="zh-CN" sz="2400" b="0" i="0" u="none" strike="noStrike" baseline="0" dirty="0">
                <a:latin typeface="STIXGeneral-Regular"/>
              </a:rPr>
              <a:t>), the language of this grammar?</a:t>
            </a:r>
          </a:p>
          <a:p>
            <a:pPr algn="l"/>
            <a:r>
              <a:rPr lang="en-US" altLang="zh-CN" sz="2400" b="1" dirty="0">
                <a:solidFill>
                  <a:srgbClr val="C00000"/>
                </a:solidFill>
              </a:rPr>
              <a:t>Solution:</a:t>
            </a:r>
            <a:endParaRPr lang="pt-BR" altLang="zh-CN" sz="2400" dirty="0">
              <a:latin typeface="STIXGeneral-Regular"/>
            </a:endParaRPr>
          </a:p>
          <a:p>
            <a:pPr algn="l">
              <a:spcBef>
                <a:spcPts val="0"/>
              </a:spcBef>
            </a:pPr>
            <a:r>
              <a:rPr lang="en-US" altLang="zh-CN" sz="2400" b="0" i="0" u="none" strike="noStrike" baseline="0" dirty="0">
                <a:latin typeface="STIXGeneral-Regular"/>
              </a:rPr>
              <a:t>From </a:t>
            </a:r>
            <a:r>
              <a:rPr lang="en-US" altLang="zh-CN" sz="2400" b="0" i="1" u="none" strike="noStrike" baseline="0" dirty="0">
                <a:solidFill>
                  <a:srgbClr val="7030A0"/>
                </a:solidFill>
                <a:latin typeface="STIXGeneral-Italic"/>
              </a:rPr>
              <a:t>S</a:t>
            </a:r>
            <a:r>
              <a:rPr lang="en-US" altLang="zh-CN" sz="2400" b="0" i="1" u="none" strike="noStrike" baseline="0" dirty="0">
                <a:latin typeface="STIXGeneral-Italic"/>
              </a:rPr>
              <a:t> </a:t>
            </a:r>
            <a:r>
              <a:rPr lang="en-US" altLang="zh-CN" sz="2400" b="0" i="0" u="none" strike="noStrike" baseline="0" dirty="0">
                <a:latin typeface="STIXGeneral-Regular"/>
              </a:rPr>
              <a:t>we can derive 0 using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0, or 11</a:t>
            </a:r>
            <a:r>
              <a:rPr lang="en-US" altLang="zh-CN" sz="2400" b="0" i="1" u="none" strike="noStrike" baseline="0" dirty="0">
                <a:latin typeface="STIXGeneral-Italic"/>
              </a:rPr>
              <a:t>S </a:t>
            </a:r>
            <a:r>
              <a:rPr lang="en-US" altLang="zh-CN" sz="2400" b="0" i="0" u="none" strike="noStrike" baseline="0" dirty="0">
                <a:latin typeface="STIXGeneral-Regular"/>
              </a:rPr>
              <a:t>using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11</a:t>
            </a:r>
            <a:r>
              <a:rPr lang="en-US" altLang="zh-CN" sz="2400" b="0" i="1" u="none" strike="noStrike" baseline="0" dirty="0">
                <a:latin typeface="STIXGeneral-Italic"/>
              </a:rPr>
              <a:t>S</a:t>
            </a:r>
            <a:r>
              <a:rPr lang="en-US" altLang="zh-CN" sz="2400" b="0" i="0" u="none" strike="noStrike" baseline="0" dirty="0">
                <a:latin typeface="STIXGeneral-Regular"/>
              </a:rPr>
              <a:t>. From 11</a:t>
            </a:r>
            <a:r>
              <a:rPr lang="en-US" altLang="zh-CN" sz="2400" b="0" i="1" u="none" strike="noStrike" baseline="0" dirty="0">
                <a:latin typeface="STIXGeneral-Italic"/>
              </a:rPr>
              <a:t>S </a:t>
            </a:r>
            <a:r>
              <a:rPr lang="en-US" altLang="zh-CN" sz="2400" b="0" i="0" u="none" strike="noStrike" baseline="0" dirty="0">
                <a:latin typeface="STIXGeneral-Regular"/>
              </a:rPr>
              <a:t>we can derive either 110 or 1111</a:t>
            </a:r>
            <a:r>
              <a:rPr lang="en-US" altLang="zh-CN" sz="2400" b="0" i="1" u="none" strike="noStrike" baseline="0" dirty="0">
                <a:latin typeface="STIXGeneral-Italic"/>
              </a:rPr>
              <a:t>S</a:t>
            </a:r>
            <a:r>
              <a:rPr lang="en-US" altLang="zh-CN" sz="2400" b="0" i="0" u="none" strike="noStrike" baseline="0" dirty="0">
                <a:latin typeface="STIXGeneral-Regular"/>
              </a:rPr>
              <a:t>. From 1111</a:t>
            </a:r>
            <a:r>
              <a:rPr lang="en-US" altLang="zh-CN" sz="2400" b="0" i="1" u="none" strike="noStrike" baseline="0" dirty="0">
                <a:latin typeface="STIXGeneral-Italic"/>
              </a:rPr>
              <a:t>S </a:t>
            </a:r>
            <a:r>
              <a:rPr lang="en-US" altLang="zh-CN" sz="2400" b="0" i="0" u="none" strike="noStrike" baseline="0" dirty="0">
                <a:latin typeface="STIXGeneral-Regular"/>
              </a:rPr>
              <a:t>we can derive 11110 and 111111</a:t>
            </a:r>
            <a:r>
              <a:rPr lang="en-US" altLang="zh-CN" sz="2400" b="0" i="1" u="none" strike="noStrike" baseline="0" dirty="0">
                <a:latin typeface="STIXGeneral-Italic"/>
              </a:rPr>
              <a:t>S</a:t>
            </a:r>
            <a:r>
              <a:rPr lang="en-US" altLang="zh-CN" sz="2400" b="0" i="0" u="none" strike="noStrike" baseline="0" dirty="0">
                <a:latin typeface="STIXGeneral-Regular"/>
              </a:rPr>
              <a:t>. </a:t>
            </a:r>
          </a:p>
          <a:p>
            <a:pPr algn="l">
              <a:spcBef>
                <a:spcPts val="0"/>
              </a:spcBef>
            </a:pPr>
            <a:r>
              <a:rPr lang="en-US" altLang="zh-CN" sz="2400" b="0" i="0" u="none" strike="noStrike" baseline="0" dirty="0">
                <a:latin typeface="STIXGeneral-Regular"/>
              </a:rPr>
              <a:t>At any stage of a derivation we can either add two 1s at the end of the string or terminate the derivation by adding a 0 at the end of the string. We surmise that </a:t>
            </a:r>
          </a:p>
          <a:p>
            <a:pPr algn="ctr">
              <a:spcBef>
                <a:spcPts val="0"/>
              </a:spcBef>
            </a:pPr>
            <a:r>
              <a:rPr lang="en-US" altLang="zh-CN" sz="2400" b="0" i="1" u="none" strike="noStrike" baseline="0" dirty="0">
                <a:latin typeface="STIXGeneral-Italic"/>
              </a:rPr>
              <a:t>L</a:t>
            </a:r>
            <a:r>
              <a:rPr lang="en-US" altLang="zh-CN" sz="2400" b="0" i="0" u="none" strike="noStrike" baseline="0" dirty="0">
                <a:latin typeface="STIXGeneral-Regular"/>
              </a:rPr>
              <a:t>(</a:t>
            </a:r>
            <a:r>
              <a:rPr lang="en-US" altLang="zh-CN" sz="2400" b="0" i="1" u="none" strike="noStrike" baseline="0" dirty="0">
                <a:solidFill>
                  <a:srgbClr val="7030A0"/>
                </a:solidFill>
                <a:latin typeface="STIXGeneral-Italic"/>
              </a:rPr>
              <a:t>G</a:t>
            </a:r>
            <a:r>
              <a:rPr lang="en-US" altLang="zh-CN" sz="2400" b="0" i="0" u="none" strike="noStrike" baseline="0" dirty="0">
                <a:latin typeface="STIXGeneral-Regular"/>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110</a:t>
            </a:r>
            <a:r>
              <a:rPr lang="en-US" altLang="zh-CN" sz="2400" b="0" i="1" u="none" strike="noStrike" baseline="0" dirty="0">
                <a:latin typeface="STIXGeneral-Italic"/>
              </a:rPr>
              <a:t>, </a:t>
            </a:r>
            <a:r>
              <a:rPr lang="en-US" altLang="zh-CN" sz="2400" b="0" i="0" u="none" strike="noStrike" baseline="0" dirty="0">
                <a:latin typeface="STIXGeneral-Regular"/>
              </a:rPr>
              <a:t>11110</a:t>
            </a:r>
            <a:r>
              <a:rPr lang="en-US" altLang="zh-CN" sz="2400" b="0" i="1" u="none" strike="noStrike" baseline="0" dirty="0">
                <a:latin typeface="STIXGeneral-Italic"/>
              </a:rPr>
              <a:t>, </a:t>
            </a:r>
            <a:r>
              <a:rPr lang="en-US" altLang="zh-CN" sz="2400" b="0" i="0" u="none" strike="noStrike" baseline="0" dirty="0">
                <a:latin typeface="STIXGeneral-Regular"/>
              </a:rPr>
              <a:t>1111110</a:t>
            </a:r>
            <a:r>
              <a:rPr lang="en-US" altLang="zh-CN" sz="2400" b="0" i="1" u="none" strike="noStrike" baseline="0" dirty="0">
                <a:latin typeface="STIXGeneral-Italic"/>
              </a:rPr>
              <a:t>,</a:t>
            </a:r>
            <a:r>
              <a:rPr lang="en-US" altLang="zh-CN" sz="2400" b="0" i="0" u="none" strike="noStrike" baseline="0" dirty="0">
                <a:latin typeface="STIXMath-Regular"/>
              </a:rPr>
              <a:t>…}</a:t>
            </a:r>
            <a:r>
              <a:rPr lang="en-US" altLang="zh-CN" sz="2400" b="0" i="0" u="none" strike="noStrike" baseline="0" dirty="0">
                <a:latin typeface="STIXGeneral-Regular"/>
              </a:rPr>
              <a:t>, </a:t>
            </a:r>
          </a:p>
          <a:p>
            <a:pPr algn="l">
              <a:spcBef>
                <a:spcPts val="0"/>
              </a:spcBef>
            </a:pPr>
            <a:r>
              <a:rPr lang="en-US" altLang="zh-CN" sz="2400" b="0" i="0" u="none" strike="noStrike" baseline="0" dirty="0">
                <a:latin typeface="STIXGeneral-Regular"/>
              </a:rPr>
              <a:t>the set of all strings that begin with an even number of 1s and end with a 0.</a:t>
            </a:r>
            <a:endParaRPr lang="pt-BR" altLang="zh-CN" sz="2400" b="0" i="0" u="none" strike="noStrike" baseline="0" dirty="0">
              <a:latin typeface="STIXGeneral-Regular"/>
            </a:endParaRPr>
          </a:p>
          <a:p>
            <a:endParaRPr lang="en-US" sz="2400" dirty="0"/>
          </a:p>
        </p:txBody>
      </p:sp>
    </p:spTree>
    <p:extLst>
      <p:ext uri="{BB962C8B-B14F-4D97-AF65-F5344CB8AC3E}">
        <p14:creationId xmlns:p14="http://schemas.microsoft.com/office/powerpoint/2010/main" val="269789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Find a phrase-structure grammar to generate the set </a:t>
            </a:r>
            <a:r>
              <a:rPr lang="zh-CN" altLang="en-US" b="1" dirty="0">
                <a:solidFill>
                  <a:schemeClr val="bg2"/>
                </a:solidFill>
              </a:rPr>
              <a:t> </a:t>
            </a:r>
            <a:r>
              <a:rPr lang="pt-BR" altLang="zh-CN" sz="2400" b="0" i="0" u="none" strike="noStrike" baseline="0" dirty="0">
                <a:latin typeface="STIXMath-Regular"/>
              </a:rPr>
              <a:t>{</a:t>
            </a:r>
            <a:r>
              <a:rPr lang="pt-BR" altLang="zh-CN" sz="2400" b="0" i="0" u="none" strike="noStrike" baseline="0" dirty="0">
                <a:latin typeface="STIXGeneral-Regular"/>
              </a:rPr>
              <a:t>0</a:t>
            </a:r>
            <a:r>
              <a:rPr lang="en-US" altLang="zh-CN" sz="2400" i="1" baseline="30000" dirty="0">
                <a:latin typeface="STIXGeneral-Italic"/>
              </a:rPr>
              <a:t>n</a:t>
            </a:r>
            <a:r>
              <a:rPr lang="pt-BR" altLang="zh-CN" sz="2400" b="0" i="0" u="none" strike="noStrike" baseline="0" dirty="0">
                <a:latin typeface="STIXGeneral-Regular"/>
              </a:rPr>
              <a:t>1</a:t>
            </a:r>
            <a:r>
              <a:rPr lang="en-US" altLang="zh-CN" sz="2400" i="1" baseline="30000" dirty="0">
                <a:latin typeface="STIXGeneral-Italic"/>
              </a:rPr>
              <a:t>n</a:t>
            </a:r>
            <a:r>
              <a:rPr lang="pt-BR" altLang="zh-CN" sz="2400" b="0" i="1" u="none" strike="noStrike" baseline="0" dirty="0">
                <a:latin typeface="STIXGeneral-Italic"/>
              </a:rPr>
              <a:t> </a:t>
            </a:r>
            <a:r>
              <a:rPr lang="pt-BR" altLang="zh-CN" sz="2400" b="0" i="0" u="none" strike="noStrike" baseline="0" dirty="0">
                <a:latin typeface="STIXMath-Regular"/>
              </a:rPr>
              <a:t>∣ </a:t>
            </a:r>
            <a:r>
              <a:rPr lang="pt-BR" altLang="zh-CN" sz="2400" b="0" i="1" u="none" strike="noStrike" baseline="0" dirty="0">
                <a:latin typeface="STIXGeneral-Italic"/>
              </a:rPr>
              <a:t>n </a:t>
            </a:r>
            <a:r>
              <a:rPr lang="pt-BR" altLang="zh-CN" sz="2400" b="0" i="0" u="none" strike="noStrike" baseline="0" dirty="0">
                <a:latin typeface="STIXMath-Regular"/>
              </a:rPr>
              <a:t>= </a:t>
            </a:r>
            <a:r>
              <a:rPr lang="pt-BR" altLang="zh-CN" sz="2400" b="0" i="0" u="none" strike="noStrike" baseline="0" dirty="0">
                <a:latin typeface="STIXGeneral-Regular"/>
              </a:rPr>
              <a:t>0</a:t>
            </a:r>
            <a:r>
              <a:rPr lang="pt-BR" altLang="zh-CN" sz="2400" b="0" i="1" u="none" strike="noStrike" baseline="0" dirty="0">
                <a:latin typeface="STIXGeneral-Italic"/>
              </a:rPr>
              <a:t>, </a:t>
            </a:r>
            <a:r>
              <a:rPr lang="pt-BR" altLang="zh-CN" sz="2400" b="0" i="0" u="none" strike="noStrike" baseline="0" dirty="0">
                <a:latin typeface="STIXGeneral-Regular"/>
              </a:rPr>
              <a:t>1</a:t>
            </a:r>
            <a:r>
              <a:rPr lang="pt-BR" altLang="zh-CN" sz="2400" b="0" i="1" u="none" strike="noStrike" baseline="0" dirty="0">
                <a:latin typeface="STIXGeneral-Italic"/>
              </a:rPr>
              <a:t>, </a:t>
            </a:r>
            <a:r>
              <a:rPr lang="pt-BR" altLang="zh-CN" sz="2400" b="0" i="0" u="none" strike="noStrike" baseline="0" dirty="0">
                <a:latin typeface="STIXGeneral-Regular"/>
              </a:rPr>
              <a:t>2</a:t>
            </a:r>
            <a:r>
              <a:rPr lang="pt-BR" altLang="zh-CN" sz="2400" b="0" i="1" u="none" strike="noStrike" baseline="0" dirty="0">
                <a:latin typeface="STIXGeneral-Italic"/>
              </a:rPr>
              <a:t>,</a:t>
            </a:r>
            <a:r>
              <a:rPr lang="pt-BR" altLang="zh-CN" sz="2400" b="0" i="0" u="none" strike="noStrike" baseline="0" dirty="0">
                <a:latin typeface="STIXMath-Regular"/>
              </a:rPr>
              <a:t>…}</a:t>
            </a:r>
            <a:r>
              <a:rPr lang="pt-BR" altLang="zh-CN" sz="2400" b="0" i="0" u="none" strike="noStrike" baseline="0" dirty="0">
                <a:latin typeface="STIXGeneral-Regular"/>
              </a:rPr>
              <a:t>.</a:t>
            </a:r>
          </a:p>
          <a:p>
            <a:r>
              <a:rPr lang="en-US" altLang="zh-CN" sz="2400" b="1" dirty="0">
                <a:solidFill>
                  <a:srgbClr val="C00000"/>
                </a:solidFill>
              </a:rPr>
              <a:t>Solution:</a:t>
            </a:r>
            <a:endParaRPr lang="pt-BR" altLang="zh-CN" sz="2400" dirty="0">
              <a:latin typeface="STIXGeneral-Regular"/>
            </a:endParaRPr>
          </a:p>
          <a:p>
            <a:pPr algn="l">
              <a:spcAft>
                <a:spcPts val="0"/>
              </a:spcAft>
            </a:pPr>
            <a:r>
              <a:rPr lang="en-US" altLang="zh-CN" sz="2400" dirty="0"/>
              <a:t>The grammar </a:t>
            </a:r>
            <a:r>
              <a:rPr lang="en-US" altLang="zh-CN" sz="2400" i="1" dirty="0">
                <a:solidFill>
                  <a:srgbClr val="7030A0"/>
                </a:solidFill>
              </a:rPr>
              <a:t>G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Aft>
                <a:spcPts val="0"/>
              </a:spcAft>
            </a:pPr>
            <a:r>
              <a:rPr lang="en-US" altLang="zh-CN" sz="2400" i="1" dirty="0">
                <a:solidFill>
                  <a:srgbClr val="7030A0"/>
                </a:solidFill>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t>
            </a:r>
            <a:r>
              <a:rPr lang="en-US" altLang="zh-CN" sz="2400" i="1" dirty="0">
                <a:solidFill>
                  <a:srgbClr val="7030A0"/>
                </a:solidFill>
              </a:rPr>
              <a:t>S</a:t>
            </a:r>
            <a:r>
              <a:rPr lang="en-US" altLang="zh-CN" sz="2400" b="0" i="0" u="none" strike="noStrike" baseline="0" dirty="0">
                <a:latin typeface="STIXMath-Regular"/>
              </a:rPr>
              <a:t>}</a:t>
            </a:r>
            <a:r>
              <a:rPr lang="en-US" altLang="zh-CN" sz="2400" b="0" i="0" u="none" strike="noStrike" baseline="0" dirty="0">
                <a:latin typeface="STIXGeneral-Regular"/>
              </a:rPr>
              <a:t>, </a:t>
            </a:r>
          </a:p>
          <a:p>
            <a:pPr algn="ctr">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S</a:t>
            </a:r>
            <a:r>
              <a:rPr lang="en-US" altLang="zh-CN" sz="2400" b="0" i="0" u="none" strike="noStrike" baseline="0" dirty="0">
                <a:latin typeface="STIXGeneral-Regular"/>
              </a:rPr>
              <a:t>1,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1" u="none" strike="noStrike" baseline="0" dirty="0">
                <a:latin typeface="STIXMath-Italic"/>
              </a:rPr>
              <a:t>.</a:t>
            </a:r>
          </a:p>
          <a:p>
            <a:endParaRPr lang="pt-BR" altLang="zh-CN" sz="2400" b="0" i="0" u="none" strike="noStrike" baseline="0" dirty="0">
              <a:latin typeface="STIXGeneral-Regular"/>
            </a:endParaRPr>
          </a:p>
          <a:p>
            <a:endParaRPr lang="en-US" sz="2400" dirty="0"/>
          </a:p>
        </p:txBody>
      </p:sp>
    </p:spTree>
    <p:extLst>
      <p:ext uri="{BB962C8B-B14F-4D97-AF65-F5344CB8AC3E}">
        <p14:creationId xmlns:p14="http://schemas.microsoft.com/office/powerpoint/2010/main" val="364259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pPr>
              <a:spcBef>
                <a:spcPts val="600"/>
              </a:spcBef>
              <a:spcAft>
                <a:spcPts val="0"/>
              </a:spcAft>
            </a:pPr>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Find a phrase-structure grammar to generate the set </a:t>
            </a:r>
            <a:r>
              <a:rPr lang="zh-CN" altLang="en-US" b="1" dirty="0">
                <a:solidFill>
                  <a:schemeClr val="bg2"/>
                </a:solidFill>
              </a:rPr>
              <a:t> </a:t>
            </a:r>
            <a:r>
              <a:rPr lang="en-US" altLang="zh-CN" sz="2400" b="0" i="0" u="none" strike="noStrike" baseline="0" dirty="0">
                <a:latin typeface="STIXMath-Regular"/>
              </a:rPr>
              <a:t>{</a:t>
            </a:r>
            <a:r>
              <a:rPr lang="en-US" altLang="zh-CN" sz="2400" b="0" i="0" u="none" strike="noStrike" baseline="0" dirty="0">
                <a:latin typeface="STIXGeneral-Regular"/>
              </a:rPr>
              <a:t>0</a:t>
            </a:r>
            <a:r>
              <a:rPr lang="en-US" altLang="zh-CN" sz="2400" b="0" i="1" u="none" strike="noStrike" baseline="30000" dirty="0">
                <a:latin typeface="STIXGeneral-Italic"/>
              </a:rPr>
              <a:t>m</a:t>
            </a:r>
            <a:r>
              <a:rPr lang="en-US" altLang="zh-CN" sz="2400" b="0" i="0" u="none" strike="noStrike" baseline="0" dirty="0">
                <a:latin typeface="STIXGeneral-Regular"/>
              </a:rPr>
              <a:t>1</a:t>
            </a:r>
            <a:r>
              <a:rPr lang="en-US" altLang="zh-CN" sz="2400" i="1" baseline="30000" dirty="0">
                <a:latin typeface="STIXGeneral-Italic"/>
              </a:rPr>
              <a:t>n</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m </a:t>
            </a:r>
            <a:r>
              <a:rPr lang="en-US" altLang="zh-CN" sz="2400" b="0" i="0" u="none" strike="noStrike" baseline="0" dirty="0">
                <a:latin typeface="STIXGeneral-Regular"/>
              </a:rPr>
              <a:t>and </a:t>
            </a:r>
            <a:r>
              <a:rPr lang="en-US" altLang="zh-CN" sz="2400" b="0" i="1" u="none" strike="noStrike" baseline="0" dirty="0">
                <a:latin typeface="STIXGeneral-Italic"/>
              </a:rPr>
              <a:t>n </a:t>
            </a:r>
            <a:r>
              <a:rPr lang="en-US" altLang="zh-CN" sz="2400" b="0" i="0" u="none" strike="noStrike" baseline="0" dirty="0">
                <a:latin typeface="STIXGeneral-Regular"/>
              </a:rPr>
              <a:t>are nonnegative integers</a:t>
            </a:r>
            <a:r>
              <a:rPr lang="en-US" altLang="zh-CN" sz="2400" b="0" i="0" u="none" strike="noStrike" baseline="0" dirty="0">
                <a:latin typeface="STIXMath-Regular"/>
              </a:rPr>
              <a:t>}</a:t>
            </a:r>
            <a:r>
              <a:rPr lang="en-US" altLang="zh-CN" sz="2400" b="0" i="0" u="none" strike="noStrike" baseline="0" dirty="0">
                <a:latin typeface="STIXGeneral-Regular"/>
              </a:rPr>
              <a:t>.</a:t>
            </a:r>
          </a:p>
          <a:p>
            <a:r>
              <a:rPr lang="en-US" altLang="zh-CN" sz="2400" b="1" dirty="0">
                <a:solidFill>
                  <a:srgbClr val="C00000"/>
                </a:solidFill>
              </a:rPr>
              <a:t>Solution:</a:t>
            </a:r>
            <a:endParaRPr lang="pt-BR" altLang="zh-CN" sz="2400" dirty="0">
              <a:latin typeface="STIXGeneral-Regular"/>
            </a:endParaRPr>
          </a:p>
          <a:p>
            <a:pPr algn="l">
              <a:spcBef>
                <a:spcPts val="600"/>
              </a:spcBef>
              <a:spcAft>
                <a:spcPts val="0"/>
              </a:spcAft>
            </a:pPr>
            <a:r>
              <a:rPr lang="en-US" altLang="zh-CN" sz="2400" dirty="0"/>
              <a:t>The grammar </a:t>
            </a:r>
            <a:r>
              <a:rPr lang="en-US" altLang="zh-CN" sz="2400" i="1" dirty="0">
                <a:solidFill>
                  <a:srgbClr val="7030A0"/>
                </a:solidFill>
              </a:rPr>
              <a:t>G</a:t>
            </a:r>
            <a:r>
              <a:rPr lang="en-US" altLang="zh-CN" sz="2400" i="1" baseline="-25000" dirty="0">
                <a:solidFill>
                  <a:srgbClr val="7030A0"/>
                </a:solidFill>
              </a:rPr>
              <a:t>1</a:t>
            </a:r>
            <a:r>
              <a:rPr lang="en-US" altLang="zh-CN" sz="2400" i="1" dirty="0">
                <a:solidFill>
                  <a:srgbClr val="7030A0"/>
                </a:solidFill>
              </a:rPr>
              <a:t>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Bef>
                <a:spcPts val="600"/>
              </a:spcBef>
              <a:spcAft>
                <a:spcPts val="0"/>
              </a:spcAft>
            </a:pPr>
            <a:r>
              <a:rPr lang="en-US" altLang="zh-CN" sz="2400" i="1" dirty="0">
                <a:solidFill>
                  <a:srgbClr val="7030A0"/>
                </a:solidFill>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p>
          <a:p>
            <a:pPr algn="ctr">
              <a:spcBef>
                <a:spcPts val="600"/>
              </a:spcBef>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Bef>
                <a:spcPts val="600"/>
              </a:spcBef>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S</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S1</a:t>
            </a:r>
            <a:r>
              <a:rPr lang="en-US" altLang="zh-CN" sz="2400" b="0" i="0" u="none" strike="noStrike" baseline="0" dirty="0">
                <a:latin typeface="STIXGeneral-Regular"/>
              </a:rPr>
              <a:t>, and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1" u="none" strike="noStrike" baseline="0" dirty="0">
                <a:latin typeface="STIXMath-Italic"/>
              </a:rPr>
              <a:t>.</a:t>
            </a:r>
          </a:p>
          <a:p>
            <a:pPr algn="ctr">
              <a:spcBef>
                <a:spcPts val="600"/>
              </a:spcBef>
              <a:spcAft>
                <a:spcPts val="0"/>
              </a:spcAft>
            </a:pPr>
            <a:endParaRPr lang="en-US" altLang="zh-CN" sz="1000" dirty="0"/>
          </a:p>
          <a:p>
            <a:pPr algn="l">
              <a:spcBef>
                <a:spcPts val="600"/>
              </a:spcBef>
              <a:spcAft>
                <a:spcPts val="0"/>
              </a:spcAft>
            </a:pPr>
            <a:r>
              <a:rPr lang="en-US" altLang="zh-CN" sz="2400" dirty="0"/>
              <a:t>The grammar </a:t>
            </a:r>
            <a:r>
              <a:rPr lang="en-US" altLang="zh-CN" sz="2400" i="1" dirty="0">
                <a:solidFill>
                  <a:srgbClr val="7030A0"/>
                </a:solidFill>
              </a:rPr>
              <a:t>G</a:t>
            </a:r>
            <a:r>
              <a:rPr lang="en-US" altLang="zh-CN" sz="2400" i="1" baseline="-25000" dirty="0">
                <a:solidFill>
                  <a:srgbClr val="7030A0"/>
                </a:solidFill>
              </a:rPr>
              <a:t>2</a:t>
            </a:r>
            <a:r>
              <a:rPr lang="en-US" altLang="zh-CN" sz="2400" i="1" dirty="0">
                <a:solidFill>
                  <a:srgbClr val="7030A0"/>
                </a:solidFill>
              </a:rPr>
              <a:t>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Bef>
                <a:spcPts val="600"/>
              </a:spcBef>
              <a:spcAft>
                <a:spcPts val="0"/>
              </a:spcAft>
            </a:pPr>
            <a:r>
              <a:rPr lang="en-US" altLang="zh-CN" sz="2400" i="1" dirty="0">
                <a:solidFill>
                  <a:srgbClr val="7030A0"/>
                </a:solidFill>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p>
          <a:p>
            <a:pPr algn="ctr">
              <a:spcBef>
                <a:spcPts val="600"/>
              </a:spcBef>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Bef>
                <a:spcPts val="600"/>
              </a:spcBef>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S</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 and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1" u="none" strike="noStrike" baseline="0" dirty="0">
                <a:latin typeface="STIXMath-Italic"/>
              </a:rPr>
              <a:t>.</a:t>
            </a:r>
          </a:p>
          <a:p>
            <a:pPr algn="l">
              <a:spcAft>
                <a:spcPts val="0"/>
              </a:spcAft>
            </a:pPr>
            <a:endParaRPr lang="en-US" altLang="zh-CN" sz="2400" b="0" i="1" u="none" strike="noStrike" baseline="0" dirty="0">
              <a:latin typeface="STIXGeneral-Italic"/>
            </a:endParaRPr>
          </a:p>
          <a:p>
            <a:endParaRPr lang="pt-BR" altLang="zh-CN" sz="2400" b="0" i="0" u="none" strike="noStrike" baseline="0" dirty="0">
              <a:latin typeface="STIXGeneral-Regular"/>
            </a:endParaRPr>
          </a:p>
          <a:p>
            <a:endParaRPr lang="en-US" sz="2400" dirty="0"/>
          </a:p>
        </p:txBody>
      </p:sp>
      <p:cxnSp>
        <p:nvCxnSpPr>
          <p:cNvPr id="5" name="直接连接符 4">
            <a:extLst>
              <a:ext uri="{FF2B5EF4-FFF2-40B4-BE49-F238E27FC236}">
                <a16:creationId xmlns:a16="http://schemas.microsoft.com/office/drawing/2014/main" id="{D7E05E2C-5B60-E7ED-9210-4D74A6FD98FA}"/>
              </a:ext>
            </a:extLst>
          </p:cNvPr>
          <p:cNvCxnSpPr/>
          <p:nvPr/>
        </p:nvCxnSpPr>
        <p:spPr>
          <a:xfrm>
            <a:off x="533400" y="4648200"/>
            <a:ext cx="78486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14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pPr algn="l">
              <a:spcAft>
                <a:spcPts val="0"/>
              </a:spcAft>
            </a:pPr>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Find a phrase-structure grammar to generate the set </a:t>
            </a:r>
            <a:r>
              <a:rPr lang="zh-CN" altLang="en-US" b="1" dirty="0">
                <a:solidFill>
                  <a:schemeClr val="bg2"/>
                </a:solidFill>
              </a:rPr>
              <a:t> </a:t>
            </a:r>
            <a:r>
              <a:rPr lang="pt-BR" altLang="zh-CN" sz="2400" b="0" i="0" u="none" strike="noStrike" baseline="0" dirty="0">
                <a:latin typeface="STIXMath-Regular"/>
              </a:rPr>
              <a:t>{</a:t>
            </a:r>
            <a:r>
              <a:rPr lang="pt-BR" altLang="zh-CN" sz="2400" b="0" i="0" u="none" strike="noStrike" baseline="0" dirty="0">
                <a:latin typeface="STIXGeneral-Regular"/>
              </a:rPr>
              <a:t>0</a:t>
            </a:r>
            <a:r>
              <a:rPr lang="en-US" altLang="zh-CN" sz="2400" i="1" baseline="30000" dirty="0">
                <a:latin typeface="STIXGeneral-Italic"/>
              </a:rPr>
              <a:t>n</a:t>
            </a:r>
            <a:r>
              <a:rPr lang="pt-BR" altLang="zh-CN" sz="2400" b="0" i="0" u="none" strike="noStrike" baseline="0" dirty="0">
                <a:latin typeface="STIXGeneral-Regular"/>
              </a:rPr>
              <a:t>1</a:t>
            </a:r>
            <a:r>
              <a:rPr lang="en-US" altLang="zh-CN" sz="2400" i="1" baseline="30000" dirty="0">
                <a:latin typeface="STIXGeneral-Italic"/>
              </a:rPr>
              <a:t>n</a:t>
            </a:r>
            <a:r>
              <a:rPr lang="pt-BR" altLang="zh-CN" sz="2400" b="0" i="0" u="none" strike="noStrike" baseline="0" dirty="0">
                <a:latin typeface="STIXGeneral-Regular"/>
              </a:rPr>
              <a:t>2</a:t>
            </a:r>
            <a:r>
              <a:rPr lang="en-US" altLang="zh-CN" sz="2400" i="1" baseline="30000" dirty="0">
                <a:latin typeface="STIXGeneral-Italic"/>
              </a:rPr>
              <a:t>n</a:t>
            </a:r>
            <a:r>
              <a:rPr lang="pt-BR" altLang="zh-CN" sz="2400" b="0" i="1" u="none" strike="noStrike" baseline="0" dirty="0">
                <a:latin typeface="STIXGeneral-Italic"/>
              </a:rPr>
              <a:t> </a:t>
            </a:r>
            <a:r>
              <a:rPr lang="pt-BR" altLang="zh-CN" sz="2400" b="0" i="0" u="none" strike="noStrike" baseline="0" dirty="0">
                <a:latin typeface="STIXMath-Regular"/>
              </a:rPr>
              <a:t>∣ </a:t>
            </a:r>
            <a:r>
              <a:rPr lang="pt-BR" altLang="zh-CN" sz="2400" b="0" i="1" u="none" strike="noStrike" baseline="0" dirty="0">
                <a:latin typeface="STIXGeneral-Italic"/>
              </a:rPr>
              <a:t>n </a:t>
            </a:r>
            <a:r>
              <a:rPr lang="pt-BR" altLang="zh-CN" sz="2400" b="0" i="0" u="none" strike="noStrike" baseline="0" dirty="0">
                <a:latin typeface="STIXMath-Regular"/>
              </a:rPr>
              <a:t>= </a:t>
            </a:r>
            <a:r>
              <a:rPr lang="pt-BR" altLang="zh-CN" sz="2400" b="0" i="0" u="none" strike="noStrike" baseline="0" dirty="0">
                <a:latin typeface="STIXGeneral-Regular"/>
              </a:rPr>
              <a:t>0</a:t>
            </a:r>
            <a:r>
              <a:rPr lang="pt-BR" altLang="zh-CN" sz="2400" b="0" i="1" u="none" strike="noStrike" baseline="0" dirty="0">
                <a:latin typeface="STIXGeneral-Italic"/>
              </a:rPr>
              <a:t>, </a:t>
            </a:r>
            <a:r>
              <a:rPr lang="pt-BR" altLang="zh-CN" sz="2400" b="0" i="0" u="none" strike="noStrike" baseline="0" dirty="0">
                <a:latin typeface="STIXGeneral-Regular"/>
              </a:rPr>
              <a:t>1</a:t>
            </a:r>
            <a:r>
              <a:rPr lang="pt-BR" altLang="zh-CN" sz="2400" b="0" i="1" u="none" strike="noStrike" baseline="0" dirty="0">
                <a:latin typeface="STIXGeneral-Italic"/>
              </a:rPr>
              <a:t>, </a:t>
            </a:r>
            <a:r>
              <a:rPr lang="pt-BR" altLang="zh-CN" sz="2400" b="0" i="0" u="none" strike="noStrike" baseline="0" dirty="0">
                <a:latin typeface="STIXGeneral-Regular"/>
              </a:rPr>
              <a:t>2</a:t>
            </a:r>
            <a:r>
              <a:rPr lang="pt-BR" altLang="zh-CN" sz="2400" b="0" i="1" u="none" strike="noStrike" baseline="0" dirty="0">
                <a:latin typeface="STIXGeneral-Italic"/>
              </a:rPr>
              <a:t>, </a:t>
            </a:r>
            <a:r>
              <a:rPr lang="pt-BR" altLang="zh-CN" sz="2400" b="0" i="0" u="none" strike="noStrike" baseline="0" dirty="0">
                <a:latin typeface="STIXGeneral-Regular"/>
              </a:rPr>
              <a:t>3</a:t>
            </a:r>
            <a:r>
              <a:rPr lang="pt-BR" altLang="zh-CN" sz="2400" b="0" i="1" u="none" strike="noStrike" baseline="0" dirty="0">
                <a:latin typeface="STIXGeneral-Italic"/>
              </a:rPr>
              <a:t>,</a:t>
            </a:r>
            <a:r>
              <a:rPr lang="pt-BR" altLang="zh-CN" sz="2400" b="0" i="0" u="none" strike="noStrike" baseline="0" dirty="0">
                <a:latin typeface="STIXMath-Regular"/>
              </a:rPr>
              <a:t>…} </a:t>
            </a:r>
            <a:endParaRPr lang="pt-BR" altLang="zh-CN" sz="2400" dirty="0">
              <a:latin typeface="STIXGeneral-Regular"/>
            </a:endParaRPr>
          </a:p>
          <a:p>
            <a:r>
              <a:rPr lang="en-US" altLang="zh-CN" sz="2400" b="1" dirty="0">
                <a:solidFill>
                  <a:srgbClr val="C00000"/>
                </a:solidFill>
              </a:rPr>
              <a:t>Solution:</a:t>
            </a:r>
            <a:endParaRPr lang="pt-BR" altLang="zh-CN" sz="2400" dirty="0">
              <a:latin typeface="STIXGeneral-Regular"/>
            </a:endParaRPr>
          </a:p>
          <a:p>
            <a:pPr algn="l">
              <a:spcBef>
                <a:spcPts val="600"/>
              </a:spcBef>
              <a:spcAft>
                <a:spcPts val="0"/>
              </a:spcAft>
            </a:pPr>
            <a:r>
              <a:rPr lang="en-US" altLang="zh-CN" sz="2400" dirty="0"/>
              <a:t>The grammar </a:t>
            </a:r>
            <a:r>
              <a:rPr lang="en-US" altLang="zh-CN" sz="2400" i="1" dirty="0">
                <a:solidFill>
                  <a:srgbClr val="7030A0"/>
                </a:solidFill>
              </a:rPr>
              <a:t>G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Bef>
                <a:spcPts val="600"/>
              </a:spcBef>
              <a:spcAft>
                <a:spcPts val="0"/>
              </a:spcAft>
            </a:pPr>
            <a:r>
              <a:rPr lang="en-US" altLang="zh-CN" sz="2400" b="0" i="1" u="none" strike="noStrike" baseline="0" dirty="0">
                <a:latin typeface="STIXGeneral-Italic"/>
              </a:rPr>
              <a:t>V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t>
            </a:r>
            <a:r>
              <a:rPr lang="en-US" altLang="zh-CN" sz="2400" b="0" i="0" u="none" strike="noStrike" baseline="0" dirty="0">
                <a:latin typeface="STIXGeneral-Regular"/>
              </a:rPr>
              <a:t>2</a:t>
            </a:r>
            <a:r>
              <a:rPr lang="en-US" altLang="zh-CN" sz="2400" b="0" i="1" u="none" strike="noStrike" baseline="0" dirty="0">
                <a:latin typeface="STIXGeneral-Italic"/>
              </a:rPr>
              <a:t>, S, A, B, C</a:t>
            </a:r>
            <a:r>
              <a:rPr lang="en-US" altLang="zh-CN" sz="2400" b="0" i="0" u="none" strike="noStrike" baseline="0" dirty="0">
                <a:latin typeface="STIXMath-Regular"/>
              </a:rPr>
              <a:t>}</a:t>
            </a:r>
            <a:r>
              <a:rPr lang="en-US" altLang="zh-CN" sz="2400" dirty="0">
                <a:latin typeface="STIXGeneral-Regular"/>
              </a:rPr>
              <a:t>,</a:t>
            </a:r>
          </a:p>
          <a:p>
            <a:pPr algn="ctr">
              <a:spcBef>
                <a:spcPts val="600"/>
              </a:spcBef>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t>
            </a:r>
            <a:r>
              <a:rPr lang="en-US" altLang="zh-CN" sz="2400" b="0" i="0" u="none" strike="noStrike" baseline="0" dirty="0">
                <a:latin typeface="STIXGeneral-Regular"/>
              </a:rPr>
              <a:t>2</a:t>
            </a:r>
            <a:r>
              <a:rPr lang="en-US" altLang="zh-CN" sz="2400" b="0" i="0" u="none" strike="noStrike" baseline="0" dirty="0">
                <a:latin typeface="STIXMath-Regular"/>
              </a:rPr>
              <a:t>}</a:t>
            </a:r>
            <a:r>
              <a:rPr lang="en-US" altLang="zh-CN" sz="240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Bef>
                <a:spcPts val="600"/>
              </a:spcBef>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0</a:t>
            </a:r>
            <a:r>
              <a:rPr lang="en-US" altLang="zh-CN" sz="2400" b="0" i="1" u="none" strike="noStrike" baseline="0" dirty="0">
                <a:latin typeface="STIXGeneral-Italic"/>
              </a:rPr>
              <a:t>SAB</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0" u="none" strike="noStrike" baseline="0" dirty="0">
                <a:latin typeface="STIXGeneral-Regular"/>
              </a:rPr>
              <a:t>, </a:t>
            </a:r>
            <a:r>
              <a:rPr lang="en-US" altLang="zh-CN" sz="2400" b="0" i="1" u="none" strike="noStrike" baseline="0" dirty="0">
                <a:latin typeface="STIXGeneral-Italic"/>
              </a:rPr>
              <a:t>BA </a:t>
            </a:r>
            <a:r>
              <a:rPr lang="en-US" altLang="zh-CN" sz="2400" b="0" i="0" u="none" strike="noStrike" baseline="0" dirty="0">
                <a:latin typeface="STIXMathSans-Regular"/>
              </a:rPr>
              <a:t>→ </a:t>
            </a:r>
            <a:r>
              <a:rPr lang="en-US" altLang="zh-CN" sz="2400" b="0" i="1" u="none" strike="noStrike" baseline="0" dirty="0">
                <a:latin typeface="STIXGeneral-Italic"/>
              </a:rPr>
              <a:t>AB</a:t>
            </a:r>
            <a:r>
              <a:rPr lang="en-US" altLang="zh-CN" sz="2400" b="0" i="0" u="none" strike="noStrike" baseline="0" dirty="0">
                <a:latin typeface="STIXGeneral-Regular"/>
              </a:rPr>
              <a:t>, 0</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01, 1</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11, </a:t>
            </a:r>
          </a:p>
          <a:p>
            <a:pPr algn="ctr">
              <a:spcBef>
                <a:spcPts val="600"/>
              </a:spcBef>
              <a:spcAft>
                <a:spcPts val="0"/>
              </a:spcAft>
            </a:pPr>
            <a:r>
              <a:rPr lang="en-US" altLang="zh-CN" sz="2400" b="0" i="0" u="none" strike="noStrike" baseline="0" dirty="0">
                <a:latin typeface="STIXGeneral-Regular"/>
              </a:rPr>
              <a:t>1</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12, and 2</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22</a:t>
            </a:r>
            <a:r>
              <a:rPr lang="en-US" altLang="zh-CN" sz="2400" b="0" i="1" u="none" strike="noStrike" baseline="0" dirty="0">
                <a:latin typeface="STIXMath-Italic"/>
              </a:rPr>
              <a:t>.</a:t>
            </a:r>
          </a:p>
          <a:p>
            <a:pPr algn="ctr">
              <a:spcBef>
                <a:spcPts val="600"/>
              </a:spcBef>
            </a:pPr>
            <a:endParaRPr lang="en-US" altLang="zh-CN" sz="1200" b="0" i="1" u="none" strike="noStrike" baseline="0" dirty="0">
              <a:latin typeface="STIXGeneral-Italic"/>
            </a:endParaRPr>
          </a:p>
          <a:p>
            <a:pPr algn="ctr">
              <a:spcBef>
                <a:spcPts val="600"/>
              </a:spcBef>
            </a:pPr>
            <a:r>
              <a:rPr lang="en-US" altLang="zh-CN" sz="2400" b="0" i="1" u="none" strike="noStrike" baseline="0" dirty="0">
                <a:latin typeface="STIXGeneral-Italic"/>
              </a:rPr>
              <a:t>S </a:t>
            </a:r>
            <a:r>
              <a:rPr lang="en-US" altLang="zh-CN" sz="2400" b="0" i="1" u="none" strike="noStrike" baseline="0" dirty="0">
                <a:latin typeface="CMSY10"/>
              </a:rPr>
              <a:t>⇒ </a:t>
            </a:r>
            <a:r>
              <a:rPr lang="en-US" altLang="zh-CN" sz="2400" b="0" i="0" u="none" strike="noStrike" baseline="0" dirty="0">
                <a:latin typeface="STIXGeneral-Regular"/>
              </a:rPr>
              <a:t>0</a:t>
            </a:r>
            <a:r>
              <a:rPr lang="en-US" altLang="zh-CN" sz="2400" b="0" i="1" u="none" strike="noStrike" baseline="0" dirty="0">
                <a:latin typeface="STIXGeneral-Italic"/>
              </a:rPr>
              <a:t>SAB </a:t>
            </a:r>
            <a:r>
              <a:rPr lang="en-US" altLang="zh-CN" sz="2400" b="0" i="1" u="none" strike="noStrike" baseline="0" dirty="0">
                <a:latin typeface="CMSY10"/>
              </a:rPr>
              <a:t>⇒ </a:t>
            </a:r>
            <a:r>
              <a:rPr lang="en-US" altLang="zh-CN" sz="2400" b="0" i="0" u="none" strike="noStrike" baseline="0" dirty="0">
                <a:latin typeface="STIXGeneral-Regular"/>
              </a:rPr>
              <a:t>00</a:t>
            </a:r>
            <a:r>
              <a:rPr lang="en-US" altLang="zh-CN" sz="2400" b="0" i="1" u="none" strike="noStrike" baseline="0" dirty="0">
                <a:latin typeface="STIXGeneral-Italic"/>
              </a:rPr>
              <a:t>SABAB </a:t>
            </a:r>
            <a:r>
              <a:rPr lang="en-US" altLang="zh-CN" sz="2400" b="0" i="1" u="none" strike="noStrike" baseline="0" dirty="0">
                <a:latin typeface="CMSY10"/>
              </a:rPr>
              <a:t>⇒ </a:t>
            </a:r>
            <a:r>
              <a:rPr lang="en-US" altLang="zh-CN" sz="2400" b="0" i="0" u="none" strike="noStrike" baseline="0" dirty="0">
                <a:latin typeface="STIXGeneral-Regular"/>
              </a:rPr>
              <a:t>00</a:t>
            </a:r>
            <a:r>
              <a:rPr lang="en-US" altLang="zh-CN" sz="2400" b="0" i="1" u="none" strike="noStrike" baseline="0" dirty="0">
                <a:latin typeface="STIXGeneral-Italic"/>
              </a:rPr>
              <a:t>ABAB </a:t>
            </a:r>
            <a:r>
              <a:rPr lang="en-US" altLang="zh-CN" sz="2400" b="0" i="1" u="none" strike="noStrike" baseline="0" dirty="0">
                <a:latin typeface="CMSY10"/>
              </a:rPr>
              <a:t>⇒ </a:t>
            </a:r>
            <a:r>
              <a:rPr lang="en-US" altLang="zh-CN" sz="2400" b="0" i="0" u="none" strike="noStrike" baseline="0" dirty="0">
                <a:latin typeface="STIXGeneral-Regular"/>
              </a:rPr>
              <a:t>00 </a:t>
            </a:r>
            <a:r>
              <a:rPr lang="en-US" altLang="zh-CN" sz="2400" b="0" i="1" u="none" strike="noStrike" baseline="0" dirty="0">
                <a:latin typeface="STIXGeneral-Italic"/>
              </a:rPr>
              <a:t>AABB </a:t>
            </a:r>
          </a:p>
          <a:p>
            <a:pPr algn="ctr">
              <a:spcBef>
                <a:spcPts val="600"/>
              </a:spcBef>
            </a:pPr>
            <a:r>
              <a:rPr lang="en-US" altLang="zh-CN" sz="2400" i="1" dirty="0">
                <a:latin typeface="STIXGeneral-Italic"/>
              </a:rPr>
              <a:t>  </a:t>
            </a:r>
            <a:r>
              <a:rPr lang="en-US" altLang="zh-CN" sz="2400" b="0" i="1" u="none" strike="noStrike" baseline="0" dirty="0">
                <a:latin typeface="CMSY10"/>
              </a:rPr>
              <a:t>⇒ </a:t>
            </a:r>
            <a:r>
              <a:rPr lang="en-US" altLang="zh-CN" sz="2400" b="0" i="0" u="none" strike="noStrike" baseline="0" dirty="0">
                <a:latin typeface="STIXGeneral-Regular"/>
              </a:rPr>
              <a:t>001</a:t>
            </a:r>
            <a:r>
              <a:rPr lang="en-US" altLang="zh-CN" sz="2400" b="0" i="1" u="none" strike="noStrike" baseline="0" dirty="0">
                <a:latin typeface="STIXGeneral-Italic"/>
              </a:rPr>
              <a:t>ABB </a:t>
            </a:r>
            <a:r>
              <a:rPr lang="en-US" altLang="zh-CN" sz="2400" b="0" i="1" u="none" strike="noStrike" baseline="0" dirty="0">
                <a:latin typeface="CMSY10"/>
              </a:rPr>
              <a:t>⇒ </a:t>
            </a:r>
            <a:r>
              <a:rPr lang="en-US" altLang="zh-CN" sz="2400" b="0" i="0" u="none" strike="noStrike" baseline="0" dirty="0">
                <a:latin typeface="STIXGeneral-Regular"/>
              </a:rPr>
              <a:t>0011</a:t>
            </a:r>
            <a:r>
              <a:rPr lang="en-US" altLang="zh-CN" sz="2400" b="0" i="1" u="none" strike="noStrike" baseline="0" dirty="0">
                <a:latin typeface="STIXGeneral-Italic"/>
              </a:rPr>
              <a:t>BB </a:t>
            </a:r>
            <a:r>
              <a:rPr lang="en-US" altLang="zh-CN" sz="2400" b="0" i="1" u="none" strike="noStrike" baseline="0" dirty="0">
                <a:latin typeface="CMSY10"/>
              </a:rPr>
              <a:t>⇒ </a:t>
            </a:r>
            <a:r>
              <a:rPr lang="en-US" altLang="zh-CN" sz="2400" b="0" i="0" u="none" strike="noStrike" baseline="0" dirty="0">
                <a:latin typeface="STIXGeneral-Regular"/>
              </a:rPr>
              <a:t>00112</a:t>
            </a:r>
            <a:r>
              <a:rPr lang="en-US" altLang="zh-CN" sz="2400" b="0" i="1" u="none" strike="noStrike" baseline="0" dirty="0">
                <a:latin typeface="STIXGeneral-Italic"/>
              </a:rPr>
              <a:t>B </a:t>
            </a:r>
            <a:r>
              <a:rPr lang="en-US" altLang="zh-CN" sz="2400" b="0" i="1" u="none" strike="noStrike" baseline="0" dirty="0">
                <a:latin typeface="CMSY10"/>
              </a:rPr>
              <a:t>⇒ </a:t>
            </a:r>
            <a:r>
              <a:rPr lang="en-US" altLang="zh-CN" sz="2400" b="0" i="0" u="none" strike="noStrike" baseline="0" dirty="0">
                <a:latin typeface="STIXGeneral-Regular"/>
              </a:rPr>
              <a:t>001122</a:t>
            </a:r>
            <a:endParaRPr lang="en-US" altLang="zh-CN" sz="2400" b="0" i="1" u="none" strike="noStrike" baseline="0" dirty="0">
              <a:latin typeface="STIXMath-Italic"/>
            </a:endParaRPr>
          </a:p>
          <a:p>
            <a:pPr algn="l">
              <a:spcAft>
                <a:spcPts val="0"/>
              </a:spcAft>
            </a:pPr>
            <a:endParaRPr lang="pt-BR" altLang="zh-CN" sz="2400" b="0" i="1" u="none" strike="noStrike" baseline="0" dirty="0">
              <a:latin typeface="STIXGeneral-Italic"/>
            </a:endParaRPr>
          </a:p>
          <a:p>
            <a:endParaRPr lang="pt-BR" altLang="zh-CN" sz="2400" b="0" i="0" u="none" strike="noStrike" baseline="0" dirty="0">
              <a:latin typeface="STIXGeneral-Regular"/>
            </a:endParaRPr>
          </a:p>
          <a:p>
            <a:endParaRPr lang="en-US" sz="2400" dirty="0"/>
          </a:p>
        </p:txBody>
      </p:sp>
      <p:cxnSp>
        <p:nvCxnSpPr>
          <p:cNvPr id="3" name="直接连接符 2">
            <a:extLst>
              <a:ext uri="{FF2B5EF4-FFF2-40B4-BE49-F238E27FC236}">
                <a16:creationId xmlns:a16="http://schemas.microsoft.com/office/drawing/2014/main" id="{349D1F2E-A222-47CA-A530-B40518CE3813}"/>
              </a:ext>
            </a:extLst>
          </p:cNvPr>
          <p:cNvCxnSpPr/>
          <p:nvPr/>
        </p:nvCxnSpPr>
        <p:spPr>
          <a:xfrm>
            <a:off x="533400" y="5181600"/>
            <a:ext cx="78486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08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2800" cy="1188720"/>
          </a:xfrm>
        </p:spPr>
        <p:txBody>
          <a:bodyPr/>
          <a:lstStyle/>
          <a:p>
            <a:r>
              <a:rPr lang="en-US" sz="3200" dirty="0"/>
              <a:t>Types of Phrase Structure Grammars </a:t>
            </a:r>
            <a:br>
              <a:rPr lang="en-US" sz="2800" dirty="0"/>
            </a:br>
            <a:r>
              <a:rPr lang="zh-CN" altLang="en-US" sz="3200" dirty="0"/>
              <a:t>短语结构文法的类型</a:t>
            </a:r>
            <a:endParaRPr lang="en-US" sz="3600" dirty="0"/>
          </a:p>
        </p:txBody>
      </p:sp>
      <p:pic>
        <p:nvPicPr>
          <p:cNvPr id="11" name="Picture 2" descr="A portrait of Avram Noam Chomsk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17030" y="91005"/>
            <a:ext cx="1113513" cy="128016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792686" y="1371600"/>
            <a:ext cx="2362200" cy="640080"/>
          </a:xfrm>
        </p:spPr>
        <p:txBody>
          <a:bodyPr/>
          <a:lstStyle/>
          <a:p>
            <a:pPr algn="ctr"/>
            <a:r>
              <a:rPr lang="en-US" sz="1800" dirty="0" err="1"/>
              <a:t>Avram</a:t>
            </a:r>
            <a:r>
              <a:rPr lang="en-US" sz="1800" dirty="0"/>
              <a:t> Noam Chomsky (Born </a:t>
            </a:r>
            <a:r>
              <a:rPr lang="en-US" sz="1800" dirty="0">
                <a:ea typeface="Cambria Math" pitchFamily="18" charset="0"/>
              </a:rPr>
              <a:t>1928</a:t>
            </a:r>
            <a:r>
              <a:rPr lang="en-US" sz="1800" dirty="0"/>
              <a:t>)</a:t>
            </a:r>
          </a:p>
        </p:txBody>
      </p:sp>
      <p:sp>
        <p:nvSpPr>
          <p:cNvPr id="5" name="Content Placeholder 4"/>
          <p:cNvSpPr>
            <a:spLocks noGrp="1"/>
          </p:cNvSpPr>
          <p:nvPr>
            <p:ph idx="14"/>
          </p:nvPr>
        </p:nvSpPr>
        <p:spPr>
          <a:xfrm>
            <a:off x="457200" y="1295400"/>
            <a:ext cx="6335486" cy="731520"/>
          </a:xfrm>
        </p:spPr>
        <p:txBody>
          <a:bodyPr/>
          <a:lstStyle/>
          <a:p>
            <a:r>
              <a:rPr lang="en-US" sz="2200" dirty="0"/>
              <a:t>Phrase-structure grammars are classified by the types of allowable productions.</a:t>
            </a:r>
          </a:p>
        </p:txBody>
      </p:sp>
      <p:sp>
        <p:nvSpPr>
          <p:cNvPr id="6" name="Content Placeholder 5"/>
          <p:cNvSpPr>
            <a:spLocks noGrp="1"/>
          </p:cNvSpPr>
          <p:nvPr>
            <p:ph idx="15"/>
          </p:nvPr>
        </p:nvSpPr>
        <p:spPr>
          <a:xfrm>
            <a:off x="533400" y="2141220"/>
            <a:ext cx="8229600" cy="365760"/>
          </a:xfrm>
          <a:ln w="19050">
            <a:solidFill>
              <a:srgbClr val="14AAE1"/>
            </a:solidFill>
          </a:ln>
        </p:spPr>
        <p:txBody>
          <a:bodyPr/>
          <a:lstStyle/>
          <a:p>
            <a:r>
              <a:rPr lang="en-US" sz="1800" b="1" dirty="0">
                <a:solidFill>
                  <a:srgbClr val="1A587B"/>
                </a:solidFill>
              </a:rPr>
              <a:t>TABLE 1  </a:t>
            </a:r>
            <a:r>
              <a:rPr lang="en-US" sz="1800" dirty="0"/>
              <a:t>Types of Grammars.</a:t>
            </a:r>
          </a:p>
        </p:txBody>
      </p:sp>
      <p:graphicFrame>
        <p:nvGraphicFramePr>
          <p:cNvPr id="12" name="Table 6"/>
          <p:cNvGraphicFramePr>
            <a:graphicFrameLocks noGrp="1"/>
          </p:cNvGraphicFramePr>
          <p:nvPr>
            <p:extLst>
              <p:ext uri="{D42A27DB-BD31-4B8C-83A1-F6EECF244321}">
                <p14:modId xmlns:p14="http://schemas.microsoft.com/office/powerpoint/2010/main" val="1544078189"/>
              </p:ext>
            </p:extLst>
          </p:nvPr>
        </p:nvGraphicFramePr>
        <p:xfrm>
          <a:off x="533400" y="2509520"/>
          <a:ext cx="8229600" cy="20624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655649553"/>
                    </a:ext>
                  </a:extLst>
                </a:gridCol>
                <a:gridCol w="7406640">
                  <a:extLst>
                    <a:ext uri="{9D8B030D-6E8A-4147-A177-3AD203B41FA5}">
                      <a16:colId xmlns:a16="http://schemas.microsoft.com/office/drawing/2014/main" val="2300327814"/>
                    </a:ext>
                  </a:extLst>
                </a:gridCol>
              </a:tblGrid>
              <a:tr h="370840">
                <a:tc>
                  <a:txBody>
                    <a:bodyPr/>
                    <a:lstStyle/>
                    <a:p>
                      <a:pPr algn="ctr"/>
                      <a:r>
                        <a:rPr lang="en-US" sz="1600" b="1" i="1" u="none" strike="noStrike" kern="1200" baseline="0" dirty="0">
                          <a:solidFill>
                            <a:schemeClr val="tx1"/>
                          </a:solidFill>
                          <a:latin typeface="+mn-lt"/>
                          <a:ea typeface="+mn-ea"/>
                          <a:cs typeface="+mn-cs"/>
                        </a:rPr>
                        <a:t>Type</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i="1" u="none" strike="noStrike" kern="1200" baseline="0" dirty="0">
                          <a:solidFill>
                            <a:schemeClr val="tx1"/>
                          </a:solidFill>
                          <a:latin typeface="+mn-lt"/>
                          <a:ea typeface="+mn-ea"/>
                          <a:cs typeface="+mn-cs"/>
                        </a:rPr>
                        <a:t>Restrictions on Productions w</a:t>
                      </a:r>
                      <a:r>
                        <a:rPr lang="en-US" sz="1600" b="1" i="0" u="none" strike="noStrike" kern="1200" baseline="-25000" dirty="0">
                          <a:solidFill>
                            <a:schemeClr val="tx1"/>
                          </a:solidFill>
                          <a:latin typeface="+mn-lt"/>
                          <a:ea typeface="+mn-ea"/>
                          <a:cs typeface="+mn-cs"/>
                        </a:rPr>
                        <a:t>1</a:t>
                      </a:r>
                      <a:r>
                        <a:rPr lang="en-US" sz="1600" b="1" i="0" u="none" strike="noStrike" kern="1200" baseline="0" dirty="0">
                          <a:solidFill>
                            <a:schemeClr val="tx1"/>
                          </a:solidFill>
                          <a:latin typeface="+mn-lt"/>
                          <a:ea typeface="+mn-ea"/>
                          <a:cs typeface="+mn-cs"/>
                        </a:rPr>
                        <a:t> → </a:t>
                      </a:r>
                      <a:r>
                        <a:rPr lang="en-US" sz="1600" b="1" i="1" u="none" strike="noStrike" kern="1200" baseline="0" dirty="0">
                          <a:solidFill>
                            <a:schemeClr val="tx1"/>
                          </a:solidFill>
                          <a:latin typeface="+mn-lt"/>
                          <a:ea typeface="+mn-ea"/>
                          <a:cs typeface="+mn-cs"/>
                        </a:rPr>
                        <a:t>w</a:t>
                      </a:r>
                      <a:r>
                        <a:rPr lang="en-US" sz="1600" b="1" i="0" u="none" strike="noStrike" kern="1200" baseline="-25000" dirty="0">
                          <a:solidFill>
                            <a:schemeClr val="tx1"/>
                          </a:solidFill>
                          <a:latin typeface="+mn-lt"/>
                          <a:ea typeface="+mn-ea"/>
                          <a:cs typeface="+mn-cs"/>
                        </a:rPr>
                        <a:t>2</a:t>
                      </a:r>
                      <a:endParaRPr lang="en-US" sz="1600" baseline="-250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262809"/>
                  </a:ext>
                </a:extLst>
              </a:tr>
              <a:tr h="370840">
                <a:tc>
                  <a:txBody>
                    <a:bodyPr/>
                    <a:lstStyle/>
                    <a:p>
                      <a:pPr algn="ctr"/>
                      <a:r>
                        <a:rPr lang="en-US" sz="1600" dirty="0">
                          <a:solidFill>
                            <a:schemeClr val="tx1"/>
                          </a:solidFill>
                        </a:rPr>
                        <a:t>0</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No restrictions</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7803387"/>
                  </a:ext>
                </a:extLst>
              </a:tr>
              <a:tr h="370840">
                <a:tc>
                  <a:txBody>
                    <a:bodyPr/>
                    <a:lstStyle/>
                    <a:p>
                      <a:pPr algn="ctr"/>
                      <a:r>
                        <a:rPr lang="en-US" sz="1600" dirty="0">
                          <a:solidFill>
                            <a:schemeClr val="tx1"/>
                          </a:solidFill>
                        </a:rPr>
                        <a:t>1</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lAr</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lwr</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l, r, w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 ∪</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a:t>
                      </a:r>
                      <a:r>
                        <a:rPr lang="en-US" sz="1600" b="0" i="0" u="none" strike="noStrike" kern="1200" baseline="30000" dirty="0">
                          <a:solidFill>
                            <a:schemeClr val="tx1"/>
                          </a:solidFill>
                          <a:latin typeface="+mn-lt"/>
                          <a:ea typeface="+mn-ea"/>
                          <a:cs typeface="+mn-cs"/>
                        </a:rPr>
                        <a:t>∗</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w </a:t>
                      </a:r>
                      <a:r>
                        <a:rPr lang="en-US" sz="1600" b="0" i="0" u="none" strike="noStrike" kern="1200" baseline="0" dirty="0">
                          <a:solidFill>
                            <a:schemeClr val="tx1"/>
                          </a:solidFill>
                          <a:latin typeface="+mn-lt"/>
                          <a:ea typeface="+mn-ea"/>
                          <a:cs typeface="+mn-cs"/>
                        </a:rPr>
                        <a:t>≠ 𝜆;</a:t>
                      </a:r>
                    </a:p>
                    <a:p>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as long as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is not on the right-hand side of another production</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798442"/>
                  </a:ext>
                </a:extLst>
              </a:tr>
              <a:tr h="370840">
                <a:tc>
                  <a:txBody>
                    <a:bodyPr/>
                    <a:lstStyle/>
                    <a:p>
                      <a:pPr algn="ctr"/>
                      <a:r>
                        <a:rPr lang="en-US" sz="1600" dirty="0">
                          <a:solidFill>
                            <a:schemeClr val="tx1"/>
                          </a:solidFill>
                        </a:rPr>
                        <a:t>2</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is a nonterminal symbol</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9771874"/>
                  </a:ext>
                </a:extLst>
              </a:tr>
              <a:tr h="370840">
                <a:tc>
                  <a:txBody>
                    <a:bodyPr/>
                    <a:lstStyle/>
                    <a:p>
                      <a:pPr algn="ctr"/>
                      <a:r>
                        <a:rPr lang="en-US" sz="1600" dirty="0">
                          <a:solidFill>
                            <a:schemeClr val="tx1"/>
                          </a:solidFill>
                        </a:rPr>
                        <a:t>3</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aB</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B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 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endParaRPr lang="en-US" sz="1600" i="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8678073"/>
                  </a:ext>
                </a:extLst>
              </a:tr>
            </a:tbl>
          </a:graphicData>
        </a:graphic>
      </p:graphicFrame>
      <p:sp>
        <p:nvSpPr>
          <p:cNvPr id="7" name="Content Placeholder 7"/>
          <p:cNvSpPr>
            <a:spLocks noGrp="1"/>
          </p:cNvSpPr>
          <p:nvPr>
            <p:ph idx="16"/>
          </p:nvPr>
        </p:nvSpPr>
        <p:spPr>
          <a:xfrm>
            <a:off x="152400" y="4648200"/>
            <a:ext cx="9067800" cy="1981200"/>
          </a:xfrm>
        </p:spPr>
        <p:txBody>
          <a:bodyPr/>
          <a:lstStyle/>
          <a:p>
            <a:pPr>
              <a:spcBef>
                <a:spcPts val="600"/>
              </a:spcBef>
            </a:pPr>
            <a:r>
              <a:rPr lang="en-US" altLang="zh-CN" sz="1800" dirty="0">
                <a:solidFill>
                  <a:schemeClr val="bg2"/>
                </a:solidFill>
              </a:rPr>
              <a:t>Type 1 grammars </a:t>
            </a:r>
            <a:r>
              <a:rPr lang="en-US" altLang="zh-CN" sz="1800" dirty="0"/>
              <a:t>are called </a:t>
            </a:r>
            <a:r>
              <a:rPr lang="en-US" altLang="zh-CN" sz="1800" i="1" dirty="0">
                <a:solidFill>
                  <a:schemeClr val="bg2"/>
                </a:solidFill>
              </a:rPr>
              <a:t>context-sensitive grammars </a:t>
            </a:r>
            <a:r>
              <a:rPr lang="en-US" altLang="zh-CN" sz="1800" dirty="0"/>
              <a:t>(</a:t>
            </a:r>
            <a:r>
              <a:rPr lang="zh-CN" altLang="en-US" sz="1800" dirty="0"/>
              <a:t>上下文有关文法</a:t>
            </a:r>
            <a:r>
              <a:rPr lang="en-US" altLang="zh-CN" sz="1800" dirty="0"/>
              <a:t>). A language generated by a context-free grammar is called </a:t>
            </a:r>
            <a:r>
              <a:rPr lang="en-US" altLang="zh-CN" sz="1800" dirty="0">
                <a:solidFill>
                  <a:schemeClr val="bg2"/>
                </a:solidFill>
              </a:rPr>
              <a:t>a </a:t>
            </a:r>
            <a:r>
              <a:rPr lang="en-US" altLang="zh-CN" sz="1800" i="1" dirty="0">
                <a:solidFill>
                  <a:schemeClr val="bg2"/>
                </a:solidFill>
              </a:rPr>
              <a:t>context-sensitive language </a:t>
            </a:r>
            <a:r>
              <a:rPr lang="en-US" altLang="zh-CN" sz="1800" dirty="0"/>
              <a:t>(</a:t>
            </a:r>
            <a:r>
              <a:rPr lang="zh-CN" altLang="en-US" sz="1800" dirty="0"/>
              <a:t>上下文有关语言</a:t>
            </a:r>
            <a:r>
              <a:rPr lang="en-US" altLang="zh-CN" sz="1800" dirty="0"/>
              <a:t>).</a:t>
            </a:r>
            <a:endParaRPr lang="en-US" sz="1800" dirty="0">
              <a:solidFill>
                <a:schemeClr val="bg2"/>
              </a:solidFill>
            </a:endParaRPr>
          </a:p>
          <a:p>
            <a:pPr>
              <a:spcBef>
                <a:spcPts val="600"/>
              </a:spcBef>
            </a:pPr>
            <a:r>
              <a:rPr lang="en-US" sz="1800" dirty="0">
                <a:solidFill>
                  <a:schemeClr val="bg2"/>
                </a:solidFill>
              </a:rPr>
              <a:t>Type </a:t>
            </a:r>
            <a:r>
              <a:rPr lang="en-US" sz="1800" dirty="0">
                <a:solidFill>
                  <a:schemeClr val="bg2"/>
                </a:solidFill>
                <a:ea typeface="Cambria Math" pitchFamily="18" charset="0"/>
              </a:rPr>
              <a:t>2</a:t>
            </a:r>
            <a:r>
              <a:rPr lang="en-US" sz="1800" dirty="0">
                <a:solidFill>
                  <a:schemeClr val="bg2"/>
                </a:solidFill>
              </a:rPr>
              <a:t> grammars </a:t>
            </a:r>
            <a:r>
              <a:rPr lang="en-US" sz="1800" dirty="0"/>
              <a:t>are called </a:t>
            </a:r>
            <a:r>
              <a:rPr lang="en-US" sz="1800" i="1" dirty="0">
                <a:solidFill>
                  <a:schemeClr val="bg2"/>
                </a:solidFill>
              </a:rPr>
              <a:t>context-free grammars </a:t>
            </a:r>
            <a:r>
              <a:rPr lang="en-US" sz="1800" dirty="0"/>
              <a:t>(</a:t>
            </a:r>
            <a:r>
              <a:rPr lang="zh-CN" altLang="en-US" sz="1800" dirty="0"/>
              <a:t>上下文无关文法</a:t>
            </a:r>
            <a:r>
              <a:rPr lang="en-US" sz="1800" dirty="0"/>
              <a:t>). A language generated by a context-free grammar is called </a:t>
            </a:r>
            <a:r>
              <a:rPr lang="en-US" sz="1800" dirty="0">
                <a:solidFill>
                  <a:schemeClr val="bg2"/>
                </a:solidFill>
              </a:rPr>
              <a:t>a </a:t>
            </a:r>
            <a:r>
              <a:rPr lang="en-US" sz="1800" i="1" dirty="0">
                <a:solidFill>
                  <a:schemeClr val="bg2"/>
                </a:solidFill>
              </a:rPr>
              <a:t>context-free language </a:t>
            </a:r>
            <a:r>
              <a:rPr lang="en-US" altLang="zh-CN" sz="1800" dirty="0"/>
              <a:t>(</a:t>
            </a:r>
            <a:r>
              <a:rPr lang="zh-CN" altLang="en-US" sz="1800" dirty="0"/>
              <a:t>上下文无关语言</a:t>
            </a:r>
            <a:r>
              <a:rPr lang="en-US" altLang="zh-CN" sz="1800" dirty="0"/>
              <a:t>)</a:t>
            </a:r>
            <a:r>
              <a:rPr lang="en-US" sz="1800" dirty="0"/>
              <a:t>.</a:t>
            </a:r>
          </a:p>
          <a:p>
            <a:pPr>
              <a:spcBef>
                <a:spcPts val="600"/>
              </a:spcBef>
            </a:pPr>
            <a:r>
              <a:rPr lang="en-US" sz="1800" dirty="0">
                <a:solidFill>
                  <a:schemeClr val="bg2"/>
                </a:solidFill>
              </a:rPr>
              <a:t>Type </a:t>
            </a:r>
            <a:r>
              <a:rPr lang="en-US" sz="1800" dirty="0">
                <a:solidFill>
                  <a:schemeClr val="bg2"/>
                </a:solidFill>
                <a:ea typeface="Cambria Math" pitchFamily="18" charset="0"/>
              </a:rPr>
              <a:t>3</a:t>
            </a:r>
            <a:r>
              <a:rPr lang="en-US" sz="1800" dirty="0">
                <a:solidFill>
                  <a:schemeClr val="bg2"/>
                </a:solidFill>
              </a:rPr>
              <a:t> grammars </a:t>
            </a:r>
            <a:r>
              <a:rPr lang="en-US" sz="1800" dirty="0"/>
              <a:t>are called </a:t>
            </a:r>
            <a:r>
              <a:rPr lang="en-US" altLang="zh-CN" sz="1800" i="1" dirty="0">
                <a:solidFill>
                  <a:schemeClr val="bg2"/>
                </a:solidFill>
              </a:rPr>
              <a:t>regular</a:t>
            </a:r>
            <a:r>
              <a:rPr lang="en-US" sz="1800" i="1" dirty="0">
                <a:solidFill>
                  <a:schemeClr val="bg2"/>
                </a:solidFill>
              </a:rPr>
              <a:t> grammars </a:t>
            </a:r>
            <a:r>
              <a:rPr lang="en-US" sz="1800" dirty="0"/>
              <a:t>(</a:t>
            </a:r>
            <a:r>
              <a:rPr lang="zh-CN" altLang="en-US" sz="1800" dirty="0"/>
              <a:t>正则文法</a:t>
            </a:r>
            <a:r>
              <a:rPr lang="en-US" sz="1800" dirty="0"/>
              <a:t>).</a:t>
            </a:r>
            <a:r>
              <a:rPr lang="en-US" sz="1800" i="1" dirty="0"/>
              <a:t> </a:t>
            </a:r>
            <a:r>
              <a:rPr lang="en-US" sz="1800" dirty="0"/>
              <a:t>A language generated by a regular grammar is called a </a:t>
            </a:r>
            <a:r>
              <a:rPr lang="en-US" sz="1800" i="1" dirty="0">
                <a:solidFill>
                  <a:schemeClr val="bg2"/>
                </a:solidFill>
              </a:rPr>
              <a:t>regular language</a:t>
            </a:r>
            <a:r>
              <a:rPr lang="en-US" altLang="zh-CN" sz="1800" dirty="0"/>
              <a:t> (</a:t>
            </a:r>
            <a:r>
              <a:rPr lang="zh-CN" altLang="en-US" sz="1800" dirty="0"/>
              <a:t>正则语言</a:t>
            </a:r>
            <a:r>
              <a:rPr lang="en-US" sz="1800" dirty="0"/>
              <a:t>).</a:t>
            </a:r>
          </a:p>
        </p:txBody>
      </p:sp>
    </p:spTree>
    <p:extLst>
      <p:ext uri="{BB962C8B-B14F-4D97-AF65-F5344CB8AC3E}">
        <p14:creationId xmlns:p14="http://schemas.microsoft.com/office/powerpoint/2010/main" val="266008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2800" cy="1188720"/>
          </a:xfrm>
        </p:spPr>
        <p:txBody>
          <a:bodyPr/>
          <a:lstStyle/>
          <a:p>
            <a:r>
              <a:rPr lang="en-US" sz="3200"/>
              <a:t>Examples for </a:t>
            </a:r>
            <a:r>
              <a:rPr lang="en-US" sz="3200" dirty="0"/>
              <a:t>Different Types of Phrase Structure Grammars </a:t>
            </a:r>
            <a:endParaRPr lang="en-US" sz="3600" dirty="0"/>
          </a:p>
        </p:txBody>
      </p:sp>
      <p:pic>
        <p:nvPicPr>
          <p:cNvPr id="11" name="Picture 2" descr="A portrait of Avram Noam Chomsk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17030" y="91005"/>
            <a:ext cx="1113513" cy="128016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792686" y="1371600"/>
            <a:ext cx="2362200" cy="640080"/>
          </a:xfrm>
        </p:spPr>
        <p:txBody>
          <a:bodyPr/>
          <a:lstStyle/>
          <a:p>
            <a:pPr algn="ctr"/>
            <a:r>
              <a:rPr lang="en-US" sz="1800" dirty="0" err="1"/>
              <a:t>Avram</a:t>
            </a:r>
            <a:r>
              <a:rPr lang="en-US" sz="1800" dirty="0"/>
              <a:t> Noam Chomsky (Born </a:t>
            </a:r>
            <a:r>
              <a:rPr lang="en-US" sz="1800" dirty="0">
                <a:ea typeface="Cambria Math" pitchFamily="18" charset="0"/>
              </a:rPr>
              <a:t>1928</a:t>
            </a:r>
            <a:r>
              <a:rPr lang="en-US" sz="1800" dirty="0"/>
              <a:t>)</a:t>
            </a:r>
          </a:p>
        </p:txBody>
      </p:sp>
      <p:sp>
        <p:nvSpPr>
          <p:cNvPr id="7" name="Content Placeholder 7"/>
          <p:cNvSpPr>
            <a:spLocks noGrp="1"/>
          </p:cNvSpPr>
          <p:nvPr>
            <p:ph idx="16"/>
          </p:nvPr>
        </p:nvSpPr>
        <p:spPr>
          <a:xfrm>
            <a:off x="381000" y="1143000"/>
            <a:ext cx="8458200" cy="3276600"/>
          </a:xfrm>
        </p:spPr>
        <p:txBody>
          <a:bodyPr/>
          <a:lstStyle/>
          <a:p>
            <a:pPr marL="285750" indent="-285750" algn="l">
              <a:spcAft>
                <a:spcPts val="0"/>
              </a:spcAft>
              <a:buFont typeface="Wingdings" panose="05000000000000000000" pitchFamily="2" charset="2"/>
              <a:buChar char="p"/>
            </a:pPr>
            <a:r>
              <a:rPr lang="en-US" altLang="zh-CN" sz="1800" dirty="0"/>
              <a:t>A context-sensitive language generated by </a:t>
            </a:r>
            <a:r>
              <a:rPr lang="en-US" altLang="zh-CN" sz="1800" dirty="0">
                <a:solidFill>
                  <a:schemeClr val="bg2"/>
                </a:solidFill>
              </a:rPr>
              <a:t>type </a:t>
            </a:r>
            <a:r>
              <a:rPr lang="en-US" altLang="zh-CN" sz="1800" dirty="0">
                <a:solidFill>
                  <a:schemeClr val="bg2"/>
                </a:solidFill>
                <a:ea typeface="Cambria Math" pitchFamily="18" charset="0"/>
              </a:rPr>
              <a:t>1</a:t>
            </a:r>
            <a:r>
              <a:rPr lang="en-US" altLang="zh-CN" sz="1800" dirty="0">
                <a:solidFill>
                  <a:schemeClr val="bg2"/>
                </a:solidFill>
              </a:rPr>
              <a:t> grammars </a:t>
            </a:r>
            <a:endParaRPr lang="en-US" altLang="zh-CN" sz="1800" dirty="0">
              <a:solidFill>
                <a:schemeClr val="bg2"/>
              </a:solidFill>
              <a:latin typeface="STIXGeneral-Regular"/>
            </a:endParaRPr>
          </a:p>
          <a:p>
            <a:pPr algn="l">
              <a:spcAft>
                <a:spcPts val="0"/>
              </a:spcAft>
            </a:pPr>
            <a:r>
              <a:rPr lang="pt-BR" altLang="zh-CN" sz="1800" b="0" i="0" u="none" strike="noStrike" baseline="0" dirty="0">
                <a:latin typeface="STIXMath-Regular"/>
              </a:rPr>
              <a:t>{</a:t>
            </a:r>
            <a:r>
              <a:rPr lang="pt-BR" altLang="zh-CN" sz="1800" b="0" i="0" u="none" strike="noStrike" baseline="0" dirty="0">
                <a:latin typeface="STIXGeneral-Regular"/>
              </a:rPr>
              <a:t>0</a:t>
            </a:r>
            <a:r>
              <a:rPr lang="en-US" altLang="zh-CN" sz="1800" i="1" baseline="30000" dirty="0">
                <a:latin typeface="STIXGeneral-Italic"/>
              </a:rPr>
              <a:t>n</a:t>
            </a:r>
            <a:r>
              <a:rPr lang="pt-BR" altLang="zh-CN" sz="1800" b="0" i="0" u="none" strike="noStrike" baseline="0" dirty="0">
                <a:latin typeface="STIXGeneral-Regular"/>
              </a:rPr>
              <a:t>1</a:t>
            </a:r>
            <a:r>
              <a:rPr lang="en-US" altLang="zh-CN" sz="1800" i="1" baseline="30000" dirty="0">
                <a:latin typeface="STIXGeneral-Italic"/>
              </a:rPr>
              <a:t>n</a:t>
            </a:r>
            <a:r>
              <a:rPr lang="pt-BR" altLang="zh-CN" sz="1800" b="0" i="0" u="none" strike="noStrike" baseline="0" dirty="0">
                <a:latin typeface="STIXGeneral-Regular"/>
              </a:rPr>
              <a:t>2</a:t>
            </a:r>
            <a:r>
              <a:rPr lang="en-US" altLang="zh-CN" sz="1800" i="1" baseline="30000" dirty="0">
                <a:latin typeface="STIXGeneral-Italic"/>
              </a:rPr>
              <a:t>n</a:t>
            </a:r>
            <a:r>
              <a:rPr lang="pt-BR" altLang="zh-CN" sz="1800" b="0" i="1" u="none" strike="noStrike" baseline="0" dirty="0">
                <a:latin typeface="STIXGeneral-Italic"/>
              </a:rPr>
              <a:t> </a:t>
            </a:r>
            <a:r>
              <a:rPr lang="pt-BR" altLang="zh-CN" sz="1800" b="0" i="0" u="none" strike="noStrike" baseline="0" dirty="0">
                <a:latin typeface="STIXMath-Regular"/>
              </a:rPr>
              <a:t>∣ </a:t>
            </a:r>
            <a:r>
              <a:rPr lang="pt-BR" altLang="zh-CN" sz="1800" b="0" i="1" u="none" strike="noStrike" baseline="0" dirty="0">
                <a:latin typeface="STIXGeneral-Italic"/>
              </a:rPr>
              <a:t>n </a:t>
            </a:r>
            <a:r>
              <a:rPr lang="pt-BR" altLang="zh-CN" sz="1800" b="0" i="0" u="none" strike="noStrike" baseline="0" dirty="0">
                <a:latin typeface="STIXMath-Regular"/>
              </a:rPr>
              <a:t>= </a:t>
            </a:r>
            <a:r>
              <a:rPr lang="pt-BR" altLang="zh-CN" sz="1800" b="0" i="0" u="none" strike="noStrike" baseline="0" dirty="0">
                <a:latin typeface="STIXGeneral-Regular"/>
              </a:rPr>
              <a:t>0</a:t>
            </a:r>
            <a:r>
              <a:rPr lang="pt-BR" altLang="zh-CN" sz="1800" b="0" i="1" u="none" strike="noStrike" baseline="0" dirty="0">
                <a:latin typeface="STIXGeneral-Italic"/>
              </a:rPr>
              <a:t>, </a:t>
            </a:r>
            <a:r>
              <a:rPr lang="pt-BR" altLang="zh-CN" sz="1800" b="0" i="0" u="none" strike="noStrike" baseline="0" dirty="0">
                <a:latin typeface="STIXGeneral-Regular"/>
              </a:rPr>
              <a:t>1</a:t>
            </a:r>
            <a:r>
              <a:rPr lang="pt-BR" altLang="zh-CN" sz="1800" b="0" i="1" u="none" strike="noStrike" baseline="0" dirty="0">
                <a:latin typeface="STIXGeneral-Italic"/>
              </a:rPr>
              <a:t>, </a:t>
            </a:r>
            <a:r>
              <a:rPr lang="pt-BR" altLang="zh-CN" sz="1800" b="0" i="0" u="none" strike="noStrike" baseline="0" dirty="0">
                <a:latin typeface="STIXGeneral-Regular"/>
              </a:rPr>
              <a:t>2</a:t>
            </a:r>
            <a:r>
              <a:rPr lang="pt-BR" altLang="zh-CN" sz="1800" b="0" i="1" u="none" strike="noStrike" baseline="0" dirty="0">
                <a:latin typeface="STIXGeneral-Italic"/>
              </a:rPr>
              <a:t>, </a:t>
            </a:r>
            <a:r>
              <a:rPr lang="pt-BR" altLang="zh-CN" sz="1800" b="0" i="0" u="none" strike="noStrike" baseline="0" dirty="0">
                <a:latin typeface="STIXGeneral-Regular"/>
              </a:rPr>
              <a:t>3</a:t>
            </a:r>
            <a:r>
              <a:rPr lang="pt-BR" altLang="zh-CN" sz="1800" b="0" i="1" u="none" strike="noStrike" baseline="0" dirty="0">
                <a:latin typeface="STIXGeneral-Italic"/>
              </a:rPr>
              <a:t>,</a:t>
            </a:r>
            <a:r>
              <a:rPr lang="pt-BR" altLang="zh-CN" sz="1800" b="0" i="0" u="none" strike="noStrike" baseline="0" dirty="0">
                <a:latin typeface="STIXMath-Regular"/>
              </a:rPr>
              <a:t>…} </a:t>
            </a:r>
            <a:endParaRPr lang="pt-BR" altLang="zh-CN" sz="1800" dirty="0">
              <a:latin typeface="STIXGeneral-Regular"/>
            </a:endParaRPr>
          </a:p>
          <a:p>
            <a:pPr algn="l">
              <a:spcAft>
                <a:spcPts val="0"/>
              </a:spcAft>
            </a:pPr>
            <a:r>
              <a:rPr lang="pt-BR" altLang="zh-CN" sz="1800" b="0" i="1" u="none" strike="noStrike" baseline="0" dirty="0">
                <a:latin typeface="STIXGeneral-Italic"/>
              </a:rPr>
              <a:t>G </a:t>
            </a:r>
            <a:r>
              <a:rPr lang="pt-BR" altLang="zh-CN" sz="1800" b="0" i="0" u="none" strike="noStrike" baseline="0" dirty="0">
                <a:latin typeface="STIXMath-Regular"/>
              </a:rPr>
              <a:t>= </a:t>
            </a:r>
            <a:r>
              <a:rPr lang="pt-BR" altLang="zh-CN" sz="1800" b="0" i="0" u="none" strike="noStrike" baseline="0" dirty="0">
                <a:latin typeface="STIXGeneral-Regular"/>
              </a:rPr>
              <a:t>(</a:t>
            </a:r>
            <a:r>
              <a:rPr lang="pt-BR" altLang="zh-CN" sz="1800" b="0" i="1" u="none" strike="noStrike" baseline="0" dirty="0">
                <a:latin typeface="STIXGeneral-Italic"/>
              </a:rPr>
              <a:t>V, T, S, P</a:t>
            </a:r>
            <a:r>
              <a:rPr lang="pt-BR" altLang="zh-CN" sz="1800" b="0" i="0" u="none" strike="noStrike" baseline="0" dirty="0">
                <a:latin typeface="STIXGeneral-Regular"/>
              </a:rPr>
              <a:t>) </a:t>
            </a:r>
            <a:r>
              <a:rPr lang="en-US" altLang="zh-CN" sz="1800" b="0" i="0" u="none" strike="noStrike" baseline="0" dirty="0">
                <a:latin typeface="STIXGeneral-Regular"/>
              </a:rPr>
              <a:t>with </a:t>
            </a:r>
            <a:r>
              <a:rPr lang="en-US" altLang="zh-CN" sz="1800" b="0" i="1" u="none" strike="noStrike" baseline="0" dirty="0">
                <a:latin typeface="STIXGeneral-Italic"/>
              </a:rPr>
              <a:t>V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1" u="none" strike="noStrike" baseline="0" dirty="0">
                <a:latin typeface="STIXGeneral-Italic"/>
              </a:rPr>
              <a:t>, </a:t>
            </a:r>
            <a:r>
              <a:rPr lang="en-US" altLang="zh-CN" sz="1800" b="0" i="0" u="none" strike="noStrike" baseline="0" dirty="0">
                <a:latin typeface="STIXGeneral-Regular"/>
              </a:rPr>
              <a:t>2</a:t>
            </a:r>
            <a:r>
              <a:rPr lang="en-US" altLang="zh-CN" sz="1800" b="0" i="1" u="none" strike="noStrike" baseline="0" dirty="0">
                <a:latin typeface="STIXGeneral-Italic"/>
              </a:rPr>
              <a:t>, S, A, B, C</a:t>
            </a:r>
            <a:r>
              <a:rPr lang="en-US" altLang="zh-CN" sz="1800" b="0" i="0" u="none" strike="noStrike" baseline="0" dirty="0">
                <a:latin typeface="STIXMath-Regular"/>
              </a:rPr>
              <a:t>}</a:t>
            </a:r>
            <a:r>
              <a:rPr lang="en-US" altLang="zh-CN" sz="1800" b="0" i="0" u="none" strike="noStrike" baseline="0" dirty="0">
                <a:latin typeface="STIXGeneral-Regular"/>
              </a:rPr>
              <a:t>; </a:t>
            </a:r>
            <a:r>
              <a:rPr lang="en-US" altLang="zh-CN" sz="1800" b="0" i="1" u="none" strike="noStrike" baseline="0" dirty="0">
                <a:latin typeface="STIXGeneral-Italic"/>
              </a:rPr>
              <a:t>T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1" u="none" strike="noStrike" baseline="0" dirty="0">
                <a:latin typeface="STIXGeneral-Italic"/>
              </a:rPr>
              <a:t>, </a:t>
            </a:r>
            <a:r>
              <a:rPr lang="en-US" altLang="zh-CN" sz="1800" b="0" i="0" u="none" strike="noStrike" baseline="0" dirty="0">
                <a:latin typeface="STIXGeneral-Regular"/>
              </a:rPr>
              <a:t>2</a:t>
            </a:r>
            <a:r>
              <a:rPr lang="en-US" altLang="zh-CN" sz="1800" b="0" i="0" u="none" strike="noStrike" baseline="0" dirty="0">
                <a:latin typeface="STIXMath-Regular"/>
              </a:rPr>
              <a:t>}</a:t>
            </a:r>
            <a:r>
              <a:rPr lang="en-US" altLang="zh-CN" sz="1800" b="0" i="0" u="none" strike="noStrike" baseline="0" dirty="0">
                <a:latin typeface="STIXGeneral-Regular"/>
              </a:rPr>
              <a:t>; starting state </a:t>
            </a:r>
            <a:r>
              <a:rPr lang="en-US" altLang="zh-CN" sz="1800" b="0" i="1" u="none" strike="noStrike" baseline="0" dirty="0">
                <a:latin typeface="STIXGeneral-Italic"/>
              </a:rPr>
              <a:t>S</a:t>
            </a:r>
            <a:r>
              <a:rPr lang="en-US" altLang="zh-CN" sz="1800" b="0" i="0" u="none" strike="noStrike" baseline="0" dirty="0">
                <a:latin typeface="STIXGeneral-Regular"/>
              </a:rPr>
              <a:t>; </a:t>
            </a:r>
          </a:p>
          <a:p>
            <a:pPr algn="l">
              <a:spcAft>
                <a:spcPts val="0"/>
              </a:spcAft>
            </a:pPr>
            <a:r>
              <a:rPr lang="en-US" altLang="zh-CN" sz="1800" b="0" i="0" u="none" strike="noStrike" baseline="0" dirty="0">
                <a:latin typeface="STIXGeneral-Regular"/>
              </a:rPr>
              <a:t>P:  </a:t>
            </a:r>
            <a:r>
              <a:rPr lang="en-US" altLang="zh-CN" sz="1800" b="0" i="1" u="none" strike="noStrike" baseline="0" dirty="0">
                <a:latin typeface="STIXGeneral-Italic"/>
              </a:rPr>
              <a:t>S </a:t>
            </a:r>
            <a:r>
              <a:rPr lang="en-US" altLang="zh-CN" sz="1800" b="0" i="0" u="none" strike="noStrike" baseline="0" dirty="0">
                <a:latin typeface="STIXMathSans-Regular"/>
              </a:rPr>
              <a:t>→ </a:t>
            </a:r>
            <a:r>
              <a:rPr lang="en-US" altLang="zh-CN" sz="1800" b="0" i="0" u="none" strike="noStrike" baseline="0" dirty="0">
                <a:latin typeface="STIXGeneral-Regular"/>
              </a:rPr>
              <a:t>0</a:t>
            </a:r>
            <a:r>
              <a:rPr lang="en-US" altLang="zh-CN" sz="1800" b="0" i="1" u="none" strike="noStrike" baseline="0" dirty="0">
                <a:latin typeface="STIXGeneral-Italic"/>
              </a:rPr>
              <a:t>SAB</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MathSans-Regular"/>
              </a:rPr>
              <a:t>→ </a:t>
            </a:r>
            <a:r>
              <a:rPr lang="zh-CN" altLang="en-US" sz="1800" b="0" i="1" u="none" strike="noStrike" baseline="0" dirty="0">
                <a:latin typeface="STIXMath-Italic"/>
              </a:rPr>
              <a:t>𝜆</a:t>
            </a:r>
            <a:r>
              <a:rPr lang="en-US" altLang="zh-CN" sz="1800" b="0" i="0" u="none" strike="noStrike" baseline="0" dirty="0">
                <a:latin typeface="STIXGeneral-Regular"/>
              </a:rPr>
              <a:t>, </a:t>
            </a:r>
            <a:r>
              <a:rPr lang="en-US" altLang="zh-CN" sz="1800" b="0" i="1" u="none" strike="noStrike" baseline="0" dirty="0">
                <a:latin typeface="STIXGeneral-Italic"/>
              </a:rPr>
              <a:t>BA </a:t>
            </a:r>
            <a:r>
              <a:rPr lang="en-US" altLang="zh-CN" sz="1800" b="0" i="0" u="none" strike="noStrike" baseline="0" dirty="0">
                <a:latin typeface="STIXMathSans-Regular"/>
              </a:rPr>
              <a:t>→ </a:t>
            </a:r>
            <a:r>
              <a:rPr lang="en-US" altLang="zh-CN" sz="1800" b="0" i="1" u="none" strike="noStrike" baseline="0" dirty="0">
                <a:latin typeface="STIXGeneral-Italic"/>
              </a:rPr>
              <a:t>AB</a:t>
            </a:r>
            <a:r>
              <a:rPr lang="en-US" altLang="zh-CN" sz="1800" b="0" i="0" u="none" strike="noStrike" baseline="0" dirty="0">
                <a:latin typeface="STIXGeneral-Regular"/>
              </a:rPr>
              <a:t>, 0</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01, 1</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11, 1</a:t>
            </a:r>
            <a:r>
              <a:rPr lang="en-US" altLang="zh-CN" sz="1800" b="0" i="1" u="none" strike="noStrike" baseline="0" dirty="0">
                <a:latin typeface="STIXGeneral-Italic"/>
              </a:rPr>
              <a:t>B </a:t>
            </a:r>
            <a:r>
              <a:rPr lang="en-US" altLang="zh-CN" sz="1800" b="0" i="0" u="none" strike="noStrike" baseline="0" dirty="0">
                <a:latin typeface="STIXMathSans-Regular"/>
              </a:rPr>
              <a:t>→ </a:t>
            </a:r>
            <a:r>
              <a:rPr lang="en-US" altLang="zh-CN" sz="1800" b="0" i="0" u="none" strike="noStrike" baseline="0" dirty="0">
                <a:latin typeface="STIXGeneral-Regular"/>
              </a:rPr>
              <a:t>12, and 2</a:t>
            </a:r>
            <a:r>
              <a:rPr lang="en-US" altLang="zh-CN" sz="1800" b="0" i="1" u="none" strike="noStrike" baseline="0" dirty="0">
                <a:latin typeface="STIXGeneral-Italic"/>
              </a:rPr>
              <a:t>B </a:t>
            </a:r>
            <a:r>
              <a:rPr lang="en-US" altLang="zh-CN" sz="1800" b="0" i="0" u="none" strike="noStrike" baseline="0" dirty="0">
                <a:latin typeface="STIXMathSans-Regular"/>
              </a:rPr>
              <a:t>→ </a:t>
            </a:r>
            <a:r>
              <a:rPr lang="en-US" altLang="zh-CN" sz="1800" b="0" i="0" u="none" strike="noStrike" baseline="0" dirty="0">
                <a:latin typeface="STIXGeneral-Regular"/>
              </a:rPr>
              <a:t>22.</a:t>
            </a:r>
          </a:p>
          <a:p>
            <a:pPr>
              <a:spcBef>
                <a:spcPts val="600"/>
              </a:spcBef>
              <a:spcAft>
                <a:spcPts val="0"/>
              </a:spcAft>
            </a:pPr>
            <a:endParaRPr lang="en-US" altLang="zh-CN" sz="800" dirty="0">
              <a:solidFill>
                <a:schemeClr val="bg2"/>
              </a:solidFill>
            </a:endParaRPr>
          </a:p>
          <a:p>
            <a:pPr marL="285750" indent="-285750">
              <a:spcBef>
                <a:spcPts val="600"/>
              </a:spcBef>
              <a:spcAft>
                <a:spcPts val="0"/>
              </a:spcAft>
              <a:buFont typeface="Wingdings" panose="05000000000000000000" pitchFamily="2" charset="2"/>
              <a:buChar char="p"/>
            </a:pPr>
            <a:r>
              <a:rPr lang="en-US" altLang="zh-CN" sz="1800" dirty="0"/>
              <a:t>A context-free language generated by </a:t>
            </a:r>
            <a:r>
              <a:rPr lang="en-US" altLang="zh-CN" sz="1800" dirty="0">
                <a:solidFill>
                  <a:schemeClr val="bg2"/>
                </a:solidFill>
              </a:rPr>
              <a:t>type </a:t>
            </a:r>
            <a:r>
              <a:rPr lang="en-US" altLang="zh-CN" sz="1800" dirty="0">
                <a:solidFill>
                  <a:schemeClr val="bg2"/>
                </a:solidFill>
                <a:ea typeface="Cambria Math" pitchFamily="18" charset="0"/>
              </a:rPr>
              <a:t>2</a:t>
            </a:r>
            <a:r>
              <a:rPr lang="en-US" altLang="zh-CN" sz="1800" dirty="0">
                <a:solidFill>
                  <a:schemeClr val="bg2"/>
                </a:solidFill>
              </a:rPr>
              <a:t> grammars</a:t>
            </a:r>
            <a:endParaRPr lang="en-US" altLang="zh-CN" sz="1800" b="0" u="none" strike="noStrike" baseline="0" dirty="0">
              <a:solidFill>
                <a:schemeClr val="bg2"/>
              </a:solidFill>
              <a:latin typeface="STIXGeneral-Regular"/>
            </a:endParaRPr>
          </a:p>
          <a:p>
            <a:pPr>
              <a:spcBef>
                <a:spcPts val="600"/>
              </a:spcBef>
              <a:spcAft>
                <a:spcPts val="0"/>
              </a:spcAft>
            </a:pPr>
            <a:r>
              <a:rPr lang="pt-BR" altLang="zh-CN" sz="1800" b="0" i="0" u="none" strike="noStrike" baseline="0" dirty="0">
                <a:latin typeface="STIXMath-Regular"/>
              </a:rPr>
              <a:t>{</a:t>
            </a:r>
            <a:r>
              <a:rPr lang="pt-BR" altLang="zh-CN" sz="1800" b="0" i="0" u="none" strike="noStrike" baseline="0" dirty="0">
                <a:latin typeface="STIXGeneral-Regular"/>
              </a:rPr>
              <a:t>0</a:t>
            </a:r>
            <a:r>
              <a:rPr lang="en-US" altLang="zh-CN" sz="1800" i="1" baseline="30000" dirty="0">
                <a:latin typeface="STIXGeneral-Italic"/>
              </a:rPr>
              <a:t>n</a:t>
            </a:r>
            <a:r>
              <a:rPr lang="pt-BR" altLang="zh-CN" sz="1800" b="0" i="0" u="none" strike="noStrike" baseline="0" dirty="0">
                <a:latin typeface="STIXGeneral-Regular"/>
              </a:rPr>
              <a:t>1</a:t>
            </a:r>
            <a:r>
              <a:rPr lang="en-US" altLang="zh-CN" sz="1800" i="1" baseline="30000" dirty="0">
                <a:latin typeface="STIXGeneral-Italic"/>
              </a:rPr>
              <a:t>n</a:t>
            </a:r>
            <a:r>
              <a:rPr lang="pt-BR" altLang="zh-CN" sz="1800" b="0" i="1" u="none" strike="noStrike" baseline="0" dirty="0">
                <a:latin typeface="STIXGeneral-Italic"/>
              </a:rPr>
              <a:t> </a:t>
            </a:r>
            <a:r>
              <a:rPr lang="pt-BR" altLang="zh-CN" sz="1800" b="0" i="0" u="none" strike="noStrike" baseline="0" dirty="0">
                <a:latin typeface="STIXMath-Regular"/>
              </a:rPr>
              <a:t>∣ </a:t>
            </a:r>
            <a:r>
              <a:rPr lang="pt-BR" altLang="zh-CN" sz="1800" b="0" i="1" u="none" strike="noStrike" baseline="0" dirty="0">
                <a:latin typeface="STIXGeneral-Italic"/>
              </a:rPr>
              <a:t>n </a:t>
            </a:r>
            <a:r>
              <a:rPr lang="pt-BR" altLang="zh-CN" sz="1800" b="0" i="0" u="none" strike="noStrike" baseline="0" dirty="0">
                <a:latin typeface="STIXMath-Regular"/>
              </a:rPr>
              <a:t>= </a:t>
            </a:r>
            <a:r>
              <a:rPr lang="pt-BR" altLang="zh-CN" sz="1800" b="0" i="0" u="none" strike="noStrike" baseline="0" dirty="0">
                <a:latin typeface="STIXGeneral-Regular"/>
              </a:rPr>
              <a:t>0</a:t>
            </a:r>
            <a:r>
              <a:rPr lang="pt-BR" altLang="zh-CN" sz="1800" b="0" i="1" u="none" strike="noStrike" baseline="0" dirty="0">
                <a:latin typeface="STIXGeneral-Italic"/>
              </a:rPr>
              <a:t>, </a:t>
            </a:r>
            <a:r>
              <a:rPr lang="pt-BR" altLang="zh-CN" sz="1800" b="0" i="0" u="none" strike="noStrike" baseline="0" dirty="0">
                <a:latin typeface="STIXGeneral-Regular"/>
              </a:rPr>
              <a:t>1</a:t>
            </a:r>
            <a:r>
              <a:rPr lang="pt-BR" altLang="zh-CN" sz="1800" b="0" i="1" u="none" strike="noStrike" baseline="0" dirty="0">
                <a:latin typeface="STIXGeneral-Italic"/>
              </a:rPr>
              <a:t>, </a:t>
            </a:r>
            <a:r>
              <a:rPr lang="pt-BR" altLang="zh-CN" sz="1800" b="0" i="0" u="none" strike="noStrike" baseline="0" dirty="0">
                <a:latin typeface="STIXGeneral-Regular"/>
              </a:rPr>
              <a:t>2</a:t>
            </a:r>
            <a:r>
              <a:rPr lang="pt-BR" altLang="zh-CN" sz="1800" b="0" i="1" u="none" strike="noStrike" baseline="0" dirty="0">
                <a:latin typeface="STIXGeneral-Italic"/>
              </a:rPr>
              <a:t>,</a:t>
            </a:r>
            <a:r>
              <a:rPr lang="pt-BR" altLang="zh-CN" sz="1800" b="0" i="0" u="none" strike="noStrike" baseline="0" dirty="0">
                <a:latin typeface="STIXMath-Regular"/>
              </a:rPr>
              <a:t>…}</a:t>
            </a:r>
            <a:r>
              <a:rPr lang="pt-BR" altLang="zh-CN" sz="1800" b="0" i="0" u="none" strike="noStrike" baseline="0" dirty="0">
                <a:latin typeface="STIXGeneral-Regular"/>
              </a:rPr>
              <a:t>.</a:t>
            </a:r>
          </a:p>
          <a:p>
            <a:pPr algn="l">
              <a:spcAft>
                <a:spcPts val="0"/>
              </a:spcAft>
            </a:pPr>
            <a:r>
              <a:rPr lang="en-US" altLang="zh-CN" sz="1800" b="0" i="1" u="none" strike="noStrike" baseline="0" dirty="0">
                <a:latin typeface="STIXGeneral-Italic"/>
              </a:rPr>
              <a:t>G </a:t>
            </a:r>
            <a:r>
              <a:rPr lang="en-US" altLang="zh-CN" sz="1800" b="0" i="0" u="none" strike="noStrike" baseline="0" dirty="0">
                <a:latin typeface="STIXMath-Regular"/>
              </a:rPr>
              <a:t>= </a:t>
            </a:r>
            <a:r>
              <a:rPr lang="en-US" altLang="zh-CN" sz="1800" b="0" i="0" u="none" strike="noStrike" baseline="0" dirty="0">
                <a:latin typeface="STIXGeneral-Regular"/>
              </a:rPr>
              <a:t>(</a:t>
            </a:r>
            <a:r>
              <a:rPr lang="en-US" altLang="zh-CN" sz="1800" b="0" i="1" u="none" strike="noStrike" baseline="0" dirty="0">
                <a:latin typeface="STIXGeneral-Italic"/>
              </a:rPr>
              <a:t>V, T, S, P</a:t>
            </a:r>
            <a:r>
              <a:rPr lang="en-US" altLang="zh-CN" sz="1800" b="0" i="0" u="none" strike="noStrike" baseline="0" dirty="0">
                <a:latin typeface="STIXGeneral-Regular"/>
              </a:rPr>
              <a:t>) with </a:t>
            </a:r>
            <a:r>
              <a:rPr lang="en-US" altLang="zh-CN" sz="1800" b="0" i="1" u="none" strike="noStrike" baseline="0" dirty="0">
                <a:latin typeface="STIXGeneral-Italic"/>
              </a:rPr>
              <a:t>V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1" u="none" strike="noStrike" baseline="0" dirty="0">
                <a:latin typeface="STIXGeneral-Italic"/>
              </a:rPr>
              <a:t>, S</a:t>
            </a:r>
            <a:r>
              <a:rPr lang="en-US" altLang="zh-CN" sz="1800" b="0" i="0" u="none" strike="noStrike" baseline="0" dirty="0">
                <a:latin typeface="STIXMath-Regular"/>
              </a:rPr>
              <a:t>}</a:t>
            </a:r>
            <a:r>
              <a:rPr lang="en-US" altLang="zh-CN" sz="1800" b="0" i="0" u="none" strike="noStrike" baseline="0" dirty="0">
                <a:latin typeface="STIXGeneral-Regular"/>
              </a:rPr>
              <a:t>, </a:t>
            </a:r>
            <a:r>
              <a:rPr lang="en-US" altLang="zh-CN" sz="1800" b="0" i="1" u="none" strike="noStrike" baseline="0" dirty="0">
                <a:latin typeface="STIXGeneral-Italic"/>
              </a:rPr>
              <a:t>T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0" u="none" strike="noStrike" baseline="0" dirty="0">
                <a:latin typeface="STIXMath-Regular"/>
              </a:rPr>
              <a:t>}</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General-Regular"/>
              </a:rPr>
              <a:t>is the starting symbol, and</a:t>
            </a:r>
          </a:p>
          <a:p>
            <a:pPr algn="l">
              <a:spcAft>
                <a:spcPts val="0"/>
              </a:spcAft>
            </a:pPr>
            <a:r>
              <a:rPr lang="en-US" altLang="zh-CN" sz="1800" b="0" i="1" u="none" strike="noStrike" baseline="0" dirty="0">
                <a:latin typeface="STIXGeneral-Italic"/>
              </a:rPr>
              <a:t>P: S </a:t>
            </a:r>
            <a:r>
              <a:rPr lang="en-US" altLang="zh-CN" sz="1800" b="0" i="0" u="none" strike="noStrike" baseline="0" dirty="0">
                <a:latin typeface="STIXMathSans-Regular"/>
              </a:rPr>
              <a:t>→ </a:t>
            </a:r>
            <a:r>
              <a:rPr lang="en-US" altLang="zh-CN" sz="1800" b="0" i="0" u="none" strike="noStrike" baseline="0" dirty="0">
                <a:latin typeface="STIXGeneral-Regular"/>
              </a:rPr>
              <a:t>0</a:t>
            </a:r>
            <a:r>
              <a:rPr lang="en-US" altLang="zh-CN" sz="1800" b="0" i="1" u="none" strike="noStrike" baseline="0" dirty="0">
                <a:latin typeface="STIXGeneral-Italic"/>
              </a:rPr>
              <a:t>S</a:t>
            </a:r>
            <a:r>
              <a:rPr lang="en-US" altLang="zh-CN" sz="1800" b="0" i="0" u="none" strike="noStrike" baseline="0" dirty="0">
                <a:latin typeface="STIXGeneral-Regular"/>
              </a:rPr>
              <a:t>1,  </a:t>
            </a:r>
            <a:r>
              <a:rPr lang="en-US" altLang="zh-CN" sz="1800" b="0" i="1" u="none" strike="noStrike" baseline="0" dirty="0">
                <a:latin typeface="STIXGeneral-Italic"/>
              </a:rPr>
              <a:t>S </a:t>
            </a:r>
            <a:r>
              <a:rPr lang="en-US" altLang="zh-CN" sz="1800" b="0" i="0" u="none" strike="noStrike" baseline="0" dirty="0">
                <a:latin typeface="STIXMathSans-Regular"/>
              </a:rPr>
              <a:t>→ </a:t>
            </a:r>
            <a:r>
              <a:rPr lang="zh-CN" altLang="en-US" sz="1800" b="0" i="1" u="none" strike="noStrike" baseline="0" dirty="0">
                <a:latin typeface="STIXMath-Italic"/>
              </a:rPr>
              <a:t>𝜆</a:t>
            </a:r>
            <a:r>
              <a:rPr lang="en-US" altLang="zh-CN" sz="1800" b="0" i="1" u="none" strike="noStrike" baseline="0" dirty="0">
                <a:latin typeface="STIXMath-Italic"/>
              </a:rPr>
              <a:t>.</a:t>
            </a:r>
          </a:p>
          <a:p>
            <a:pPr algn="l">
              <a:spcAft>
                <a:spcPts val="0"/>
              </a:spcAft>
            </a:pPr>
            <a:endParaRPr lang="en-US" altLang="zh-CN" sz="600" b="0" i="0" u="none" strike="noStrike" baseline="0" dirty="0">
              <a:latin typeface="STIXGeneral-Regular"/>
            </a:endParaRPr>
          </a:p>
          <a:p>
            <a:pPr marL="285750" indent="-285750">
              <a:spcBef>
                <a:spcPts val="600"/>
              </a:spcBef>
              <a:spcAft>
                <a:spcPts val="0"/>
              </a:spcAft>
              <a:buFont typeface="Wingdings" panose="05000000000000000000" pitchFamily="2" charset="2"/>
              <a:buChar char="p"/>
            </a:pPr>
            <a:r>
              <a:rPr lang="en-US" altLang="zh-CN" sz="1800" dirty="0"/>
              <a:t>A regular language generated by </a:t>
            </a:r>
            <a:r>
              <a:rPr lang="en-US" altLang="zh-CN" sz="1800" dirty="0">
                <a:solidFill>
                  <a:schemeClr val="bg2"/>
                </a:solidFill>
              </a:rPr>
              <a:t>type </a:t>
            </a:r>
            <a:r>
              <a:rPr lang="en-US" altLang="zh-CN" sz="1800" dirty="0">
                <a:solidFill>
                  <a:schemeClr val="bg2"/>
                </a:solidFill>
                <a:ea typeface="Cambria Math" pitchFamily="18" charset="0"/>
              </a:rPr>
              <a:t>3</a:t>
            </a:r>
            <a:r>
              <a:rPr lang="en-US" altLang="zh-CN" sz="1800" dirty="0">
                <a:solidFill>
                  <a:schemeClr val="bg2"/>
                </a:solidFill>
              </a:rPr>
              <a:t> grammars </a:t>
            </a:r>
            <a:r>
              <a:rPr lang="en-US" altLang="zh-CN" sz="1800" dirty="0"/>
              <a:t>(regular grammars ) </a:t>
            </a:r>
            <a:endParaRPr lang="en-US" altLang="zh-CN" sz="1800" b="0" u="none" strike="noStrike" baseline="0" dirty="0">
              <a:latin typeface="STIXGeneral-Regular"/>
            </a:endParaRPr>
          </a:p>
          <a:p>
            <a:pPr>
              <a:spcBef>
                <a:spcPts val="600"/>
              </a:spcBef>
              <a:spcAft>
                <a:spcPts val="0"/>
              </a:spcAft>
            </a:pPr>
            <a:r>
              <a:rPr lang="en-US" altLang="zh-CN" sz="1800" b="0" i="0" u="none" strike="noStrike" baseline="0" dirty="0">
                <a:latin typeface="STIXMath-Regular"/>
              </a:rPr>
              <a:t>{</a:t>
            </a:r>
            <a:r>
              <a:rPr lang="en-US" altLang="zh-CN" sz="1800" b="0" i="0" u="none" strike="noStrike" baseline="0" dirty="0">
                <a:latin typeface="STIXGeneral-Regular"/>
              </a:rPr>
              <a:t>0</a:t>
            </a:r>
            <a:r>
              <a:rPr lang="en-US" altLang="zh-CN" sz="1800" b="0" i="1" u="none" strike="noStrike" baseline="30000" dirty="0">
                <a:latin typeface="STIXGeneral-Italic"/>
              </a:rPr>
              <a:t>m</a:t>
            </a:r>
            <a:r>
              <a:rPr lang="en-US" altLang="zh-CN" sz="1800" b="0" i="0" u="none" strike="noStrike" baseline="0" dirty="0">
                <a:latin typeface="STIXGeneral-Regular"/>
              </a:rPr>
              <a:t>1</a:t>
            </a:r>
            <a:r>
              <a:rPr lang="en-US" altLang="zh-CN" sz="1800" i="1" baseline="30000" dirty="0">
                <a:latin typeface="STIXGeneral-Italic"/>
              </a:rPr>
              <a:t>n</a:t>
            </a:r>
            <a:r>
              <a:rPr lang="en-US" altLang="zh-CN" sz="1800" b="0" i="1" u="none" strike="noStrike" baseline="0" dirty="0">
                <a:latin typeface="STIXGeneral-Italic"/>
              </a:rPr>
              <a:t> </a:t>
            </a:r>
            <a:r>
              <a:rPr lang="en-US" altLang="zh-CN" sz="1800" b="0" i="0" u="none" strike="noStrike" baseline="0" dirty="0">
                <a:latin typeface="STIXMath-Regular"/>
              </a:rPr>
              <a:t>∣ </a:t>
            </a:r>
            <a:r>
              <a:rPr lang="en-US" altLang="zh-CN" sz="1800" b="0" i="1" u="none" strike="noStrike" baseline="0" dirty="0">
                <a:latin typeface="STIXGeneral-Italic"/>
              </a:rPr>
              <a:t>m </a:t>
            </a:r>
            <a:r>
              <a:rPr lang="en-US" altLang="zh-CN" sz="1800" b="0" i="0" u="none" strike="noStrike" baseline="0" dirty="0">
                <a:latin typeface="STIXGeneral-Regular"/>
              </a:rPr>
              <a:t>and </a:t>
            </a:r>
            <a:r>
              <a:rPr lang="en-US" altLang="zh-CN" sz="1800" b="0" i="1" u="none" strike="noStrike" baseline="0" dirty="0">
                <a:latin typeface="STIXGeneral-Italic"/>
              </a:rPr>
              <a:t>n </a:t>
            </a:r>
            <a:r>
              <a:rPr lang="en-US" altLang="zh-CN" sz="1800" b="0" i="0" u="none" strike="noStrike" baseline="0" dirty="0">
                <a:latin typeface="STIXGeneral-Regular"/>
              </a:rPr>
              <a:t>are nonnegative integers</a:t>
            </a:r>
            <a:r>
              <a:rPr lang="en-US" altLang="zh-CN" sz="1800" b="0" i="0" u="none" strike="noStrike" baseline="0" dirty="0">
                <a:latin typeface="STIXMath-Regular"/>
              </a:rPr>
              <a:t>}</a:t>
            </a:r>
            <a:r>
              <a:rPr lang="en-US" altLang="zh-CN" sz="1800" b="0" i="0" u="none" strike="noStrike" baseline="0" dirty="0">
                <a:latin typeface="STIXGeneral-Regular"/>
              </a:rPr>
              <a:t>.</a:t>
            </a:r>
          </a:p>
          <a:p>
            <a:pPr algn="l">
              <a:spcAft>
                <a:spcPts val="0"/>
              </a:spcAft>
            </a:pPr>
            <a:r>
              <a:rPr lang="en-US" altLang="zh-CN" sz="1800" b="0" i="1" u="none" strike="noStrike" baseline="0" dirty="0">
                <a:latin typeface="STIXGeneral-Italic"/>
              </a:rPr>
              <a:t>V </a:t>
            </a:r>
            <a:r>
              <a:rPr lang="en-US" altLang="zh-CN" sz="1800" b="0" i="0" u="none" strike="noStrike" baseline="0" dirty="0">
                <a:latin typeface="STIXMath-Regular"/>
              </a:rPr>
              <a:t>= {</a:t>
            </a:r>
            <a:r>
              <a:rPr lang="en-US" altLang="zh-CN" sz="1800" b="0" i="1" u="none" strike="noStrike" baseline="0" dirty="0">
                <a:latin typeface="STIXGeneral-Italic"/>
              </a:rPr>
              <a:t>S, A,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0" u="none" strike="noStrike" baseline="0" dirty="0">
                <a:latin typeface="STIXMath-Regular"/>
              </a:rPr>
              <a:t>}</a:t>
            </a:r>
            <a:r>
              <a:rPr lang="en-US" altLang="zh-CN" sz="1800" b="0" i="0" u="none" strike="noStrike" baseline="0" dirty="0">
                <a:latin typeface="STIXGeneral-Regular"/>
              </a:rPr>
              <a:t>; terminals </a:t>
            </a:r>
            <a:r>
              <a:rPr lang="en-US" altLang="zh-CN" sz="1800" b="0" i="1" u="none" strike="noStrike" baseline="0" dirty="0">
                <a:latin typeface="STIXGeneral-Italic"/>
              </a:rPr>
              <a:t>T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0" u="none" strike="noStrike" baseline="0" dirty="0">
                <a:latin typeface="STIXMath-Regular"/>
              </a:rPr>
              <a:t>}</a:t>
            </a:r>
            <a:r>
              <a:rPr lang="en-US" altLang="zh-CN" sz="1800" b="0" i="0" u="none" strike="noStrike" baseline="0" dirty="0">
                <a:latin typeface="STIXGeneral-Regular"/>
              </a:rPr>
              <a:t>; and</a:t>
            </a:r>
          </a:p>
          <a:p>
            <a:pPr algn="l">
              <a:spcAft>
                <a:spcPts val="0"/>
              </a:spcAft>
            </a:pPr>
            <a:r>
              <a:rPr lang="en-US" altLang="zh-CN" sz="1800" b="0" i="1" u="none" strike="noStrike" baseline="0" dirty="0">
                <a:latin typeface="STIXGeneral-Italic"/>
              </a:rPr>
              <a:t>P:  S </a:t>
            </a:r>
            <a:r>
              <a:rPr lang="en-US" altLang="zh-CN" sz="1800" b="0" i="0" u="none" strike="noStrike" baseline="0" dirty="0">
                <a:latin typeface="STIXMathSans-Regular"/>
              </a:rPr>
              <a:t>→ </a:t>
            </a:r>
            <a:r>
              <a:rPr lang="en-US" altLang="zh-CN" sz="1800" b="0" i="0" u="none" strike="noStrike" baseline="0" dirty="0">
                <a:latin typeface="STIXGeneral-Regular"/>
              </a:rPr>
              <a:t>0</a:t>
            </a:r>
            <a:r>
              <a:rPr lang="en-US" altLang="zh-CN" sz="1800" b="0" i="1" u="none" strike="noStrike" baseline="0" dirty="0">
                <a:latin typeface="STIXGeneral-Italic"/>
              </a:rPr>
              <a:t>S</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MathSans-Regular"/>
              </a:rPr>
              <a:t>→ </a:t>
            </a:r>
            <a:r>
              <a:rPr lang="en-US" altLang="zh-CN" sz="1800" b="0" i="0" u="none" strike="noStrike" baseline="0" dirty="0">
                <a:latin typeface="STIXGeneral-Regular"/>
              </a:rPr>
              <a:t>1</a:t>
            </a:r>
            <a:r>
              <a:rPr lang="en-US" altLang="zh-CN" sz="1800" b="0" i="1" u="none" strike="noStrike" baseline="0" dirty="0">
                <a:latin typeface="STIXGeneral-Italic"/>
              </a:rPr>
              <a:t>A</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MathSans-Regular"/>
              </a:rPr>
              <a:t>→ </a:t>
            </a:r>
            <a:r>
              <a:rPr lang="en-US" altLang="zh-CN" sz="1800" b="0" i="0" u="none" strike="noStrike" baseline="0" dirty="0">
                <a:latin typeface="STIXGeneral-Regular"/>
              </a:rPr>
              <a:t>1, </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1</a:t>
            </a:r>
            <a:r>
              <a:rPr lang="en-US" altLang="zh-CN" sz="1800" b="0" i="1" u="none" strike="noStrike" baseline="0" dirty="0">
                <a:latin typeface="STIXGeneral-Italic"/>
              </a:rPr>
              <a:t>A</a:t>
            </a:r>
            <a:r>
              <a:rPr lang="en-US" altLang="zh-CN" sz="1800" b="0" i="0" u="none" strike="noStrike" baseline="0" dirty="0">
                <a:latin typeface="STIXGeneral-Regular"/>
              </a:rPr>
              <a:t>, </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1, and </a:t>
            </a:r>
            <a:r>
              <a:rPr lang="en-US" altLang="zh-CN" sz="1800" b="0" i="1" u="none" strike="noStrike" baseline="0" dirty="0">
                <a:latin typeface="STIXGeneral-Italic"/>
              </a:rPr>
              <a:t>S </a:t>
            </a:r>
            <a:r>
              <a:rPr lang="en-US" altLang="zh-CN" sz="1800" b="0" i="0" u="none" strike="noStrike" baseline="0" dirty="0">
                <a:latin typeface="STIXMathSans-Regular"/>
              </a:rPr>
              <a:t>→ </a:t>
            </a:r>
            <a:r>
              <a:rPr lang="zh-CN" altLang="en-US" sz="1800" b="0" i="1" u="none" strike="noStrike" baseline="0" dirty="0">
                <a:latin typeface="STIXMath-Italic"/>
              </a:rPr>
              <a:t>𝜆</a:t>
            </a:r>
            <a:r>
              <a:rPr lang="en-US" altLang="zh-CN" sz="1800" b="0" i="0" u="none" strike="noStrike" baseline="0" dirty="0">
                <a:latin typeface="STIXGeneral-Regular"/>
              </a:rPr>
              <a:t>.</a:t>
            </a:r>
          </a:p>
        </p:txBody>
      </p:sp>
    </p:spTree>
    <p:extLst>
      <p:ext uri="{BB962C8B-B14F-4D97-AF65-F5344CB8AC3E}">
        <p14:creationId xmlns:p14="http://schemas.microsoft.com/office/powerpoint/2010/main" val="419515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spcBef>
                <a:spcPts val="0"/>
              </a:spcBef>
            </a:pPr>
            <a:r>
              <a:rPr lang="en-US" sz="2400" dirty="0"/>
              <a:t>We can represent a derivation in the language generated by a </a:t>
            </a:r>
            <a:r>
              <a:rPr lang="en-US" sz="2400" u="sng" dirty="0"/>
              <a:t>context-free grammar </a:t>
            </a:r>
            <a:r>
              <a:rPr lang="en-US" sz="2400" dirty="0"/>
              <a:t>by an ordered rooted tree, called </a:t>
            </a:r>
            <a:r>
              <a:rPr lang="en-US" sz="2400" dirty="0">
                <a:solidFill>
                  <a:schemeClr val="bg2"/>
                </a:solidFill>
              </a:rPr>
              <a:t>a </a:t>
            </a:r>
            <a:r>
              <a:rPr lang="en-US" sz="2400" i="1" dirty="0">
                <a:solidFill>
                  <a:schemeClr val="bg2"/>
                </a:solidFill>
              </a:rPr>
              <a:t>derivation</a:t>
            </a:r>
            <a:r>
              <a:rPr lang="en-US" sz="2400" dirty="0">
                <a:solidFill>
                  <a:schemeClr val="bg2"/>
                </a:solidFill>
              </a:rPr>
              <a:t>, or </a:t>
            </a:r>
            <a:r>
              <a:rPr lang="en-US" sz="2400" i="1" dirty="0">
                <a:solidFill>
                  <a:schemeClr val="bg2"/>
                </a:solidFill>
              </a:rPr>
              <a:t>parse tree</a:t>
            </a:r>
            <a:r>
              <a:rPr lang="en-US" sz="2400" dirty="0"/>
              <a:t>. </a:t>
            </a:r>
          </a:p>
          <a:p>
            <a:pPr lvl="1">
              <a:spcBef>
                <a:spcPts val="0"/>
              </a:spcBef>
            </a:pPr>
            <a:r>
              <a:rPr lang="en-US" sz="2000" dirty="0"/>
              <a:t>The root of the tree represents the start symbol.</a:t>
            </a:r>
          </a:p>
          <a:p>
            <a:pPr lvl="1">
              <a:spcBef>
                <a:spcPts val="0"/>
              </a:spcBef>
            </a:pPr>
            <a:r>
              <a:rPr lang="en-US" sz="2000" dirty="0"/>
              <a:t>The internal vertices represent the nonterminal symbols that arise in the derivation.</a:t>
            </a:r>
          </a:p>
          <a:p>
            <a:pPr lvl="1">
              <a:spcBef>
                <a:spcPts val="0"/>
              </a:spcBef>
            </a:pPr>
            <a:r>
              <a:rPr lang="en-US" sz="2000" dirty="0"/>
              <a:t>The leaves represent the terminal symbols that arise.</a:t>
            </a:r>
          </a:p>
          <a:p>
            <a:pPr lvl="1">
              <a:spcBef>
                <a:spcPts val="0"/>
              </a:spcBef>
            </a:pPr>
            <a:r>
              <a:rPr lang="en-US" sz="2000" dirty="0"/>
              <a:t>If the production </a:t>
            </a:r>
            <a:r>
              <a:rPr lang="en-US" sz="2000" i="1" dirty="0"/>
              <a:t>A</a:t>
            </a:r>
            <a:r>
              <a:rPr lang="en-US" sz="2000" dirty="0"/>
              <a:t> </a:t>
            </a:r>
            <a:r>
              <a:rPr lang="en-US" sz="2000" dirty="0">
                <a:ea typeface="Cambria Math"/>
              </a:rPr>
              <a:t>→</a:t>
            </a:r>
            <a:r>
              <a:rPr lang="en-US" sz="2000" i="1" dirty="0"/>
              <a:t>w</a:t>
            </a:r>
            <a:r>
              <a:rPr lang="en-US" sz="2000" dirty="0"/>
              <a:t>, where </a:t>
            </a:r>
            <a:r>
              <a:rPr lang="en-US" sz="2000" i="1" dirty="0"/>
              <a:t>w</a:t>
            </a:r>
            <a:r>
              <a:rPr lang="en-US" sz="2000" dirty="0"/>
              <a:t>  is a word,  arises in the derivation, the vertex that represents </a:t>
            </a:r>
            <a:r>
              <a:rPr lang="en-US" sz="2000" i="1" dirty="0"/>
              <a:t>A</a:t>
            </a:r>
            <a:r>
              <a:rPr lang="en-US" sz="2000" dirty="0"/>
              <a:t> has as children vertices that represent each symbol in </a:t>
            </a:r>
            <a:r>
              <a:rPr lang="en-US" sz="2000" i="1" dirty="0"/>
              <a:t>w</a:t>
            </a:r>
            <a:r>
              <a:rPr lang="en-US" sz="2000" dirty="0"/>
              <a:t>, in order from left to right. </a:t>
            </a:r>
          </a:p>
          <a:p>
            <a:pPr>
              <a:spcBef>
                <a:spcPts val="0"/>
              </a:spcBef>
            </a:pPr>
            <a:r>
              <a:rPr lang="en-US" sz="2400" dirty="0"/>
              <a:t>A derivation tree for the derivation of </a:t>
            </a:r>
            <a:r>
              <a:rPr lang="en-US" sz="2400" i="1" u="sng" dirty="0"/>
              <a:t>the</a:t>
            </a:r>
            <a:br>
              <a:rPr lang="en-US" sz="2400" i="1" u="sng" dirty="0"/>
            </a:br>
            <a:r>
              <a:rPr lang="en-US" sz="2400" i="1" u="sng" dirty="0"/>
              <a:t>hungry rabbit eats quickly</a:t>
            </a:r>
            <a:r>
              <a:rPr lang="en-US" sz="2400" dirty="0"/>
              <a:t>, given the</a:t>
            </a:r>
            <a:br>
              <a:rPr lang="en-US" sz="2400" dirty="0"/>
            </a:br>
            <a:r>
              <a:rPr lang="en-US" sz="2400" dirty="0"/>
              <a:t>grammar described earlier.</a:t>
            </a:r>
          </a:p>
        </p:txBody>
      </p:sp>
      <p:pic>
        <p:nvPicPr>
          <p:cNvPr id="21" name="Picture 3" descr="Derivation tree for the derivation of the hungry rabbit eats quickly."/>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867398" y="4648200"/>
            <a:ext cx="2965433" cy="192024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11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400" b="0" i="0" u="none" strike="noStrike" baseline="0" dirty="0">
                <a:latin typeface="STIXGeneral-Regular"/>
              </a:rPr>
              <a:t>The problem of determining whether a string is in the language generated by a context-free grammar arises in many applications, such as in the construction of compilers. </a:t>
            </a:r>
          </a:p>
          <a:p>
            <a:pPr algn="l"/>
            <a:r>
              <a:rPr lang="en-US" altLang="zh-CN" sz="2400" b="0" i="0" u="none" strike="noStrike" baseline="0" dirty="0">
                <a:latin typeface="STIXGeneral-Regular"/>
              </a:rPr>
              <a:t>When given a string, the naive approach for determining whether it is in the language generated by a grammar is to look for a sequence of productions that can be applied, beginning at the start state, that lead to the given string. When following such an approach, it is useful to think a few moves ahead. This approach is known as </a:t>
            </a:r>
            <a:r>
              <a:rPr lang="en-US" altLang="zh-CN" sz="2400" b="1" i="0" u="none" strike="noStrike" baseline="0" dirty="0">
                <a:latin typeface="STIXGeneral-Bold"/>
              </a:rPr>
              <a:t>top-down parsing</a:t>
            </a:r>
            <a:r>
              <a:rPr lang="en-US" altLang="zh-CN" sz="2400" b="0" i="0" u="none" strike="noStrike" baseline="0" dirty="0">
                <a:latin typeface="STIXGeneral-Regular"/>
              </a:rPr>
              <a:t>. </a:t>
            </a:r>
          </a:p>
          <a:p>
            <a:pPr algn="l"/>
            <a:r>
              <a:rPr lang="en-US" altLang="zh-CN" sz="2400" b="0" i="0" u="none" strike="noStrike" baseline="0" dirty="0">
                <a:latin typeface="STIXGeneral-Regular"/>
              </a:rPr>
              <a:t>A second approach, known as </a:t>
            </a:r>
            <a:r>
              <a:rPr lang="en-US" altLang="zh-CN" sz="2400" b="1" i="0" u="none" strike="noStrike" baseline="0" dirty="0">
                <a:latin typeface="STIXGeneral-Bold"/>
              </a:rPr>
              <a:t>bottom-up parsing</a:t>
            </a:r>
            <a:r>
              <a:rPr lang="en-US" altLang="zh-CN" sz="2400" b="0" i="0" u="none" strike="noStrike" baseline="0" dirty="0">
                <a:latin typeface="STIXGeneral-Regular"/>
              </a:rPr>
              <a:t>, is to work backward from the given string with the goal of undoing productions one-by-one to reach the start symbol.</a:t>
            </a:r>
            <a:endParaRPr lang="en-US" sz="2400" dirty="0"/>
          </a:p>
        </p:txBody>
      </p:sp>
    </p:spTree>
    <p:extLst>
      <p:ext uri="{BB962C8B-B14F-4D97-AF65-F5344CB8AC3E}">
        <p14:creationId xmlns:p14="http://schemas.microsoft.com/office/powerpoint/2010/main" val="1670144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200" b="1" dirty="0">
                <a:solidFill>
                  <a:schemeClr val="bg2"/>
                </a:solidFill>
              </a:rPr>
              <a:t>Example:</a:t>
            </a:r>
            <a:r>
              <a:rPr lang="zh-CN" altLang="en-US" sz="2200" b="1" dirty="0">
                <a:solidFill>
                  <a:schemeClr val="bg2"/>
                </a:solidFill>
              </a:rPr>
              <a:t> </a:t>
            </a:r>
            <a:r>
              <a:rPr lang="en-US" altLang="zh-CN" sz="2200" b="0" i="0" u="none" strike="noStrike" baseline="0" dirty="0">
                <a:latin typeface="STIXGeneral-Regular"/>
              </a:rPr>
              <a:t>Determine whether the word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belongs to the language generated by the grammar </a:t>
            </a:r>
            <a:r>
              <a:rPr lang="en-US" altLang="zh-CN" sz="2200" b="0" i="1" u="none" strike="noStrike" baseline="0" dirty="0">
                <a:latin typeface="STIXGeneral-Italic"/>
              </a:rPr>
              <a:t>G </a:t>
            </a:r>
            <a:r>
              <a:rPr lang="en-US" altLang="zh-CN" sz="2200" b="0" i="0" u="none" strike="noStrike" baseline="0" dirty="0">
                <a:latin typeface="STIXMath-Regular"/>
              </a:rPr>
              <a:t>= </a:t>
            </a:r>
            <a:r>
              <a:rPr lang="en-US" altLang="zh-CN" sz="2200" b="0" i="0" u="none" strike="noStrike" baseline="0" dirty="0">
                <a:latin typeface="STIXGeneral-Regular"/>
              </a:rPr>
              <a:t>(</a:t>
            </a:r>
            <a:r>
              <a:rPr lang="en-US" altLang="zh-CN" sz="2200" b="0" i="1" u="none" strike="noStrike" baseline="0" dirty="0">
                <a:latin typeface="STIXGeneral-Italic"/>
              </a:rPr>
              <a:t>V, T, S, P</a:t>
            </a:r>
            <a:r>
              <a:rPr lang="en-US" altLang="zh-CN" sz="2200" b="0" i="0" u="none" strike="noStrike" baseline="0" dirty="0">
                <a:latin typeface="STIXGeneral-Regular"/>
              </a:rPr>
              <a:t>), where </a:t>
            </a:r>
            <a:r>
              <a:rPr lang="en-US" altLang="zh-CN" sz="2200" b="0" i="1" u="none" strike="noStrike" baseline="0" dirty="0">
                <a:latin typeface="STIXGeneral-Italic"/>
              </a:rPr>
              <a:t>V </a:t>
            </a:r>
            <a:r>
              <a:rPr lang="en-US" altLang="zh-CN" sz="2200" b="0" i="0" u="none" strike="noStrike" baseline="0" dirty="0">
                <a:latin typeface="STIXMath-Regular"/>
              </a:rPr>
              <a:t>= {</a:t>
            </a:r>
            <a:r>
              <a:rPr lang="en-US" altLang="zh-CN" sz="2200" b="0" i="1" u="none" strike="noStrike" baseline="0" dirty="0">
                <a:latin typeface="STIXGeneral-Italic"/>
              </a:rPr>
              <a:t>a, b, c, A, B, C, S</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T </a:t>
            </a:r>
            <a:r>
              <a:rPr lang="en-US" altLang="zh-CN" sz="2200" b="0" i="0" u="none" strike="noStrike" baseline="0" dirty="0">
                <a:latin typeface="STIXMath-Regular"/>
              </a:rPr>
              <a:t>= {</a:t>
            </a:r>
            <a:r>
              <a:rPr lang="en-US" altLang="zh-CN" sz="2200" b="0" i="1" u="none" strike="noStrike" baseline="0" dirty="0">
                <a:latin typeface="STIXGeneral-Italic"/>
              </a:rPr>
              <a:t>a, b, c</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S </a:t>
            </a:r>
            <a:r>
              <a:rPr lang="en-US" altLang="zh-CN" sz="2200" b="0" i="0" u="none" strike="noStrike" baseline="0" dirty="0">
                <a:latin typeface="STIXGeneral-Regular"/>
              </a:rPr>
              <a:t>is the starting symbol, and the productions are</a:t>
            </a:r>
          </a:p>
          <a:p>
            <a:pPr algn="ctr"/>
            <a:r>
              <a:rPr lang="en-US" altLang="zh-CN" sz="2200" b="0" i="1" u="none" strike="noStrike" baseline="0" dirty="0">
                <a:latin typeface="STIXGeneral-Italic"/>
              </a:rPr>
              <a:t>S </a:t>
            </a:r>
            <a:r>
              <a:rPr lang="en-US" altLang="zh-CN" sz="2200" b="0" i="0" u="none" strike="noStrike" baseline="0" dirty="0">
                <a:latin typeface="STIXMathSans-Regular"/>
              </a:rPr>
              <a:t>→ </a:t>
            </a:r>
            <a:r>
              <a:rPr lang="en-US" altLang="zh-CN" sz="2200" b="0" i="1" u="none" strike="noStrike" baseline="0" dirty="0">
                <a:latin typeface="STIXGeneral-Italic"/>
              </a:rPr>
              <a:t>AB, A </a:t>
            </a:r>
            <a:r>
              <a:rPr lang="en-US" altLang="zh-CN" sz="2200" b="0" i="0" u="none" strike="noStrike" baseline="0" dirty="0">
                <a:latin typeface="STIXMathSans-Regular"/>
              </a:rPr>
              <a:t>→ </a:t>
            </a:r>
            <a:r>
              <a:rPr lang="en-US" altLang="zh-CN" sz="2200" b="0" i="1" u="none" strike="noStrike" baseline="0" dirty="0">
                <a:latin typeface="STIXGeneral-Italic"/>
              </a:rPr>
              <a:t>Ca, B </a:t>
            </a:r>
            <a:r>
              <a:rPr lang="en-US" altLang="zh-CN" sz="2200" b="0" i="0" u="none" strike="noStrike" baseline="0" dirty="0">
                <a:latin typeface="STIXMathSans-Regular"/>
              </a:rPr>
              <a:t>→ </a:t>
            </a:r>
            <a:r>
              <a:rPr lang="en-US" altLang="zh-CN" sz="2200" b="0" i="1" u="none" strike="noStrike" baseline="0" dirty="0">
                <a:latin typeface="STIXGeneral-Italic"/>
              </a:rPr>
              <a:t>Ba, B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B </a:t>
            </a:r>
            <a:r>
              <a:rPr lang="en-US" altLang="zh-CN" sz="2200" b="0" i="0" u="none" strike="noStrike" baseline="0" dirty="0">
                <a:latin typeface="STIXMathSans-Regular"/>
              </a:rPr>
              <a:t>→ </a:t>
            </a:r>
            <a:r>
              <a:rPr lang="en-US" altLang="zh-CN" sz="2200" b="0" i="1" u="none" strike="noStrike" baseline="0" dirty="0">
                <a:latin typeface="STIXGeneral-Italic"/>
              </a:rPr>
              <a:t>b, 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C </a:t>
            </a:r>
            <a:r>
              <a:rPr lang="en-US" altLang="zh-CN" sz="2200" b="0" i="0" u="none" strike="noStrike" baseline="0" dirty="0">
                <a:latin typeface="STIXMathSans-Regular"/>
              </a:rPr>
              <a:t>→ </a:t>
            </a:r>
            <a:r>
              <a:rPr lang="en-US" altLang="zh-CN" sz="2200" b="0" i="1" u="none" strike="noStrike" baseline="0" dirty="0">
                <a:latin typeface="STIXGeneral-Italic"/>
              </a:rPr>
              <a:t>b</a:t>
            </a:r>
            <a:r>
              <a:rPr lang="en-US" altLang="zh-CN" sz="2200" b="0" i="1" u="none" strike="noStrike" baseline="0" dirty="0">
                <a:latin typeface="STIXMath-Italic"/>
              </a:rPr>
              <a:t>.</a:t>
            </a:r>
            <a:endParaRPr lang="en-US" altLang="zh-CN" sz="2200" b="0" i="0" u="none" strike="noStrike" baseline="0" dirty="0">
              <a:latin typeface="STIXGeneral-Regular"/>
            </a:endParaRPr>
          </a:p>
          <a:p>
            <a:r>
              <a:rPr lang="en-US" altLang="zh-CN" sz="2200" b="1" dirty="0">
                <a:solidFill>
                  <a:srgbClr val="C00000"/>
                </a:solidFill>
              </a:rPr>
              <a:t>Solution: </a:t>
            </a:r>
            <a:r>
              <a:rPr lang="en-US" altLang="zh-CN" sz="2200" b="0" i="0" u="none" strike="noStrike" baseline="0" dirty="0">
                <a:latin typeface="STIXGeneral-Regular"/>
              </a:rPr>
              <a:t>A </a:t>
            </a:r>
            <a:r>
              <a:rPr lang="en-US" altLang="zh-CN" sz="2200" b="0" i="0" u="sng" strike="noStrike" baseline="0" dirty="0">
                <a:latin typeface="STIXGeneral-Regular"/>
              </a:rPr>
              <a:t>top-down approach </a:t>
            </a:r>
            <a:r>
              <a:rPr lang="en-US" altLang="zh-CN" sz="2200" b="0" i="0" u="none" strike="noStrike" baseline="0" dirty="0">
                <a:latin typeface="STIXGeneral-Regular"/>
              </a:rPr>
              <a:t>to this problem is to begin with </a:t>
            </a:r>
            <a:r>
              <a:rPr lang="en-US" altLang="zh-CN" sz="2200" b="0" i="1" u="none" strike="noStrike" baseline="0" dirty="0">
                <a:latin typeface="STIXGeneral-Italic"/>
              </a:rPr>
              <a:t>S </a:t>
            </a:r>
            <a:r>
              <a:rPr lang="en-US" altLang="zh-CN" sz="2200" b="0" i="0" u="none" strike="noStrike" baseline="0" dirty="0">
                <a:latin typeface="STIXGeneral-Regular"/>
              </a:rPr>
              <a:t>and attempt to derive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using a series of productions. Because there is only one production with </a:t>
            </a:r>
            <a:r>
              <a:rPr lang="en-US" altLang="zh-CN" sz="2200" b="0" i="1" u="none" strike="noStrike" baseline="0" dirty="0">
                <a:latin typeface="STIXGeneral-Italic"/>
              </a:rPr>
              <a:t>S </a:t>
            </a:r>
            <a:r>
              <a:rPr lang="en-US" altLang="zh-CN" sz="2200" b="0" i="0" u="none" strike="noStrike" baseline="0" dirty="0">
                <a:latin typeface="STIXGeneral-Regular"/>
              </a:rPr>
              <a:t>on its left-hand side, we must start with </a:t>
            </a:r>
            <a:r>
              <a:rPr lang="en-US" altLang="zh-CN" sz="2200" b="0" i="1" u="none" strike="noStrike" baseline="0" dirty="0">
                <a:latin typeface="STIXGeneral-Italic"/>
              </a:rPr>
              <a:t>S</a:t>
            </a:r>
            <a:r>
              <a:rPr lang="en-US" altLang="zh-CN" sz="2200" b="0" i="1" u="none" strike="noStrike" baseline="0" dirty="0">
                <a:latin typeface="CMSY10"/>
              </a:rPr>
              <a:t>⇒</a:t>
            </a:r>
            <a:r>
              <a:rPr lang="en-US" altLang="zh-CN" sz="2200" b="0" i="1" u="none" strike="noStrike" baseline="0" dirty="0">
                <a:latin typeface="STIXGeneral-Italic"/>
              </a:rPr>
              <a:t>AB</a:t>
            </a:r>
            <a:r>
              <a:rPr lang="en-US" altLang="zh-CN" sz="2200" b="0" i="0" u="none" strike="noStrike" baseline="0" dirty="0">
                <a:latin typeface="STIXGeneral-Regular"/>
              </a:rPr>
              <a:t>. Next we use the only production that has </a:t>
            </a:r>
            <a:r>
              <a:rPr lang="en-US" altLang="zh-CN" sz="2200" b="0" i="1" u="none" strike="noStrike" baseline="0" dirty="0">
                <a:latin typeface="STIXGeneral-Italic"/>
              </a:rPr>
              <a:t>A </a:t>
            </a:r>
            <a:r>
              <a:rPr lang="en-US" altLang="zh-CN" sz="2200" b="0" i="0" u="none" strike="noStrike" baseline="0" dirty="0">
                <a:latin typeface="STIXGeneral-Regular"/>
              </a:rPr>
              <a:t>on its left-hand side, namely, </a:t>
            </a:r>
            <a:r>
              <a:rPr lang="en-US" altLang="zh-CN" sz="2200" b="0" i="1" u="none" strike="noStrike" baseline="0" dirty="0">
                <a:latin typeface="STIXGeneral-Italic"/>
              </a:rPr>
              <a:t>A </a:t>
            </a:r>
            <a:r>
              <a:rPr lang="en-US" altLang="zh-CN" sz="2200" b="0" i="0" u="none" strike="noStrike" baseline="0" dirty="0">
                <a:latin typeface="STIXMathSans-Regular"/>
              </a:rPr>
              <a:t>→ </a:t>
            </a:r>
            <a:r>
              <a:rPr lang="en-US" altLang="zh-CN" sz="2200" b="0" i="1" u="none" strike="noStrike" baseline="0" dirty="0">
                <a:latin typeface="STIXGeneral-Italic"/>
              </a:rPr>
              <a:t>Ca</a:t>
            </a:r>
            <a:r>
              <a:rPr lang="en-US" altLang="zh-CN" sz="2200" b="0" i="0" u="none" strike="noStrike" baseline="0" dirty="0">
                <a:latin typeface="STIXGeneral-Regular"/>
              </a:rPr>
              <a:t>, to obtain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0" u="none" strike="noStrike" baseline="0" dirty="0">
                <a:latin typeface="STIXGeneral-Regular"/>
              </a:rPr>
              <a:t>. Because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begins with the symbols </a:t>
            </a:r>
            <a:r>
              <a:rPr lang="en-US" altLang="zh-CN" sz="2200" b="0" i="1" u="none" strike="noStrike" baseline="0" dirty="0" err="1">
                <a:latin typeface="STIXGeneral-Italic"/>
              </a:rPr>
              <a:t>cb</a:t>
            </a:r>
            <a:r>
              <a:rPr lang="en-US" altLang="zh-CN" sz="2200" b="0" i="0" u="none" strike="noStrike" baseline="0" dirty="0">
                <a:latin typeface="STIXGeneral-Regular"/>
              </a:rPr>
              <a:t>, we use the production </a:t>
            </a:r>
            <a:r>
              <a:rPr lang="en-US" altLang="zh-CN" sz="2200" b="0" i="1" u="none" strike="noStrike" baseline="0" dirty="0">
                <a:latin typeface="STIXGeneral-Italic"/>
              </a:rPr>
              <a:t>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0" u="none" strike="noStrike" baseline="0" dirty="0">
                <a:latin typeface="STIXGeneral-Regular"/>
              </a:rPr>
              <a:t>. This gives us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We finish by using the production </a:t>
            </a:r>
            <a:r>
              <a:rPr lang="en-US" altLang="zh-CN" sz="2200" b="0" i="1" u="none" strike="noStrike" baseline="0" dirty="0">
                <a:latin typeface="STIXGeneral-Italic"/>
              </a:rPr>
              <a:t>B </a:t>
            </a:r>
            <a:r>
              <a:rPr lang="en-US" altLang="zh-CN" sz="2200" b="0" i="0" u="none" strike="noStrike" baseline="0" dirty="0">
                <a:latin typeface="STIXMathSans-Regular"/>
              </a:rPr>
              <a:t>→ </a:t>
            </a:r>
            <a:r>
              <a:rPr lang="en-US" altLang="zh-CN" sz="2200" b="0" i="1" u="none" strike="noStrike" baseline="0" dirty="0">
                <a:latin typeface="STIXGeneral-Italic"/>
              </a:rPr>
              <a:t>b</a:t>
            </a:r>
            <a:r>
              <a:rPr lang="en-US" altLang="zh-CN" sz="2200" b="0" i="0" u="none" strike="noStrike" baseline="0" dirty="0">
                <a:latin typeface="STIXGeneral-Regular"/>
              </a:rPr>
              <a:t>, to obtain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a:t>
            </a:r>
            <a:endParaRPr lang="en-US" sz="2200" dirty="0"/>
          </a:p>
        </p:txBody>
      </p:sp>
    </p:spTree>
    <p:extLst>
      <p:ext uri="{BB962C8B-B14F-4D97-AF65-F5344CB8AC3E}">
        <p14:creationId xmlns:p14="http://schemas.microsoft.com/office/powerpoint/2010/main" val="255754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200" b="1" dirty="0">
                <a:solidFill>
                  <a:schemeClr val="bg2"/>
                </a:solidFill>
              </a:rPr>
              <a:t>Example:</a:t>
            </a:r>
            <a:r>
              <a:rPr lang="zh-CN" altLang="en-US" sz="2200" b="1" dirty="0">
                <a:solidFill>
                  <a:schemeClr val="bg2"/>
                </a:solidFill>
              </a:rPr>
              <a:t> </a:t>
            </a:r>
            <a:r>
              <a:rPr lang="en-US" altLang="zh-CN" sz="2200" b="0" i="0" u="none" strike="noStrike" baseline="0" dirty="0">
                <a:latin typeface="STIXGeneral-Regular"/>
              </a:rPr>
              <a:t>Determine whether the word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belongs to the language generated by the grammar </a:t>
            </a:r>
            <a:r>
              <a:rPr lang="en-US" altLang="zh-CN" sz="2200" b="0" i="1" u="none" strike="noStrike" baseline="0" dirty="0">
                <a:latin typeface="STIXGeneral-Italic"/>
              </a:rPr>
              <a:t>G </a:t>
            </a:r>
            <a:r>
              <a:rPr lang="en-US" altLang="zh-CN" sz="2200" b="0" i="0" u="none" strike="noStrike" baseline="0" dirty="0">
                <a:latin typeface="STIXMath-Regular"/>
              </a:rPr>
              <a:t>= </a:t>
            </a:r>
            <a:r>
              <a:rPr lang="en-US" altLang="zh-CN" sz="2200" b="0" i="0" u="none" strike="noStrike" baseline="0" dirty="0">
                <a:latin typeface="STIXGeneral-Regular"/>
              </a:rPr>
              <a:t>(</a:t>
            </a:r>
            <a:r>
              <a:rPr lang="en-US" altLang="zh-CN" sz="2200" b="0" i="1" u="none" strike="noStrike" baseline="0" dirty="0">
                <a:latin typeface="STIXGeneral-Italic"/>
              </a:rPr>
              <a:t>V, T, S, P</a:t>
            </a:r>
            <a:r>
              <a:rPr lang="en-US" altLang="zh-CN" sz="2200" b="0" i="0" u="none" strike="noStrike" baseline="0" dirty="0">
                <a:latin typeface="STIXGeneral-Regular"/>
              </a:rPr>
              <a:t>), where </a:t>
            </a:r>
            <a:r>
              <a:rPr lang="en-US" altLang="zh-CN" sz="2200" b="0" i="1" u="none" strike="noStrike" baseline="0" dirty="0">
                <a:latin typeface="STIXGeneral-Italic"/>
              </a:rPr>
              <a:t>V </a:t>
            </a:r>
            <a:r>
              <a:rPr lang="en-US" altLang="zh-CN" sz="2200" b="0" i="0" u="none" strike="noStrike" baseline="0" dirty="0">
                <a:latin typeface="STIXMath-Regular"/>
              </a:rPr>
              <a:t>= {</a:t>
            </a:r>
            <a:r>
              <a:rPr lang="en-US" altLang="zh-CN" sz="2200" b="0" i="1" u="none" strike="noStrike" baseline="0" dirty="0">
                <a:latin typeface="STIXGeneral-Italic"/>
              </a:rPr>
              <a:t>a, b, c, A, B, C, S</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T </a:t>
            </a:r>
            <a:r>
              <a:rPr lang="en-US" altLang="zh-CN" sz="2200" b="0" i="0" u="none" strike="noStrike" baseline="0" dirty="0">
                <a:latin typeface="STIXMath-Regular"/>
              </a:rPr>
              <a:t>= {</a:t>
            </a:r>
            <a:r>
              <a:rPr lang="en-US" altLang="zh-CN" sz="2200" b="0" i="1" u="none" strike="noStrike" baseline="0" dirty="0">
                <a:latin typeface="STIXGeneral-Italic"/>
              </a:rPr>
              <a:t>a, b, c</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S </a:t>
            </a:r>
            <a:r>
              <a:rPr lang="en-US" altLang="zh-CN" sz="2200" b="0" i="0" u="none" strike="noStrike" baseline="0" dirty="0">
                <a:latin typeface="STIXGeneral-Regular"/>
              </a:rPr>
              <a:t>is the starting symbol, and the productions are</a:t>
            </a:r>
          </a:p>
          <a:p>
            <a:pPr algn="ctr"/>
            <a:r>
              <a:rPr lang="en-US" altLang="zh-CN" sz="2200" b="0" i="1" u="none" strike="noStrike" baseline="0" dirty="0">
                <a:latin typeface="STIXGeneral-Italic"/>
              </a:rPr>
              <a:t>S </a:t>
            </a:r>
            <a:r>
              <a:rPr lang="en-US" altLang="zh-CN" sz="2200" b="0" i="0" u="none" strike="noStrike" baseline="0" dirty="0">
                <a:latin typeface="STIXMathSans-Regular"/>
              </a:rPr>
              <a:t>→ </a:t>
            </a:r>
            <a:r>
              <a:rPr lang="en-US" altLang="zh-CN" sz="2200" b="0" i="1" u="none" strike="noStrike" baseline="0" dirty="0">
                <a:latin typeface="STIXGeneral-Italic"/>
              </a:rPr>
              <a:t>AB, A </a:t>
            </a:r>
            <a:r>
              <a:rPr lang="en-US" altLang="zh-CN" sz="2200" b="0" i="0" u="none" strike="noStrike" baseline="0" dirty="0">
                <a:latin typeface="STIXMathSans-Regular"/>
              </a:rPr>
              <a:t>→ </a:t>
            </a:r>
            <a:r>
              <a:rPr lang="en-US" altLang="zh-CN" sz="2200" b="0" i="1" u="none" strike="noStrike" baseline="0" dirty="0">
                <a:latin typeface="STIXGeneral-Italic"/>
              </a:rPr>
              <a:t>Ca, B </a:t>
            </a:r>
            <a:r>
              <a:rPr lang="en-US" altLang="zh-CN" sz="2200" b="0" i="0" u="none" strike="noStrike" baseline="0" dirty="0">
                <a:latin typeface="STIXMathSans-Regular"/>
              </a:rPr>
              <a:t>→ </a:t>
            </a:r>
            <a:r>
              <a:rPr lang="en-US" altLang="zh-CN" sz="2200" b="0" i="1" u="none" strike="noStrike" baseline="0" dirty="0">
                <a:latin typeface="STIXGeneral-Italic"/>
              </a:rPr>
              <a:t>Ba, B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B </a:t>
            </a:r>
            <a:r>
              <a:rPr lang="en-US" altLang="zh-CN" sz="2200" b="0" i="0" u="none" strike="noStrike" baseline="0" dirty="0">
                <a:latin typeface="STIXMathSans-Regular"/>
              </a:rPr>
              <a:t>→ </a:t>
            </a:r>
            <a:r>
              <a:rPr lang="en-US" altLang="zh-CN" sz="2200" b="0" i="1" u="none" strike="noStrike" baseline="0" dirty="0">
                <a:latin typeface="STIXGeneral-Italic"/>
              </a:rPr>
              <a:t>b, 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C </a:t>
            </a:r>
            <a:r>
              <a:rPr lang="en-US" altLang="zh-CN" sz="2200" b="0" i="0" u="none" strike="noStrike" baseline="0" dirty="0">
                <a:latin typeface="STIXMathSans-Regular"/>
              </a:rPr>
              <a:t>→ </a:t>
            </a:r>
            <a:r>
              <a:rPr lang="en-US" altLang="zh-CN" sz="2200" b="0" i="1" u="none" strike="noStrike" baseline="0" dirty="0">
                <a:latin typeface="STIXGeneral-Italic"/>
              </a:rPr>
              <a:t>b</a:t>
            </a:r>
            <a:r>
              <a:rPr lang="en-US" altLang="zh-CN" sz="2200" b="0" i="1" u="none" strike="noStrike" baseline="0" dirty="0">
                <a:latin typeface="STIXMath-Italic"/>
              </a:rPr>
              <a:t>.</a:t>
            </a:r>
            <a:endParaRPr lang="en-US" altLang="zh-CN" sz="2200" b="0" i="0" u="none" strike="noStrike" baseline="0" dirty="0">
              <a:latin typeface="STIXGeneral-Regular"/>
            </a:endParaRPr>
          </a:p>
          <a:p>
            <a:pPr algn="l"/>
            <a:r>
              <a:rPr lang="en-US" altLang="zh-CN" sz="2200" b="1" dirty="0">
                <a:solidFill>
                  <a:srgbClr val="C00000"/>
                </a:solidFill>
              </a:rPr>
              <a:t>Solution: </a:t>
            </a:r>
            <a:r>
              <a:rPr lang="en-US" altLang="zh-CN" sz="2200" b="0" i="0" u="none" strike="noStrike" baseline="0" dirty="0">
                <a:latin typeface="STIXGeneral-Regular"/>
              </a:rPr>
              <a:t>We will solve the same problem using bottom-up parsing. Because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is the string to be derived, we can use the production </a:t>
            </a:r>
            <a:r>
              <a:rPr lang="en-US" altLang="zh-CN" sz="2200" b="0" i="1" u="none" strike="noStrike" baseline="0" dirty="0">
                <a:latin typeface="STIXGeneral-Italic"/>
              </a:rPr>
              <a:t>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0" u="none" strike="noStrike" baseline="0" dirty="0">
                <a:latin typeface="STIXGeneral-Regular"/>
              </a:rPr>
              <a:t>, so that </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Then, we can use the production </a:t>
            </a:r>
            <a:r>
              <a:rPr lang="en-US" altLang="zh-CN" sz="2200" b="0" i="1" u="none" strike="noStrike" baseline="0" dirty="0">
                <a:latin typeface="STIXGeneral-Italic"/>
              </a:rPr>
              <a:t>A </a:t>
            </a:r>
            <a:r>
              <a:rPr lang="en-US" altLang="zh-CN" sz="2200" b="0" i="0" u="none" strike="noStrike" baseline="0" dirty="0">
                <a:latin typeface="STIXMathSans-Regular"/>
              </a:rPr>
              <a:t>→ </a:t>
            </a:r>
            <a:r>
              <a:rPr lang="en-US" altLang="zh-CN" sz="2200" b="0" i="1" u="none" strike="noStrike" baseline="0" dirty="0">
                <a:latin typeface="STIXGeneral-Italic"/>
              </a:rPr>
              <a:t>Ca</a:t>
            </a:r>
            <a:r>
              <a:rPr lang="en-US" altLang="zh-CN" sz="2200" b="0" i="0" u="none" strike="noStrike" baseline="0" dirty="0">
                <a:latin typeface="STIXGeneral-Regular"/>
              </a:rPr>
              <a:t>, so that </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Using the production </a:t>
            </a:r>
            <a:r>
              <a:rPr lang="en-US" altLang="zh-CN" sz="2200" b="0" i="1" u="none" strike="noStrike" baseline="0" dirty="0">
                <a:latin typeface="STIXGeneral-Italic"/>
              </a:rPr>
              <a:t>B </a:t>
            </a:r>
            <a:r>
              <a:rPr lang="en-US" altLang="zh-CN" sz="2200" b="0" i="0" u="none" strike="noStrike" baseline="0" dirty="0">
                <a:latin typeface="STIXMathSans-Regular"/>
              </a:rPr>
              <a:t>→ </a:t>
            </a:r>
            <a:r>
              <a:rPr lang="en-US" altLang="zh-CN" sz="2200" b="0" i="1" u="none" strike="noStrike" baseline="0" dirty="0">
                <a:latin typeface="STIXGeneral-Italic"/>
              </a:rPr>
              <a:t>b </a:t>
            </a:r>
            <a:r>
              <a:rPr lang="en-US" altLang="zh-CN" sz="2200" b="0" i="0" u="none" strike="noStrike" baseline="0" dirty="0">
                <a:latin typeface="STIXGeneral-Regular"/>
              </a:rPr>
              <a:t>gives </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Finally, using </a:t>
            </a:r>
            <a:r>
              <a:rPr lang="en-US" altLang="zh-CN" sz="2200" b="0" i="1" u="none" strike="noStrike" baseline="0" dirty="0">
                <a:latin typeface="STIXGeneral-Italic"/>
              </a:rPr>
              <a:t>S </a:t>
            </a:r>
            <a:r>
              <a:rPr lang="en-US" altLang="zh-CN" sz="2200" b="0" i="0" u="none" strike="noStrike" baseline="0" dirty="0">
                <a:latin typeface="STIXMathSans-Regular"/>
              </a:rPr>
              <a:t>→ </a:t>
            </a:r>
            <a:r>
              <a:rPr lang="en-US" altLang="zh-CN" sz="2200" b="0" i="1" u="none" strike="noStrike" baseline="0" dirty="0">
                <a:latin typeface="STIXGeneral-Italic"/>
              </a:rPr>
              <a:t>AB </a:t>
            </a:r>
            <a:r>
              <a:rPr lang="en-US" altLang="zh-CN" sz="2200" b="0" i="0" u="none" strike="noStrike" baseline="0" dirty="0">
                <a:latin typeface="STIXGeneral-Regular"/>
              </a:rPr>
              <a:t>shows that a complete derivation for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is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a:latin typeface="CMSY10"/>
              </a:rPr>
              <a:t>⇒ </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a:t>
            </a:r>
            <a:endParaRPr lang="en-US" sz="2200" dirty="0"/>
          </a:p>
        </p:txBody>
      </p:sp>
    </p:spTree>
    <p:extLst>
      <p:ext uri="{BB962C8B-B14F-4D97-AF65-F5344CB8AC3E}">
        <p14:creationId xmlns:p14="http://schemas.microsoft.com/office/powerpoint/2010/main" val="156159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Languages and Grammars</a:t>
            </a:r>
          </a:p>
          <a:p>
            <a:pPr marL="457200" indent="-457200">
              <a:spcAft>
                <a:spcPts val="1200"/>
              </a:spcAft>
              <a:buFont typeface="Arial" panose="020B0604020202020204" pitchFamily="34" charset="0"/>
              <a:buChar char="•"/>
            </a:pPr>
            <a:r>
              <a:rPr lang="en-US" dirty="0"/>
              <a:t>Finite-State Machines with Output</a:t>
            </a:r>
          </a:p>
          <a:p>
            <a:pPr marL="457200" indent="-457200">
              <a:spcAft>
                <a:spcPts val="1200"/>
              </a:spcAft>
              <a:buFont typeface="Arial" panose="020B0604020202020204" pitchFamily="34" charset="0"/>
              <a:buChar char="•"/>
            </a:pPr>
            <a:r>
              <a:rPr lang="en-US" dirty="0"/>
              <a:t>Finite-State Machines with No Output</a:t>
            </a:r>
          </a:p>
          <a:p>
            <a:pPr marL="457200" indent="-457200">
              <a:spcAft>
                <a:spcPts val="1200"/>
              </a:spcAft>
              <a:buFont typeface="Arial" panose="020B0604020202020204" pitchFamily="34" charset="0"/>
              <a:buChar char="•"/>
            </a:pPr>
            <a:r>
              <a:rPr lang="en-US" dirty="0"/>
              <a:t>Language Recognition</a:t>
            </a:r>
          </a:p>
          <a:p>
            <a:pPr marL="457200" indent="-457200">
              <a:spcAft>
                <a:spcPts val="1200"/>
              </a:spcAft>
              <a:buFont typeface="Arial" panose="020B0604020202020204" pitchFamily="34" charset="0"/>
              <a:buChar char="•"/>
            </a:pPr>
            <a:r>
              <a:rPr lang="en-US" dirty="0"/>
              <a:t>Turing Machines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1188720"/>
          </a:xfrm>
        </p:spPr>
        <p:txBody>
          <a:bodyPr/>
          <a:lstStyle/>
          <a:p>
            <a:r>
              <a:rPr lang="en-US" dirty="0"/>
              <a:t>Backus-Naur Form</a:t>
            </a:r>
            <a:br>
              <a:rPr lang="en-US" dirty="0"/>
            </a:br>
            <a:r>
              <a:rPr lang="zh-CN" altLang="en-US" dirty="0"/>
              <a:t>巴克斯</a:t>
            </a:r>
            <a:r>
              <a:rPr lang="en-US" altLang="zh-CN" dirty="0"/>
              <a:t>-</a:t>
            </a:r>
            <a:r>
              <a:rPr lang="zh-CN" altLang="en-US" dirty="0"/>
              <a:t>诺尔范式</a:t>
            </a:r>
            <a:endParaRPr lang="en-US" dirty="0"/>
          </a:p>
        </p:txBody>
      </p:sp>
      <p:pic>
        <p:nvPicPr>
          <p:cNvPr id="11" name="Picture 2" descr="A portrait of John Backu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008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096000" y="1081314"/>
            <a:ext cx="1371600" cy="640080"/>
          </a:xfrm>
        </p:spPr>
        <p:txBody>
          <a:bodyPr/>
          <a:lstStyle/>
          <a:p>
            <a:pPr algn="ctr"/>
            <a:r>
              <a:rPr lang="en-US" sz="1800" dirty="0"/>
              <a:t>John Backus (</a:t>
            </a:r>
            <a:r>
              <a:rPr lang="en-US" sz="1800" dirty="0">
                <a:ea typeface="Cambria Math" pitchFamily="18" charset="0"/>
              </a:rPr>
              <a:t>1924-2007</a:t>
            </a:r>
            <a:r>
              <a:rPr lang="en-US" sz="1800" dirty="0"/>
              <a:t>)</a:t>
            </a:r>
          </a:p>
        </p:txBody>
      </p:sp>
      <p:pic>
        <p:nvPicPr>
          <p:cNvPr id="12" name="Picture 4" descr="A portrait of Peter Naur."/>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80010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7772400" y="1084943"/>
            <a:ext cx="1371600" cy="640080"/>
          </a:xfrm>
        </p:spPr>
        <p:txBody>
          <a:bodyPr/>
          <a:lstStyle/>
          <a:p>
            <a:pPr algn="ctr"/>
            <a:r>
              <a:rPr lang="en-US" sz="1800" dirty="0"/>
              <a:t>Peter </a:t>
            </a:r>
            <a:r>
              <a:rPr lang="en-US" sz="1800" dirty="0" err="1"/>
              <a:t>Naur</a:t>
            </a:r>
            <a:r>
              <a:rPr lang="en-US" sz="1800" dirty="0"/>
              <a:t> (Born </a:t>
            </a:r>
            <a:r>
              <a:rPr lang="en-US" sz="1800" dirty="0">
                <a:ea typeface="Cambria Math" pitchFamily="18" charset="0"/>
              </a:rPr>
              <a:t>1928</a:t>
            </a:r>
            <a:r>
              <a:rPr lang="en-US" sz="1800" dirty="0"/>
              <a:t>)</a:t>
            </a:r>
          </a:p>
        </p:txBody>
      </p:sp>
      <p:sp>
        <p:nvSpPr>
          <p:cNvPr id="7" name="Content Placeholder 6"/>
          <p:cNvSpPr>
            <a:spLocks noGrp="1"/>
          </p:cNvSpPr>
          <p:nvPr>
            <p:ph idx="16"/>
          </p:nvPr>
        </p:nvSpPr>
        <p:spPr>
          <a:xfrm>
            <a:off x="457200" y="1676400"/>
            <a:ext cx="8229600" cy="4267200"/>
          </a:xfrm>
        </p:spPr>
        <p:txBody>
          <a:bodyPr/>
          <a:lstStyle/>
          <a:p>
            <a:pPr>
              <a:spcBef>
                <a:spcPts val="600"/>
              </a:spcBef>
            </a:pPr>
            <a:r>
              <a:rPr lang="en-US" sz="2400" i="1" dirty="0">
                <a:solidFill>
                  <a:schemeClr val="bg2"/>
                </a:solidFill>
              </a:rPr>
              <a:t>Backus-Naur form </a:t>
            </a:r>
            <a:r>
              <a:rPr lang="en-US" sz="2400" dirty="0"/>
              <a:t>(</a:t>
            </a:r>
            <a:r>
              <a:rPr lang="en-US" sz="2400" i="1" dirty="0"/>
              <a:t>BNF</a:t>
            </a:r>
            <a:r>
              <a:rPr lang="en-US" sz="2400" dirty="0"/>
              <a:t>)</a:t>
            </a:r>
            <a:r>
              <a:rPr lang="en-US" sz="2400" i="1" dirty="0"/>
              <a:t> </a:t>
            </a:r>
            <a:r>
              <a:rPr lang="en-US" sz="2400" dirty="0"/>
              <a:t>is sometimes used to specify a type </a:t>
            </a:r>
            <a:r>
              <a:rPr lang="en-US" sz="2400" dirty="0">
                <a:ea typeface="Cambria Math" pitchFamily="18" charset="0"/>
              </a:rPr>
              <a:t>2</a:t>
            </a:r>
            <a:r>
              <a:rPr lang="en-US" sz="2400" dirty="0"/>
              <a:t> grammar. It is often used to specify the syntactic rules of computer languages.</a:t>
            </a:r>
          </a:p>
          <a:p>
            <a:pPr>
              <a:spcBef>
                <a:spcPts val="600"/>
              </a:spcBef>
            </a:pPr>
            <a:r>
              <a:rPr lang="en-US" sz="2400" dirty="0"/>
              <a:t>The productions of a type </a:t>
            </a:r>
            <a:r>
              <a:rPr lang="en-US" sz="2400" dirty="0">
                <a:ea typeface="Cambria Math" pitchFamily="18" charset="0"/>
              </a:rPr>
              <a:t>2</a:t>
            </a:r>
            <a:r>
              <a:rPr lang="en-US" sz="2400" dirty="0"/>
              <a:t> grammar have a single nonterminal symbol on their left-hand side. </a:t>
            </a:r>
          </a:p>
          <a:p>
            <a:pPr marL="800100" lvl="1">
              <a:spcBef>
                <a:spcPts val="600"/>
              </a:spcBef>
            </a:pPr>
            <a:r>
              <a:rPr lang="en-US" sz="2000" dirty="0"/>
              <a:t>All the productions with the same nonterminal symbol on the left-hand side are combined into one statement using the </a:t>
            </a:r>
            <a:r>
              <a:rPr lang="en-US" sz="2000" dirty="0">
                <a:solidFill>
                  <a:schemeClr val="bg2"/>
                </a:solidFill>
              </a:rPr>
              <a:t>symbol ::= </a:t>
            </a:r>
            <a:r>
              <a:rPr lang="en-US" sz="2000" dirty="0"/>
              <a:t>instead of  </a:t>
            </a:r>
            <a:r>
              <a:rPr lang="en-US" sz="2000" dirty="0">
                <a:ea typeface="Cambria Math"/>
              </a:rPr>
              <a:t>→</a:t>
            </a:r>
            <a:r>
              <a:rPr lang="en-US" sz="2000" dirty="0"/>
              <a:t>. </a:t>
            </a:r>
          </a:p>
          <a:p>
            <a:pPr marL="800100" lvl="1">
              <a:spcBef>
                <a:spcPts val="600"/>
              </a:spcBef>
            </a:pPr>
            <a:r>
              <a:rPr lang="en-US" altLang="zh-CN" sz="2000" dirty="0"/>
              <a:t>A</a:t>
            </a:r>
            <a:r>
              <a:rPr lang="en-US" sz="2000" dirty="0"/>
              <a:t>ll nonterminal symbols are enclosed in brackets  (</a:t>
            </a:r>
            <a:r>
              <a:rPr lang="en-US" sz="2000" dirty="0">
                <a:solidFill>
                  <a:schemeClr val="bg2"/>
                </a:solidFill>
                <a:ea typeface="Cambria Math"/>
              </a:rPr>
              <a:t>〈〉</a:t>
            </a:r>
            <a:r>
              <a:rPr lang="en-US" sz="2000" dirty="0">
                <a:ea typeface="Cambria Math"/>
              </a:rPr>
              <a:t>)</a:t>
            </a:r>
            <a:r>
              <a:rPr lang="en-US" sz="2000" dirty="0"/>
              <a:t>, and the right-hand side of productions are </a:t>
            </a:r>
            <a:r>
              <a:rPr lang="en-US" sz="2000" dirty="0">
                <a:solidFill>
                  <a:schemeClr val="bg2"/>
                </a:solidFill>
              </a:rPr>
              <a:t>separated by bars</a:t>
            </a:r>
            <a:r>
              <a:rPr lang="en-US" sz="2000" dirty="0"/>
              <a:t>.</a:t>
            </a:r>
          </a:p>
          <a:p>
            <a:pPr>
              <a:spcBef>
                <a:spcPts val="600"/>
              </a:spcBef>
            </a:pPr>
            <a:r>
              <a:rPr lang="en-US" sz="2400" dirty="0"/>
              <a:t>For example, the productions </a:t>
            </a:r>
            <a:r>
              <a:rPr lang="en-US" sz="2400" i="1" dirty="0">
                <a:solidFill>
                  <a:schemeClr val="bg2"/>
                </a:solidFill>
              </a:rPr>
              <a:t>A</a:t>
            </a:r>
            <a:r>
              <a:rPr lang="en-US" sz="2400" dirty="0">
                <a:solidFill>
                  <a:schemeClr val="bg2"/>
                </a:solidFill>
                <a:ea typeface="Cambria Math"/>
              </a:rPr>
              <a:t> →</a:t>
            </a:r>
            <a:r>
              <a:rPr lang="en-US" sz="2400" i="1" dirty="0">
                <a:solidFill>
                  <a:schemeClr val="bg2"/>
                </a:solidFill>
                <a:ea typeface="Cambria Math"/>
              </a:rPr>
              <a:t>Aa</a:t>
            </a:r>
            <a:r>
              <a:rPr lang="en-US" sz="2400" dirty="0">
                <a:solidFill>
                  <a:schemeClr val="bg2"/>
                </a:solidFill>
                <a:ea typeface="Cambria Math"/>
              </a:rPr>
              <a:t>, </a:t>
            </a:r>
            <a:r>
              <a:rPr lang="en-US" sz="2400" i="1" dirty="0">
                <a:solidFill>
                  <a:schemeClr val="bg2"/>
                </a:solidFill>
                <a:ea typeface="Cambria Math"/>
              </a:rPr>
              <a:t>A</a:t>
            </a:r>
            <a:r>
              <a:rPr lang="en-US" sz="2400" dirty="0">
                <a:solidFill>
                  <a:schemeClr val="bg2"/>
                </a:solidFill>
                <a:ea typeface="Cambria Math"/>
              </a:rPr>
              <a:t> →</a:t>
            </a:r>
            <a:r>
              <a:rPr lang="en-US" sz="2400" i="1" dirty="0">
                <a:solidFill>
                  <a:schemeClr val="bg2"/>
                </a:solidFill>
                <a:ea typeface="Cambria Math"/>
              </a:rPr>
              <a:t>a</a:t>
            </a:r>
            <a:r>
              <a:rPr lang="en-US" sz="2400" dirty="0">
                <a:solidFill>
                  <a:schemeClr val="bg2"/>
                </a:solidFill>
                <a:ea typeface="Cambria Math"/>
              </a:rPr>
              <a:t>, and </a:t>
            </a:r>
            <a:r>
              <a:rPr lang="en-US" sz="2400" i="1" dirty="0">
                <a:solidFill>
                  <a:schemeClr val="bg2"/>
                </a:solidFill>
              </a:rPr>
              <a:t>A</a:t>
            </a:r>
            <a:r>
              <a:rPr lang="en-US" sz="2400" dirty="0">
                <a:solidFill>
                  <a:schemeClr val="bg2"/>
                </a:solidFill>
                <a:ea typeface="Cambria Math"/>
              </a:rPr>
              <a:t> →</a:t>
            </a:r>
            <a:r>
              <a:rPr lang="en-US" sz="2400" i="1" dirty="0">
                <a:solidFill>
                  <a:schemeClr val="bg2"/>
                </a:solidFill>
                <a:ea typeface="Cambria Math"/>
              </a:rPr>
              <a:t>AB</a:t>
            </a:r>
            <a:r>
              <a:rPr lang="en-US" sz="2400" dirty="0">
                <a:solidFill>
                  <a:schemeClr val="bg2"/>
                </a:solidFill>
                <a:ea typeface="Cambria Math"/>
              </a:rPr>
              <a:t> </a:t>
            </a:r>
            <a:r>
              <a:rPr lang="en-US" sz="2400" dirty="0">
                <a:ea typeface="Cambria Math"/>
              </a:rPr>
              <a:t>are written as</a:t>
            </a:r>
            <a:endParaRPr lang="en-US" sz="2400" dirty="0"/>
          </a:p>
        </p:txBody>
      </p:sp>
      <mc:AlternateContent xmlns:mc="http://schemas.openxmlformats.org/markup-compatibility/2006" xmlns:a14="http://schemas.microsoft.com/office/drawing/2010/main">
        <mc:Choice Requires="a14">
          <p:sp>
            <p:nvSpPr>
              <p:cNvPr id="13" name="Object 7"/>
              <p:cNvSpPr txBox="1"/>
              <p:nvPr/>
            </p:nvSpPr>
            <p:spPr>
              <a:xfrm>
                <a:off x="1905000" y="6050841"/>
                <a:ext cx="3188368" cy="47942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2100" i="1" smtClean="0">
                              <a:solidFill>
                                <a:schemeClr val="bg2"/>
                              </a:solidFill>
                              <a:latin typeface="Cambria Math" panose="02040503050406030204" pitchFamily="18" charset="0"/>
                            </a:rPr>
                          </m:ctrlPr>
                        </m:dPr>
                        <m:e>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r>
                            <a:rPr lang="zh-CN" altLang="en-US" sz="2100" i="1">
                              <a:solidFill>
                                <a:schemeClr val="bg2"/>
                              </a:solidFill>
                              <a:latin typeface="Cambria Math" panose="02040503050406030204" pitchFamily="18" charset="0"/>
                            </a:rPr>
                            <m:t>::=</m:t>
                          </m:r>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r>
                            <a:rPr lang="zh-CN" altLang="en-US" sz="2100" i="1">
                              <a:solidFill>
                                <a:schemeClr val="bg2"/>
                              </a:solidFill>
                              <a:latin typeface="Cambria Math" panose="02040503050406030204" pitchFamily="18" charset="0"/>
                            </a:rPr>
                            <m:t>𝑎</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𝑎</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𝐵</m:t>
                          </m:r>
                        </m:e>
                      </m:d>
                      <m:r>
                        <a:rPr lang="zh-CN" altLang="en-US" sz="2100" i="1">
                          <a:solidFill>
                            <a:schemeClr val="bg2"/>
                          </a:solidFill>
                          <a:latin typeface="Cambria Math" panose="02040503050406030204" pitchFamily="18" charset="0"/>
                        </a:rPr>
                        <m:t>.</m:t>
                      </m:r>
                    </m:oMath>
                  </m:oMathPara>
                </a14:m>
                <a:endParaRPr lang="zh-CN" altLang="en-US" sz="2100" dirty="0">
                  <a:solidFill>
                    <a:schemeClr val="bg2"/>
                  </a:solidFill>
                </a:endParaRPr>
              </a:p>
            </p:txBody>
          </p:sp>
        </mc:Choice>
        <mc:Fallback xmlns="">
          <p:sp>
            <p:nvSpPr>
              <p:cNvPr id="13" name="Object 7"/>
              <p:cNvSpPr txBox="1">
                <a:spLocks noRot="1" noChangeAspect="1" noMove="1" noResize="1" noEditPoints="1" noAdjustHandles="1" noChangeArrowheads="1" noChangeShapeType="1" noTextEdit="1"/>
              </p:cNvSpPr>
              <p:nvPr/>
            </p:nvSpPr>
            <p:spPr>
              <a:xfrm>
                <a:off x="1905000" y="6050841"/>
                <a:ext cx="3188368" cy="479425"/>
              </a:xfrm>
              <a:prstGeom prst="rect">
                <a:avLst/>
              </a:prstGeom>
              <a:blipFill>
                <a:blip r:embed="rId4"/>
                <a:stretch>
                  <a:fillRect t="-108974" b="-151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021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BNF and ALGOL 60</a:t>
            </a:r>
          </a:p>
        </p:txBody>
      </p:sp>
      <p:sp>
        <p:nvSpPr>
          <p:cNvPr id="3" name="Content Placeholder 2"/>
          <p:cNvSpPr>
            <a:spLocks noGrp="1"/>
          </p:cNvSpPr>
          <p:nvPr>
            <p:ph idx="1"/>
          </p:nvPr>
        </p:nvSpPr>
        <p:spPr>
          <a:xfrm>
            <a:off x="533400" y="1143000"/>
            <a:ext cx="8229600" cy="1371600"/>
          </a:xfrm>
        </p:spPr>
        <p:txBody>
          <a:bodyPr/>
          <a:lstStyle/>
          <a:p>
            <a:pPr>
              <a:spcBef>
                <a:spcPts val="600"/>
              </a:spcBef>
            </a:pPr>
            <a:r>
              <a:rPr lang="en-US" sz="2400" dirty="0"/>
              <a:t>In the programming language ALGOL 60 an identifier (</a:t>
            </a:r>
            <a:r>
              <a:rPr lang="zh-CN" altLang="en-US" sz="2400" dirty="0"/>
              <a:t>标识符</a:t>
            </a:r>
            <a:r>
              <a:rPr lang="en-US" altLang="zh-CN" sz="2400" dirty="0"/>
              <a:t>) </a:t>
            </a:r>
            <a:r>
              <a:rPr lang="en-US" sz="2400" dirty="0"/>
              <a:t>consists of a string of alphanumeric characters and must begin with a letter.</a:t>
            </a:r>
          </a:p>
          <a:p>
            <a:pPr>
              <a:spcBef>
                <a:spcPts val="600"/>
              </a:spcBef>
            </a:pPr>
            <a:r>
              <a:rPr lang="en-US" sz="2400" dirty="0"/>
              <a:t>The BNF description of allowable identifiers is:</a:t>
            </a:r>
          </a:p>
        </p:txBody>
      </p:sp>
      <mc:AlternateContent xmlns:mc="http://schemas.openxmlformats.org/markup-compatibility/2006" xmlns:a14="http://schemas.microsoft.com/office/drawing/2010/main">
        <mc:Choice Requires="a14">
          <p:sp>
            <p:nvSpPr>
              <p:cNvPr id="7" name="Object 3"/>
              <p:cNvSpPr txBox="1"/>
              <p:nvPr/>
            </p:nvSpPr>
            <p:spPr>
              <a:xfrm>
                <a:off x="496988" y="2946400"/>
                <a:ext cx="8961437" cy="16256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𝑑𝑖𝑔𝑖𝑡</m:t>
                      </m:r>
                      <m:r>
                        <a:rPr lang="zh-CN" altLang="en-US" sz="2200" i="1">
                          <a:solidFill>
                            <a:srgbClr val="000000"/>
                          </a:solidFill>
                          <a:latin typeface="Cambria Math" panose="02040503050406030204" pitchFamily="18" charset="0"/>
                        </a:rPr>
                        <m:t>⟩</m:t>
                      </m:r>
                    </m:oMath>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𝑎</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𝑏</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m:t>
                          </m:r>
                        </m:e>
                      </m:d>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𝑧</m:t>
                      </m:r>
                    </m:oMath>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𝑑𝑖𝑔𝑖𝑡</m:t>
                      </m:r>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::=0</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1</m:t>
                          </m:r>
                        </m:e>
                      </m:d>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8</m:t>
                          </m:r>
                        </m:e>
                      </m:d>
                      <m:r>
                        <a:rPr lang="zh-CN" altLang="en-US" sz="2200" i="1">
                          <a:solidFill>
                            <a:srgbClr val="000000"/>
                          </a:solidFill>
                          <a:latin typeface="Cambria Math" panose="02040503050406030204" pitchFamily="18" charset="0"/>
                        </a:rPr>
                        <m:t>9</m:t>
                      </m:r>
                    </m:oMath>
                  </m:oMathPara>
                </a14:m>
                <a:endParaRPr lang="zh-CN" altLang="en-US" sz="2200" dirty="0"/>
              </a:p>
            </p:txBody>
          </p:sp>
        </mc:Choice>
        <mc:Fallback xmlns="">
          <p:sp>
            <p:nvSpPr>
              <p:cNvPr id="7" name="Object 3"/>
              <p:cNvSpPr txBox="1">
                <a:spLocks noRot="1" noChangeAspect="1" noMove="1" noResize="1" noEditPoints="1" noAdjustHandles="1" noChangeArrowheads="1" noChangeShapeType="1" noTextEdit="1"/>
              </p:cNvSpPr>
              <p:nvPr/>
            </p:nvSpPr>
            <p:spPr>
              <a:xfrm>
                <a:off x="496988" y="2946400"/>
                <a:ext cx="8961437" cy="1625600"/>
              </a:xfrm>
              <a:prstGeom prst="rect">
                <a:avLst/>
              </a:prstGeom>
              <a:blipFill>
                <a:blip r:embed="rId2"/>
                <a:stretch>
                  <a:fillRect l="-476"/>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96988" y="4191000"/>
            <a:ext cx="8150024" cy="2286000"/>
          </a:xfrm>
        </p:spPr>
        <p:txBody>
          <a:bodyPr/>
          <a:lstStyle/>
          <a:p>
            <a:r>
              <a:rPr lang="en-US" sz="2400" i="1" dirty="0"/>
              <a:t>x</a:t>
            </a:r>
            <a:r>
              <a:rPr lang="en-US" sz="2400" dirty="0">
                <a:ea typeface="Cambria Math" pitchFamily="18" charset="0"/>
              </a:rPr>
              <a:t>99</a:t>
            </a:r>
            <a:r>
              <a:rPr lang="en-US" sz="2400" i="1" dirty="0"/>
              <a:t>a </a:t>
            </a:r>
            <a:r>
              <a:rPr lang="en-US" sz="2400" dirty="0"/>
              <a:t>is a valid identifier since </a:t>
            </a:r>
            <a:r>
              <a:rPr lang="en-US" sz="2400" dirty="0">
                <a:solidFill>
                  <a:schemeClr val="bg2"/>
                </a:solidFill>
              </a:rPr>
              <a:t>1) </a:t>
            </a:r>
            <a:r>
              <a:rPr lang="en-US" sz="2400" dirty="0"/>
              <a:t>the first rule can be used to replace </a:t>
            </a:r>
            <a:r>
              <a:rPr lang="en-US" sz="2400" dirty="0">
                <a:ea typeface="Cambria Math"/>
              </a:rPr>
              <a:t>〈</a:t>
            </a:r>
            <a:r>
              <a:rPr lang="en-US" sz="2400" i="1" dirty="0"/>
              <a:t>identifier</a:t>
            </a:r>
            <a:r>
              <a:rPr lang="en-US" sz="2400" dirty="0">
                <a:ea typeface="Cambria Math"/>
              </a:rPr>
              <a:t>〉</a:t>
            </a:r>
            <a:r>
              <a:rPr lang="en-US" sz="2400" dirty="0"/>
              <a:t>  by </a:t>
            </a:r>
            <a:r>
              <a:rPr lang="en-US" sz="2400" dirty="0">
                <a:ea typeface="Cambria Math"/>
              </a:rPr>
              <a:t>〈</a:t>
            </a:r>
            <a:r>
              <a:rPr lang="en-US" sz="2400" i="1" dirty="0"/>
              <a:t>identifier</a:t>
            </a:r>
            <a:r>
              <a:rPr lang="en-US" sz="2400" dirty="0">
                <a:ea typeface="Cambria Math"/>
              </a:rPr>
              <a:t>〉〈</a:t>
            </a:r>
            <a:r>
              <a:rPr lang="en-US" sz="2400" i="1" dirty="0"/>
              <a:t>letter</a:t>
            </a:r>
            <a:r>
              <a:rPr lang="en-US" sz="2400" dirty="0">
                <a:ea typeface="Cambria Math"/>
              </a:rPr>
              <a:t>〉, </a:t>
            </a:r>
            <a:r>
              <a:rPr lang="en-US" sz="2400" dirty="0">
                <a:solidFill>
                  <a:schemeClr val="bg2"/>
                </a:solidFill>
                <a:ea typeface="Cambria Math"/>
              </a:rPr>
              <a:t>2) </a:t>
            </a:r>
            <a:r>
              <a:rPr lang="en-US" sz="2400" dirty="0"/>
              <a:t>the second rule to obtain </a:t>
            </a:r>
            <a:r>
              <a:rPr lang="en-US" sz="2400" dirty="0">
                <a:ea typeface="Cambria Math"/>
              </a:rPr>
              <a:t>〈</a:t>
            </a:r>
            <a:r>
              <a:rPr lang="en-US" sz="2400" i="1" dirty="0"/>
              <a:t>identifier</a:t>
            </a:r>
            <a:r>
              <a:rPr lang="en-US" sz="2400" dirty="0">
                <a:ea typeface="Cambria Math"/>
              </a:rPr>
              <a:t>〉</a:t>
            </a:r>
            <a:r>
              <a:rPr lang="en-US" sz="2400" i="1" dirty="0">
                <a:ea typeface="Cambria Math"/>
              </a:rPr>
              <a:t> a</a:t>
            </a:r>
            <a:r>
              <a:rPr lang="en-US" sz="2400" dirty="0"/>
              <a:t>, </a:t>
            </a:r>
            <a:r>
              <a:rPr lang="en-US" sz="2400" dirty="0">
                <a:solidFill>
                  <a:schemeClr val="bg2"/>
                </a:solidFill>
              </a:rPr>
              <a:t>3) </a:t>
            </a:r>
            <a:r>
              <a:rPr lang="en-US" sz="2400" dirty="0"/>
              <a:t>the first rule twice to obtain </a:t>
            </a:r>
            <a:r>
              <a:rPr lang="en-US" sz="2400" dirty="0">
                <a:ea typeface="Cambria Math"/>
              </a:rPr>
              <a:t>〈</a:t>
            </a:r>
            <a:r>
              <a:rPr lang="en-US" sz="2400" i="1" dirty="0"/>
              <a:t>identifier</a:t>
            </a:r>
            <a:r>
              <a:rPr lang="en-US" sz="2400" dirty="0">
                <a:ea typeface="Cambria Math"/>
              </a:rPr>
              <a:t>〉〈</a:t>
            </a:r>
            <a:r>
              <a:rPr lang="en-US" sz="2400" i="1" dirty="0"/>
              <a:t>digit</a:t>
            </a:r>
            <a:r>
              <a:rPr lang="en-US" sz="2400" dirty="0">
                <a:ea typeface="Cambria Math"/>
              </a:rPr>
              <a:t>〉〈</a:t>
            </a:r>
            <a:r>
              <a:rPr lang="en-US" sz="2400" i="1" dirty="0"/>
              <a:t>digit</a:t>
            </a:r>
            <a:r>
              <a:rPr lang="en-US" sz="2400" dirty="0">
                <a:ea typeface="Cambria Math"/>
              </a:rPr>
              <a:t>〉</a:t>
            </a:r>
            <a:r>
              <a:rPr lang="en-US" sz="2400" dirty="0"/>
              <a:t> </a:t>
            </a:r>
            <a:r>
              <a:rPr lang="en-US" sz="2400" i="1" dirty="0">
                <a:ea typeface="Cambria Math"/>
              </a:rPr>
              <a:t>a</a:t>
            </a:r>
            <a:r>
              <a:rPr lang="en-US" sz="2400" dirty="0"/>
              <a:t>, </a:t>
            </a:r>
            <a:r>
              <a:rPr lang="en-US" sz="2400" dirty="0">
                <a:solidFill>
                  <a:schemeClr val="bg2"/>
                </a:solidFill>
              </a:rPr>
              <a:t>4) </a:t>
            </a:r>
            <a:r>
              <a:rPr lang="en-US" sz="2400" dirty="0"/>
              <a:t>the third rule twice to obtain </a:t>
            </a:r>
            <a:r>
              <a:rPr lang="en-US" sz="2400" dirty="0">
                <a:ea typeface="Cambria Math"/>
              </a:rPr>
              <a:t>〈</a:t>
            </a:r>
            <a:r>
              <a:rPr lang="en-US" sz="2400" i="1" dirty="0"/>
              <a:t>identifier</a:t>
            </a:r>
            <a:r>
              <a:rPr lang="en-US" sz="2400" dirty="0">
                <a:ea typeface="Cambria Math"/>
              </a:rPr>
              <a:t>〉</a:t>
            </a:r>
            <a:r>
              <a:rPr lang="en-US" sz="2400" dirty="0">
                <a:ea typeface="Cambria Math" pitchFamily="18" charset="0"/>
              </a:rPr>
              <a:t>99</a:t>
            </a:r>
            <a:r>
              <a:rPr lang="en-US" sz="2400" i="1" dirty="0"/>
              <a:t>a, </a:t>
            </a:r>
            <a:r>
              <a:rPr lang="en-US" sz="2400" dirty="0"/>
              <a:t> </a:t>
            </a:r>
            <a:r>
              <a:rPr lang="en-US" sz="2400" dirty="0">
                <a:solidFill>
                  <a:schemeClr val="bg2"/>
                </a:solidFill>
              </a:rPr>
              <a:t>5) </a:t>
            </a:r>
            <a:r>
              <a:rPr lang="en-US" sz="2400" dirty="0"/>
              <a:t>the first rule to obtain </a:t>
            </a:r>
            <a:r>
              <a:rPr lang="en-US" sz="2400" dirty="0">
                <a:ea typeface="Cambria Math"/>
              </a:rPr>
              <a:t>〈</a:t>
            </a:r>
            <a:r>
              <a:rPr lang="en-US" sz="2400" i="1" dirty="0"/>
              <a:t>letter</a:t>
            </a:r>
            <a:r>
              <a:rPr lang="en-US" sz="2400" dirty="0">
                <a:ea typeface="Cambria Math"/>
              </a:rPr>
              <a:t>〉</a:t>
            </a:r>
            <a:r>
              <a:rPr lang="en-US" sz="2400" dirty="0">
                <a:ea typeface="Cambria Math" pitchFamily="18" charset="0"/>
              </a:rPr>
              <a:t>99</a:t>
            </a:r>
            <a:r>
              <a:rPr lang="en-US" sz="2400" i="1" dirty="0"/>
              <a:t>a</a:t>
            </a:r>
            <a:r>
              <a:rPr lang="en-US" sz="2400" dirty="0"/>
              <a:t>, and </a:t>
            </a:r>
            <a:r>
              <a:rPr lang="en-US" sz="2400" dirty="0">
                <a:solidFill>
                  <a:schemeClr val="bg2"/>
                </a:solidFill>
              </a:rPr>
              <a:t>6) </a:t>
            </a:r>
            <a:r>
              <a:rPr lang="en-US" sz="2400" dirty="0"/>
              <a:t>finally the second rule to obtain </a:t>
            </a:r>
            <a:r>
              <a:rPr lang="en-US" sz="2400" i="1" dirty="0"/>
              <a:t>x</a:t>
            </a:r>
            <a:r>
              <a:rPr lang="en-US" sz="2400" dirty="0">
                <a:ea typeface="Cambria Math" pitchFamily="18" charset="0"/>
              </a:rPr>
              <a:t>99</a:t>
            </a:r>
            <a:r>
              <a:rPr lang="en-US" sz="2400" i="1" dirty="0"/>
              <a:t>a.</a:t>
            </a:r>
            <a:endParaRPr lang="en-US" sz="2400" dirty="0"/>
          </a:p>
        </p:txBody>
      </p:sp>
    </p:spTree>
    <p:extLst>
      <p:ext uri="{BB962C8B-B14F-4D97-AF65-F5344CB8AC3E}">
        <p14:creationId xmlns:p14="http://schemas.microsoft.com/office/powerpoint/2010/main" val="133453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Backus-Naur Form </a:t>
            </a:r>
            <a:r>
              <a:rPr lang="zh-CN" altLang="en-US" sz="4000" dirty="0"/>
              <a:t>巴克斯</a:t>
            </a:r>
            <a:r>
              <a:rPr lang="en-US" altLang="zh-CN" sz="4000" dirty="0"/>
              <a:t>-</a:t>
            </a:r>
            <a:r>
              <a:rPr lang="zh-CN" altLang="en-US" sz="4000" dirty="0"/>
              <a:t>诺尔范式</a:t>
            </a:r>
            <a:endParaRPr lang="en-US" sz="4000" dirty="0"/>
          </a:p>
        </p:txBody>
      </p:sp>
      <p:sp>
        <p:nvSpPr>
          <p:cNvPr id="3" name="Content Placeholder 2"/>
          <p:cNvSpPr>
            <a:spLocks noGrp="1"/>
          </p:cNvSpPr>
          <p:nvPr>
            <p:ph idx="1"/>
          </p:nvPr>
        </p:nvSpPr>
        <p:spPr>
          <a:xfrm>
            <a:off x="533400" y="1137576"/>
            <a:ext cx="8229600" cy="1371600"/>
          </a:xfrm>
        </p:spPr>
        <p:txBody>
          <a:bodyPr/>
          <a:lstStyle/>
          <a:p>
            <a:pPr algn="l"/>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Give the Backus–</a:t>
            </a:r>
            <a:r>
              <a:rPr lang="en-US" altLang="zh-CN" sz="2400" b="0" i="0" u="none" strike="noStrike" baseline="0" dirty="0" err="1">
                <a:latin typeface="STIXGeneral-Regular"/>
              </a:rPr>
              <a:t>Naur</a:t>
            </a:r>
            <a:r>
              <a:rPr lang="en-US" altLang="zh-CN" sz="2400" b="0" i="0" u="none" strike="noStrike" baseline="0" dirty="0">
                <a:latin typeface="STIXGeneral-Regular"/>
              </a:rPr>
              <a:t> </a:t>
            </a:r>
            <a:r>
              <a:rPr lang="en-US" altLang="zh-CN" sz="2400" b="0" i="0" u="none" strike="noStrike" baseline="0" dirty="0" err="1">
                <a:latin typeface="STIXGeneral-Regular"/>
              </a:rPr>
              <a:t>formfor</a:t>
            </a:r>
            <a:r>
              <a:rPr lang="en-US" altLang="zh-CN" sz="2400" b="0" i="0" u="none" strike="noStrike" baseline="0" dirty="0">
                <a:latin typeface="STIXGeneral-Regular"/>
              </a:rPr>
              <a:t> the production of signed integers in decimal notation. (A </a:t>
            </a:r>
            <a:r>
              <a:rPr lang="en-US" altLang="zh-CN" sz="2400" b="1" i="0" u="none" strike="noStrike" baseline="0" dirty="0">
                <a:latin typeface="STIXGeneral-Bold"/>
              </a:rPr>
              <a:t>signed integer </a:t>
            </a:r>
            <a:r>
              <a:rPr lang="en-US" altLang="zh-CN" sz="2400" b="0" i="0" u="none" strike="noStrike" baseline="0" dirty="0">
                <a:latin typeface="STIXGeneral-Regular"/>
              </a:rPr>
              <a:t>is a nonnegative integer preceded by a plus sign or a minus sign.)</a:t>
            </a:r>
          </a:p>
          <a:p>
            <a:pPr algn="l"/>
            <a:r>
              <a:rPr lang="en-US" altLang="zh-CN" sz="2400" b="1" dirty="0">
                <a:solidFill>
                  <a:srgbClr val="C00000"/>
                </a:solidFill>
              </a:rPr>
              <a:t>Solution: </a:t>
            </a:r>
            <a:r>
              <a:rPr lang="en-US" altLang="zh-CN" sz="2400" b="0" i="0" u="none" strike="noStrike" baseline="0" dirty="0">
                <a:latin typeface="STIXGeneral-Regular"/>
              </a:rPr>
              <a:t>The Backus–</a:t>
            </a:r>
            <a:r>
              <a:rPr lang="en-US" altLang="zh-CN" sz="2400" b="0" i="0" u="none" strike="noStrike" baseline="0" dirty="0" err="1">
                <a:latin typeface="STIXGeneral-Regular"/>
              </a:rPr>
              <a:t>Naur</a:t>
            </a:r>
            <a:r>
              <a:rPr lang="en-US" altLang="zh-CN" sz="2400" b="0" i="0" u="none" strike="noStrike" baseline="0" dirty="0">
                <a:latin typeface="STIXGeneral-Regular"/>
              </a:rPr>
              <a:t> form for a grammar that produces signed integers is</a:t>
            </a:r>
          </a:p>
          <a:p>
            <a:pPr algn="l"/>
            <a:r>
              <a:rPr lang="en-US" altLang="zh-CN" sz="2400" b="0" i="0" u="none" strike="noStrike" baseline="0" dirty="0">
                <a:latin typeface="STIXMathExtensions-Regular"/>
              </a:rPr>
              <a:t>		⟨</a:t>
            </a:r>
            <a:r>
              <a:rPr lang="en-US" altLang="zh-CN" sz="2400" b="0" i="1" u="none" strike="noStrike" baseline="0" dirty="0">
                <a:latin typeface="STIXGeneral-Italic"/>
              </a:rPr>
              <a:t>signed integer</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a:t>
            </a:r>
            <a:r>
              <a:rPr lang="en-US" altLang="zh-CN" sz="2400" b="0" i="0" u="none" strike="noStrike" baseline="0" dirty="0">
                <a:latin typeface="STIXMathExtensions-Regular"/>
              </a:rPr>
              <a:t>⟨</a:t>
            </a:r>
            <a:r>
              <a:rPr lang="en-US" altLang="zh-CN" sz="2400" b="0" i="1" u="none" strike="noStrike" baseline="0" dirty="0">
                <a:latin typeface="STIXGeneral-Italic"/>
              </a:rPr>
              <a:t>sign</a:t>
            </a:r>
            <a:r>
              <a:rPr lang="en-US" altLang="zh-CN" sz="2400" b="0" i="0" u="none" strike="noStrike" baseline="0" dirty="0">
                <a:latin typeface="STIXMathExtensions-Regular"/>
              </a:rPr>
              <a:t>⟩⟨</a:t>
            </a:r>
            <a:r>
              <a:rPr lang="en-US" altLang="zh-CN" sz="2400" b="0" i="1" u="none" strike="noStrike" baseline="0" dirty="0">
                <a:latin typeface="STIXGeneral-Italic"/>
              </a:rPr>
              <a:t>integer</a:t>
            </a:r>
            <a:r>
              <a:rPr lang="en-US" altLang="zh-CN" sz="2400" b="0" i="0" u="none" strike="noStrike" baseline="0" dirty="0">
                <a:latin typeface="STIXMathExtensions-Regular"/>
              </a:rPr>
              <a:t>⟩</a:t>
            </a:r>
          </a:p>
          <a:p>
            <a:pPr algn="l"/>
            <a:r>
              <a:rPr lang="en-US" altLang="zh-CN" sz="2400" b="0" i="0" u="none" strike="noStrike" baseline="0" dirty="0">
                <a:latin typeface="STIXMathExtensions-Regular"/>
              </a:rPr>
              <a:t>		⟨</a:t>
            </a:r>
            <a:r>
              <a:rPr lang="en-US" altLang="zh-CN" sz="2400" b="0" i="1" u="none" strike="noStrike" baseline="0" dirty="0">
                <a:latin typeface="STIXGeneral-Italic"/>
              </a:rPr>
              <a:t>sign</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 ∣ −</a:t>
            </a:r>
          </a:p>
          <a:p>
            <a:pPr algn="l"/>
            <a:r>
              <a:rPr lang="en-US" altLang="zh-CN" sz="2400" b="0" i="0" u="none" strike="noStrike" baseline="0" dirty="0">
                <a:latin typeface="STIXMathExtensions-Regular"/>
              </a:rPr>
              <a:t>		⟨</a:t>
            </a:r>
            <a:r>
              <a:rPr lang="en-US" altLang="zh-CN" sz="2400" b="0" i="1" u="none" strike="noStrike" baseline="0" dirty="0">
                <a:latin typeface="STIXGeneral-Italic"/>
              </a:rPr>
              <a:t>integer</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a:t>
            </a:r>
            <a:r>
              <a:rPr lang="en-US" altLang="zh-CN" sz="2400" b="0" i="0" u="none" strike="noStrike" baseline="0" dirty="0">
                <a:latin typeface="STIXMathExtensions-Regular"/>
              </a:rPr>
              <a:t>⟨</a:t>
            </a:r>
            <a:r>
              <a:rPr lang="en-US" altLang="zh-CN" sz="2400" b="0" i="1" u="none" strike="noStrike" baseline="0" dirty="0">
                <a:latin typeface="STIXGeneral-Italic"/>
              </a:rPr>
              <a:t>digit</a:t>
            </a:r>
            <a:r>
              <a:rPr lang="en-US" altLang="zh-CN" sz="2400" b="0" i="0" u="none" strike="noStrike" baseline="0" dirty="0">
                <a:latin typeface="STIXMathExtensions-Regular"/>
              </a:rPr>
              <a:t>⟩ </a:t>
            </a:r>
            <a:r>
              <a:rPr lang="en-US" altLang="zh-CN" sz="2400" b="0" i="0" u="none" strike="noStrike" baseline="0" dirty="0">
                <a:latin typeface="STIXMath-Regular"/>
              </a:rPr>
              <a:t>∣ </a:t>
            </a:r>
            <a:r>
              <a:rPr lang="en-US" altLang="zh-CN" sz="2400" b="0" i="0" u="none" strike="noStrike" baseline="0" dirty="0">
                <a:latin typeface="STIXMathExtensions-Regular"/>
              </a:rPr>
              <a:t>⟨</a:t>
            </a:r>
            <a:r>
              <a:rPr lang="en-US" altLang="zh-CN" sz="2400" b="0" i="1" u="none" strike="noStrike" baseline="0" dirty="0">
                <a:latin typeface="STIXGeneral-Italic"/>
              </a:rPr>
              <a:t>digit</a:t>
            </a:r>
            <a:r>
              <a:rPr lang="en-US" altLang="zh-CN" sz="2400" b="0" i="0" u="none" strike="noStrike" baseline="0" dirty="0">
                <a:latin typeface="STIXMathExtensions-Regular"/>
              </a:rPr>
              <a:t>⟩⟨</a:t>
            </a:r>
            <a:r>
              <a:rPr lang="en-US" altLang="zh-CN" sz="2400" b="0" i="1" u="none" strike="noStrike" baseline="0" dirty="0">
                <a:latin typeface="STIXGeneral-Italic"/>
              </a:rPr>
              <a:t>integer</a:t>
            </a:r>
            <a:r>
              <a:rPr lang="en-US" altLang="zh-CN" sz="2400" b="0" i="0" u="none" strike="noStrike" baseline="0" dirty="0">
                <a:latin typeface="STIXMathExtensions-Regular"/>
              </a:rPr>
              <a:t>⟩</a:t>
            </a:r>
          </a:p>
          <a:p>
            <a:pPr algn="l"/>
            <a:r>
              <a:rPr lang="en-US" altLang="zh-CN" sz="2400" b="0" i="0" u="none" strike="noStrike" baseline="0" dirty="0">
                <a:latin typeface="STIXMathExtensions-Regular"/>
              </a:rPr>
              <a:t>		⟨</a:t>
            </a:r>
            <a:r>
              <a:rPr lang="en-US" altLang="zh-CN" sz="2400" b="0" i="1" u="none" strike="noStrike" baseline="0" dirty="0">
                <a:latin typeface="STIXGeneral-Italic"/>
              </a:rPr>
              <a:t>digit</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a:t>
            </a:r>
            <a:r>
              <a:rPr lang="en-US" altLang="zh-CN" sz="2400" b="0" i="0" u="none" strike="noStrike" baseline="0" dirty="0">
                <a:latin typeface="STIXGeneral-Regular"/>
              </a:rPr>
              <a:t>0 </a:t>
            </a:r>
            <a:r>
              <a:rPr lang="en-US" altLang="zh-CN" sz="2400" b="0" i="0" u="none" strike="noStrike" baseline="0" dirty="0">
                <a:latin typeface="STIXMath-Regular"/>
              </a:rPr>
              <a:t>∣ </a:t>
            </a:r>
            <a:r>
              <a:rPr lang="en-US" altLang="zh-CN" sz="2400" b="0" i="0" u="none" strike="noStrike" baseline="0" dirty="0">
                <a:latin typeface="STIXGeneral-Regular"/>
              </a:rPr>
              <a:t>1 </a:t>
            </a:r>
            <a:r>
              <a:rPr lang="en-US" altLang="zh-CN" sz="2400" b="0" i="0" u="none" strike="noStrike" baseline="0" dirty="0">
                <a:latin typeface="STIXMath-Regular"/>
              </a:rPr>
              <a:t>∣ </a:t>
            </a:r>
            <a:r>
              <a:rPr lang="en-US" altLang="zh-CN" sz="2400" b="0" i="0" u="none" strike="noStrike" baseline="0" dirty="0">
                <a:latin typeface="STIXGeneral-Regular"/>
              </a:rPr>
              <a:t>2 </a:t>
            </a:r>
            <a:r>
              <a:rPr lang="en-US" altLang="zh-CN" sz="2400" b="0" i="0" u="none" strike="noStrike" baseline="0" dirty="0">
                <a:latin typeface="STIXMath-Regular"/>
              </a:rPr>
              <a:t>∣ </a:t>
            </a:r>
            <a:r>
              <a:rPr lang="en-US" altLang="zh-CN" sz="2400" b="0" i="0" u="none" strike="noStrike" baseline="0" dirty="0">
                <a:latin typeface="STIXGeneral-Regular"/>
              </a:rPr>
              <a:t>3 </a:t>
            </a:r>
            <a:r>
              <a:rPr lang="en-US" altLang="zh-CN" sz="2400" b="0" i="0" u="none" strike="noStrike" baseline="0" dirty="0">
                <a:latin typeface="STIXMath-Regular"/>
              </a:rPr>
              <a:t>∣ </a:t>
            </a:r>
            <a:r>
              <a:rPr lang="en-US" altLang="zh-CN" sz="2400" b="0" i="0" u="none" strike="noStrike" baseline="0" dirty="0">
                <a:latin typeface="STIXGeneral-Regular"/>
              </a:rPr>
              <a:t>4 </a:t>
            </a:r>
            <a:r>
              <a:rPr lang="en-US" altLang="zh-CN" sz="2400" b="0" i="0" u="none" strike="noStrike" baseline="0" dirty="0">
                <a:latin typeface="STIXMath-Regular"/>
              </a:rPr>
              <a:t>∣ </a:t>
            </a:r>
            <a:r>
              <a:rPr lang="en-US" altLang="zh-CN" sz="2400" b="0" i="0" u="none" strike="noStrike" baseline="0" dirty="0">
                <a:latin typeface="STIXGeneral-Regular"/>
              </a:rPr>
              <a:t>5 </a:t>
            </a:r>
            <a:r>
              <a:rPr lang="en-US" altLang="zh-CN" sz="2400" b="0" i="0" u="none" strike="noStrike" baseline="0" dirty="0">
                <a:latin typeface="STIXMath-Regular"/>
              </a:rPr>
              <a:t>∣ </a:t>
            </a:r>
            <a:r>
              <a:rPr lang="en-US" altLang="zh-CN" sz="2400" b="0" i="0" u="none" strike="noStrike" baseline="0" dirty="0">
                <a:latin typeface="STIXGeneral-Regular"/>
              </a:rPr>
              <a:t>6 </a:t>
            </a:r>
            <a:r>
              <a:rPr lang="en-US" altLang="zh-CN" sz="2400" b="0" i="0" u="none" strike="noStrike" baseline="0" dirty="0">
                <a:latin typeface="STIXMath-Regular"/>
              </a:rPr>
              <a:t>∣ </a:t>
            </a:r>
            <a:r>
              <a:rPr lang="en-US" altLang="zh-CN" sz="2400" b="0" i="0" u="none" strike="noStrike" baseline="0" dirty="0">
                <a:latin typeface="STIXGeneral-Regular"/>
              </a:rPr>
              <a:t>7 </a:t>
            </a:r>
            <a:r>
              <a:rPr lang="en-US" altLang="zh-CN" sz="2400" b="0" i="0" u="none" strike="noStrike" baseline="0" dirty="0">
                <a:latin typeface="STIXMath-Regular"/>
              </a:rPr>
              <a:t>∣ </a:t>
            </a:r>
            <a:r>
              <a:rPr lang="en-US" altLang="zh-CN" sz="2400" b="0" i="0" u="none" strike="noStrike" baseline="0" dirty="0">
                <a:latin typeface="STIXGeneral-Regular"/>
              </a:rPr>
              <a:t>8 </a:t>
            </a:r>
            <a:r>
              <a:rPr lang="en-US" altLang="zh-CN" sz="2400" b="0" i="0" u="none" strike="noStrike" baseline="0" dirty="0">
                <a:latin typeface="STIXMath-Regular"/>
              </a:rPr>
              <a:t>∣ </a:t>
            </a:r>
            <a:r>
              <a:rPr lang="en-US" altLang="zh-CN" sz="2400" b="0" i="0" u="none" strike="noStrike" baseline="0" dirty="0">
                <a:latin typeface="STIXGeneral-Regular"/>
              </a:rPr>
              <a:t>9</a:t>
            </a:r>
            <a:endParaRPr lang="pt-BR" altLang="zh-CN" sz="2400" dirty="0">
              <a:latin typeface="STIXGeneral-Regular"/>
            </a:endParaRPr>
          </a:p>
          <a:p>
            <a:pPr algn="l"/>
            <a:endParaRPr lang="en-US" altLang="zh-CN" sz="2400" b="0" i="0" u="none" strike="noStrike" baseline="0" dirty="0">
              <a:latin typeface="STIXGeneral-Regular"/>
            </a:endParaRPr>
          </a:p>
        </p:txBody>
      </p:sp>
    </p:spTree>
    <p:extLst>
      <p:ext uri="{BB962C8B-B14F-4D97-AF65-F5344CB8AC3E}">
        <p14:creationId xmlns:p14="http://schemas.microsoft.com/office/powerpoint/2010/main" val="1331462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4200"/>
            <a:ext cx="9144000" cy="1188720"/>
          </a:xfrm>
        </p:spPr>
        <p:txBody>
          <a:bodyPr anchor="b"/>
          <a:lstStyle/>
          <a:p>
            <a:r>
              <a:rPr lang="en-US" sz="5400" b="1" dirty="0"/>
              <a:t>Finite-State Machines </a:t>
            </a:r>
            <a:br>
              <a:rPr lang="en-US" sz="5400" b="1" dirty="0"/>
            </a:br>
            <a:r>
              <a:rPr lang="en-US" sz="5400" b="1" dirty="0"/>
              <a:t>with Output</a:t>
            </a:r>
            <a:br>
              <a:rPr lang="en-US" sz="5400" b="1" dirty="0"/>
            </a:br>
            <a:br>
              <a:rPr lang="en-US" sz="3200" b="1" dirty="0"/>
            </a:br>
            <a:r>
              <a:rPr lang="zh-CN" altLang="en-US" b="1" dirty="0"/>
              <a:t>带输出的有限状态机</a:t>
            </a:r>
            <a:endParaRPr lang="en-US" sz="5400" b="1" dirty="0"/>
          </a:p>
        </p:txBody>
      </p:sp>
      <p:sp>
        <p:nvSpPr>
          <p:cNvPr id="3" name="Content Placeholder 2"/>
          <p:cNvSpPr>
            <a:spLocks noGrp="1"/>
          </p:cNvSpPr>
          <p:nvPr>
            <p:ph idx="1"/>
          </p:nvPr>
        </p:nvSpPr>
        <p:spPr>
          <a:xfrm>
            <a:off x="3200400" y="4724400"/>
            <a:ext cx="2743200" cy="640080"/>
          </a:xfrm>
        </p:spPr>
        <p:txBody>
          <a:bodyPr/>
          <a:lstStyle/>
          <a:p>
            <a:pPr algn="ctr"/>
            <a:r>
              <a:rPr lang="en-US" dirty="0"/>
              <a:t>Section 13.2</a:t>
            </a:r>
          </a:p>
        </p:txBody>
      </p:sp>
    </p:spTree>
    <p:extLst>
      <p:ext uri="{BB962C8B-B14F-4D97-AF65-F5344CB8AC3E}">
        <p14:creationId xmlns:p14="http://schemas.microsoft.com/office/powerpoint/2010/main" val="2206049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2</a:t>
            </a:r>
            <a:endParaRPr lang="en-US" dirty="0"/>
          </a:p>
        </p:txBody>
      </p:sp>
      <p:sp>
        <p:nvSpPr>
          <p:cNvPr id="3" name="Content Placeholder 2"/>
          <p:cNvSpPr>
            <a:spLocks noGrp="1"/>
          </p:cNvSpPr>
          <p:nvPr>
            <p:ph idx="1"/>
          </p:nvPr>
        </p:nvSpPr>
        <p:spPr>
          <a:xfrm>
            <a:off x="457200" y="1295400"/>
            <a:ext cx="8595360" cy="5257800"/>
          </a:xfrm>
        </p:spPr>
        <p:txBody>
          <a:bodyPr/>
          <a:lstStyle/>
          <a:p>
            <a:pPr>
              <a:spcBef>
                <a:spcPts val="600"/>
              </a:spcBef>
            </a:pPr>
            <a:r>
              <a:rPr lang="en-US" sz="2400" dirty="0"/>
              <a:t>Many kinds of machines, including computers, can be modeled using a structure called a finite-state machine (or finite automaton).</a:t>
            </a:r>
          </a:p>
          <a:p>
            <a:pPr>
              <a:spcBef>
                <a:spcPts val="600"/>
              </a:spcBef>
            </a:pPr>
            <a:r>
              <a:rPr lang="en-US" sz="2400" dirty="0"/>
              <a:t>A </a:t>
            </a:r>
            <a:r>
              <a:rPr lang="en-US" sz="2400" i="1" dirty="0">
                <a:solidFill>
                  <a:schemeClr val="bg2"/>
                </a:solidFill>
              </a:rPr>
              <a:t>finite-state machine </a:t>
            </a:r>
            <a:r>
              <a:rPr lang="en-US" sz="2400" dirty="0"/>
              <a:t>(</a:t>
            </a:r>
            <a:r>
              <a:rPr lang="zh-CN" altLang="en-US" sz="2400" dirty="0"/>
              <a:t>有限状态机</a:t>
            </a:r>
            <a:r>
              <a:rPr lang="en-US" sz="2400" dirty="0"/>
              <a:t>)</a:t>
            </a:r>
            <a:r>
              <a:rPr lang="zh-CN" altLang="en-US" sz="2400" dirty="0"/>
              <a:t> </a:t>
            </a:r>
            <a:r>
              <a:rPr lang="en-US" sz="2400" dirty="0"/>
              <a:t>consists of a finite set of states, a </a:t>
            </a:r>
            <a:r>
              <a:rPr lang="en-US" sz="2400" u="sng" dirty="0"/>
              <a:t>designated start state</a:t>
            </a:r>
            <a:r>
              <a:rPr lang="en-US" sz="2400" dirty="0"/>
              <a:t>, </a:t>
            </a:r>
            <a:r>
              <a:rPr lang="en-US" sz="2400" u="sng" dirty="0"/>
              <a:t>an input alphabet</a:t>
            </a:r>
            <a:r>
              <a:rPr lang="en-US" sz="2400" dirty="0"/>
              <a:t>, and </a:t>
            </a:r>
            <a:r>
              <a:rPr lang="en-US" sz="2400" u="sng" dirty="0"/>
              <a:t>a transition function </a:t>
            </a:r>
            <a:r>
              <a:rPr lang="en-US" sz="2400" dirty="0"/>
              <a:t>that assigns a next state to every (state, input) pair.</a:t>
            </a:r>
          </a:p>
          <a:p>
            <a:pPr>
              <a:spcBef>
                <a:spcPts val="600"/>
              </a:spcBef>
            </a:pPr>
            <a:r>
              <a:rPr lang="en-US" sz="2400" dirty="0"/>
              <a:t>As we will see in Sections </a:t>
            </a:r>
            <a:r>
              <a:rPr lang="en-US" sz="2400" dirty="0">
                <a:ea typeface="Cambria Math" pitchFamily="18" charset="0"/>
              </a:rPr>
              <a:t>13.2 − 13.4</a:t>
            </a:r>
            <a:r>
              <a:rPr lang="en-US" sz="2400" dirty="0"/>
              <a:t>, some types of finite-state machines produce output, while for other types of finite-state machines that do not produce output some states are designated as accepting states.  </a:t>
            </a:r>
          </a:p>
          <a:p>
            <a:pPr>
              <a:spcBef>
                <a:spcPts val="600"/>
              </a:spcBef>
            </a:pPr>
            <a:r>
              <a:rPr lang="en-US" sz="2400" dirty="0"/>
              <a:t>Finite-state machines are used in many diverse applications, including spell-checking programs, grammar checking, indexing, searching large bodies of text, speech recognition, XML, HTML, and network protocols	.</a:t>
            </a:r>
          </a:p>
        </p:txBody>
      </p:sp>
    </p:spTree>
    <p:extLst>
      <p:ext uri="{BB962C8B-B14F-4D97-AF65-F5344CB8AC3E}">
        <p14:creationId xmlns:p14="http://schemas.microsoft.com/office/powerpoint/2010/main" val="237775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100" dirty="0"/>
              <a:t> 1</a:t>
            </a:r>
          </a:p>
        </p:txBody>
      </p:sp>
      <p:sp>
        <p:nvSpPr>
          <p:cNvPr id="3" name="Content Placeholder 2"/>
          <p:cNvSpPr>
            <a:spLocks noGrp="1"/>
          </p:cNvSpPr>
          <p:nvPr>
            <p:ph idx="1"/>
          </p:nvPr>
        </p:nvSpPr>
        <p:spPr>
          <a:xfrm>
            <a:off x="304800" y="1524000"/>
            <a:ext cx="8686800" cy="2362200"/>
          </a:xfrm>
        </p:spPr>
        <p:txBody>
          <a:bodyPr/>
          <a:lstStyle/>
          <a:p>
            <a:pPr>
              <a:spcBef>
                <a:spcPts val="600"/>
              </a:spcBef>
            </a:pPr>
            <a:r>
              <a:rPr lang="en-US" altLang="zh-CN" sz="2800" dirty="0">
                <a:solidFill>
                  <a:srgbClr val="C00000"/>
                </a:solidFill>
              </a:rPr>
              <a:t>Problem:</a:t>
            </a:r>
            <a:r>
              <a:rPr lang="zh-CN" altLang="en-US" sz="2800" dirty="0">
                <a:solidFill>
                  <a:srgbClr val="C00000"/>
                </a:solidFill>
              </a:rPr>
              <a:t> </a:t>
            </a:r>
            <a:r>
              <a:rPr lang="en-US" sz="2800" dirty="0"/>
              <a:t>A vending machine (</a:t>
            </a:r>
            <a:r>
              <a:rPr lang="zh-CN" altLang="en-US" sz="2800" dirty="0"/>
              <a:t>自动售货机</a:t>
            </a:r>
            <a:r>
              <a:rPr lang="en-US" sz="2800" dirty="0"/>
              <a:t>) accepts nickels (</a:t>
            </a:r>
            <a:r>
              <a:rPr lang="en-US" sz="2800" dirty="0">
                <a:ea typeface="Cambria Math" pitchFamily="18" charset="0"/>
              </a:rPr>
              <a:t>5</a:t>
            </a:r>
            <a:r>
              <a:rPr lang="en-US" sz="2800" dirty="0"/>
              <a:t> cents) , dimes (</a:t>
            </a:r>
            <a:r>
              <a:rPr lang="en-US" sz="2800" dirty="0">
                <a:ea typeface="Cambria Math" pitchFamily="18" charset="0"/>
              </a:rPr>
              <a:t>10</a:t>
            </a:r>
            <a:r>
              <a:rPr lang="en-US" sz="2800" dirty="0"/>
              <a:t> cents) , and quarters (</a:t>
            </a:r>
            <a:r>
              <a:rPr lang="en-US" sz="2800" dirty="0">
                <a:ea typeface="Cambria Math" pitchFamily="18" charset="0"/>
              </a:rPr>
              <a:t>25</a:t>
            </a:r>
            <a:r>
              <a:rPr lang="en-US" sz="2800" dirty="0"/>
              <a:t> cents). When </a:t>
            </a:r>
            <a:r>
              <a:rPr lang="en-US" sz="2800" dirty="0">
                <a:ea typeface="Cambria Math" pitchFamily="18" charset="0"/>
              </a:rPr>
              <a:t>30</a:t>
            </a:r>
            <a:r>
              <a:rPr lang="en-US" sz="2800" dirty="0"/>
              <a:t> cents or more has been deposited, the machine returns the amount over </a:t>
            </a:r>
            <a:r>
              <a:rPr lang="en-US" sz="2800" dirty="0">
                <a:ea typeface="Cambria Math" pitchFamily="18" charset="0"/>
              </a:rPr>
              <a:t>30</a:t>
            </a:r>
            <a:r>
              <a:rPr lang="en-US" sz="2800" dirty="0"/>
              <a:t> cents. The customer can then press an orange button to receive a container of orange juice or a red button to receive a container of apple juice.</a:t>
            </a:r>
          </a:p>
        </p:txBody>
      </p:sp>
    </p:spTree>
    <p:extLst>
      <p:ext uri="{BB962C8B-B14F-4D97-AF65-F5344CB8AC3E}">
        <p14:creationId xmlns:p14="http://schemas.microsoft.com/office/powerpoint/2010/main" val="32233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050" dirty="0"/>
              <a:t> 1</a:t>
            </a:r>
          </a:p>
        </p:txBody>
      </p:sp>
      <p:sp>
        <p:nvSpPr>
          <p:cNvPr id="3" name="Content Placeholder 2"/>
          <p:cNvSpPr>
            <a:spLocks noGrp="1"/>
          </p:cNvSpPr>
          <p:nvPr>
            <p:ph idx="1"/>
          </p:nvPr>
        </p:nvSpPr>
        <p:spPr>
          <a:xfrm>
            <a:off x="381000" y="990600"/>
            <a:ext cx="8686800" cy="2362200"/>
          </a:xfrm>
        </p:spPr>
        <p:txBody>
          <a:bodyPr/>
          <a:lstStyle/>
          <a:p>
            <a:pPr marL="285750" indent="-285750">
              <a:spcBef>
                <a:spcPts val="0"/>
              </a:spcBef>
              <a:spcAft>
                <a:spcPts val="0"/>
              </a:spcAft>
              <a:buFont typeface="Arial" panose="020B0604020202020204" pitchFamily="34" charset="0"/>
              <a:buChar char="•"/>
            </a:pPr>
            <a:r>
              <a:rPr lang="en-US" sz="2400" dirty="0"/>
              <a:t>The machine can be in any of </a:t>
            </a:r>
            <a:r>
              <a:rPr lang="en-US" sz="2400" dirty="0">
                <a:solidFill>
                  <a:schemeClr val="bg2"/>
                </a:solidFill>
              </a:rPr>
              <a:t>the states </a:t>
            </a:r>
            <a:r>
              <a:rPr lang="en-US" sz="2400" i="1" dirty="0" err="1">
                <a:solidFill>
                  <a:schemeClr val="bg2"/>
                </a:solidFill>
              </a:rPr>
              <a:t>s</a:t>
            </a:r>
            <a:r>
              <a:rPr lang="en-US" sz="2400" i="1" baseline="-25000" dirty="0" err="1">
                <a:solidFill>
                  <a:schemeClr val="bg2"/>
                </a:solidFill>
              </a:rPr>
              <a:t>i</a:t>
            </a:r>
            <a:r>
              <a:rPr lang="en-US" sz="2400" dirty="0"/>
              <a:t>, </a:t>
            </a:r>
            <a:r>
              <a:rPr lang="en-US" sz="2400" i="1" dirty="0" err="1"/>
              <a:t>i</a:t>
            </a:r>
            <a:r>
              <a:rPr lang="en-US" sz="2400" dirty="0"/>
              <a:t> = </a:t>
            </a:r>
            <a:r>
              <a:rPr lang="en-US" sz="2400" dirty="0">
                <a:ea typeface="Cambria Math" pitchFamily="18" charset="0"/>
              </a:rPr>
              <a:t>0</a:t>
            </a:r>
            <a:r>
              <a:rPr lang="en-US" sz="2400" dirty="0"/>
              <a:t>, …, </a:t>
            </a:r>
            <a:r>
              <a:rPr lang="en-US" sz="2400" dirty="0">
                <a:ea typeface="Cambria Math" pitchFamily="18" charset="0"/>
              </a:rPr>
              <a:t>6</a:t>
            </a:r>
            <a:r>
              <a:rPr lang="en-US" sz="2400" dirty="0"/>
              <a:t>, where </a:t>
            </a:r>
            <a:r>
              <a:rPr lang="en-US" sz="2400" i="1" dirty="0" err="1"/>
              <a:t>s</a:t>
            </a:r>
            <a:r>
              <a:rPr lang="en-US" sz="2400" i="1" baseline="-25000" dirty="0" err="1"/>
              <a:t>i</a:t>
            </a:r>
            <a:r>
              <a:rPr lang="en-US" sz="2400" dirty="0"/>
              <a:t> is the state where the machine has received </a:t>
            </a:r>
            <a:r>
              <a:rPr lang="en-US" sz="2400" dirty="0">
                <a:ea typeface="Cambria Math" pitchFamily="18" charset="0"/>
              </a:rPr>
              <a:t>5</a:t>
            </a:r>
            <a:r>
              <a:rPr lang="en-US" sz="2400" i="1" dirty="0"/>
              <a:t>i</a:t>
            </a:r>
            <a:r>
              <a:rPr lang="en-US" sz="2400" dirty="0"/>
              <a:t> cents. </a:t>
            </a:r>
          </a:p>
          <a:p>
            <a:pPr marL="285750" indent="-285750">
              <a:spcBef>
                <a:spcPts val="0"/>
              </a:spcBef>
              <a:spcAft>
                <a:spcPts val="0"/>
              </a:spcAft>
              <a:buFont typeface="Arial" panose="020B0604020202020204" pitchFamily="34" charset="0"/>
              <a:buChar char="•"/>
            </a:pPr>
            <a:r>
              <a:rPr lang="en-US" sz="2400" dirty="0"/>
              <a:t>The machine </a:t>
            </a:r>
            <a:r>
              <a:rPr lang="en-US" sz="2400" dirty="0">
                <a:solidFill>
                  <a:schemeClr val="bg2"/>
                </a:solidFill>
              </a:rPr>
              <a:t>starts in state s</a:t>
            </a:r>
            <a:r>
              <a:rPr lang="en-US" sz="2400" baseline="-25000" dirty="0">
                <a:solidFill>
                  <a:schemeClr val="bg2"/>
                </a:solidFill>
                <a:ea typeface="Cambria Math" pitchFamily="18" charset="0"/>
              </a:rPr>
              <a:t>0</a:t>
            </a:r>
            <a:r>
              <a:rPr lang="en-US" sz="2400" dirty="0"/>
              <a:t>, with </a:t>
            </a:r>
            <a:r>
              <a:rPr lang="en-US" sz="2400" dirty="0">
                <a:ea typeface="Cambria Math" pitchFamily="18" charset="0"/>
              </a:rPr>
              <a:t>0</a:t>
            </a:r>
            <a:r>
              <a:rPr lang="en-US" sz="2400" dirty="0"/>
              <a:t> cents received. </a:t>
            </a:r>
          </a:p>
          <a:p>
            <a:pPr marL="285750" indent="-285750">
              <a:spcBef>
                <a:spcPts val="0"/>
              </a:spcBef>
              <a:spcAft>
                <a:spcPts val="0"/>
              </a:spcAft>
              <a:buFont typeface="Arial" panose="020B0604020202020204" pitchFamily="34" charset="0"/>
              <a:buChar char="•"/>
            </a:pPr>
            <a:r>
              <a:rPr lang="en-US" sz="2400" dirty="0"/>
              <a:t>The possible </a:t>
            </a:r>
            <a:r>
              <a:rPr lang="en-US" sz="2400" dirty="0">
                <a:solidFill>
                  <a:schemeClr val="bg2"/>
                </a:solidFill>
              </a:rPr>
              <a:t>inputs</a:t>
            </a:r>
            <a:r>
              <a:rPr lang="en-US" sz="2400" dirty="0"/>
              <a:t> are </a:t>
            </a:r>
            <a:r>
              <a:rPr lang="en-US" sz="2400" dirty="0">
                <a:ea typeface="Cambria Math" pitchFamily="18" charset="0"/>
              </a:rPr>
              <a:t>5 </a:t>
            </a:r>
            <a:r>
              <a:rPr lang="en-US" sz="2400" dirty="0"/>
              <a:t>cents, </a:t>
            </a:r>
            <a:r>
              <a:rPr lang="en-US" sz="2400" dirty="0">
                <a:ea typeface="Cambria Math" pitchFamily="18" charset="0"/>
              </a:rPr>
              <a:t>10</a:t>
            </a:r>
            <a:r>
              <a:rPr lang="en-US" sz="2400" dirty="0"/>
              <a:t> cents, </a:t>
            </a:r>
            <a:r>
              <a:rPr lang="en-US" sz="2400" dirty="0">
                <a:ea typeface="Cambria Math" pitchFamily="18" charset="0"/>
              </a:rPr>
              <a:t>25</a:t>
            </a:r>
            <a:r>
              <a:rPr lang="en-US" sz="2400" dirty="0"/>
              <a:t> cents, the orange button (</a:t>
            </a:r>
            <a:r>
              <a:rPr lang="en-US" sz="2400" i="1" dirty="0"/>
              <a:t>O</a:t>
            </a:r>
            <a:r>
              <a:rPr lang="en-US" sz="2400" dirty="0"/>
              <a:t>), and the red button (</a:t>
            </a:r>
            <a:r>
              <a:rPr lang="en-US" sz="2400" i="1" dirty="0"/>
              <a:t>R</a:t>
            </a:r>
            <a:r>
              <a:rPr lang="en-US" sz="2400" dirty="0"/>
              <a:t>). </a:t>
            </a:r>
          </a:p>
          <a:p>
            <a:pPr marL="285750" indent="-285750">
              <a:spcBef>
                <a:spcPts val="0"/>
              </a:spcBef>
              <a:spcAft>
                <a:spcPts val="0"/>
              </a:spcAft>
              <a:buFont typeface="Arial" panose="020B0604020202020204" pitchFamily="34" charset="0"/>
              <a:buChar char="•"/>
            </a:pPr>
            <a:r>
              <a:rPr lang="en-US" sz="2400" dirty="0"/>
              <a:t>The possible </a:t>
            </a:r>
            <a:r>
              <a:rPr lang="en-US" sz="2400" dirty="0">
                <a:solidFill>
                  <a:schemeClr val="bg2"/>
                </a:solidFill>
              </a:rPr>
              <a:t>outputs</a:t>
            </a:r>
            <a:r>
              <a:rPr lang="en-US" sz="2400" dirty="0"/>
              <a:t> are nothing (</a:t>
            </a:r>
            <a:r>
              <a:rPr lang="en-US" sz="2400" i="1" dirty="0"/>
              <a:t>n</a:t>
            </a:r>
            <a:r>
              <a:rPr lang="en-US" sz="2400" dirty="0"/>
              <a:t>), </a:t>
            </a:r>
            <a:r>
              <a:rPr lang="en-US" sz="2400" dirty="0">
                <a:ea typeface="Cambria Math" pitchFamily="18" charset="0"/>
              </a:rPr>
              <a:t>5 </a:t>
            </a:r>
            <a:r>
              <a:rPr lang="en-US" sz="2400" dirty="0"/>
              <a:t>cents, </a:t>
            </a:r>
            <a:r>
              <a:rPr lang="en-US" altLang="zh-CN" sz="2400" dirty="0">
                <a:ea typeface="Cambria Math" pitchFamily="18" charset="0"/>
              </a:rPr>
              <a:t>10</a:t>
            </a:r>
            <a:r>
              <a:rPr lang="en-US" altLang="zh-CN" sz="2400" dirty="0"/>
              <a:t>  cents, </a:t>
            </a:r>
            <a:r>
              <a:rPr lang="en-US" sz="2400" dirty="0">
                <a:ea typeface="Cambria Math" pitchFamily="18" charset="0"/>
              </a:rPr>
              <a:t>15</a:t>
            </a:r>
            <a:r>
              <a:rPr lang="en-US" sz="2400" dirty="0"/>
              <a:t>  cents, </a:t>
            </a:r>
            <a:r>
              <a:rPr lang="en-US" sz="2400" dirty="0">
                <a:ea typeface="Cambria Math" pitchFamily="18" charset="0"/>
              </a:rPr>
              <a:t>20</a:t>
            </a:r>
            <a:r>
              <a:rPr lang="en-US" sz="2400" dirty="0"/>
              <a:t> cents, </a:t>
            </a:r>
            <a:r>
              <a:rPr lang="en-US" sz="2400" dirty="0">
                <a:ea typeface="Cambria Math" pitchFamily="18" charset="0"/>
              </a:rPr>
              <a:t>25</a:t>
            </a:r>
            <a:r>
              <a:rPr lang="en-US" sz="2400" dirty="0"/>
              <a:t> cents, an orange juice, and an apple juice.</a:t>
            </a:r>
          </a:p>
        </p:txBody>
      </p:sp>
      <p:pic>
        <p:nvPicPr>
          <p:cNvPr id="7"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47800" y="3657600"/>
            <a:ext cx="6437509" cy="29718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9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An Example of a Finite-State Machine with Output</a:t>
            </a:r>
            <a:r>
              <a:rPr lang="en-US" altLang="zh-CN" sz="1050" dirty="0"/>
              <a:t> 1</a:t>
            </a:r>
            <a:endParaRPr lang="en-US" sz="3200" dirty="0"/>
          </a:p>
        </p:txBody>
      </p:sp>
      <p:sp>
        <p:nvSpPr>
          <p:cNvPr id="3" name="Content Placeholder 2"/>
          <p:cNvSpPr>
            <a:spLocks noGrp="1"/>
          </p:cNvSpPr>
          <p:nvPr>
            <p:ph idx="1"/>
          </p:nvPr>
        </p:nvSpPr>
        <p:spPr>
          <a:xfrm>
            <a:off x="411480" y="1066800"/>
            <a:ext cx="8321040" cy="822960"/>
          </a:xfrm>
        </p:spPr>
        <p:txBody>
          <a:bodyPr/>
          <a:lstStyle/>
          <a:p>
            <a:r>
              <a:rPr lang="en-US" sz="2400" dirty="0"/>
              <a:t>We represent this vending machine using a directed graph with labeled edges, where each state is represented by a circle, edges represent transitions, and edges are labeled with the input and output for that transition.</a:t>
            </a:r>
          </a:p>
        </p:txBody>
      </p:sp>
      <p:pic>
        <p:nvPicPr>
          <p:cNvPr id="8" name="Picture 3" descr="A directed graph for a vending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19200" y="2872411"/>
            <a:ext cx="6356166" cy="2644359"/>
          </a:xfrm>
          <a:prstGeom prst="rect">
            <a:avLst/>
          </a:prstGeom>
          <a:extLst>
            <a:ext uri="{909E8E84-426E-40DD-AFC4-6F175D3DCCD1}">
              <a14:hiddenFill xmlns:a14="http://schemas.microsoft.com/office/drawing/2010/main">
                <a:solidFill>
                  <a:srgbClr val="FFFFFF"/>
                </a:solidFill>
              </a14:hiddenFill>
            </a:ext>
          </a:extLst>
        </p:spPr>
      </p:pic>
      <p:pic>
        <p:nvPicPr>
          <p:cNvPr id="9" name="Picture 3">
            <a:extLst>
              <a:ext uri="{FF2B5EF4-FFF2-40B4-BE49-F238E27FC236}">
                <a16:creationId xmlns:a16="http://schemas.microsoft.com/office/drawing/2014/main" id="{CE5CD9FF-1382-B0BD-A6C3-2B70FE54E2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3600" y="5334000"/>
            <a:ext cx="3200400" cy="147742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16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100" dirty="0"/>
              <a:t> 3</a:t>
            </a:r>
            <a:endParaRPr lang="en-US" sz="3200" dirty="0"/>
          </a:p>
        </p:txBody>
      </p:sp>
      <p:pic>
        <p:nvPicPr>
          <p:cNvPr id="8" name="Picture 3" descr="A directed graph for a vending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057400" y="4419600"/>
            <a:ext cx="5494789" cy="228600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09600" y="1150620"/>
            <a:ext cx="8229600" cy="2286000"/>
          </a:xfrm>
        </p:spPr>
        <p:txBody>
          <a:bodyPr/>
          <a:lstStyle/>
          <a:p>
            <a:pPr>
              <a:spcBef>
                <a:spcPts val="0"/>
              </a:spcBef>
              <a:spcAft>
                <a:spcPts val="0"/>
              </a:spcAft>
            </a:pPr>
            <a:r>
              <a:rPr lang="en-US" sz="2000" dirty="0"/>
              <a:t>We will trace the transitions and outputs of the vending machine when a student puts in </a:t>
            </a:r>
            <a:r>
              <a:rPr lang="en-US" sz="2000" u="sng" dirty="0"/>
              <a:t>a dime</a:t>
            </a:r>
            <a:r>
              <a:rPr lang="en-US" altLang="zh-CN" sz="2000" dirty="0"/>
              <a:t> </a:t>
            </a:r>
            <a:r>
              <a:rPr lang="en-US" altLang="zh-CN" sz="2000" u="sng" dirty="0"/>
              <a:t>(</a:t>
            </a:r>
            <a:r>
              <a:rPr lang="en-US" altLang="zh-CN" sz="2000" u="sng" dirty="0">
                <a:ea typeface="Cambria Math" pitchFamily="18" charset="0"/>
              </a:rPr>
              <a:t>10</a:t>
            </a:r>
            <a:r>
              <a:rPr lang="en-US" altLang="zh-CN" sz="2000" u="sng" dirty="0"/>
              <a:t> cents) </a:t>
            </a:r>
            <a:r>
              <a:rPr lang="en-US" sz="2000" u="sng" dirty="0"/>
              <a:t> followed by a quarter </a:t>
            </a:r>
            <a:r>
              <a:rPr lang="en-US" altLang="zh-CN" sz="2000" u="sng" dirty="0"/>
              <a:t>(</a:t>
            </a:r>
            <a:r>
              <a:rPr lang="en-US" altLang="zh-CN" sz="2000" u="sng" dirty="0">
                <a:ea typeface="Cambria Math" pitchFamily="18" charset="0"/>
              </a:rPr>
              <a:t>25</a:t>
            </a:r>
            <a:r>
              <a:rPr lang="en-US" altLang="zh-CN" sz="2000" u="sng" dirty="0"/>
              <a:t> cents) </a:t>
            </a:r>
            <a:r>
              <a:rPr lang="en-US" sz="2000" u="sng" dirty="0"/>
              <a:t>, receives </a:t>
            </a:r>
            <a:r>
              <a:rPr lang="en-US" sz="2000" u="sng" dirty="0">
                <a:ea typeface="Cambria Math" pitchFamily="18" charset="0"/>
              </a:rPr>
              <a:t>5</a:t>
            </a:r>
            <a:r>
              <a:rPr lang="en-US" sz="2000" u="sng" dirty="0"/>
              <a:t> cents back, and then pushes the orange button and receives an orange juice</a:t>
            </a:r>
            <a:r>
              <a:rPr lang="en-US" sz="2000" dirty="0"/>
              <a:t>. </a:t>
            </a:r>
          </a:p>
          <a:p>
            <a:pPr marL="457200" indent="-457200">
              <a:spcBef>
                <a:spcPts val="0"/>
              </a:spcBef>
              <a:spcAft>
                <a:spcPts val="0"/>
              </a:spcAft>
              <a:buFont typeface="+mj-lt"/>
              <a:buAutoNum type="arabicPeriod"/>
            </a:pPr>
            <a:r>
              <a:rPr lang="en-US" sz="2000" dirty="0"/>
              <a:t>The machine starts in state </a:t>
            </a:r>
            <a:r>
              <a:rPr lang="en-US" sz="2000" i="1" dirty="0"/>
              <a:t>s</a:t>
            </a:r>
            <a:r>
              <a:rPr lang="en-US" sz="2000" baseline="-25000" dirty="0">
                <a:ea typeface="Cambria Math" pitchFamily="18" charset="0"/>
              </a:rPr>
              <a:t>0</a:t>
            </a:r>
            <a:r>
              <a:rPr lang="en-US" sz="2000" dirty="0"/>
              <a:t>. </a:t>
            </a:r>
          </a:p>
          <a:p>
            <a:pPr marL="457200" indent="-457200">
              <a:spcBef>
                <a:spcPts val="0"/>
              </a:spcBef>
              <a:spcAft>
                <a:spcPts val="0"/>
              </a:spcAft>
              <a:buFont typeface="+mj-lt"/>
              <a:buAutoNum type="arabicPeriod"/>
            </a:pPr>
            <a:r>
              <a:rPr lang="en-US" sz="2000" dirty="0"/>
              <a:t>The first input is 10 cents, which changes the state to </a:t>
            </a:r>
            <a:r>
              <a:rPr lang="en-US" sz="2000" i="1" dirty="0"/>
              <a:t>s</a:t>
            </a:r>
            <a:r>
              <a:rPr lang="en-US" sz="2000" baseline="-25000" dirty="0">
                <a:ea typeface="Cambria Math" pitchFamily="18" charset="0"/>
              </a:rPr>
              <a:t>2</a:t>
            </a:r>
            <a:r>
              <a:rPr lang="en-US" sz="2000" dirty="0"/>
              <a:t> and gives no output. </a:t>
            </a:r>
          </a:p>
          <a:p>
            <a:pPr marL="457200" indent="-457200">
              <a:spcBef>
                <a:spcPts val="0"/>
              </a:spcBef>
              <a:spcAft>
                <a:spcPts val="0"/>
              </a:spcAft>
              <a:buFont typeface="+mj-lt"/>
              <a:buAutoNum type="arabicPeriod"/>
            </a:pPr>
            <a:r>
              <a:rPr lang="en-US" sz="2000" dirty="0"/>
              <a:t>After the second input of </a:t>
            </a:r>
            <a:r>
              <a:rPr lang="en-US" sz="2000" dirty="0">
                <a:ea typeface="Cambria Math" pitchFamily="18" charset="0"/>
              </a:rPr>
              <a:t>25</a:t>
            </a:r>
            <a:r>
              <a:rPr lang="en-US" sz="2000" dirty="0"/>
              <a:t> cents, the state changes to </a:t>
            </a:r>
            <a:r>
              <a:rPr lang="en-US" sz="2000" i="1" dirty="0"/>
              <a:t>s</a:t>
            </a:r>
            <a:r>
              <a:rPr lang="en-US" sz="2000" baseline="-25000" dirty="0">
                <a:ea typeface="Cambria Math" pitchFamily="18" charset="0"/>
              </a:rPr>
              <a:t>6</a:t>
            </a:r>
            <a:r>
              <a:rPr lang="en-US" sz="2000" dirty="0"/>
              <a:t> and gives </a:t>
            </a:r>
            <a:r>
              <a:rPr lang="en-US" sz="2000" dirty="0">
                <a:ea typeface="Cambria Math" pitchFamily="18" charset="0"/>
              </a:rPr>
              <a:t>5</a:t>
            </a:r>
            <a:r>
              <a:rPr lang="en-US" sz="2000" dirty="0"/>
              <a:t> cents as output.</a:t>
            </a:r>
          </a:p>
          <a:p>
            <a:pPr marL="457200" indent="-457200">
              <a:spcBef>
                <a:spcPts val="0"/>
              </a:spcBef>
              <a:spcAft>
                <a:spcPts val="0"/>
              </a:spcAft>
              <a:buFont typeface="+mj-lt"/>
              <a:buAutoNum type="arabicPeriod"/>
            </a:pPr>
            <a:r>
              <a:rPr lang="en-US" sz="2000" dirty="0"/>
              <a:t>The last input is the orange button, which changes the state back to </a:t>
            </a:r>
            <a:r>
              <a:rPr lang="en-US" sz="2000" i="1" dirty="0"/>
              <a:t>s</a:t>
            </a:r>
            <a:r>
              <a:rPr lang="en-US" sz="2000" baseline="-25000" dirty="0">
                <a:ea typeface="Cambria Math" pitchFamily="18" charset="0"/>
              </a:rPr>
              <a:t>0</a:t>
            </a:r>
            <a:r>
              <a:rPr lang="en-US" sz="2000" dirty="0"/>
              <a:t> and gives an orange juice as output.</a:t>
            </a:r>
          </a:p>
        </p:txBody>
      </p:sp>
    </p:spTree>
    <p:extLst>
      <p:ext uri="{BB962C8B-B14F-4D97-AF65-F5344CB8AC3E}">
        <p14:creationId xmlns:p14="http://schemas.microsoft.com/office/powerpoint/2010/main" val="3960152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458200" cy="3505200"/>
          </a:xfrm>
        </p:spPr>
        <p:txBody>
          <a:bodyPr/>
          <a:lstStyle/>
          <a:p>
            <a:pPr>
              <a:spcBef>
                <a:spcPts val="600"/>
              </a:spcBef>
            </a:pPr>
            <a:r>
              <a:rPr lang="en-US" sz="2400" dirty="0"/>
              <a:t>A </a:t>
            </a:r>
            <a:r>
              <a:rPr lang="en-US" sz="2400" i="1" dirty="0">
                <a:solidFill>
                  <a:schemeClr val="bg2"/>
                </a:solidFill>
              </a:rPr>
              <a:t>finite-state machine </a:t>
            </a:r>
            <a:r>
              <a:rPr lang="en-US" sz="2400" i="1" dirty="0">
                <a:solidFill>
                  <a:srgbClr val="7030A0"/>
                </a:solidFill>
              </a:rPr>
              <a:t>M</a:t>
            </a:r>
            <a:r>
              <a:rPr lang="en-US" sz="2400" dirty="0">
                <a:solidFill>
                  <a:srgbClr val="7030A0"/>
                </a:solidFill>
              </a:rPr>
              <a:t> =(</a:t>
            </a:r>
            <a:r>
              <a:rPr lang="en-US" sz="2400" i="1" dirty="0">
                <a:solidFill>
                  <a:srgbClr val="7030A0"/>
                </a:solidFill>
              </a:rPr>
              <a:t>S</a:t>
            </a:r>
            <a:r>
              <a:rPr lang="en-US" sz="2400" dirty="0">
                <a:solidFill>
                  <a:srgbClr val="7030A0"/>
                </a:solidFill>
              </a:rPr>
              <a:t>, </a:t>
            </a:r>
            <a:r>
              <a:rPr lang="en-US" sz="2400" i="1" dirty="0">
                <a:solidFill>
                  <a:srgbClr val="7030A0"/>
                </a:solidFill>
              </a:rPr>
              <a:t>I</a:t>
            </a:r>
            <a:r>
              <a:rPr lang="en-US" sz="2400" dirty="0">
                <a:solidFill>
                  <a:srgbClr val="7030A0"/>
                </a:solidFill>
              </a:rPr>
              <a:t>, </a:t>
            </a:r>
            <a:r>
              <a:rPr lang="en-US" sz="2400" i="1" dirty="0">
                <a:solidFill>
                  <a:srgbClr val="7030A0"/>
                </a:solidFill>
              </a:rPr>
              <a:t>O</a:t>
            </a:r>
            <a:r>
              <a:rPr lang="en-US" sz="2400" dirty="0">
                <a:solidFill>
                  <a:srgbClr val="7030A0"/>
                </a:solidFill>
              </a:rPr>
              <a:t>, </a:t>
            </a:r>
            <a:r>
              <a:rPr lang="en-US" sz="2400" i="1" dirty="0">
                <a:solidFill>
                  <a:srgbClr val="7030A0"/>
                </a:solidFill>
              </a:rPr>
              <a:t>f</a:t>
            </a:r>
            <a:r>
              <a:rPr lang="en-US" sz="2400" dirty="0">
                <a:solidFill>
                  <a:srgbClr val="7030A0"/>
                </a:solidFill>
              </a:rPr>
              <a:t>, </a:t>
            </a:r>
            <a:r>
              <a:rPr lang="en-US" sz="2400" i="1" dirty="0">
                <a:solidFill>
                  <a:srgbClr val="7030A0"/>
                </a:solidFill>
              </a:rPr>
              <a:t>g</a:t>
            </a:r>
            <a:r>
              <a:rPr lang="en-US" sz="2400" dirty="0">
                <a:solidFill>
                  <a:srgbClr val="7030A0"/>
                </a:solidFill>
              </a:rPr>
              <a:t>, </a:t>
            </a:r>
            <a:r>
              <a:rPr lang="en-US" sz="2400" i="1" dirty="0">
                <a:solidFill>
                  <a:srgbClr val="7030A0"/>
                </a:solidFill>
              </a:rPr>
              <a:t>s</a:t>
            </a:r>
            <a:r>
              <a:rPr lang="en-US" sz="2400" baseline="-25000" dirty="0">
                <a:solidFill>
                  <a:srgbClr val="7030A0"/>
                </a:solidFill>
                <a:ea typeface="Cambria Math" pitchFamily="18" charset="0"/>
              </a:rPr>
              <a:t>0</a:t>
            </a:r>
            <a:r>
              <a:rPr lang="en-US" sz="2400" dirty="0">
                <a:solidFill>
                  <a:srgbClr val="7030A0"/>
                </a:solidFill>
              </a:rPr>
              <a:t>) </a:t>
            </a:r>
            <a:r>
              <a:rPr lang="en-US" sz="2400" dirty="0"/>
              <a:t>consists of a finite set </a:t>
            </a:r>
            <a:r>
              <a:rPr lang="en-US" sz="2400" i="1" dirty="0">
                <a:solidFill>
                  <a:schemeClr val="bg2"/>
                </a:solidFill>
              </a:rPr>
              <a:t>S</a:t>
            </a:r>
            <a:r>
              <a:rPr lang="en-US" sz="2400" dirty="0"/>
              <a:t> of </a:t>
            </a:r>
            <a:r>
              <a:rPr lang="en-US" sz="2400" i="1" dirty="0">
                <a:solidFill>
                  <a:schemeClr val="bg2"/>
                </a:solidFill>
              </a:rPr>
              <a:t>states</a:t>
            </a:r>
            <a:r>
              <a:rPr lang="en-US" sz="2400" dirty="0"/>
              <a:t>, a finite </a:t>
            </a:r>
            <a:r>
              <a:rPr lang="en-US" sz="2400" i="1" dirty="0">
                <a:solidFill>
                  <a:schemeClr val="bg2"/>
                </a:solidFill>
              </a:rPr>
              <a:t>input alphabet </a:t>
            </a:r>
            <a:r>
              <a:rPr lang="en-US" sz="2400" i="1" dirty="0">
                <a:solidFill>
                  <a:srgbClr val="7030A0"/>
                </a:solidFill>
              </a:rPr>
              <a:t>I</a:t>
            </a:r>
            <a:r>
              <a:rPr lang="en-US" sz="2400" dirty="0"/>
              <a:t>, a finite </a:t>
            </a:r>
            <a:r>
              <a:rPr lang="en-US" sz="2400" i="1" dirty="0">
                <a:solidFill>
                  <a:schemeClr val="bg2"/>
                </a:solidFill>
              </a:rPr>
              <a:t>output alphabet </a:t>
            </a:r>
            <a:r>
              <a:rPr lang="en-US" sz="2400" i="1" dirty="0">
                <a:solidFill>
                  <a:srgbClr val="7030A0"/>
                </a:solidFill>
              </a:rPr>
              <a:t>O</a:t>
            </a:r>
            <a:r>
              <a:rPr lang="en-US" sz="2400" dirty="0"/>
              <a:t>, a </a:t>
            </a:r>
            <a:r>
              <a:rPr lang="en-US" sz="2400" i="1" dirty="0">
                <a:solidFill>
                  <a:schemeClr val="bg2"/>
                </a:solidFill>
              </a:rPr>
              <a:t>transition function </a:t>
            </a:r>
            <a:r>
              <a:rPr lang="en-US" sz="2400" i="1" dirty="0">
                <a:solidFill>
                  <a:srgbClr val="7030A0"/>
                </a:solidFill>
              </a:rPr>
              <a:t>f</a:t>
            </a:r>
            <a:r>
              <a:rPr lang="en-US" sz="2400" dirty="0"/>
              <a:t> that assigns to each state and input pair a new state, an </a:t>
            </a:r>
            <a:r>
              <a:rPr lang="en-US" sz="2400" i="1" dirty="0">
                <a:solidFill>
                  <a:schemeClr val="bg2"/>
                </a:solidFill>
              </a:rPr>
              <a:t>output function </a:t>
            </a:r>
            <a:r>
              <a:rPr lang="en-US" sz="2400" i="1" dirty="0">
                <a:solidFill>
                  <a:srgbClr val="7030A0"/>
                </a:solidFill>
              </a:rPr>
              <a:t>g</a:t>
            </a:r>
            <a:r>
              <a:rPr lang="en-US" sz="2400" i="1" dirty="0"/>
              <a:t> </a:t>
            </a:r>
            <a:r>
              <a:rPr lang="en-US" sz="2400" dirty="0"/>
              <a:t>that assigns to each state and input pair an output, and an </a:t>
            </a:r>
            <a:r>
              <a:rPr lang="en-US" sz="2400" i="1" dirty="0">
                <a:solidFill>
                  <a:schemeClr val="bg2"/>
                </a:solidFill>
              </a:rPr>
              <a:t>initial state </a:t>
            </a:r>
            <a:r>
              <a:rPr lang="en-US" sz="2400" i="1" dirty="0">
                <a:solidFill>
                  <a:srgbClr val="7030A0"/>
                </a:solidFill>
              </a:rPr>
              <a:t>s</a:t>
            </a:r>
            <a:r>
              <a:rPr lang="en-US" sz="2400" baseline="-25000" dirty="0">
                <a:solidFill>
                  <a:srgbClr val="7030A0"/>
                </a:solidFill>
                <a:ea typeface="Cambria Math" pitchFamily="18" charset="0"/>
              </a:rPr>
              <a:t>0</a:t>
            </a:r>
            <a:r>
              <a:rPr lang="en-US" sz="2400" dirty="0"/>
              <a:t> .</a:t>
            </a:r>
          </a:p>
          <a:p>
            <a:pPr>
              <a:spcBef>
                <a:spcPts val="600"/>
              </a:spcBef>
            </a:pPr>
            <a:r>
              <a:rPr lang="en-US" sz="2400" dirty="0"/>
              <a:t>A </a:t>
            </a:r>
            <a:r>
              <a:rPr lang="en-US" sz="2400" dirty="0">
                <a:solidFill>
                  <a:schemeClr val="bg2"/>
                </a:solidFill>
              </a:rPr>
              <a:t>state table </a:t>
            </a:r>
            <a:r>
              <a:rPr lang="en-US" sz="2400" dirty="0"/>
              <a:t>(</a:t>
            </a:r>
            <a:r>
              <a:rPr lang="zh-CN" altLang="en-US" sz="2400" dirty="0"/>
              <a:t>状态表</a:t>
            </a:r>
            <a:r>
              <a:rPr lang="en-US" sz="2400" dirty="0"/>
              <a:t>) is used to represent the values of the transition function </a:t>
            </a:r>
            <a:r>
              <a:rPr lang="en-US" sz="2400" i="1" dirty="0"/>
              <a:t>f</a:t>
            </a:r>
            <a:r>
              <a:rPr lang="en-US" sz="2400" dirty="0"/>
              <a:t> and the output function </a:t>
            </a:r>
            <a:r>
              <a:rPr lang="en-US" sz="2400" i="1" dirty="0"/>
              <a:t>g</a:t>
            </a:r>
            <a:r>
              <a:rPr lang="en-US" sz="2400" dirty="0"/>
              <a:t> for all (state, input).</a:t>
            </a:r>
          </a:p>
          <a:p>
            <a:pPr>
              <a:spcBef>
                <a:spcPts val="600"/>
              </a:spcBef>
            </a:pPr>
            <a:r>
              <a:rPr lang="en-US" sz="2400" dirty="0"/>
              <a:t>Alternatively, a finite-state machine can be represented by a </a:t>
            </a:r>
            <a:r>
              <a:rPr lang="en-US" sz="2400" dirty="0">
                <a:solidFill>
                  <a:schemeClr val="bg2"/>
                </a:solidFill>
              </a:rPr>
              <a:t>state diagram </a:t>
            </a:r>
            <a:r>
              <a:rPr lang="en-US" altLang="zh-CN" sz="2400" dirty="0"/>
              <a:t>(</a:t>
            </a:r>
            <a:r>
              <a:rPr lang="zh-CN" altLang="en-US" sz="2400" dirty="0"/>
              <a:t>状态图</a:t>
            </a:r>
            <a:r>
              <a:rPr lang="en-US" altLang="zh-CN" sz="2400" dirty="0"/>
              <a:t>) </a:t>
            </a:r>
            <a:r>
              <a:rPr lang="en-US" sz="2400" dirty="0"/>
              <a:t>, which is a directed graph with labeled edges. Each state is represented by a circle, and arrows labeled with the input and output pair represent the transitions.</a:t>
            </a:r>
          </a:p>
        </p:txBody>
      </p:sp>
    </p:spTree>
    <p:extLst>
      <p:ext uri="{BB962C8B-B14F-4D97-AF65-F5344CB8AC3E}">
        <p14:creationId xmlns:p14="http://schemas.microsoft.com/office/powerpoint/2010/main" val="249455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Languages and Grammars</a:t>
            </a:r>
            <a:br>
              <a:rPr lang="en-US" sz="6000" b="1" dirty="0"/>
            </a:br>
            <a:br>
              <a:rPr lang="en-US" sz="2000" b="1" dirty="0"/>
            </a:br>
            <a:r>
              <a:rPr lang="zh-CN" altLang="en-US" sz="6000" b="1" dirty="0"/>
              <a:t>语言和文法</a:t>
            </a:r>
            <a:endParaRPr lang="en-US" sz="6000" b="1" dirty="0"/>
          </a:p>
        </p:txBody>
      </p:sp>
      <p:sp>
        <p:nvSpPr>
          <p:cNvPr id="3" name="Content Placeholder 2"/>
          <p:cNvSpPr>
            <a:spLocks noGrp="1"/>
          </p:cNvSpPr>
          <p:nvPr>
            <p:ph idx="1"/>
          </p:nvPr>
        </p:nvSpPr>
        <p:spPr>
          <a:xfrm>
            <a:off x="3200400" y="4648200"/>
            <a:ext cx="2743200" cy="640080"/>
          </a:xfrm>
        </p:spPr>
        <p:txBody>
          <a:bodyPr/>
          <a:lstStyle/>
          <a:p>
            <a:pPr algn="ctr"/>
            <a:r>
              <a:rPr lang="en-US" dirty="0"/>
              <a:t>Section 13.1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0"/>
              </a:spcBef>
            </a:pPr>
            <a:r>
              <a:rPr lang="en-US" altLang="zh-CN" sz="2400" b="1" dirty="0">
                <a:solidFill>
                  <a:schemeClr val="bg2"/>
                </a:solidFill>
              </a:rPr>
              <a:t>Example: </a:t>
            </a:r>
            <a:r>
              <a:rPr lang="en-US" sz="2400" dirty="0"/>
              <a:t>The state table and state diagram both represent the finite state machine with S = {</a:t>
            </a:r>
            <a:r>
              <a:rPr lang="en-US" sz="2400" i="1" dirty="0"/>
              <a:t>s</a:t>
            </a:r>
            <a:r>
              <a:rPr lang="en-US" sz="2400" baseline="-25000" dirty="0">
                <a:ea typeface="Cambria Math" pitchFamily="18" charset="0"/>
              </a:rPr>
              <a:t>0</a:t>
            </a:r>
            <a:r>
              <a:rPr lang="en-US" sz="2400" dirty="0"/>
              <a:t> ,</a:t>
            </a:r>
            <a:r>
              <a:rPr lang="en-US" sz="2400" i="1" dirty="0"/>
              <a:t>s</a:t>
            </a:r>
            <a:r>
              <a:rPr lang="en-US" sz="2400" baseline="-250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i="1" dirty="0"/>
              <a:t>s</a:t>
            </a:r>
            <a:r>
              <a:rPr lang="en-US" sz="2400" baseline="-25000" dirty="0">
                <a:ea typeface="Cambria Math" pitchFamily="18" charset="0"/>
              </a:rPr>
              <a:t>3</a:t>
            </a:r>
            <a:r>
              <a:rPr lang="en-US" sz="2400" dirty="0"/>
              <a:t>}, </a:t>
            </a:r>
            <a:r>
              <a:rPr lang="en-US" sz="2400" i="1" dirty="0"/>
              <a:t>I</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and </a:t>
            </a:r>
            <a:r>
              <a:rPr lang="en-US" sz="2400" i="1" dirty="0"/>
              <a:t>O</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t>
            </a:r>
          </a:p>
        </p:txBody>
      </p:sp>
      <p:pic>
        <p:nvPicPr>
          <p:cNvPr id="8"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838200" y="2954583"/>
            <a:ext cx="2934763" cy="2271250"/>
          </a:xfrm>
          <a:prstGeom prst="rect">
            <a:avLst/>
          </a:prstGeom>
          <a:extLst>
            <a:ext uri="{909E8E84-426E-40DD-AFC4-6F175D3DCCD1}">
              <a14:hiddenFill xmlns:a14="http://schemas.microsoft.com/office/drawing/2010/main">
                <a:solidFill>
                  <a:srgbClr val="FFFFFF"/>
                </a:solidFill>
              </a14:hiddenFill>
            </a:ext>
          </a:extLst>
        </p:spPr>
      </p:pic>
      <p:pic>
        <p:nvPicPr>
          <p:cNvPr id="7" name="Picture 4" descr="The state diagram for the finite-state machine shown in table 2."/>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4743589" y="2819400"/>
            <a:ext cx="3505200" cy="262371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078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600"/>
              </a:spcBef>
            </a:pPr>
            <a:r>
              <a:rPr lang="en-US" altLang="zh-CN" sz="2400" b="1" dirty="0">
                <a:solidFill>
                  <a:schemeClr val="bg2"/>
                </a:solidFill>
              </a:rPr>
              <a:t>Example: </a:t>
            </a:r>
            <a:r>
              <a:rPr lang="en-US" sz="2400" dirty="0"/>
              <a:t>Construct the state table for the finite-state machine with the state diagram shown </a:t>
            </a:r>
            <a:r>
              <a:rPr lang="en-US" altLang="zh-CN" sz="2400" dirty="0"/>
              <a:t>as follows.</a:t>
            </a:r>
            <a:endParaRPr lang="en-US" sz="2400" dirty="0"/>
          </a:p>
        </p:txBody>
      </p:sp>
      <p:pic>
        <p:nvPicPr>
          <p:cNvPr id="9" name="图片 8">
            <a:extLst>
              <a:ext uri="{FF2B5EF4-FFF2-40B4-BE49-F238E27FC236}">
                <a16:creationId xmlns:a16="http://schemas.microsoft.com/office/drawing/2014/main" id="{C1ABC7EF-2C30-B749-DA04-807057BF4D65}"/>
              </a:ext>
            </a:extLst>
          </p:cNvPr>
          <p:cNvPicPr>
            <a:picLocks noChangeAspect="1"/>
          </p:cNvPicPr>
          <p:nvPr/>
        </p:nvPicPr>
        <p:blipFill>
          <a:blip r:embed="rId2"/>
          <a:stretch>
            <a:fillRect/>
          </a:stretch>
        </p:blipFill>
        <p:spPr>
          <a:xfrm>
            <a:off x="152400" y="2804485"/>
            <a:ext cx="4504745" cy="2681590"/>
          </a:xfrm>
          <a:prstGeom prst="rect">
            <a:avLst/>
          </a:prstGeom>
        </p:spPr>
      </p:pic>
      <p:pic>
        <p:nvPicPr>
          <p:cNvPr id="11" name="图片 10">
            <a:extLst>
              <a:ext uri="{FF2B5EF4-FFF2-40B4-BE49-F238E27FC236}">
                <a16:creationId xmlns:a16="http://schemas.microsoft.com/office/drawing/2014/main" id="{589D8816-2167-0595-4638-9DF0489D36CF}"/>
              </a:ext>
            </a:extLst>
          </p:cNvPr>
          <p:cNvPicPr>
            <a:picLocks noChangeAspect="1"/>
          </p:cNvPicPr>
          <p:nvPr/>
        </p:nvPicPr>
        <p:blipFill>
          <a:blip r:embed="rId3"/>
          <a:stretch>
            <a:fillRect/>
          </a:stretch>
        </p:blipFill>
        <p:spPr>
          <a:xfrm>
            <a:off x="5181600" y="2949721"/>
            <a:ext cx="2922166" cy="2536354"/>
          </a:xfrm>
          <a:prstGeom prst="rect">
            <a:avLst/>
          </a:prstGeom>
        </p:spPr>
      </p:pic>
    </p:spTree>
    <p:extLst>
      <p:ext uri="{BB962C8B-B14F-4D97-AF65-F5344CB8AC3E}">
        <p14:creationId xmlns:p14="http://schemas.microsoft.com/office/powerpoint/2010/main" val="20168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600"/>
              </a:spcBef>
            </a:pPr>
            <a:r>
              <a:rPr lang="en-US" sz="2200" dirty="0"/>
              <a:t>We read the input string symbol by symbol (from left to right), each input symbol takes the machine from one state to another. Because each transition produces an output, an input string also produces an output string.</a:t>
            </a:r>
          </a:p>
        </p:txBody>
      </p:sp>
      <p:pic>
        <p:nvPicPr>
          <p:cNvPr id="4" name="图片 3">
            <a:extLst>
              <a:ext uri="{FF2B5EF4-FFF2-40B4-BE49-F238E27FC236}">
                <a16:creationId xmlns:a16="http://schemas.microsoft.com/office/drawing/2014/main" id="{FF30CC81-FD04-B832-B1BA-C4285B5AF27F}"/>
              </a:ext>
            </a:extLst>
          </p:cNvPr>
          <p:cNvPicPr>
            <a:picLocks noChangeAspect="1"/>
          </p:cNvPicPr>
          <p:nvPr/>
        </p:nvPicPr>
        <p:blipFill>
          <a:blip r:embed="rId2"/>
          <a:stretch>
            <a:fillRect/>
          </a:stretch>
        </p:blipFill>
        <p:spPr>
          <a:xfrm>
            <a:off x="5020278" y="3650251"/>
            <a:ext cx="4123722" cy="2454775"/>
          </a:xfrm>
          <a:prstGeom prst="rect">
            <a:avLst/>
          </a:prstGeom>
        </p:spPr>
      </p:pic>
      <p:pic>
        <p:nvPicPr>
          <p:cNvPr id="6" name="图片 5">
            <a:extLst>
              <a:ext uri="{FF2B5EF4-FFF2-40B4-BE49-F238E27FC236}">
                <a16:creationId xmlns:a16="http://schemas.microsoft.com/office/drawing/2014/main" id="{84FC9A97-7F7B-3EFC-7B00-A064DE985D29}"/>
              </a:ext>
            </a:extLst>
          </p:cNvPr>
          <p:cNvPicPr>
            <a:picLocks noChangeAspect="1"/>
          </p:cNvPicPr>
          <p:nvPr/>
        </p:nvPicPr>
        <p:blipFill>
          <a:blip r:embed="rId3"/>
          <a:stretch>
            <a:fillRect/>
          </a:stretch>
        </p:blipFill>
        <p:spPr>
          <a:xfrm>
            <a:off x="455720" y="4495800"/>
            <a:ext cx="4650070" cy="1418307"/>
          </a:xfrm>
          <a:prstGeom prst="rect">
            <a:avLst/>
          </a:prstGeom>
        </p:spPr>
      </p:pic>
      <p:sp>
        <p:nvSpPr>
          <p:cNvPr id="8" name="文本框 7">
            <a:extLst>
              <a:ext uri="{FF2B5EF4-FFF2-40B4-BE49-F238E27FC236}">
                <a16:creationId xmlns:a16="http://schemas.microsoft.com/office/drawing/2014/main" id="{55FC56D3-02D5-1130-7667-65C4D6B25DEC}"/>
              </a:ext>
            </a:extLst>
          </p:cNvPr>
          <p:cNvSpPr txBox="1"/>
          <p:nvPr/>
        </p:nvSpPr>
        <p:spPr>
          <a:xfrm>
            <a:off x="455720" y="2725116"/>
            <a:ext cx="5945080" cy="1523494"/>
          </a:xfrm>
          <a:prstGeom prst="rect">
            <a:avLst/>
          </a:prstGeom>
          <a:noFill/>
        </p:spPr>
        <p:txBody>
          <a:bodyPr wrap="square">
            <a:spAutoFit/>
          </a:bodyPr>
          <a:lstStyle/>
          <a:p>
            <a:pPr>
              <a:spcBef>
                <a:spcPts val="600"/>
              </a:spcBef>
            </a:pPr>
            <a:r>
              <a:rPr lang="en-US" altLang="zh-CN" sz="2200" b="1" dirty="0">
                <a:solidFill>
                  <a:schemeClr val="bg2"/>
                </a:solidFill>
              </a:rPr>
              <a:t>Example: </a:t>
            </a:r>
            <a:r>
              <a:rPr lang="en-US" altLang="zh-CN" sz="2200" dirty="0"/>
              <a:t>Find the output string generated by the finite-state machine if the input string is 101011.</a:t>
            </a:r>
          </a:p>
          <a:p>
            <a:pPr>
              <a:spcBef>
                <a:spcPts val="600"/>
              </a:spcBef>
            </a:pPr>
            <a:r>
              <a:rPr lang="en-US" altLang="zh-CN" sz="2200" b="1" dirty="0">
                <a:solidFill>
                  <a:schemeClr val="bg2"/>
                </a:solidFill>
              </a:rPr>
              <a:t>Solution: </a:t>
            </a:r>
            <a:r>
              <a:rPr lang="en-US" altLang="zh-CN" sz="2200" dirty="0"/>
              <a:t>The output obtained is 001000. The successive states and outputs are as follows.</a:t>
            </a:r>
          </a:p>
        </p:txBody>
      </p:sp>
    </p:spTree>
    <p:extLst>
      <p:ext uri="{BB962C8B-B14F-4D97-AF65-F5344CB8AC3E}">
        <p14:creationId xmlns:p14="http://schemas.microsoft.com/office/powerpoint/2010/main" val="411517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Unit-delay Machine </a:t>
            </a:r>
            <a:r>
              <a:rPr lang="zh-CN" altLang="en-US" sz="4000" dirty="0"/>
              <a:t>单位延迟机</a:t>
            </a:r>
            <a:endParaRPr lang="en-US" sz="1500" dirty="0"/>
          </a:p>
        </p:txBody>
      </p:sp>
      <p:sp>
        <p:nvSpPr>
          <p:cNvPr id="3" name="Content Placeholder 2"/>
          <p:cNvSpPr>
            <a:spLocks noGrp="1"/>
          </p:cNvSpPr>
          <p:nvPr>
            <p:ph idx="1"/>
          </p:nvPr>
        </p:nvSpPr>
        <p:spPr>
          <a:xfrm>
            <a:off x="304800" y="1066800"/>
            <a:ext cx="8610600" cy="3749040"/>
          </a:xfrm>
        </p:spPr>
        <p:txBody>
          <a:bodyPr/>
          <a:lstStyle/>
          <a:p>
            <a:pPr>
              <a:spcBef>
                <a:spcPts val="600"/>
              </a:spcBef>
            </a:pPr>
            <a:r>
              <a:rPr lang="en-US" sz="2200" dirty="0"/>
              <a:t>An important element in many electronic devices is a </a:t>
            </a:r>
            <a:r>
              <a:rPr lang="en-US" sz="2200" i="1" dirty="0">
                <a:solidFill>
                  <a:schemeClr val="bg2"/>
                </a:solidFill>
              </a:rPr>
              <a:t>unit-delay machine</a:t>
            </a:r>
            <a:r>
              <a:rPr lang="en-US" sz="2200" dirty="0"/>
              <a:t>, which produces as output the input string delayed by a specified amount of time, i.e., padded with an initial string of </a:t>
            </a:r>
            <a:r>
              <a:rPr lang="en-US" sz="2200" dirty="0">
                <a:ea typeface="Cambria Math" pitchFamily="18" charset="0"/>
              </a:rPr>
              <a:t>0</a:t>
            </a:r>
            <a:r>
              <a:rPr lang="en-US" sz="2200" dirty="0"/>
              <a:t>s. </a:t>
            </a:r>
          </a:p>
          <a:p>
            <a:pPr>
              <a:spcBef>
                <a:spcPts val="600"/>
              </a:spcBef>
            </a:pPr>
            <a:r>
              <a:rPr lang="en-US" sz="2200" dirty="0"/>
              <a:t>How can a finite-state machine be constructed that </a:t>
            </a:r>
            <a:r>
              <a:rPr lang="en-US" sz="2200" dirty="0">
                <a:solidFill>
                  <a:schemeClr val="bg2"/>
                </a:solidFill>
              </a:rPr>
              <a:t>delays an input string by one unit of time</a:t>
            </a:r>
            <a:r>
              <a:rPr lang="en-US" sz="2200" dirty="0"/>
              <a:t>, that is, produces as output the bit string </a:t>
            </a:r>
            <a:r>
              <a:rPr lang="en-US" sz="2200" dirty="0">
                <a:solidFill>
                  <a:schemeClr val="bg2"/>
                </a:solidFill>
                <a:ea typeface="Cambria Math" pitchFamily="18" charset="0"/>
              </a:rPr>
              <a:t>0</a:t>
            </a:r>
            <a:r>
              <a:rPr lang="en-US" sz="2200" i="1" dirty="0">
                <a:solidFill>
                  <a:schemeClr val="bg2"/>
                </a:solidFill>
              </a:rPr>
              <a:t>x</a:t>
            </a:r>
            <a:r>
              <a:rPr lang="en-US" sz="2200" baseline="-25000" dirty="0">
                <a:solidFill>
                  <a:schemeClr val="bg2"/>
                </a:solidFill>
                <a:ea typeface="Cambria Math" pitchFamily="18" charset="0"/>
              </a:rPr>
              <a:t>1</a:t>
            </a:r>
            <a:r>
              <a:rPr lang="en-US" sz="2200" i="1" dirty="0">
                <a:solidFill>
                  <a:schemeClr val="bg2"/>
                </a:solidFill>
              </a:rPr>
              <a:t>x</a:t>
            </a:r>
            <a:r>
              <a:rPr lang="en-US" sz="2200" baseline="-25000" dirty="0">
                <a:solidFill>
                  <a:schemeClr val="bg2"/>
                </a:solidFill>
                <a:ea typeface="Cambria Math" pitchFamily="18" charset="0"/>
              </a:rPr>
              <a:t>2</a:t>
            </a:r>
            <a:r>
              <a:rPr lang="en-US" sz="2200" dirty="0">
                <a:solidFill>
                  <a:schemeClr val="bg2"/>
                </a:solidFill>
              </a:rPr>
              <a:t>…</a:t>
            </a:r>
            <a:r>
              <a:rPr lang="en-US" sz="2200" i="1" dirty="0">
                <a:solidFill>
                  <a:schemeClr val="bg2"/>
                </a:solidFill>
              </a:rPr>
              <a:t>x</a:t>
            </a:r>
            <a:r>
              <a:rPr lang="en-US" sz="2200" i="1" baseline="-25000" dirty="0">
                <a:solidFill>
                  <a:schemeClr val="bg2"/>
                </a:solidFill>
              </a:rPr>
              <a:t>k</a:t>
            </a:r>
            <a:r>
              <a:rPr lang="en-US" sz="2200" baseline="-25000" dirty="0">
                <a:solidFill>
                  <a:schemeClr val="bg2"/>
                </a:solidFill>
              </a:rPr>
              <a:t>-</a:t>
            </a:r>
            <a:r>
              <a:rPr lang="en-US" sz="2200" baseline="-25000" dirty="0">
                <a:solidFill>
                  <a:schemeClr val="bg2"/>
                </a:solidFill>
                <a:ea typeface="Cambria Math" pitchFamily="18" charset="0"/>
              </a:rPr>
              <a:t>1</a:t>
            </a:r>
            <a:r>
              <a:rPr lang="en-US" sz="2200" dirty="0">
                <a:solidFill>
                  <a:schemeClr val="bg2"/>
                </a:solidFill>
              </a:rPr>
              <a:t> </a:t>
            </a:r>
            <a:r>
              <a:rPr lang="en-US" sz="2200" dirty="0"/>
              <a:t>given the input bit string </a:t>
            </a:r>
            <a:r>
              <a:rPr lang="en-US" sz="2200" i="1" dirty="0">
                <a:solidFill>
                  <a:schemeClr val="bg2"/>
                </a:solidFill>
              </a:rPr>
              <a:t>x</a:t>
            </a:r>
            <a:r>
              <a:rPr lang="en-US" sz="2200" baseline="-25000" dirty="0">
                <a:solidFill>
                  <a:schemeClr val="bg2"/>
                </a:solidFill>
                <a:ea typeface="Cambria Math" pitchFamily="18" charset="0"/>
              </a:rPr>
              <a:t>1</a:t>
            </a:r>
            <a:r>
              <a:rPr lang="en-US" sz="2200" i="1" dirty="0">
                <a:solidFill>
                  <a:schemeClr val="bg2"/>
                </a:solidFill>
              </a:rPr>
              <a:t>x</a:t>
            </a:r>
            <a:r>
              <a:rPr lang="en-US" sz="2200" baseline="-25000" dirty="0">
                <a:solidFill>
                  <a:schemeClr val="bg2"/>
                </a:solidFill>
                <a:ea typeface="Cambria Math" pitchFamily="18" charset="0"/>
              </a:rPr>
              <a:t>2</a:t>
            </a:r>
            <a:r>
              <a:rPr lang="en-US" sz="2200" dirty="0">
                <a:solidFill>
                  <a:schemeClr val="bg2"/>
                </a:solidFill>
              </a:rPr>
              <a:t>…</a:t>
            </a:r>
            <a:r>
              <a:rPr lang="en-US" sz="2200" i="1" dirty="0">
                <a:solidFill>
                  <a:schemeClr val="bg2"/>
                </a:solidFill>
              </a:rPr>
              <a:t>x</a:t>
            </a:r>
            <a:r>
              <a:rPr lang="en-US" sz="2200" i="1" baseline="-25000" dirty="0">
                <a:solidFill>
                  <a:schemeClr val="bg2"/>
                </a:solidFill>
              </a:rPr>
              <a:t>k</a:t>
            </a:r>
            <a:r>
              <a:rPr lang="en-US" sz="2200" baseline="-25000" dirty="0">
                <a:solidFill>
                  <a:schemeClr val="bg2"/>
                </a:solidFill>
              </a:rPr>
              <a:t>-</a:t>
            </a:r>
            <a:r>
              <a:rPr lang="en-US" sz="2200" baseline="-25000" dirty="0">
                <a:solidFill>
                  <a:schemeClr val="bg2"/>
                </a:solidFill>
                <a:ea typeface="Cambria Math" pitchFamily="18" charset="0"/>
              </a:rPr>
              <a:t>1</a:t>
            </a:r>
            <a:r>
              <a:rPr lang="en-US" sz="2200" dirty="0"/>
              <a:t>?</a:t>
            </a:r>
          </a:p>
          <a:p>
            <a:pPr>
              <a:spcBef>
                <a:spcPts val="600"/>
              </a:spcBef>
            </a:pPr>
            <a:r>
              <a:rPr lang="en-US" sz="2200" dirty="0"/>
              <a:t>A delay machine can be constructed that has </a:t>
            </a:r>
            <a:r>
              <a:rPr lang="en-US" sz="2200" dirty="0">
                <a:ea typeface="Cambria Math" pitchFamily="18" charset="0"/>
              </a:rPr>
              <a:t>0</a:t>
            </a:r>
            <a:r>
              <a:rPr lang="en-US" sz="2200" dirty="0"/>
              <a:t> or </a:t>
            </a:r>
            <a:r>
              <a:rPr lang="en-US" sz="2200" dirty="0">
                <a:ea typeface="Cambria Math" pitchFamily="18" charset="0"/>
              </a:rPr>
              <a:t>1</a:t>
            </a:r>
            <a:r>
              <a:rPr lang="en-US" sz="2200" dirty="0"/>
              <a:t> as possible inputs. The machine has the start state </a:t>
            </a:r>
            <a:r>
              <a:rPr lang="en-US" sz="2200" i="1" dirty="0"/>
              <a:t>s</a:t>
            </a:r>
            <a:r>
              <a:rPr lang="en-US" sz="2200" baseline="-25000" dirty="0">
                <a:ea typeface="Cambria Math" pitchFamily="18" charset="0"/>
              </a:rPr>
              <a:t>0</a:t>
            </a:r>
            <a:r>
              <a:rPr lang="en-US" sz="2200" dirty="0"/>
              <a:t>. </a:t>
            </a:r>
          </a:p>
          <a:p>
            <a:pPr marL="342900" indent="-342900">
              <a:spcBef>
                <a:spcPts val="0"/>
              </a:spcBef>
              <a:spcAft>
                <a:spcPts val="0"/>
              </a:spcAft>
              <a:buFont typeface="Arial" panose="020B0604020202020204" pitchFamily="34" charset="0"/>
              <a:buChar char="•"/>
            </a:pPr>
            <a:r>
              <a:rPr lang="en-US" sz="2200" dirty="0"/>
              <a:t>The transition from</a:t>
            </a:r>
            <a:r>
              <a:rPr lang="en-US" sz="2200" dirty="0">
                <a:solidFill>
                  <a:srgbClr val="FF0000"/>
                </a:solidFill>
              </a:rPr>
              <a:t> </a:t>
            </a:r>
            <a:r>
              <a:rPr lang="en-US" sz="2200" i="1" dirty="0">
                <a:solidFill>
                  <a:srgbClr val="FF0000"/>
                </a:solidFill>
              </a:rPr>
              <a:t>s</a:t>
            </a:r>
            <a:r>
              <a:rPr lang="en-US" sz="2200" baseline="-25000" dirty="0">
                <a:solidFill>
                  <a:srgbClr val="FF0000"/>
                </a:solidFill>
                <a:ea typeface="Cambria Math" pitchFamily="18" charset="0"/>
              </a:rPr>
              <a:t>0</a:t>
            </a:r>
            <a:r>
              <a:rPr lang="en-US" sz="2200" dirty="0">
                <a:solidFill>
                  <a:srgbClr val="FF0000"/>
                </a:solidFill>
              </a:rPr>
              <a:t>  </a:t>
            </a:r>
            <a:r>
              <a:rPr lang="en-US" sz="2200" dirty="0"/>
              <a:t>produces an output of </a:t>
            </a:r>
            <a:r>
              <a:rPr lang="en-US" sz="2200" dirty="0">
                <a:ea typeface="Cambria Math" pitchFamily="18" charset="0"/>
              </a:rPr>
              <a:t>0</a:t>
            </a:r>
            <a:r>
              <a:rPr lang="en-US" sz="2200" dirty="0"/>
              <a:t>.  </a:t>
            </a:r>
          </a:p>
          <a:p>
            <a:pPr marL="342900" indent="-342900">
              <a:spcBef>
                <a:spcPts val="0"/>
              </a:spcBef>
              <a:spcAft>
                <a:spcPts val="0"/>
              </a:spcAft>
              <a:buFont typeface="Arial" panose="020B0604020202020204" pitchFamily="34" charset="0"/>
              <a:buChar char="•"/>
            </a:pPr>
            <a:r>
              <a:rPr lang="en-US" sz="2200" dirty="0"/>
              <a:t>The machine is in state </a:t>
            </a:r>
            <a:r>
              <a:rPr lang="en-US" sz="2200" i="1" dirty="0">
                <a:solidFill>
                  <a:srgbClr val="FF0000"/>
                </a:solidFill>
              </a:rPr>
              <a:t>s</a:t>
            </a:r>
            <a:r>
              <a:rPr lang="en-US" sz="2200" baseline="-25000" dirty="0">
                <a:solidFill>
                  <a:srgbClr val="FF0000"/>
                </a:solidFill>
                <a:ea typeface="Cambria Math" pitchFamily="18" charset="0"/>
              </a:rPr>
              <a:t>1</a:t>
            </a:r>
            <a:r>
              <a:rPr lang="en-US" sz="2200" dirty="0">
                <a:solidFill>
                  <a:srgbClr val="FF0000"/>
                </a:solidFill>
              </a:rPr>
              <a:t> </a:t>
            </a:r>
            <a:r>
              <a:rPr lang="en-US" sz="2200" dirty="0"/>
              <a:t>if the </a:t>
            </a:r>
            <a:r>
              <a:rPr lang="en-US" sz="2200" dirty="0">
                <a:solidFill>
                  <a:srgbClr val="FF0000"/>
                </a:solidFill>
              </a:rPr>
              <a:t>previous input was </a:t>
            </a:r>
          </a:p>
          <a:p>
            <a:pPr>
              <a:spcBef>
                <a:spcPts val="0"/>
              </a:spcBef>
              <a:spcAft>
                <a:spcPts val="0"/>
              </a:spcAft>
            </a:pPr>
            <a:r>
              <a:rPr lang="en-US" sz="2200" dirty="0">
                <a:solidFill>
                  <a:srgbClr val="FF0000"/>
                </a:solidFill>
              </a:rPr>
              <a:t>      a ‘</a:t>
            </a:r>
            <a:r>
              <a:rPr lang="en-US" sz="2200" dirty="0">
                <a:solidFill>
                  <a:srgbClr val="FF0000"/>
                </a:solidFill>
                <a:ea typeface="Cambria Math" pitchFamily="18" charset="0"/>
              </a:rPr>
              <a:t>1’</a:t>
            </a:r>
            <a:r>
              <a:rPr lang="en-US" sz="2200" dirty="0"/>
              <a:t> and it produces </a:t>
            </a:r>
            <a:r>
              <a:rPr lang="en-US" sz="2200" dirty="0">
                <a:solidFill>
                  <a:srgbClr val="FF0000"/>
                </a:solidFill>
                <a:ea typeface="Cambria Math" pitchFamily="18" charset="0"/>
              </a:rPr>
              <a:t>1</a:t>
            </a:r>
            <a:r>
              <a:rPr lang="en-US" sz="2200" dirty="0"/>
              <a:t> as output for its next transition.</a:t>
            </a:r>
          </a:p>
          <a:p>
            <a:pPr marL="342900" indent="-342900">
              <a:spcBef>
                <a:spcPts val="0"/>
              </a:spcBef>
              <a:spcAft>
                <a:spcPts val="0"/>
              </a:spcAft>
              <a:buFont typeface="Arial" panose="020B0604020202020204" pitchFamily="34" charset="0"/>
              <a:buChar char="•"/>
            </a:pPr>
            <a:r>
              <a:rPr lang="en-US" altLang="zh-CN" sz="2200" dirty="0"/>
              <a:t>The machine is </a:t>
            </a:r>
            <a:r>
              <a:rPr lang="en-US" sz="2200" dirty="0"/>
              <a:t>in state </a:t>
            </a:r>
            <a:r>
              <a:rPr lang="en-US" sz="2200" i="1" dirty="0">
                <a:solidFill>
                  <a:srgbClr val="FF0000"/>
                </a:solidFill>
              </a:rPr>
              <a:t>s</a:t>
            </a:r>
            <a:r>
              <a:rPr lang="en-US" sz="2200" baseline="-25000" dirty="0">
                <a:solidFill>
                  <a:srgbClr val="FF0000"/>
                </a:solidFill>
                <a:ea typeface="Cambria Math" pitchFamily="18" charset="0"/>
              </a:rPr>
              <a:t>2</a:t>
            </a:r>
            <a:r>
              <a:rPr lang="en-US" sz="2200" dirty="0"/>
              <a:t> if the </a:t>
            </a:r>
            <a:r>
              <a:rPr lang="en-US" sz="2200" dirty="0">
                <a:solidFill>
                  <a:srgbClr val="FF0000"/>
                </a:solidFill>
              </a:rPr>
              <a:t>previous input was ‘</a:t>
            </a:r>
            <a:r>
              <a:rPr lang="en-US" sz="2200" dirty="0">
                <a:solidFill>
                  <a:srgbClr val="FF0000"/>
                </a:solidFill>
                <a:ea typeface="Cambria Math" pitchFamily="18" charset="0"/>
              </a:rPr>
              <a:t>0’ </a:t>
            </a:r>
          </a:p>
          <a:p>
            <a:pPr>
              <a:spcBef>
                <a:spcPts val="0"/>
              </a:spcBef>
              <a:spcAft>
                <a:spcPts val="0"/>
              </a:spcAft>
            </a:pPr>
            <a:r>
              <a:rPr lang="en-US" sz="2200" dirty="0">
                <a:ea typeface="Cambria Math" pitchFamily="18" charset="0"/>
              </a:rPr>
              <a:t>      and it produces an output of 0 for its next transition.  </a:t>
            </a:r>
          </a:p>
        </p:txBody>
      </p:sp>
      <p:pic>
        <p:nvPicPr>
          <p:cNvPr id="7" name="Picture 3" descr="A state diagram of a unit-delay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858000" y="3920229"/>
            <a:ext cx="2286000" cy="196241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41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lnSpc>
                <a:spcPct val="90000"/>
              </a:lnSpc>
              <a:spcBef>
                <a:spcPts val="0"/>
              </a:spcBef>
            </a:pPr>
            <a:r>
              <a:rPr lang="en-US" sz="2400" dirty="0"/>
              <a:t>We will construct a  finite-state machine that adds two positive integers using their binary expansions.</a:t>
            </a:r>
          </a:p>
          <a:p>
            <a:pPr>
              <a:lnSpc>
                <a:spcPct val="90000"/>
              </a:lnSpc>
              <a:spcBef>
                <a:spcPts val="0"/>
              </a:spcBef>
            </a:pPr>
            <a:r>
              <a:rPr lang="en-US" sz="2400" dirty="0"/>
              <a:t>Recall the conventional procedure to add  (</a:t>
            </a:r>
            <a:r>
              <a:rPr lang="en-US" sz="2400" i="1" dirty="0" err="1"/>
              <a:t>x</a:t>
            </a:r>
            <a:r>
              <a:rPr lang="en-US" sz="2400" i="1" baseline="-25000" dirty="0" err="1"/>
              <a:t>n</a:t>
            </a:r>
            <a:r>
              <a:rPr lang="en-US" sz="2400" dirty="0"/>
              <a:t>…</a:t>
            </a:r>
            <a:r>
              <a:rPr lang="en-US" sz="2400" i="1" dirty="0"/>
              <a:t>x</a:t>
            </a:r>
            <a:r>
              <a:rPr lang="en-US" sz="2400" baseline="-25000" dirty="0">
                <a:latin typeface="Cambria Math" pitchFamily="18" charset="0"/>
                <a:ea typeface="Cambria Math" pitchFamily="18" charset="0"/>
              </a:rPr>
              <a:t>1</a:t>
            </a:r>
            <a:r>
              <a:rPr lang="en-US" sz="2400" i="1" dirty="0"/>
              <a:t>x</a:t>
            </a:r>
            <a:r>
              <a:rPr lang="en-US" sz="2400" baseline="-25000" dirty="0">
                <a:latin typeface="Cambria Math" pitchFamily="18" charset="0"/>
                <a:ea typeface="Cambria Math" pitchFamily="18" charset="0"/>
              </a:rPr>
              <a:t>0</a:t>
            </a:r>
            <a:r>
              <a:rPr lang="en-US" sz="2400" dirty="0"/>
              <a:t>)</a:t>
            </a:r>
            <a:r>
              <a:rPr lang="en-US" sz="2400" baseline="-25000" dirty="0">
                <a:latin typeface="Cambria Math" pitchFamily="18" charset="0"/>
                <a:ea typeface="Cambria Math" pitchFamily="18" charset="0"/>
              </a:rPr>
              <a:t>2 </a:t>
            </a:r>
            <a:r>
              <a:rPr lang="en-US" sz="2400" dirty="0">
                <a:latin typeface="Cambria Math" pitchFamily="18" charset="0"/>
                <a:ea typeface="Cambria Math" pitchFamily="18" charset="0"/>
              </a:rPr>
              <a:t> and </a:t>
            </a:r>
            <a:r>
              <a:rPr lang="en-US" sz="2400" dirty="0"/>
              <a:t> (</a:t>
            </a:r>
            <a:r>
              <a:rPr lang="en-US" sz="2400" i="1" dirty="0" err="1"/>
              <a:t>y</a:t>
            </a:r>
            <a:r>
              <a:rPr lang="en-US" sz="2400" i="1" baseline="-25000" dirty="0" err="1"/>
              <a:t>n</a:t>
            </a:r>
            <a:r>
              <a:rPr lang="en-US" sz="2400" dirty="0"/>
              <a:t>…</a:t>
            </a:r>
            <a:r>
              <a:rPr lang="en-US" sz="2400" i="1" dirty="0"/>
              <a:t>y</a:t>
            </a:r>
            <a:r>
              <a:rPr lang="en-US" sz="2400" baseline="-25000" dirty="0">
                <a:latin typeface="Cambria Math" pitchFamily="18" charset="0"/>
                <a:ea typeface="Cambria Math" pitchFamily="18" charset="0"/>
              </a:rPr>
              <a:t>1</a:t>
            </a:r>
            <a:r>
              <a:rPr lang="en-US" sz="2400" i="1" dirty="0"/>
              <a:t>y</a:t>
            </a:r>
            <a:r>
              <a:rPr lang="en-US" sz="2400" baseline="-25000" dirty="0">
                <a:latin typeface="Cambria Math" pitchFamily="18" charset="0"/>
                <a:ea typeface="Cambria Math" pitchFamily="18" charset="0"/>
              </a:rPr>
              <a:t>0</a:t>
            </a:r>
            <a:r>
              <a:rPr lang="en-US" sz="2400" dirty="0"/>
              <a:t>)</a:t>
            </a:r>
            <a:r>
              <a:rPr lang="en-US" sz="2400" baseline="-25000" dirty="0">
                <a:latin typeface="Cambria Math" pitchFamily="18" charset="0"/>
                <a:ea typeface="Cambria Math" pitchFamily="18" charset="0"/>
              </a:rPr>
              <a:t>2 </a:t>
            </a:r>
            <a:r>
              <a:rPr lang="en-US" sz="2400" dirty="0"/>
              <a:t>.</a:t>
            </a:r>
          </a:p>
          <a:p>
            <a:pPr lvl="1">
              <a:lnSpc>
                <a:spcPct val="90000"/>
              </a:lnSpc>
              <a:spcBef>
                <a:spcPts val="0"/>
              </a:spcBef>
            </a:pPr>
            <a:r>
              <a:rPr lang="en-US" sz="2400" dirty="0"/>
              <a:t>First, the bits </a:t>
            </a:r>
            <a:r>
              <a:rPr lang="en-US" sz="2400" i="1" dirty="0"/>
              <a:t>x</a:t>
            </a:r>
            <a:r>
              <a:rPr lang="en-US" sz="2400" baseline="-25000" dirty="0">
                <a:latin typeface="Cambria Math" pitchFamily="18" charset="0"/>
                <a:ea typeface="Cambria Math" pitchFamily="18" charset="0"/>
              </a:rPr>
              <a:t>0</a:t>
            </a:r>
            <a:r>
              <a:rPr lang="en-US" sz="2400" dirty="0"/>
              <a:t> and </a:t>
            </a:r>
            <a:r>
              <a:rPr lang="en-US" sz="2400" i="1" dirty="0"/>
              <a:t>y</a:t>
            </a:r>
            <a:r>
              <a:rPr lang="en-US" sz="2400" baseline="-25000" dirty="0">
                <a:latin typeface="Cambria Math" pitchFamily="18" charset="0"/>
                <a:ea typeface="Cambria Math" pitchFamily="18" charset="0"/>
              </a:rPr>
              <a:t>0</a:t>
            </a:r>
            <a:r>
              <a:rPr lang="en-US" sz="2400" dirty="0"/>
              <a:t> are added, producing a sum bit </a:t>
            </a:r>
            <a:r>
              <a:rPr lang="en-US" sz="2400" i="1" dirty="0"/>
              <a:t>z</a:t>
            </a:r>
            <a:r>
              <a:rPr lang="en-US" sz="2400" baseline="-25000" dirty="0">
                <a:latin typeface="Cambria Math" pitchFamily="18" charset="0"/>
                <a:ea typeface="Cambria Math" pitchFamily="18" charset="0"/>
              </a:rPr>
              <a:t>0</a:t>
            </a:r>
            <a:r>
              <a:rPr lang="en-US" sz="2400" dirty="0"/>
              <a:t> and a carry bit </a:t>
            </a:r>
            <a:r>
              <a:rPr lang="en-US" sz="2400" i="1" dirty="0"/>
              <a:t>c</a:t>
            </a:r>
            <a:r>
              <a:rPr lang="en-US" sz="2400" baseline="-25000" dirty="0">
                <a:latin typeface="Cambria Math" pitchFamily="18" charset="0"/>
                <a:ea typeface="Cambria Math" pitchFamily="18" charset="0"/>
              </a:rPr>
              <a:t>0</a:t>
            </a:r>
            <a:r>
              <a:rPr lang="en-US" sz="2400" dirty="0"/>
              <a:t>. Next the bits </a:t>
            </a:r>
            <a:r>
              <a:rPr lang="en-US" sz="2400" i="1" dirty="0"/>
              <a:t>x</a:t>
            </a:r>
            <a:r>
              <a:rPr lang="en-US" sz="2400" baseline="-25000" dirty="0">
                <a:latin typeface="Cambria Math" pitchFamily="18" charset="0"/>
                <a:ea typeface="Cambria Math" pitchFamily="18" charset="0"/>
              </a:rPr>
              <a:t>1</a:t>
            </a:r>
            <a:r>
              <a:rPr lang="en-US" sz="2400" dirty="0"/>
              <a:t> and </a:t>
            </a:r>
            <a:r>
              <a:rPr lang="en-US" sz="2400" i="1" dirty="0"/>
              <a:t>y</a:t>
            </a:r>
            <a:r>
              <a:rPr lang="en-US" sz="2400" baseline="-25000" dirty="0">
                <a:latin typeface="Cambria Math" pitchFamily="18" charset="0"/>
                <a:ea typeface="Cambria Math" pitchFamily="18" charset="0"/>
              </a:rPr>
              <a:t>1</a:t>
            </a:r>
            <a:r>
              <a:rPr lang="en-US" sz="2400" dirty="0"/>
              <a:t> are added together with the carry bit </a:t>
            </a:r>
            <a:r>
              <a:rPr lang="en-US" sz="2400" i="1" dirty="0"/>
              <a:t>c</a:t>
            </a:r>
            <a:r>
              <a:rPr lang="en-US" sz="2400" baseline="-25000" dirty="0">
                <a:latin typeface="Cambria Math" pitchFamily="18" charset="0"/>
                <a:ea typeface="Cambria Math" pitchFamily="18" charset="0"/>
              </a:rPr>
              <a:t>0</a:t>
            </a:r>
            <a:r>
              <a:rPr lang="en-US" sz="2400" dirty="0"/>
              <a:t>. This gives a sum bit </a:t>
            </a:r>
            <a:r>
              <a:rPr lang="en-US" sz="2400" i="1" dirty="0"/>
              <a:t>z</a:t>
            </a:r>
            <a:r>
              <a:rPr lang="en-US" sz="2400" baseline="-25000" dirty="0">
                <a:latin typeface="Cambria Math" pitchFamily="18" charset="0"/>
                <a:ea typeface="Cambria Math" pitchFamily="18" charset="0"/>
              </a:rPr>
              <a:t>1</a:t>
            </a:r>
            <a:r>
              <a:rPr lang="en-US" sz="2400" dirty="0"/>
              <a:t> and a carry bit </a:t>
            </a:r>
            <a:r>
              <a:rPr lang="en-US" sz="2400" i="1" dirty="0"/>
              <a:t>c</a:t>
            </a:r>
            <a:r>
              <a:rPr lang="en-US" sz="2400" baseline="-25000" dirty="0">
                <a:latin typeface="Cambria Math" pitchFamily="18" charset="0"/>
                <a:ea typeface="Cambria Math" pitchFamily="18" charset="0"/>
              </a:rPr>
              <a:t>1</a:t>
            </a:r>
            <a:r>
              <a:rPr lang="en-US" sz="2400" dirty="0"/>
              <a:t>. </a:t>
            </a:r>
          </a:p>
          <a:p>
            <a:pPr lvl="1">
              <a:lnSpc>
                <a:spcPct val="90000"/>
              </a:lnSpc>
              <a:spcBef>
                <a:spcPts val="0"/>
              </a:spcBef>
            </a:pPr>
            <a:r>
              <a:rPr lang="en-US" sz="2400" dirty="0"/>
              <a:t>The procedure continues until the </a:t>
            </a:r>
            <a:r>
              <a:rPr lang="en-US" sz="2400" i="1" dirty="0"/>
              <a:t>n</a:t>
            </a:r>
            <a:r>
              <a:rPr lang="en-US" sz="2400" dirty="0"/>
              <a:t>th stage, where </a:t>
            </a:r>
            <a:r>
              <a:rPr lang="en-US" sz="2400" i="1" dirty="0" err="1"/>
              <a:t>x</a:t>
            </a:r>
            <a:r>
              <a:rPr lang="en-US" sz="2400" i="1" baseline="-25000" dirty="0" err="1"/>
              <a:t>n</a:t>
            </a:r>
            <a:r>
              <a:rPr lang="en-US" sz="2400" dirty="0"/>
              <a:t>, </a:t>
            </a:r>
            <a:r>
              <a:rPr lang="en-US" sz="2400" i="1" dirty="0" err="1"/>
              <a:t>y</a:t>
            </a:r>
            <a:r>
              <a:rPr lang="en-US" sz="2400" i="1" baseline="-25000" dirty="0" err="1"/>
              <a:t>n</a:t>
            </a:r>
            <a:r>
              <a:rPr lang="en-US" sz="2400" dirty="0"/>
              <a:t> and the previous carry </a:t>
            </a:r>
            <a:r>
              <a:rPr lang="en-US" sz="2400" i="1" dirty="0"/>
              <a:t>c</a:t>
            </a:r>
            <a:r>
              <a:rPr lang="en-US" sz="2400" i="1" baseline="-25000" dirty="0"/>
              <a:t>n</a:t>
            </a:r>
            <a:r>
              <a:rPr lang="en-US" sz="2400" baseline="-25000" dirty="0"/>
              <a:t>-</a:t>
            </a:r>
            <a:r>
              <a:rPr lang="en-US" sz="2400" baseline="-25000" dirty="0">
                <a:latin typeface="Cambria Math" pitchFamily="18" charset="0"/>
                <a:ea typeface="Cambria Math" pitchFamily="18" charset="0"/>
              </a:rPr>
              <a:t>1</a:t>
            </a:r>
            <a:r>
              <a:rPr lang="en-US" sz="2400" dirty="0"/>
              <a:t> are added to produce the sum bit </a:t>
            </a:r>
            <a:r>
              <a:rPr lang="en-US" sz="2400" i="1" dirty="0" err="1"/>
              <a:t>z</a:t>
            </a:r>
            <a:r>
              <a:rPr lang="en-US" sz="2400" i="1" baseline="-25000" dirty="0" err="1"/>
              <a:t>n</a:t>
            </a:r>
            <a:r>
              <a:rPr lang="en-US" sz="2400" dirty="0"/>
              <a:t> and the carry bit </a:t>
            </a:r>
            <a:r>
              <a:rPr lang="en-US" sz="2400" i="1" dirty="0" err="1"/>
              <a:t>c</a:t>
            </a:r>
            <a:r>
              <a:rPr lang="en-US" sz="2400" i="1" baseline="-25000" dirty="0" err="1"/>
              <a:t>n</a:t>
            </a:r>
            <a:r>
              <a:rPr lang="en-US" sz="2400" dirty="0"/>
              <a:t>, which is equal to the sum bit </a:t>
            </a:r>
            <a:r>
              <a:rPr lang="en-US" sz="2400" i="1" dirty="0"/>
              <a:t>z</a:t>
            </a:r>
            <a:r>
              <a:rPr lang="en-US" sz="2400" i="1" baseline="-25000" dirty="0"/>
              <a:t>n</a:t>
            </a:r>
            <a:r>
              <a:rPr lang="en-US" sz="2400" baseline="-25000" dirty="0"/>
              <a:t>+</a:t>
            </a:r>
            <a:r>
              <a:rPr lang="en-US" sz="2400" baseline="-25000" dirty="0">
                <a:latin typeface="Cambria Math" pitchFamily="18" charset="0"/>
                <a:ea typeface="Cambria Math" pitchFamily="18" charset="0"/>
              </a:rPr>
              <a:t>1</a:t>
            </a:r>
            <a:r>
              <a:rPr lang="en-US" sz="2400" dirty="0"/>
              <a:t>.</a:t>
            </a:r>
          </a:p>
        </p:txBody>
      </p:sp>
    </p:spTree>
    <p:extLst>
      <p:ext uri="{BB962C8B-B14F-4D97-AF65-F5344CB8AC3E}">
        <p14:creationId xmlns:p14="http://schemas.microsoft.com/office/powerpoint/2010/main" val="418433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lnSpc>
                <a:spcPct val="90000"/>
              </a:lnSpc>
              <a:spcBef>
                <a:spcPts val="0"/>
              </a:spcBef>
              <a:spcAft>
                <a:spcPts val="0"/>
              </a:spcAft>
            </a:pPr>
            <a:r>
              <a:rPr lang="en-US" sz="2200" dirty="0">
                <a:ea typeface="Cambria Math" pitchFamily="18" charset="0"/>
              </a:rPr>
              <a:t>We can construct a finite state machine that uses just two states. </a:t>
            </a:r>
          </a:p>
          <a:p>
            <a:pPr lvl="1">
              <a:lnSpc>
                <a:spcPct val="90000"/>
              </a:lnSpc>
              <a:spcBef>
                <a:spcPts val="0"/>
              </a:spcBef>
              <a:spcAft>
                <a:spcPts val="0"/>
              </a:spcAft>
            </a:pPr>
            <a:r>
              <a:rPr lang="en-US" sz="2200" dirty="0">
                <a:ea typeface="Cambria Math" pitchFamily="18" charset="0"/>
              </a:rPr>
              <a:t>The start state</a:t>
            </a:r>
            <a:r>
              <a:rPr lang="en-US" sz="2200" dirty="0">
                <a:solidFill>
                  <a:srgbClr val="C00000"/>
                </a:solidFill>
                <a:ea typeface="Cambria Math" pitchFamily="18" charset="0"/>
              </a:rPr>
              <a:t> </a:t>
            </a:r>
            <a:r>
              <a:rPr lang="en-US" sz="2200" i="1" dirty="0">
                <a:solidFill>
                  <a:srgbClr val="C00000"/>
                </a:solidFill>
                <a:ea typeface="Cambria Math" pitchFamily="18" charset="0"/>
              </a:rPr>
              <a:t>s</a:t>
            </a:r>
            <a:r>
              <a:rPr lang="en-US" sz="2200" baseline="-25000" dirty="0">
                <a:solidFill>
                  <a:srgbClr val="C00000"/>
                </a:solidFill>
                <a:latin typeface="Cambria Math" pitchFamily="18" charset="0"/>
                <a:ea typeface="Cambria Math" pitchFamily="18" charset="0"/>
              </a:rPr>
              <a:t>0</a:t>
            </a:r>
            <a:r>
              <a:rPr lang="en-US" sz="2200" dirty="0">
                <a:solidFill>
                  <a:srgbClr val="C00000"/>
                </a:solidFill>
                <a:ea typeface="Cambria Math" pitchFamily="18" charset="0"/>
              </a:rPr>
              <a:t> </a:t>
            </a:r>
            <a:r>
              <a:rPr lang="en-US" sz="2200" dirty="0">
                <a:ea typeface="Cambria Math" pitchFamily="18" charset="0"/>
              </a:rPr>
              <a:t>is used to remember that </a:t>
            </a:r>
            <a:r>
              <a:rPr lang="en-US" sz="2200" u="sng" dirty="0">
                <a:ea typeface="Cambria Math" pitchFamily="18" charset="0"/>
              </a:rPr>
              <a:t>the previous carry is </a:t>
            </a:r>
            <a:r>
              <a:rPr lang="en-US" sz="2200" u="sng" dirty="0">
                <a:latin typeface="Cambria Math" pitchFamily="18" charset="0"/>
                <a:ea typeface="Cambria Math" pitchFamily="18" charset="0"/>
              </a:rPr>
              <a:t>0</a:t>
            </a:r>
            <a:r>
              <a:rPr lang="en-US" sz="2200" dirty="0">
                <a:ea typeface="Cambria Math" pitchFamily="18" charset="0"/>
              </a:rPr>
              <a:t>. </a:t>
            </a:r>
          </a:p>
          <a:p>
            <a:pPr lvl="1">
              <a:lnSpc>
                <a:spcPct val="90000"/>
              </a:lnSpc>
              <a:spcBef>
                <a:spcPts val="0"/>
              </a:spcBef>
              <a:spcAft>
                <a:spcPts val="0"/>
              </a:spcAft>
            </a:pPr>
            <a:r>
              <a:rPr lang="en-US" sz="2200" dirty="0">
                <a:ea typeface="Cambria Math" pitchFamily="18" charset="0"/>
              </a:rPr>
              <a:t>The other state</a:t>
            </a:r>
            <a:r>
              <a:rPr lang="en-US" sz="2200" dirty="0">
                <a:solidFill>
                  <a:srgbClr val="C00000"/>
                </a:solidFill>
                <a:ea typeface="Cambria Math" pitchFamily="18" charset="0"/>
              </a:rPr>
              <a:t> </a:t>
            </a:r>
            <a:r>
              <a:rPr lang="en-US" sz="2200" i="1" dirty="0">
                <a:solidFill>
                  <a:srgbClr val="C00000"/>
                </a:solidFill>
                <a:ea typeface="Cambria Math" pitchFamily="18" charset="0"/>
              </a:rPr>
              <a:t>s</a:t>
            </a:r>
            <a:r>
              <a:rPr lang="en-US" sz="2200" baseline="-25000" dirty="0">
                <a:solidFill>
                  <a:srgbClr val="C00000"/>
                </a:solidFill>
                <a:latin typeface="Cambria Math" pitchFamily="18" charset="0"/>
                <a:ea typeface="Cambria Math" pitchFamily="18" charset="0"/>
              </a:rPr>
              <a:t>1</a:t>
            </a:r>
            <a:r>
              <a:rPr lang="en-US" sz="2200" dirty="0">
                <a:solidFill>
                  <a:srgbClr val="C00000"/>
                </a:solidFill>
                <a:ea typeface="Cambria Math" pitchFamily="18" charset="0"/>
              </a:rPr>
              <a:t> </a:t>
            </a:r>
            <a:r>
              <a:rPr lang="en-US" sz="2200" dirty="0">
                <a:ea typeface="Cambria Math" pitchFamily="18" charset="0"/>
              </a:rPr>
              <a:t>is used to remember that </a:t>
            </a:r>
            <a:r>
              <a:rPr lang="en-US" sz="2200" u="sng" dirty="0">
                <a:ea typeface="Cambria Math" pitchFamily="18" charset="0"/>
              </a:rPr>
              <a:t>the previous carry is </a:t>
            </a:r>
            <a:r>
              <a:rPr lang="en-US" sz="2200" u="sng" dirty="0">
                <a:latin typeface="Cambria Math" pitchFamily="18" charset="0"/>
                <a:ea typeface="Cambria Math" pitchFamily="18" charset="0"/>
              </a:rPr>
              <a:t>1</a:t>
            </a:r>
            <a:r>
              <a:rPr lang="en-US" sz="2200" dirty="0">
                <a:ea typeface="Cambria Math" pitchFamily="18" charset="0"/>
              </a:rPr>
              <a:t>.  (For simplicity, we assume that both </a:t>
            </a:r>
            <a:r>
              <a:rPr lang="en-US" sz="2200" i="1" dirty="0" err="1">
                <a:ea typeface="Cambria Math" pitchFamily="18" charset="0"/>
              </a:rPr>
              <a:t>x</a:t>
            </a:r>
            <a:r>
              <a:rPr lang="en-US" sz="2200" i="1" baseline="-25000" dirty="0" err="1">
                <a:ea typeface="Cambria Math" pitchFamily="18" charset="0"/>
              </a:rPr>
              <a:t>n</a:t>
            </a:r>
            <a:r>
              <a:rPr lang="en-US" sz="2200" dirty="0">
                <a:ea typeface="Cambria Math" pitchFamily="18" charset="0"/>
              </a:rPr>
              <a:t> and </a:t>
            </a:r>
            <a:r>
              <a:rPr lang="en-US" sz="2200" i="1" dirty="0" err="1">
                <a:ea typeface="Cambria Math" pitchFamily="18" charset="0"/>
              </a:rPr>
              <a:t>y</a:t>
            </a:r>
            <a:r>
              <a:rPr lang="en-US" sz="2200" i="1" baseline="-25000" dirty="0" err="1">
                <a:ea typeface="Cambria Math" pitchFamily="18" charset="0"/>
              </a:rPr>
              <a:t>n</a:t>
            </a:r>
            <a:r>
              <a:rPr lang="en-US" sz="2200" dirty="0">
                <a:ea typeface="Cambria Math" pitchFamily="18" charset="0"/>
              </a:rPr>
              <a:t> are </a:t>
            </a:r>
            <a:r>
              <a:rPr lang="en-US" sz="2200" dirty="0">
                <a:latin typeface="Cambria Math" pitchFamily="18" charset="0"/>
                <a:ea typeface="Cambria Math" pitchFamily="18" charset="0"/>
              </a:rPr>
              <a:t>0</a:t>
            </a:r>
            <a:r>
              <a:rPr lang="en-US" sz="2200" dirty="0">
                <a:ea typeface="Cambria Math" pitchFamily="18" charset="0"/>
              </a:rPr>
              <a:t>.)</a:t>
            </a:r>
          </a:p>
          <a:p>
            <a:pPr lvl="1">
              <a:lnSpc>
                <a:spcPct val="90000"/>
              </a:lnSpc>
              <a:spcBef>
                <a:spcPts val="0"/>
              </a:spcBef>
              <a:spcAft>
                <a:spcPts val="0"/>
              </a:spcAft>
            </a:pPr>
            <a:r>
              <a:rPr lang="en-US" sz="2200" dirty="0">
                <a:ea typeface="Cambria Math" pitchFamily="18" charset="0"/>
              </a:rPr>
              <a:t>The inputs are pairs of bits. The transitions and the outputs are constructed from the sum of the two bits in the input and the carry represented by the state. </a:t>
            </a:r>
          </a:p>
          <a:p>
            <a:pPr lvl="1">
              <a:lnSpc>
                <a:spcPct val="90000"/>
              </a:lnSpc>
              <a:spcBef>
                <a:spcPts val="0"/>
              </a:spcBef>
              <a:spcAft>
                <a:spcPts val="0"/>
              </a:spcAft>
            </a:pPr>
            <a:r>
              <a:rPr lang="en-US" sz="2200" dirty="0"/>
              <a:t>For example, when the machine is in state </a:t>
            </a:r>
            <a:r>
              <a:rPr lang="en-US" sz="2200" i="1" dirty="0"/>
              <a:t>s</a:t>
            </a:r>
            <a:r>
              <a:rPr lang="en-US" sz="2200" baseline="-25000" dirty="0">
                <a:latin typeface="Cambria Math" pitchFamily="18" charset="0"/>
                <a:ea typeface="Cambria Math" pitchFamily="18" charset="0"/>
              </a:rPr>
              <a:t>1</a:t>
            </a:r>
            <a:r>
              <a:rPr lang="en-US" sz="2200" dirty="0"/>
              <a:t> and receives </a:t>
            </a:r>
            <a:r>
              <a:rPr lang="en-US" sz="2200" dirty="0">
                <a:latin typeface="Cambria Math" pitchFamily="18" charset="0"/>
                <a:ea typeface="Cambria Math" pitchFamily="18" charset="0"/>
              </a:rPr>
              <a:t>01 </a:t>
            </a:r>
            <a:r>
              <a:rPr lang="en-US" sz="2200" dirty="0"/>
              <a:t>as input, the next state is </a:t>
            </a:r>
            <a:r>
              <a:rPr lang="en-US" sz="2200" i="1" dirty="0"/>
              <a:t>s</a:t>
            </a:r>
            <a:r>
              <a:rPr lang="en-US" sz="2200" baseline="-25000" dirty="0">
                <a:latin typeface="Cambria Math" pitchFamily="18" charset="0"/>
                <a:ea typeface="Cambria Math" pitchFamily="18" charset="0"/>
              </a:rPr>
              <a:t>1</a:t>
            </a:r>
            <a:r>
              <a:rPr lang="en-US" sz="2200" dirty="0"/>
              <a:t> and the output is </a:t>
            </a:r>
            <a:r>
              <a:rPr lang="en-US" sz="2200" dirty="0">
                <a:latin typeface="Cambria Math" pitchFamily="18" charset="0"/>
                <a:ea typeface="Cambria Math" pitchFamily="18" charset="0"/>
              </a:rPr>
              <a:t>0</a:t>
            </a:r>
            <a:r>
              <a:rPr lang="en-US" sz="2200" dirty="0"/>
              <a:t>, because the sum </a:t>
            </a:r>
            <a:r>
              <a:rPr lang="en-US" sz="2200" dirty="0">
                <a:latin typeface="Cambria Math" pitchFamily="18" charset="0"/>
                <a:ea typeface="Cambria Math" pitchFamily="18" charset="0"/>
              </a:rPr>
              <a:t>0</a:t>
            </a:r>
            <a:r>
              <a:rPr lang="en-US" sz="2200" dirty="0"/>
              <a:t> + </a:t>
            </a:r>
            <a:r>
              <a:rPr lang="en-US" sz="2200" dirty="0">
                <a:latin typeface="Cambria Math" pitchFamily="18" charset="0"/>
                <a:ea typeface="Cambria Math" pitchFamily="18" charset="0"/>
              </a:rPr>
              <a:t>1</a:t>
            </a:r>
            <a:r>
              <a:rPr lang="en-US" sz="2200" dirty="0"/>
              <a:t> + </a:t>
            </a:r>
            <a:r>
              <a:rPr lang="en-US" sz="2200" dirty="0">
                <a:latin typeface="Cambria Math" pitchFamily="18" charset="0"/>
                <a:ea typeface="Cambria Math" pitchFamily="18" charset="0"/>
              </a:rPr>
              <a:t>1 </a:t>
            </a:r>
            <a:r>
              <a:rPr lang="en-US" sz="2200" dirty="0"/>
              <a:t>=(</a:t>
            </a:r>
            <a:r>
              <a:rPr lang="en-US" sz="2200" dirty="0">
                <a:latin typeface="Cambria Math" pitchFamily="18" charset="0"/>
                <a:ea typeface="Cambria Math" pitchFamily="18" charset="0"/>
              </a:rPr>
              <a:t>10</a:t>
            </a:r>
            <a:r>
              <a:rPr lang="en-US" sz="2200" dirty="0"/>
              <a:t>)</a:t>
            </a:r>
            <a:r>
              <a:rPr lang="en-US" sz="2200" baseline="-25000" dirty="0">
                <a:latin typeface="Cambria Math" pitchFamily="18" charset="0"/>
                <a:ea typeface="Cambria Math" pitchFamily="18" charset="0"/>
              </a:rPr>
              <a:t>2</a:t>
            </a:r>
            <a:r>
              <a:rPr lang="en-US" sz="2200" dirty="0">
                <a:latin typeface="Cambria Math" pitchFamily="18" charset="0"/>
                <a:ea typeface="Cambria Math" pitchFamily="18" charset="0"/>
              </a:rPr>
              <a:t>.</a:t>
            </a:r>
            <a:endParaRPr lang="en-US" sz="2200" baseline="-25000" dirty="0">
              <a:latin typeface="Cambria Math" pitchFamily="18" charset="0"/>
              <a:ea typeface="Cambria Math" pitchFamily="18" charset="0"/>
            </a:endParaRPr>
          </a:p>
        </p:txBody>
      </p:sp>
      <p:pic>
        <p:nvPicPr>
          <p:cNvPr id="7" name="Picture 3" descr="A state diagram of a finite-state machine for additi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552700" y="4495800"/>
            <a:ext cx="4038600" cy="196019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0"/>
              </a:spcBef>
            </a:pPr>
            <a:r>
              <a:rPr lang="en-US" altLang="zh-CN" sz="2400" b="1" dirty="0">
                <a:solidFill>
                  <a:schemeClr val="bg2"/>
                </a:solidFill>
              </a:rPr>
              <a:t>Example: </a:t>
            </a:r>
            <a:r>
              <a:rPr lang="en-US" sz="2400" dirty="0"/>
              <a:t>In a certain coding scheme, when three consecutive 1s appear in a message, the receiver of the message knows that there has been a transmission error. Construct a finite-state machine that gives a 1 as its current output bit if and only if the last three bits received are all 1s.</a:t>
            </a:r>
          </a:p>
        </p:txBody>
      </p:sp>
      <p:pic>
        <p:nvPicPr>
          <p:cNvPr id="9" name="图片 8">
            <a:extLst>
              <a:ext uri="{FF2B5EF4-FFF2-40B4-BE49-F238E27FC236}">
                <a16:creationId xmlns:a16="http://schemas.microsoft.com/office/drawing/2014/main" id="{258A29A1-B635-B9FE-1260-BFD216563154}"/>
              </a:ext>
            </a:extLst>
          </p:cNvPr>
          <p:cNvPicPr>
            <a:picLocks noChangeAspect="1"/>
          </p:cNvPicPr>
          <p:nvPr/>
        </p:nvPicPr>
        <p:blipFill>
          <a:blip r:embed="rId2"/>
          <a:stretch>
            <a:fillRect/>
          </a:stretch>
        </p:blipFill>
        <p:spPr>
          <a:xfrm>
            <a:off x="1676400" y="3581400"/>
            <a:ext cx="5597718" cy="2438400"/>
          </a:xfrm>
          <a:prstGeom prst="rect">
            <a:avLst/>
          </a:prstGeom>
        </p:spPr>
      </p:pic>
    </p:spTree>
    <p:extLst>
      <p:ext uri="{BB962C8B-B14F-4D97-AF65-F5344CB8AC3E}">
        <p14:creationId xmlns:p14="http://schemas.microsoft.com/office/powerpoint/2010/main" val="9696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533400" y="1066800"/>
            <a:ext cx="8321040" cy="3505200"/>
          </a:xfrm>
        </p:spPr>
        <p:txBody>
          <a:bodyPr/>
          <a:lstStyle/>
          <a:p>
            <a:pPr>
              <a:spcBef>
                <a:spcPts val="0"/>
              </a:spcBef>
            </a:pPr>
            <a:r>
              <a:rPr lang="en-US" sz="2400" dirty="0"/>
              <a:t>The final output bit of the finite-state machine we constructed in the previous example is 1 if and only if the input string ends with 111. Because of this, we say that this finite-state machine </a:t>
            </a:r>
            <a:r>
              <a:rPr lang="en-US" sz="2400" b="1" dirty="0"/>
              <a:t>recognizes </a:t>
            </a:r>
            <a:r>
              <a:rPr lang="en-US" sz="2400" dirty="0"/>
              <a:t>the set of bit strings that end with 111. </a:t>
            </a:r>
          </a:p>
          <a:p>
            <a:pPr>
              <a:spcBef>
                <a:spcPts val="0"/>
              </a:spcBef>
            </a:pPr>
            <a:endParaRPr lang="en-US" sz="700" dirty="0"/>
          </a:p>
          <a:p>
            <a:pPr algn="l"/>
            <a:r>
              <a:rPr lang="en-US" altLang="zh-CN" sz="2400" b="1" dirty="0">
                <a:solidFill>
                  <a:schemeClr val="bg2"/>
                </a:solidFill>
              </a:rPr>
              <a:t>Definition: </a:t>
            </a:r>
            <a:r>
              <a:rPr lang="en-US" altLang="zh-CN" sz="2400" b="0" i="0" u="none" strike="noStrike" baseline="0" dirty="0">
                <a:latin typeface="STIXGeneral-Regular"/>
              </a:rPr>
              <a:t>Let </a:t>
            </a:r>
            <a:r>
              <a:rPr lang="en-US" altLang="zh-CN" sz="2400" b="0" i="1" u="none" strike="noStrike" baseline="0" dirty="0">
                <a:latin typeface="STIXGeneral-Italic"/>
              </a:rPr>
              <a:t>M </a:t>
            </a:r>
            <a:r>
              <a:rPr lang="en-US" altLang="zh-CN" sz="2400" b="0" i="0" u="none" strike="noStrike" baseline="0" dirty="0">
                <a:latin typeface="STIXMath-Regular"/>
              </a:rPr>
              <a:t>= </a:t>
            </a:r>
            <a:r>
              <a:rPr lang="en-US" altLang="zh-CN" sz="2400" b="0" i="0" u="none" strike="noStrike" baseline="0" dirty="0">
                <a:latin typeface="STIXGeneral-Regular"/>
              </a:rPr>
              <a:t>(</a:t>
            </a:r>
            <a:r>
              <a:rPr lang="en-US" altLang="zh-CN" sz="2400" b="0" i="1" u="none" strike="noStrike" baseline="0" dirty="0">
                <a:latin typeface="STIXGeneral-Italic"/>
              </a:rPr>
              <a:t>S, I, O, f, g, s</a:t>
            </a:r>
            <a:r>
              <a:rPr lang="en-US" altLang="zh-CN" sz="2400" b="0" i="0" u="none" strike="noStrike" baseline="-25000" dirty="0">
                <a:latin typeface="STIXGeneral-Regular"/>
              </a:rPr>
              <a:t>0</a:t>
            </a:r>
            <a:r>
              <a:rPr lang="en-US" altLang="zh-CN" sz="2400" b="0" i="0" u="none" strike="noStrike" baseline="0" dirty="0">
                <a:latin typeface="STIXGeneral-Regular"/>
              </a:rPr>
              <a:t>) be a finite-state machine and </a:t>
            </a:r>
            <a:r>
              <a:rPr lang="en-US" altLang="zh-CN" sz="2400" b="0" i="1" u="none" strike="noStrike" baseline="0" dirty="0">
                <a:latin typeface="STIXGeneral-Italic"/>
              </a:rPr>
              <a:t>L </a:t>
            </a:r>
            <a:r>
              <a:rPr lang="en-US" altLang="zh-CN" sz="2400" b="0" i="1" u="none" strike="noStrike" baseline="0" dirty="0">
                <a:latin typeface="STIXMath-Italic"/>
              </a:rPr>
              <a:t>⊆ </a:t>
            </a:r>
            <a:r>
              <a:rPr lang="en-US" altLang="zh-CN" sz="2400" b="0" i="1" u="none" strike="noStrike" baseline="0" dirty="0">
                <a:latin typeface="STIXGeneral-Italic"/>
              </a:rPr>
              <a:t>I</a:t>
            </a:r>
            <a:r>
              <a:rPr lang="en-US" altLang="zh-CN" sz="2400" b="0" i="0" u="none" strike="noStrike" baseline="0" dirty="0">
                <a:latin typeface="STIXMath-Regular"/>
              </a:rPr>
              <a:t>∗</a:t>
            </a:r>
            <a:r>
              <a:rPr lang="en-US" altLang="zh-CN" sz="2400" b="0" i="0" u="none" strike="noStrike" baseline="0" dirty="0">
                <a:latin typeface="STIXGeneral-Regular"/>
              </a:rPr>
              <a:t>. We say that </a:t>
            </a:r>
            <a:r>
              <a:rPr lang="en-US" altLang="zh-CN" sz="2400" b="0" i="1" u="none" strike="noStrike" baseline="0" dirty="0">
                <a:latin typeface="STIXGeneral-Italic"/>
              </a:rPr>
              <a:t>M </a:t>
            </a:r>
            <a:r>
              <a:rPr lang="en-US" altLang="zh-CN" sz="2400" b="1" i="1" u="none" strike="noStrike" baseline="0" dirty="0">
                <a:latin typeface="STIXGeneral-Italic"/>
              </a:rPr>
              <a:t>recognizes</a:t>
            </a:r>
            <a:r>
              <a:rPr lang="en-US" altLang="zh-CN" sz="2400" b="0" i="1" u="none" strike="noStrike" baseline="0" dirty="0">
                <a:latin typeface="STIXGeneral-Italic"/>
              </a:rPr>
              <a:t> </a:t>
            </a:r>
            <a:r>
              <a:rPr lang="en-US" altLang="zh-CN" sz="2400" b="0" i="0" u="none" strike="noStrike" baseline="0" dirty="0">
                <a:latin typeface="STIXGeneral-Regular"/>
              </a:rPr>
              <a:t>(or </a:t>
            </a:r>
            <a:r>
              <a:rPr lang="en-US" altLang="zh-CN" sz="2400" b="1" i="1" u="none" strike="noStrike" baseline="0" dirty="0">
                <a:latin typeface="STIXGeneral-Italic"/>
              </a:rPr>
              <a:t>accepts</a:t>
            </a:r>
            <a:r>
              <a:rPr lang="en-US" altLang="zh-CN" sz="2400" b="0" i="0" u="none" strike="noStrike" baseline="0" dirty="0">
                <a:latin typeface="STIXGeneral-Regular"/>
              </a:rPr>
              <a:t>) </a:t>
            </a:r>
            <a:r>
              <a:rPr lang="en-US" altLang="zh-CN" sz="2400" b="0" i="1" u="none" strike="noStrike" baseline="0" dirty="0">
                <a:latin typeface="STIXGeneral-Italic"/>
              </a:rPr>
              <a:t>L </a:t>
            </a:r>
            <a:r>
              <a:rPr lang="en-US" altLang="zh-CN" sz="2400" b="0" i="0" u="none" strike="noStrike" baseline="0" dirty="0">
                <a:latin typeface="STIXGeneral-Regular"/>
              </a:rPr>
              <a:t>if an input string </a:t>
            </a:r>
            <a:r>
              <a:rPr lang="en-US" altLang="zh-CN" sz="2400" b="0" i="1" u="none" strike="noStrike" baseline="0" dirty="0">
                <a:latin typeface="STIXGeneral-Italic"/>
              </a:rPr>
              <a:t>x </a:t>
            </a:r>
            <a:r>
              <a:rPr lang="en-US" altLang="zh-CN" sz="2400" b="0" i="0" u="none" strike="noStrike" baseline="0" dirty="0">
                <a:latin typeface="STIXGeneral-Regular"/>
              </a:rPr>
              <a:t>belongs to </a:t>
            </a:r>
            <a:r>
              <a:rPr lang="en-US" altLang="zh-CN" sz="2400" b="0" i="1" u="none" strike="noStrike" baseline="0" dirty="0">
                <a:latin typeface="STIXGeneral-Italic"/>
              </a:rPr>
              <a:t>L </a:t>
            </a:r>
            <a:r>
              <a:rPr lang="en-US" altLang="zh-CN" sz="2400" b="0" i="0" u="none" strike="noStrike" baseline="0" dirty="0">
                <a:latin typeface="STIXGeneral-Regular"/>
              </a:rPr>
              <a:t>if and only if the last output bit produced by </a:t>
            </a:r>
            <a:r>
              <a:rPr lang="en-US" altLang="zh-CN" sz="2400" b="0" i="1" u="none" strike="noStrike" baseline="0" dirty="0">
                <a:latin typeface="STIXGeneral-Italic"/>
              </a:rPr>
              <a:t>M </a:t>
            </a:r>
            <a:r>
              <a:rPr lang="en-US" altLang="zh-CN" sz="2400" b="0" i="0" u="none" strike="noStrike" baseline="0" dirty="0">
                <a:latin typeface="STIXGeneral-Regular"/>
              </a:rPr>
              <a:t>when given </a:t>
            </a:r>
            <a:r>
              <a:rPr lang="en-US" altLang="zh-CN" sz="2400" b="0" i="1" u="none" strike="noStrike" baseline="0" dirty="0">
                <a:latin typeface="STIXGeneral-Italic"/>
              </a:rPr>
              <a:t>x </a:t>
            </a:r>
            <a:r>
              <a:rPr lang="en-US" altLang="zh-CN" sz="2400" b="0" i="0" u="none" strike="noStrike" baseline="0" dirty="0">
                <a:latin typeface="STIXGeneral-Regular"/>
              </a:rPr>
              <a:t>as input is a 1.</a:t>
            </a:r>
            <a:endParaRPr lang="en-US" sz="2400" dirty="0">
              <a:latin typeface="STIXGeneral-Regular"/>
            </a:endParaRPr>
          </a:p>
          <a:p>
            <a:pPr algn="l"/>
            <a:r>
              <a:rPr lang="en-US" altLang="zh-CN" sz="2400" b="0" i="0" u="none" strike="noStrike" baseline="0" dirty="0">
                <a:latin typeface="STIXGeneral-Regular"/>
              </a:rPr>
              <a:t>Note that another type of finite-state machine, giving no output, is usually used for language recognition. Finite-state machines with no output, also known as </a:t>
            </a:r>
            <a:r>
              <a:rPr lang="en-US" altLang="zh-CN" sz="2400" b="1" i="0" u="none" strike="noStrike" baseline="0" dirty="0">
                <a:latin typeface="STIXGeneral-Regular"/>
              </a:rPr>
              <a:t>finite-state automata</a:t>
            </a:r>
            <a:r>
              <a:rPr lang="en-US" altLang="zh-CN" sz="2400" b="0" i="0" u="none" strike="noStrike" baseline="0" dirty="0">
                <a:latin typeface="STIXGeneral-Regular"/>
              </a:rPr>
              <a:t>, have a set of final states and recognize a string if and only if it takes the start state to a final state. </a:t>
            </a:r>
            <a:endParaRPr lang="en-US" sz="2400" dirty="0"/>
          </a:p>
        </p:txBody>
      </p:sp>
    </p:spTree>
    <p:extLst>
      <p:ext uri="{BB962C8B-B14F-4D97-AF65-F5344CB8AC3E}">
        <p14:creationId xmlns:p14="http://schemas.microsoft.com/office/powerpoint/2010/main" val="2774836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 y="3200400"/>
            <a:ext cx="9144000" cy="1188720"/>
          </a:xfrm>
        </p:spPr>
        <p:txBody>
          <a:bodyPr anchor="b"/>
          <a:lstStyle/>
          <a:p>
            <a:r>
              <a:rPr lang="en-US" altLang="zh-CN" sz="5400" b="1" dirty="0"/>
              <a:t>Finite-State Machines </a:t>
            </a:r>
            <a:br>
              <a:rPr lang="en-US" altLang="zh-CN" sz="5400" b="1" dirty="0"/>
            </a:br>
            <a:r>
              <a:rPr lang="en-US" altLang="zh-CN" sz="5400" b="1" dirty="0"/>
              <a:t>with No Output</a:t>
            </a:r>
            <a:br>
              <a:rPr lang="en-US" altLang="zh-CN" sz="5400" b="1" dirty="0"/>
            </a:br>
            <a:br>
              <a:rPr lang="en-US" altLang="zh-CN" sz="3200" b="1" dirty="0"/>
            </a:br>
            <a:r>
              <a:rPr lang="zh-CN" altLang="en-US" b="1" dirty="0"/>
              <a:t>不带输出的有限状态机</a:t>
            </a:r>
            <a:endParaRPr lang="en-US" sz="5400" b="1" dirty="0"/>
          </a:p>
        </p:txBody>
      </p:sp>
      <p:sp>
        <p:nvSpPr>
          <p:cNvPr id="3" name="Content Placeholder 2"/>
          <p:cNvSpPr>
            <a:spLocks noGrp="1"/>
          </p:cNvSpPr>
          <p:nvPr>
            <p:ph idx="1"/>
          </p:nvPr>
        </p:nvSpPr>
        <p:spPr>
          <a:xfrm>
            <a:off x="3192379" y="4648200"/>
            <a:ext cx="2743200" cy="640080"/>
          </a:xfrm>
        </p:spPr>
        <p:txBody>
          <a:bodyPr/>
          <a:lstStyle/>
          <a:p>
            <a:pPr algn="ctr"/>
            <a:r>
              <a:rPr lang="en-US" dirty="0"/>
              <a:t>Section 13.3</a:t>
            </a:r>
          </a:p>
        </p:txBody>
      </p:sp>
    </p:spTree>
    <p:extLst>
      <p:ext uri="{BB962C8B-B14F-4D97-AF65-F5344CB8AC3E}">
        <p14:creationId xmlns:p14="http://schemas.microsoft.com/office/powerpoint/2010/main" val="377400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altLang="zh-CN" sz="4000" b="1" dirty="0"/>
              <a:t>Finite-State Machines with No Output</a:t>
            </a:r>
            <a:endParaRPr lang="en-US" sz="4000" dirty="0"/>
          </a:p>
        </p:txBody>
      </p:sp>
      <p:sp>
        <p:nvSpPr>
          <p:cNvPr id="10" name="Content Placeholder 4"/>
          <p:cNvSpPr>
            <a:spLocks noGrp="1"/>
          </p:cNvSpPr>
          <p:nvPr>
            <p:ph idx="14"/>
          </p:nvPr>
        </p:nvSpPr>
        <p:spPr>
          <a:xfrm>
            <a:off x="457200" y="1066800"/>
            <a:ext cx="8229600" cy="4413504"/>
          </a:xfrm>
        </p:spPr>
        <p:txBody>
          <a:bodyPr/>
          <a:lstStyle/>
          <a:p>
            <a:pPr algn="l"/>
            <a:r>
              <a:rPr lang="en-US" altLang="zh-CN" sz="2400" b="0" i="0" u="none" strike="noStrike" baseline="0" dirty="0">
                <a:solidFill>
                  <a:srgbClr val="000000"/>
                </a:solidFill>
                <a:latin typeface="STIXGeneral-Regular"/>
              </a:rPr>
              <a:t>One of the most important applications of finite-state machines is in language recognition. This plays a fundamental role in the design and construction of compilers for programming languages. </a:t>
            </a:r>
          </a:p>
          <a:p>
            <a:pPr algn="l"/>
            <a:r>
              <a:rPr lang="en-US" altLang="zh-CN" sz="2400" b="0" i="0" u="none" strike="noStrike" baseline="0" dirty="0">
                <a:solidFill>
                  <a:srgbClr val="000000"/>
                </a:solidFill>
                <a:latin typeface="STIXGeneral-Regular"/>
              </a:rPr>
              <a:t>In Section 13.2 we showed that a finite-state machine with output can be used to recognize a language, by giving an output of 1 when a string from the language has been read and a 0 otherwise. </a:t>
            </a:r>
          </a:p>
          <a:p>
            <a:pPr algn="l"/>
            <a:r>
              <a:rPr lang="en-US" altLang="zh-CN" sz="2400" b="0" i="0" u="none" strike="noStrike" baseline="0" dirty="0">
                <a:solidFill>
                  <a:srgbClr val="000000"/>
                </a:solidFill>
                <a:latin typeface="STIXGeneral-Regular"/>
              </a:rPr>
              <a:t>However, there are other types of finite-state machines that are specially designed for recognizing languages. Instead of producing output, these machines have final states. A string is recognized if and only if it takes the starting state to one of these final states.</a:t>
            </a:r>
            <a:endParaRPr lang="en-US" sz="2400" dirty="0"/>
          </a:p>
        </p:txBody>
      </p:sp>
    </p:spTree>
    <p:extLst>
      <p:ext uri="{BB962C8B-B14F-4D97-AF65-F5344CB8AC3E}">
        <p14:creationId xmlns:p14="http://schemas.microsoft.com/office/powerpoint/2010/main" val="261534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p:txBody>
          <a:bodyPr/>
          <a:lstStyle/>
          <a:p>
            <a:pPr>
              <a:spcAft>
                <a:spcPts val="1200"/>
              </a:spcAft>
            </a:pPr>
            <a:r>
              <a:rPr lang="en-US" dirty="0"/>
              <a:t>Phrase-Structure Grammars</a:t>
            </a:r>
          </a:p>
          <a:p>
            <a:pPr>
              <a:spcAft>
                <a:spcPts val="1200"/>
              </a:spcAft>
            </a:pPr>
            <a:r>
              <a:rPr lang="en-US" dirty="0"/>
              <a:t>Types of Phrase-Structure Grammars</a:t>
            </a:r>
          </a:p>
          <a:p>
            <a:pPr>
              <a:spcAft>
                <a:spcPts val="1200"/>
              </a:spcAft>
            </a:pPr>
            <a:r>
              <a:rPr lang="en-US" dirty="0"/>
              <a:t>Derivation Trees</a:t>
            </a:r>
          </a:p>
          <a:p>
            <a:pPr>
              <a:spcAft>
                <a:spcPts val="1200"/>
              </a:spcAft>
            </a:pPr>
            <a:r>
              <a:rPr lang="en-US" dirty="0"/>
              <a:t>Backus-Naur Form</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Set of Strings</a:t>
            </a:r>
          </a:p>
          <a:p>
            <a:pPr marL="457200" indent="-457200">
              <a:spcAft>
                <a:spcPts val="1200"/>
              </a:spcAft>
              <a:buFont typeface="Arial" panose="020B0604020202020204" pitchFamily="34" charset="0"/>
              <a:buChar char="•"/>
            </a:pPr>
            <a:r>
              <a:rPr lang="en-US" dirty="0"/>
              <a:t>Finite-State Automata</a:t>
            </a:r>
          </a:p>
          <a:p>
            <a:pPr marL="457200" indent="-457200">
              <a:spcAft>
                <a:spcPts val="1200"/>
              </a:spcAft>
              <a:buFont typeface="Arial" panose="020B0604020202020204" pitchFamily="34" charset="0"/>
              <a:buChar char="•"/>
            </a:pPr>
            <a:r>
              <a:rPr lang="en-US" dirty="0"/>
              <a:t>Language Recognition by Finite-State Machines</a:t>
            </a:r>
          </a:p>
          <a:p>
            <a:pPr marL="457200" indent="-457200">
              <a:spcAft>
                <a:spcPts val="1200"/>
              </a:spcAft>
              <a:buFont typeface="Arial" panose="020B0604020202020204" pitchFamily="34" charset="0"/>
              <a:buChar char="•"/>
            </a:pPr>
            <a:r>
              <a:rPr lang="en-US" dirty="0"/>
              <a:t>Designing Finite-State Automata</a:t>
            </a:r>
          </a:p>
          <a:p>
            <a:pPr marL="457200" indent="-457200">
              <a:spcAft>
                <a:spcPts val="1200"/>
              </a:spcAft>
              <a:buFont typeface="Arial" panose="020B0604020202020204" pitchFamily="34" charset="0"/>
              <a:buChar char="•"/>
            </a:pPr>
            <a:r>
              <a:rPr lang="en-US" dirty="0"/>
              <a:t>Nondeterministic Finite-State Automata</a:t>
            </a:r>
          </a:p>
        </p:txBody>
      </p:sp>
    </p:spTree>
    <p:extLst>
      <p:ext uri="{BB962C8B-B14F-4D97-AF65-F5344CB8AC3E}">
        <p14:creationId xmlns:p14="http://schemas.microsoft.com/office/powerpoint/2010/main" val="1488189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88720"/>
          </a:xfrm>
        </p:spPr>
        <p:txBody>
          <a:bodyPr/>
          <a:lstStyle/>
          <a:p>
            <a:r>
              <a:rPr lang="en-US" dirty="0"/>
              <a:t>Set of Strings</a:t>
            </a:r>
          </a:p>
        </p:txBody>
      </p:sp>
      <p:pic>
        <p:nvPicPr>
          <p:cNvPr id="8" name="Picture 2" descr="A portrait of Stephen Cole Kleen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13361" y="36576"/>
            <a:ext cx="954439"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974080" y="304800"/>
            <a:ext cx="2103120" cy="685800"/>
          </a:xfrm>
        </p:spPr>
        <p:txBody>
          <a:bodyPr/>
          <a:lstStyle/>
          <a:p>
            <a:pPr algn="r"/>
            <a:r>
              <a:rPr lang="en-US" sz="1800" dirty="0"/>
              <a:t>Stephen Cole Kleene (</a:t>
            </a:r>
            <a:r>
              <a:rPr lang="en-US" sz="1800" dirty="0">
                <a:ea typeface="Cambria Math" pitchFamily="18" charset="0"/>
              </a:rPr>
              <a:t>1909-1994</a:t>
            </a:r>
            <a:r>
              <a:rPr lang="en-US" sz="1800" dirty="0"/>
              <a:t>)</a:t>
            </a:r>
          </a:p>
        </p:txBody>
      </p:sp>
      <p:sp>
        <p:nvSpPr>
          <p:cNvPr id="10" name="Content Placeholder 4"/>
          <p:cNvSpPr>
            <a:spLocks noGrp="1"/>
          </p:cNvSpPr>
          <p:nvPr>
            <p:ph idx="14"/>
          </p:nvPr>
        </p:nvSpPr>
        <p:spPr>
          <a:xfrm>
            <a:off x="457200" y="1301496"/>
            <a:ext cx="8138160" cy="4413504"/>
          </a:xfrm>
        </p:spPr>
        <p:txBody>
          <a:bodyPr/>
          <a:lstStyle/>
          <a:p>
            <a:pPr>
              <a:lnSpc>
                <a:spcPct val="85000"/>
              </a:lnSpc>
              <a:spcBef>
                <a:spcPts val="0"/>
              </a:spcBef>
              <a:spcAft>
                <a:spcPts val="1200"/>
              </a:spcAft>
            </a:pPr>
            <a:r>
              <a:rPr lang="en-US" sz="2200" dirty="0"/>
              <a:t>FSMs with no output, but with some states designated as </a:t>
            </a:r>
            <a:r>
              <a:rPr lang="en-US" sz="2200" i="1" dirty="0">
                <a:solidFill>
                  <a:srgbClr val="C00000"/>
                </a:solidFill>
              </a:rPr>
              <a:t>accepting states</a:t>
            </a:r>
            <a:r>
              <a:rPr lang="en-US" sz="2200" dirty="0"/>
              <a:t>,  are </a:t>
            </a:r>
            <a:r>
              <a:rPr lang="en-US" sz="2200" b="1" dirty="0">
                <a:solidFill>
                  <a:srgbClr val="C00000"/>
                </a:solidFill>
              </a:rPr>
              <a:t>specifically designed for recognizing languages</a:t>
            </a:r>
            <a:r>
              <a:rPr lang="en-US" sz="2200" dirty="0"/>
              <a:t>. </a:t>
            </a:r>
          </a:p>
          <a:p>
            <a:pPr>
              <a:lnSpc>
                <a:spcPct val="85000"/>
              </a:lnSpc>
              <a:spcBef>
                <a:spcPts val="0"/>
              </a:spcBef>
              <a:spcAft>
                <a:spcPts val="1200"/>
              </a:spcAft>
            </a:pPr>
            <a:r>
              <a:rPr lang="en-US" altLang="zh-CN" sz="2200" b="1" dirty="0">
                <a:solidFill>
                  <a:schemeClr val="bg2"/>
                </a:solidFill>
              </a:rPr>
              <a:t>Definition:</a:t>
            </a:r>
            <a:r>
              <a:rPr lang="zh-CN" altLang="en-US" sz="2200" b="1" dirty="0">
                <a:solidFill>
                  <a:schemeClr val="bg2"/>
                </a:solidFill>
              </a:rPr>
              <a:t> </a:t>
            </a:r>
            <a:r>
              <a:rPr lang="en-US" sz="2200" dirty="0"/>
              <a:t>The </a:t>
            </a:r>
            <a:r>
              <a:rPr lang="en-US" sz="2200" i="1" dirty="0">
                <a:solidFill>
                  <a:srgbClr val="C00000"/>
                </a:solidFill>
              </a:rPr>
              <a:t>concatenation</a:t>
            </a:r>
            <a:r>
              <a:rPr lang="en-US" sz="2200" dirty="0"/>
              <a:t> (</a:t>
            </a:r>
            <a:r>
              <a:rPr lang="zh-CN" altLang="en-US" sz="2200" dirty="0"/>
              <a:t>串接</a:t>
            </a:r>
            <a:r>
              <a:rPr lang="en-US" sz="2200" dirty="0"/>
              <a:t>) of </a:t>
            </a:r>
            <a:r>
              <a:rPr lang="en-US" sz="2200" i="1" dirty="0">
                <a:solidFill>
                  <a:srgbClr val="C00000"/>
                </a:solidFill>
              </a:rPr>
              <a:t>A</a:t>
            </a:r>
            <a:r>
              <a:rPr lang="en-US" sz="2200" dirty="0"/>
              <a:t> and </a:t>
            </a:r>
            <a:r>
              <a:rPr lang="en-US" sz="2200" i="1" dirty="0">
                <a:solidFill>
                  <a:srgbClr val="C00000"/>
                </a:solidFill>
              </a:rPr>
              <a:t>B</a:t>
            </a:r>
            <a:r>
              <a:rPr lang="en-US" sz="2200" i="1" dirty="0"/>
              <a:t>,</a:t>
            </a:r>
            <a:r>
              <a:rPr lang="en-US" sz="2200" dirty="0"/>
              <a:t> where </a:t>
            </a:r>
            <a:r>
              <a:rPr lang="en-US" sz="2200" i="1" dirty="0"/>
              <a:t>A</a:t>
            </a:r>
            <a:r>
              <a:rPr lang="en-US" sz="2200" dirty="0"/>
              <a:t> and </a:t>
            </a:r>
            <a:r>
              <a:rPr lang="en-US" sz="2200" i="1" dirty="0"/>
              <a:t>B</a:t>
            </a:r>
            <a:r>
              <a:rPr lang="en-US" sz="2200" dirty="0"/>
              <a:t> are subsets of </a:t>
            </a:r>
            <a:r>
              <a:rPr lang="en-US" sz="2200" i="1" dirty="0">
                <a:solidFill>
                  <a:srgbClr val="C00000"/>
                </a:solidFill>
              </a:rPr>
              <a:t>V</a:t>
            </a:r>
            <a:r>
              <a:rPr lang="en-US" sz="2200" dirty="0">
                <a:solidFill>
                  <a:srgbClr val="C00000"/>
                </a:solidFill>
              </a:rPr>
              <a:t>*</a:t>
            </a:r>
            <a:r>
              <a:rPr lang="en-US" sz="2200" dirty="0"/>
              <a:t>, denoted by </a:t>
            </a:r>
            <a:r>
              <a:rPr lang="en-US" sz="2200" i="1" dirty="0">
                <a:solidFill>
                  <a:srgbClr val="C00000"/>
                </a:solidFill>
              </a:rPr>
              <a:t>AB</a:t>
            </a:r>
            <a:r>
              <a:rPr lang="en-US" sz="2200" dirty="0"/>
              <a:t>, is the set of all strings of the form </a:t>
            </a:r>
            <a:r>
              <a:rPr lang="en-US" sz="2200" i="1" dirty="0" err="1">
                <a:solidFill>
                  <a:srgbClr val="C00000"/>
                </a:solidFill>
              </a:rPr>
              <a:t>xy</a:t>
            </a:r>
            <a:r>
              <a:rPr lang="en-US" sz="2200" dirty="0"/>
              <a:t>, where </a:t>
            </a:r>
            <a:r>
              <a:rPr lang="en-US" sz="2200" i="1" dirty="0">
                <a:solidFill>
                  <a:srgbClr val="C00000"/>
                </a:solidFill>
              </a:rPr>
              <a:t>x</a:t>
            </a:r>
            <a:r>
              <a:rPr lang="en-US" sz="2200" dirty="0"/>
              <a:t> is a string in </a:t>
            </a:r>
            <a:r>
              <a:rPr lang="en-US" sz="2200" i="1" dirty="0">
                <a:solidFill>
                  <a:srgbClr val="C00000"/>
                </a:solidFill>
              </a:rPr>
              <a:t>A</a:t>
            </a:r>
            <a:r>
              <a:rPr lang="en-US" sz="2200" dirty="0"/>
              <a:t> and </a:t>
            </a:r>
            <a:r>
              <a:rPr lang="en-US" sz="2200" i="1" dirty="0">
                <a:solidFill>
                  <a:srgbClr val="C00000"/>
                </a:solidFill>
              </a:rPr>
              <a:t>y</a:t>
            </a:r>
            <a:r>
              <a:rPr lang="en-US" sz="2200" dirty="0"/>
              <a:t> is a string in </a:t>
            </a:r>
            <a:r>
              <a:rPr lang="en-US" sz="2200" i="1" dirty="0">
                <a:solidFill>
                  <a:srgbClr val="C00000"/>
                </a:solidFill>
              </a:rPr>
              <a:t>B</a:t>
            </a:r>
            <a:r>
              <a:rPr lang="en-US" sz="2200" dirty="0"/>
              <a:t>.</a:t>
            </a:r>
          </a:p>
          <a:p>
            <a:pPr>
              <a:lnSpc>
                <a:spcPct val="85000"/>
              </a:lnSpc>
              <a:spcBef>
                <a:spcPts val="0"/>
              </a:spcBef>
            </a:pPr>
            <a:r>
              <a:rPr lang="en-US" sz="2200" b="1" dirty="0">
                <a:solidFill>
                  <a:schemeClr val="bg2"/>
                </a:solidFill>
              </a:rPr>
              <a:t>Example: </a:t>
            </a:r>
            <a:r>
              <a:rPr lang="en-US" sz="2200" dirty="0"/>
              <a:t>Let </a:t>
            </a:r>
            <a:r>
              <a:rPr lang="en-US" sz="2200" i="1" dirty="0"/>
              <a:t>A </a:t>
            </a:r>
            <a:r>
              <a:rPr lang="en-US" sz="2200" dirty="0"/>
              <a:t>= {</a:t>
            </a:r>
            <a:r>
              <a:rPr lang="en-US" sz="2200" dirty="0">
                <a:ea typeface="Cambria Math" pitchFamily="18" charset="0"/>
              </a:rPr>
              <a:t>0</a:t>
            </a:r>
            <a:r>
              <a:rPr lang="en-US" sz="2200" dirty="0"/>
              <a:t>, </a:t>
            </a:r>
            <a:r>
              <a:rPr lang="en-US" sz="2200" dirty="0">
                <a:ea typeface="Cambria Math" pitchFamily="18" charset="0"/>
              </a:rPr>
              <a:t>11</a:t>
            </a:r>
            <a:r>
              <a:rPr lang="en-US" sz="2200" dirty="0"/>
              <a:t>} and </a:t>
            </a:r>
            <a:r>
              <a:rPr lang="en-US" sz="2200" i="1" dirty="0"/>
              <a:t>B</a:t>
            </a:r>
            <a:r>
              <a:rPr lang="en-US" sz="2200" dirty="0"/>
              <a:t> = {</a:t>
            </a:r>
            <a:r>
              <a:rPr lang="en-US" sz="2200" dirty="0">
                <a:ea typeface="Cambria Math" pitchFamily="18" charset="0"/>
              </a:rPr>
              <a:t>1</a:t>
            </a:r>
            <a:r>
              <a:rPr lang="en-US" sz="2200" dirty="0"/>
              <a:t>, </a:t>
            </a:r>
            <a:r>
              <a:rPr lang="en-US" sz="2200" dirty="0">
                <a:ea typeface="Cambria Math" pitchFamily="18" charset="0"/>
              </a:rPr>
              <a:t>10</a:t>
            </a:r>
            <a:r>
              <a:rPr lang="en-US" sz="2200" dirty="0"/>
              <a:t>, </a:t>
            </a:r>
            <a:r>
              <a:rPr lang="en-US" sz="2200" dirty="0">
                <a:ea typeface="Cambria Math" pitchFamily="18" charset="0"/>
              </a:rPr>
              <a:t>110</a:t>
            </a:r>
            <a:r>
              <a:rPr lang="en-US" sz="2200" dirty="0"/>
              <a:t>}. Then</a:t>
            </a:r>
          </a:p>
          <a:p>
            <a:pPr marL="914400">
              <a:lnSpc>
                <a:spcPct val="85000"/>
              </a:lnSpc>
              <a:spcBef>
                <a:spcPts val="0"/>
              </a:spcBef>
            </a:pPr>
            <a:r>
              <a:rPr lang="en-US" sz="2200" i="1" dirty="0"/>
              <a:t>AB</a:t>
            </a:r>
            <a:r>
              <a:rPr lang="en-US" sz="2200" dirty="0"/>
              <a:t> = {</a:t>
            </a:r>
            <a:r>
              <a:rPr lang="en-US" sz="2200" dirty="0">
                <a:ea typeface="Cambria Math" pitchFamily="18" charset="0"/>
              </a:rPr>
              <a:t>01, 010, 0110, 111, 110, 11110</a:t>
            </a:r>
            <a:r>
              <a:rPr lang="en-US" sz="2200" dirty="0"/>
              <a:t>} and</a:t>
            </a:r>
          </a:p>
          <a:p>
            <a:pPr marL="914400">
              <a:lnSpc>
                <a:spcPct val="85000"/>
              </a:lnSpc>
              <a:spcBef>
                <a:spcPts val="0"/>
              </a:spcBef>
            </a:pPr>
            <a:r>
              <a:rPr lang="en-US" sz="2200" i="1" dirty="0"/>
              <a:t>BA</a:t>
            </a:r>
            <a:r>
              <a:rPr lang="en-US" sz="2200" dirty="0"/>
              <a:t> = {</a:t>
            </a:r>
            <a:r>
              <a:rPr lang="en-US" sz="2200" dirty="0">
                <a:ea typeface="Cambria Math" pitchFamily="18" charset="0"/>
              </a:rPr>
              <a:t>10, 111, 100, 1011, 1100, 11011</a:t>
            </a:r>
            <a:r>
              <a:rPr lang="en-US" sz="2200" dirty="0"/>
              <a:t>}</a:t>
            </a:r>
          </a:p>
          <a:p>
            <a:pPr marL="342900" indent="-342900" algn="l">
              <a:spcBef>
                <a:spcPts val="0"/>
              </a:spcBef>
              <a:buFont typeface="Wingdings" panose="05000000000000000000" pitchFamily="2" charset="2"/>
              <a:buChar char="p"/>
            </a:pPr>
            <a:r>
              <a:rPr lang="en-US" altLang="zh-CN" sz="2200" b="0" i="0" u="none" strike="noStrike" baseline="0" dirty="0">
                <a:latin typeface="STIXGeneral-Regular"/>
              </a:rPr>
              <a:t>We can define </a:t>
            </a:r>
            <a:r>
              <a:rPr lang="en-US" altLang="zh-CN" sz="2200" b="0" i="1" u="none" strike="noStrike" baseline="0" dirty="0">
                <a:latin typeface="STIXGeneral-Italic"/>
              </a:rPr>
              <a:t>A</a:t>
            </a:r>
            <a:r>
              <a:rPr lang="en-US" altLang="zh-CN" sz="2200" b="0" i="1" u="none" strike="noStrike" baseline="30000" dirty="0">
                <a:latin typeface="STIXGeneral-Italic"/>
              </a:rPr>
              <a:t>n</a:t>
            </a:r>
            <a:r>
              <a:rPr lang="en-US" altLang="zh-CN" sz="2200" b="0" i="0" u="none" strike="noStrike" baseline="0" dirty="0">
                <a:latin typeface="STIXGeneral-Regular"/>
              </a:rPr>
              <a:t>, for </a:t>
            </a:r>
            <a:r>
              <a:rPr lang="en-US" altLang="zh-CN" sz="2200" b="0" i="1" u="none" strike="noStrike" baseline="0" dirty="0">
                <a:latin typeface="STIXGeneral-Italic"/>
              </a:rPr>
              <a:t>n </a:t>
            </a:r>
            <a:r>
              <a:rPr lang="en-US" altLang="zh-CN" sz="2200" b="0" i="0" u="none" strike="noStrike" baseline="0" dirty="0">
                <a:latin typeface="STIXMath-Regular"/>
              </a:rPr>
              <a:t>= </a:t>
            </a:r>
            <a:r>
              <a:rPr lang="en-US" altLang="zh-CN" sz="2200" b="0" i="0" u="none" strike="noStrike" baseline="0" dirty="0">
                <a:latin typeface="STIXGeneral-Regular"/>
              </a:rPr>
              <a:t>0</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2</a:t>
            </a:r>
            <a:r>
              <a:rPr lang="en-US" altLang="zh-CN" sz="2200" b="0" i="1" u="none" strike="noStrike" baseline="0" dirty="0">
                <a:latin typeface="STIXGeneral-Italic"/>
              </a:rPr>
              <a:t>,</a:t>
            </a:r>
            <a:r>
              <a:rPr lang="en-US" altLang="zh-CN" sz="2200" b="0" i="0" u="none" strike="noStrike" baseline="0" dirty="0">
                <a:latin typeface="STIXMath-Regular"/>
              </a:rPr>
              <a:t>…</a:t>
            </a:r>
            <a:r>
              <a:rPr lang="en-US" altLang="zh-CN" sz="2200" b="0" i="1" u="none" strike="noStrike" baseline="0" dirty="0">
                <a:latin typeface="STIXMath-Italic"/>
              </a:rPr>
              <a:t>. </a:t>
            </a:r>
            <a:r>
              <a:rPr lang="en-US" altLang="zh-CN" sz="2200" b="0" i="0" u="none" strike="noStrike" baseline="0" dirty="0">
                <a:latin typeface="STIXGeneral-Regular"/>
              </a:rPr>
              <a:t>This is done recursively by specifying that</a:t>
            </a:r>
          </a:p>
          <a:p>
            <a:pPr algn="l">
              <a:spcBef>
                <a:spcPts val="0"/>
              </a:spcBef>
            </a:pPr>
            <a:r>
              <a:rPr lang="en-US" altLang="zh-CN" sz="2200" b="0" i="1" u="none" strike="noStrike" baseline="0" dirty="0">
                <a:latin typeface="STIXGeneral-Italic"/>
              </a:rPr>
              <a:t>		A</a:t>
            </a:r>
            <a:r>
              <a:rPr lang="en-US" altLang="zh-CN" sz="2200" i="1" baseline="30000" dirty="0">
                <a:latin typeface="STIXGeneral-Italic"/>
              </a:rPr>
              <a:t>0</a:t>
            </a:r>
            <a:r>
              <a:rPr lang="en-US" altLang="zh-CN" sz="2200" b="0" i="0" u="none" strike="noStrike" baseline="0" dirty="0">
                <a:latin typeface="STIXGeneral-Regular"/>
              </a:rPr>
              <a:t> </a:t>
            </a:r>
            <a:r>
              <a:rPr lang="en-US" altLang="zh-CN" sz="2200" b="0" i="0" u="none" strike="noStrike" baseline="0" dirty="0">
                <a:latin typeface="STIXMath-Regular"/>
              </a:rPr>
              <a:t>= {</a:t>
            </a:r>
            <a:r>
              <a:rPr lang="zh-CN" altLang="en-US" sz="2200" b="0" i="1" u="none" strike="noStrike" baseline="0" dirty="0">
                <a:latin typeface="STIXMath-Italic"/>
              </a:rPr>
              <a:t>𝜆 </a:t>
            </a:r>
            <a:r>
              <a:rPr lang="en-US" altLang="zh-CN" sz="2200" b="0" i="0" u="none" strike="noStrike" baseline="0" dirty="0">
                <a:latin typeface="STIXMath-Regular"/>
              </a:rPr>
              <a:t>}</a:t>
            </a:r>
            <a:r>
              <a:rPr lang="en-US" altLang="zh-CN" sz="2200" b="0" i="1" u="none" strike="noStrike" baseline="0" dirty="0">
                <a:latin typeface="STIXGeneral-Italic"/>
              </a:rPr>
              <a:t>,</a:t>
            </a:r>
          </a:p>
          <a:p>
            <a:pPr algn="l">
              <a:spcBef>
                <a:spcPts val="0"/>
              </a:spcBef>
            </a:pPr>
            <a:r>
              <a:rPr lang="pt-BR" altLang="zh-CN" sz="2200" b="0" i="1" u="none" strike="noStrike" baseline="0" dirty="0">
                <a:latin typeface="STIXGeneral-Italic"/>
              </a:rPr>
              <a:t>		A</a:t>
            </a:r>
            <a:r>
              <a:rPr lang="pt-BR" altLang="zh-CN" sz="2200" i="1" baseline="30000" dirty="0">
                <a:latin typeface="STIXGeneral-Italic"/>
              </a:rPr>
              <a:t>n+1 </a:t>
            </a:r>
            <a:r>
              <a:rPr lang="pt-BR" altLang="zh-CN" sz="2200" b="0" i="0" u="none" strike="noStrike" baseline="0" dirty="0">
                <a:latin typeface="STIXMath-Regular"/>
              </a:rPr>
              <a:t>= </a:t>
            </a:r>
            <a:r>
              <a:rPr lang="pt-BR" altLang="zh-CN" sz="2200" b="0" i="1" u="none" strike="noStrike" baseline="0" dirty="0">
                <a:latin typeface="STIXGeneral-Italic"/>
              </a:rPr>
              <a:t>A</a:t>
            </a:r>
            <a:r>
              <a:rPr lang="pt-BR" altLang="zh-CN" sz="2200" i="1" baseline="30000" dirty="0">
                <a:latin typeface="STIXGeneral-Italic"/>
              </a:rPr>
              <a:t>n</a:t>
            </a:r>
            <a:r>
              <a:rPr lang="pt-BR" altLang="zh-CN" sz="2200" b="0" i="1" u="none" strike="noStrike" baseline="0" dirty="0">
                <a:latin typeface="STIXGeneral-Italic"/>
              </a:rPr>
              <a:t>A </a:t>
            </a:r>
            <a:r>
              <a:rPr lang="pt-BR" altLang="zh-CN" sz="2200" b="0" i="0" u="none" strike="noStrike" baseline="0" dirty="0">
                <a:latin typeface="STIXGeneral-Regular"/>
              </a:rPr>
              <a:t>for </a:t>
            </a:r>
            <a:r>
              <a:rPr lang="pt-BR" altLang="zh-CN" sz="2200" b="0" i="1" u="none" strike="noStrike" baseline="0" dirty="0">
                <a:latin typeface="STIXGeneral-Italic"/>
              </a:rPr>
              <a:t>n </a:t>
            </a:r>
            <a:r>
              <a:rPr lang="pt-BR" altLang="zh-CN" sz="2200" b="0" i="0" u="none" strike="noStrike" baseline="0" dirty="0">
                <a:latin typeface="STIXMath-Regular"/>
              </a:rPr>
              <a:t>= </a:t>
            </a:r>
            <a:r>
              <a:rPr lang="pt-BR" altLang="zh-CN" sz="2200" b="0" i="0" u="none" strike="noStrike" baseline="0" dirty="0">
                <a:latin typeface="STIXGeneral-Regular"/>
              </a:rPr>
              <a:t>0</a:t>
            </a:r>
            <a:r>
              <a:rPr lang="pt-BR" altLang="zh-CN" sz="2200" b="0" i="1" u="none" strike="noStrike" baseline="0" dirty="0">
                <a:latin typeface="STIXGeneral-Italic"/>
              </a:rPr>
              <a:t>, </a:t>
            </a:r>
            <a:r>
              <a:rPr lang="pt-BR" altLang="zh-CN" sz="2200" b="0" i="0" u="none" strike="noStrike" baseline="0" dirty="0">
                <a:latin typeface="STIXGeneral-Regular"/>
              </a:rPr>
              <a:t>1</a:t>
            </a:r>
            <a:r>
              <a:rPr lang="pt-BR" altLang="zh-CN" sz="2200" b="0" i="1" u="none" strike="noStrike" baseline="0" dirty="0">
                <a:latin typeface="STIXGeneral-Italic"/>
              </a:rPr>
              <a:t>, </a:t>
            </a:r>
            <a:r>
              <a:rPr lang="pt-BR" altLang="zh-CN" sz="2200" b="0" i="0" u="none" strike="noStrike" baseline="0" dirty="0">
                <a:latin typeface="STIXGeneral-Regular"/>
              </a:rPr>
              <a:t>2</a:t>
            </a:r>
            <a:r>
              <a:rPr lang="pt-BR" altLang="zh-CN" sz="2200" b="0" i="1" u="none" strike="noStrike" baseline="0" dirty="0">
                <a:latin typeface="STIXGeneral-Italic"/>
              </a:rPr>
              <a:t>,</a:t>
            </a:r>
            <a:r>
              <a:rPr lang="pt-BR" altLang="zh-CN" sz="2200" b="0" i="0" u="none" strike="noStrike" baseline="0" dirty="0">
                <a:latin typeface="STIXMath-Regular"/>
              </a:rPr>
              <a:t>…</a:t>
            </a:r>
            <a:r>
              <a:rPr lang="pt-BR" altLang="zh-CN" sz="2200" b="0" i="1" u="none" strike="noStrike" baseline="0" dirty="0">
                <a:latin typeface="STIXMath-Italic"/>
              </a:rPr>
              <a:t>.</a:t>
            </a:r>
          </a:p>
          <a:p>
            <a:pPr algn="l">
              <a:spcBef>
                <a:spcPts val="0"/>
              </a:spcBef>
            </a:pPr>
            <a:r>
              <a:rPr lang="en-US" altLang="zh-CN" sz="2200" b="1" dirty="0">
                <a:solidFill>
                  <a:schemeClr val="bg2"/>
                </a:solidFill>
              </a:rPr>
              <a:t>Example: </a:t>
            </a:r>
            <a:r>
              <a:rPr lang="en-US" altLang="zh-CN" sz="2200" b="0" i="0" u="none" strike="noStrike" baseline="0" dirty="0">
                <a:latin typeface="STIXGeneral-Regular"/>
              </a:rPr>
              <a:t>Let </a:t>
            </a:r>
            <a:r>
              <a:rPr lang="en-US" altLang="zh-CN" sz="2200" b="0" i="1" u="none" strike="noStrike" baseline="0" dirty="0">
                <a:latin typeface="STIXGeneral-Italic"/>
              </a:rPr>
              <a:t>A </a:t>
            </a:r>
            <a:r>
              <a:rPr lang="en-US" altLang="zh-CN" sz="2200" b="0" i="0" u="none" strike="noStrike" baseline="0" dirty="0">
                <a:latin typeface="STIXMath-Regular"/>
              </a:rPr>
              <a:t>= {</a:t>
            </a:r>
            <a:r>
              <a:rPr lang="en-US" altLang="zh-CN" sz="2200" b="0" i="0" u="none" strike="noStrike" baseline="0" dirty="0">
                <a:latin typeface="STIXGeneral-Regular"/>
              </a:rPr>
              <a:t>1</a:t>
            </a:r>
            <a:r>
              <a:rPr lang="en-US" altLang="zh-CN" sz="2200" b="0" i="1" u="none" strike="noStrike" baseline="0" dirty="0">
                <a:latin typeface="STIXGeneral-Italic"/>
              </a:rPr>
              <a:t>,</a:t>
            </a:r>
            <a:r>
              <a:rPr lang="en-US" altLang="zh-CN" sz="2200" b="0" i="0" u="none" strike="noStrike" baseline="0" dirty="0">
                <a:latin typeface="STIXGeneral-Regular"/>
              </a:rPr>
              <a:t>00</a:t>
            </a:r>
            <a:r>
              <a:rPr lang="en-US" altLang="zh-CN" sz="2200" b="0" i="0" u="none" strike="noStrike" baseline="0" dirty="0">
                <a:latin typeface="STIXMath-Regular"/>
              </a:rPr>
              <a:t>}</a:t>
            </a:r>
            <a:r>
              <a:rPr lang="en-US" altLang="zh-CN" sz="2200" b="0" i="0" u="none" strike="noStrike" baseline="0" dirty="0">
                <a:latin typeface="STIXGeneral-Regular"/>
              </a:rPr>
              <a:t>.</a:t>
            </a:r>
            <a:r>
              <a:rPr lang="pt-BR" altLang="zh-CN" sz="2200" i="1" dirty="0">
                <a:latin typeface="STIXMath-Italic"/>
              </a:rPr>
              <a:t> </a:t>
            </a:r>
            <a:r>
              <a:rPr lang="en-US" altLang="zh-CN" sz="2200" b="0" i="0" u="none" strike="noStrike" baseline="0" dirty="0">
                <a:latin typeface="STIXGeneral-Regular"/>
              </a:rPr>
              <a:t>We have </a:t>
            </a:r>
            <a:r>
              <a:rPr lang="en-US" altLang="zh-CN" sz="2200" b="0" i="1" u="none" strike="noStrike" baseline="0" dirty="0">
                <a:latin typeface="STIXGeneral-Italic"/>
              </a:rPr>
              <a:t>A</a:t>
            </a:r>
            <a:r>
              <a:rPr lang="en-US" altLang="zh-CN" sz="2200" i="1" baseline="30000" dirty="0">
                <a:latin typeface="STIXGeneral-Italic"/>
              </a:rPr>
              <a:t>0</a:t>
            </a:r>
            <a:r>
              <a:rPr lang="en-US" altLang="zh-CN" sz="2200" b="0" i="0" u="none" strike="noStrike" baseline="0" dirty="0">
                <a:latin typeface="STIXGeneral-Regular"/>
              </a:rPr>
              <a:t> </a:t>
            </a:r>
            <a:r>
              <a:rPr lang="en-US" altLang="zh-CN" sz="2200" b="0" i="0" u="none" strike="noStrike" baseline="0" dirty="0">
                <a:latin typeface="STIXMath-Regular"/>
              </a:rPr>
              <a:t>= {</a:t>
            </a:r>
            <a:r>
              <a:rPr lang="zh-CN" altLang="en-US" sz="2200" b="0" i="1" u="none" strike="noStrike" baseline="0" dirty="0">
                <a:latin typeface="STIXMath-Italic"/>
              </a:rPr>
              <a:t>𝜆 </a:t>
            </a:r>
            <a:r>
              <a:rPr lang="en-US" altLang="zh-CN" sz="2200" b="0" i="0" u="none" strike="noStrike" baseline="0" dirty="0">
                <a:latin typeface="STIXMath-Regular"/>
              </a:rPr>
              <a:t>} </a:t>
            </a:r>
            <a:r>
              <a:rPr lang="en-US" altLang="zh-CN" sz="2200" b="0" i="0" u="none" strike="noStrike" baseline="0" dirty="0">
                <a:latin typeface="STIXGeneral-Regular"/>
              </a:rPr>
              <a:t>and </a:t>
            </a:r>
            <a:r>
              <a:rPr lang="en-US" altLang="zh-CN" sz="2200" b="0" i="1" u="none" strike="noStrike" baseline="0" dirty="0">
                <a:latin typeface="STIXGeneral-Italic"/>
              </a:rPr>
              <a:t>A</a:t>
            </a:r>
            <a:r>
              <a:rPr lang="en-US" altLang="zh-CN" sz="2200" i="1" baseline="30000" dirty="0">
                <a:latin typeface="STIXGeneral-Italic"/>
              </a:rPr>
              <a:t>1</a:t>
            </a:r>
            <a:r>
              <a:rPr lang="en-US" altLang="zh-CN" sz="2200" b="0" i="0" u="none" strike="noStrike" baseline="0" dirty="0">
                <a:latin typeface="STIXGeneral-Regular"/>
              </a:rPr>
              <a:t> </a:t>
            </a:r>
            <a:r>
              <a:rPr lang="en-US" altLang="zh-CN" sz="2200" b="0" i="0" u="none" strike="noStrike" baseline="0" dirty="0">
                <a:latin typeface="STIXMath-Regular"/>
              </a:rPr>
              <a:t>= </a:t>
            </a:r>
            <a:r>
              <a:rPr lang="en-US" altLang="zh-CN" sz="2200" b="0" i="1" u="none" strike="noStrike" baseline="0" dirty="0">
                <a:latin typeface="STIXGeneral-Italic"/>
              </a:rPr>
              <a:t>A</a:t>
            </a:r>
            <a:r>
              <a:rPr lang="en-US" altLang="zh-CN" sz="2200" i="1" baseline="30000" dirty="0">
                <a:latin typeface="STIXGeneral-Italic"/>
              </a:rPr>
              <a:t>0</a:t>
            </a:r>
            <a:r>
              <a:rPr lang="en-US" altLang="zh-CN" sz="2200" b="0" i="1" u="none" strike="noStrike" baseline="0" dirty="0">
                <a:latin typeface="STIXGeneral-Italic"/>
              </a:rPr>
              <a:t>A </a:t>
            </a:r>
            <a:r>
              <a:rPr lang="en-US" altLang="zh-CN" sz="2200" b="0" i="0" u="none" strike="noStrike" baseline="0" dirty="0">
                <a:latin typeface="STIXMath-Regular"/>
              </a:rPr>
              <a:t>= {</a:t>
            </a:r>
            <a:r>
              <a:rPr lang="zh-CN" altLang="en-US" sz="2200" b="0" i="1" u="none" strike="noStrike" baseline="0" dirty="0">
                <a:latin typeface="STIXMath-Italic"/>
              </a:rPr>
              <a:t>𝜆 </a:t>
            </a:r>
            <a:r>
              <a:rPr lang="en-US" altLang="zh-CN" sz="2200" b="0" i="0" u="none" strike="noStrike" baseline="0" dirty="0">
                <a:latin typeface="STIXMath-Regular"/>
              </a:rPr>
              <a:t>}</a:t>
            </a:r>
            <a:r>
              <a:rPr lang="en-US" altLang="zh-CN" sz="2200" b="0" i="1" u="none" strike="noStrike" baseline="0" dirty="0">
                <a:latin typeface="STIXGeneral-Italic"/>
              </a:rPr>
              <a:t>A </a:t>
            </a:r>
            <a:r>
              <a:rPr lang="en-US" altLang="zh-CN" sz="2200" b="0" i="0" u="none" strike="noStrike" baseline="0" dirty="0">
                <a:latin typeface="STIXMath-Regular"/>
              </a:rPr>
              <a:t>= {</a:t>
            </a:r>
            <a:r>
              <a:rPr lang="en-US" altLang="zh-CN" sz="2200" b="0" i="0" u="none" strike="noStrike" baseline="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00</a:t>
            </a:r>
            <a:r>
              <a:rPr lang="en-US" altLang="zh-CN" sz="2200" b="0" i="0" u="none" strike="noStrike" baseline="0" dirty="0">
                <a:latin typeface="STIXMath-Regular"/>
              </a:rPr>
              <a:t>}</a:t>
            </a:r>
            <a:r>
              <a:rPr lang="en-US" altLang="zh-CN" sz="2200" b="0" i="0" u="none" strike="noStrike" baseline="0" dirty="0">
                <a:latin typeface="STIXGeneral-Regular"/>
              </a:rPr>
              <a:t>. This gives </a:t>
            </a:r>
            <a:r>
              <a:rPr lang="en-US" altLang="zh-CN" sz="2200" b="0" i="1" u="none" strike="noStrike" baseline="0" dirty="0">
                <a:latin typeface="STIXGeneral-Italic"/>
              </a:rPr>
              <a:t>A</a:t>
            </a:r>
            <a:r>
              <a:rPr lang="en-US" altLang="zh-CN" sz="2200" i="1" baseline="30000" dirty="0">
                <a:latin typeface="STIXGeneral-Italic"/>
              </a:rPr>
              <a:t>2</a:t>
            </a:r>
            <a:r>
              <a:rPr lang="en-US" altLang="zh-CN" sz="2200" b="0" i="0" u="none" strike="noStrike" baseline="0" dirty="0">
                <a:latin typeface="STIXGeneral-Regular"/>
              </a:rPr>
              <a:t> =</a:t>
            </a:r>
            <a:r>
              <a:rPr lang="en-US" altLang="zh-CN" sz="2200" b="0" i="1" u="none" strike="noStrike" baseline="0" dirty="0">
                <a:latin typeface="STIXGeneral-Italic"/>
              </a:rPr>
              <a:t> AA </a:t>
            </a:r>
            <a:r>
              <a:rPr lang="en-US" altLang="zh-CN" sz="2200" b="0" i="0" u="none" strike="noStrike" baseline="0" dirty="0">
                <a:latin typeface="STIXMath-Regular"/>
              </a:rPr>
              <a:t>= {</a:t>
            </a:r>
            <a:r>
              <a:rPr lang="en-US" altLang="zh-CN" sz="2200" b="0" i="0" u="none" strike="noStrike" baseline="0" dirty="0">
                <a:latin typeface="STIXGeneral-Regular"/>
              </a:rPr>
              <a:t>11</a:t>
            </a:r>
            <a:r>
              <a:rPr lang="en-US" altLang="zh-CN" sz="2200" b="0" i="1" u="none" strike="noStrike" baseline="0" dirty="0">
                <a:latin typeface="STIXGeneral-Italic"/>
              </a:rPr>
              <a:t>, </a:t>
            </a:r>
            <a:r>
              <a:rPr lang="en-US" altLang="zh-CN" sz="2200" b="0" i="0" u="none" strike="noStrike" baseline="0" dirty="0">
                <a:latin typeface="STIXGeneral-Regular"/>
              </a:rPr>
              <a:t>100</a:t>
            </a:r>
            <a:r>
              <a:rPr lang="en-US" altLang="zh-CN" sz="2200" b="0" i="1" u="none" strike="noStrike" baseline="0" dirty="0">
                <a:latin typeface="STIXGeneral-Italic"/>
              </a:rPr>
              <a:t>, </a:t>
            </a:r>
            <a:r>
              <a:rPr lang="en-US" altLang="zh-CN" sz="2200" b="0" i="0" u="none" strike="noStrike" baseline="0" dirty="0">
                <a:latin typeface="STIXGeneral-Regular"/>
              </a:rPr>
              <a:t>001</a:t>
            </a:r>
            <a:r>
              <a:rPr lang="en-US" altLang="zh-CN" sz="2200" b="0" i="1" u="none" strike="noStrike" baseline="0" dirty="0">
                <a:latin typeface="STIXGeneral-Italic"/>
              </a:rPr>
              <a:t>, </a:t>
            </a:r>
            <a:r>
              <a:rPr lang="en-US" altLang="zh-CN" sz="2200" b="0" i="0" u="none" strike="noStrike" baseline="0" dirty="0">
                <a:latin typeface="STIXGeneral-Regular"/>
              </a:rPr>
              <a:t>0000</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A</a:t>
            </a:r>
            <a:r>
              <a:rPr lang="en-US" altLang="zh-CN" sz="2200" i="1" baseline="30000" dirty="0">
                <a:latin typeface="STIXGeneral-Italic"/>
              </a:rPr>
              <a:t>3</a:t>
            </a:r>
            <a:r>
              <a:rPr lang="en-US" altLang="zh-CN" sz="2200" b="0" i="0" u="none" strike="noStrike" baseline="0" dirty="0">
                <a:latin typeface="STIXGeneral-Regular"/>
              </a:rPr>
              <a:t> =</a:t>
            </a:r>
            <a:r>
              <a:rPr lang="en-US" altLang="zh-CN" sz="2200" b="0" i="1" u="none" strike="noStrike" baseline="0" dirty="0">
                <a:latin typeface="STIXGeneral-Italic"/>
              </a:rPr>
              <a:t> A</a:t>
            </a:r>
            <a:r>
              <a:rPr lang="en-US" altLang="zh-CN" sz="2200" i="1" baseline="30000" dirty="0">
                <a:latin typeface="STIXGeneral-Italic"/>
              </a:rPr>
              <a:t>2 </a:t>
            </a:r>
            <a:r>
              <a:rPr lang="en-US" altLang="zh-CN" sz="2200" b="0" i="0" u="none" strike="noStrike" baseline="0" dirty="0">
                <a:latin typeface="STIXGeneral-Regular"/>
              </a:rPr>
              <a:t> </a:t>
            </a:r>
            <a:r>
              <a:rPr lang="en-US" altLang="zh-CN" sz="2200" b="0" i="1" u="none" strike="noStrike" baseline="0" dirty="0">
                <a:latin typeface="STIXGeneral-Italic"/>
              </a:rPr>
              <a:t>A</a:t>
            </a:r>
            <a:r>
              <a:rPr lang="en-US" altLang="zh-CN" sz="2200" b="0" i="0" u="none" strike="noStrike" baseline="0" dirty="0">
                <a:latin typeface="STIXMath-Regular"/>
              </a:rPr>
              <a:t>= {</a:t>
            </a:r>
            <a:r>
              <a:rPr lang="en-US" altLang="zh-CN" sz="2200" b="0" i="0" u="none" strike="noStrike" baseline="0" dirty="0">
                <a:latin typeface="STIXGeneral-Regular"/>
              </a:rPr>
              <a:t>111, 1100</a:t>
            </a:r>
            <a:r>
              <a:rPr lang="en-US" altLang="zh-CN" sz="2200" b="0" i="1" u="none" strike="noStrike" baseline="0" dirty="0">
                <a:latin typeface="STIXGeneral-Italic"/>
              </a:rPr>
              <a:t>, </a:t>
            </a:r>
            <a:r>
              <a:rPr lang="en-US" altLang="zh-CN" sz="2200" b="0" i="0" u="none" strike="noStrike" baseline="0" dirty="0">
                <a:latin typeface="STIXGeneral-Regular"/>
              </a:rPr>
              <a:t>1001</a:t>
            </a:r>
            <a:r>
              <a:rPr lang="en-US" altLang="zh-CN" sz="2200" b="0" i="1" u="none" strike="noStrike" baseline="0" dirty="0">
                <a:latin typeface="STIXGeneral-Italic"/>
              </a:rPr>
              <a:t>, </a:t>
            </a:r>
            <a:r>
              <a:rPr lang="en-US" altLang="zh-CN" sz="2200" b="0" i="0" u="none" strike="noStrike" baseline="0" dirty="0">
                <a:latin typeface="STIXGeneral-Regular"/>
              </a:rPr>
              <a:t>10000</a:t>
            </a:r>
            <a:r>
              <a:rPr lang="en-US" altLang="zh-CN" sz="2200" b="0" i="1" u="none" strike="noStrike" baseline="0" dirty="0">
                <a:latin typeface="STIXGeneral-Italic"/>
              </a:rPr>
              <a:t>, </a:t>
            </a:r>
            <a:r>
              <a:rPr lang="en-US" altLang="zh-CN" sz="2200" b="0" i="0" u="none" strike="noStrike" baseline="0" dirty="0">
                <a:latin typeface="STIXGeneral-Regular"/>
              </a:rPr>
              <a:t>0011</a:t>
            </a:r>
            <a:r>
              <a:rPr lang="en-US" altLang="zh-CN" sz="2200" b="0" i="1" u="none" strike="noStrike" baseline="0" dirty="0">
                <a:latin typeface="STIXGeneral-Italic"/>
              </a:rPr>
              <a:t>, </a:t>
            </a:r>
            <a:r>
              <a:rPr lang="en-US" altLang="zh-CN" sz="2200" b="0" i="0" u="none" strike="noStrike" baseline="0" dirty="0">
                <a:latin typeface="STIXGeneral-Regular"/>
              </a:rPr>
              <a:t>00100</a:t>
            </a:r>
            <a:r>
              <a:rPr lang="en-US" altLang="zh-CN" sz="2200" b="0" i="1" u="none" strike="noStrike" baseline="0" dirty="0">
                <a:latin typeface="STIXGeneral-Italic"/>
              </a:rPr>
              <a:t>, </a:t>
            </a:r>
            <a:r>
              <a:rPr lang="en-US" altLang="zh-CN" sz="2200" b="0" i="0" u="none" strike="noStrike" baseline="0" dirty="0">
                <a:latin typeface="STIXGeneral-Regular"/>
              </a:rPr>
              <a:t>00001</a:t>
            </a:r>
            <a:r>
              <a:rPr lang="en-US" altLang="zh-CN" sz="2200" b="0" i="1" u="none" strike="noStrike" baseline="0" dirty="0">
                <a:latin typeface="STIXGeneral-Italic"/>
              </a:rPr>
              <a:t>, </a:t>
            </a:r>
            <a:r>
              <a:rPr lang="en-US" altLang="zh-CN" sz="2200" b="0" i="0" u="none" strike="noStrike" baseline="0" dirty="0">
                <a:latin typeface="STIXGeneral-Regular"/>
              </a:rPr>
              <a:t>000000</a:t>
            </a:r>
            <a:r>
              <a:rPr lang="en-US" altLang="zh-CN" sz="2200" b="0" i="0" u="none" strike="noStrike" baseline="0" dirty="0">
                <a:latin typeface="STIXMath-Regular"/>
              </a:rPr>
              <a:t>}</a:t>
            </a:r>
            <a:r>
              <a:rPr lang="en-US" altLang="zh-CN" sz="2200" b="0" i="0" u="none" strike="noStrike" baseline="0" dirty="0">
                <a:latin typeface="STIXGeneral-Regular"/>
              </a:rPr>
              <a:t>.</a:t>
            </a:r>
            <a:endParaRPr lang="en-US" sz="2200" dirty="0"/>
          </a:p>
        </p:txBody>
      </p:sp>
    </p:spTree>
    <p:extLst>
      <p:ext uri="{BB962C8B-B14F-4D97-AF65-F5344CB8AC3E}">
        <p14:creationId xmlns:p14="http://schemas.microsoft.com/office/powerpoint/2010/main" val="29912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88720"/>
          </a:xfrm>
        </p:spPr>
        <p:txBody>
          <a:bodyPr/>
          <a:lstStyle/>
          <a:p>
            <a:r>
              <a:rPr lang="en-US" dirty="0"/>
              <a:t>Set of Strings</a:t>
            </a:r>
          </a:p>
        </p:txBody>
      </p:sp>
      <p:pic>
        <p:nvPicPr>
          <p:cNvPr id="8" name="Picture 2" descr="A portrait of Stephen Cole Kleen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13361" y="36576"/>
            <a:ext cx="954439"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974080" y="304800"/>
            <a:ext cx="2103120" cy="685800"/>
          </a:xfrm>
        </p:spPr>
        <p:txBody>
          <a:bodyPr/>
          <a:lstStyle/>
          <a:p>
            <a:pPr algn="r"/>
            <a:r>
              <a:rPr lang="en-US" sz="1800" dirty="0"/>
              <a:t>Stephen Cole Kleene (</a:t>
            </a:r>
            <a:r>
              <a:rPr lang="en-US" sz="1800" dirty="0">
                <a:ea typeface="Cambria Math" pitchFamily="18" charset="0"/>
              </a:rPr>
              <a:t>1909-1994</a:t>
            </a:r>
            <a:r>
              <a:rPr lang="en-US" sz="1800" dirty="0"/>
              <a:t>)</a:t>
            </a:r>
          </a:p>
        </p:txBody>
      </p:sp>
      <p:sp>
        <p:nvSpPr>
          <p:cNvPr id="10" name="Content Placeholder 4"/>
          <p:cNvSpPr>
            <a:spLocks noGrp="1"/>
          </p:cNvSpPr>
          <p:nvPr>
            <p:ph idx="14"/>
          </p:nvPr>
        </p:nvSpPr>
        <p:spPr>
          <a:xfrm>
            <a:off x="457200" y="1301496"/>
            <a:ext cx="8138160" cy="4413504"/>
          </a:xfrm>
        </p:spPr>
        <p:txBody>
          <a:bodyPr/>
          <a:lstStyle/>
          <a:p>
            <a:pPr>
              <a:lnSpc>
                <a:spcPct val="130000"/>
              </a:lnSpc>
              <a:spcBef>
                <a:spcPts val="600"/>
              </a:spcBef>
            </a:pPr>
            <a:r>
              <a:rPr lang="en-US" altLang="zh-CN" sz="2400" b="1" dirty="0">
                <a:solidFill>
                  <a:schemeClr val="bg2"/>
                </a:solidFill>
              </a:rPr>
              <a:t>Definition:</a:t>
            </a:r>
            <a:r>
              <a:rPr lang="zh-CN" altLang="en-US" sz="2400" b="1" dirty="0">
                <a:solidFill>
                  <a:schemeClr val="bg2"/>
                </a:solidFill>
              </a:rPr>
              <a:t> </a:t>
            </a:r>
            <a:r>
              <a:rPr lang="en-US" sz="2400" dirty="0"/>
              <a:t>If </a:t>
            </a:r>
            <a:r>
              <a:rPr lang="en-US" sz="2400" i="1" dirty="0"/>
              <a:t>A</a:t>
            </a:r>
            <a:r>
              <a:rPr lang="en-US" sz="2400" dirty="0"/>
              <a:t> is a subset of </a:t>
            </a:r>
            <a:r>
              <a:rPr lang="en-US" sz="2400" i="1" dirty="0"/>
              <a:t>V</a:t>
            </a:r>
            <a:r>
              <a:rPr lang="en-US" sz="2400" dirty="0"/>
              <a:t>*, the </a:t>
            </a:r>
            <a:r>
              <a:rPr lang="en-US" sz="2400" i="1" dirty="0">
                <a:solidFill>
                  <a:srgbClr val="C00000"/>
                </a:solidFill>
              </a:rPr>
              <a:t>Kleene closure </a:t>
            </a:r>
            <a:r>
              <a:rPr lang="en-US" sz="2400" dirty="0"/>
              <a:t>(</a:t>
            </a:r>
            <a:r>
              <a:rPr lang="zh-CN" altLang="en-US" sz="2400" dirty="0"/>
              <a:t>克莱因闭包</a:t>
            </a:r>
            <a:r>
              <a:rPr lang="en-US" sz="2400" dirty="0"/>
              <a:t>) of </a:t>
            </a:r>
            <a:r>
              <a:rPr lang="en-US" sz="2400" i="1" dirty="0"/>
              <a:t>A</a:t>
            </a:r>
            <a:r>
              <a:rPr lang="en-US" sz="2400" dirty="0"/>
              <a:t>, denoted by </a:t>
            </a:r>
            <a:r>
              <a:rPr lang="en-US" sz="2400" i="1" dirty="0"/>
              <a:t>A</a:t>
            </a:r>
            <a:r>
              <a:rPr lang="en-US" sz="2400" dirty="0"/>
              <a:t>*, is the set consisting of arbitrarily long strings of elements of </a:t>
            </a:r>
            <a:r>
              <a:rPr lang="en-US" sz="2400" i="1" dirty="0"/>
              <a:t>A</a:t>
            </a:r>
            <a:r>
              <a:rPr lang="en-US" sz="2400" dirty="0"/>
              <a:t>. </a:t>
            </a:r>
          </a:p>
        </p:txBody>
      </p:sp>
      <mc:AlternateContent xmlns:mc="http://schemas.openxmlformats.org/markup-compatibility/2006" xmlns:a14="http://schemas.microsoft.com/office/drawing/2010/main">
        <mc:Choice Requires="a14">
          <p:sp>
            <p:nvSpPr>
              <p:cNvPr id="14" name="Object 5"/>
              <p:cNvSpPr txBox="1"/>
              <p:nvPr/>
            </p:nvSpPr>
            <p:spPr>
              <a:xfrm>
                <a:off x="3352800" y="2590800"/>
                <a:ext cx="2140920" cy="119395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=0</m:t>
                          </m:r>
                        </m:sub>
                        <m:sup>
                          <m:r>
                            <a:rPr lang="zh-CN" altLang="en-US" sz="2200" i="1">
                              <a:solidFill>
                                <a:srgbClr val="000000"/>
                              </a:solidFill>
                              <a:latin typeface="Cambria Math" panose="02040503050406030204" pitchFamily="18" charset="0"/>
                            </a:rPr>
                            <m:t>∞</m:t>
                          </m:r>
                        </m:sup>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𝑘</m:t>
                              </m:r>
                            </m:sup>
                          </m:sSup>
                        </m:e>
                      </m:nary>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4" name="Object 5"/>
              <p:cNvSpPr txBox="1">
                <a:spLocks noRot="1" noChangeAspect="1" noMove="1" noResize="1" noEditPoints="1" noAdjustHandles="1" noChangeArrowheads="1" noChangeShapeType="1" noTextEdit="1"/>
              </p:cNvSpPr>
              <p:nvPr/>
            </p:nvSpPr>
            <p:spPr>
              <a:xfrm>
                <a:off x="3352800" y="2590800"/>
                <a:ext cx="2140920" cy="1193958"/>
              </a:xfrm>
              <a:prstGeom prst="rect">
                <a:avLst/>
              </a:prstGeom>
              <a:blipFill>
                <a:blip r:embed="rId3"/>
                <a:stretch>
                  <a:fillRect/>
                </a:stretch>
              </a:blipFill>
            </p:spPr>
            <p:txBody>
              <a:bodyPr/>
              <a:lstStyle/>
              <a:p>
                <a:r>
                  <a:rPr lang="zh-CN" altLang="en-US">
                    <a:noFill/>
                  </a:rPr>
                  <a:t> </a:t>
                </a:r>
              </a:p>
            </p:txBody>
          </p:sp>
        </mc:Fallback>
      </mc:AlternateContent>
      <p:sp>
        <p:nvSpPr>
          <p:cNvPr id="11" name="Content Placeholder 6"/>
          <p:cNvSpPr>
            <a:spLocks noGrp="1"/>
          </p:cNvSpPr>
          <p:nvPr>
            <p:ph idx="15"/>
          </p:nvPr>
        </p:nvSpPr>
        <p:spPr>
          <a:xfrm>
            <a:off x="457200" y="3597586"/>
            <a:ext cx="8229600" cy="457200"/>
          </a:xfrm>
        </p:spPr>
        <p:txBody>
          <a:bodyPr/>
          <a:lstStyle/>
          <a:p>
            <a:pPr>
              <a:lnSpc>
                <a:spcPct val="130000"/>
              </a:lnSpc>
            </a:pPr>
            <a:r>
              <a:rPr lang="en-US" altLang="zh-CN" sz="2400" b="1" dirty="0">
                <a:solidFill>
                  <a:schemeClr val="bg2"/>
                </a:solidFill>
              </a:rPr>
              <a:t>Example: </a:t>
            </a:r>
            <a:r>
              <a:rPr lang="en-US" sz="2400" dirty="0"/>
              <a:t>The Kleene closures of the sets </a:t>
            </a:r>
            <a:r>
              <a:rPr lang="en-US" sz="2400" i="1" dirty="0"/>
              <a:t>A</a:t>
            </a:r>
            <a:r>
              <a:rPr lang="en-US" sz="2400" dirty="0"/>
              <a:t> = {</a:t>
            </a:r>
            <a:r>
              <a:rPr lang="en-US" sz="2400" dirty="0">
                <a:ea typeface="Cambria Math" pitchFamily="18" charset="0"/>
              </a:rPr>
              <a:t>0</a:t>
            </a:r>
            <a:r>
              <a:rPr lang="en-US" sz="2400" dirty="0"/>
              <a:t>}, </a:t>
            </a:r>
            <a:r>
              <a:rPr lang="en-US" sz="2400" i="1" dirty="0"/>
              <a:t>B</a:t>
            </a:r>
            <a:r>
              <a:rPr lang="en-US" sz="2400" dirty="0"/>
              <a:t> = {</a:t>
            </a:r>
            <a:r>
              <a:rPr lang="en-US" sz="2400" dirty="0">
                <a:ea typeface="Cambria Math" pitchFamily="18" charset="0"/>
              </a:rPr>
              <a:t>0,1</a:t>
            </a:r>
            <a:r>
              <a:rPr lang="en-US" sz="2400" dirty="0"/>
              <a:t>} and </a:t>
            </a:r>
            <a:r>
              <a:rPr lang="en-US" sz="2400" i="1" dirty="0"/>
              <a:t>C</a:t>
            </a:r>
            <a:r>
              <a:rPr lang="en-US" sz="2400" dirty="0"/>
              <a:t> = {</a:t>
            </a:r>
            <a:r>
              <a:rPr lang="en-US" sz="2400" dirty="0">
                <a:ea typeface="Cambria Math" pitchFamily="18" charset="0"/>
              </a:rPr>
              <a:t>11</a:t>
            </a:r>
            <a:r>
              <a:rPr lang="en-US" sz="2400" dirty="0"/>
              <a:t>} are</a:t>
            </a:r>
          </a:p>
        </p:txBody>
      </p:sp>
      <mc:AlternateContent xmlns:mc="http://schemas.openxmlformats.org/markup-compatibility/2006" xmlns:a14="http://schemas.microsoft.com/office/drawing/2010/main">
        <mc:Choice Requires="a14">
          <p:sp>
            <p:nvSpPr>
              <p:cNvPr id="15" name="Object 7"/>
              <p:cNvSpPr txBox="1"/>
              <p:nvPr/>
            </p:nvSpPr>
            <p:spPr>
              <a:xfrm>
                <a:off x="2971800" y="4562856"/>
                <a:ext cx="3347420" cy="1463040"/>
              </a:xfrm>
              <a:prstGeom prst="rect">
                <a:avLst/>
              </a:prstGeom>
            </p:spPr>
            <p:txBody>
              <a:bodyPr>
                <a:normAutofit/>
              </a:bodyPr>
              <a:lstStyle/>
              <a:p>
                <a:pPr>
                  <a:lnSpc>
                    <a:spcPct val="130000"/>
                  </a:lnSpc>
                </a:pPr>
                <a14:m>
                  <m:oMathPara xmlns:m="http://schemas.openxmlformats.org/officeDocument/2006/math">
                    <m:oMathParaPr>
                      <m:jc m:val="left"/>
                    </m:oMathParaPr>
                    <m:oMath xmlns:m="http://schemas.openxmlformats.org/officeDocument/2006/math">
                      <m:sSup>
                        <m:sSupPr>
                          <m:ctrlPr>
                            <a:rPr lang="zh-CN" altLang="en-US" sz="2200" i="1" smtClean="0">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0</m:t>
                              </m:r>
                            </m:e>
                            <m:sup>
                              <m:r>
                                <a:rPr lang="zh-CN" altLang="en-US" sz="2200" i="1">
                                  <a:solidFill>
                                    <a:srgbClr val="000000"/>
                                  </a:solidFill>
                                  <a:latin typeface="Cambria Math" panose="02040503050406030204" pitchFamily="18" charset="0"/>
                                </a:rPr>
                                <m:t>𝑛</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=0,1,2,⋯</m:t>
                          </m:r>
                        </m:e>
                      </m:d>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 </m:t>
                      </m:r>
                    </m:oMath>
                  </m:oMathPara>
                </a14:m>
                <a:endParaRPr lang="en-US" altLang="zh-CN" sz="2200" i="0" dirty="0">
                  <a:solidFill>
                    <a:srgbClr val="000000"/>
                  </a:solidFill>
                  <a:latin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𝐵</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𝑉</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r>
                        <m:rPr>
                          <m:nor/>
                        </m:rPr>
                        <a:rPr lang="zh-CN" altLang="en-US" sz="2200" i="0">
                          <a:solidFill>
                            <a:srgbClr val="000000"/>
                          </a:solidFill>
                          <a:latin typeface="Cambria Math" panose="02040503050406030204" pitchFamily="18" charset="0"/>
                        </a:rPr>
                        <m:t> </m:t>
                      </m:r>
                    </m:oMath>
                  </m:oMathPara>
                </a14:m>
                <a:endParaRPr lang="en-US" altLang="zh-CN" sz="2200" i="0" dirty="0">
                  <a:solidFill>
                    <a:srgbClr val="000000"/>
                  </a:solidFill>
                  <a:latin typeface="Cambria Math" panose="02040503050406030204" pitchFamily="18" charset="0"/>
                </a:endParaRPr>
              </a:p>
              <a:p>
                <a:pPr>
                  <a:lnSpc>
                    <a:spcPct val="130000"/>
                  </a:lnSpc>
                </a:pP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𝐶</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1</m:t>
                            </m:r>
                          </m:e>
                          <m:sup>
                            <m:r>
                              <a:rPr lang="zh-CN" altLang="en-US" sz="2200" i="1">
                                <a:solidFill>
                                  <a:srgbClr val="000000"/>
                                </a:solidFill>
                                <a:latin typeface="Cambria Math" panose="02040503050406030204" pitchFamily="18" charset="0"/>
                              </a:rPr>
                              <m:t>2</m:t>
                            </m:r>
                            <m:r>
                              <a:rPr lang="zh-CN" altLang="en-US" sz="2200" i="1">
                                <a:solidFill>
                                  <a:srgbClr val="000000"/>
                                </a:solidFill>
                                <a:latin typeface="Cambria Math" panose="02040503050406030204" pitchFamily="18" charset="0"/>
                              </a:rPr>
                              <m:t>𝑛</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=0,1,2,⋯</m:t>
                        </m:r>
                      </m:e>
                    </m:d>
                  </m:oMath>
                </a14:m>
                <a:r>
                  <a:rPr lang="en-US" altLang="zh-CN" sz="2200" dirty="0"/>
                  <a:t>.</a:t>
                </a:r>
                <a:endParaRPr lang="zh-CN" altLang="en-US" sz="2200" dirty="0"/>
              </a:p>
            </p:txBody>
          </p:sp>
        </mc:Choice>
        <mc:Fallback xmlns="">
          <p:sp>
            <p:nvSpPr>
              <p:cNvPr id="15" name="Object 7"/>
              <p:cNvSpPr txBox="1">
                <a:spLocks noRot="1" noChangeAspect="1" noMove="1" noResize="1" noEditPoints="1" noAdjustHandles="1" noChangeArrowheads="1" noChangeShapeType="1" noTextEdit="1"/>
              </p:cNvSpPr>
              <p:nvPr/>
            </p:nvSpPr>
            <p:spPr>
              <a:xfrm>
                <a:off x="2971800" y="4562856"/>
                <a:ext cx="3347420" cy="1463040"/>
              </a:xfrm>
              <a:prstGeom prst="rect">
                <a:avLst/>
              </a:prstGeom>
              <a:blipFill>
                <a:blip r:embed="rId4"/>
                <a:stretch>
                  <a:fillRect l="-182"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7029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a:t>
            </a:r>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altLang="zh-CN" sz="2400" b="1" dirty="0">
                <a:solidFill>
                  <a:schemeClr val="bg2"/>
                </a:solidFill>
              </a:rPr>
              <a:t>Definition:</a:t>
            </a:r>
            <a:r>
              <a:rPr lang="zh-CN" altLang="en-US" sz="2400" b="1" dirty="0">
                <a:solidFill>
                  <a:schemeClr val="bg2"/>
                </a:solidFill>
              </a:rPr>
              <a:t>  </a:t>
            </a:r>
            <a:r>
              <a:rPr lang="en-US" sz="2400" dirty="0"/>
              <a:t>A </a:t>
            </a:r>
            <a:r>
              <a:rPr lang="en-US" sz="2400" i="1" dirty="0">
                <a:solidFill>
                  <a:schemeClr val="bg2"/>
                </a:solidFill>
              </a:rPr>
              <a:t>finite-state automaton M</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dirty="0"/>
              <a:t>consists of a finite set </a:t>
            </a:r>
            <a:r>
              <a:rPr lang="en-US" sz="2400" i="1" dirty="0">
                <a:solidFill>
                  <a:schemeClr val="bg2"/>
                </a:solidFill>
              </a:rPr>
              <a:t>S</a:t>
            </a:r>
            <a:r>
              <a:rPr lang="en-US" sz="2400" dirty="0"/>
              <a:t> of </a:t>
            </a:r>
            <a:r>
              <a:rPr lang="en-US" sz="2400" i="1" dirty="0">
                <a:solidFill>
                  <a:schemeClr val="bg2"/>
                </a:solidFill>
              </a:rPr>
              <a:t>states</a:t>
            </a:r>
            <a:r>
              <a:rPr lang="en-US" sz="2400" dirty="0"/>
              <a:t>, a finite </a:t>
            </a:r>
            <a:r>
              <a:rPr lang="en-US" sz="2400" i="1" dirty="0">
                <a:solidFill>
                  <a:schemeClr val="bg2"/>
                </a:solidFill>
              </a:rPr>
              <a:t>input alphabet I</a:t>
            </a:r>
            <a:r>
              <a:rPr lang="en-US" sz="2400" dirty="0"/>
              <a:t>, a </a:t>
            </a:r>
            <a:r>
              <a:rPr lang="en-US" sz="2400" i="1" dirty="0">
                <a:solidFill>
                  <a:schemeClr val="bg2"/>
                </a:solidFill>
              </a:rPr>
              <a:t>transition function f</a:t>
            </a:r>
            <a:r>
              <a:rPr lang="en-US" sz="2400" dirty="0">
                <a:solidFill>
                  <a:schemeClr val="bg2"/>
                </a:solidFill>
              </a:rPr>
              <a:t> </a:t>
            </a:r>
            <a:r>
              <a:rPr lang="en-US" sz="2400" dirty="0"/>
              <a:t>that assigns a next state to every pair of state and input (so that </a:t>
            </a:r>
            <a:r>
              <a:rPr lang="en-US" sz="2400" i="1" dirty="0"/>
              <a:t>f</a:t>
            </a:r>
            <a:r>
              <a:rPr lang="en-US" sz="2400" dirty="0"/>
              <a:t>: </a:t>
            </a:r>
            <a:r>
              <a:rPr lang="en-US" sz="2400" i="1" dirty="0"/>
              <a:t>S</a:t>
            </a:r>
            <a:r>
              <a:rPr lang="en-US" sz="2400" dirty="0"/>
              <a:t> × </a:t>
            </a:r>
            <a:r>
              <a:rPr lang="en-US" sz="2400" i="1" dirty="0"/>
              <a:t>I</a:t>
            </a:r>
            <a:r>
              <a:rPr lang="en-US" sz="2400" dirty="0"/>
              <a:t> </a:t>
            </a:r>
            <a:r>
              <a:rPr lang="en-US" sz="2400" dirty="0">
                <a:ea typeface="Cambria Math"/>
              </a:rPr>
              <a:t>→</a:t>
            </a:r>
            <a:r>
              <a:rPr lang="en-US" sz="2400" dirty="0"/>
              <a:t> </a:t>
            </a:r>
            <a:r>
              <a:rPr lang="en-US" sz="2400" i="1" dirty="0"/>
              <a:t>S</a:t>
            </a:r>
            <a:r>
              <a:rPr lang="en-US" sz="2400" dirty="0"/>
              <a:t>), an </a:t>
            </a:r>
            <a:r>
              <a:rPr lang="en-US" sz="2400" i="1" dirty="0"/>
              <a:t>initial</a:t>
            </a:r>
            <a:r>
              <a:rPr lang="en-US" sz="2400" dirty="0"/>
              <a:t> or </a:t>
            </a:r>
            <a:r>
              <a:rPr lang="en-US" sz="2400" i="1" dirty="0">
                <a:solidFill>
                  <a:schemeClr val="bg2"/>
                </a:solidFill>
              </a:rPr>
              <a:t>start state s</a:t>
            </a:r>
            <a:r>
              <a:rPr lang="en-US" sz="2400" baseline="-25000" dirty="0">
                <a:solidFill>
                  <a:schemeClr val="bg2"/>
                </a:solidFill>
                <a:ea typeface="Cambria Math" pitchFamily="18" charset="0"/>
              </a:rPr>
              <a:t>0</a:t>
            </a:r>
            <a:r>
              <a:rPr lang="en-US" sz="2400" dirty="0"/>
              <a:t>, and a subset </a:t>
            </a:r>
            <a:r>
              <a:rPr lang="en-US" sz="2400" i="1" dirty="0">
                <a:solidFill>
                  <a:schemeClr val="bg2"/>
                </a:solidFill>
              </a:rPr>
              <a:t>F</a:t>
            </a:r>
            <a:r>
              <a:rPr lang="en-US" sz="2400" dirty="0"/>
              <a:t> of</a:t>
            </a:r>
            <a:r>
              <a:rPr lang="en-US" sz="2400" i="1" dirty="0"/>
              <a:t> </a:t>
            </a:r>
            <a:r>
              <a:rPr lang="en-US" sz="2400" i="1" dirty="0">
                <a:solidFill>
                  <a:srgbClr val="C00000"/>
                </a:solidFill>
              </a:rPr>
              <a:t>S</a:t>
            </a:r>
            <a:r>
              <a:rPr lang="en-US" sz="2400" i="1" dirty="0"/>
              <a:t> </a:t>
            </a:r>
            <a:r>
              <a:rPr lang="en-US" sz="2400" dirty="0"/>
              <a:t>consisting of </a:t>
            </a:r>
            <a:r>
              <a:rPr lang="en-US" sz="2400" i="1" dirty="0">
                <a:solidFill>
                  <a:schemeClr val="bg2"/>
                </a:solidFill>
              </a:rPr>
              <a:t>final</a:t>
            </a:r>
            <a:r>
              <a:rPr lang="en-US" sz="2400" dirty="0">
                <a:solidFill>
                  <a:schemeClr val="bg2"/>
                </a:solidFill>
              </a:rPr>
              <a:t> (or </a:t>
            </a:r>
            <a:r>
              <a:rPr lang="en-US" sz="2400" i="1" dirty="0">
                <a:solidFill>
                  <a:schemeClr val="bg2"/>
                </a:solidFill>
              </a:rPr>
              <a:t>accepting</a:t>
            </a:r>
            <a:r>
              <a:rPr lang="en-US" sz="2400" dirty="0">
                <a:solidFill>
                  <a:schemeClr val="bg2"/>
                </a:solidFill>
              </a:rPr>
              <a:t>)</a:t>
            </a:r>
            <a:r>
              <a:rPr lang="en-US" sz="2400" i="1" dirty="0">
                <a:solidFill>
                  <a:schemeClr val="bg2"/>
                </a:solidFill>
              </a:rPr>
              <a:t> states</a:t>
            </a:r>
            <a:r>
              <a:rPr lang="en-US" sz="2400" dirty="0"/>
              <a:t>.</a:t>
            </a:r>
          </a:p>
          <a:p>
            <a:pPr>
              <a:spcBef>
                <a:spcPts val="0"/>
              </a:spcBef>
            </a:pPr>
            <a:endParaRPr lang="en-US" sz="2400" dirty="0"/>
          </a:p>
          <a:p>
            <a:pPr>
              <a:spcBef>
                <a:spcPts val="0"/>
              </a:spcBef>
            </a:pPr>
            <a:r>
              <a:rPr lang="en-US" sz="2400" dirty="0"/>
              <a:t>FSAs can be represented using either state tables or state diagrams, in which final states are indicated with a double circle.</a:t>
            </a:r>
          </a:p>
        </p:txBody>
      </p:sp>
    </p:spTree>
    <p:extLst>
      <p:ext uri="{BB962C8B-B14F-4D97-AF65-F5344CB8AC3E}">
        <p14:creationId xmlns:p14="http://schemas.microsoft.com/office/powerpoint/2010/main" val="831087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a:t>
            </a:r>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altLang="zh-CN" sz="2400" b="1" dirty="0">
                <a:solidFill>
                  <a:schemeClr val="bg2"/>
                </a:solidFill>
              </a:rPr>
              <a:t>Example: </a:t>
            </a:r>
            <a:r>
              <a:rPr lang="en-US" sz="2400" dirty="0"/>
              <a:t>The state diagram for the FSA </a:t>
            </a:r>
            <a:r>
              <a:rPr lang="en-US" sz="2400" i="1" dirty="0"/>
              <a:t>M</a:t>
            </a:r>
            <a:r>
              <a:rPr lang="en-US" sz="2400" dirty="0"/>
              <a:t> = (</a:t>
            </a:r>
            <a:r>
              <a:rPr lang="en-US" sz="2400" i="1" dirty="0"/>
              <a:t>S</a:t>
            </a:r>
            <a:r>
              <a:rPr lang="en-US" sz="2400" dirty="0"/>
              <a:t>, </a:t>
            </a:r>
            <a:r>
              <a:rPr lang="en-US" sz="2400" i="1" dirty="0"/>
              <a:t>I</a:t>
            </a:r>
            <a:r>
              <a:rPr lang="en-US" sz="2400" dirty="0"/>
              <a:t>, </a:t>
            </a:r>
            <a:r>
              <a:rPr lang="en-US" sz="2400" i="1" dirty="0"/>
              <a:t>f</a:t>
            </a:r>
            <a:r>
              <a:rPr lang="en-US" sz="2400" dirty="0"/>
              <a:t>, </a:t>
            </a:r>
            <a:r>
              <a:rPr lang="en-US" sz="2400" i="1" dirty="0"/>
              <a:t>s</a:t>
            </a:r>
            <a:r>
              <a:rPr lang="en-US" sz="2400" baseline="-25000" dirty="0">
                <a:ea typeface="Cambria Math" pitchFamily="18" charset="0"/>
              </a:rPr>
              <a:t>0</a:t>
            </a:r>
            <a:r>
              <a:rPr lang="en-US" sz="2400" dirty="0"/>
              <a:t>, </a:t>
            </a:r>
            <a:r>
              <a:rPr lang="en-US" sz="2400" i="1" dirty="0"/>
              <a:t>F</a:t>
            </a:r>
            <a:r>
              <a:rPr lang="en-US" sz="2400" dirty="0"/>
              <a:t>),</a:t>
            </a:r>
            <a:br>
              <a:rPr lang="en-US" sz="2400" dirty="0"/>
            </a:br>
            <a:r>
              <a:rPr lang="en-US" sz="2400" dirty="0"/>
              <a:t>where </a:t>
            </a:r>
            <a:r>
              <a:rPr lang="en-US" sz="2400" i="1" dirty="0"/>
              <a:t>S</a:t>
            </a:r>
            <a:r>
              <a:rPr lang="en-US" sz="2400" dirty="0"/>
              <a:t> = {</a:t>
            </a:r>
            <a:r>
              <a:rPr lang="en-US" sz="2400" i="1" dirty="0"/>
              <a:t>s</a:t>
            </a:r>
            <a:r>
              <a:rPr lang="en-US" sz="2400" baseline="-25000" dirty="0">
                <a:ea typeface="Cambria Math" pitchFamily="18" charset="0"/>
              </a:rPr>
              <a:t>0</a:t>
            </a:r>
            <a:r>
              <a:rPr lang="en-US" sz="2400" dirty="0"/>
              <a:t>,</a:t>
            </a:r>
            <a:r>
              <a:rPr lang="en-US" sz="2400" i="1" dirty="0"/>
              <a:t> s</a:t>
            </a:r>
            <a:r>
              <a:rPr lang="en-US" sz="2400" baseline="-25000" dirty="0">
                <a:ea typeface="Cambria Math" pitchFamily="18" charset="0"/>
              </a:rPr>
              <a:t>1</a:t>
            </a:r>
            <a:r>
              <a:rPr lang="en-US" sz="2400" dirty="0"/>
              <a:t>,</a:t>
            </a:r>
            <a:r>
              <a:rPr lang="en-US" sz="2400" i="1" dirty="0"/>
              <a:t> s</a:t>
            </a:r>
            <a:r>
              <a:rPr lang="en-US" sz="2400" baseline="-25000" dirty="0">
                <a:ea typeface="Cambria Math" pitchFamily="18" charset="0"/>
              </a:rPr>
              <a:t>2</a:t>
            </a:r>
            <a:r>
              <a:rPr lang="en-US" sz="2400" dirty="0"/>
              <a:t>,</a:t>
            </a:r>
            <a:r>
              <a:rPr lang="en-US" sz="2400" i="1" dirty="0"/>
              <a:t>s</a:t>
            </a:r>
            <a:r>
              <a:rPr lang="en-US" sz="2400" baseline="-25000" dirty="0">
                <a:ea typeface="Cambria Math" pitchFamily="18" charset="0"/>
              </a:rPr>
              <a:t>3</a:t>
            </a:r>
            <a:r>
              <a:rPr lang="en-US" sz="2400" dirty="0"/>
              <a:t>}, </a:t>
            </a:r>
            <a:r>
              <a:rPr lang="en-US" sz="2400" i="1" dirty="0"/>
              <a:t>I</a:t>
            </a:r>
            <a:r>
              <a:rPr lang="en-US" sz="2400" dirty="0"/>
              <a:t> = {</a:t>
            </a:r>
            <a:r>
              <a:rPr lang="en-US" sz="2400" dirty="0">
                <a:ea typeface="Cambria Math" pitchFamily="18" charset="0"/>
              </a:rPr>
              <a:t>0, 1</a:t>
            </a:r>
            <a:r>
              <a:rPr lang="en-US" sz="2400" dirty="0"/>
              <a:t>}, </a:t>
            </a:r>
            <a:r>
              <a:rPr lang="en-US" sz="2400" i="1" dirty="0"/>
              <a:t>F</a:t>
            </a:r>
            <a:r>
              <a:rPr lang="en-US" sz="2400" dirty="0"/>
              <a:t> = {</a:t>
            </a:r>
            <a:r>
              <a:rPr lang="en-US" sz="2400" i="1" dirty="0"/>
              <a:t>s</a:t>
            </a:r>
            <a:r>
              <a:rPr lang="en-US" sz="2400" baseline="-25000" dirty="0">
                <a:ea typeface="Cambria Math" pitchFamily="18" charset="0"/>
              </a:rPr>
              <a:t>0</a:t>
            </a:r>
            <a:r>
              <a:rPr lang="en-US" sz="2400" dirty="0"/>
              <a:t>,</a:t>
            </a:r>
            <a:r>
              <a:rPr lang="en-US" sz="2400" i="1" dirty="0"/>
              <a:t>s</a:t>
            </a:r>
            <a:r>
              <a:rPr lang="en-US" sz="2400" baseline="-25000" dirty="0">
                <a:ea typeface="Cambria Math" pitchFamily="18" charset="0"/>
              </a:rPr>
              <a:t>3</a:t>
            </a:r>
            <a:r>
              <a:rPr lang="en-US" sz="2400" dirty="0"/>
              <a:t>}, and the state table is shown </a:t>
            </a:r>
            <a:r>
              <a:rPr lang="en-US" altLang="zh-CN" sz="2400" dirty="0"/>
              <a:t>as follows</a:t>
            </a:r>
            <a:r>
              <a:rPr lang="en-US" sz="2400" dirty="0"/>
              <a:t>.</a:t>
            </a:r>
          </a:p>
        </p:txBody>
      </p:sp>
      <p:pic>
        <p:nvPicPr>
          <p:cNvPr id="8" name="Picture 3" descr="The state diagram for a finite-state automati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84757" y="3406806"/>
            <a:ext cx="3223260" cy="1841863"/>
          </a:xfrm>
          <a:prstGeom prst="rect">
            <a:avLst/>
          </a:prstGeom>
          <a:extLst>
            <a:ext uri="{909E8E84-426E-40DD-AFC4-6F175D3DCCD1}">
              <a14:hiddenFill xmlns:a14="http://schemas.microsoft.com/office/drawing/2010/main">
                <a:solidFill>
                  <a:srgbClr val="FFFFFF"/>
                </a:solidFill>
              </a14:hiddenFill>
            </a:ext>
          </a:extLst>
        </p:spPr>
      </p:pic>
      <p:pic>
        <p:nvPicPr>
          <p:cNvPr id="9"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486400" y="3124200"/>
            <a:ext cx="2031008" cy="237390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845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p>
        </p:txBody>
      </p:sp>
      <p:sp>
        <p:nvSpPr>
          <p:cNvPr id="3" name="Content Placeholder 2"/>
          <p:cNvSpPr>
            <a:spLocks noGrp="1"/>
          </p:cNvSpPr>
          <p:nvPr>
            <p:ph idx="1"/>
          </p:nvPr>
        </p:nvSpPr>
        <p:spPr>
          <a:xfrm>
            <a:off x="457200" y="1295400"/>
            <a:ext cx="8534400" cy="1524000"/>
          </a:xfrm>
        </p:spPr>
        <p:txBody>
          <a:bodyPr/>
          <a:lstStyle/>
          <a:p>
            <a:pPr>
              <a:lnSpc>
                <a:spcPct val="130000"/>
              </a:lnSpc>
            </a:pPr>
            <a:r>
              <a:rPr lang="en-US" altLang="zh-CN" sz="2400" b="1" dirty="0">
                <a:solidFill>
                  <a:schemeClr val="bg2"/>
                </a:solidFill>
              </a:rPr>
              <a:t>Definition:</a:t>
            </a:r>
            <a:r>
              <a:rPr lang="zh-CN" altLang="en-US" sz="2400" b="1" dirty="0">
                <a:solidFill>
                  <a:schemeClr val="bg2"/>
                </a:solidFill>
              </a:rPr>
              <a:t>  </a:t>
            </a:r>
            <a:r>
              <a:rPr lang="en-US" sz="2400" dirty="0"/>
              <a:t>A string </a:t>
            </a:r>
            <a:r>
              <a:rPr lang="en-US" sz="2400" i="1" dirty="0">
                <a:solidFill>
                  <a:schemeClr val="bg2"/>
                </a:solidFill>
              </a:rPr>
              <a:t>x</a:t>
            </a:r>
            <a:r>
              <a:rPr lang="en-US" sz="2400" dirty="0"/>
              <a:t> is said to be </a:t>
            </a:r>
            <a:r>
              <a:rPr lang="en-US" sz="2400" i="1" dirty="0">
                <a:solidFill>
                  <a:schemeClr val="bg2"/>
                </a:solidFill>
              </a:rPr>
              <a:t>recognized</a:t>
            </a:r>
            <a:r>
              <a:rPr lang="en-US" sz="2400" dirty="0"/>
              <a:t> (or </a:t>
            </a:r>
            <a:r>
              <a:rPr lang="en-US" sz="2400" i="1" dirty="0">
                <a:solidFill>
                  <a:schemeClr val="bg2"/>
                </a:solidFill>
              </a:rPr>
              <a:t>accepted</a:t>
            </a:r>
            <a:r>
              <a:rPr lang="en-US" sz="2400" dirty="0"/>
              <a:t>) by the machine</a:t>
            </a:r>
            <a:r>
              <a:rPr lang="en-US" sz="2400" i="1" dirty="0"/>
              <a:t> </a:t>
            </a:r>
            <a:r>
              <a:rPr lang="en-US" sz="2400" i="1" dirty="0">
                <a:solidFill>
                  <a:schemeClr val="bg2"/>
                </a:solidFill>
              </a:rPr>
              <a:t>M</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dirty="0"/>
              <a:t>if it takes the initial state </a:t>
            </a:r>
            <a:r>
              <a:rPr lang="en-US" sz="2400" i="1" dirty="0"/>
              <a:t>s</a:t>
            </a:r>
            <a:r>
              <a:rPr lang="en-US" sz="2400" baseline="-25000" dirty="0">
                <a:ea typeface="Cambria Math" pitchFamily="18" charset="0"/>
              </a:rPr>
              <a:t>0</a:t>
            </a:r>
            <a:r>
              <a:rPr lang="en-US" sz="2400" dirty="0"/>
              <a:t> to a final state, that is, </a:t>
            </a:r>
            <a:r>
              <a:rPr lang="en-US" sz="2400" i="1" dirty="0">
                <a:solidFill>
                  <a:schemeClr val="bg2"/>
                </a:solidFill>
              </a:rPr>
              <a:t>f</a:t>
            </a:r>
            <a:r>
              <a:rPr lang="en-US" sz="2400" dirty="0">
                <a:solidFill>
                  <a:schemeClr val="bg2"/>
                </a:solidFill>
              </a:rPr>
              <a:t>(</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i="1" dirty="0">
                <a:solidFill>
                  <a:schemeClr val="bg2"/>
                </a:solidFill>
              </a:rPr>
              <a:t>x</a:t>
            </a:r>
            <a:r>
              <a:rPr lang="en-US" sz="2400" dirty="0">
                <a:solidFill>
                  <a:schemeClr val="bg2"/>
                </a:solidFill>
              </a:rPr>
              <a:t>)</a:t>
            </a:r>
            <a:r>
              <a:rPr lang="en-US" sz="2400" dirty="0"/>
              <a:t>. The </a:t>
            </a:r>
            <a:r>
              <a:rPr lang="en-US" sz="2400" i="1" dirty="0">
                <a:solidFill>
                  <a:schemeClr val="bg2"/>
                </a:solidFill>
              </a:rPr>
              <a:t>language recognized </a:t>
            </a:r>
            <a:r>
              <a:rPr lang="en-US" sz="2400" dirty="0"/>
              <a:t>(or </a:t>
            </a:r>
            <a:r>
              <a:rPr lang="en-US" sz="2400" i="1" dirty="0"/>
              <a:t>accepted</a:t>
            </a:r>
            <a:r>
              <a:rPr lang="en-US" sz="2400" dirty="0"/>
              <a:t>) by </a:t>
            </a:r>
            <a:r>
              <a:rPr lang="en-US" sz="2400" i="1" dirty="0"/>
              <a:t>M</a:t>
            </a:r>
            <a:r>
              <a:rPr lang="en-US" sz="2400" dirty="0"/>
              <a:t>, denoted by </a:t>
            </a:r>
            <a:r>
              <a:rPr lang="en-US" sz="2400" i="1" dirty="0">
                <a:solidFill>
                  <a:schemeClr val="bg2"/>
                </a:solidFill>
              </a:rPr>
              <a:t>L</a:t>
            </a:r>
            <a:r>
              <a:rPr lang="en-US" sz="2400" dirty="0">
                <a:solidFill>
                  <a:schemeClr val="bg2"/>
                </a:solidFill>
              </a:rPr>
              <a:t>(</a:t>
            </a:r>
            <a:r>
              <a:rPr lang="en-US" sz="2400" i="1" dirty="0">
                <a:solidFill>
                  <a:schemeClr val="bg2"/>
                </a:solidFill>
              </a:rPr>
              <a:t>M</a:t>
            </a:r>
            <a:r>
              <a:rPr lang="en-US" sz="2400" dirty="0">
                <a:solidFill>
                  <a:schemeClr val="bg2"/>
                </a:solidFill>
              </a:rPr>
              <a:t>)</a:t>
            </a:r>
            <a:r>
              <a:rPr lang="en-US" sz="2400" dirty="0"/>
              <a:t>, is the set of all strings that are recognized by </a:t>
            </a:r>
            <a:r>
              <a:rPr lang="en-US" sz="2400" i="1" dirty="0"/>
              <a:t>M</a:t>
            </a:r>
            <a:r>
              <a:rPr lang="en-US" sz="2400" dirty="0"/>
              <a:t>. Two finite-state automata are called </a:t>
            </a:r>
            <a:r>
              <a:rPr lang="en-US" sz="2400" i="1" dirty="0">
                <a:solidFill>
                  <a:schemeClr val="bg2"/>
                </a:solidFill>
              </a:rPr>
              <a:t>equivalent</a:t>
            </a:r>
            <a:r>
              <a:rPr lang="en-US" sz="2400" dirty="0"/>
              <a:t> if they recognize the same language.</a:t>
            </a:r>
          </a:p>
        </p:txBody>
      </p:sp>
    </p:spTree>
    <p:extLst>
      <p:ext uri="{BB962C8B-B14F-4D97-AF65-F5344CB8AC3E}">
        <p14:creationId xmlns:p14="http://schemas.microsoft.com/office/powerpoint/2010/main" val="1947756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p>
        </p:txBody>
      </p:sp>
      <p:sp>
        <p:nvSpPr>
          <p:cNvPr id="4" name="Content Placeholder 3"/>
          <p:cNvSpPr>
            <a:spLocks noGrp="1"/>
          </p:cNvSpPr>
          <p:nvPr>
            <p:ph idx="13"/>
          </p:nvPr>
        </p:nvSpPr>
        <p:spPr>
          <a:xfrm>
            <a:off x="610488" y="1225710"/>
            <a:ext cx="4647312" cy="3657600"/>
          </a:xfrm>
        </p:spPr>
        <p:txBody>
          <a:bodyPr/>
          <a:lstStyle/>
          <a:p>
            <a:pPr>
              <a:lnSpc>
                <a:spcPct val="90000"/>
              </a:lnSpc>
              <a:spcBef>
                <a:spcPts val="600"/>
              </a:spcBef>
            </a:pPr>
            <a:r>
              <a:rPr lang="en-US" altLang="zh-CN" sz="2400" b="1" dirty="0">
                <a:solidFill>
                  <a:schemeClr val="bg2"/>
                </a:solidFill>
              </a:rPr>
              <a:t>Example:</a:t>
            </a:r>
            <a:endParaRPr lang="en-US" sz="2400" dirty="0"/>
          </a:p>
          <a:p>
            <a:pPr>
              <a:lnSpc>
                <a:spcPct val="90000"/>
              </a:lnSpc>
              <a:spcBef>
                <a:spcPts val="600"/>
              </a:spcBef>
            </a:pPr>
            <a:r>
              <a:rPr lang="en-US" sz="2100" dirty="0"/>
              <a:t>1. The only final state of  </a:t>
            </a:r>
            <a:r>
              <a:rPr lang="en-US" sz="2100" i="1" dirty="0">
                <a:solidFill>
                  <a:schemeClr val="bg2"/>
                </a:solidFill>
              </a:rPr>
              <a:t>M</a:t>
            </a:r>
            <a:r>
              <a:rPr lang="en-US" sz="2100" baseline="-25000" dirty="0">
                <a:solidFill>
                  <a:schemeClr val="bg2"/>
                </a:solidFill>
                <a:ea typeface="Cambria Math" pitchFamily="18" charset="0"/>
              </a:rPr>
              <a:t>1</a:t>
            </a:r>
            <a:r>
              <a:rPr lang="en-US" sz="2100" dirty="0">
                <a:solidFill>
                  <a:schemeClr val="bg2"/>
                </a:solidFill>
              </a:rPr>
              <a:t> </a:t>
            </a:r>
            <a:r>
              <a:rPr lang="en-US" sz="2100" dirty="0"/>
              <a:t>is </a:t>
            </a:r>
            <a:r>
              <a:rPr lang="en-US" sz="2100" i="1" dirty="0"/>
              <a:t>s</a:t>
            </a:r>
            <a:r>
              <a:rPr lang="en-US" sz="2100" baseline="-25000" dirty="0">
                <a:ea typeface="Cambria Math" pitchFamily="18" charset="0"/>
              </a:rPr>
              <a:t>0</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 itself consist of zero or more consecutive 1s. Hence,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itchFamily="18" charset="0"/>
              </a:rPr>
              <a:t>1</a:t>
            </a:r>
            <a:r>
              <a:rPr lang="en-US" sz="2100" dirty="0">
                <a:solidFill>
                  <a:schemeClr val="bg2"/>
                </a:solidFill>
              </a:rPr>
              <a:t>) = {</a:t>
            </a:r>
            <a:r>
              <a:rPr lang="en-US" sz="2100" dirty="0">
                <a:solidFill>
                  <a:schemeClr val="bg2"/>
                </a:solidFill>
                <a:ea typeface="Cambria Math" pitchFamily="18" charset="0"/>
              </a:rPr>
              <a:t>1</a:t>
            </a:r>
            <a:r>
              <a:rPr lang="en-US" sz="2100" i="1" baseline="30000" dirty="0">
                <a:solidFill>
                  <a:schemeClr val="bg2"/>
                </a:solidFill>
              </a:rPr>
              <a:t>n</a:t>
            </a:r>
            <a:r>
              <a:rPr lang="en-US" sz="2100" dirty="0">
                <a:solidFill>
                  <a:schemeClr val="bg2"/>
                </a:solidFill>
              </a:rPr>
              <a:t> | </a:t>
            </a:r>
            <a:r>
              <a:rPr lang="en-US" sz="2100" i="1" dirty="0">
                <a:solidFill>
                  <a:schemeClr val="bg2"/>
                </a:solidFill>
              </a:rPr>
              <a:t>n</a:t>
            </a:r>
            <a:r>
              <a:rPr lang="en-US" sz="2100" dirty="0">
                <a:solidFill>
                  <a:schemeClr val="bg2"/>
                </a:solidFill>
              </a:rPr>
              <a:t> = </a:t>
            </a:r>
            <a:r>
              <a:rPr lang="en-US" sz="2100" dirty="0">
                <a:solidFill>
                  <a:schemeClr val="bg2"/>
                </a:solidFill>
                <a:ea typeface="Cambria Math" pitchFamily="18" charset="0"/>
              </a:rPr>
              <a:t>0</a:t>
            </a:r>
            <a:r>
              <a:rPr lang="en-US" sz="2100" dirty="0">
                <a:solidFill>
                  <a:schemeClr val="bg2"/>
                </a:solidFill>
              </a:rPr>
              <a:t>, </a:t>
            </a:r>
            <a:r>
              <a:rPr lang="en-US" sz="2100" dirty="0">
                <a:solidFill>
                  <a:schemeClr val="bg2"/>
                </a:solidFill>
                <a:ea typeface="Cambria Math" pitchFamily="18" charset="0"/>
              </a:rPr>
              <a:t>1</a:t>
            </a:r>
            <a:r>
              <a:rPr lang="en-US" sz="2100" dirty="0">
                <a:solidFill>
                  <a:schemeClr val="bg2"/>
                </a:solidFill>
              </a:rPr>
              <a:t>, </a:t>
            </a:r>
            <a:r>
              <a:rPr lang="en-US" sz="2100" dirty="0">
                <a:solidFill>
                  <a:schemeClr val="bg2"/>
                </a:solidFill>
                <a:ea typeface="Cambria Math" pitchFamily="18" charset="0"/>
              </a:rPr>
              <a:t>2</a:t>
            </a:r>
            <a:r>
              <a:rPr lang="en-US" sz="2100" dirty="0">
                <a:solidFill>
                  <a:schemeClr val="bg2"/>
                </a:solidFill>
              </a:rPr>
              <a:t>, ….}. </a:t>
            </a:r>
          </a:p>
          <a:p>
            <a:pPr>
              <a:lnSpc>
                <a:spcPct val="90000"/>
              </a:lnSpc>
              <a:spcBef>
                <a:spcPts val="600"/>
              </a:spcBef>
            </a:pPr>
            <a:r>
              <a:rPr lang="en-US" sz="2100" dirty="0"/>
              <a:t>2. The only final state of  </a:t>
            </a:r>
            <a:r>
              <a:rPr lang="en-US" sz="2100" i="1" dirty="0">
                <a:solidFill>
                  <a:schemeClr val="bg2"/>
                </a:solidFill>
              </a:rPr>
              <a:t>M</a:t>
            </a:r>
            <a:r>
              <a:rPr lang="en-US" sz="2100" baseline="-25000" dirty="0">
                <a:solidFill>
                  <a:schemeClr val="bg2"/>
                </a:solidFill>
                <a:ea typeface="Cambria Math" pitchFamily="18" charset="0"/>
              </a:rPr>
              <a:t>2</a:t>
            </a:r>
            <a:r>
              <a:rPr lang="en-US" sz="2100" dirty="0"/>
              <a:t> is </a:t>
            </a:r>
            <a:r>
              <a:rPr lang="en-US" sz="2100" i="1" dirty="0"/>
              <a:t>s</a:t>
            </a:r>
            <a:r>
              <a:rPr lang="en-US" sz="2100" baseline="-25000" dirty="0">
                <a:ea typeface="Cambria Math" pitchFamily="18" charset="0"/>
              </a:rPr>
              <a:t>2</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a:t>
            </a:r>
            <a:r>
              <a:rPr lang="en-US" sz="2100" i="1" dirty="0"/>
              <a:t> s</a:t>
            </a:r>
            <a:r>
              <a:rPr lang="en-US" sz="2100" baseline="-25000" dirty="0">
                <a:ea typeface="Cambria Math" pitchFamily="18" charset="0"/>
              </a:rPr>
              <a:t>2</a:t>
            </a:r>
            <a:r>
              <a:rPr lang="en-US" sz="2100" dirty="0">
                <a:ea typeface="Cambria Math" pitchFamily="18" charset="0"/>
              </a:rPr>
              <a:t>  are 1</a:t>
            </a:r>
            <a:r>
              <a:rPr lang="en-US" sz="2100" dirty="0"/>
              <a:t> and </a:t>
            </a:r>
            <a:r>
              <a:rPr lang="en-US" sz="2100" dirty="0">
                <a:ea typeface="Cambria Math" pitchFamily="18" charset="0"/>
              </a:rPr>
              <a:t>01. </a:t>
            </a:r>
            <a:r>
              <a:rPr lang="en-US" sz="2100" dirty="0"/>
              <a:t>Hence ,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itchFamily="18" charset="0"/>
              </a:rPr>
              <a:t>2</a:t>
            </a:r>
            <a:r>
              <a:rPr lang="en-US" sz="2100" dirty="0">
                <a:solidFill>
                  <a:schemeClr val="bg2"/>
                </a:solidFill>
              </a:rPr>
              <a:t>) = {</a:t>
            </a:r>
            <a:r>
              <a:rPr lang="en-US" sz="2100" dirty="0">
                <a:solidFill>
                  <a:schemeClr val="bg2"/>
                </a:solidFill>
                <a:ea typeface="Cambria Math" pitchFamily="18" charset="0"/>
              </a:rPr>
              <a:t>1</a:t>
            </a:r>
            <a:r>
              <a:rPr lang="en-US" sz="2100" dirty="0">
                <a:solidFill>
                  <a:schemeClr val="bg2"/>
                </a:solidFill>
              </a:rPr>
              <a:t>, </a:t>
            </a:r>
            <a:r>
              <a:rPr lang="en-US" sz="2100" dirty="0">
                <a:solidFill>
                  <a:schemeClr val="bg2"/>
                </a:solidFill>
                <a:ea typeface="Cambria Math" pitchFamily="18" charset="0"/>
              </a:rPr>
              <a:t>01</a:t>
            </a:r>
            <a:r>
              <a:rPr lang="en-US" sz="2100" dirty="0">
                <a:solidFill>
                  <a:schemeClr val="bg2"/>
                </a:solidFill>
              </a:rPr>
              <a:t>}.</a:t>
            </a:r>
          </a:p>
          <a:p>
            <a:pPr>
              <a:lnSpc>
                <a:spcPct val="90000"/>
              </a:lnSpc>
              <a:spcBef>
                <a:spcPts val="600"/>
              </a:spcBef>
            </a:pPr>
            <a:r>
              <a:rPr lang="en-US" sz="2100" dirty="0"/>
              <a:t>3. The final state of  </a:t>
            </a:r>
            <a:r>
              <a:rPr lang="en-US" sz="2100" i="1" dirty="0">
                <a:solidFill>
                  <a:schemeClr val="bg2"/>
                </a:solidFill>
              </a:rPr>
              <a:t>M</a:t>
            </a:r>
            <a:r>
              <a:rPr lang="en-US" sz="2100" baseline="-25000" dirty="0">
                <a:solidFill>
                  <a:schemeClr val="bg2"/>
                </a:solidFill>
                <a:ea typeface="Cambria Math" pitchFamily="18" charset="0"/>
              </a:rPr>
              <a:t>3</a:t>
            </a:r>
            <a:r>
              <a:rPr lang="en-US" sz="2100" dirty="0"/>
              <a:t> are</a:t>
            </a:r>
            <a:r>
              <a:rPr lang="en-US" sz="2100" i="1" dirty="0"/>
              <a:t> s</a:t>
            </a:r>
            <a:r>
              <a:rPr lang="en-US" sz="2100" baseline="-25000" dirty="0">
                <a:ea typeface="Cambria Math" pitchFamily="18" charset="0"/>
              </a:rPr>
              <a:t>0  </a:t>
            </a:r>
            <a:r>
              <a:rPr lang="en-US" sz="2100" dirty="0">
                <a:ea typeface="Cambria Math" pitchFamily="18" charset="0"/>
              </a:rPr>
              <a:t>and</a:t>
            </a:r>
            <a:r>
              <a:rPr lang="en-US" sz="2100" i="1" dirty="0"/>
              <a:t> s</a:t>
            </a:r>
            <a:r>
              <a:rPr lang="en-US" sz="2100" baseline="-25000" dirty="0">
                <a:ea typeface="Cambria Math" pitchFamily="18" charset="0"/>
              </a:rPr>
              <a:t>3</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 itself are </a:t>
            </a:r>
            <a:r>
              <a:rPr lang="el-GR" sz="2100" dirty="0">
                <a:ea typeface="Cambria Math"/>
              </a:rPr>
              <a:t>λ</a:t>
            </a:r>
            <a:r>
              <a:rPr lang="en-US" sz="2100" dirty="0">
                <a:ea typeface="Cambria Math"/>
              </a:rPr>
              <a:t>, 0, 00, 000,… .</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a:t>
            </a:r>
            <a:r>
              <a:rPr lang="en-US" sz="2100" i="1" dirty="0"/>
              <a:t> s</a:t>
            </a:r>
            <a:r>
              <a:rPr lang="en-US" sz="2100" baseline="-25000" dirty="0">
                <a:ea typeface="Cambria Math" pitchFamily="18" charset="0"/>
              </a:rPr>
              <a:t>3</a:t>
            </a:r>
            <a:r>
              <a:rPr lang="en-US" sz="2100" dirty="0">
                <a:ea typeface="Cambria Math" pitchFamily="18" charset="0"/>
              </a:rPr>
              <a:t>  are a string of zero or more consecutive 0s, followed by 10, followed by any string. </a:t>
            </a:r>
            <a:r>
              <a:rPr lang="en-US" sz="2100" dirty="0"/>
              <a:t>Hence,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itchFamily="18" charset="0"/>
              </a:rPr>
              <a:t>3</a:t>
            </a:r>
            <a:r>
              <a:rPr lang="en-US" sz="2100" dirty="0">
                <a:solidFill>
                  <a:schemeClr val="bg2"/>
                </a:solidFill>
              </a:rPr>
              <a:t>)  = {</a:t>
            </a:r>
            <a:r>
              <a:rPr lang="en-US" sz="2100" dirty="0">
                <a:solidFill>
                  <a:schemeClr val="bg2"/>
                </a:solidFill>
                <a:ea typeface="Cambria Math" pitchFamily="18" charset="0"/>
              </a:rPr>
              <a:t>0</a:t>
            </a:r>
            <a:r>
              <a:rPr lang="en-US" sz="2100" i="1" baseline="30000" dirty="0">
                <a:solidFill>
                  <a:schemeClr val="bg2"/>
                </a:solidFill>
              </a:rPr>
              <a:t>n</a:t>
            </a:r>
            <a:r>
              <a:rPr lang="en-US" sz="2100" dirty="0">
                <a:solidFill>
                  <a:schemeClr val="bg2"/>
                </a:solidFill>
              </a:rPr>
              <a:t>,</a:t>
            </a:r>
            <a:r>
              <a:rPr lang="en-US" sz="2100" dirty="0">
                <a:solidFill>
                  <a:schemeClr val="bg2"/>
                </a:solidFill>
                <a:ea typeface="Cambria Math" pitchFamily="18" charset="0"/>
              </a:rPr>
              <a:t>0</a:t>
            </a:r>
            <a:r>
              <a:rPr lang="en-US" sz="2100" i="1" baseline="30000" dirty="0">
                <a:solidFill>
                  <a:schemeClr val="bg2"/>
                </a:solidFill>
              </a:rPr>
              <a:t>n</a:t>
            </a:r>
            <a:r>
              <a:rPr lang="en-US" sz="2100" dirty="0">
                <a:solidFill>
                  <a:schemeClr val="bg2"/>
                </a:solidFill>
                <a:ea typeface="Cambria Math" pitchFamily="18" charset="0"/>
              </a:rPr>
              <a:t>10</a:t>
            </a:r>
            <a:r>
              <a:rPr lang="en-US" sz="2100" i="1" dirty="0">
                <a:solidFill>
                  <a:schemeClr val="bg2"/>
                </a:solidFill>
                <a:ea typeface="Cambria Math" pitchFamily="18" charset="0"/>
              </a:rPr>
              <a:t>x</a:t>
            </a:r>
            <a:r>
              <a:rPr lang="en-US" sz="2100" i="1" dirty="0">
                <a:solidFill>
                  <a:schemeClr val="bg2"/>
                </a:solidFill>
              </a:rPr>
              <a:t> </a:t>
            </a:r>
            <a:r>
              <a:rPr lang="en-US" sz="2100" dirty="0">
                <a:solidFill>
                  <a:schemeClr val="bg2"/>
                </a:solidFill>
              </a:rPr>
              <a:t>| </a:t>
            </a:r>
            <a:r>
              <a:rPr lang="en-US" sz="2100" i="1" dirty="0">
                <a:solidFill>
                  <a:schemeClr val="bg2"/>
                </a:solidFill>
              </a:rPr>
              <a:t>n</a:t>
            </a:r>
            <a:r>
              <a:rPr lang="en-US" sz="2100" dirty="0">
                <a:solidFill>
                  <a:schemeClr val="bg2"/>
                </a:solidFill>
              </a:rPr>
              <a:t> = </a:t>
            </a:r>
            <a:r>
              <a:rPr lang="en-US" sz="2100" dirty="0">
                <a:solidFill>
                  <a:schemeClr val="bg2"/>
                </a:solidFill>
                <a:ea typeface="Cambria Math" pitchFamily="18" charset="0"/>
              </a:rPr>
              <a:t>0</a:t>
            </a:r>
            <a:r>
              <a:rPr lang="en-US" sz="2100" dirty="0">
                <a:solidFill>
                  <a:schemeClr val="bg2"/>
                </a:solidFill>
              </a:rPr>
              <a:t>, </a:t>
            </a:r>
            <a:r>
              <a:rPr lang="en-US" sz="2100" dirty="0">
                <a:solidFill>
                  <a:schemeClr val="bg2"/>
                </a:solidFill>
                <a:ea typeface="Cambria Math" pitchFamily="18" charset="0"/>
              </a:rPr>
              <a:t>1</a:t>
            </a:r>
            <a:r>
              <a:rPr lang="en-US" sz="2100" dirty="0">
                <a:solidFill>
                  <a:schemeClr val="bg2"/>
                </a:solidFill>
              </a:rPr>
              <a:t>, </a:t>
            </a:r>
            <a:r>
              <a:rPr lang="en-US" sz="2100" dirty="0">
                <a:solidFill>
                  <a:schemeClr val="bg2"/>
                </a:solidFill>
                <a:ea typeface="Cambria Math" pitchFamily="18" charset="0"/>
              </a:rPr>
              <a:t>2</a:t>
            </a:r>
            <a:r>
              <a:rPr lang="en-US" sz="2100" dirty="0">
                <a:solidFill>
                  <a:schemeClr val="bg2"/>
                </a:solidFill>
              </a:rPr>
              <a:t>, ….,  and </a:t>
            </a:r>
            <a:r>
              <a:rPr lang="en-US" sz="2100" i="1" dirty="0">
                <a:solidFill>
                  <a:schemeClr val="bg2"/>
                </a:solidFill>
              </a:rPr>
              <a:t>x</a:t>
            </a:r>
            <a:r>
              <a:rPr lang="en-US" sz="2100" dirty="0">
                <a:solidFill>
                  <a:schemeClr val="bg2"/>
                </a:solidFill>
              </a:rPr>
              <a:t> is any string}.</a:t>
            </a:r>
          </a:p>
        </p:txBody>
      </p:sp>
      <p:pic>
        <p:nvPicPr>
          <p:cNvPr id="10" name="图片 9">
            <a:extLst>
              <a:ext uri="{FF2B5EF4-FFF2-40B4-BE49-F238E27FC236}">
                <a16:creationId xmlns:a16="http://schemas.microsoft.com/office/drawing/2014/main" id="{9A4946DF-A4BB-3670-75BD-5F0741BF3851}"/>
              </a:ext>
            </a:extLst>
          </p:cNvPr>
          <p:cNvPicPr>
            <a:picLocks noChangeAspect="1"/>
          </p:cNvPicPr>
          <p:nvPr/>
        </p:nvPicPr>
        <p:blipFill>
          <a:blip r:embed="rId2"/>
          <a:stretch>
            <a:fillRect/>
          </a:stretch>
        </p:blipFill>
        <p:spPr>
          <a:xfrm>
            <a:off x="5029200" y="1447800"/>
            <a:ext cx="2558868" cy="1334499"/>
          </a:xfrm>
          <a:prstGeom prst="rect">
            <a:avLst/>
          </a:prstGeom>
        </p:spPr>
      </p:pic>
      <p:pic>
        <p:nvPicPr>
          <p:cNvPr id="12" name="图片 11">
            <a:extLst>
              <a:ext uri="{FF2B5EF4-FFF2-40B4-BE49-F238E27FC236}">
                <a16:creationId xmlns:a16="http://schemas.microsoft.com/office/drawing/2014/main" id="{CCC2B3D3-7AB3-308E-4F99-7723FA516585}"/>
              </a:ext>
            </a:extLst>
          </p:cNvPr>
          <p:cNvPicPr>
            <a:picLocks noChangeAspect="1"/>
          </p:cNvPicPr>
          <p:nvPr/>
        </p:nvPicPr>
        <p:blipFill>
          <a:blip r:embed="rId3"/>
          <a:stretch>
            <a:fillRect/>
          </a:stretch>
        </p:blipFill>
        <p:spPr>
          <a:xfrm>
            <a:off x="5144285" y="2968275"/>
            <a:ext cx="3980480" cy="1525177"/>
          </a:xfrm>
          <a:prstGeom prst="rect">
            <a:avLst/>
          </a:prstGeom>
        </p:spPr>
      </p:pic>
      <p:pic>
        <p:nvPicPr>
          <p:cNvPr id="14" name="图片 13">
            <a:extLst>
              <a:ext uri="{FF2B5EF4-FFF2-40B4-BE49-F238E27FC236}">
                <a16:creationId xmlns:a16="http://schemas.microsoft.com/office/drawing/2014/main" id="{E2C2C872-3984-C9EA-E0CF-F7EF4E508392}"/>
              </a:ext>
            </a:extLst>
          </p:cNvPr>
          <p:cNvPicPr>
            <a:picLocks noChangeAspect="1"/>
          </p:cNvPicPr>
          <p:nvPr/>
        </p:nvPicPr>
        <p:blipFill>
          <a:blip r:embed="rId4"/>
          <a:stretch>
            <a:fillRect/>
          </a:stretch>
        </p:blipFill>
        <p:spPr>
          <a:xfrm>
            <a:off x="5144285" y="4679428"/>
            <a:ext cx="3847315" cy="1446154"/>
          </a:xfrm>
          <a:prstGeom prst="rect">
            <a:avLst/>
          </a:prstGeom>
        </p:spPr>
      </p:pic>
    </p:spTree>
    <p:extLst>
      <p:ext uri="{BB962C8B-B14F-4D97-AF65-F5344CB8AC3E}">
        <p14:creationId xmlns:p14="http://schemas.microsoft.com/office/powerpoint/2010/main" val="50326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2</a:t>
            </a:r>
            <a:endParaRPr lang="en-US" dirty="0"/>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Construct  a FSA that recognizes  the set of bit strings that begin with two </a:t>
            </a:r>
            <a:r>
              <a:rPr lang="en-US" sz="2400" dirty="0">
                <a:ea typeface="Cambria Math" pitchFamily="18" charset="0"/>
              </a:rPr>
              <a:t>0</a:t>
            </a:r>
            <a:r>
              <a:rPr lang="en-US" sz="2400" dirty="0"/>
              <a:t>s.</a:t>
            </a:r>
          </a:p>
          <a:p>
            <a:pPr>
              <a:spcBef>
                <a:spcPts val="0"/>
              </a:spcBef>
            </a:pPr>
            <a:r>
              <a:rPr lang="en-US" sz="2400" b="1" dirty="0">
                <a:solidFill>
                  <a:schemeClr val="bg2"/>
                </a:solidFill>
              </a:rPr>
              <a:t>Solution</a:t>
            </a:r>
            <a:r>
              <a:rPr lang="en-US" sz="2400" dirty="0">
                <a:solidFill>
                  <a:schemeClr val="bg2"/>
                </a:solidFill>
              </a:rPr>
              <a:t>: </a:t>
            </a: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itchFamily="18" charset="0"/>
              </a:rPr>
              <a:t>1</a:t>
            </a:r>
            <a:r>
              <a:rPr lang="en-US" sz="2200" dirty="0"/>
              <a:t>; we move to </a:t>
            </a:r>
            <a:r>
              <a:rPr lang="en-US" sz="2200" i="1" dirty="0"/>
              <a:t>s</a:t>
            </a:r>
            <a:r>
              <a:rPr lang="en-US" sz="2200" baseline="-25000" dirty="0">
                <a:ea typeface="Cambria Math" pitchFamily="18" charset="0"/>
              </a:rPr>
              <a:t>1</a:t>
            </a:r>
            <a:r>
              <a:rPr lang="en-US" sz="2200" dirty="0"/>
              <a:t> from </a:t>
            </a:r>
            <a:r>
              <a:rPr lang="en-US" sz="2200" i="1" dirty="0"/>
              <a:t>s</a:t>
            </a:r>
            <a:r>
              <a:rPr lang="en-US" sz="2200" baseline="-25000" dirty="0">
                <a:ea typeface="Cambria Math" pitchFamily="18" charset="0"/>
              </a:rPr>
              <a:t>0</a:t>
            </a:r>
            <a:r>
              <a:rPr lang="en-US" sz="2200" dirty="0"/>
              <a:t> if the first bit is a </a:t>
            </a:r>
            <a:r>
              <a:rPr lang="en-US" sz="2200" dirty="0">
                <a:ea typeface="Cambria Math" pitchFamily="18" charset="0"/>
              </a:rPr>
              <a:t>0</a:t>
            </a:r>
            <a:r>
              <a:rPr lang="en-US" sz="2200" dirty="0"/>
              <a:t>. </a:t>
            </a:r>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itchFamily="18" charset="0"/>
              </a:rPr>
              <a:t>2</a:t>
            </a:r>
            <a:r>
              <a:rPr lang="en-US" sz="2200" dirty="0"/>
              <a:t>,  which we move to from  </a:t>
            </a:r>
            <a:r>
              <a:rPr lang="en-US" sz="2200" i="1" dirty="0"/>
              <a:t>s</a:t>
            </a:r>
            <a:r>
              <a:rPr lang="en-US" sz="2200" baseline="-25000" dirty="0">
                <a:ea typeface="Cambria Math" pitchFamily="18" charset="0"/>
              </a:rPr>
              <a:t>1</a:t>
            </a:r>
            <a:r>
              <a:rPr lang="en-US" sz="2200" dirty="0"/>
              <a:t>, if the second bit is a </a:t>
            </a:r>
            <a:r>
              <a:rPr lang="en-US" sz="2200" dirty="0">
                <a:ea typeface="Cambria Math" pitchFamily="18" charset="0"/>
              </a:rPr>
              <a:t>0</a:t>
            </a:r>
            <a:r>
              <a:rPr lang="en-US" sz="2200" dirty="0"/>
              <a:t>.  We stay in this state no matter what the succeeding bits (if any) are.</a:t>
            </a:r>
          </a:p>
          <a:p>
            <a:pPr marL="457200" indent="-320040">
              <a:spcBef>
                <a:spcPts val="0"/>
              </a:spcBef>
              <a:buClr>
                <a:srgbClr val="1A587B"/>
              </a:buClr>
              <a:buFont typeface="Arial" panose="020B0604020202020204" pitchFamily="34" charset="0"/>
              <a:buChar char="•"/>
            </a:pPr>
            <a:r>
              <a:rPr lang="en-US" sz="2200" dirty="0"/>
              <a:t>We need a </a:t>
            </a:r>
            <a:r>
              <a:rPr lang="en-US" sz="2200" dirty="0" err="1"/>
              <a:t>nonfinal</a:t>
            </a:r>
            <a:r>
              <a:rPr lang="en-US" sz="2200" dirty="0"/>
              <a:t> state </a:t>
            </a:r>
            <a:r>
              <a:rPr lang="en-US" sz="2200" i="1" dirty="0"/>
              <a:t>s</a:t>
            </a:r>
            <a:r>
              <a:rPr lang="en-US" sz="2200" baseline="-25000" dirty="0">
                <a:ea typeface="Cambria Math" pitchFamily="18" charset="0"/>
              </a:rPr>
              <a:t>3</a:t>
            </a:r>
            <a:r>
              <a:rPr lang="en-US" sz="2200" dirty="0"/>
              <a:t>, so that we can move to it from </a:t>
            </a:r>
            <a:r>
              <a:rPr lang="en-US" sz="2200" i="1" dirty="0"/>
              <a:t>s</a:t>
            </a:r>
            <a:r>
              <a:rPr lang="en-US" sz="2200" baseline="-25000" dirty="0">
                <a:ea typeface="Cambria Math" pitchFamily="18" charset="0"/>
              </a:rPr>
              <a:t>0</a:t>
            </a:r>
            <a:r>
              <a:rPr lang="en-US" sz="2200" dirty="0"/>
              <a:t> if the first bit is a </a:t>
            </a:r>
            <a:r>
              <a:rPr lang="en-US" sz="2200" dirty="0">
                <a:ea typeface="Cambria Math" pitchFamily="18" charset="0"/>
              </a:rPr>
              <a:t>1</a:t>
            </a:r>
            <a:r>
              <a:rPr lang="en-US" sz="2200" dirty="0"/>
              <a:t> and from </a:t>
            </a:r>
            <a:r>
              <a:rPr lang="en-US" sz="2200" i="1" dirty="0"/>
              <a:t>s</a:t>
            </a:r>
            <a:r>
              <a:rPr lang="en-US" sz="2200" baseline="-25000" dirty="0">
                <a:ea typeface="Cambria Math" pitchFamily="18" charset="0"/>
              </a:rPr>
              <a:t>1</a:t>
            </a:r>
            <a:r>
              <a:rPr lang="en-US" sz="2200" dirty="0"/>
              <a:t> if the second bit is a </a:t>
            </a:r>
            <a:r>
              <a:rPr lang="en-US" sz="2200" dirty="0">
                <a:ea typeface="Cambria Math" pitchFamily="18" charset="0"/>
              </a:rPr>
              <a:t>1</a:t>
            </a:r>
            <a:r>
              <a:rPr lang="en-US" sz="2200" dirty="0"/>
              <a:t>.</a:t>
            </a:r>
          </a:p>
        </p:txBody>
      </p:sp>
      <p:pic>
        <p:nvPicPr>
          <p:cNvPr id="7" name="Picture 3" descr="A state diagram, labeled A, for a deterministic finite-state automata recognizing the languages in example 6."/>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t="10417" b="6250"/>
          <a:stretch/>
        </p:blipFill>
        <p:spPr bwMode="auto">
          <a:xfrm>
            <a:off x="2307771" y="5181600"/>
            <a:ext cx="4528458" cy="12192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19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endParaRPr lang="en-US" dirty="0"/>
          </a:p>
        </p:txBody>
      </p:sp>
      <p:sp>
        <p:nvSpPr>
          <p:cNvPr id="3" name="Content Placeholder 2"/>
          <p:cNvSpPr>
            <a:spLocks noGrp="1"/>
          </p:cNvSpPr>
          <p:nvPr>
            <p:ph idx="1"/>
          </p:nvPr>
        </p:nvSpPr>
        <p:spPr>
          <a:xfrm>
            <a:off x="457200" y="1295400"/>
            <a:ext cx="8229600" cy="3886200"/>
          </a:xfrm>
        </p:spPr>
        <p:txBody>
          <a:bodyPr/>
          <a:lstStyle/>
          <a:p>
            <a:pPr marL="0" lvl="1" indent="0">
              <a:spcBef>
                <a:spcPts val="0"/>
              </a:spcBef>
              <a:buClr>
                <a:schemeClr val="accent3"/>
              </a:buClr>
              <a:buSzPct val="95000"/>
              <a:buNone/>
            </a:pPr>
            <a:r>
              <a:rPr lang="en-US" sz="2400" b="1" dirty="0">
                <a:solidFill>
                  <a:schemeClr val="bg2"/>
                </a:solidFill>
              </a:rPr>
              <a:t>Example</a:t>
            </a:r>
            <a:r>
              <a:rPr lang="en-US" sz="2400" dirty="0">
                <a:solidFill>
                  <a:schemeClr val="bg2"/>
                </a:solidFill>
              </a:rPr>
              <a:t>: </a:t>
            </a:r>
            <a:r>
              <a:rPr lang="en-US" sz="2400" dirty="0"/>
              <a:t>Construct  a FSA that recognizes the set of bit strings that contain two consecutive </a:t>
            </a:r>
            <a:r>
              <a:rPr lang="en-US" sz="2400" dirty="0">
                <a:ea typeface="Cambria Math" pitchFamily="18" charset="0"/>
              </a:rPr>
              <a:t>0</a:t>
            </a:r>
            <a:r>
              <a:rPr lang="en-US" sz="2400" dirty="0"/>
              <a:t>s. </a:t>
            </a:r>
          </a:p>
          <a:p>
            <a:pPr>
              <a:spcBef>
                <a:spcPts val="0"/>
              </a:spcBef>
            </a:pPr>
            <a:r>
              <a:rPr lang="en-US" sz="2400" b="1" dirty="0">
                <a:solidFill>
                  <a:schemeClr val="bg2"/>
                </a:solidFill>
              </a:rPr>
              <a:t>Solution</a:t>
            </a:r>
            <a:r>
              <a:rPr lang="en-US" sz="2400" dirty="0">
                <a:solidFill>
                  <a:schemeClr val="bg2"/>
                </a:solidFill>
              </a:rPr>
              <a:t>: </a:t>
            </a: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itchFamily="18" charset="0"/>
              </a:rPr>
              <a:t>1</a:t>
            </a:r>
            <a:r>
              <a:rPr lang="en-US" sz="2200" dirty="0"/>
              <a:t>,  which tells us that the last input bit seen is a </a:t>
            </a:r>
            <a:r>
              <a:rPr lang="en-US" sz="2200" dirty="0">
                <a:ea typeface="Cambria Math" pitchFamily="18" charset="0"/>
              </a:rPr>
              <a:t>0</a:t>
            </a:r>
            <a:r>
              <a:rPr lang="en-US" sz="2200" dirty="0"/>
              <a:t>, but either the bit before was a </a:t>
            </a:r>
            <a:r>
              <a:rPr lang="en-US" sz="2200" dirty="0">
                <a:ea typeface="Cambria Math" pitchFamily="18" charset="0"/>
              </a:rPr>
              <a:t>1</a:t>
            </a:r>
            <a:r>
              <a:rPr lang="en-US" sz="2200" dirty="0"/>
              <a:t>, or this is the initial bit. </a:t>
            </a:r>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itchFamily="18" charset="0"/>
              </a:rPr>
              <a:t>2</a:t>
            </a:r>
            <a:r>
              <a:rPr lang="en-US" sz="2200" dirty="0"/>
              <a:t>,  if the next bit after a </a:t>
            </a:r>
            <a:r>
              <a:rPr lang="en-US" sz="2200" dirty="0">
                <a:ea typeface="Cambria Math" pitchFamily="18" charset="0"/>
              </a:rPr>
              <a:t>0 </a:t>
            </a:r>
            <a:r>
              <a:rPr lang="en-US" sz="2200" dirty="0"/>
              <a:t>is also </a:t>
            </a:r>
            <a:r>
              <a:rPr lang="en-US" sz="2200" dirty="0">
                <a:ea typeface="Cambria Math" pitchFamily="18" charset="0"/>
              </a:rPr>
              <a:t>0, </a:t>
            </a:r>
            <a:r>
              <a:rPr lang="en-US" altLang="zh-CN" sz="2200" dirty="0"/>
              <a:t>we move to </a:t>
            </a:r>
            <a:r>
              <a:rPr lang="en-US" altLang="zh-CN" sz="2200" i="1" dirty="0"/>
              <a:t>s</a:t>
            </a:r>
            <a:r>
              <a:rPr lang="en-US" altLang="zh-CN" sz="2200" baseline="-25000" dirty="0">
                <a:ea typeface="Cambria Math" pitchFamily="18" charset="0"/>
              </a:rPr>
              <a:t>2  </a:t>
            </a:r>
            <a:r>
              <a:rPr lang="en-US" altLang="zh-CN" sz="2200" dirty="0"/>
              <a:t>from </a:t>
            </a:r>
            <a:r>
              <a:rPr lang="en-US" altLang="zh-CN" sz="2200" i="1" dirty="0"/>
              <a:t>s</a:t>
            </a:r>
            <a:r>
              <a:rPr lang="en-US" altLang="zh-CN" sz="2200" baseline="-25000" dirty="0">
                <a:ea typeface="Cambria Math" pitchFamily="18" charset="0"/>
              </a:rPr>
              <a:t>1</a:t>
            </a:r>
            <a:r>
              <a:rPr lang="en-US" sz="2200" dirty="0"/>
              <a:t>.  We stay in this state no matter what the succeeding bits (if any) are.</a:t>
            </a:r>
          </a:p>
          <a:p>
            <a:pPr marL="457200" indent="-320040">
              <a:spcBef>
                <a:spcPts val="0"/>
              </a:spcBef>
              <a:buClr>
                <a:srgbClr val="1A587B"/>
              </a:buClr>
              <a:buFont typeface="Arial" panose="020B0604020202020204" pitchFamily="34" charset="0"/>
              <a:buChar char="•"/>
            </a:pPr>
            <a:r>
              <a:rPr lang="en-US" sz="2200" dirty="0"/>
              <a:t>We return </a:t>
            </a:r>
            <a:r>
              <a:rPr lang="en-US" altLang="zh-CN" sz="2200" dirty="0"/>
              <a:t>to</a:t>
            </a:r>
            <a:r>
              <a:rPr lang="en-US" sz="2200" dirty="0"/>
              <a:t> </a:t>
            </a:r>
            <a:r>
              <a:rPr lang="en-US" sz="2200" i="1" dirty="0"/>
              <a:t>s</a:t>
            </a:r>
            <a:r>
              <a:rPr lang="en-US" sz="2200" baseline="-25000" dirty="0">
                <a:ea typeface="Cambria Math" pitchFamily="18" charset="0"/>
              </a:rPr>
              <a:t>0</a:t>
            </a:r>
            <a:r>
              <a:rPr lang="en-US" sz="2200" dirty="0"/>
              <a:t>, if a  </a:t>
            </a:r>
            <a:r>
              <a:rPr lang="en-US" sz="2200" dirty="0">
                <a:ea typeface="Cambria Math" pitchFamily="18" charset="0"/>
              </a:rPr>
              <a:t>1</a:t>
            </a:r>
            <a:r>
              <a:rPr lang="en-US" sz="2200" dirty="0"/>
              <a:t> follows a </a:t>
            </a:r>
            <a:r>
              <a:rPr lang="en-US" sz="2200" dirty="0">
                <a:ea typeface="Cambria Math" pitchFamily="18" charset="0"/>
              </a:rPr>
              <a:t>0</a:t>
            </a:r>
            <a:r>
              <a:rPr lang="en-US" sz="2200" dirty="0"/>
              <a:t> in the string, before we come to two consecutive </a:t>
            </a:r>
            <a:r>
              <a:rPr lang="en-US" sz="2200" dirty="0">
                <a:ea typeface="Cambria Math" pitchFamily="18" charset="0"/>
              </a:rPr>
              <a:t>0</a:t>
            </a:r>
            <a:r>
              <a:rPr lang="en-US" sz="2200" dirty="0"/>
              <a:t>s.</a:t>
            </a:r>
          </a:p>
        </p:txBody>
      </p:sp>
      <p:pic>
        <p:nvPicPr>
          <p:cNvPr id="7" name="Picture 3" descr="A state diagram, labeled B, for a deterministic finite-state automata recognizing the languages in example 6."/>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t="6410" b="10255"/>
          <a:stretch/>
        </p:blipFill>
        <p:spPr bwMode="auto">
          <a:xfrm>
            <a:off x="2392680" y="5410200"/>
            <a:ext cx="4358640" cy="990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707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endParaRPr lang="en-US" dirty="0"/>
          </a:p>
        </p:txBody>
      </p:sp>
      <p:sp>
        <p:nvSpPr>
          <p:cNvPr id="3" name="Content Placeholder 2"/>
          <p:cNvSpPr>
            <a:spLocks noGrp="1"/>
          </p:cNvSpPr>
          <p:nvPr>
            <p:ph idx="1"/>
          </p:nvPr>
        </p:nvSpPr>
        <p:spPr>
          <a:xfrm>
            <a:off x="457200" y="1295400"/>
            <a:ext cx="8534400" cy="3886200"/>
          </a:xfrm>
        </p:spPr>
        <p:txBody>
          <a:bodyPr/>
          <a:lstStyle/>
          <a:p>
            <a:pPr marL="0" lvl="1" indent="0">
              <a:spcBef>
                <a:spcPts val="0"/>
              </a:spcBef>
              <a:buClr>
                <a:schemeClr val="accent3"/>
              </a:buClr>
              <a:buSzPct val="95000"/>
              <a:buNone/>
            </a:pPr>
            <a:r>
              <a:rPr lang="en-US" sz="2400" b="1" dirty="0">
                <a:solidFill>
                  <a:schemeClr val="bg2"/>
                </a:solidFill>
              </a:rPr>
              <a:t>Example</a:t>
            </a:r>
            <a:r>
              <a:rPr lang="en-US" sz="2400" dirty="0">
                <a:solidFill>
                  <a:schemeClr val="bg2"/>
                </a:solidFill>
              </a:rPr>
              <a:t>: </a:t>
            </a:r>
            <a:r>
              <a:rPr lang="en-US" sz="2400" dirty="0"/>
              <a:t>Construct  a FSA that recognizes each of these languages.</a:t>
            </a:r>
          </a:p>
          <a:p>
            <a:pPr marL="342900" lvl="1">
              <a:spcBef>
                <a:spcPts val="0"/>
              </a:spcBef>
              <a:buClr>
                <a:schemeClr val="accent3"/>
              </a:buClr>
              <a:buSzPct val="95000"/>
            </a:pPr>
            <a:r>
              <a:rPr lang="en-US" sz="2400" dirty="0"/>
              <a:t>the set of bit strings that do not contain two consecutive 0s; </a:t>
            </a:r>
          </a:p>
          <a:p>
            <a:pPr marL="342900" lvl="1">
              <a:spcBef>
                <a:spcPts val="0"/>
              </a:spcBef>
              <a:buClr>
                <a:schemeClr val="accent3"/>
              </a:buClr>
              <a:buSzPct val="95000"/>
            </a:pPr>
            <a:r>
              <a:rPr lang="en-US" sz="2400" dirty="0"/>
              <a:t>the set of bit strings that end with two 0s;</a:t>
            </a:r>
          </a:p>
          <a:p>
            <a:pPr marL="342900" lvl="1">
              <a:spcBef>
                <a:spcPts val="0"/>
              </a:spcBef>
              <a:buClr>
                <a:schemeClr val="accent3"/>
              </a:buClr>
              <a:buSzPct val="95000"/>
            </a:pPr>
            <a:r>
              <a:rPr lang="en-US" sz="2400" dirty="0"/>
              <a:t>the set of bit strings that contain at least two 0s.</a:t>
            </a:r>
          </a:p>
          <a:p>
            <a:pPr>
              <a:spcBef>
                <a:spcPts val="0"/>
              </a:spcBef>
            </a:pPr>
            <a:r>
              <a:rPr lang="en-US" sz="2400" b="1" dirty="0">
                <a:solidFill>
                  <a:schemeClr val="bg2"/>
                </a:solidFill>
              </a:rPr>
              <a:t>Solution</a:t>
            </a:r>
            <a:r>
              <a:rPr lang="en-US" sz="2400" dirty="0">
                <a:solidFill>
                  <a:schemeClr val="bg2"/>
                </a:solidFill>
              </a:rPr>
              <a:t>: </a:t>
            </a:r>
          </a:p>
        </p:txBody>
      </p:sp>
      <p:pic>
        <p:nvPicPr>
          <p:cNvPr id="6" name="图片 5">
            <a:extLst>
              <a:ext uri="{FF2B5EF4-FFF2-40B4-BE49-F238E27FC236}">
                <a16:creationId xmlns:a16="http://schemas.microsoft.com/office/drawing/2014/main" id="{79B07E84-5787-1E09-4D3E-130EA82E6FDB}"/>
              </a:ext>
            </a:extLst>
          </p:cNvPr>
          <p:cNvPicPr>
            <a:picLocks noChangeAspect="1"/>
          </p:cNvPicPr>
          <p:nvPr/>
        </p:nvPicPr>
        <p:blipFill>
          <a:blip r:embed="rId2"/>
          <a:stretch>
            <a:fillRect/>
          </a:stretch>
        </p:blipFill>
        <p:spPr>
          <a:xfrm>
            <a:off x="1752600" y="3238263"/>
            <a:ext cx="4688303" cy="1268052"/>
          </a:xfrm>
          <a:prstGeom prst="rect">
            <a:avLst/>
          </a:prstGeom>
        </p:spPr>
      </p:pic>
      <p:pic>
        <p:nvPicPr>
          <p:cNvPr id="9" name="图片 8">
            <a:extLst>
              <a:ext uri="{FF2B5EF4-FFF2-40B4-BE49-F238E27FC236}">
                <a16:creationId xmlns:a16="http://schemas.microsoft.com/office/drawing/2014/main" id="{9E112F48-6EC3-F5CB-DB36-7D4A4EAE8BAA}"/>
              </a:ext>
            </a:extLst>
          </p:cNvPr>
          <p:cNvPicPr>
            <a:picLocks noChangeAspect="1"/>
          </p:cNvPicPr>
          <p:nvPr/>
        </p:nvPicPr>
        <p:blipFill>
          <a:blip r:embed="rId3"/>
          <a:stretch>
            <a:fillRect/>
          </a:stretch>
        </p:blipFill>
        <p:spPr>
          <a:xfrm>
            <a:off x="2470060" y="4477546"/>
            <a:ext cx="3857625" cy="1035405"/>
          </a:xfrm>
          <a:prstGeom prst="rect">
            <a:avLst/>
          </a:prstGeom>
        </p:spPr>
      </p:pic>
      <p:pic>
        <p:nvPicPr>
          <p:cNvPr id="11" name="图片 10">
            <a:extLst>
              <a:ext uri="{FF2B5EF4-FFF2-40B4-BE49-F238E27FC236}">
                <a16:creationId xmlns:a16="http://schemas.microsoft.com/office/drawing/2014/main" id="{63748F9A-C660-D00F-9363-04547B7D014B}"/>
              </a:ext>
            </a:extLst>
          </p:cNvPr>
          <p:cNvPicPr>
            <a:picLocks noChangeAspect="1"/>
          </p:cNvPicPr>
          <p:nvPr/>
        </p:nvPicPr>
        <p:blipFill>
          <a:blip r:embed="rId4"/>
          <a:stretch>
            <a:fillRect/>
          </a:stretch>
        </p:blipFill>
        <p:spPr>
          <a:xfrm>
            <a:off x="2317660" y="5475088"/>
            <a:ext cx="4227171" cy="1078112"/>
          </a:xfrm>
          <a:prstGeom prst="rect">
            <a:avLst/>
          </a:prstGeom>
        </p:spPr>
      </p:pic>
    </p:spTree>
    <p:extLst>
      <p:ext uri="{BB962C8B-B14F-4D97-AF65-F5344CB8AC3E}">
        <p14:creationId xmlns:p14="http://schemas.microsoft.com/office/powerpoint/2010/main" val="203480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Grammars </a:t>
            </a:r>
            <a:r>
              <a:rPr lang="zh-CN" altLang="en-US" dirty="0"/>
              <a:t>文法</a:t>
            </a:r>
            <a:endParaRPr lang="en-US" sz="1500" dirty="0"/>
          </a:p>
        </p:txBody>
      </p:sp>
      <p:sp>
        <p:nvSpPr>
          <p:cNvPr id="3" name="Content Placeholder 2"/>
          <p:cNvSpPr>
            <a:spLocks noGrp="1"/>
          </p:cNvSpPr>
          <p:nvPr>
            <p:ph idx="1"/>
          </p:nvPr>
        </p:nvSpPr>
        <p:spPr/>
        <p:txBody>
          <a:bodyPr/>
          <a:lstStyle/>
          <a:p>
            <a:r>
              <a:rPr lang="en-US" sz="2800" dirty="0"/>
              <a:t>The rules that specify the syntactically correct sentences of a natural language such as English are complex.  </a:t>
            </a:r>
          </a:p>
          <a:p>
            <a:r>
              <a:rPr lang="en-US" sz="2800" dirty="0"/>
              <a:t>Instead of studying natural languages, we can define  </a:t>
            </a:r>
            <a:r>
              <a:rPr lang="en-US" sz="2800" i="1" dirty="0">
                <a:solidFill>
                  <a:srgbClr val="C00000"/>
                </a:solidFill>
              </a:rPr>
              <a:t>formal languages</a:t>
            </a:r>
            <a:r>
              <a:rPr lang="en-US" sz="2800" dirty="0">
                <a:solidFill>
                  <a:srgbClr val="C00000"/>
                </a:solidFill>
              </a:rPr>
              <a:t> </a:t>
            </a:r>
            <a:r>
              <a:rPr lang="en-US" sz="2800" dirty="0"/>
              <a:t>(</a:t>
            </a:r>
            <a:r>
              <a:rPr lang="zh-CN" altLang="en-US" sz="2800" dirty="0"/>
              <a:t>形式语言</a:t>
            </a:r>
            <a:r>
              <a:rPr lang="en-US" sz="2800" dirty="0"/>
              <a:t>)</a:t>
            </a:r>
            <a:r>
              <a:rPr lang="zh-CN" altLang="en-US" sz="2800" dirty="0"/>
              <a:t> </a:t>
            </a:r>
            <a:r>
              <a:rPr lang="en-US" sz="2800" dirty="0"/>
              <a:t>that have well-defined rules of syntax. </a:t>
            </a:r>
          </a:p>
          <a:p>
            <a:r>
              <a:rPr lang="en-US" sz="2800" dirty="0"/>
              <a:t>These rules of syntax are important both in linguistics (the study of natural languages) and in the study of programming languages.</a:t>
            </a:r>
          </a:p>
        </p:txBody>
      </p:sp>
    </p:spTree>
    <p:extLst>
      <p:ext uri="{BB962C8B-B14F-4D97-AF65-F5344CB8AC3E}">
        <p14:creationId xmlns:p14="http://schemas.microsoft.com/office/powerpoint/2010/main" val="2172385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Finite-state Automata </a:t>
            </a:r>
            <a:endParaRPr lang="en-US" sz="1500" dirty="0"/>
          </a:p>
        </p:txBody>
      </p:sp>
      <p:sp>
        <p:nvSpPr>
          <p:cNvPr id="3" name="Content Placeholder 2"/>
          <p:cNvSpPr>
            <a:spLocks noGrp="1"/>
          </p:cNvSpPr>
          <p:nvPr>
            <p:ph idx="1"/>
          </p:nvPr>
        </p:nvSpPr>
        <p:spPr>
          <a:xfrm>
            <a:off x="400050" y="1261110"/>
            <a:ext cx="8763000" cy="1524000"/>
          </a:xfrm>
        </p:spPr>
        <p:txBody>
          <a:bodyPr/>
          <a:lstStyle/>
          <a:p>
            <a:r>
              <a:rPr lang="en-US" altLang="zh-CN" sz="2600" b="1" dirty="0">
                <a:solidFill>
                  <a:schemeClr val="bg2"/>
                </a:solidFill>
              </a:rPr>
              <a:t>Definition:</a:t>
            </a:r>
            <a:r>
              <a:rPr lang="zh-CN" altLang="en-US" sz="2600" b="1" dirty="0">
                <a:solidFill>
                  <a:schemeClr val="bg2"/>
                </a:solidFill>
              </a:rPr>
              <a:t>  </a:t>
            </a:r>
            <a:r>
              <a:rPr lang="en-US" sz="2600" dirty="0"/>
              <a:t>Two finite-state automata are called </a:t>
            </a:r>
            <a:r>
              <a:rPr lang="en-US" sz="2600" i="1" dirty="0">
                <a:solidFill>
                  <a:schemeClr val="bg2"/>
                </a:solidFill>
              </a:rPr>
              <a:t>equivalent</a:t>
            </a:r>
            <a:r>
              <a:rPr lang="en-US" sz="2600" dirty="0"/>
              <a:t> if they recognize the same language.</a:t>
            </a:r>
          </a:p>
        </p:txBody>
      </p:sp>
      <p:pic>
        <p:nvPicPr>
          <p:cNvPr id="12" name="图片 11">
            <a:extLst>
              <a:ext uri="{FF2B5EF4-FFF2-40B4-BE49-F238E27FC236}">
                <a16:creationId xmlns:a16="http://schemas.microsoft.com/office/drawing/2014/main" id="{A4302252-3E89-7CCD-0A2E-B69E9767BA2C}"/>
              </a:ext>
            </a:extLst>
          </p:cNvPr>
          <p:cNvPicPr>
            <a:picLocks noChangeAspect="1"/>
          </p:cNvPicPr>
          <p:nvPr/>
        </p:nvPicPr>
        <p:blipFill>
          <a:blip r:embed="rId2"/>
          <a:stretch>
            <a:fillRect/>
          </a:stretch>
        </p:blipFill>
        <p:spPr>
          <a:xfrm>
            <a:off x="709613" y="2667000"/>
            <a:ext cx="4657725" cy="3883103"/>
          </a:xfrm>
          <a:prstGeom prst="rect">
            <a:avLst/>
          </a:prstGeom>
        </p:spPr>
      </p:pic>
      <p:sp>
        <p:nvSpPr>
          <p:cNvPr id="14" name="文本框 13">
            <a:extLst>
              <a:ext uri="{FF2B5EF4-FFF2-40B4-BE49-F238E27FC236}">
                <a16:creationId xmlns:a16="http://schemas.microsoft.com/office/drawing/2014/main" id="{0DBF7759-EC5D-7E99-0345-D260248C4A4C}"/>
              </a:ext>
            </a:extLst>
          </p:cNvPr>
          <p:cNvSpPr txBox="1"/>
          <p:nvPr/>
        </p:nvSpPr>
        <p:spPr>
          <a:xfrm>
            <a:off x="5943600" y="4114800"/>
            <a:ext cx="2362200" cy="1914370"/>
          </a:xfrm>
          <a:prstGeom prst="rect">
            <a:avLst/>
          </a:prstGeom>
          <a:noFill/>
        </p:spPr>
        <p:txBody>
          <a:bodyPr wrap="square">
            <a:spAutoFit/>
          </a:bodyPr>
          <a:lstStyle/>
          <a:p>
            <a:pPr algn="l">
              <a:lnSpc>
                <a:spcPct val="120000"/>
              </a:lnSpc>
            </a:pPr>
            <a:r>
              <a:rPr lang="en-US" altLang="zh-CN" sz="2000" i="0" u="none" strike="noStrike" baseline="0" dirty="0">
                <a:latin typeface="STIXGeneral-Regular"/>
              </a:rPr>
              <a:t>Both </a:t>
            </a:r>
            <a:r>
              <a:rPr lang="en-US" altLang="zh-CN" sz="2000" i="1" u="none" strike="noStrike" baseline="0" dirty="0">
                <a:latin typeface="STIXGeneral-Italic"/>
              </a:rPr>
              <a:t>L</a:t>
            </a:r>
            <a:r>
              <a:rPr lang="en-US" altLang="zh-CN" sz="2000" i="0" u="none" strike="noStrike" baseline="0" dirty="0">
                <a:latin typeface="STIXGeneral-Regular"/>
              </a:rPr>
              <a:t>(</a:t>
            </a:r>
            <a:r>
              <a:rPr lang="en-US" altLang="zh-CN" sz="2000" i="1" u="none" strike="noStrike" baseline="0" dirty="0">
                <a:latin typeface="STIXGeneral-Italic"/>
              </a:rPr>
              <a:t>M</a:t>
            </a:r>
            <a:r>
              <a:rPr lang="en-US" altLang="zh-CN" sz="900" i="0" u="none" strike="noStrike" baseline="0" dirty="0">
                <a:latin typeface="STIXGeneral-Regular"/>
              </a:rPr>
              <a:t>0</a:t>
            </a:r>
            <a:r>
              <a:rPr lang="en-US" altLang="zh-CN" sz="2000" i="0" u="none" strike="noStrike" baseline="0" dirty="0">
                <a:latin typeface="STIXGeneral-Regular"/>
              </a:rPr>
              <a:t>) and </a:t>
            </a:r>
            <a:r>
              <a:rPr lang="en-US" altLang="zh-CN" sz="2000" i="1" u="none" strike="noStrike" baseline="0" dirty="0">
                <a:latin typeface="STIXGeneral-Italic"/>
              </a:rPr>
              <a:t>L</a:t>
            </a:r>
            <a:r>
              <a:rPr lang="en-US" altLang="zh-CN" sz="2000" i="0" u="none" strike="noStrike" baseline="0" dirty="0">
                <a:latin typeface="STIXGeneral-Regular"/>
              </a:rPr>
              <a:t>(</a:t>
            </a:r>
            <a:r>
              <a:rPr lang="en-US" altLang="zh-CN" sz="2000" i="1" u="none" strike="noStrike" baseline="0" dirty="0">
                <a:latin typeface="STIXGeneral-Italic"/>
              </a:rPr>
              <a:t>M</a:t>
            </a:r>
            <a:r>
              <a:rPr lang="en-US" altLang="zh-CN" sz="900" i="0" u="none" strike="noStrike" baseline="0" dirty="0">
                <a:latin typeface="STIXGeneral-Regular"/>
              </a:rPr>
              <a:t>1</a:t>
            </a:r>
            <a:r>
              <a:rPr lang="en-US" altLang="zh-CN" sz="2000" i="0" u="none" strike="noStrike" baseline="0" dirty="0">
                <a:latin typeface="STIXGeneral-Regular"/>
              </a:rPr>
              <a:t>) is the set of strings of zero or more 0 bits followed by a final 1.</a:t>
            </a:r>
            <a:endParaRPr lang="zh-CN" altLang="en-US" sz="2000" dirty="0"/>
          </a:p>
        </p:txBody>
      </p:sp>
      <p:sp>
        <p:nvSpPr>
          <p:cNvPr id="16" name="文本框 15">
            <a:extLst>
              <a:ext uri="{FF2B5EF4-FFF2-40B4-BE49-F238E27FC236}">
                <a16:creationId xmlns:a16="http://schemas.microsoft.com/office/drawing/2014/main" id="{82C50ECD-7E9A-2118-FED7-26B0F44104F6}"/>
              </a:ext>
            </a:extLst>
          </p:cNvPr>
          <p:cNvSpPr txBox="1"/>
          <p:nvPr/>
        </p:nvSpPr>
        <p:spPr>
          <a:xfrm>
            <a:off x="406400" y="2315230"/>
            <a:ext cx="4581524" cy="461665"/>
          </a:xfrm>
          <a:prstGeom prst="rect">
            <a:avLst/>
          </a:prstGeom>
          <a:noFill/>
        </p:spPr>
        <p:txBody>
          <a:bodyPr wrap="square">
            <a:spAutoFit/>
          </a:bodyPr>
          <a:lstStyle/>
          <a:p>
            <a:r>
              <a:rPr lang="en-US" altLang="zh-CN" sz="2400" b="1" dirty="0">
                <a:solidFill>
                  <a:schemeClr val="bg2"/>
                </a:solidFill>
              </a:rPr>
              <a:t>Example:</a:t>
            </a:r>
            <a:endParaRPr lang="zh-CN" altLang="en-US" sz="2400" dirty="0"/>
          </a:p>
        </p:txBody>
      </p:sp>
    </p:spTree>
    <p:extLst>
      <p:ext uri="{BB962C8B-B14F-4D97-AF65-F5344CB8AC3E}">
        <p14:creationId xmlns:p14="http://schemas.microsoft.com/office/powerpoint/2010/main" val="74021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1188720"/>
          </a:xfrm>
        </p:spPr>
        <p:txBody>
          <a:bodyPr anchor="t"/>
          <a:lstStyle/>
          <a:p>
            <a:r>
              <a:rPr lang="en-US" sz="6000" b="1" dirty="0"/>
              <a:t>Language Recognition</a:t>
            </a:r>
            <a:br>
              <a:rPr lang="en-US" sz="6000" b="1" dirty="0"/>
            </a:br>
            <a:br>
              <a:rPr lang="en-US" sz="1800" b="1" dirty="0"/>
            </a:br>
            <a:r>
              <a:rPr lang="zh-CN" altLang="en-US" sz="5400" b="1" dirty="0"/>
              <a:t>语言的识别</a:t>
            </a:r>
            <a:endParaRPr lang="en-US" sz="6000" b="1" dirty="0"/>
          </a:p>
        </p:txBody>
      </p:sp>
      <p:sp>
        <p:nvSpPr>
          <p:cNvPr id="3" name="Content Placeholder 2"/>
          <p:cNvSpPr>
            <a:spLocks noGrp="1"/>
          </p:cNvSpPr>
          <p:nvPr>
            <p:ph idx="1"/>
          </p:nvPr>
        </p:nvSpPr>
        <p:spPr>
          <a:xfrm>
            <a:off x="3200400" y="4343400"/>
            <a:ext cx="2743200" cy="640080"/>
          </a:xfrm>
        </p:spPr>
        <p:txBody>
          <a:bodyPr/>
          <a:lstStyle/>
          <a:p>
            <a:pPr algn="ctr"/>
            <a:r>
              <a:rPr lang="en-US" dirty="0"/>
              <a:t>Section 13.4</a:t>
            </a:r>
          </a:p>
        </p:txBody>
      </p:sp>
    </p:spTree>
    <p:extLst>
      <p:ext uri="{BB962C8B-B14F-4D97-AF65-F5344CB8AC3E}">
        <p14:creationId xmlns:p14="http://schemas.microsoft.com/office/powerpoint/2010/main" val="1076734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Regular Expressions</a:t>
            </a:r>
          </a:p>
          <a:p>
            <a:pPr marL="457200" indent="-457200">
              <a:spcAft>
                <a:spcPts val="1200"/>
              </a:spcAft>
              <a:buFont typeface="Arial" panose="020B0604020202020204" pitchFamily="34" charset="0"/>
              <a:buChar char="•"/>
            </a:pPr>
            <a:r>
              <a:rPr lang="en-US" dirty="0"/>
              <a:t>Kleene’s Theorem</a:t>
            </a:r>
          </a:p>
          <a:p>
            <a:pPr marL="457200" indent="-457200">
              <a:spcAft>
                <a:spcPts val="1200"/>
              </a:spcAft>
              <a:buFont typeface="Arial" panose="020B0604020202020204" pitchFamily="34" charset="0"/>
              <a:buChar char="•"/>
            </a:pPr>
            <a:r>
              <a:rPr lang="en-US" dirty="0"/>
              <a:t>Regular Sets and Regular Grammars</a:t>
            </a:r>
          </a:p>
          <a:p>
            <a:pPr marL="457200" indent="-457200">
              <a:spcAft>
                <a:spcPts val="1200"/>
              </a:spcAft>
              <a:buFont typeface="Arial" panose="020B0604020202020204" pitchFamily="34" charset="0"/>
              <a:buChar char="•"/>
            </a:pPr>
            <a:r>
              <a:rPr lang="en-US" dirty="0"/>
              <a:t>More Powerful Types of Machines</a:t>
            </a:r>
          </a:p>
        </p:txBody>
      </p:sp>
    </p:spTree>
    <p:extLst>
      <p:ext uri="{BB962C8B-B14F-4D97-AF65-F5344CB8AC3E}">
        <p14:creationId xmlns:p14="http://schemas.microsoft.com/office/powerpoint/2010/main" val="3772357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Sets </a:t>
            </a:r>
            <a:r>
              <a:rPr lang="zh-CN" altLang="en-US" dirty="0"/>
              <a:t>正则集合</a:t>
            </a:r>
            <a:endParaRPr lang="en-US" sz="1500" dirty="0"/>
          </a:p>
        </p:txBody>
      </p:sp>
      <p:sp>
        <p:nvSpPr>
          <p:cNvPr id="5" name="Content Placeholder 2"/>
          <p:cNvSpPr>
            <a:spLocks noGrp="1"/>
          </p:cNvSpPr>
          <p:nvPr>
            <p:ph idx="1"/>
          </p:nvPr>
        </p:nvSpPr>
        <p:spPr>
          <a:xfrm>
            <a:off x="431132" y="1043538"/>
            <a:ext cx="8229600" cy="5052461"/>
          </a:xfrm>
        </p:spPr>
        <p:txBody>
          <a:bodyPr/>
          <a:lstStyle/>
          <a:p>
            <a:r>
              <a:rPr lang="en-US" altLang="zh-CN" sz="2400" dirty="0"/>
              <a:t>We have seen that finite-state automata can be used as language recognizers. What sets can be recognized by these machines? Although this seems like an extremely difficult problem, there is a simple characterization of the sets that can be recognized by finite state automata. </a:t>
            </a:r>
          </a:p>
          <a:p>
            <a:r>
              <a:rPr lang="en-US" altLang="zh-CN" sz="2400" dirty="0"/>
              <a:t>This problem was first solved in 1956 by the American mathematician Stephen Kleene. He showed that there is a finite-state automaton that recognizes a set </a:t>
            </a:r>
            <a:r>
              <a:rPr lang="en-US" altLang="zh-CN" sz="2400" u="sng" dirty="0"/>
              <a:t>if and only if this set can be built up from the null set, the empty string, and singleton strings by taking concatenations, unions, and Kleene closures, in arbitrary order</a:t>
            </a:r>
            <a:r>
              <a:rPr lang="en-US" altLang="zh-CN" sz="2400" dirty="0"/>
              <a:t>. Sets that can be built up in this way are called </a:t>
            </a:r>
            <a:r>
              <a:rPr lang="en-US" altLang="zh-CN" sz="2400" b="1" dirty="0">
                <a:solidFill>
                  <a:srgbClr val="C00000"/>
                </a:solidFill>
              </a:rPr>
              <a:t>regular sets</a:t>
            </a:r>
            <a:r>
              <a:rPr lang="en-US" altLang="zh-CN" sz="2400" dirty="0"/>
              <a:t>.</a:t>
            </a:r>
            <a:endParaRPr lang="en-US" sz="1800" dirty="0"/>
          </a:p>
        </p:txBody>
      </p:sp>
    </p:spTree>
    <p:extLst>
      <p:ext uri="{BB962C8B-B14F-4D97-AF65-F5344CB8AC3E}">
        <p14:creationId xmlns:p14="http://schemas.microsoft.com/office/powerpoint/2010/main" val="1894649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altLang="zh-CN" dirty="0"/>
              <a:t>Sets</a:t>
            </a:r>
            <a:r>
              <a:rPr lang="en-US" dirty="0"/>
              <a:t> </a:t>
            </a:r>
            <a:r>
              <a:rPr lang="zh-CN" altLang="en-US" dirty="0"/>
              <a:t>正则集合</a:t>
            </a:r>
            <a:endParaRPr lang="en-US" sz="1500"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31132" y="1043539"/>
                <a:ext cx="8229600" cy="548640"/>
              </a:xfrm>
            </p:spPr>
            <p:txBody>
              <a:bodyPr/>
              <a:lstStyle/>
              <a:p>
                <a:r>
                  <a:rPr lang="en-US" sz="2400" dirty="0"/>
                  <a:t>The </a:t>
                </a:r>
                <a:r>
                  <a:rPr lang="en-US" sz="2400" i="1" dirty="0">
                    <a:solidFill>
                      <a:schemeClr val="bg2"/>
                    </a:solidFill>
                  </a:rPr>
                  <a:t>regular expressions </a:t>
                </a:r>
                <a:r>
                  <a:rPr lang="en-US" sz="2400" dirty="0"/>
                  <a:t>over a set</a:t>
                </a:r>
                <a14:m>
                  <m:oMath xmlns:m="http://schemas.openxmlformats.org/officeDocument/2006/math">
                    <m:r>
                      <a:rPr lang="en-US" altLang="zh-CN" sz="2400" b="0" i="0"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𝐼</m:t>
                    </m:r>
                  </m:oMath>
                </a14:m>
                <a:r>
                  <a:rPr lang="en-US" sz="2400" dirty="0"/>
                  <a:t> are defined recursively by:</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31132" y="1043539"/>
                <a:ext cx="8229600" cy="548640"/>
              </a:xfrm>
              <a:blipFill>
                <a:blip r:embed="rId3"/>
                <a:stretch>
                  <a:fillRect l="-1185" t="-888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3"/>
              <p:cNvSpPr txBox="1"/>
              <p:nvPr/>
            </p:nvSpPr>
            <p:spPr>
              <a:xfrm>
                <a:off x="768350" y="1600200"/>
                <a:ext cx="7080250" cy="17145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𝜆</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𝑥</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whenever</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𝑥</m:t>
                      </m:r>
                      <m:r>
                        <a:rPr lang="zh-CN" altLang="en-US" sz="2100" i="1">
                          <a:solidFill>
                            <a:srgbClr val="000000"/>
                          </a:solidFill>
                          <a:latin typeface="Cambria Math" panose="02040503050406030204" pitchFamily="18" charset="0"/>
                        </a:rPr>
                        <m:t>∈</m:t>
                      </m:r>
                      <m:r>
                        <a:rPr lang="zh-CN" altLang="en-US" sz="2100" i="1">
                          <a:solidFill>
                            <a:srgbClr val="000000"/>
                          </a:solidFill>
                          <a:latin typeface="Cambria Math" panose="02040503050406030204" pitchFamily="18" charset="0"/>
                        </a:rPr>
                        <m:t>𝐼</m:t>
                      </m:r>
                      <m: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symbols</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AB</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A</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B</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and</m:t>
                      </m:r>
                      <m:r>
                        <m:rPr>
                          <m:nor/>
                        </m:rPr>
                        <a:rPr lang="zh-CN" altLang="en-US" sz="2100" i="0">
                          <a:solidFill>
                            <a:srgbClr val="000000"/>
                          </a:solidFill>
                          <a:latin typeface="Cambria Math" panose="02040503050406030204" pitchFamily="18" charset="0"/>
                        </a:rPr>
                        <m:t> </m:t>
                      </m:r>
                      <m:sSup>
                        <m:sSupPr>
                          <m:ctrlPr>
                            <a:rPr lang="zh-CN" altLang="en-US" sz="2100" i="1">
                              <a:solidFill>
                                <a:srgbClr val="000000"/>
                              </a:solidFill>
                              <a:latin typeface="Cambria Math" panose="02040503050406030204" pitchFamily="18" charset="0"/>
                            </a:rPr>
                          </m:ctrlPr>
                        </m:sSupPr>
                        <m:e>
                          <m:r>
                            <m:rPr>
                              <m:sty m:val="p"/>
                            </m:rPr>
                            <a:rPr lang="zh-CN" altLang="en-US" sz="2100" i="1">
                              <a:solidFill>
                                <a:srgbClr val="000000"/>
                              </a:solidFill>
                              <a:latin typeface="Cambria Math" panose="02040503050406030204" pitchFamily="18" charset="0"/>
                            </a:rPr>
                            <m:t>A</m:t>
                          </m:r>
                        </m:e>
                        <m:sup>
                          <m:r>
                            <a:rPr lang="zh-CN" altLang="en-US" sz="2100" i="1">
                              <a:solidFill>
                                <a:srgbClr val="000000"/>
                              </a:solidFill>
                              <a:latin typeface="Cambria Math" panose="02040503050406030204" pitchFamily="18" charset="0"/>
                            </a:rPr>
                            <m:t>∗</m:t>
                          </m:r>
                        </m:sup>
                      </m:sSup>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are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expressions</m:t>
                      </m:r>
                    </m:oMath>
                    <m:oMath xmlns:m="http://schemas.openxmlformats.org/officeDocument/2006/math">
                      <m:r>
                        <a:rPr lang="zh-CN" altLang="en-US" sz="2100" i="1">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whenever</m:t>
                      </m:r>
                      <m:r>
                        <m:rPr>
                          <m:nor/>
                        </m:rPr>
                        <a:rPr lang="zh-CN" altLang="en-US" sz="2100" i="0">
                          <a:solidFill>
                            <a:srgbClr val="000000"/>
                          </a:solidFill>
                          <a:latin typeface="Cambria Math" panose="02040503050406030204" pitchFamily="18" charset="0"/>
                        </a:rPr>
                        <m:t> </m:t>
                      </m:r>
                      <m:r>
                        <m:rPr>
                          <m:sty m:val="p"/>
                        </m:rPr>
                        <a:rPr lang="zh-CN" altLang="en-US" sz="2100" i="1">
                          <a:solidFill>
                            <a:srgbClr val="000000"/>
                          </a:solidFill>
                          <a:latin typeface="Cambria Math" panose="02040503050406030204" pitchFamily="18" charset="0"/>
                        </a:rPr>
                        <m:t>A</m:t>
                      </m:r>
                      <m:r>
                        <a:rPr lang="zh-CN" altLang="en-US" sz="2100" i="1">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and</m:t>
                      </m:r>
                      <m:r>
                        <m:rPr>
                          <m:nor/>
                        </m:rPr>
                        <a:rPr lang="zh-CN" altLang="en-US" sz="2100" i="0">
                          <a:solidFill>
                            <a:srgbClr val="000000"/>
                          </a:solidFill>
                          <a:latin typeface="Cambria Math" panose="02040503050406030204" pitchFamily="18" charset="0"/>
                        </a:rPr>
                        <m:t> </m:t>
                      </m:r>
                      <m:r>
                        <m:rPr>
                          <m:sty m:val="p"/>
                        </m:rPr>
                        <a:rPr lang="zh-CN" altLang="en-US" sz="2100" i="1">
                          <a:solidFill>
                            <a:srgbClr val="000000"/>
                          </a:solidFill>
                          <a:latin typeface="Cambria Math" panose="02040503050406030204" pitchFamily="18" charset="0"/>
                        </a:rPr>
                        <m:t>B</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are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expressions</m:t>
                      </m:r>
                      <m:r>
                        <m:rPr>
                          <m:nor/>
                        </m:rPr>
                        <a:rPr lang="zh-CN" altLang="en-US" sz="2100" i="0">
                          <a:solidFill>
                            <a:srgbClr val="000000"/>
                          </a:solidFill>
                          <a:latin typeface="Cambria Math" panose="02040503050406030204" pitchFamily="18" charset="0"/>
                        </a:rPr>
                        <m:t>.</m:t>
                      </m:r>
                    </m:oMath>
                  </m:oMathPara>
                </a14:m>
                <a:endParaRPr lang="zh-CN" altLang="en-US" sz="2100" dirty="0"/>
              </a:p>
            </p:txBody>
          </p:sp>
        </mc:Choice>
        <mc:Fallback xmlns="">
          <p:sp>
            <p:nvSpPr>
              <p:cNvPr id="10" name="Object 3"/>
              <p:cNvSpPr txBox="1">
                <a:spLocks noRot="1" noChangeAspect="1" noMove="1" noResize="1" noEditPoints="1" noAdjustHandles="1" noChangeArrowheads="1" noChangeShapeType="1" noTextEdit="1"/>
              </p:cNvSpPr>
              <p:nvPr/>
            </p:nvSpPr>
            <p:spPr>
              <a:xfrm>
                <a:off x="768350" y="1600200"/>
                <a:ext cx="7080250" cy="1714500"/>
              </a:xfrm>
              <a:prstGeom prst="rect">
                <a:avLst/>
              </a:prstGeom>
              <a:blipFill>
                <a:blip r:embed="rId4"/>
                <a:stretch>
                  <a:fillRect l="-86" b="-2135"/>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31132" y="3276601"/>
            <a:ext cx="8229600" cy="548640"/>
          </a:xfrm>
        </p:spPr>
        <p:txBody>
          <a:bodyPr/>
          <a:lstStyle/>
          <a:p>
            <a:r>
              <a:rPr lang="en-US" sz="2400" dirty="0"/>
              <a:t>Each regular expression represents a set specified by these rules:</a:t>
            </a:r>
          </a:p>
        </p:txBody>
      </p:sp>
      <p:graphicFrame>
        <p:nvGraphicFramePr>
          <p:cNvPr id="11" name="Object 5"/>
          <p:cNvGraphicFramePr>
            <a:graphicFrameLocks noChangeAspect="1"/>
          </p:cNvGraphicFramePr>
          <p:nvPr>
            <p:extLst>
              <p:ext uri="{D42A27DB-BD31-4B8C-83A1-F6EECF244321}">
                <p14:modId xmlns:p14="http://schemas.microsoft.com/office/powerpoint/2010/main" val="1099249424"/>
              </p:ext>
            </p:extLst>
          </p:nvPr>
        </p:nvGraphicFramePr>
        <p:xfrm>
          <a:off x="767682" y="3777343"/>
          <a:ext cx="8045450" cy="2125662"/>
        </p:xfrm>
        <a:graphic>
          <a:graphicData uri="http://schemas.openxmlformats.org/presentationml/2006/ole">
            <mc:AlternateContent xmlns:mc="http://schemas.openxmlformats.org/markup-compatibility/2006">
              <mc:Choice xmlns:v="urn:schemas-microsoft-com:vml" Requires="v">
                <p:oleObj spid="_x0000_s3074" name="Equation" r:id="rId5" imgW="4470120" imgH="1180800" progId="Equation.DSMT4">
                  <p:embed/>
                </p:oleObj>
              </mc:Choice>
              <mc:Fallback>
                <p:oleObj name="Equation" r:id="rId5" imgW="4470120" imgH="1180800" progId="Equation.DSMT4">
                  <p:embed/>
                  <p:pic>
                    <p:nvPicPr>
                      <p:cNvPr id="11" name="Object 5"/>
                      <p:cNvPicPr/>
                      <p:nvPr/>
                    </p:nvPicPr>
                    <p:blipFill>
                      <a:blip r:embed="rId6"/>
                      <a:stretch>
                        <a:fillRect/>
                      </a:stretch>
                    </p:blipFill>
                    <p:spPr>
                      <a:xfrm>
                        <a:off x="767682" y="3777343"/>
                        <a:ext cx="8045450" cy="2125662"/>
                      </a:xfrm>
                      <a:prstGeom prst="rect">
                        <a:avLst/>
                      </a:prstGeom>
                    </p:spPr>
                  </p:pic>
                </p:oleObj>
              </mc:Fallback>
            </mc:AlternateContent>
          </a:graphicData>
        </a:graphic>
      </p:graphicFrame>
      <p:sp>
        <p:nvSpPr>
          <p:cNvPr id="7" name="Content Placeholder 6"/>
          <p:cNvSpPr>
            <a:spLocks noGrp="1"/>
          </p:cNvSpPr>
          <p:nvPr>
            <p:ph idx="14"/>
          </p:nvPr>
        </p:nvSpPr>
        <p:spPr>
          <a:xfrm>
            <a:off x="457200" y="6010405"/>
            <a:ext cx="8458200" cy="548640"/>
          </a:xfrm>
        </p:spPr>
        <p:txBody>
          <a:bodyPr/>
          <a:lstStyle/>
          <a:p>
            <a:r>
              <a:rPr lang="en-US" sz="2200" dirty="0"/>
              <a:t>Sets represented by regular expressions are called </a:t>
            </a:r>
            <a:r>
              <a:rPr lang="en-US" sz="2200" i="1" dirty="0">
                <a:solidFill>
                  <a:schemeClr val="bg2"/>
                </a:solidFill>
              </a:rPr>
              <a:t>regular sets </a:t>
            </a:r>
            <a:r>
              <a:rPr lang="en-US" sz="2200" dirty="0"/>
              <a:t>(</a:t>
            </a:r>
            <a:r>
              <a:rPr lang="zh-CN" altLang="en-US" sz="2200" dirty="0"/>
              <a:t>正则集</a:t>
            </a:r>
            <a:r>
              <a:rPr lang="en-US" sz="2200" dirty="0"/>
              <a:t>).</a:t>
            </a:r>
          </a:p>
        </p:txBody>
      </p:sp>
    </p:spTree>
    <p:extLst>
      <p:ext uri="{BB962C8B-B14F-4D97-AF65-F5344CB8AC3E}">
        <p14:creationId xmlns:p14="http://schemas.microsoft.com/office/powerpoint/2010/main" val="1918409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Regular Sets </a:t>
            </a:r>
            <a:r>
              <a:rPr lang="zh-CN" altLang="en-US" dirty="0"/>
              <a:t>正则集合</a:t>
            </a:r>
            <a:endParaRPr lang="en-US" dirty="0"/>
          </a:p>
        </p:txBody>
      </p:sp>
      <p:sp>
        <p:nvSpPr>
          <p:cNvPr id="3" name="Content Placeholder 2"/>
          <p:cNvSpPr>
            <a:spLocks noGrp="1"/>
          </p:cNvSpPr>
          <p:nvPr>
            <p:ph idx="1"/>
          </p:nvPr>
        </p:nvSpPr>
        <p:spPr>
          <a:xfrm>
            <a:off x="457200" y="1295400"/>
            <a:ext cx="8229600" cy="1905000"/>
          </a:xfrm>
        </p:spPr>
        <p:txBody>
          <a:bodyPr/>
          <a:lstStyle/>
          <a:p>
            <a:pPr>
              <a:spcBef>
                <a:spcPts val="600"/>
              </a:spcBef>
            </a:pPr>
            <a:r>
              <a:rPr lang="en-US" sz="2800" b="1" dirty="0">
                <a:solidFill>
                  <a:schemeClr val="bg2"/>
                </a:solidFill>
              </a:rPr>
              <a:t>Example</a:t>
            </a:r>
            <a:r>
              <a:rPr lang="en-US" sz="2800" dirty="0">
                <a:solidFill>
                  <a:schemeClr val="bg2"/>
                </a:solidFill>
              </a:rPr>
              <a:t>: </a:t>
            </a:r>
            <a:r>
              <a:rPr lang="en-US" sz="2800" dirty="0"/>
              <a:t>What are the strings in the regular sets specified by the regular expressions </a:t>
            </a:r>
            <a:r>
              <a:rPr lang="en-US" sz="2800" b="1" dirty="0">
                <a:ea typeface="Cambria Math" pitchFamily="18" charset="0"/>
              </a:rPr>
              <a:t>10*</a:t>
            </a:r>
            <a:r>
              <a:rPr lang="en-US" sz="2800" dirty="0">
                <a:ea typeface="Cambria Math" pitchFamily="18" charset="0"/>
              </a:rPr>
              <a:t>, (</a:t>
            </a:r>
            <a:r>
              <a:rPr lang="en-US" sz="2800" b="1" dirty="0">
                <a:ea typeface="Cambria Math" pitchFamily="18" charset="0"/>
              </a:rPr>
              <a:t>10</a:t>
            </a:r>
            <a:r>
              <a:rPr lang="en-US" sz="2800" dirty="0">
                <a:ea typeface="Cambria Math" pitchFamily="18" charset="0"/>
              </a:rPr>
              <a:t>)</a:t>
            </a:r>
            <a:r>
              <a:rPr lang="en-US" sz="2800" b="1" dirty="0">
                <a:ea typeface="Cambria Math" pitchFamily="18" charset="0"/>
              </a:rPr>
              <a:t>*</a:t>
            </a:r>
            <a:r>
              <a:rPr lang="en-US" sz="2800" dirty="0">
                <a:ea typeface="Cambria Math" pitchFamily="18" charset="0"/>
              </a:rPr>
              <a:t>,</a:t>
            </a:r>
            <a:r>
              <a:rPr lang="en-US" sz="2800" b="1" dirty="0">
                <a:ea typeface="Cambria Math" pitchFamily="18" charset="0"/>
              </a:rPr>
              <a:t> 0 </a:t>
            </a:r>
            <a:r>
              <a:rPr lang="en-US" sz="2800" dirty="0">
                <a:latin typeface="Cambria Math" panose="02040503050406030204" pitchFamily="18" charset="0"/>
                <a:ea typeface="Cambria Math" panose="02040503050406030204" pitchFamily="18" charset="0"/>
              </a:rPr>
              <a:t>∪</a:t>
            </a:r>
            <a:r>
              <a:rPr lang="en-US" sz="2800" b="1" dirty="0">
                <a:ea typeface="Cambria Math" pitchFamily="18" charset="0"/>
              </a:rPr>
              <a:t> 01</a:t>
            </a:r>
            <a:r>
              <a:rPr lang="en-US" sz="2800" dirty="0">
                <a:ea typeface="Cambria Math" pitchFamily="18" charset="0"/>
              </a:rPr>
              <a:t>, </a:t>
            </a:r>
            <a:r>
              <a:rPr lang="en-US" sz="2800" b="1" dirty="0">
                <a:ea typeface="Cambria Math" pitchFamily="18" charset="0"/>
              </a:rPr>
              <a:t>0</a:t>
            </a:r>
            <a:r>
              <a:rPr lang="en-US" sz="2800" dirty="0">
                <a:ea typeface="Cambria Math" pitchFamily="18" charset="0"/>
              </a:rPr>
              <a:t>(</a:t>
            </a:r>
            <a:r>
              <a:rPr lang="en-US" sz="2800" b="1" dirty="0">
                <a:ea typeface="Cambria Math" pitchFamily="18" charset="0"/>
              </a:rPr>
              <a:t>0 </a:t>
            </a:r>
            <a:r>
              <a:rPr lang="en-US" sz="2800" dirty="0">
                <a:latin typeface="Cambria Math" panose="02040503050406030204" pitchFamily="18" charset="0"/>
                <a:ea typeface="Cambria Math" panose="02040503050406030204" pitchFamily="18" charset="0"/>
              </a:rPr>
              <a:t>∪</a:t>
            </a:r>
            <a:r>
              <a:rPr lang="en-US" sz="2800" b="1" dirty="0">
                <a:ea typeface="Cambria Math" pitchFamily="18" charset="0"/>
              </a:rPr>
              <a:t> 1</a:t>
            </a:r>
            <a:r>
              <a:rPr lang="en-US" sz="2800" dirty="0">
                <a:ea typeface="Cambria Math" pitchFamily="18" charset="0"/>
              </a:rPr>
              <a:t>)</a:t>
            </a:r>
            <a:r>
              <a:rPr lang="en-US" sz="2800" b="1" dirty="0">
                <a:ea typeface="Cambria Math" pitchFamily="18" charset="0"/>
              </a:rPr>
              <a:t>*</a:t>
            </a:r>
            <a:r>
              <a:rPr lang="en-US" sz="2800" dirty="0">
                <a:ea typeface="Cambria Math" pitchFamily="18" charset="0"/>
              </a:rPr>
              <a:t>, and (</a:t>
            </a:r>
            <a:r>
              <a:rPr lang="en-US" sz="2800" b="1" dirty="0">
                <a:ea typeface="Cambria Math" pitchFamily="18" charset="0"/>
              </a:rPr>
              <a:t>0*1</a:t>
            </a:r>
            <a:r>
              <a:rPr lang="en-US" sz="2800" dirty="0">
                <a:ea typeface="Cambria Math" pitchFamily="18" charset="0"/>
              </a:rPr>
              <a:t>)</a:t>
            </a:r>
            <a:r>
              <a:rPr lang="en-US" sz="2800" b="1" dirty="0">
                <a:ea typeface="Cambria Math" pitchFamily="18" charset="0"/>
              </a:rPr>
              <a:t>*</a:t>
            </a:r>
            <a:r>
              <a:rPr lang="en-US" sz="2800" dirty="0">
                <a:ea typeface="Cambria Math" pitchFamily="18" charset="0"/>
              </a:rPr>
              <a:t>?</a:t>
            </a:r>
          </a:p>
          <a:p>
            <a:pPr>
              <a:spcBef>
                <a:spcPts val="600"/>
              </a:spcBef>
            </a:pPr>
            <a:r>
              <a:rPr lang="en-US" sz="2800" b="1" dirty="0">
                <a:solidFill>
                  <a:schemeClr val="bg2"/>
                </a:solidFill>
                <a:ea typeface="Cambria Math" pitchFamily="18" charset="0"/>
              </a:rPr>
              <a:t>Solution</a:t>
            </a:r>
            <a:r>
              <a:rPr lang="en-US" sz="2800" dirty="0">
                <a:solidFill>
                  <a:schemeClr val="bg2"/>
                </a:solidFill>
                <a:ea typeface="Cambria Math" pitchFamily="18" charset="0"/>
              </a:rPr>
              <a:t>:</a:t>
            </a:r>
          </a:p>
        </p:txBody>
      </p:sp>
      <p:sp>
        <p:nvSpPr>
          <p:cNvPr id="4" name="Content Placeholder 3"/>
          <p:cNvSpPr>
            <a:spLocks noGrp="1"/>
          </p:cNvSpPr>
          <p:nvPr>
            <p:ph idx="13"/>
          </p:nvPr>
        </p:nvSpPr>
        <p:spPr>
          <a:xfrm>
            <a:off x="822960" y="3352800"/>
            <a:ext cx="7498080" cy="533400"/>
          </a:xfrm>
          <a:solidFill>
            <a:srgbClr val="E1F3FF"/>
          </a:solidFill>
          <a:ln w="28575">
            <a:solidFill>
              <a:srgbClr val="14AAE1"/>
            </a:solidFill>
          </a:ln>
        </p:spPr>
        <p:txBody>
          <a:bodyPr/>
          <a:lstStyle/>
          <a:p>
            <a:r>
              <a:rPr lang="en-US" sz="2400" b="1" dirty="0">
                <a:solidFill>
                  <a:srgbClr val="1A587B"/>
                </a:solidFill>
              </a:rPr>
              <a:t>TABLE 1</a:t>
            </a:r>
          </a:p>
        </p:txBody>
      </p:sp>
      <p:graphicFrame>
        <p:nvGraphicFramePr>
          <p:cNvPr id="7" name="Table 4"/>
          <p:cNvGraphicFramePr>
            <a:graphicFrameLocks noGrp="1"/>
          </p:cNvGraphicFramePr>
          <p:nvPr>
            <p:extLst>
              <p:ext uri="{D42A27DB-BD31-4B8C-83A1-F6EECF244321}">
                <p14:modId xmlns:p14="http://schemas.microsoft.com/office/powerpoint/2010/main" val="2401608243"/>
              </p:ext>
            </p:extLst>
          </p:nvPr>
        </p:nvGraphicFramePr>
        <p:xfrm>
          <a:off x="822960" y="3886200"/>
          <a:ext cx="7498080" cy="26517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222474204"/>
                    </a:ext>
                  </a:extLst>
                </a:gridCol>
                <a:gridCol w="5852160">
                  <a:extLst>
                    <a:ext uri="{9D8B030D-6E8A-4147-A177-3AD203B41FA5}">
                      <a16:colId xmlns:a16="http://schemas.microsoft.com/office/drawing/2014/main" val="809404240"/>
                    </a:ext>
                  </a:extLst>
                </a:gridCol>
              </a:tblGrid>
              <a:tr h="457200">
                <a:tc>
                  <a:txBody>
                    <a:bodyPr/>
                    <a:lstStyle/>
                    <a:p>
                      <a:r>
                        <a:rPr lang="en-US" sz="2000" b="1" i="1" u="none" strike="noStrike" kern="1200" baseline="0" dirty="0">
                          <a:solidFill>
                            <a:schemeClr val="tx1"/>
                          </a:solidFill>
                          <a:latin typeface="+mn-lt"/>
                          <a:ea typeface="+mn-ea"/>
                          <a:cs typeface="+mn-cs"/>
                        </a:rPr>
                        <a:t>Expression</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i="1" u="none" strike="noStrike" kern="1200" baseline="0" dirty="0">
                          <a:solidFill>
                            <a:schemeClr val="tx1"/>
                          </a:solidFill>
                          <a:latin typeface="+mn-lt"/>
                          <a:ea typeface="+mn-ea"/>
                          <a:cs typeface="+mn-cs"/>
                        </a:rPr>
                        <a:t>Strings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500077"/>
                  </a:ext>
                </a:extLst>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 1 followed by any number of 0s (including no zeros)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7500844"/>
                  </a:ext>
                </a:extLst>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number of copies of 10 (including the null string)</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0450630"/>
                  </a:ext>
                </a:extLst>
              </a:tr>
              <a:tr h="438912">
                <a:tc>
                  <a:txBody>
                    <a:bodyPr/>
                    <a:lstStyle/>
                    <a:p>
                      <a:r>
                        <a:rPr lang="en-US" sz="2000" b="1" i="0" u="none" strike="noStrike" kern="1200" baseline="0" dirty="0">
                          <a:solidFill>
                            <a:schemeClr val="tx1"/>
                          </a:solidFill>
                          <a:latin typeface="+mn-lt"/>
                          <a:ea typeface="+mn-ea"/>
                          <a:cs typeface="+mn-cs"/>
                        </a:rPr>
                        <a:t>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01</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the string 0 or the string 01</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084182"/>
                  </a:ext>
                </a:extLst>
              </a:tr>
              <a:tr h="438912">
                <a:tc>
                  <a:txBody>
                    <a:bodyPr/>
                    <a:lstStyle/>
                    <a:p>
                      <a:r>
                        <a:rPr lang="en-US" sz="2000" b="1" i="0" u="none" strike="noStrike" kern="1200" baseline="0" dirty="0">
                          <a:solidFill>
                            <a:schemeClr val="tx1"/>
                          </a:solidFill>
                          <a:latin typeface="+mn-lt"/>
                          <a:ea typeface="+mn-ea"/>
                          <a:cs typeface="+mn-cs"/>
                        </a:rPr>
                        <a:t>0(0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beginning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2248780"/>
                  </a:ext>
                </a:extLst>
              </a:tr>
              <a:tr h="438912">
                <a:tc>
                  <a:txBody>
                    <a:bodyPr/>
                    <a:lstStyle/>
                    <a:p>
                      <a:r>
                        <a:rPr lang="en-US" sz="2000" b="1" i="0" u="none" strike="noStrike" kern="1200" baseline="0" dirty="0">
                          <a:solidFill>
                            <a:schemeClr val="tx1"/>
                          </a:solidFill>
                          <a:latin typeface="+mn-lt"/>
                          <a:ea typeface="+mn-ea"/>
                          <a:cs typeface="+mn-cs"/>
                        </a:rPr>
                        <a:t>(0</a:t>
                      </a:r>
                      <a:r>
                        <a:rPr lang="en-US" sz="2000" b="1" i="0" u="none" strike="noStrike" kern="1200" baseline="30000" dirty="0">
                          <a:solidFill>
                            <a:schemeClr val="tx1"/>
                          </a:solidFill>
                          <a:latin typeface="+mn-lt"/>
                          <a:ea typeface="+mn-ea"/>
                          <a:cs typeface="+mn-cs"/>
                        </a:rPr>
                        <a:t>∗</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not ending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2722165"/>
                  </a:ext>
                </a:extLst>
              </a:tr>
            </a:tbl>
          </a:graphicData>
        </a:graphic>
      </p:graphicFrame>
    </p:spTree>
    <p:extLst>
      <p:ext uri="{BB962C8B-B14F-4D97-AF65-F5344CB8AC3E}">
        <p14:creationId xmlns:p14="http://schemas.microsoft.com/office/powerpoint/2010/main" val="3064083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p:txBody>
          <a:bodyPr/>
          <a:lstStyle/>
          <a:p>
            <a:pPr>
              <a:spcBef>
                <a:spcPts val="0"/>
              </a:spcBef>
            </a:pPr>
            <a:r>
              <a:rPr lang="en-US" sz="2800" dirty="0"/>
              <a:t>In </a:t>
            </a:r>
            <a:r>
              <a:rPr lang="en-US" sz="2800" dirty="0">
                <a:ea typeface="Cambria Math" pitchFamily="18" charset="0"/>
              </a:rPr>
              <a:t>1956</a:t>
            </a:r>
            <a:r>
              <a:rPr lang="en-US" sz="2800" dirty="0"/>
              <a:t> Kleene established the connection between regular sets and sets recognized by a FSA. </a:t>
            </a:r>
          </a:p>
          <a:p>
            <a:pPr>
              <a:spcBef>
                <a:spcPts val="0"/>
              </a:spcBef>
            </a:pPr>
            <a:endParaRPr lang="en-US" sz="2800" dirty="0"/>
          </a:p>
          <a:p>
            <a:pPr>
              <a:spcBef>
                <a:spcPts val="0"/>
              </a:spcBef>
            </a:pPr>
            <a:r>
              <a:rPr lang="en-US" altLang="zh-CN" sz="2800" b="1" dirty="0">
                <a:solidFill>
                  <a:schemeClr val="bg2"/>
                </a:solidFill>
              </a:rPr>
              <a:t>Kleene’s Theorem:  </a:t>
            </a:r>
            <a:r>
              <a:rPr lang="en-US" altLang="zh-CN" sz="2800" dirty="0"/>
              <a:t>(</a:t>
            </a:r>
            <a:r>
              <a:rPr lang="zh-CN" altLang="en-US" sz="2800" dirty="0"/>
              <a:t>克莱因定理</a:t>
            </a:r>
            <a:r>
              <a:rPr lang="en-US" altLang="zh-CN" sz="2800" dirty="0"/>
              <a:t>)</a:t>
            </a:r>
            <a:r>
              <a:rPr lang="zh-CN" altLang="en-US" sz="2800" dirty="0"/>
              <a:t> </a:t>
            </a:r>
            <a:r>
              <a:rPr lang="en-US" altLang="zh-CN" sz="2800" dirty="0"/>
              <a:t>A</a:t>
            </a:r>
            <a:r>
              <a:rPr lang="en-US" sz="2800" dirty="0"/>
              <a:t> set is regular if and only if it is recognized by a FSA.</a:t>
            </a:r>
          </a:p>
          <a:p>
            <a:pPr>
              <a:spcBef>
                <a:spcPts val="0"/>
              </a:spcBef>
            </a:pPr>
            <a:r>
              <a:rPr lang="en-US" sz="2800" dirty="0"/>
              <a:t>(See the text for the lengthy proof of this theorem.)</a:t>
            </a:r>
          </a:p>
          <a:p>
            <a:pPr>
              <a:spcBef>
                <a:spcPts val="0"/>
              </a:spcBef>
            </a:pPr>
            <a:endParaRPr lang="en-US" sz="1000" dirty="0"/>
          </a:p>
        </p:txBody>
      </p:sp>
    </p:spTree>
    <p:extLst>
      <p:ext uri="{BB962C8B-B14F-4D97-AF65-F5344CB8AC3E}">
        <p14:creationId xmlns:p14="http://schemas.microsoft.com/office/powerpoint/2010/main" val="3446488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p:txBody>
          <a:bodyPr/>
          <a:lstStyle/>
          <a:p>
            <a:pPr>
              <a:spcBef>
                <a:spcPts val="0"/>
              </a:spcBef>
            </a:pPr>
            <a:endParaRPr lang="en-US" sz="1000" dirty="0"/>
          </a:p>
          <a:p>
            <a:pPr>
              <a:spcBef>
                <a:spcPts val="0"/>
              </a:spcBef>
            </a:pPr>
            <a:r>
              <a:rPr lang="en-US" sz="2800" dirty="0"/>
              <a:t>There is a close connection between </a:t>
            </a:r>
            <a:r>
              <a:rPr lang="en-US" sz="2800" u="sng" dirty="0"/>
              <a:t>regular grammars </a:t>
            </a:r>
            <a:r>
              <a:rPr lang="en-US" sz="2800" dirty="0"/>
              <a:t>and </a:t>
            </a:r>
            <a:r>
              <a:rPr lang="en-US" sz="2800" u="sng" dirty="0"/>
              <a:t>regular sets</a:t>
            </a:r>
            <a:r>
              <a:rPr lang="en-US" sz="2800" dirty="0"/>
              <a:t>.</a:t>
            </a:r>
          </a:p>
          <a:p>
            <a:pPr>
              <a:spcBef>
                <a:spcPts val="0"/>
              </a:spcBef>
            </a:pPr>
            <a:r>
              <a:rPr lang="en-US" altLang="zh-CN" sz="2800" b="1" dirty="0">
                <a:solidFill>
                  <a:schemeClr val="bg2"/>
                </a:solidFill>
              </a:rPr>
              <a:t>Theorem: </a:t>
            </a:r>
            <a:r>
              <a:rPr lang="en-US" sz="2800" dirty="0"/>
              <a:t>A set is generated by a regular grammar if and only if it is a regular set.</a:t>
            </a:r>
          </a:p>
          <a:p>
            <a:pPr>
              <a:spcBef>
                <a:spcPts val="0"/>
              </a:spcBef>
            </a:pPr>
            <a:r>
              <a:rPr lang="en-US" altLang="zh-CN" sz="2800" dirty="0"/>
              <a:t>(</a:t>
            </a:r>
            <a:r>
              <a:rPr lang="en-US" sz="2800" dirty="0"/>
              <a:t>See the text for a proof.)</a:t>
            </a:r>
          </a:p>
          <a:p>
            <a:pPr>
              <a:spcBef>
                <a:spcPts val="0"/>
              </a:spcBef>
            </a:pPr>
            <a:endParaRPr lang="en-US" sz="2800" dirty="0"/>
          </a:p>
          <a:p>
            <a:pPr>
              <a:spcBef>
                <a:spcPts val="0"/>
              </a:spcBef>
            </a:pPr>
            <a:r>
              <a:rPr lang="en-US" sz="2800" dirty="0"/>
              <a:t>We will give an example of a set that is not regular later in this section by finding a set that is not recognized by an FSA.</a:t>
            </a:r>
          </a:p>
        </p:txBody>
      </p:sp>
    </p:spTree>
    <p:extLst>
      <p:ext uri="{BB962C8B-B14F-4D97-AF65-F5344CB8AC3E}">
        <p14:creationId xmlns:p14="http://schemas.microsoft.com/office/powerpoint/2010/main" val="1656641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p:txBody>
          <a:bodyPr/>
          <a:lstStyle/>
          <a:p>
            <a:pPr algn="l"/>
            <a:r>
              <a:rPr lang="en-US" altLang="zh-CN" sz="2400" b="1" dirty="0">
                <a:solidFill>
                  <a:schemeClr val="bg2"/>
                </a:solidFill>
              </a:rPr>
              <a:t>Example</a:t>
            </a:r>
            <a:r>
              <a:rPr lang="en-US" altLang="zh-CN" sz="2400" dirty="0">
                <a:solidFill>
                  <a:schemeClr val="bg2"/>
                </a:solidFill>
              </a:rPr>
              <a:t>: </a:t>
            </a:r>
            <a:r>
              <a:rPr lang="en-US" altLang="zh-CN" sz="2400" b="0" i="0" u="none" strike="noStrike" baseline="0" dirty="0">
                <a:latin typeface="STIXGeneral-Regular"/>
              </a:rPr>
              <a:t>Construct a nondeterministic finite-state automaton that recognizes the language generated by the regular grammar </a:t>
            </a:r>
            <a:r>
              <a:rPr lang="en-US" altLang="zh-CN" sz="2400" b="0" i="1" u="none" strike="noStrike" baseline="0" dirty="0">
                <a:latin typeface="STIXGeneral-Italic"/>
              </a:rPr>
              <a:t>G </a:t>
            </a:r>
            <a:r>
              <a:rPr lang="en-US" altLang="zh-CN" sz="2400" b="0" i="0" u="none" strike="noStrike" baseline="0" dirty="0">
                <a:latin typeface="STIXMath-Regular"/>
              </a:rPr>
              <a:t>= </a:t>
            </a:r>
            <a:r>
              <a:rPr lang="en-US" altLang="zh-CN" sz="2400" b="0" i="0" u="none" strike="noStrike" baseline="0" dirty="0">
                <a:latin typeface="STIXGeneral-Regular"/>
              </a:rPr>
              <a:t>(</a:t>
            </a:r>
            <a:r>
              <a:rPr lang="en-US" altLang="zh-CN" sz="2400" b="0" i="1" u="none" strike="noStrike" baseline="0" dirty="0">
                <a:latin typeface="STIXGeneral-Italic"/>
              </a:rPr>
              <a:t>V, T, S, P</a:t>
            </a:r>
            <a:r>
              <a:rPr lang="en-US" altLang="zh-CN" sz="2400" b="0" i="0" u="none" strike="noStrike" baseline="0" dirty="0">
                <a:latin typeface="STIXGeneral-Regular"/>
              </a:rPr>
              <a:t>), where </a:t>
            </a:r>
            <a:r>
              <a:rPr lang="en-US" altLang="zh-CN" sz="2400" b="0" i="1" u="none" strike="noStrike" baseline="0" dirty="0">
                <a:latin typeface="STIXGeneral-Italic"/>
              </a:rPr>
              <a:t>V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 S</a:t>
            </a:r>
            <a:r>
              <a:rPr lang="en-US" altLang="zh-CN" sz="2400" b="0" i="0" u="none" strike="noStrike" baseline="0" dirty="0">
                <a:latin typeface="STIXMath-Regular"/>
              </a:rPr>
              <a:t>}</a:t>
            </a:r>
            <a:r>
              <a:rPr lang="en-US" altLang="zh-CN" sz="2400" b="0" i="0" u="none" strike="noStrike" baseline="0" dirty="0">
                <a:latin typeface="STIXGeneral-Regular"/>
              </a:rPr>
              <a:t>, </a:t>
            </a:r>
            <a:r>
              <a:rPr lang="en-US" altLang="zh-CN" sz="2400" b="0" i="1" u="none" strike="noStrike" baseline="0" dirty="0">
                <a:latin typeface="STIXGeneral-Italic"/>
              </a:rPr>
              <a:t>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and the productions in </a:t>
            </a:r>
            <a:r>
              <a:rPr lang="en-US" altLang="zh-CN" sz="2400" b="0" i="1" u="none" strike="noStrike" baseline="0" dirty="0">
                <a:latin typeface="STIXGeneral-Italic"/>
              </a:rPr>
              <a:t>P </a:t>
            </a:r>
            <a:r>
              <a:rPr lang="en-US" altLang="zh-CN" sz="2400" b="0" i="0" u="none" strike="noStrike" baseline="0" dirty="0">
                <a:latin typeface="STIXGeneral-Regular"/>
              </a:rPr>
              <a:t>are </a:t>
            </a:r>
          </a:p>
          <a:p>
            <a:pPr algn="ct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0,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and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p>
          <a:p>
            <a:r>
              <a:rPr lang="en-US" altLang="zh-CN" sz="2400" b="1" dirty="0">
                <a:solidFill>
                  <a:schemeClr val="bg2"/>
                </a:solidFill>
                <a:ea typeface="Cambria Math" pitchFamily="18" charset="0"/>
              </a:rPr>
              <a:t>Solution</a:t>
            </a:r>
            <a:r>
              <a:rPr lang="en-US" altLang="zh-CN" sz="2400" dirty="0">
                <a:solidFill>
                  <a:schemeClr val="bg2"/>
                </a:solidFill>
                <a:ea typeface="Cambria Math" pitchFamily="18" charset="0"/>
              </a:rPr>
              <a:t>:</a:t>
            </a:r>
          </a:p>
          <a:p>
            <a:pPr algn="l"/>
            <a:endParaRPr lang="en-US" sz="2400" dirty="0"/>
          </a:p>
        </p:txBody>
      </p:sp>
      <p:pic>
        <p:nvPicPr>
          <p:cNvPr id="5" name="图片 4">
            <a:extLst>
              <a:ext uri="{FF2B5EF4-FFF2-40B4-BE49-F238E27FC236}">
                <a16:creationId xmlns:a16="http://schemas.microsoft.com/office/drawing/2014/main" id="{41C3097F-C20B-C84D-0380-50E4B17CFBE4}"/>
              </a:ext>
            </a:extLst>
          </p:cNvPr>
          <p:cNvPicPr>
            <a:picLocks noChangeAspect="1"/>
          </p:cNvPicPr>
          <p:nvPr/>
        </p:nvPicPr>
        <p:blipFill>
          <a:blip r:embed="rId2"/>
          <a:stretch>
            <a:fillRect/>
          </a:stretch>
        </p:blipFill>
        <p:spPr>
          <a:xfrm>
            <a:off x="3048000" y="3924300"/>
            <a:ext cx="2152091" cy="2735580"/>
          </a:xfrm>
          <a:prstGeom prst="rect">
            <a:avLst/>
          </a:prstGeom>
        </p:spPr>
      </p:pic>
    </p:spTree>
    <p:extLst>
      <p:ext uri="{BB962C8B-B14F-4D97-AF65-F5344CB8AC3E}">
        <p14:creationId xmlns:p14="http://schemas.microsoft.com/office/powerpoint/2010/main" val="1439134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a:xfrm>
            <a:off x="349289" y="1828800"/>
            <a:ext cx="5257800" cy="2075858"/>
          </a:xfrm>
        </p:spPr>
        <p:txBody>
          <a:bodyPr/>
          <a:lstStyle/>
          <a:p>
            <a:pPr algn="l"/>
            <a:r>
              <a:rPr lang="en-US" altLang="zh-CN" sz="2400" b="1" dirty="0">
                <a:solidFill>
                  <a:schemeClr val="bg2"/>
                </a:solidFill>
              </a:rPr>
              <a:t>Example</a:t>
            </a:r>
            <a:r>
              <a:rPr lang="en-US" altLang="zh-CN" sz="2400" dirty="0">
                <a:solidFill>
                  <a:schemeClr val="bg2"/>
                </a:solidFill>
              </a:rPr>
              <a:t>: </a:t>
            </a:r>
            <a:r>
              <a:rPr lang="en-US" altLang="zh-CN" sz="2400" b="0" i="0" u="none" strike="noStrike" baseline="0" dirty="0">
                <a:latin typeface="STIXGeneral-Regular"/>
              </a:rPr>
              <a:t>Find a regular grammar that generates the regular set recognized by the finite-state automaton in the figure.</a:t>
            </a:r>
          </a:p>
          <a:p>
            <a:pPr algn="l"/>
            <a:endParaRPr lang="en-US" altLang="zh-CN" sz="2400" dirty="0">
              <a:latin typeface="STIXGeneral-Regular"/>
            </a:endParaRPr>
          </a:p>
          <a:p>
            <a:pPr algn="l"/>
            <a:endParaRPr lang="en-US" altLang="zh-CN" sz="2400" b="0" i="0" u="none" strike="noStrike" baseline="0" dirty="0">
              <a:latin typeface="STIXGeneral-Regular"/>
            </a:endParaRPr>
          </a:p>
          <a:p>
            <a:endParaRPr lang="en-US" altLang="zh-CN" sz="2400" b="1" dirty="0">
              <a:solidFill>
                <a:schemeClr val="bg2"/>
              </a:solidFill>
              <a:ea typeface="Cambria Math" pitchFamily="18" charset="0"/>
            </a:endParaRPr>
          </a:p>
          <a:p>
            <a:pPr algn="l"/>
            <a:endParaRPr lang="en-US" sz="2400" dirty="0"/>
          </a:p>
        </p:txBody>
      </p:sp>
      <p:pic>
        <p:nvPicPr>
          <p:cNvPr id="6" name="图片 5">
            <a:extLst>
              <a:ext uri="{FF2B5EF4-FFF2-40B4-BE49-F238E27FC236}">
                <a16:creationId xmlns:a16="http://schemas.microsoft.com/office/drawing/2014/main" id="{6E80C58A-B81C-EA94-3934-4CC58E4EAE84}"/>
              </a:ext>
            </a:extLst>
          </p:cNvPr>
          <p:cNvPicPr>
            <a:picLocks noChangeAspect="1"/>
          </p:cNvPicPr>
          <p:nvPr/>
        </p:nvPicPr>
        <p:blipFill>
          <a:blip r:embed="rId2"/>
          <a:stretch>
            <a:fillRect/>
          </a:stretch>
        </p:blipFill>
        <p:spPr>
          <a:xfrm>
            <a:off x="6096000" y="1287809"/>
            <a:ext cx="1981200" cy="2395869"/>
          </a:xfrm>
          <a:prstGeom prst="rect">
            <a:avLst/>
          </a:prstGeom>
        </p:spPr>
      </p:pic>
      <p:sp>
        <p:nvSpPr>
          <p:cNvPr id="8" name="文本框 7">
            <a:extLst>
              <a:ext uri="{FF2B5EF4-FFF2-40B4-BE49-F238E27FC236}">
                <a16:creationId xmlns:a16="http://schemas.microsoft.com/office/drawing/2014/main" id="{AD2A207D-B252-5B94-E1D7-6B235AB93705}"/>
              </a:ext>
            </a:extLst>
          </p:cNvPr>
          <p:cNvSpPr txBox="1"/>
          <p:nvPr/>
        </p:nvSpPr>
        <p:spPr>
          <a:xfrm>
            <a:off x="381000" y="3805248"/>
            <a:ext cx="8458200" cy="2308324"/>
          </a:xfrm>
          <a:prstGeom prst="rect">
            <a:avLst/>
          </a:prstGeom>
          <a:noFill/>
        </p:spPr>
        <p:txBody>
          <a:bodyPr wrap="square">
            <a:spAutoFit/>
          </a:bodyPr>
          <a:lstStyle/>
          <a:p>
            <a:pPr algn="l"/>
            <a:r>
              <a:rPr lang="en-US" altLang="zh-CN" sz="2400" b="1" dirty="0">
                <a:solidFill>
                  <a:schemeClr val="bg2"/>
                </a:solidFill>
                <a:ea typeface="Cambria Math" pitchFamily="18" charset="0"/>
              </a:rPr>
              <a:t>Solution</a:t>
            </a:r>
            <a:r>
              <a:rPr lang="en-US" altLang="zh-CN" sz="2400" dirty="0">
                <a:solidFill>
                  <a:schemeClr val="bg2"/>
                </a:solidFill>
                <a:ea typeface="Cambria Math" pitchFamily="18" charset="0"/>
              </a:rPr>
              <a:t>: </a:t>
            </a:r>
            <a:r>
              <a:rPr lang="en-US" altLang="zh-CN" sz="2400" b="0" i="0" u="none" strike="noStrike" baseline="0" dirty="0">
                <a:latin typeface="STIXGeneral-Regular"/>
              </a:rPr>
              <a:t>The grammar </a:t>
            </a:r>
            <a:r>
              <a:rPr lang="en-US" altLang="zh-CN" sz="2400" b="0" i="1" u="none" strike="noStrike" baseline="0" dirty="0">
                <a:latin typeface="STIXGeneral-Italic"/>
              </a:rPr>
              <a:t>G </a:t>
            </a:r>
            <a:r>
              <a:rPr lang="en-US" altLang="zh-CN" sz="2400" b="0" i="0" u="none" strike="noStrike" baseline="0" dirty="0">
                <a:latin typeface="STIXMath-Regular"/>
              </a:rPr>
              <a:t>= </a:t>
            </a:r>
            <a:r>
              <a:rPr lang="en-US" altLang="zh-CN" sz="2400" b="0" i="0" u="none" strike="noStrike" baseline="0" dirty="0">
                <a:latin typeface="STIXGeneral-Regular"/>
              </a:rPr>
              <a:t>(</a:t>
            </a:r>
            <a:r>
              <a:rPr lang="en-US" altLang="zh-CN" sz="2400" b="0" i="1" u="none" strike="noStrike" baseline="0" dirty="0">
                <a:latin typeface="STIXGeneral-Italic"/>
              </a:rPr>
              <a:t>V, T, S, P</a:t>
            </a:r>
            <a:r>
              <a:rPr lang="en-US" altLang="zh-CN" sz="2400" b="0" i="0" u="none" strike="noStrike" baseline="0" dirty="0">
                <a:latin typeface="STIXGeneral-Regular"/>
              </a:rPr>
              <a:t>) generates the set recognized by this automaton where </a:t>
            </a:r>
            <a:r>
              <a:rPr lang="en-US" altLang="zh-CN" sz="2400" b="0" i="1" u="none" strike="noStrike" baseline="0" dirty="0">
                <a:latin typeface="STIXGeneral-Italic"/>
              </a:rPr>
              <a:t>V </a:t>
            </a:r>
            <a:r>
              <a:rPr lang="en-US" altLang="zh-CN" sz="2400" b="0" i="0" u="none" strike="noStrike" baseline="0" dirty="0">
                <a:latin typeface="STIXMath-Regular"/>
              </a:rPr>
              <a:t>= {</a:t>
            </a:r>
            <a:r>
              <a:rPr lang="en-US" altLang="zh-CN" sz="2400" b="0" i="1" u="none" strike="noStrike" baseline="0" dirty="0">
                <a:latin typeface="STIXGeneral-Italic"/>
              </a:rPr>
              <a:t>S, A, B,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the symbols </a:t>
            </a:r>
            <a:r>
              <a:rPr lang="en-US" altLang="zh-CN" sz="2400" b="0" i="1" u="none" strike="noStrike" baseline="0" dirty="0">
                <a:latin typeface="STIXGeneral-Italic"/>
              </a:rPr>
              <a:t>S, A</a:t>
            </a:r>
            <a:r>
              <a:rPr lang="en-US" altLang="zh-CN" sz="2400" b="0" i="0" u="none" strike="noStrike" baseline="0" dirty="0">
                <a:latin typeface="STIXGeneral-Regular"/>
              </a:rPr>
              <a:t>, and </a:t>
            </a:r>
            <a:r>
              <a:rPr lang="en-US" altLang="zh-CN" sz="2400" b="0" i="1" u="none" strike="noStrike" baseline="0" dirty="0">
                <a:latin typeface="STIXGeneral-Italic"/>
              </a:rPr>
              <a:t>B </a:t>
            </a:r>
            <a:r>
              <a:rPr lang="en-US" altLang="zh-CN" sz="2400" b="0" i="0" u="none" strike="noStrike" baseline="0" dirty="0">
                <a:latin typeface="STIXGeneral-Regular"/>
              </a:rPr>
              <a:t>correspond to the states </a:t>
            </a:r>
            <a:r>
              <a:rPr lang="en-US" altLang="zh-CN" sz="2400" b="0" i="1" u="none" strike="noStrike" baseline="0" dirty="0">
                <a:latin typeface="STIXGeneral-Italic"/>
              </a:rPr>
              <a:t>s</a:t>
            </a:r>
            <a:r>
              <a:rPr lang="en-US" altLang="zh-CN" sz="2400" b="0" i="0" u="none" strike="noStrike" baseline="-25000" dirty="0">
                <a:latin typeface="STIXGeneral-Regular"/>
              </a:rPr>
              <a:t>0</a:t>
            </a:r>
            <a:r>
              <a:rPr lang="en-US" altLang="zh-CN" sz="2400" b="0" i="0" u="none" strike="noStrike" baseline="0" dirty="0">
                <a:latin typeface="STIXGeneral-Regular"/>
              </a:rPr>
              <a:t>, </a:t>
            </a:r>
            <a:r>
              <a:rPr lang="en-US" altLang="zh-CN" sz="2400" b="0" i="1" u="none" strike="noStrike" baseline="0" dirty="0">
                <a:latin typeface="STIXGeneral-Italic"/>
              </a:rPr>
              <a:t>s</a:t>
            </a:r>
            <a:r>
              <a:rPr lang="en-US" altLang="zh-CN" sz="2400" baseline="-25000" dirty="0">
                <a:latin typeface="STIXGeneral-Regular"/>
              </a:rPr>
              <a:t>1</a:t>
            </a:r>
            <a:r>
              <a:rPr lang="en-US" altLang="zh-CN" sz="2400" b="0" i="0" u="none" strike="noStrike" baseline="0" dirty="0">
                <a:latin typeface="STIXGeneral-Regular"/>
              </a:rPr>
              <a:t>, and </a:t>
            </a:r>
            <a:r>
              <a:rPr lang="en-US" altLang="zh-CN" sz="2400" b="0" i="1" u="none" strike="noStrike" baseline="0" dirty="0">
                <a:latin typeface="STIXGeneral-Italic"/>
              </a:rPr>
              <a:t>s</a:t>
            </a:r>
            <a:r>
              <a:rPr lang="en-US" altLang="zh-CN" sz="2400" baseline="-25000" dirty="0">
                <a:latin typeface="STIXGeneral-Regular"/>
              </a:rPr>
              <a:t>2</a:t>
            </a:r>
            <a:r>
              <a:rPr lang="en-US" altLang="zh-CN" sz="2400" b="0" i="0" u="none" strike="noStrike" baseline="0" dirty="0">
                <a:latin typeface="STIXGeneral-Regular"/>
              </a:rPr>
              <a:t>, respectively, </a:t>
            </a:r>
            <a:r>
              <a:rPr lang="en-US" altLang="zh-CN" sz="2400" b="0" i="1" u="none" strike="noStrike" baseline="0" dirty="0">
                <a:latin typeface="STIXGeneral-Italic"/>
              </a:rPr>
              <a:t>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General-Regular"/>
              </a:rPr>
              <a:t>is the start symbol; and the productions are </a:t>
            </a:r>
          </a:p>
          <a:p>
            <a:pPr algn="ct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B</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p>
          <a:p>
            <a:pPr algn="ct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B</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 </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B</a:t>
            </a:r>
            <a:r>
              <a:rPr lang="en-US" altLang="zh-CN" sz="2400" b="0" i="0" u="none" strike="noStrike" baseline="0" dirty="0">
                <a:latin typeface="STIXGeneral-Regular"/>
              </a:rPr>
              <a:t>, and </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1.</a:t>
            </a:r>
            <a:endParaRPr lang="en-US" altLang="zh-CN" sz="2400" dirty="0">
              <a:solidFill>
                <a:schemeClr val="bg2"/>
              </a:solidFill>
              <a:ea typeface="Cambria Math" pitchFamily="18" charset="0"/>
            </a:endParaRPr>
          </a:p>
        </p:txBody>
      </p:sp>
    </p:spTree>
    <p:extLst>
      <p:ext uri="{BB962C8B-B14F-4D97-AF65-F5344CB8AC3E}">
        <p14:creationId xmlns:p14="http://schemas.microsoft.com/office/powerpoint/2010/main" val="307154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
            <a:ext cx="9144000" cy="1188720"/>
          </a:xfrm>
        </p:spPr>
        <p:txBody>
          <a:bodyPr/>
          <a:lstStyle/>
          <a:p>
            <a:r>
              <a:rPr lang="en-US" dirty="0"/>
              <a:t>Phrase-Structure Grammars</a:t>
            </a:r>
            <a:br>
              <a:rPr lang="en-US" dirty="0"/>
            </a:br>
            <a:r>
              <a:rPr lang="zh-CN" altLang="en-US" sz="4000" dirty="0"/>
              <a:t>短语结构文法</a:t>
            </a:r>
            <a:endParaRPr lang="en-US" sz="1500" dirty="0"/>
          </a:p>
        </p:txBody>
      </p:sp>
      <p:sp>
        <p:nvSpPr>
          <p:cNvPr id="3" name="Content Placeholder 2"/>
          <p:cNvSpPr>
            <a:spLocks noGrp="1"/>
          </p:cNvSpPr>
          <p:nvPr>
            <p:ph idx="1"/>
          </p:nvPr>
        </p:nvSpPr>
        <p:spPr>
          <a:xfrm>
            <a:off x="457200" y="1066800"/>
            <a:ext cx="8229600" cy="5257800"/>
          </a:xfrm>
        </p:spPr>
        <p:txBody>
          <a:bodyPr/>
          <a:lstStyle/>
          <a:p>
            <a:pPr marL="0" lvl="2" indent="0">
              <a:lnSpc>
                <a:spcPct val="90000"/>
              </a:lnSpc>
              <a:spcBef>
                <a:spcPts val="600"/>
              </a:spcBef>
              <a:buClr>
                <a:schemeClr val="accent3"/>
              </a:buClr>
              <a:buSzPct val="95000"/>
              <a:buNone/>
            </a:pPr>
            <a:r>
              <a:rPr lang="en-US" sz="2200" dirty="0"/>
              <a:t>A </a:t>
            </a:r>
            <a:r>
              <a:rPr lang="en-US" sz="2200" i="1" dirty="0">
                <a:solidFill>
                  <a:schemeClr val="bg2"/>
                </a:solidFill>
              </a:rPr>
              <a:t>vocabulary </a:t>
            </a:r>
            <a:r>
              <a:rPr lang="zh-CN" altLang="en-US" sz="2200" dirty="0"/>
              <a:t>词汇表 </a:t>
            </a:r>
            <a:r>
              <a:rPr lang="en-US" sz="2200" dirty="0"/>
              <a:t>(or </a:t>
            </a:r>
            <a:r>
              <a:rPr lang="en-US" sz="2200" i="1" dirty="0">
                <a:solidFill>
                  <a:schemeClr val="bg2"/>
                </a:solidFill>
              </a:rPr>
              <a:t>alphabet </a:t>
            </a:r>
            <a:r>
              <a:rPr lang="zh-CN" altLang="en-US" sz="2200" dirty="0"/>
              <a:t>字母表</a:t>
            </a:r>
            <a:r>
              <a:rPr lang="en-US" sz="2200" dirty="0"/>
              <a:t>) </a:t>
            </a:r>
            <a:r>
              <a:rPr lang="en-US" sz="2200" i="1" dirty="0">
                <a:solidFill>
                  <a:schemeClr val="bg2"/>
                </a:solidFill>
              </a:rPr>
              <a:t>V</a:t>
            </a:r>
            <a:r>
              <a:rPr lang="en-US" sz="2200" dirty="0"/>
              <a:t> is a finite, nonempty set of elements called </a:t>
            </a:r>
            <a:r>
              <a:rPr lang="en-US" sz="2200" i="1" dirty="0">
                <a:solidFill>
                  <a:schemeClr val="bg2"/>
                </a:solidFill>
              </a:rPr>
              <a:t>symbols</a:t>
            </a:r>
            <a:r>
              <a:rPr lang="en-US" sz="2200" dirty="0"/>
              <a:t>. </a:t>
            </a:r>
          </a:p>
          <a:p>
            <a:pPr marL="0" lvl="2" indent="0">
              <a:lnSpc>
                <a:spcPct val="90000"/>
              </a:lnSpc>
              <a:spcBef>
                <a:spcPts val="600"/>
              </a:spcBef>
              <a:buClr>
                <a:schemeClr val="accent3"/>
              </a:buClr>
              <a:buSzPct val="95000"/>
              <a:buNone/>
            </a:pPr>
            <a:r>
              <a:rPr lang="en-US" sz="2200" dirty="0"/>
              <a:t>A </a:t>
            </a:r>
            <a:r>
              <a:rPr lang="en-US" sz="2200" i="1" dirty="0">
                <a:solidFill>
                  <a:schemeClr val="bg2"/>
                </a:solidFill>
              </a:rPr>
              <a:t>word </a:t>
            </a:r>
            <a:r>
              <a:rPr lang="zh-CN" altLang="en-US" sz="2200" dirty="0"/>
              <a:t>词 </a:t>
            </a:r>
            <a:r>
              <a:rPr lang="en-US" sz="2200" dirty="0"/>
              <a:t>(or </a:t>
            </a:r>
            <a:r>
              <a:rPr lang="en-US" sz="2200" i="1" dirty="0">
                <a:solidFill>
                  <a:schemeClr val="bg2"/>
                </a:solidFill>
              </a:rPr>
              <a:t>sentence </a:t>
            </a:r>
            <a:r>
              <a:rPr lang="zh-CN" altLang="en-US" sz="2200" dirty="0"/>
              <a:t>句子</a:t>
            </a:r>
            <a:r>
              <a:rPr lang="en-US" sz="2200" dirty="0"/>
              <a:t>) over </a:t>
            </a:r>
            <a:r>
              <a:rPr lang="en-US" sz="2200" i="1" dirty="0">
                <a:solidFill>
                  <a:schemeClr val="bg2"/>
                </a:solidFill>
              </a:rPr>
              <a:t>V</a:t>
            </a:r>
            <a:r>
              <a:rPr lang="en-US" sz="2200" dirty="0"/>
              <a:t> is a string of finite length of elements of </a:t>
            </a:r>
            <a:r>
              <a:rPr lang="en-US" sz="2200" i="1" dirty="0"/>
              <a:t>V</a:t>
            </a:r>
            <a:r>
              <a:rPr lang="en-US" sz="2200" dirty="0"/>
              <a:t>.  The </a:t>
            </a:r>
            <a:r>
              <a:rPr lang="en-US" sz="2200" i="1" dirty="0">
                <a:solidFill>
                  <a:schemeClr val="bg2"/>
                </a:solidFill>
              </a:rPr>
              <a:t>empty string </a:t>
            </a:r>
            <a:r>
              <a:rPr lang="en-US" sz="2200" dirty="0"/>
              <a:t>or </a:t>
            </a:r>
            <a:r>
              <a:rPr lang="en-US" sz="2200" i="1" dirty="0">
                <a:solidFill>
                  <a:schemeClr val="bg2"/>
                </a:solidFill>
              </a:rPr>
              <a:t>null string</a:t>
            </a:r>
            <a:r>
              <a:rPr lang="en-US" sz="2200" dirty="0"/>
              <a:t>, denoted by  </a:t>
            </a:r>
            <a:r>
              <a:rPr lang="el-GR" sz="2200" dirty="0">
                <a:solidFill>
                  <a:schemeClr val="bg2"/>
                </a:solidFill>
                <a:ea typeface="Cambria Math"/>
              </a:rPr>
              <a:t>λ</a:t>
            </a:r>
            <a:r>
              <a:rPr lang="en-US" sz="2200" dirty="0"/>
              <a:t>, is the string containing no symbols.</a:t>
            </a:r>
          </a:p>
          <a:p>
            <a:pPr marL="0" lvl="2" indent="0">
              <a:lnSpc>
                <a:spcPct val="90000"/>
              </a:lnSpc>
              <a:spcBef>
                <a:spcPts val="600"/>
              </a:spcBef>
              <a:buClr>
                <a:schemeClr val="accent3"/>
              </a:buClr>
              <a:buSzPct val="95000"/>
              <a:buNone/>
            </a:pPr>
            <a:r>
              <a:rPr lang="en-US" sz="2200" dirty="0"/>
              <a:t>The set of all words over </a:t>
            </a:r>
            <a:r>
              <a:rPr lang="en-US" sz="2200" i="1" dirty="0">
                <a:solidFill>
                  <a:schemeClr val="bg2"/>
                </a:solidFill>
              </a:rPr>
              <a:t>V</a:t>
            </a:r>
            <a:r>
              <a:rPr lang="en-US" sz="2200" dirty="0"/>
              <a:t> is denoted by </a:t>
            </a:r>
            <a:r>
              <a:rPr lang="en-US" sz="2200" i="1" dirty="0">
                <a:solidFill>
                  <a:schemeClr val="bg2"/>
                </a:solidFill>
              </a:rPr>
              <a:t>V</a:t>
            </a:r>
            <a:r>
              <a:rPr lang="en-US" sz="2200" dirty="0">
                <a:solidFill>
                  <a:schemeClr val="bg2"/>
                </a:solidFill>
              </a:rPr>
              <a:t>*</a:t>
            </a:r>
            <a:r>
              <a:rPr lang="en-US" sz="2200" dirty="0"/>
              <a:t>. A </a:t>
            </a:r>
            <a:r>
              <a:rPr lang="en-US" sz="2200" i="1" dirty="0">
                <a:solidFill>
                  <a:schemeClr val="bg2"/>
                </a:solidFill>
              </a:rPr>
              <a:t>language</a:t>
            </a:r>
            <a:r>
              <a:rPr lang="en-US" sz="2200" dirty="0"/>
              <a:t> </a:t>
            </a:r>
            <a:r>
              <a:rPr lang="en-US" altLang="zh-CN" sz="2200" dirty="0"/>
              <a:t>(</a:t>
            </a:r>
            <a:r>
              <a:rPr lang="zh-CN" altLang="en-US" sz="2200" dirty="0"/>
              <a:t>语言</a:t>
            </a:r>
            <a:r>
              <a:rPr lang="en-US" altLang="zh-CN" sz="2200" dirty="0"/>
              <a:t>) </a:t>
            </a:r>
            <a:r>
              <a:rPr lang="en-US" sz="2200" dirty="0"/>
              <a:t>over </a:t>
            </a:r>
            <a:r>
              <a:rPr lang="en-US" sz="2200" i="1" dirty="0">
                <a:solidFill>
                  <a:schemeClr val="bg2"/>
                </a:solidFill>
              </a:rPr>
              <a:t>V</a:t>
            </a:r>
            <a:r>
              <a:rPr lang="en-US" sz="2200" dirty="0"/>
              <a:t> is a subset of </a:t>
            </a:r>
            <a:r>
              <a:rPr lang="en-US" sz="2200" i="1" dirty="0">
                <a:solidFill>
                  <a:schemeClr val="bg2"/>
                </a:solidFill>
              </a:rPr>
              <a:t>V</a:t>
            </a:r>
            <a:r>
              <a:rPr lang="en-US" sz="2200" dirty="0">
                <a:solidFill>
                  <a:schemeClr val="bg2"/>
                </a:solidFill>
              </a:rPr>
              <a:t>*</a:t>
            </a:r>
            <a:r>
              <a:rPr lang="en-US" sz="2200" dirty="0"/>
              <a:t>.</a:t>
            </a:r>
          </a:p>
          <a:p>
            <a:pPr marL="0" lvl="2" indent="0">
              <a:lnSpc>
                <a:spcPct val="90000"/>
              </a:lnSpc>
              <a:spcBef>
                <a:spcPts val="600"/>
              </a:spcBef>
              <a:buClr>
                <a:schemeClr val="accent3"/>
              </a:buClr>
              <a:buSzPct val="95000"/>
              <a:buNone/>
            </a:pPr>
            <a:r>
              <a:rPr lang="en-US" sz="2200" dirty="0"/>
              <a:t>The elements of </a:t>
            </a:r>
            <a:r>
              <a:rPr lang="en-US" sz="2200" i="1" dirty="0"/>
              <a:t>V</a:t>
            </a:r>
            <a:r>
              <a:rPr lang="en-US" sz="2200" dirty="0"/>
              <a:t> that can not be replaced by other symbols are called </a:t>
            </a:r>
            <a:r>
              <a:rPr lang="en-US" sz="2200" i="1" dirty="0">
                <a:solidFill>
                  <a:schemeClr val="bg2"/>
                </a:solidFill>
              </a:rPr>
              <a:t>terminals</a:t>
            </a:r>
            <a:r>
              <a:rPr lang="en-US" altLang="zh-CN" sz="2200" dirty="0"/>
              <a:t> (</a:t>
            </a:r>
            <a:r>
              <a:rPr lang="zh-CN" altLang="en-US" sz="2200" dirty="0"/>
              <a:t>终结符</a:t>
            </a:r>
            <a:r>
              <a:rPr lang="en-US" altLang="zh-CN" sz="2200" dirty="0"/>
              <a:t>)</a:t>
            </a:r>
            <a:r>
              <a:rPr lang="en-US" sz="2200" dirty="0"/>
              <a:t>, e.g., </a:t>
            </a:r>
            <a:r>
              <a:rPr lang="en-US" sz="2200" b="1" i="1" dirty="0"/>
              <a:t>a</a:t>
            </a:r>
            <a:r>
              <a:rPr lang="en-US" sz="2200" b="1" dirty="0"/>
              <a:t>, </a:t>
            </a:r>
            <a:r>
              <a:rPr lang="en-US" sz="2200" b="1" i="1" dirty="0"/>
              <a:t>the</a:t>
            </a:r>
            <a:r>
              <a:rPr lang="en-US" sz="2200" b="1" dirty="0"/>
              <a:t>, </a:t>
            </a:r>
            <a:r>
              <a:rPr lang="en-US" sz="2200" dirty="0"/>
              <a:t>and </a:t>
            </a:r>
            <a:r>
              <a:rPr lang="en-US" sz="2200" b="1" i="1" dirty="0"/>
              <a:t>rabbit</a:t>
            </a:r>
            <a:r>
              <a:rPr lang="en-US" sz="2200" dirty="0"/>
              <a:t> in the example grammar. </a:t>
            </a:r>
          </a:p>
          <a:p>
            <a:pPr marL="0" lvl="2" indent="0">
              <a:lnSpc>
                <a:spcPct val="90000"/>
              </a:lnSpc>
              <a:spcBef>
                <a:spcPts val="600"/>
              </a:spcBef>
              <a:buClr>
                <a:schemeClr val="accent3"/>
              </a:buClr>
              <a:buSzPct val="95000"/>
              <a:buNone/>
            </a:pPr>
            <a:r>
              <a:rPr lang="en-US" sz="2200" dirty="0"/>
              <a:t>Those that can be replaced by other symbols are called </a:t>
            </a:r>
            <a:r>
              <a:rPr lang="en-US" sz="2200" i="1" dirty="0" err="1">
                <a:solidFill>
                  <a:schemeClr val="bg2"/>
                </a:solidFill>
              </a:rPr>
              <a:t>nonterminals</a:t>
            </a:r>
            <a:r>
              <a:rPr lang="en-US" sz="2200" i="1" dirty="0">
                <a:solidFill>
                  <a:schemeClr val="bg2"/>
                </a:solidFill>
              </a:rPr>
              <a:t> </a:t>
            </a:r>
            <a:r>
              <a:rPr lang="en-US" altLang="zh-CN" sz="2200" dirty="0"/>
              <a:t>(</a:t>
            </a:r>
            <a:r>
              <a:rPr lang="zh-CN" altLang="en-US" sz="2200" dirty="0"/>
              <a:t>非终结符</a:t>
            </a:r>
            <a:r>
              <a:rPr lang="en-US" altLang="zh-CN" sz="2200" dirty="0"/>
              <a:t>)</a:t>
            </a:r>
            <a:r>
              <a:rPr lang="en-US" sz="2200" dirty="0"/>
              <a:t>, e.g., </a:t>
            </a:r>
            <a:r>
              <a:rPr lang="en-US" sz="2200" b="1" dirty="0"/>
              <a:t>sentence</a:t>
            </a:r>
            <a:r>
              <a:rPr lang="en-US" sz="2200" dirty="0"/>
              <a:t>, </a:t>
            </a:r>
            <a:r>
              <a:rPr lang="en-US" sz="2200" b="1" dirty="0"/>
              <a:t>noun phrase</a:t>
            </a:r>
            <a:r>
              <a:rPr lang="en-US" sz="2200" dirty="0"/>
              <a:t>, etc.</a:t>
            </a:r>
          </a:p>
          <a:p>
            <a:pPr marL="0" lvl="2" indent="0">
              <a:lnSpc>
                <a:spcPct val="90000"/>
              </a:lnSpc>
              <a:spcBef>
                <a:spcPts val="600"/>
              </a:spcBef>
              <a:buClr>
                <a:schemeClr val="accent3"/>
              </a:buClr>
              <a:buSzPct val="95000"/>
              <a:buNone/>
            </a:pPr>
            <a:r>
              <a:rPr lang="en-US" sz="2200" dirty="0"/>
              <a:t>The rules that specify when we can replace a string </a:t>
            </a:r>
            <a:r>
              <a:rPr lang="en-US" sz="2200" i="1" dirty="0"/>
              <a:t>V*</a:t>
            </a:r>
            <a:r>
              <a:rPr lang="en-US" sz="2200" dirty="0"/>
              <a:t> with another string are called </a:t>
            </a:r>
            <a:r>
              <a:rPr lang="en-US" sz="2200" i="1" dirty="0">
                <a:solidFill>
                  <a:schemeClr val="bg2"/>
                </a:solidFill>
              </a:rPr>
              <a:t>productions</a:t>
            </a:r>
            <a:r>
              <a:rPr lang="en-US" sz="2200" dirty="0"/>
              <a:t> </a:t>
            </a:r>
            <a:r>
              <a:rPr lang="en-US" altLang="zh-CN" sz="2200" dirty="0"/>
              <a:t>(</a:t>
            </a:r>
            <a:r>
              <a:rPr lang="zh-CN" altLang="en-US" sz="2200" dirty="0"/>
              <a:t>产生式</a:t>
            </a:r>
            <a:r>
              <a:rPr lang="en-US" altLang="zh-CN" sz="2200" dirty="0"/>
              <a:t>) </a:t>
            </a:r>
            <a:r>
              <a:rPr lang="en-US" sz="2200" dirty="0"/>
              <a:t>of the grammar. We denote by </a:t>
            </a:r>
            <a:r>
              <a:rPr lang="en-US" sz="2200" i="1" dirty="0">
                <a:solidFill>
                  <a:schemeClr val="bg2"/>
                </a:solidFill>
              </a:rPr>
              <a:t>z</a:t>
            </a:r>
            <a:r>
              <a:rPr lang="en-US" sz="2200" baseline="-25000" dirty="0">
                <a:solidFill>
                  <a:schemeClr val="bg2"/>
                </a:solidFill>
                <a:ea typeface="Cambria Math" pitchFamily="18" charset="0"/>
              </a:rPr>
              <a:t>0</a:t>
            </a:r>
            <a:r>
              <a:rPr lang="en-US" sz="2200" dirty="0">
                <a:solidFill>
                  <a:schemeClr val="bg2"/>
                </a:solidFill>
              </a:rPr>
              <a:t> </a:t>
            </a:r>
            <a:r>
              <a:rPr lang="en-US" sz="2200" dirty="0">
                <a:solidFill>
                  <a:schemeClr val="bg2"/>
                </a:solidFill>
                <a:ea typeface="Cambria Math"/>
              </a:rPr>
              <a:t>→</a:t>
            </a:r>
            <a:r>
              <a:rPr lang="en-US" sz="2200" dirty="0">
                <a:solidFill>
                  <a:schemeClr val="bg2"/>
                </a:solidFill>
              </a:rPr>
              <a:t> </a:t>
            </a:r>
            <a:r>
              <a:rPr lang="en-US" sz="2200" i="1" dirty="0">
                <a:solidFill>
                  <a:schemeClr val="bg2"/>
                </a:solidFill>
              </a:rPr>
              <a:t>z</a:t>
            </a:r>
            <a:r>
              <a:rPr lang="en-US" sz="2200" baseline="-25000" dirty="0">
                <a:solidFill>
                  <a:schemeClr val="bg2"/>
                </a:solidFill>
                <a:ea typeface="Cambria Math" pitchFamily="18" charset="0"/>
              </a:rPr>
              <a:t>1</a:t>
            </a:r>
            <a:r>
              <a:rPr lang="en-US" sz="2200" dirty="0">
                <a:solidFill>
                  <a:schemeClr val="bg2"/>
                </a:solidFill>
              </a:rPr>
              <a:t> </a:t>
            </a:r>
            <a:r>
              <a:rPr lang="en-US" sz="2200" dirty="0"/>
              <a:t>the production that specifies that </a:t>
            </a:r>
            <a:r>
              <a:rPr lang="en-US" sz="2200" i="1" dirty="0"/>
              <a:t>z</a:t>
            </a:r>
            <a:r>
              <a:rPr lang="en-US" sz="2200" baseline="-25000" dirty="0">
                <a:ea typeface="Cambria Math" pitchFamily="18" charset="0"/>
              </a:rPr>
              <a:t>0</a:t>
            </a:r>
            <a:r>
              <a:rPr lang="en-US" sz="2200" dirty="0"/>
              <a:t> can be replaced by </a:t>
            </a:r>
            <a:r>
              <a:rPr lang="en-US" sz="2200" i="1" dirty="0"/>
              <a:t>z</a:t>
            </a:r>
            <a:r>
              <a:rPr lang="en-US" sz="2200" baseline="-25000" dirty="0">
                <a:ea typeface="Cambria Math" pitchFamily="18" charset="0"/>
              </a:rPr>
              <a:t>1</a:t>
            </a:r>
            <a:r>
              <a:rPr lang="en-US" sz="2200" dirty="0"/>
              <a:t> within a string.</a:t>
            </a:r>
          </a:p>
        </p:txBody>
      </p:sp>
    </p:spTree>
    <p:extLst>
      <p:ext uri="{BB962C8B-B14F-4D97-AF65-F5344CB8AC3E}">
        <p14:creationId xmlns:p14="http://schemas.microsoft.com/office/powerpoint/2010/main" val="3732780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1</a:t>
            </a:r>
          </a:p>
        </p:txBody>
      </p:sp>
      <p:sp>
        <p:nvSpPr>
          <p:cNvPr id="3" name="Content Placeholder 2"/>
          <p:cNvSpPr>
            <a:spLocks noGrp="1"/>
          </p:cNvSpPr>
          <p:nvPr>
            <p:ph idx="1"/>
          </p:nvPr>
        </p:nvSpPr>
        <p:spPr>
          <a:xfrm>
            <a:off x="457200" y="1295400"/>
            <a:ext cx="2209800" cy="365760"/>
          </a:xfrm>
        </p:spPr>
        <p:txBody>
          <a:bodyPr/>
          <a:lstStyle/>
          <a:p>
            <a:r>
              <a:rPr lang="en-US" altLang="zh-CN" sz="2000" b="1" dirty="0">
                <a:solidFill>
                  <a:schemeClr val="bg2"/>
                </a:solidFill>
              </a:rPr>
              <a:t>Example</a:t>
            </a:r>
            <a:r>
              <a:rPr lang="en-US" altLang="zh-CN" sz="2000" dirty="0">
                <a:solidFill>
                  <a:schemeClr val="bg2"/>
                </a:solidFill>
              </a:rPr>
              <a:t>: </a:t>
            </a:r>
            <a:r>
              <a:rPr lang="en-US" sz="2000" dirty="0"/>
              <a:t>The set</a:t>
            </a:r>
          </a:p>
        </p:txBody>
      </p:sp>
      <mc:AlternateContent xmlns:mc="http://schemas.openxmlformats.org/markup-compatibility/2006" xmlns:a14="http://schemas.microsoft.com/office/drawing/2010/main">
        <mc:Choice Requires="a14">
          <p:sp>
            <p:nvSpPr>
              <p:cNvPr id="17" name="Object 3"/>
              <p:cNvSpPr txBox="1"/>
              <p:nvPr/>
            </p:nvSpPr>
            <p:spPr>
              <a:xfrm>
                <a:off x="2450422" y="1301662"/>
                <a:ext cx="2547892" cy="5032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zh-CN" altLang="en-US" i="1" smtClean="0">
                              <a:solidFill>
                                <a:schemeClr val="bg2"/>
                              </a:solidFill>
                              <a:latin typeface="Cambria Math" panose="02040503050406030204" pitchFamily="18" charset="0"/>
                            </a:rPr>
                          </m:ctrlPr>
                        </m:dPr>
                        <m:e>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0</m:t>
                              </m:r>
                            </m:e>
                            <m:sup>
                              <m:r>
                                <a:rPr lang="zh-CN" altLang="en-US" i="1">
                                  <a:solidFill>
                                    <a:schemeClr val="bg2"/>
                                  </a:solidFill>
                                  <a:latin typeface="Cambria Math" panose="02040503050406030204" pitchFamily="18" charset="0"/>
                                </a:rPr>
                                <m:t>𝑛</m:t>
                              </m:r>
                            </m:sup>
                          </m:sSup>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1</m:t>
                              </m:r>
                            </m:e>
                            <m:sup>
                              <m:r>
                                <a:rPr lang="zh-CN" altLang="en-US" i="1">
                                  <a:solidFill>
                                    <a:schemeClr val="bg2"/>
                                  </a:solidFill>
                                  <a:latin typeface="Cambria Math" panose="02040503050406030204" pitchFamily="18" charset="0"/>
                                </a:rPr>
                                <m:t>𝑛</m:t>
                              </m:r>
                            </m:sup>
                          </m:sSup>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=0,1,2,…</m:t>
                          </m:r>
                        </m:e>
                      </m:d>
                    </m:oMath>
                  </m:oMathPara>
                </a14:m>
                <a:endParaRPr lang="zh-CN" altLang="en-US" dirty="0">
                  <a:solidFill>
                    <a:schemeClr val="bg2"/>
                  </a:solidFill>
                </a:endParaRPr>
              </a:p>
            </p:txBody>
          </p:sp>
        </mc:Choice>
        <mc:Fallback xmlns="">
          <p:sp>
            <p:nvSpPr>
              <p:cNvPr id="17" name="Object 3"/>
              <p:cNvSpPr txBox="1">
                <a:spLocks noRot="1" noChangeAspect="1" noMove="1" noResize="1" noEditPoints="1" noAdjustHandles="1" noChangeArrowheads="1" noChangeShapeType="1" noTextEdit="1"/>
              </p:cNvSpPr>
              <p:nvPr/>
            </p:nvSpPr>
            <p:spPr>
              <a:xfrm>
                <a:off x="2450422" y="1301662"/>
                <a:ext cx="2547892" cy="503238"/>
              </a:xfrm>
              <a:prstGeom prst="rect">
                <a:avLst/>
              </a:prstGeom>
              <a:blipFill>
                <a:blip r:embed="rId3"/>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3919492" y="1282574"/>
            <a:ext cx="5120640" cy="365760"/>
          </a:xfrm>
        </p:spPr>
        <p:txBody>
          <a:bodyPr/>
          <a:lstStyle/>
          <a:p>
            <a:r>
              <a:rPr lang="en-US" sz="2000" dirty="0"/>
              <a:t>            of all strings consisting of a block of</a:t>
            </a:r>
          </a:p>
        </p:txBody>
      </p:sp>
      <p:sp>
        <p:nvSpPr>
          <p:cNvPr id="5" name="Content Placeholder 5"/>
          <p:cNvSpPr>
            <a:spLocks noGrp="1"/>
          </p:cNvSpPr>
          <p:nvPr>
            <p:ph idx="14"/>
          </p:nvPr>
        </p:nvSpPr>
        <p:spPr>
          <a:xfrm>
            <a:off x="457200" y="1676400"/>
            <a:ext cx="8229600" cy="365760"/>
          </a:xfrm>
        </p:spPr>
        <p:txBody>
          <a:bodyPr/>
          <a:lstStyle/>
          <a:p>
            <a:r>
              <a:rPr lang="en-US" altLang="zh-CN" sz="2000" dirty="0">
                <a:ea typeface="Cambria Math" pitchFamily="18" charset="0"/>
              </a:rPr>
              <a:t>0</a:t>
            </a:r>
            <a:r>
              <a:rPr lang="en-US" altLang="zh-CN" sz="2000" dirty="0"/>
              <a:t>s followed </a:t>
            </a:r>
            <a:r>
              <a:rPr lang="en-US" altLang="zh-CN" sz="2000" b="1" dirty="0"/>
              <a:t> </a:t>
            </a:r>
            <a:r>
              <a:rPr lang="en-US" sz="2000" dirty="0"/>
              <a:t>by a block of an equal number of </a:t>
            </a:r>
            <a:r>
              <a:rPr lang="en-US" sz="2000" dirty="0">
                <a:ea typeface="Cambria Math" pitchFamily="18" charset="0"/>
              </a:rPr>
              <a:t>1</a:t>
            </a:r>
            <a:r>
              <a:rPr lang="en-US" sz="2000" dirty="0"/>
              <a:t>s is not regular.</a:t>
            </a:r>
          </a:p>
        </p:txBody>
      </p:sp>
      <p:sp>
        <p:nvSpPr>
          <p:cNvPr id="6" name="Content Placeholder 6"/>
          <p:cNvSpPr>
            <a:spLocks noGrp="1"/>
          </p:cNvSpPr>
          <p:nvPr>
            <p:ph idx="15"/>
          </p:nvPr>
        </p:nvSpPr>
        <p:spPr>
          <a:xfrm>
            <a:off x="457200" y="2057400"/>
            <a:ext cx="8369935" cy="640080"/>
          </a:xfrm>
        </p:spPr>
        <p:txBody>
          <a:bodyPr/>
          <a:lstStyle/>
          <a:p>
            <a:r>
              <a:rPr lang="en-US" altLang="zh-CN" sz="2000" b="1" dirty="0">
                <a:solidFill>
                  <a:schemeClr val="bg2"/>
                </a:solidFill>
                <a:ea typeface="Cambria Math" pitchFamily="18" charset="0"/>
              </a:rPr>
              <a:t>Solution</a:t>
            </a:r>
            <a:r>
              <a:rPr lang="en-US" altLang="zh-CN" sz="2000" dirty="0">
                <a:solidFill>
                  <a:schemeClr val="bg2"/>
                </a:solidFill>
                <a:ea typeface="Cambria Math" pitchFamily="18" charset="0"/>
              </a:rPr>
              <a:t>: </a:t>
            </a:r>
            <a:r>
              <a:rPr lang="en-US" sz="2000" dirty="0"/>
              <a:t>To show that this set is not regular, suppose that this set was regular. Then there would be a FSA</a:t>
            </a:r>
          </a:p>
        </p:txBody>
      </p:sp>
      <p:graphicFrame>
        <p:nvGraphicFramePr>
          <p:cNvPr id="18" name="Object 7"/>
          <p:cNvGraphicFramePr>
            <a:graphicFrameLocks noChangeAspect="1"/>
          </p:cNvGraphicFramePr>
          <p:nvPr>
            <p:extLst>
              <p:ext uri="{D42A27DB-BD31-4B8C-83A1-F6EECF244321}">
                <p14:modId xmlns:p14="http://schemas.microsoft.com/office/powerpoint/2010/main" val="1149030153"/>
              </p:ext>
            </p:extLst>
          </p:nvPr>
        </p:nvGraphicFramePr>
        <p:xfrm>
          <a:off x="3410536" y="2354966"/>
          <a:ext cx="2124075" cy="457200"/>
        </p:xfrm>
        <a:graphic>
          <a:graphicData uri="http://schemas.openxmlformats.org/presentationml/2006/ole">
            <mc:AlternateContent xmlns:mc="http://schemas.openxmlformats.org/markup-compatibility/2006">
              <mc:Choice xmlns:v="urn:schemas-microsoft-com:vml" Requires="v">
                <p:oleObj spid="_x0000_s4098" name="Equation" r:id="rId4" imgW="1180800" imgH="253800" progId="Equation.DSMT4">
                  <p:embed/>
                </p:oleObj>
              </mc:Choice>
              <mc:Fallback>
                <p:oleObj name="Equation" r:id="rId4" imgW="1180800" imgH="253800" progId="Equation.DSMT4">
                  <p:embed/>
                  <p:pic>
                    <p:nvPicPr>
                      <p:cNvPr id="18" name="Object 7"/>
                      <p:cNvPicPr/>
                      <p:nvPr/>
                    </p:nvPicPr>
                    <p:blipFill>
                      <a:blip r:embed="rId5"/>
                      <a:stretch>
                        <a:fillRect/>
                      </a:stretch>
                    </p:blipFill>
                    <p:spPr>
                      <a:xfrm>
                        <a:off x="3410536" y="2354966"/>
                        <a:ext cx="2124075" cy="457200"/>
                      </a:xfrm>
                      <a:prstGeom prst="rect">
                        <a:avLst/>
                      </a:prstGeom>
                    </p:spPr>
                  </p:pic>
                </p:oleObj>
              </mc:Fallback>
            </mc:AlternateContent>
          </a:graphicData>
        </a:graphic>
      </p:graphicFrame>
      <p:sp>
        <p:nvSpPr>
          <p:cNvPr id="7" name="Content Placeholder 8"/>
          <p:cNvSpPr>
            <a:spLocks noGrp="1"/>
          </p:cNvSpPr>
          <p:nvPr>
            <p:ph idx="16"/>
          </p:nvPr>
        </p:nvSpPr>
        <p:spPr>
          <a:xfrm>
            <a:off x="5534611" y="2316431"/>
            <a:ext cx="2209800" cy="365760"/>
          </a:xfrm>
        </p:spPr>
        <p:txBody>
          <a:bodyPr/>
          <a:lstStyle/>
          <a:p>
            <a:r>
              <a:rPr lang="en-US" sz="2000" dirty="0"/>
              <a:t>recognizing it.</a:t>
            </a:r>
          </a:p>
        </p:txBody>
      </p:sp>
      <p:sp>
        <p:nvSpPr>
          <p:cNvPr id="8" name="Content Placeholder 9"/>
          <p:cNvSpPr>
            <a:spLocks noGrp="1"/>
          </p:cNvSpPr>
          <p:nvPr>
            <p:ph idx="17"/>
          </p:nvPr>
        </p:nvSpPr>
        <p:spPr>
          <a:xfrm>
            <a:off x="457200" y="2743200"/>
            <a:ext cx="5760720" cy="365760"/>
          </a:xfrm>
        </p:spPr>
        <p:txBody>
          <a:bodyPr/>
          <a:lstStyle/>
          <a:p>
            <a:r>
              <a:rPr lang="en-US" sz="2000" dirty="0"/>
              <a:t>Let </a:t>
            </a:r>
            <a:r>
              <a:rPr lang="en-US" sz="2000" i="1" dirty="0"/>
              <a:t>N</a:t>
            </a:r>
            <a:r>
              <a:rPr lang="en-US" sz="2000" dirty="0"/>
              <a:t> be the number of states in this machine, that is,</a:t>
            </a:r>
          </a:p>
        </p:txBody>
      </p:sp>
      <p:graphicFrame>
        <p:nvGraphicFramePr>
          <p:cNvPr id="19" name="Object 10"/>
          <p:cNvGraphicFramePr>
            <a:graphicFrameLocks noChangeAspect="1"/>
          </p:cNvGraphicFramePr>
          <p:nvPr>
            <p:extLst>
              <p:ext uri="{D42A27DB-BD31-4B8C-83A1-F6EECF244321}">
                <p14:modId xmlns:p14="http://schemas.microsoft.com/office/powerpoint/2010/main" val="1296855957"/>
              </p:ext>
            </p:extLst>
          </p:nvPr>
        </p:nvGraphicFramePr>
        <p:xfrm>
          <a:off x="6096000" y="2738438"/>
          <a:ext cx="914400" cy="434975"/>
        </p:xfrm>
        <a:graphic>
          <a:graphicData uri="http://schemas.openxmlformats.org/presentationml/2006/ole">
            <mc:AlternateContent xmlns:mc="http://schemas.openxmlformats.org/markup-compatibility/2006">
              <mc:Choice xmlns:v="urn:schemas-microsoft-com:vml" Requires="v">
                <p:oleObj spid="_x0000_s4099" name="Equation" r:id="rId6" imgW="507960" imgH="241200" progId="Equation.DSMT4">
                  <p:embed/>
                </p:oleObj>
              </mc:Choice>
              <mc:Fallback>
                <p:oleObj name="Equation" r:id="rId6" imgW="507960" imgH="241200" progId="Equation.DSMT4">
                  <p:embed/>
                  <p:pic>
                    <p:nvPicPr>
                      <p:cNvPr id="19" name="Object 10"/>
                      <p:cNvPicPr/>
                      <p:nvPr/>
                    </p:nvPicPr>
                    <p:blipFill>
                      <a:blip r:embed="rId7"/>
                      <a:stretch>
                        <a:fillRect/>
                      </a:stretch>
                    </p:blipFill>
                    <p:spPr>
                      <a:xfrm>
                        <a:off x="6096000" y="2738438"/>
                        <a:ext cx="914400" cy="434975"/>
                      </a:xfrm>
                      <a:prstGeom prst="rect">
                        <a:avLst/>
                      </a:prstGeom>
                    </p:spPr>
                  </p:pic>
                </p:oleObj>
              </mc:Fallback>
            </mc:AlternateContent>
          </a:graphicData>
        </a:graphic>
      </p:graphicFrame>
      <p:sp>
        <p:nvSpPr>
          <p:cNvPr id="10" name="Content Placeholder 11"/>
          <p:cNvSpPr>
            <a:spLocks noGrp="1"/>
          </p:cNvSpPr>
          <p:nvPr>
            <p:ph idx="20"/>
          </p:nvPr>
        </p:nvSpPr>
        <p:spPr>
          <a:xfrm>
            <a:off x="457200" y="3124200"/>
            <a:ext cx="8229600" cy="1346200"/>
          </a:xfrm>
        </p:spPr>
        <p:txBody>
          <a:bodyPr/>
          <a:lstStyle/>
          <a:p>
            <a:pPr>
              <a:spcBef>
                <a:spcPts val="0"/>
              </a:spcBef>
            </a:pPr>
            <a:r>
              <a:rPr lang="en-US" sz="2000" i="1" dirty="0"/>
              <a:t>M</a:t>
            </a:r>
            <a:r>
              <a:rPr lang="en-US" sz="2000" dirty="0"/>
              <a:t> must recognize </a:t>
            </a:r>
            <a:r>
              <a:rPr lang="en-US" sz="2000" dirty="0">
                <a:ea typeface="Cambria Math" pitchFamily="18" charset="0"/>
              </a:rPr>
              <a:t>0</a:t>
            </a:r>
            <a:r>
              <a:rPr lang="en-US" sz="2000" i="1" baseline="30000" dirty="0"/>
              <a:t>N</a:t>
            </a:r>
            <a:r>
              <a:rPr lang="en-US" sz="2000" dirty="0">
                <a:ea typeface="Cambria Math" pitchFamily="18" charset="0"/>
              </a:rPr>
              <a:t>1</a:t>
            </a:r>
            <a:r>
              <a:rPr lang="en-US" sz="2000" i="1" baseline="30000" dirty="0"/>
              <a:t>N</a:t>
            </a:r>
            <a:r>
              <a:rPr lang="en-US" sz="2000" dirty="0"/>
              <a:t> since it is made up of  a block of </a:t>
            </a:r>
            <a:r>
              <a:rPr lang="en-US" sz="2000" dirty="0">
                <a:ea typeface="Cambria Math" pitchFamily="18" charset="0"/>
              </a:rPr>
              <a:t>0</a:t>
            </a:r>
            <a:r>
              <a:rPr lang="en-US" sz="2000" dirty="0"/>
              <a:t>s followed by a block of an equal number of </a:t>
            </a:r>
            <a:r>
              <a:rPr lang="en-US" sz="2000" dirty="0">
                <a:ea typeface="Cambria Math" pitchFamily="18" charset="0"/>
              </a:rPr>
              <a:t>1</a:t>
            </a:r>
            <a:r>
              <a:rPr lang="en-US" sz="2000" dirty="0"/>
              <a:t>s. </a:t>
            </a:r>
          </a:p>
          <a:p>
            <a:pPr>
              <a:spcBef>
                <a:spcPts val="0"/>
              </a:spcBef>
            </a:pPr>
            <a:r>
              <a:rPr lang="en-US" sz="2000" dirty="0"/>
              <a:t>Let </a:t>
            </a:r>
            <a:r>
              <a:rPr lang="en-US" sz="2000" i="1" dirty="0"/>
              <a:t>s</a:t>
            </a:r>
            <a:r>
              <a:rPr lang="en-US" sz="2000" baseline="-25000" dirty="0">
                <a:ea typeface="Cambria Math" pitchFamily="18" charset="0"/>
              </a:rPr>
              <a:t>0</a:t>
            </a:r>
            <a:r>
              <a:rPr lang="en-US" sz="2000" dirty="0"/>
              <a:t>,</a:t>
            </a:r>
            <a:r>
              <a:rPr lang="en-US" sz="2000" i="1" dirty="0"/>
              <a:t> s</a:t>
            </a:r>
            <a:r>
              <a:rPr lang="en-US" sz="2000" baseline="-25000" dirty="0">
                <a:ea typeface="Cambria Math" pitchFamily="18" charset="0"/>
              </a:rPr>
              <a:t>1</a:t>
            </a:r>
            <a:r>
              <a:rPr lang="en-US" sz="2000" dirty="0"/>
              <a:t>,</a:t>
            </a:r>
            <a:r>
              <a:rPr lang="en-US" sz="2000" i="1" dirty="0"/>
              <a:t> s</a:t>
            </a:r>
            <a:r>
              <a:rPr lang="en-US" sz="2000" baseline="-25000" dirty="0">
                <a:ea typeface="Cambria Math" pitchFamily="18" charset="0"/>
              </a:rPr>
              <a:t>2</a:t>
            </a:r>
            <a:r>
              <a:rPr lang="en-US" sz="2000" dirty="0"/>
              <a:t>,…,</a:t>
            </a:r>
            <a:r>
              <a:rPr lang="en-US" sz="2000" i="1" dirty="0"/>
              <a:t>s</a:t>
            </a:r>
            <a:r>
              <a:rPr lang="en-US" sz="2000" baseline="-25000" dirty="0">
                <a:ea typeface="Cambria Math" pitchFamily="18" charset="0"/>
              </a:rPr>
              <a:t>2</a:t>
            </a:r>
            <a:r>
              <a:rPr lang="en-US" sz="2000" i="1" baseline="-25000" dirty="0">
                <a:ea typeface="Cambria Math" pitchFamily="18" charset="0"/>
              </a:rPr>
              <a:t>N</a:t>
            </a:r>
            <a:r>
              <a:rPr lang="en-US" sz="2000" dirty="0"/>
              <a:t> be the sequence of states obtained starting at </a:t>
            </a:r>
            <a:r>
              <a:rPr lang="en-US" sz="2000" i="1" dirty="0"/>
              <a:t>s</a:t>
            </a:r>
            <a:r>
              <a:rPr lang="en-US" sz="2000" baseline="-25000" dirty="0">
                <a:ea typeface="Cambria Math" pitchFamily="18" charset="0"/>
              </a:rPr>
              <a:t>0</a:t>
            </a:r>
            <a:r>
              <a:rPr lang="en-US" sz="2000" dirty="0"/>
              <a:t> and using the symbols of </a:t>
            </a:r>
            <a:r>
              <a:rPr lang="en-US" sz="2000" dirty="0">
                <a:ea typeface="Cambria Math" pitchFamily="18" charset="0"/>
              </a:rPr>
              <a:t>0</a:t>
            </a:r>
            <a:r>
              <a:rPr lang="en-US" sz="2000" i="1" baseline="30000" dirty="0"/>
              <a:t>N</a:t>
            </a:r>
            <a:r>
              <a:rPr lang="en-US" sz="2000" dirty="0">
                <a:ea typeface="Cambria Math" pitchFamily="18" charset="0"/>
              </a:rPr>
              <a:t>1</a:t>
            </a:r>
            <a:r>
              <a:rPr lang="en-US" sz="2000" i="1" baseline="30000" dirty="0"/>
              <a:t>N</a:t>
            </a:r>
            <a:r>
              <a:rPr lang="en-US" sz="2000" dirty="0"/>
              <a:t> as input. So,</a:t>
            </a:r>
          </a:p>
        </p:txBody>
      </p:sp>
      <p:graphicFrame>
        <p:nvGraphicFramePr>
          <p:cNvPr id="20" name="Object 12"/>
          <p:cNvGraphicFramePr>
            <a:graphicFrameLocks noChangeAspect="1"/>
          </p:cNvGraphicFramePr>
          <p:nvPr>
            <p:extLst>
              <p:ext uri="{D42A27DB-BD31-4B8C-83A1-F6EECF244321}">
                <p14:modId xmlns:p14="http://schemas.microsoft.com/office/powerpoint/2010/main" val="3417944057"/>
              </p:ext>
            </p:extLst>
          </p:nvPr>
        </p:nvGraphicFramePr>
        <p:xfrm>
          <a:off x="3919492" y="4127500"/>
          <a:ext cx="5008608" cy="431460"/>
        </p:xfrm>
        <a:graphic>
          <a:graphicData uri="http://schemas.openxmlformats.org/presentationml/2006/ole">
            <mc:AlternateContent xmlns:mc="http://schemas.openxmlformats.org/markup-compatibility/2006">
              <mc:Choice xmlns:v="urn:schemas-microsoft-com:vml" Requires="v">
                <p:oleObj spid="_x0000_s4100" name="Equation" r:id="rId8" imgW="2946240" imgH="253800" progId="Equation.DSMT4">
                  <p:embed/>
                </p:oleObj>
              </mc:Choice>
              <mc:Fallback>
                <p:oleObj name="Equation" r:id="rId8" imgW="2946240" imgH="253800" progId="Equation.DSMT4">
                  <p:embed/>
                  <p:pic>
                    <p:nvPicPr>
                      <p:cNvPr id="20" name="Object 12"/>
                      <p:cNvPicPr/>
                      <p:nvPr/>
                    </p:nvPicPr>
                    <p:blipFill>
                      <a:blip r:embed="rId9"/>
                      <a:stretch>
                        <a:fillRect/>
                      </a:stretch>
                    </p:blipFill>
                    <p:spPr>
                      <a:xfrm>
                        <a:off x="3919492" y="4127500"/>
                        <a:ext cx="5008608" cy="431460"/>
                      </a:xfrm>
                      <a:prstGeom prst="rect">
                        <a:avLst/>
                      </a:prstGeom>
                    </p:spPr>
                  </p:pic>
                </p:oleObj>
              </mc:Fallback>
            </mc:AlternateContent>
          </a:graphicData>
        </a:graphic>
      </p:graphicFrame>
      <p:graphicFrame>
        <p:nvGraphicFramePr>
          <p:cNvPr id="21" name="Object 13"/>
          <p:cNvGraphicFramePr>
            <a:graphicFrameLocks noChangeAspect="1"/>
          </p:cNvGraphicFramePr>
          <p:nvPr>
            <p:extLst>
              <p:ext uri="{D42A27DB-BD31-4B8C-83A1-F6EECF244321}">
                <p14:modId xmlns:p14="http://schemas.microsoft.com/office/powerpoint/2010/main" val="2570241037"/>
              </p:ext>
            </p:extLst>
          </p:nvPr>
        </p:nvGraphicFramePr>
        <p:xfrm>
          <a:off x="588180" y="4445000"/>
          <a:ext cx="3907620" cy="431460"/>
        </p:xfrm>
        <a:graphic>
          <a:graphicData uri="http://schemas.openxmlformats.org/presentationml/2006/ole">
            <mc:AlternateContent xmlns:mc="http://schemas.openxmlformats.org/markup-compatibility/2006">
              <mc:Choice xmlns:v="urn:schemas-microsoft-com:vml" Requires="v">
                <p:oleObj spid="_x0000_s4101" name="Equation" r:id="rId10" imgW="2298600" imgH="253800" progId="Equation.DSMT4">
                  <p:embed/>
                </p:oleObj>
              </mc:Choice>
              <mc:Fallback>
                <p:oleObj name="Equation" r:id="rId10" imgW="2298600" imgH="253800" progId="Equation.DSMT4">
                  <p:embed/>
                  <p:pic>
                    <p:nvPicPr>
                      <p:cNvPr id="21" name="Object 13"/>
                      <p:cNvPicPr/>
                      <p:nvPr/>
                    </p:nvPicPr>
                    <p:blipFill>
                      <a:blip r:embed="rId11"/>
                      <a:stretch>
                        <a:fillRect/>
                      </a:stretch>
                    </p:blipFill>
                    <p:spPr>
                      <a:xfrm>
                        <a:off x="588180" y="4445000"/>
                        <a:ext cx="3907620" cy="431460"/>
                      </a:xfrm>
                      <a:prstGeom prst="rect">
                        <a:avLst/>
                      </a:prstGeom>
                    </p:spPr>
                  </p:pic>
                </p:oleObj>
              </mc:Fallback>
            </mc:AlternateContent>
          </a:graphicData>
        </a:graphic>
      </p:graphicFrame>
      <p:sp>
        <p:nvSpPr>
          <p:cNvPr id="11" name="Content Placeholder 14"/>
          <p:cNvSpPr>
            <a:spLocks noGrp="1"/>
          </p:cNvSpPr>
          <p:nvPr>
            <p:ph idx="21"/>
          </p:nvPr>
        </p:nvSpPr>
        <p:spPr>
          <a:xfrm>
            <a:off x="4521200" y="4470400"/>
            <a:ext cx="4023360" cy="365760"/>
          </a:xfrm>
        </p:spPr>
        <p:txBody>
          <a:bodyPr/>
          <a:lstStyle/>
          <a:p>
            <a:r>
              <a:rPr lang="en-US" sz="2000" dirty="0">
                <a:ea typeface="Cambria Math" pitchFamily="18" charset="0"/>
              </a:rPr>
              <a:t>and </a:t>
            </a:r>
            <a:r>
              <a:rPr lang="en-US" sz="2000" i="1" dirty="0"/>
              <a:t>s</a:t>
            </a:r>
            <a:r>
              <a:rPr lang="en-US" sz="2000" baseline="-25000" dirty="0">
                <a:ea typeface="Cambria Math" pitchFamily="18" charset="0"/>
              </a:rPr>
              <a:t>2</a:t>
            </a:r>
            <a:r>
              <a:rPr lang="en-US" sz="2000" i="1" baseline="-25000" dirty="0">
                <a:ea typeface="Cambria Math" pitchFamily="18" charset="0"/>
              </a:rPr>
              <a:t>N  </a:t>
            </a:r>
            <a:r>
              <a:rPr lang="en-US" sz="2000" dirty="0">
                <a:ea typeface="Cambria Math" pitchFamily="18" charset="0"/>
              </a:rPr>
              <a:t>is a final state.</a:t>
            </a:r>
            <a:endParaRPr lang="en-US" sz="2000" dirty="0"/>
          </a:p>
        </p:txBody>
      </p:sp>
      <p:sp>
        <p:nvSpPr>
          <p:cNvPr id="12" name="Content Placeholder 15"/>
          <p:cNvSpPr>
            <a:spLocks noGrp="1"/>
          </p:cNvSpPr>
          <p:nvPr>
            <p:ph idx="22"/>
          </p:nvPr>
        </p:nvSpPr>
        <p:spPr>
          <a:xfrm>
            <a:off x="457200" y="4881880"/>
            <a:ext cx="8229600" cy="1049020"/>
          </a:xfrm>
        </p:spPr>
        <p:txBody>
          <a:bodyPr/>
          <a:lstStyle/>
          <a:p>
            <a:pPr>
              <a:spcBef>
                <a:spcPts val="0"/>
              </a:spcBef>
            </a:pPr>
            <a:r>
              <a:rPr lang="en-US" sz="2000" dirty="0">
                <a:ea typeface="Cambria Math" pitchFamily="18" charset="0"/>
              </a:rPr>
              <a:t>Because there are only </a:t>
            </a:r>
            <a:r>
              <a:rPr lang="en-US" sz="2000" i="1" dirty="0">
                <a:ea typeface="Cambria Math" pitchFamily="18" charset="0"/>
              </a:rPr>
              <a:t>N</a:t>
            </a:r>
            <a:r>
              <a:rPr lang="en-US" sz="2000" dirty="0">
                <a:ea typeface="Cambria Math" pitchFamily="18" charset="0"/>
              </a:rPr>
              <a:t> states, by the pigeonhole principle at least two of the first </a:t>
            </a:r>
            <a:r>
              <a:rPr lang="en-US" sz="2000" i="1" dirty="0">
                <a:ea typeface="Cambria Math" pitchFamily="18" charset="0"/>
              </a:rPr>
              <a:t>N</a:t>
            </a:r>
            <a:r>
              <a:rPr lang="en-US" sz="2000" dirty="0">
                <a:ea typeface="Cambria Math" pitchFamily="18" charset="0"/>
              </a:rPr>
              <a:t> + 1 states  </a:t>
            </a:r>
            <a:r>
              <a:rPr lang="en-US" sz="2000" i="1" dirty="0"/>
              <a:t>s</a:t>
            </a:r>
            <a:r>
              <a:rPr lang="en-US" sz="2000" baseline="-25000" dirty="0">
                <a:ea typeface="Cambria Math" pitchFamily="18" charset="0"/>
              </a:rPr>
              <a:t>0</a:t>
            </a:r>
            <a:r>
              <a:rPr lang="en-US" sz="2000"/>
              <a:t>,</a:t>
            </a:r>
            <a:r>
              <a:rPr lang="en-US" sz="2000" i="1"/>
              <a:t> </a:t>
            </a:r>
            <a:r>
              <a:rPr lang="en-US" altLang="zh-CN" sz="2000" i="1"/>
              <a:t>s</a:t>
            </a:r>
            <a:r>
              <a:rPr lang="en-US" altLang="zh-CN" sz="2000" i="1" baseline="-25000">
                <a:ea typeface="Cambria Math" pitchFamily="18" charset="0"/>
              </a:rPr>
              <a:t>1</a:t>
            </a:r>
            <a:r>
              <a:rPr lang="en-US" altLang="zh-CN" sz="2000"/>
              <a:t>, </a:t>
            </a:r>
            <a:r>
              <a:rPr lang="en-US" sz="2000" i="1"/>
              <a:t>s</a:t>
            </a:r>
            <a:r>
              <a:rPr lang="en-US" sz="2000" baseline="-25000">
                <a:ea typeface="Cambria Math" pitchFamily="18" charset="0"/>
              </a:rPr>
              <a:t>2</a:t>
            </a:r>
            <a:r>
              <a:rPr lang="en-US" sz="2000" dirty="0"/>
              <a:t>,…,</a:t>
            </a:r>
            <a:r>
              <a:rPr lang="en-US" sz="2000" i="1" dirty="0" err="1"/>
              <a:t>s</a:t>
            </a:r>
            <a:r>
              <a:rPr lang="en-US" sz="2000" i="1" baseline="-25000" dirty="0" err="1">
                <a:ea typeface="Cambria Math" pitchFamily="18" charset="0"/>
              </a:rPr>
              <a:t>N</a:t>
            </a:r>
            <a:r>
              <a:rPr lang="en-US" sz="2000" i="1" baseline="-25000" dirty="0">
                <a:ea typeface="Cambria Math" pitchFamily="18" charset="0"/>
              </a:rPr>
              <a:t> </a:t>
            </a:r>
            <a:r>
              <a:rPr lang="en-US" sz="2000" dirty="0">
                <a:ea typeface="Cambria Math" pitchFamily="18" charset="0"/>
              </a:rPr>
              <a:t> must be the same.</a:t>
            </a:r>
          </a:p>
          <a:p>
            <a:pPr>
              <a:spcBef>
                <a:spcPts val="0"/>
              </a:spcBef>
            </a:pPr>
            <a:r>
              <a:rPr lang="en-US" sz="2000" dirty="0">
                <a:ea typeface="Cambria Math" pitchFamily="18" charset="0"/>
              </a:rPr>
              <a:t>Suppose that </a:t>
            </a:r>
            <a:r>
              <a:rPr lang="en-US" sz="2000" i="1" dirty="0" err="1"/>
              <a:t>s</a:t>
            </a:r>
            <a:r>
              <a:rPr lang="en-US" sz="2000" i="1" baseline="-25000" dirty="0" err="1">
                <a:ea typeface="Cambria Math" pitchFamily="18" charset="0"/>
              </a:rPr>
              <a:t>i</a:t>
            </a:r>
            <a:r>
              <a:rPr lang="en-US" sz="2000" i="1" dirty="0"/>
              <a:t> </a:t>
            </a:r>
            <a:r>
              <a:rPr lang="en-US" sz="2000" dirty="0"/>
              <a:t>and </a:t>
            </a:r>
            <a:r>
              <a:rPr lang="en-US" sz="2000" i="1" dirty="0" err="1"/>
              <a:t>s</a:t>
            </a:r>
            <a:r>
              <a:rPr lang="en-US" sz="2000" i="1" baseline="-25000" dirty="0" err="1">
                <a:ea typeface="Cambria Math" pitchFamily="18" charset="0"/>
              </a:rPr>
              <a:t>j</a:t>
            </a:r>
            <a:r>
              <a:rPr lang="en-US" sz="2000" dirty="0"/>
              <a:t>  are identical states with</a:t>
            </a:r>
          </a:p>
        </p:txBody>
      </p:sp>
      <p:graphicFrame>
        <p:nvGraphicFramePr>
          <p:cNvPr id="22" name="Object 16"/>
          <p:cNvGraphicFramePr>
            <a:graphicFrameLocks noChangeAspect="1"/>
          </p:cNvGraphicFramePr>
          <p:nvPr>
            <p:extLst>
              <p:ext uri="{D42A27DB-BD31-4B8C-83A1-F6EECF244321}">
                <p14:modId xmlns:p14="http://schemas.microsoft.com/office/powerpoint/2010/main" val="3688408169"/>
              </p:ext>
            </p:extLst>
          </p:nvPr>
        </p:nvGraphicFramePr>
        <p:xfrm>
          <a:off x="5334000" y="5618163"/>
          <a:ext cx="1527175" cy="366712"/>
        </p:xfrm>
        <a:graphic>
          <a:graphicData uri="http://schemas.openxmlformats.org/presentationml/2006/ole">
            <mc:AlternateContent xmlns:mc="http://schemas.openxmlformats.org/markup-compatibility/2006">
              <mc:Choice xmlns:v="urn:schemas-microsoft-com:vml" Requires="v">
                <p:oleObj spid="_x0000_s4102" name="Equation" r:id="rId12" imgW="850680" imgH="203040" progId="Equation.DSMT4">
                  <p:embed/>
                </p:oleObj>
              </mc:Choice>
              <mc:Fallback>
                <p:oleObj name="Equation" r:id="rId12" imgW="850680" imgH="203040" progId="Equation.DSMT4">
                  <p:embed/>
                  <p:pic>
                    <p:nvPicPr>
                      <p:cNvPr id="22" name="Object 16"/>
                      <p:cNvPicPr/>
                      <p:nvPr/>
                    </p:nvPicPr>
                    <p:blipFill>
                      <a:blip r:embed="rId13"/>
                      <a:stretch>
                        <a:fillRect/>
                      </a:stretch>
                    </p:blipFill>
                    <p:spPr>
                      <a:xfrm>
                        <a:off x="5334000" y="5618163"/>
                        <a:ext cx="1527175" cy="366712"/>
                      </a:xfrm>
                      <a:prstGeom prst="rect">
                        <a:avLst/>
                      </a:prstGeom>
                    </p:spPr>
                  </p:pic>
                </p:oleObj>
              </mc:Fallback>
            </mc:AlternateContent>
          </a:graphicData>
        </a:graphic>
      </p:graphicFrame>
      <p:sp>
        <p:nvSpPr>
          <p:cNvPr id="13" name="Content Placeholder 17"/>
          <p:cNvSpPr>
            <a:spLocks noGrp="1"/>
          </p:cNvSpPr>
          <p:nvPr>
            <p:ph idx="23"/>
          </p:nvPr>
        </p:nvSpPr>
        <p:spPr>
          <a:xfrm>
            <a:off x="6861175" y="5572420"/>
            <a:ext cx="1965960" cy="365760"/>
          </a:xfrm>
        </p:spPr>
        <p:txBody>
          <a:bodyPr/>
          <a:lstStyle/>
          <a:p>
            <a:r>
              <a:rPr lang="en-US" sz="2000" dirty="0"/>
              <a:t>This means that</a:t>
            </a:r>
          </a:p>
        </p:txBody>
      </p:sp>
      <p:graphicFrame>
        <p:nvGraphicFramePr>
          <p:cNvPr id="23" name="Object 18"/>
          <p:cNvGraphicFramePr>
            <a:graphicFrameLocks noChangeAspect="1"/>
          </p:cNvGraphicFramePr>
          <p:nvPr>
            <p:extLst>
              <p:ext uri="{D42A27DB-BD31-4B8C-83A1-F6EECF244321}">
                <p14:modId xmlns:p14="http://schemas.microsoft.com/office/powerpoint/2010/main" val="1769783095"/>
              </p:ext>
            </p:extLst>
          </p:nvPr>
        </p:nvGraphicFramePr>
        <p:xfrm>
          <a:off x="579438" y="5880100"/>
          <a:ext cx="3282950" cy="504825"/>
        </p:xfrm>
        <a:graphic>
          <a:graphicData uri="http://schemas.openxmlformats.org/presentationml/2006/ole">
            <mc:AlternateContent xmlns:mc="http://schemas.openxmlformats.org/markup-compatibility/2006">
              <mc:Choice xmlns:v="urn:schemas-microsoft-com:vml" Requires="v">
                <p:oleObj spid="_x0000_s4103" name="Equation" r:id="rId14" imgW="1828800" imgH="279360" progId="Equation.DSMT4">
                  <p:embed/>
                </p:oleObj>
              </mc:Choice>
              <mc:Fallback>
                <p:oleObj name="Equation" r:id="rId14" imgW="1828800" imgH="279360" progId="Equation.DSMT4">
                  <p:embed/>
                  <p:pic>
                    <p:nvPicPr>
                      <p:cNvPr id="23" name="Object 18"/>
                      <p:cNvPicPr/>
                      <p:nvPr/>
                    </p:nvPicPr>
                    <p:blipFill>
                      <a:blip r:embed="rId15"/>
                      <a:stretch>
                        <a:fillRect/>
                      </a:stretch>
                    </p:blipFill>
                    <p:spPr>
                      <a:xfrm>
                        <a:off x="579438" y="5880100"/>
                        <a:ext cx="3282950" cy="504825"/>
                      </a:xfrm>
                      <a:prstGeom prst="rect">
                        <a:avLst/>
                      </a:prstGeom>
                    </p:spPr>
                  </p:pic>
                </p:oleObj>
              </mc:Fallback>
            </mc:AlternateContent>
          </a:graphicData>
        </a:graphic>
      </p:graphicFrame>
      <p:sp>
        <p:nvSpPr>
          <p:cNvPr id="14" name="Content Placeholder 19"/>
          <p:cNvSpPr>
            <a:spLocks noGrp="1"/>
          </p:cNvSpPr>
          <p:nvPr>
            <p:ph idx="24"/>
          </p:nvPr>
        </p:nvSpPr>
        <p:spPr>
          <a:xfrm>
            <a:off x="3832044" y="5892800"/>
            <a:ext cx="4937760" cy="418760"/>
          </a:xfrm>
        </p:spPr>
        <p:txBody>
          <a:bodyPr/>
          <a:lstStyle/>
          <a:p>
            <a:r>
              <a:rPr lang="en-US" sz="2000" dirty="0"/>
              <a:t>Hence, there is a loop leading from </a:t>
            </a:r>
            <a:r>
              <a:rPr lang="en-US" sz="2000" i="1" dirty="0" err="1"/>
              <a:t>s</a:t>
            </a:r>
            <a:r>
              <a:rPr lang="en-US" sz="2000" i="1" baseline="-25000" dirty="0" err="1">
                <a:ea typeface="Cambria Math" pitchFamily="18" charset="0"/>
              </a:rPr>
              <a:t>i</a:t>
            </a:r>
            <a:r>
              <a:rPr lang="en-US" sz="2000" i="1" baseline="-25000" dirty="0">
                <a:ea typeface="Cambria Math" pitchFamily="18" charset="0"/>
              </a:rPr>
              <a:t> </a:t>
            </a:r>
            <a:r>
              <a:rPr lang="en-US" sz="2000" i="1" dirty="0">
                <a:ea typeface="Cambria Math" pitchFamily="18" charset="0"/>
              </a:rPr>
              <a:t> </a:t>
            </a:r>
            <a:r>
              <a:rPr lang="en-US" sz="2000" dirty="0">
                <a:ea typeface="Cambria Math" pitchFamily="18" charset="0"/>
              </a:rPr>
              <a:t>back to</a:t>
            </a:r>
            <a:endParaRPr lang="en-US" sz="2000" dirty="0"/>
          </a:p>
        </p:txBody>
      </p:sp>
      <p:sp>
        <p:nvSpPr>
          <p:cNvPr id="15" name="Content Placeholder 20"/>
          <p:cNvSpPr>
            <a:spLocks noGrp="1"/>
          </p:cNvSpPr>
          <p:nvPr>
            <p:ph idx="25"/>
          </p:nvPr>
        </p:nvSpPr>
        <p:spPr>
          <a:xfrm>
            <a:off x="457200" y="6273460"/>
            <a:ext cx="4023360" cy="365760"/>
          </a:xfrm>
        </p:spPr>
        <p:txBody>
          <a:bodyPr/>
          <a:lstStyle/>
          <a:p>
            <a:r>
              <a:rPr lang="en-US" sz="2000" dirty="0">
                <a:ea typeface="Cambria Math" pitchFamily="18" charset="0"/>
              </a:rPr>
              <a:t>itself, using 0 a total of </a:t>
            </a:r>
            <a:r>
              <a:rPr lang="en-US" sz="2000" i="1" dirty="0">
                <a:ea typeface="Cambria Math" pitchFamily="18" charset="0"/>
              </a:rPr>
              <a:t>t</a:t>
            </a:r>
            <a:r>
              <a:rPr lang="en-US" sz="2000" dirty="0">
                <a:ea typeface="Cambria Math" pitchFamily="18" charset="0"/>
              </a:rPr>
              <a:t> times.</a:t>
            </a:r>
          </a:p>
        </p:txBody>
      </p:sp>
    </p:spTree>
    <p:extLst>
      <p:ext uri="{BB962C8B-B14F-4D97-AF65-F5344CB8AC3E}">
        <p14:creationId xmlns:p14="http://schemas.microsoft.com/office/powerpoint/2010/main" val="4115198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2</a:t>
            </a:r>
            <a:endParaRPr lang="en-US" dirty="0"/>
          </a:p>
        </p:txBody>
      </p:sp>
      <p:pic>
        <p:nvPicPr>
          <p:cNvPr id="17" name="Picture 2" descr="Illustration of the path produced by 0 power N 1 power N."/>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36728" y="1155192"/>
            <a:ext cx="6070545" cy="21031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383280"/>
            <a:ext cx="3566160" cy="365760"/>
          </a:xfrm>
        </p:spPr>
        <p:txBody>
          <a:bodyPr/>
          <a:lstStyle/>
          <a:p>
            <a:r>
              <a:rPr lang="en-US" sz="2200" dirty="0">
                <a:ea typeface="Cambria Math" pitchFamily="18" charset="0"/>
              </a:rPr>
              <a:t>Now consider the input string</a:t>
            </a:r>
            <a:endParaRPr lang="en-US" sz="2200" dirty="0"/>
          </a:p>
        </p:txBody>
      </p:sp>
      <p:graphicFrame>
        <p:nvGraphicFramePr>
          <p:cNvPr id="18" name="Object 4"/>
          <p:cNvGraphicFramePr>
            <a:graphicFrameLocks noChangeAspect="1"/>
          </p:cNvGraphicFramePr>
          <p:nvPr>
            <p:extLst>
              <p:ext uri="{D42A27DB-BD31-4B8C-83A1-F6EECF244321}">
                <p14:modId xmlns:p14="http://schemas.microsoft.com/office/powerpoint/2010/main" val="3345550159"/>
              </p:ext>
            </p:extLst>
          </p:nvPr>
        </p:nvGraphicFramePr>
        <p:xfrm>
          <a:off x="3962400" y="3392135"/>
          <a:ext cx="1828656" cy="365472"/>
        </p:xfrm>
        <a:graphic>
          <a:graphicData uri="http://schemas.openxmlformats.org/presentationml/2006/ole">
            <mc:AlternateContent xmlns:mc="http://schemas.openxmlformats.org/markup-compatibility/2006">
              <mc:Choice xmlns:v="urn:schemas-microsoft-com:vml" Requires="v">
                <p:oleObj spid="_x0000_s5122" name="Equation" r:id="rId4" imgW="1015920" imgH="203040" progId="Equation.DSMT4">
                  <p:embed/>
                </p:oleObj>
              </mc:Choice>
              <mc:Fallback>
                <p:oleObj name="Equation" r:id="rId4" imgW="1015920" imgH="203040" progId="Equation.DSMT4">
                  <p:embed/>
                  <p:pic>
                    <p:nvPicPr>
                      <p:cNvPr id="18" name="Object 4"/>
                      <p:cNvPicPr/>
                      <p:nvPr/>
                    </p:nvPicPr>
                    <p:blipFill>
                      <a:blip r:embed="rId5"/>
                      <a:stretch>
                        <a:fillRect/>
                      </a:stretch>
                    </p:blipFill>
                    <p:spPr>
                      <a:xfrm>
                        <a:off x="3962400" y="3392135"/>
                        <a:ext cx="1828656" cy="365472"/>
                      </a:xfrm>
                      <a:prstGeom prst="rect">
                        <a:avLst/>
                      </a:prstGeom>
                    </p:spPr>
                  </p:pic>
                </p:oleObj>
              </mc:Fallback>
            </mc:AlternateContent>
          </a:graphicData>
        </a:graphic>
      </p:graphicFrame>
      <p:sp>
        <p:nvSpPr>
          <p:cNvPr id="5" name="Content Placeholder 5"/>
          <p:cNvSpPr>
            <a:spLocks noGrp="1"/>
          </p:cNvSpPr>
          <p:nvPr>
            <p:ph idx="14"/>
          </p:nvPr>
        </p:nvSpPr>
        <p:spPr>
          <a:xfrm>
            <a:off x="5715000" y="3383280"/>
            <a:ext cx="2743200" cy="365760"/>
          </a:xfrm>
        </p:spPr>
        <p:txBody>
          <a:bodyPr/>
          <a:lstStyle/>
          <a:p>
            <a:r>
              <a:rPr lang="en-US" sz="2200" dirty="0"/>
              <a:t>The string is not of the</a:t>
            </a:r>
          </a:p>
        </p:txBody>
      </p:sp>
      <p:sp>
        <p:nvSpPr>
          <p:cNvPr id="6" name="Content Placeholder 6"/>
          <p:cNvSpPr>
            <a:spLocks noGrp="1"/>
          </p:cNvSpPr>
          <p:nvPr>
            <p:ph idx="15"/>
          </p:nvPr>
        </p:nvSpPr>
        <p:spPr>
          <a:xfrm>
            <a:off x="457200" y="3733800"/>
            <a:ext cx="8229600" cy="365760"/>
          </a:xfrm>
        </p:spPr>
        <p:txBody>
          <a:bodyPr/>
          <a:lstStyle/>
          <a:p>
            <a:r>
              <a:rPr lang="en-US" sz="2200" dirty="0"/>
              <a:t>correct form and so, it is not recognized by </a:t>
            </a:r>
            <a:r>
              <a:rPr lang="en-US" sz="2200" i="1" dirty="0"/>
              <a:t>M</a:t>
            </a:r>
            <a:r>
              <a:rPr lang="en-US" sz="2200" dirty="0"/>
              <a:t>.</a:t>
            </a:r>
          </a:p>
        </p:txBody>
      </p:sp>
      <p:sp>
        <p:nvSpPr>
          <p:cNvPr id="7" name="Content Placeholder 7"/>
          <p:cNvSpPr>
            <a:spLocks noGrp="1"/>
          </p:cNvSpPr>
          <p:nvPr>
            <p:ph idx="16"/>
          </p:nvPr>
        </p:nvSpPr>
        <p:spPr>
          <a:xfrm>
            <a:off x="457200" y="4305300"/>
            <a:ext cx="1828800" cy="365760"/>
          </a:xfrm>
        </p:spPr>
        <p:txBody>
          <a:bodyPr/>
          <a:lstStyle/>
          <a:p>
            <a:r>
              <a:rPr lang="en-US" sz="2200" dirty="0"/>
              <a:t>Consequently,</a:t>
            </a:r>
          </a:p>
        </p:txBody>
      </p:sp>
      <p:graphicFrame>
        <p:nvGraphicFramePr>
          <p:cNvPr id="19" name="Object 8"/>
          <p:cNvGraphicFramePr>
            <a:graphicFrameLocks noChangeAspect="1"/>
          </p:cNvGraphicFramePr>
          <p:nvPr>
            <p:extLst>
              <p:ext uri="{D42A27DB-BD31-4B8C-83A1-F6EECF244321}">
                <p14:modId xmlns:p14="http://schemas.microsoft.com/office/powerpoint/2010/main" val="3169319114"/>
              </p:ext>
            </p:extLst>
          </p:nvPr>
        </p:nvGraphicFramePr>
        <p:xfrm>
          <a:off x="2209800" y="4298950"/>
          <a:ext cx="1509713" cy="501650"/>
        </p:xfrm>
        <a:graphic>
          <a:graphicData uri="http://schemas.openxmlformats.org/presentationml/2006/ole">
            <mc:AlternateContent xmlns:mc="http://schemas.openxmlformats.org/markup-compatibility/2006">
              <mc:Choice xmlns:v="urn:schemas-microsoft-com:vml" Requires="v">
                <p:oleObj spid="_x0000_s5123" name="Equation" r:id="rId6" imgW="838080" imgH="279360" progId="Equation.DSMT4">
                  <p:embed/>
                </p:oleObj>
              </mc:Choice>
              <mc:Fallback>
                <p:oleObj name="Equation" r:id="rId6" imgW="838080" imgH="279360" progId="Equation.DSMT4">
                  <p:embed/>
                  <p:pic>
                    <p:nvPicPr>
                      <p:cNvPr id="19" name="Object 8"/>
                      <p:cNvPicPr/>
                      <p:nvPr/>
                    </p:nvPicPr>
                    <p:blipFill>
                      <a:blip r:embed="rId7"/>
                      <a:stretch>
                        <a:fillRect/>
                      </a:stretch>
                    </p:blipFill>
                    <p:spPr>
                      <a:xfrm>
                        <a:off x="2209800" y="4298950"/>
                        <a:ext cx="1509713" cy="501650"/>
                      </a:xfrm>
                      <a:prstGeom prst="rect">
                        <a:avLst/>
                      </a:prstGeom>
                    </p:spPr>
                  </p:pic>
                </p:oleObj>
              </mc:Fallback>
            </mc:AlternateContent>
          </a:graphicData>
        </a:graphic>
      </p:graphicFrame>
      <p:sp>
        <p:nvSpPr>
          <p:cNvPr id="8" name="Content Placeholder 9"/>
          <p:cNvSpPr>
            <a:spLocks noGrp="1"/>
          </p:cNvSpPr>
          <p:nvPr>
            <p:ph idx="17"/>
          </p:nvPr>
        </p:nvSpPr>
        <p:spPr>
          <a:xfrm>
            <a:off x="3683000" y="4305300"/>
            <a:ext cx="2935224" cy="365760"/>
          </a:xfrm>
        </p:spPr>
        <p:txBody>
          <a:bodyPr/>
          <a:lstStyle/>
          <a:p>
            <a:r>
              <a:rPr lang="en-US" sz="2200" dirty="0">
                <a:ea typeface="Cambria Math" pitchFamily="18" charset="0"/>
              </a:rPr>
              <a:t>can not be a final state.</a:t>
            </a:r>
            <a:endParaRPr lang="en-US" sz="2200" dirty="0"/>
          </a:p>
        </p:txBody>
      </p:sp>
      <p:sp>
        <p:nvSpPr>
          <p:cNvPr id="10" name="Content Placeholder 10"/>
          <p:cNvSpPr>
            <a:spLocks noGrp="1"/>
          </p:cNvSpPr>
          <p:nvPr>
            <p:ph idx="20"/>
          </p:nvPr>
        </p:nvSpPr>
        <p:spPr>
          <a:xfrm>
            <a:off x="457200" y="4846320"/>
            <a:ext cx="4023360" cy="365760"/>
          </a:xfrm>
        </p:spPr>
        <p:txBody>
          <a:bodyPr/>
          <a:lstStyle/>
          <a:p>
            <a:r>
              <a:rPr lang="en-US" sz="2200" dirty="0">
                <a:ea typeface="Cambria Math" pitchFamily="18" charset="0"/>
              </a:rPr>
              <a:t>However, when we use the string</a:t>
            </a:r>
            <a:endParaRPr lang="en-US" sz="2200" dirty="0"/>
          </a:p>
        </p:txBody>
      </p:sp>
      <p:graphicFrame>
        <p:nvGraphicFramePr>
          <p:cNvPr id="20" name="Object 11"/>
          <p:cNvGraphicFramePr>
            <a:graphicFrameLocks noChangeAspect="1"/>
          </p:cNvGraphicFramePr>
          <p:nvPr>
            <p:extLst>
              <p:ext uri="{D42A27DB-BD31-4B8C-83A1-F6EECF244321}">
                <p14:modId xmlns:p14="http://schemas.microsoft.com/office/powerpoint/2010/main" val="2650956524"/>
              </p:ext>
            </p:extLst>
          </p:nvPr>
        </p:nvGraphicFramePr>
        <p:xfrm>
          <a:off x="4356100" y="4864418"/>
          <a:ext cx="754062" cy="365125"/>
        </p:xfrm>
        <a:graphic>
          <a:graphicData uri="http://schemas.openxmlformats.org/presentationml/2006/ole">
            <mc:AlternateContent xmlns:mc="http://schemas.openxmlformats.org/markup-compatibility/2006">
              <mc:Choice xmlns:v="urn:schemas-microsoft-com:vml" Requires="v">
                <p:oleObj spid="_x0000_s5124" name="Equation" r:id="rId8" imgW="419040" imgH="203040" progId="Equation.DSMT4">
                  <p:embed/>
                </p:oleObj>
              </mc:Choice>
              <mc:Fallback>
                <p:oleObj name="Equation" r:id="rId8" imgW="419040" imgH="203040" progId="Equation.DSMT4">
                  <p:embed/>
                  <p:pic>
                    <p:nvPicPr>
                      <p:cNvPr id="20" name="Object 11"/>
                      <p:cNvPicPr/>
                      <p:nvPr/>
                    </p:nvPicPr>
                    <p:blipFill>
                      <a:blip r:embed="rId9"/>
                      <a:stretch>
                        <a:fillRect/>
                      </a:stretch>
                    </p:blipFill>
                    <p:spPr>
                      <a:xfrm>
                        <a:off x="4356100" y="4864418"/>
                        <a:ext cx="754062" cy="365125"/>
                      </a:xfrm>
                      <a:prstGeom prst="rect">
                        <a:avLst/>
                      </a:prstGeom>
                    </p:spPr>
                  </p:pic>
                </p:oleObj>
              </mc:Fallback>
            </mc:AlternateContent>
          </a:graphicData>
        </a:graphic>
      </p:graphicFrame>
      <p:sp>
        <p:nvSpPr>
          <p:cNvPr id="11" name="Content Placeholder 12"/>
          <p:cNvSpPr>
            <a:spLocks noGrp="1"/>
          </p:cNvSpPr>
          <p:nvPr>
            <p:ph idx="21"/>
          </p:nvPr>
        </p:nvSpPr>
        <p:spPr>
          <a:xfrm>
            <a:off x="5029200" y="4846320"/>
            <a:ext cx="3200400" cy="365760"/>
          </a:xfrm>
        </p:spPr>
        <p:txBody>
          <a:bodyPr/>
          <a:lstStyle/>
          <a:p>
            <a:r>
              <a:rPr lang="en-US" sz="2200" dirty="0"/>
              <a:t>as input, we end up in the</a:t>
            </a:r>
          </a:p>
        </p:txBody>
      </p:sp>
      <p:sp>
        <p:nvSpPr>
          <p:cNvPr id="12" name="Content Placeholder 13"/>
          <p:cNvSpPr>
            <a:spLocks noGrp="1"/>
          </p:cNvSpPr>
          <p:nvPr>
            <p:ph idx="22"/>
          </p:nvPr>
        </p:nvSpPr>
        <p:spPr>
          <a:xfrm>
            <a:off x="457200" y="5212080"/>
            <a:ext cx="8229600" cy="731520"/>
          </a:xfrm>
        </p:spPr>
        <p:txBody>
          <a:bodyPr/>
          <a:lstStyle/>
          <a:p>
            <a:r>
              <a:rPr lang="en-US" sz="2200" dirty="0"/>
              <a:t>same state as before, namely, </a:t>
            </a:r>
            <a:r>
              <a:rPr lang="en-US" sz="2200" i="1" dirty="0"/>
              <a:t>s</a:t>
            </a:r>
            <a:r>
              <a:rPr lang="en-US" sz="2200" baseline="-25000" dirty="0">
                <a:ea typeface="Cambria Math" pitchFamily="18" charset="0"/>
              </a:rPr>
              <a:t>2</a:t>
            </a:r>
            <a:r>
              <a:rPr lang="en-US" sz="2200" i="1" baseline="-25000" dirty="0">
                <a:ea typeface="Cambria Math" pitchFamily="18" charset="0"/>
              </a:rPr>
              <a:t>N</a:t>
            </a:r>
            <a:r>
              <a:rPr lang="en-US" sz="2200" dirty="0"/>
              <a:t>. The reason is that we go through the loop one more time.</a:t>
            </a:r>
          </a:p>
        </p:txBody>
      </p:sp>
      <p:sp>
        <p:nvSpPr>
          <p:cNvPr id="13" name="Content Placeholder 14"/>
          <p:cNvSpPr>
            <a:spLocks noGrp="1"/>
          </p:cNvSpPr>
          <p:nvPr>
            <p:ph idx="23"/>
          </p:nvPr>
        </p:nvSpPr>
        <p:spPr>
          <a:xfrm>
            <a:off x="457200" y="5943600"/>
            <a:ext cx="3566160" cy="365760"/>
          </a:xfrm>
        </p:spPr>
        <p:txBody>
          <a:bodyPr/>
          <a:lstStyle/>
          <a:p>
            <a:r>
              <a:rPr lang="en-US" sz="2200" dirty="0"/>
              <a:t>This contradiction shows that</a:t>
            </a:r>
          </a:p>
        </p:txBody>
      </p:sp>
      <p:graphicFrame>
        <p:nvGraphicFramePr>
          <p:cNvPr id="21" name="Object 15"/>
          <p:cNvGraphicFramePr>
            <a:graphicFrameLocks noChangeAspect="1"/>
          </p:cNvGraphicFramePr>
          <p:nvPr>
            <p:extLst>
              <p:ext uri="{D42A27DB-BD31-4B8C-83A1-F6EECF244321}">
                <p14:modId xmlns:p14="http://schemas.microsoft.com/office/powerpoint/2010/main" val="29258076"/>
              </p:ext>
            </p:extLst>
          </p:nvPr>
        </p:nvGraphicFramePr>
        <p:xfrm>
          <a:off x="3937000" y="5958523"/>
          <a:ext cx="2514600" cy="503237"/>
        </p:xfrm>
        <a:graphic>
          <a:graphicData uri="http://schemas.openxmlformats.org/presentationml/2006/ole">
            <mc:AlternateContent xmlns:mc="http://schemas.openxmlformats.org/markup-compatibility/2006">
              <mc:Choice xmlns:v="urn:schemas-microsoft-com:vml" Requires="v">
                <p:oleObj spid="_x0000_s5125" name="Equation" r:id="rId10" imgW="1396800" imgH="279360" progId="Equation.DSMT4">
                  <p:embed/>
                </p:oleObj>
              </mc:Choice>
              <mc:Fallback>
                <p:oleObj name="Equation" r:id="rId10" imgW="1396800" imgH="279360" progId="Equation.DSMT4">
                  <p:embed/>
                  <p:pic>
                    <p:nvPicPr>
                      <p:cNvPr id="21" name="Object 15"/>
                      <p:cNvPicPr/>
                      <p:nvPr/>
                    </p:nvPicPr>
                    <p:blipFill>
                      <a:blip r:embed="rId11"/>
                      <a:stretch>
                        <a:fillRect/>
                      </a:stretch>
                    </p:blipFill>
                    <p:spPr>
                      <a:xfrm>
                        <a:off x="3937000" y="5958523"/>
                        <a:ext cx="2514600" cy="503237"/>
                      </a:xfrm>
                      <a:prstGeom prst="rect">
                        <a:avLst/>
                      </a:prstGeom>
                    </p:spPr>
                  </p:pic>
                </p:oleObj>
              </mc:Fallback>
            </mc:AlternateContent>
          </a:graphicData>
        </a:graphic>
      </p:graphicFrame>
      <p:sp>
        <p:nvSpPr>
          <p:cNvPr id="14" name="Content Placeholder 16"/>
          <p:cNvSpPr>
            <a:spLocks noGrp="1"/>
          </p:cNvSpPr>
          <p:nvPr>
            <p:ph idx="24"/>
          </p:nvPr>
        </p:nvSpPr>
        <p:spPr>
          <a:xfrm>
            <a:off x="6400800" y="5943600"/>
            <a:ext cx="1920240" cy="365760"/>
          </a:xfrm>
        </p:spPr>
        <p:txBody>
          <a:bodyPr/>
          <a:lstStyle/>
          <a:p>
            <a:r>
              <a:rPr lang="en-US" sz="2200" dirty="0"/>
              <a:t>is not regular.</a:t>
            </a:r>
          </a:p>
        </p:txBody>
      </p:sp>
    </p:spTree>
    <p:extLst>
      <p:ext uri="{BB962C8B-B14F-4D97-AF65-F5344CB8AC3E}">
        <p14:creationId xmlns:p14="http://schemas.microsoft.com/office/powerpoint/2010/main" val="9333677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0200"/>
            <a:ext cx="9144000" cy="1188720"/>
          </a:xfrm>
        </p:spPr>
        <p:txBody>
          <a:bodyPr anchor="t"/>
          <a:lstStyle/>
          <a:p>
            <a:pPr>
              <a:spcBef>
                <a:spcPts val="1200"/>
              </a:spcBef>
            </a:pPr>
            <a:r>
              <a:rPr lang="en-US" sz="6000" b="1" dirty="0"/>
              <a:t>Turing Machines</a:t>
            </a:r>
            <a:br>
              <a:rPr lang="en-US" sz="6000" b="1" dirty="0"/>
            </a:br>
            <a:br>
              <a:rPr lang="en-US" sz="1200" b="1" dirty="0"/>
            </a:br>
            <a:r>
              <a:rPr lang="zh-CN" altLang="en-US" sz="6000" b="1" dirty="0"/>
              <a:t>图灵机</a:t>
            </a:r>
            <a:endParaRPr lang="en-US" sz="6000" b="1" dirty="0"/>
          </a:p>
        </p:txBody>
      </p:sp>
      <p:sp>
        <p:nvSpPr>
          <p:cNvPr id="3" name="Content Placeholder 2"/>
          <p:cNvSpPr>
            <a:spLocks noGrp="1"/>
          </p:cNvSpPr>
          <p:nvPr>
            <p:ph idx="1"/>
          </p:nvPr>
        </p:nvSpPr>
        <p:spPr>
          <a:xfrm>
            <a:off x="3200400" y="3962400"/>
            <a:ext cx="2743200" cy="640080"/>
          </a:xfrm>
        </p:spPr>
        <p:txBody>
          <a:bodyPr/>
          <a:lstStyle/>
          <a:p>
            <a:pPr algn="ctr"/>
            <a:r>
              <a:rPr lang="en-US" dirty="0"/>
              <a:t>Section 13.5</a:t>
            </a:r>
          </a:p>
        </p:txBody>
      </p:sp>
    </p:spTree>
    <p:extLst>
      <p:ext uri="{BB962C8B-B14F-4D97-AF65-F5344CB8AC3E}">
        <p14:creationId xmlns:p14="http://schemas.microsoft.com/office/powerpoint/2010/main" val="2228480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Definition of Turing Machines</a:t>
            </a:r>
          </a:p>
          <a:p>
            <a:pPr marL="457200" indent="-457200">
              <a:buFont typeface="Arial" panose="020B0604020202020204" pitchFamily="34" charset="0"/>
              <a:buChar char="•"/>
            </a:pPr>
            <a:r>
              <a:rPr lang="en-US" dirty="0"/>
              <a:t>Using Turing Machines to Recognize Sets</a:t>
            </a:r>
          </a:p>
          <a:p>
            <a:pPr marL="457200" indent="-457200">
              <a:buFont typeface="Arial" panose="020B0604020202020204" pitchFamily="34" charset="0"/>
              <a:buChar char="•"/>
            </a:pPr>
            <a:r>
              <a:rPr lang="en-US" dirty="0"/>
              <a:t>Computing Functions with Turing Machines </a:t>
            </a:r>
          </a:p>
          <a:p>
            <a:pPr marL="457200" indent="-457200">
              <a:buFont typeface="Arial" panose="020B0604020202020204" pitchFamily="34" charset="0"/>
              <a:buChar char="•"/>
            </a:pPr>
            <a:r>
              <a:rPr lang="en-US" dirty="0"/>
              <a:t>The Church-Turing Thesis</a:t>
            </a:r>
          </a:p>
        </p:txBody>
      </p:sp>
    </p:spTree>
    <p:extLst>
      <p:ext uri="{BB962C8B-B14F-4D97-AF65-F5344CB8AC3E}">
        <p14:creationId xmlns:p14="http://schemas.microsoft.com/office/powerpoint/2010/main" val="3801820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08443" cy="1188720"/>
          </a:xfrm>
        </p:spPr>
        <p:txBody>
          <a:bodyPr/>
          <a:lstStyle/>
          <a:p>
            <a:r>
              <a:rPr lang="en-US" dirty="0"/>
              <a:t>Introduction</a:t>
            </a:r>
          </a:p>
        </p:txBody>
      </p:sp>
      <p:pic>
        <p:nvPicPr>
          <p:cNvPr id="9" name="Picture 2" descr="A portrait of Alan Mathison Tur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01000" y="76200"/>
            <a:ext cx="896112" cy="10363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791200" y="76200"/>
            <a:ext cx="2209800" cy="640080"/>
          </a:xfrm>
        </p:spPr>
        <p:txBody>
          <a:bodyPr/>
          <a:lstStyle/>
          <a:p>
            <a:pPr algn="ctr"/>
            <a:r>
              <a:rPr lang="en-US" sz="1800" dirty="0"/>
              <a:t>Alan </a:t>
            </a:r>
            <a:r>
              <a:rPr lang="en-US" sz="1800" dirty="0" err="1"/>
              <a:t>Mathison</a:t>
            </a:r>
            <a:r>
              <a:rPr lang="en-US" sz="1800" dirty="0"/>
              <a:t> Turing (</a:t>
            </a:r>
            <a:r>
              <a:rPr lang="en-US" sz="1800" dirty="0">
                <a:ea typeface="Cambria Math" pitchFamily="18" charset="0"/>
              </a:rPr>
              <a:t>1912-1954</a:t>
            </a:r>
            <a:r>
              <a:rPr lang="en-US" sz="1800" dirty="0"/>
              <a:t>)</a:t>
            </a:r>
          </a:p>
        </p:txBody>
      </p:sp>
      <p:sp>
        <p:nvSpPr>
          <p:cNvPr id="5" name="Content Placeholder 4"/>
          <p:cNvSpPr>
            <a:spLocks noGrp="1"/>
          </p:cNvSpPr>
          <p:nvPr>
            <p:ph idx="14"/>
          </p:nvPr>
        </p:nvSpPr>
        <p:spPr>
          <a:xfrm>
            <a:off x="457200" y="1295400"/>
            <a:ext cx="8229600" cy="3581400"/>
          </a:xfrm>
        </p:spPr>
        <p:txBody>
          <a:bodyPr/>
          <a:lstStyle/>
          <a:p>
            <a:pPr>
              <a:lnSpc>
                <a:spcPct val="90000"/>
              </a:lnSpc>
              <a:spcBef>
                <a:spcPts val="0"/>
              </a:spcBef>
            </a:pPr>
            <a:r>
              <a:rPr lang="en-US" sz="2200" dirty="0"/>
              <a:t>Informally, a Turing machine consists of </a:t>
            </a:r>
          </a:p>
          <a:p>
            <a:pPr marL="342900" indent="-342900">
              <a:lnSpc>
                <a:spcPct val="90000"/>
              </a:lnSpc>
              <a:spcBef>
                <a:spcPts val="0"/>
              </a:spcBef>
              <a:buFont typeface="Arial" panose="020B0604020202020204" pitchFamily="34" charset="0"/>
              <a:buChar char="•"/>
            </a:pPr>
            <a:r>
              <a:rPr lang="en-US" sz="2200" dirty="0"/>
              <a:t>a </a:t>
            </a:r>
            <a:r>
              <a:rPr lang="en-US" sz="2200" i="1" dirty="0">
                <a:solidFill>
                  <a:schemeClr val="bg2"/>
                </a:solidFill>
              </a:rPr>
              <a:t>control unit</a:t>
            </a:r>
            <a:r>
              <a:rPr lang="en-US" sz="2200" dirty="0"/>
              <a:t>, which at any step is in one of finitely many different states, (</a:t>
            </a:r>
            <a:r>
              <a:rPr lang="zh-CN" altLang="en-US" sz="2200" dirty="0"/>
              <a:t>包含有限个状态的控制器</a:t>
            </a:r>
            <a:r>
              <a:rPr lang="en-US" sz="2200" dirty="0"/>
              <a:t>)</a:t>
            </a:r>
          </a:p>
          <a:p>
            <a:pPr marL="342900" indent="-342900">
              <a:lnSpc>
                <a:spcPct val="90000"/>
              </a:lnSpc>
              <a:spcBef>
                <a:spcPts val="0"/>
              </a:spcBef>
              <a:buFont typeface="Arial" panose="020B0604020202020204" pitchFamily="34" charset="0"/>
              <a:buChar char="•"/>
            </a:pPr>
            <a:r>
              <a:rPr lang="en-US" sz="2200" dirty="0"/>
              <a:t>together with a </a:t>
            </a:r>
            <a:r>
              <a:rPr lang="en-US" sz="2200" i="1" dirty="0">
                <a:solidFill>
                  <a:schemeClr val="bg2"/>
                </a:solidFill>
              </a:rPr>
              <a:t>tape</a:t>
            </a:r>
            <a:r>
              <a:rPr lang="en-US" sz="2200" i="1" dirty="0"/>
              <a:t>,</a:t>
            </a:r>
            <a:r>
              <a:rPr lang="en-US" sz="2200" dirty="0"/>
              <a:t> infinite in both directions,  which is divided into </a:t>
            </a:r>
            <a:r>
              <a:rPr lang="en-US" sz="2200" i="1" dirty="0">
                <a:solidFill>
                  <a:schemeClr val="bg2"/>
                </a:solidFill>
              </a:rPr>
              <a:t>cells</a:t>
            </a:r>
            <a:r>
              <a:rPr lang="en-US" sz="2200" dirty="0"/>
              <a:t>. (</a:t>
            </a:r>
            <a:r>
              <a:rPr lang="zh-CN" altLang="en-US" sz="2200" dirty="0"/>
              <a:t>两端无限分成很多方格的纸带</a:t>
            </a:r>
            <a:r>
              <a:rPr lang="en-US" sz="2200" dirty="0"/>
              <a:t>)</a:t>
            </a:r>
          </a:p>
          <a:p>
            <a:pPr>
              <a:lnSpc>
                <a:spcPct val="90000"/>
              </a:lnSpc>
              <a:spcBef>
                <a:spcPts val="0"/>
              </a:spcBef>
            </a:pPr>
            <a:r>
              <a:rPr lang="en-US" sz="2200" dirty="0"/>
              <a:t>Turing machines have read and write capabilities on the tape as the control unit moves back and forth along this tape, changing states depending on the tape symbol read. </a:t>
            </a:r>
          </a:p>
          <a:p>
            <a:pPr>
              <a:lnSpc>
                <a:spcPct val="90000"/>
              </a:lnSpc>
              <a:spcBef>
                <a:spcPts val="0"/>
              </a:spcBef>
            </a:pPr>
            <a:r>
              <a:rPr lang="en-US" sz="2200" dirty="0"/>
              <a:t>Turing machines are more powerful than finite-state machines because they </a:t>
            </a:r>
            <a:r>
              <a:rPr lang="en-US" sz="2200" dirty="0">
                <a:solidFill>
                  <a:schemeClr val="bg2"/>
                </a:solidFill>
              </a:rPr>
              <a:t>include additional memory capability</a:t>
            </a:r>
            <a:r>
              <a:rPr lang="en-US" sz="2200" dirty="0"/>
              <a:t>. </a:t>
            </a:r>
          </a:p>
          <a:p>
            <a:pPr>
              <a:lnSpc>
                <a:spcPct val="90000"/>
              </a:lnSpc>
              <a:spcBef>
                <a:spcPts val="0"/>
              </a:spcBef>
            </a:pPr>
            <a:r>
              <a:rPr lang="en-US" sz="2200" dirty="0"/>
              <a:t>Turing machines are the most general models of computation; essentially they can do whatever a computer can do.</a:t>
            </a:r>
          </a:p>
        </p:txBody>
      </p:sp>
      <p:pic>
        <p:nvPicPr>
          <p:cNvPr id="10" name="Picture 5" descr="A representation of a Turing machine."/>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2438400" y="5449802"/>
            <a:ext cx="4800600" cy="133199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67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Turing Machines (TM)</a:t>
            </a:r>
          </a:p>
        </p:txBody>
      </p:sp>
      <p:sp>
        <p:nvSpPr>
          <p:cNvPr id="3" name="Content Placeholder 2"/>
          <p:cNvSpPr>
            <a:spLocks noGrp="1"/>
          </p:cNvSpPr>
          <p:nvPr>
            <p:ph idx="1"/>
          </p:nvPr>
        </p:nvSpPr>
        <p:spPr>
          <a:xfrm>
            <a:off x="457200" y="1295400"/>
            <a:ext cx="8321040" cy="5257800"/>
          </a:xfrm>
        </p:spPr>
        <p:txBody>
          <a:bodyPr/>
          <a:lstStyle/>
          <a:p>
            <a:pPr>
              <a:spcBef>
                <a:spcPts val="0"/>
              </a:spcBef>
            </a:pPr>
            <a:r>
              <a:rPr lang="en-US" altLang="zh-CN" sz="2400" b="1" dirty="0">
                <a:solidFill>
                  <a:schemeClr val="bg2"/>
                </a:solidFill>
              </a:rPr>
              <a:t>Definition:</a:t>
            </a:r>
            <a:r>
              <a:rPr lang="zh-CN" altLang="en-US" sz="2400" b="1" dirty="0">
                <a:solidFill>
                  <a:schemeClr val="bg2"/>
                </a:solidFill>
              </a:rPr>
              <a:t> </a:t>
            </a:r>
            <a:r>
              <a:rPr lang="en-US" sz="2400" dirty="0"/>
              <a:t>A </a:t>
            </a:r>
            <a:r>
              <a:rPr lang="en-US" sz="2400" i="1" dirty="0">
                <a:solidFill>
                  <a:schemeClr val="bg2"/>
                </a:solidFill>
              </a:rPr>
              <a:t>Turing machine T</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dirty="0"/>
              <a:t>consists of </a:t>
            </a:r>
          </a:p>
          <a:p>
            <a:pPr lvl="1">
              <a:spcBef>
                <a:spcPts val="0"/>
              </a:spcBef>
            </a:pPr>
            <a:r>
              <a:rPr lang="en-US" sz="2400" dirty="0"/>
              <a:t>a finite set </a:t>
            </a:r>
            <a:r>
              <a:rPr lang="en-US" sz="2400" i="1" dirty="0"/>
              <a:t>S</a:t>
            </a:r>
            <a:r>
              <a:rPr lang="en-US" sz="2400" dirty="0"/>
              <a:t> of states, </a:t>
            </a:r>
          </a:p>
          <a:p>
            <a:pPr lvl="1">
              <a:spcBef>
                <a:spcPts val="0"/>
              </a:spcBef>
            </a:pPr>
            <a:r>
              <a:rPr lang="en-US" sz="2400" dirty="0"/>
              <a:t>an alphabet </a:t>
            </a:r>
            <a:r>
              <a:rPr lang="en-US" sz="2400" i="1" dirty="0"/>
              <a:t>I</a:t>
            </a:r>
            <a:r>
              <a:rPr lang="en-US" sz="2400" dirty="0"/>
              <a:t> containing the blank symbol </a:t>
            </a:r>
            <a:r>
              <a:rPr lang="en-US" sz="2400" i="1" dirty="0"/>
              <a:t>B</a:t>
            </a:r>
            <a:r>
              <a:rPr lang="en-US" sz="2400" dirty="0"/>
              <a:t>, </a:t>
            </a:r>
          </a:p>
          <a:p>
            <a:pPr lvl="1">
              <a:spcBef>
                <a:spcPts val="0"/>
              </a:spcBef>
            </a:pPr>
            <a:r>
              <a:rPr lang="en-US" sz="2400" dirty="0"/>
              <a:t>a partial function </a:t>
            </a:r>
            <a:r>
              <a:rPr lang="en-US" sz="2400" i="1" dirty="0"/>
              <a:t>f</a:t>
            </a:r>
            <a:r>
              <a:rPr lang="en-US" sz="2400" dirty="0"/>
              <a:t> from </a:t>
            </a:r>
            <a:r>
              <a:rPr lang="en-US" sz="2400" i="1" dirty="0"/>
              <a:t>S</a:t>
            </a:r>
            <a:r>
              <a:rPr lang="en-US" sz="2400" dirty="0"/>
              <a:t> × </a:t>
            </a:r>
            <a:r>
              <a:rPr lang="en-US" sz="2400" i="1" dirty="0"/>
              <a:t>I</a:t>
            </a:r>
            <a:r>
              <a:rPr lang="en-US" sz="2400" dirty="0"/>
              <a:t> to  </a:t>
            </a:r>
            <a:r>
              <a:rPr lang="en-US" sz="2400" i="1" dirty="0"/>
              <a:t>S</a:t>
            </a:r>
            <a:r>
              <a:rPr lang="en-US" sz="2400" dirty="0"/>
              <a:t> × </a:t>
            </a:r>
            <a:r>
              <a:rPr lang="en-US" sz="2400" i="1" dirty="0"/>
              <a:t>I</a:t>
            </a:r>
            <a:r>
              <a:rPr lang="en-US" sz="2400" dirty="0"/>
              <a:t> ×{</a:t>
            </a:r>
            <a:r>
              <a:rPr lang="en-US" sz="2400" i="1" dirty="0"/>
              <a:t>R</a:t>
            </a:r>
            <a:r>
              <a:rPr lang="en-US" sz="2400" dirty="0"/>
              <a:t>,</a:t>
            </a:r>
            <a:r>
              <a:rPr lang="en-US" sz="2400" i="1" dirty="0"/>
              <a:t>L</a:t>
            </a:r>
            <a:r>
              <a:rPr lang="en-US" sz="2400" dirty="0"/>
              <a:t>}, and </a:t>
            </a:r>
          </a:p>
          <a:p>
            <a:pPr lvl="1">
              <a:spcBef>
                <a:spcPts val="0"/>
              </a:spcBef>
            </a:pPr>
            <a:r>
              <a:rPr lang="en-US" sz="2400" dirty="0"/>
              <a:t>a starting state </a:t>
            </a:r>
            <a:r>
              <a:rPr lang="en-US" sz="2400" i="1" dirty="0"/>
              <a:t>s</a:t>
            </a:r>
            <a:r>
              <a:rPr lang="en-US" sz="2400" baseline="-25000" dirty="0">
                <a:ea typeface="Cambria Math" pitchFamily="18" charset="0"/>
              </a:rPr>
              <a:t>0</a:t>
            </a:r>
            <a:r>
              <a:rPr lang="en-US" sz="2400" dirty="0"/>
              <a:t>.</a:t>
            </a:r>
          </a:p>
          <a:p>
            <a:pPr>
              <a:spcBef>
                <a:spcPts val="0"/>
              </a:spcBef>
            </a:pPr>
            <a:r>
              <a:rPr lang="en-US" sz="2400" dirty="0"/>
              <a:t>For some (state, symbol) pairs the partial function </a:t>
            </a:r>
            <a:r>
              <a:rPr lang="en-US" sz="2400" i="1" dirty="0"/>
              <a:t>f</a:t>
            </a:r>
            <a:r>
              <a:rPr lang="en-US" sz="2400" dirty="0"/>
              <a:t> may be undefined, but for a pair for which it is defined, there is a unique (state, symbol, direction) triple associated to this pair. </a:t>
            </a:r>
          </a:p>
          <a:p>
            <a:pPr>
              <a:spcBef>
                <a:spcPts val="0"/>
              </a:spcBef>
            </a:pPr>
            <a:r>
              <a:rPr lang="en-US" sz="2400" dirty="0"/>
              <a:t>The five-tuples corresponding to the partial function in the definition of a TM are called the </a:t>
            </a:r>
            <a:r>
              <a:rPr lang="en-US" sz="2400" i="1" dirty="0">
                <a:solidFill>
                  <a:schemeClr val="bg2"/>
                </a:solidFill>
              </a:rPr>
              <a:t>transition rules </a:t>
            </a:r>
            <a:r>
              <a:rPr lang="en-US" altLang="zh-CN" sz="2400" dirty="0"/>
              <a:t>(</a:t>
            </a:r>
            <a:r>
              <a:rPr lang="zh-CN" altLang="en-US" sz="2400" dirty="0"/>
              <a:t>转移规则</a:t>
            </a:r>
            <a:r>
              <a:rPr lang="en-US" altLang="zh-CN" sz="2400" dirty="0"/>
              <a:t>) </a:t>
            </a:r>
            <a:r>
              <a:rPr lang="en-US" sz="2400" dirty="0"/>
              <a:t>of the machine.</a:t>
            </a:r>
          </a:p>
        </p:txBody>
      </p:sp>
      <p:pic>
        <p:nvPicPr>
          <p:cNvPr id="5" name="Picture 5" descr="A representation of a Turing machine.">
            <a:extLst>
              <a:ext uri="{FF2B5EF4-FFF2-40B4-BE49-F238E27FC236}">
                <a16:creationId xmlns:a16="http://schemas.microsoft.com/office/drawing/2014/main" id="{4D6466D5-1FEC-F8FD-0B18-B6D31271DE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6800" y="5638800"/>
            <a:ext cx="4114800" cy="114171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6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Turing Machines (TM)</a:t>
            </a:r>
          </a:p>
        </p:txBody>
      </p:sp>
      <p:sp>
        <p:nvSpPr>
          <p:cNvPr id="3" name="Content Placeholder 2"/>
          <p:cNvSpPr>
            <a:spLocks noGrp="1"/>
          </p:cNvSpPr>
          <p:nvPr>
            <p:ph idx="1"/>
          </p:nvPr>
        </p:nvSpPr>
        <p:spPr>
          <a:xfrm>
            <a:off x="411480" y="2514600"/>
            <a:ext cx="8321040" cy="5257800"/>
          </a:xfrm>
        </p:spPr>
        <p:txBody>
          <a:bodyPr/>
          <a:lstStyle/>
          <a:p>
            <a:pPr>
              <a:spcBef>
                <a:spcPts val="0"/>
              </a:spcBef>
              <a:spcAft>
                <a:spcPts val="0"/>
              </a:spcAft>
            </a:pPr>
            <a:r>
              <a:rPr lang="en-US" sz="2200" dirty="0"/>
              <a:t>At each step, the control unit </a:t>
            </a:r>
            <a:r>
              <a:rPr lang="en-US" sz="2200" u="sng" dirty="0"/>
              <a:t>reads the current tape symbol</a:t>
            </a:r>
            <a:r>
              <a:rPr lang="en-US" sz="2200" dirty="0"/>
              <a:t> </a:t>
            </a:r>
            <a:r>
              <a:rPr lang="en-US" sz="2200" i="1" dirty="0">
                <a:solidFill>
                  <a:schemeClr val="bg2"/>
                </a:solidFill>
              </a:rPr>
              <a:t>x</a:t>
            </a:r>
            <a:r>
              <a:rPr lang="en-US" sz="2200" dirty="0"/>
              <a:t>. If the control unit is in state </a:t>
            </a:r>
            <a:r>
              <a:rPr lang="en-US" sz="2200" i="1" dirty="0">
                <a:solidFill>
                  <a:schemeClr val="bg2"/>
                </a:solidFill>
              </a:rPr>
              <a:t>s</a:t>
            </a:r>
            <a:r>
              <a:rPr lang="en-US" sz="2200" dirty="0"/>
              <a:t> and if the partial function </a:t>
            </a:r>
            <a:r>
              <a:rPr lang="en-US" sz="2200" i="1" dirty="0">
                <a:solidFill>
                  <a:schemeClr val="bg2"/>
                </a:solidFill>
              </a:rPr>
              <a:t>f</a:t>
            </a:r>
            <a:r>
              <a:rPr lang="en-US" sz="2200" dirty="0"/>
              <a:t> is defined for the pair </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a:t>
            </a:r>
            <a:r>
              <a:rPr lang="en-US" sz="2200" dirty="0"/>
              <a:t>with </a:t>
            </a:r>
            <a:r>
              <a:rPr lang="en-US" sz="2200" i="1" dirty="0">
                <a:solidFill>
                  <a:schemeClr val="bg2"/>
                </a:solidFill>
              </a:rPr>
              <a:t>f</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 (</a:t>
            </a:r>
            <a:r>
              <a:rPr lang="en-US" sz="2200" i="1" dirty="0">
                <a:solidFill>
                  <a:schemeClr val="bg2"/>
                </a:solidFill>
              </a:rPr>
              <a:t>s</a:t>
            </a:r>
            <a:r>
              <a:rPr lang="en-US" sz="2200" i="1" dirty="0">
                <a:solidFill>
                  <a:schemeClr val="bg2"/>
                </a:solidFill>
                <a:ea typeface="Cambria Math"/>
              </a:rPr>
              <a:t>′</a:t>
            </a:r>
            <a:r>
              <a:rPr lang="en-US" sz="2200" dirty="0">
                <a:solidFill>
                  <a:schemeClr val="bg2"/>
                </a:solidFill>
              </a:rPr>
              <a:t>, </a:t>
            </a:r>
            <a:r>
              <a:rPr lang="en-US" sz="2200" i="1" dirty="0">
                <a:solidFill>
                  <a:schemeClr val="bg2"/>
                </a:solidFill>
              </a:rPr>
              <a:t>x</a:t>
            </a:r>
            <a:r>
              <a:rPr lang="en-US" sz="2200" dirty="0">
                <a:solidFill>
                  <a:schemeClr val="bg2"/>
                </a:solidFill>
                <a:ea typeface="Cambria Math"/>
              </a:rPr>
              <a:t>′</a:t>
            </a:r>
            <a:r>
              <a:rPr lang="en-US" sz="2200" dirty="0">
                <a:solidFill>
                  <a:schemeClr val="bg2"/>
                </a:solidFill>
              </a:rPr>
              <a:t>, </a:t>
            </a:r>
            <a:r>
              <a:rPr lang="en-US" sz="2200" i="1" dirty="0">
                <a:solidFill>
                  <a:schemeClr val="bg2"/>
                </a:solidFill>
              </a:rPr>
              <a:t>d</a:t>
            </a:r>
            <a:r>
              <a:rPr lang="en-US" sz="2200" dirty="0">
                <a:solidFill>
                  <a:schemeClr val="bg2"/>
                </a:solidFill>
              </a:rPr>
              <a:t>)</a:t>
            </a:r>
            <a:r>
              <a:rPr lang="en-US" sz="2200" dirty="0"/>
              <a:t>, the control unit:</a:t>
            </a:r>
          </a:p>
          <a:p>
            <a:pPr lvl="1">
              <a:spcBef>
                <a:spcPts val="0"/>
              </a:spcBef>
              <a:spcAft>
                <a:spcPts val="0"/>
              </a:spcAft>
            </a:pPr>
            <a:r>
              <a:rPr lang="en-US" sz="2200" dirty="0"/>
              <a:t>enters the state </a:t>
            </a:r>
            <a:r>
              <a:rPr lang="en-US" sz="2200" i="1" dirty="0">
                <a:solidFill>
                  <a:schemeClr val="bg2"/>
                </a:solidFill>
              </a:rPr>
              <a:t>s</a:t>
            </a:r>
            <a:r>
              <a:rPr lang="en-US" sz="2200" dirty="0">
                <a:solidFill>
                  <a:schemeClr val="bg2"/>
                </a:solidFill>
                <a:ea typeface="Cambria Math"/>
              </a:rPr>
              <a:t>′</a:t>
            </a:r>
            <a:r>
              <a:rPr lang="en-US" sz="2200" dirty="0">
                <a:ea typeface="Cambria Math"/>
              </a:rPr>
              <a:t>,</a:t>
            </a:r>
            <a:endParaRPr lang="en-US" sz="2200" dirty="0"/>
          </a:p>
          <a:p>
            <a:pPr lvl="1">
              <a:spcBef>
                <a:spcPts val="0"/>
              </a:spcBef>
              <a:spcAft>
                <a:spcPts val="0"/>
              </a:spcAft>
            </a:pPr>
            <a:r>
              <a:rPr lang="en-US" sz="2200" dirty="0"/>
              <a:t>writes the symbol </a:t>
            </a:r>
            <a:r>
              <a:rPr lang="en-US" sz="2200" i="1" dirty="0">
                <a:solidFill>
                  <a:schemeClr val="bg2"/>
                </a:solidFill>
              </a:rPr>
              <a:t>x</a:t>
            </a:r>
            <a:r>
              <a:rPr lang="en-US" sz="2200" dirty="0">
                <a:solidFill>
                  <a:schemeClr val="bg2"/>
                </a:solidFill>
                <a:ea typeface="Cambria Math"/>
              </a:rPr>
              <a:t>′</a:t>
            </a:r>
            <a:r>
              <a:rPr lang="en-US" sz="2200" dirty="0">
                <a:solidFill>
                  <a:schemeClr val="bg2"/>
                </a:solidFill>
              </a:rPr>
              <a:t> </a:t>
            </a:r>
            <a:r>
              <a:rPr lang="en-US" sz="2200" dirty="0"/>
              <a:t>in the current cell, erasing </a:t>
            </a:r>
            <a:r>
              <a:rPr lang="en-US" sz="2200" i="1" dirty="0">
                <a:solidFill>
                  <a:schemeClr val="bg2"/>
                </a:solidFill>
              </a:rPr>
              <a:t>x</a:t>
            </a:r>
            <a:r>
              <a:rPr lang="en-US" sz="2200" dirty="0"/>
              <a:t>, and</a:t>
            </a:r>
          </a:p>
          <a:p>
            <a:pPr lvl="1">
              <a:spcBef>
                <a:spcPts val="0"/>
              </a:spcBef>
              <a:spcAft>
                <a:spcPts val="0"/>
              </a:spcAft>
            </a:pPr>
            <a:r>
              <a:rPr lang="en-US" sz="2200" dirty="0"/>
              <a:t>moves right one cell if </a:t>
            </a:r>
            <a:r>
              <a:rPr lang="en-US" sz="2200" i="1" dirty="0">
                <a:solidFill>
                  <a:schemeClr val="bg2"/>
                </a:solidFill>
              </a:rPr>
              <a:t>d</a:t>
            </a:r>
            <a:r>
              <a:rPr lang="en-US" sz="2200" dirty="0">
                <a:solidFill>
                  <a:schemeClr val="bg2"/>
                </a:solidFill>
              </a:rPr>
              <a:t> = </a:t>
            </a:r>
            <a:r>
              <a:rPr lang="en-US" sz="2200" i="1" dirty="0">
                <a:solidFill>
                  <a:schemeClr val="bg2"/>
                </a:solidFill>
              </a:rPr>
              <a:t>R</a:t>
            </a:r>
            <a:r>
              <a:rPr lang="en-US" sz="2200" dirty="0">
                <a:solidFill>
                  <a:schemeClr val="bg2"/>
                </a:solidFill>
              </a:rPr>
              <a:t> </a:t>
            </a:r>
            <a:r>
              <a:rPr lang="en-US" sz="2200" dirty="0"/>
              <a:t>or moves left one cell if </a:t>
            </a:r>
            <a:r>
              <a:rPr lang="en-US" sz="2200" i="1" dirty="0">
                <a:solidFill>
                  <a:schemeClr val="bg2"/>
                </a:solidFill>
              </a:rPr>
              <a:t>d</a:t>
            </a:r>
            <a:r>
              <a:rPr lang="en-US" sz="2200" dirty="0">
                <a:solidFill>
                  <a:schemeClr val="bg2"/>
                </a:solidFill>
              </a:rPr>
              <a:t> = </a:t>
            </a:r>
            <a:r>
              <a:rPr lang="en-US" sz="2200" i="1" dirty="0">
                <a:solidFill>
                  <a:schemeClr val="bg2"/>
                </a:solidFill>
              </a:rPr>
              <a:t>L</a:t>
            </a:r>
            <a:r>
              <a:rPr lang="en-US" sz="2200" dirty="0"/>
              <a:t>.</a:t>
            </a:r>
          </a:p>
          <a:p>
            <a:pPr>
              <a:spcBef>
                <a:spcPts val="0"/>
              </a:spcBef>
              <a:spcAft>
                <a:spcPts val="0"/>
              </a:spcAft>
            </a:pPr>
            <a:r>
              <a:rPr lang="en-US" sz="2200" dirty="0"/>
              <a:t>This step is written as the five-tuple </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a:t>
            </a:r>
            <a:r>
              <a:rPr lang="en-US" sz="2200" i="1" dirty="0">
                <a:solidFill>
                  <a:schemeClr val="bg2"/>
                </a:solidFill>
              </a:rPr>
              <a:t>s</a:t>
            </a:r>
            <a:r>
              <a:rPr lang="en-US" sz="2200" dirty="0">
                <a:solidFill>
                  <a:schemeClr val="bg2"/>
                </a:solidFill>
                <a:ea typeface="Cambria Math"/>
              </a:rPr>
              <a:t>′, </a:t>
            </a:r>
            <a:r>
              <a:rPr lang="en-US" sz="2200" i="1" dirty="0">
                <a:solidFill>
                  <a:schemeClr val="bg2"/>
                </a:solidFill>
                <a:ea typeface="Cambria Math"/>
              </a:rPr>
              <a:t>x</a:t>
            </a:r>
            <a:r>
              <a:rPr lang="en-US" sz="2200" dirty="0">
                <a:solidFill>
                  <a:schemeClr val="bg2"/>
                </a:solidFill>
                <a:ea typeface="Cambria Math"/>
              </a:rPr>
              <a:t>′, </a:t>
            </a:r>
            <a:r>
              <a:rPr lang="en-US" sz="2200" i="1" dirty="0">
                <a:solidFill>
                  <a:schemeClr val="bg2"/>
                </a:solidFill>
                <a:ea typeface="Cambria Math"/>
              </a:rPr>
              <a:t>d</a:t>
            </a:r>
            <a:r>
              <a:rPr lang="en-US" sz="2200" dirty="0">
                <a:solidFill>
                  <a:schemeClr val="bg2"/>
                </a:solidFill>
                <a:ea typeface="Cambria Math"/>
              </a:rPr>
              <a:t>)</a:t>
            </a:r>
            <a:r>
              <a:rPr lang="en-US" sz="2200" dirty="0">
                <a:ea typeface="Cambria Math"/>
              </a:rPr>
              <a:t>.  </a:t>
            </a:r>
            <a:r>
              <a:rPr lang="en-US" sz="2200" u="sng" dirty="0">
                <a:ea typeface="Cambria Math"/>
              </a:rPr>
              <a:t>Turing machines are defined by specifying a set of such five-tuples</a:t>
            </a:r>
            <a:r>
              <a:rPr lang="en-US" sz="2200" dirty="0">
                <a:ea typeface="Cambria Math"/>
              </a:rPr>
              <a:t>. If the partial function </a:t>
            </a:r>
            <a:r>
              <a:rPr lang="en-US" sz="2200" i="1" dirty="0">
                <a:ea typeface="Cambria Math"/>
              </a:rPr>
              <a:t>f</a:t>
            </a:r>
            <a:r>
              <a:rPr lang="en-US" sz="2200" dirty="0">
                <a:ea typeface="Cambria Math"/>
              </a:rPr>
              <a:t> is undefined for the pair (</a:t>
            </a:r>
            <a:r>
              <a:rPr lang="en-US" sz="2200" i="1" dirty="0">
                <a:ea typeface="Cambria Math"/>
              </a:rPr>
              <a:t>s</a:t>
            </a:r>
            <a:r>
              <a:rPr lang="en-US" sz="2200" dirty="0">
                <a:ea typeface="Cambria Math"/>
              </a:rPr>
              <a:t>, </a:t>
            </a:r>
            <a:r>
              <a:rPr lang="en-US" sz="2200" i="1" dirty="0">
                <a:ea typeface="Cambria Math"/>
              </a:rPr>
              <a:t>x</a:t>
            </a:r>
            <a:r>
              <a:rPr lang="en-US" sz="2200" dirty="0">
                <a:ea typeface="Cambria Math"/>
              </a:rPr>
              <a:t>) then </a:t>
            </a:r>
            <a:r>
              <a:rPr lang="en-US" sz="2200" i="1" dirty="0">
                <a:solidFill>
                  <a:schemeClr val="bg2"/>
                </a:solidFill>
                <a:ea typeface="Cambria Math"/>
              </a:rPr>
              <a:t>T</a:t>
            </a:r>
            <a:r>
              <a:rPr lang="en-US" sz="2200" dirty="0">
                <a:ea typeface="Cambria Math"/>
              </a:rPr>
              <a:t>  will </a:t>
            </a:r>
            <a:r>
              <a:rPr lang="en-US" sz="2200" i="1" dirty="0">
                <a:solidFill>
                  <a:schemeClr val="bg2"/>
                </a:solidFill>
                <a:ea typeface="Cambria Math"/>
              </a:rPr>
              <a:t>halt</a:t>
            </a:r>
            <a:r>
              <a:rPr lang="en-US" sz="2200" dirty="0">
                <a:ea typeface="Cambria Math"/>
              </a:rPr>
              <a:t>.  </a:t>
            </a:r>
          </a:p>
          <a:p>
            <a:pPr>
              <a:spcBef>
                <a:spcPts val="0"/>
              </a:spcBef>
              <a:spcAft>
                <a:spcPts val="0"/>
              </a:spcAft>
            </a:pPr>
            <a:r>
              <a:rPr lang="en-US" sz="2200" dirty="0">
                <a:ea typeface="Cambria Math"/>
              </a:rPr>
              <a:t>At the beginning of its operation a TM is assumed to be in the </a:t>
            </a:r>
            <a:r>
              <a:rPr lang="en-US" sz="2200" dirty="0">
                <a:solidFill>
                  <a:schemeClr val="bg2"/>
                </a:solidFill>
                <a:ea typeface="Cambria Math"/>
              </a:rPr>
              <a:t>initial state </a:t>
            </a:r>
            <a:r>
              <a:rPr lang="en-US" sz="2200" i="1" dirty="0">
                <a:solidFill>
                  <a:schemeClr val="bg2"/>
                </a:solidFill>
              </a:rPr>
              <a:t>s</a:t>
            </a:r>
            <a:r>
              <a:rPr lang="en-US" sz="2200" baseline="-25000" dirty="0">
                <a:solidFill>
                  <a:schemeClr val="bg2"/>
                </a:solidFill>
                <a:ea typeface="Cambria Math" pitchFamily="18" charset="0"/>
              </a:rPr>
              <a:t>0 </a:t>
            </a:r>
            <a:r>
              <a:rPr lang="en-US" sz="2200" baseline="-25000" dirty="0">
                <a:ea typeface="Cambria Math" pitchFamily="18" charset="0"/>
              </a:rPr>
              <a:t> </a:t>
            </a:r>
            <a:r>
              <a:rPr lang="en-US" sz="2200" dirty="0">
                <a:ea typeface="Cambria Math" pitchFamily="18" charset="0"/>
              </a:rPr>
              <a:t>and to be positioned over </a:t>
            </a:r>
            <a:r>
              <a:rPr lang="en-US" sz="2200" dirty="0">
                <a:solidFill>
                  <a:schemeClr val="bg2"/>
                </a:solidFill>
                <a:ea typeface="Cambria Math" pitchFamily="18" charset="0"/>
              </a:rPr>
              <a:t>the leftmost nonblank symbol on the tape</a:t>
            </a:r>
            <a:r>
              <a:rPr lang="en-US" sz="2200" dirty="0">
                <a:ea typeface="Cambria Math" pitchFamily="18" charset="0"/>
              </a:rPr>
              <a:t>. This is the </a:t>
            </a:r>
            <a:r>
              <a:rPr lang="en-US" sz="2200" i="1" dirty="0">
                <a:solidFill>
                  <a:schemeClr val="bg2"/>
                </a:solidFill>
                <a:ea typeface="Cambria Math" pitchFamily="18" charset="0"/>
              </a:rPr>
              <a:t>initial positio</a:t>
            </a:r>
            <a:r>
              <a:rPr lang="en-US" sz="2200" dirty="0">
                <a:solidFill>
                  <a:schemeClr val="bg2"/>
                </a:solidFill>
                <a:ea typeface="Cambria Math" pitchFamily="18" charset="0"/>
              </a:rPr>
              <a:t>n </a:t>
            </a:r>
            <a:r>
              <a:rPr lang="en-US" sz="2200" dirty="0">
                <a:ea typeface="Cambria Math" pitchFamily="18" charset="0"/>
              </a:rPr>
              <a:t>of the machine.</a:t>
            </a:r>
            <a:endParaRPr lang="en-US" sz="2200" dirty="0"/>
          </a:p>
        </p:txBody>
      </p:sp>
      <p:pic>
        <p:nvPicPr>
          <p:cNvPr id="4" name="Picture 5" descr="A representation of a Turing machine.">
            <a:extLst>
              <a:ext uri="{FF2B5EF4-FFF2-40B4-BE49-F238E27FC236}">
                <a16:creationId xmlns:a16="http://schemas.microsoft.com/office/drawing/2014/main" id="{0CE3FC9C-ACE1-60F8-1331-0BDF4D3873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5000" y="990600"/>
            <a:ext cx="5105933" cy="141671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007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TM in Operation</a:t>
            </a:r>
          </a:p>
        </p:txBody>
      </p:sp>
      <p:sp>
        <p:nvSpPr>
          <p:cNvPr id="3" name="Content Placeholder 2"/>
          <p:cNvSpPr>
            <a:spLocks noGrp="1"/>
          </p:cNvSpPr>
          <p:nvPr>
            <p:ph idx="1"/>
          </p:nvPr>
        </p:nvSpPr>
        <p:spPr>
          <a:xfrm>
            <a:off x="457200" y="1295400"/>
            <a:ext cx="4937760" cy="5120640"/>
          </a:xfrm>
        </p:spPr>
        <p:txBody>
          <a:bodyPr/>
          <a:lstStyle/>
          <a:p>
            <a:r>
              <a:rPr lang="en-US" sz="2800" b="1" dirty="0">
                <a:solidFill>
                  <a:schemeClr val="bg2"/>
                </a:solidFill>
              </a:rPr>
              <a:t>Example</a:t>
            </a:r>
            <a:r>
              <a:rPr lang="en-US" sz="2800" dirty="0">
                <a:solidFill>
                  <a:schemeClr val="bg2"/>
                </a:solidFill>
              </a:rPr>
              <a:t>: </a:t>
            </a:r>
            <a:r>
              <a:rPr lang="en-US" sz="2800" dirty="0"/>
              <a:t>What is the final tape when the TM </a:t>
            </a:r>
            <a:r>
              <a:rPr lang="en-US" sz="2800" i="1" dirty="0"/>
              <a:t>T</a:t>
            </a:r>
            <a:r>
              <a:rPr lang="en-US" sz="2800" dirty="0"/>
              <a:t> defined by the seven five-tuples</a:t>
            </a:r>
            <a:br>
              <a:rPr lang="en-US" sz="2800" dirty="0"/>
            </a:br>
            <a:r>
              <a:rPr lang="en-US" sz="2800" dirty="0"/>
              <a:t>(</a:t>
            </a:r>
            <a:r>
              <a:rPr lang="en-US" sz="2800" i="1" dirty="0"/>
              <a:t>s</a:t>
            </a:r>
            <a:r>
              <a:rPr lang="en-US" sz="2800" baseline="-25000" dirty="0">
                <a:ea typeface="Cambria Math" pitchFamily="18" charset="0"/>
              </a:rPr>
              <a:t>0</a:t>
            </a:r>
            <a:r>
              <a:rPr lang="en-US" sz="2800" dirty="0">
                <a:ea typeface="Cambria Math" pitchFamily="18" charset="0"/>
              </a:rPr>
              <a:t>, 0,</a:t>
            </a:r>
            <a:r>
              <a:rPr lang="en-US" sz="2800" i="1" dirty="0"/>
              <a:t> s</a:t>
            </a:r>
            <a:r>
              <a:rPr lang="en-US" sz="2800" baseline="-25000" dirty="0">
                <a:ea typeface="Cambria Math" pitchFamily="18" charset="0"/>
              </a:rPr>
              <a:t>0</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0</a:t>
            </a:r>
            <a:r>
              <a:rPr lang="en-US" sz="2800" dirty="0">
                <a:ea typeface="Cambria Math" pitchFamily="18" charset="0"/>
              </a:rPr>
              <a:t>, 1,</a:t>
            </a:r>
            <a:r>
              <a:rPr lang="en-US" sz="2800" i="1" dirty="0"/>
              <a:t> s</a:t>
            </a:r>
            <a:r>
              <a:rPr lang="en-US" sz="2800" baseline="-25000" dirty="0">
                <a:ea typeface="Cambria Math" pitchFamily="18" charset="0"/>
              </a:rPr>
              <a:t>1</a:t>
            </a:r>
            <a:r>
              <a:rPr lang="en-US" sz="2800" dirty="0">
                <a:ea typeface="Cambria Math" pitchFamily="18" charset="0"/>
              </a:rPr>
              <a:t>, 1,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0</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a:t>
            </a:r>
            <a:r>
              <a:rPr lang="en-US" sz="2800" i="1" dirty="0"/>
              <a:t> s</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 0,</a:t>
            </a:r>
            <a:r>
              <a:rPr lang="en-US" sz="2800" i="1" dirty="0"/>
              <a:t> s</a:t>
            </a:r>
            <a:r>
              <a:rPr lang="en-US" sz="2800" baseline="-25000" dirty="0">
                <a:ea typeface="Cambria Math" pitchFamily="18" charset="0"/>
              </a:rPr>
              <a:t>0</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 1,</a:t>
            </a:r>
            <a:r>
              <a:rPr lang="en-US" sz="2800" i="1" dirty="0"/>
              <a:t> s</a:t>
            </a:r>
            <a:r>
              <a:rPr lang="en-US" sz="2800" baseline="-25000" dirty="0">
                <a:ea typeface="Cambria Math" pitchFamily="18" charset="0"/>
              </a:rPr>
              <a:t>2</a:t>
            </a:r>
            <a:r>
              <a:rPr lang="en-US" sz="2800" dirty="0">
                <a:ea typeface="Cambria Math" pitchFamily="18" charset="0"/>
              </a:rPr>
              <a:t>, 0, </a:t>
            </a:r>
            <a:r>
              <a:rPr lang="en-US" sz="2800" i="1" dirty="0">
                <a:ea typeface="Cambria Math" pitchFamily="18" charset="0"/>
              </a:rPr>
              <a:t>L</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a:t>
            </a:r>
            <a:r>
              <a:rPr lang="en-US" sz="2800" i="1" dirty="0"/>
              <a:t> s</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 </a:t>
            </a:r>
            <a:r>
              <a:rPr lang="en-US" sz="2800" i="1" dirty="0">
                <a:ea typeface="Cambria Math" pitchFamily="18" charset="0"/>
              </a:rPr>
              <a:t>R</a:t>
            </a:r>
            <a:r>
              <a:rPr lang="en-US" sz="2800" dirty="0">
                <a:ea typeface="Cambria Math" pitchFamily="18" charset="0"/>
              </a:rPr>
              <a:t>), and </a:t>
            </a:r>
            <a:r>
              <a:rPr lang="en-US" sz="2800" dirty="0"/>
              <a:t> (</a:t>
            </a:r>
            <a:r>
              <a:rPr lang="en-US" sz="2800" i="1" dirty="0"/>
              <a:t>s</a:t>
            </a:r>
            <a:r>
              <a:rPr lang="en-US" sz="2800" baseline="-25000" dirty="0">
                <a:ea typeface="Cambria Math" pitchFamily="18" charset="0"/>
              </a:rPr>
              <a:t>2</a:t>
            </a:r>
            <a:r>
              <a:rPr lang="en-US" sz="2800" dirty="0">
                <a:ea typeface="Cambria Math" pitchFamily="18" charset="0"/>
              </a:rPr>
              <a:t>, 1,</a:t>
            </a:r>
            <a:r>
              <a:rPr lang="en-US" sz="2800" i="1" dirty="0"/>
              <a:t> s</a:t>
            </a:r>
            <a:r>
              <a:rPr lang="en-US" sz="2800" baseline="-25000" dirty="0">
                <a:ea typeface="Cambria Math" pitchFamily="18" charset="0"/>
              </a:rPr>
              <a:t>3</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 is run on the tape shown here in (a)?</a:t>
            </a:r>
          </a:p>
          <a:p>
            <a:pPr>
              <a:spcBef>
                <a:spcPts val="2400"/>
              </a:spcBef>
            </a:pPr>
            <a:r>
              <a:rPr lang="en-US" sz="2800" b="1" dirty="0">
                <a:ea typeface="Cambria Math" pitchFamily="18" charset="0"/>
              </a:rPr>
              <a:t>Solution</a:t>
            </a:r>
            <a:r>
              <a:rPr lang="en-US" sz="2800" dirty="0">
                <a:ea typeface="Cambria Math" pitchFamily="18" charset="0"/>
              </a:rPr>
              <a:t>: The transitions of this TM are shown to the right. The final tape is shown in (g).</a:t>
            </a:r>
            <a:endParaRPr lang="en-US" sz="2800" dirty="0"/>
          </a:p>
        </p:txBody>
      </p:sp>
      <p:pic>
        <p:nvPicPr>
          <p:cNvPr id="7" name="Picture 3" descr="Illustration of 7 steps, A through G, produced by running T on the tape in figure 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638800" y="1295400"/>
            <a:ext cx="3078988" cy="53035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75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 to Recognize Sets</a:t>
            </a:r>
            <a:r>
              <a:rPr lang="en-US" sz="1500" dirty="0"/>
              <a:t> 1</a:t>
            </a:r>
            <a:endParaRPr lang="en-US" dirty="0"/>
          </a:p>
        </p:txBody>
      </p:sp>
      <p:sp>
        <p:nvSpPr>
          <p:cNvPr id="3" name="Content Placeholder 2"/>
          <p:cNvSpPr>
            <a:spLocks noGrp="1"/>
          </p:cNvSpPr>
          <p:nvPr>
            <p:ph idx="1"/>
          </p:nvPr>
        </p:nvSpPr>
        <p:spPr/>
        <p:txBody>
          <a:bodyPr/>
          <a:lstStyle/>
          <a:p>
            <a:pPr>
              <a:spcBef>
                <a:spcPts val="0"/>
              </a:spcBef>
            </a:pPr>
            <a:r>
              <a:rPr lang="en-US" sz="2400" dirty="0"/>
              <a:t>Let </a:t>
            </a:r>
            <a:r>
              <a:rPr lang="en-US" sz="2400" i="1" dirty="0">
                <a:solidFill>
                  <a:schemeClr val="bg2"/>
                </a:solidFill>
              </a:rPr>
              <a:t>V</a:t>
            </a:r>
            <a:r>
              <a:rPr lang="en-US" sz="2400" dirty="0"/>
              <a:t> be a subset of an alphabet </a:t>
            </a:r>
            <a:r>
              <a:rPr lang="en-US" sz="2400" i="1" dirty="0">
                <a:solidFill>
                  <a:schemeClr val="bg2"/>
                </a:solidFill>
              </a:rPr>
              <a:t>I</a:t>
            </a:r>
            <a:r>
              <a:rPr lang="en-US" sz="2400" dirty="0"/>
              <a:t>. A TM </a:t>
            </a:r>
            <a:r>
              <a:rPr lang="en-US" sz="2400" i="1" dirty="0">
                <a:solidFill>
                  <a:schemeClr val="bg2"/>
                </a:solidFill>
              </a:rPr>
              <a:t>T</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a:t>
            </a:r>
            <a:r>
              <a:rPr lang="en-US" sz="2400" dirty="0"/>
              <a:t> </a:t>
            </a:r>
            <a:r>
              <a:rPr lang="en-US" sz="2400" i="1" dirty="0">
                <a:solidFill>
                  <a:schemeClr val="bg2"/>
                </a:solidFill>
              </a:rPr>
              <a:t>recognizes</a:t>
            </a:r>
            <a:r>
              <a:rPr lang="en-US" sz="2400" dirty="0"/>
              <a:t> a string </a:t>
            </a:r>
            <a:r>
              <a:rPr lang="en-US" sz="2400" i="1" dirty="0">
                <a:solidFill>
                  <a:schemeClr val="bg2"/>
                </a:solidFill>
              </a:rPr>
              <a:t>x</a:t>
            </a:r>
            <a:r>
              <a:rPr lang="en-US" sz="2400" dirty="0"/>
              <a:t> in </a:t>
            </a:r>
            <a:r>
              <a:rPr lang="en-US" sz="2400" i="1" dirty="0">
                <a:solidFill>
                  <a:schemeClr val="bg2"/>
                </a:solidFill>
              </a:rPr>
              <a:t>V</a:t>
            </a:r>
            <a:r>
              <a:rPr lang="en-US" sz="2400" dirty="0">
                <a:solidFill>
                  <a:schemeClr val="bg2"/>
                </a:solidFill>
              </a:rPr>
              <a:t>*</a:t>
            </a:r>
            <a:r>
              <a:rPr lang="en-US" sz="2400" dirty="0"/>
              <a:t> if and only if </a:t>
            </a:r>
            <a:r>
              <a:rPr lang="en-US" sz="2400" i="1" dirty="0">
                <a:solidFill>
                  <a:schemeClr val="bg2"/>
                </a:solidFill>
              </a:rPr>
              <a:t>T</a:t>
            </a:r>
            <a:r>
              <a:rPr lang="en-US" sz="2400" dirty="0"/>
              <a:t>, starting in the initial position when </a:t>
            </a:r>
            <a:r>
              <a:rPr lang="en-US" sz="2400" i="1" dirty="0">
                <a:solidFill>
                  <a:schemeClr val="bg2"/>
                </a:solidFill>
              </a:rPr>
              <a:t>x</a:t>
            </a:r>
            <a:r>
              <a:rPr lang="en-US" sz="2400" dirty="0"/>
              <a:t> is written on the tape, </a:t>
            </a:r>
            <a:r>
              <a:rPr lang="en-US" sz="2400" u="sng" dirty="0"/>
              <a:t>halts in a final state</a:t>
            </a:r>
            <a:r>
              <a:rPr lang="en-US" sz="2400" dirty="0"/>
              <a:t>. </a:t>
            </a:r>
          </a:p>
          <a:p>
            <a:pPr>
              <a:spcBef>
                <a:spcPts val="0"/>
              </a:spcBef>
            </a:pPr>
            <a:r>
              <a:rPr lang="en-US" sz="2400" dirty="0"/>
              <a:t>A </a:t>
            </a:r>
            <a:r>
              <a:rPr lang="en-US" sz="2400" dirty="0">
                <a:solidFill>
                  <a:schemeClr val="bg2"/>
                </a:solidFill>
              </a:rPr>
              <a:t>final state </a:t>
            </a:r>
            <a:r>
              <a:rPr lang="en-US" sz="2400" dirty="0"/>
              <a:t>of a Turing machine </a:t>
            </a:r>
            <a:r>
              <a:rPr lang="en-US" sz="2400" i="1" dirty="0">
                <a:solidFill>
                  <a:schemeClr val="bg2"/>
                </a:solidFill>
              </a:rPr>
              <a:t>T</a:t>
            </a:r>
            <a:r>
              <a:rPr lang="en-US" sz="2400" dirty="0"/>
              <a:t> is a state that is not the first state in any five-tuple in the description of </a:t>
            </a:r>
            <a:r>
              <a:rPr lang="en-US" sz="2400" i="1" dirty="0">
                <a:solidFill>
                  <a:schemeClr val="bg2"/>
                </a:solidFill>
              </a:rPr>
              <a:t>T</a:t>
            </a:r>
            <a:r>
              <a:rPr lang="en-US" sz="2400" dirty="0"/>
              <a:t> using five-tuples</a:t>
            </a:r>
          </a:p>
          <a:p>
            <a:pPr>
              <a:spcBef>
                <a:spcPts val="0"/>
              </a:spcBef>
            </a:pPr>
            <a:r>
              <a:rPr lang="en-US" sz="2400" i="1" dirty="0"/>
              <a:t>T</a:t>
            </a:r>
            <a:r>
              <a:rPr lang="en-US" sz="2400" dirty="0"/>
              <a:t> is said to </a:t>
            </a:r>
            <a:r>
              <a:rPr lang="en-US" sz="2400" i="1" dirty="0">
                <a:solidFill>
                  <a:schemeClr val="bg2"/>
                </a:solidFill>
              </a:rPr>
              <a:t>recognize</a:t>
            </a:r>
            <a:r>
              <a:rPr lang="en-US" sz="2400" dirty="0"/>
              <a:t> a subset </a:t>
            </a:r>
            <a:r>
              <a:rPr lang="en-US" sz="2400" i="1" dirty="0">
                <a:solidFill>
                  <a:schemeClr val="bg2"/>
                </a:solidFill>
              </a:rPr>
              <a:t>A</a:t>
            </a:r>
            <a:r>
              <a:rPr lang="en-US" sz="2400" dirty="0"/>
              <a:t> of </a:t>
            </a:r>
            <a:r>
              <a:rPr lang="en-US" sz="2400" i="1" dirty="0">
                <a:solidFill>
                  <a:schemeClr val="bg2"/>
                </a:solidFill>
              </a:rPr>
              <a:t>V</a:t>
            </a:r>
            <a:r>
              <a:rPr lang="en-US" sz="2400" dirty="0">
                <a:solidFill>
                  <a:schemeClr val="bg2"/>
                </a:solidFill>
              </a:rPr>
              <a:t>* </a:t>
            </a:r>
            <a:r>
              <a:rPr lang="en-US" sz="2400" dirty="0"/>
              <a:t>if </a:t>
            </a:r>
            <a:r>
              <a:rPr lang="en-US" sz="2400" i="1" dirty="0">
                <a:solidFill>
                  <a:schemeClr val="bg2"/>
                </a:solidFill>
              </a:rPr>
              <a:t>x</a:t>
            </a:r>
            <a:r>
              <a:rPr lang="en-US" sz="2400" dirty="0"/>
              <a:t> is recognized by </a:t>
            </a:r>
            <a:r>
              <a:rPr lang="en-US" sz="2400" i="1" dirty="0">
                <a:solidFill>
                  <a:schemeClr val="bg2"/>
                </a:solidFill>
              </a:rPr>
              <a:t>T</a:t>
            </a:r>
            <a:r>
              <a:rPr lang="en-US" sz="2400" dirty="0"/>
              <a:t> if and only if </a:t>
            </a:r>
            <a:r>
              <a:rPr lang="en-US" sz="2400" i="1" dirty="0">
                <a:solidFill>
                  <a:schemeClr val="bg2"/>
                </a:solidFill>
              </a:rPr>
              <a:t>x</a:t>
            </a:r>
            <a:r>
              <a:rPr lang="en-US" sz="2400" dirty="0"/>
              <a:t> belongs to </a:t>
            </a:r>
            <a:r>
              <a:rPr lang="en-US" sz="2400" i="1" dirty="0">
                <a:solidFill>
                  <a:schemeClr val="bg2"/>
                </a:solidFill>
              </a:rPr>
              <a:t>A</a:t>
            </a:r>
            <a:r>
              <a:rPr lang="en-US" sz="2400" dirty="0"/>
              <a:t>.</a:t>
            </a:r>
          </a:p>
          <a:p>
            <a:pPr>
              <a:spcBef>
                <a:spcPts val="0"/>
              </a:spcBef>
            </a:pPr>
            <a:r>
              <a:rPr lang="en-US" sz="2400" dirty="0"/>
              <a:t>Note that to recognize a subset</a:t>
            </a:r>
            <a:r>
              <a:rPr lang="en-US" sz="2400" dirty="0">
                <a:solidFill>
                  <a:srgbClr val="C00000"/>
                </a:solidFill>
              </a:rPr>
              <a:t> </a:t>
            </a:r>
            <a:r>
              <a:rPr lang="en-US" sz="2400" i="1" dirty="0">
                <a:solidFill>
                  <a:srgbClr val="C00000"/>
                </a:solidFill>
              </a:rPr>
              <a:t>A</a:t>
            </a:r>
            <a:r>
              <a:rPr lang="en-US" sz="2400" dirty="0">
                <a:solidFill>
                  <a:srgbClr val="C00000"/>
                </a:solidFill>
              </a:rPr>
              <a:t> </a:t>
            </a:r>
            <a:r>
              <a:rPr lang="en-US" sz="2400" dirty="0"/>
              <a:t>of </a:t>
            </a:r>
            <a:r>
              <a:rPr lang="en-US" sz="2400" i="1" dirty="0">
                <a:solidFill>
                  <a:srgbClr val="C00000"/>
                </a:solidFill>
              </a:rPr>
              <a:t>V</a:t>
            </a:r>
            <a:r>
              <a:rPr lang="en-US" sz="2400" dirty="0">
                <a:solidFill>
                  <a:srgbClr val="C00000"/>
                </a:solidFill>
              </a:rPr>
              <a:t>* </a:t>
            </a:r>
            <a:r>
              <a:rPr lang="en-US" sz="2400" dirty="0"/>
              <a:t>we can use symbols not in </a:t>
            </a:r>
            <a:r>
              <a:rPr lang="en-US" sz="2400" i="1" dirty="0">
                <a:solidFill>
                  <a:srgbClr val="C00000"/>
                </a:solidFill>
              </a:rPr>
              <a:t>V</a:t>
            </a:r>
            <a:r>
              <a:rPr lang="en-US" sz="2400" dirty="0"/>
              <a:t>. This means that the input alphabet </a:t>
            </a:r>
            <a:r>
              <a:rPr lang="en-US" sz="2400" i="1" dirty="0">
                <a:solidFill>
                  <a:schemeClr val="bg2"/>
                </a:solidFill>
              </a:rPr>
              <a:t>I</a:t>
            </a:r>
            <a:r>
              <a:rPr lang="en-US" sz="2400" dirty="0"/>
              <a:t> may include symbols not in </a:t>
            </a:r>
            <a:r>
              <a:rPr lang="en-US" sz="2400" i="1" dirty="0">
                <a:solidFill>
                  <a:srgbClr val="C00000"/>
                </a:solidFill>
              </a:rPr>
              <a:t>V</a:t>
            </a:r>
            <a:r>
              <a:rPr lang="en-US" sz="2400" dirty="0"/>
              <a:t>. We will see that these extra symbols are used as markers.</a:t>
            </a:r>
          </a:p>
          <a:p>
            <a:pPr>
              <a:spcBef>
                <a:spcPts val="0"/>
              </a:spcBef>
            </a:pPr>
            <a:r>
              <a:rPr lang="en-US" sz="2400" dirty="0"/>
              <a:t>A TM operating on a tape containing the symbols of a string </a:t>
            </a:r>
            <a:r>
              <a:rPr lang="en-US" sz="2400" i="1" dirty="0">
                <a:solidFill>
                  <a:schemeClr val="bg2"/>
                </a:solidFill>
              </a:rPr>
              <a:t>x</a:t>
            </a:r>
            <a:r>
              <a:rPr lang="en-US" sz="2400" dirty="0"/>
              <a:t> in consecutive cells</a:t>
            </a:r>
            <a:r>
              <a:rPr lang="en-US" sz="2400" i="1" dirty="0"/>
              <a:t>, </a:t>
            </a:r>
            <a:r>
              <a:rPr lang="en-US" sz="2400" dirty="0"/>
              <a:t>does not recognize </a:t>
            </a:r>
            <a:r>
              <a:rPr lang="en-US" sz="2400" i="1" dirty="0">
                <a:solidFill>
                  <a:schemeClr val="bg2"/>
                </a:solidFill>
              </a:rPr>
              <a:t>x</a:t>
            </a:r>
            <a:r>
              <a:rPr lang="en-US" sz="2400" dirty="0"/>
              <a:t> if it does not halt or halts in a state that is not final.</a:t>
            </a:r>
          </a:p>
        </p:txBody>
      </p:sp>
    </p:spTree>
    <p:extLst>
      <p:ext uri="{BB962C8B-B14F-4D97-AF65-F5344CB8AC3E}">
        <p14:creationId xmlns:p14="http://schemas.microsoft.com/office/powerpoint/2010/main" val="281511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Using TMs to Recognize Sets</a:t>
            </a:r>
            <a:r>
              <a:rPr lang="en-US" altLang="zh-CN" sz="1500" dirty="0"/>
              <a:t> 2</a:t>
            </a:r>
            <a:endParaRPr lang="en-US" dirty="0"/>
          </a:p>
        </p:txBody>
      </p:sp>
      <p:sp>
        <p:nvSpPr>
          <p:cNvPr id="3" name="Content Placeholder 2"/>
          <p:cNvSpPr>
            <a:spLocks noGrp="1"/>
          </p:cNvSpPr>
          <p:nvPr>
            <p:ph idx="1"/>
          </p:nvPr>
        </p:nvSpPr>
        <p:spPr>
          <a:xfrm>
            <a:off x="457200" y="1295400"/>
            <a:ext cx="8458200" cy="5120640"/>
          </a:xfrm>
        </p:spPr>
        <p:txBody>
          <a:bodyPr/>
          <a:lstStyle/>
          <a:p>
            <a:pPr algn="l">
              <a:spcBef>
                <a:spcPts val="0"/>
              </a:spcBef>
            </a:pPr>
            <a:r>
              <a:rPr lang="en-US" sz="2200" b="1" dirty="0">
                <a:solidFill>
                  <a:schemeClr val="bg2"/>
                </a:solidFill>
              </a:rPr>
              <a:t>Example</a:t>
            </a:r>
            <a:r>
              <a:rPr lang="en-US" sz="2200" dirty="0">
                <a:solidFill>
                  <a:schemeClr val="bg2"/>
                </a:solidFill>
              </a:rPr>
              <a:t>: </a:t>
            </a:r>
            <a:r>
              <a:rPr lang="en-US" altLang="zh-CN" sz="2200" b="0" i="0" u="none" strike="noStrike" baseline="0" dirty="0">
                <a:latin typeface="STIXGeneral-Regular"/>
              </a:rPr>
              <a:t>Find a Turing machine that recognizes the set of bit strings that have a 1 as their second bit, that is, the regular set </a:t>
            </a:r>
            <a:r>
              <a:rPr lang="en-US" altLang="zh-CN" sz="2200" b="1" i="0" u="none" strike="noStrike" baseline="0" dirty="0">
                <a:latin typeface="STIXGeneral-Bold"/>
              </a:rPr>
              <a:t>(0 </a:t>
            </a:r>
            <a:r>
              <a:rPr lang="en-US" altLang="zh-CN" sz="2200" b="0" i="0" u="none" strike="noStrike" baseline="0" dirty="0">
                <a:latin typeface="STIXMath-Regular"/>
              </a:rPr>
              <a:t>∪ </a:t>
            </a:r>
            <a:r>
              <a:rPr lang="en-US" altLang="zh-CN" sz="2200" b="1" i="0" u="none" strike="noStrike" baseline="0" dirty="0">
                <a:latin typeface="STIXGeneral-Bold"/>
              </a:rPr>
              <a:t>1)1(0 </a:t>
            </a:r>
            <a:r>
              <a:rPr lang="en-US" altLang="zh-CN" sz="2200" b="0" i="0" u="none" strike="noStrike" baseline="0" dirty="0">
                <a:latin typeface="STIXMath-Regular"/>
              </a:rPr>
              <a:t>∪ </a:t>
            </a:r>
            <a:r>
              <a:rPr lang="en-US" altLang="zh-CN" sz="2200" b="1" i="0" u="none" strike="noStrike" baseline="0" dirty="0">
                <a:latin typeface="STIXGeneral-Bold"/>
              </a:rPr>
              <a:t>1)</a:t>
            </a:r>
            <a:r>
              <a:rPr lang="en-US" altLang="zh-CN" sz="2200" b="1" i="0" u="none" strike="noStrike" baseline="0" dirty="0">
                <a:latin typeface="STIXMath-Bold"/>
              </a:rPr>
              <a:t>∗</a:t>
            </a:r>
            <a:r>
              <a:rPr lang="en-US" altLang="zh-CN" sz="2200" b="0" i="0" u="none" strike="noStrike" baseline="0" dirty="0">
                <a:latin typeface="STIXGeneral-Regular"/>
              </a:rPr>
              <a:t>. </a:t>
            </a:r>
          </a:p>
          <a:p>
            <a:pPr algn="l">
              <a:spcBef>
                <a:spcPts val="0"/>
              </a:spcBef>
            </a:pPr>
            <a:r>
              <a:rPr lang="en-US" altLang="zh-CN" sz="2200" b="1" dirty="0">
                <a:solidFill>
                  <a:schemeClr val="bg2"/>
                </a:solidFill>
              </a:rPr>
              <a:t>Solution: </a:t>
            </a:r>
            <a:r>
              <a:rPr lang="en-US" altLang="zh-CN" sz="2200" b="0" i="0" u="none" strike="noStrike" baseline="0" dirty="0">
                <a:latin typeface="STIXGeneral-Regular"/>
              </a:rPr>
              <a:t>To construct such a machine, we include the five-tuples (</a:t>
            </a:r>
            <a:r>
              <a:rPr lang="en-US" altLang="zh-CN" sz="2200" b="0" i="1" u="none" strike="noStrike" baseline="0" dirty="0">
                <a:latin typeface="STIXGeneral-Italic"/>
              </a:rPr>
              <a:t>s</a:t>
            </a:r>
            <a:r>
              <a:rPr lang="en-US" altLang="zh-CN" sz="2200" b="0" i="0" u="none" strike="noStrike" baseline="-25000" dirty="0">
                <a:latin typeface="STIXGeneral-Regular"/>
              </a:rPr>
              <a:t>0</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 and (</a:t>
            </a:r>
            <a:r>
              <a:rPr lang="en-US" altLang="zh-CN" sz="2200" b="0" i="1" u="none" strike="noStrike" baseline="0" dirty="0">
                <a:latin typeface="STIXGeneral-Italic"/>
              </a:rPr>
              <a:t>s</a:t>
            </a:r>
            <a:r>
              <a:rPr lang="en-US" altLang="zh-CN" sz="2200" baseline="-25000" dirty="0">
                <a:latin typeface="STIXGeneral-Regular"/>
              </a:rPr>
              <a:t>0</a:t>
            </a:r>
            <a:r>
              <a:rPr lang="en-US" altLang="zh-CN" sz="2200" b="0" i="1" u="none" strike="noStrike" baseline="0" dirty="0">
                <a:latin typeface="STIXGeneral-Italic"/>
              </a:rPr>
              <a:t>, </a:t>
            </a:r>
            <a:r>
              <a:rPr lang="en-US" altLang="zh-CN" sz="2200" b="0" i="0" u="none" strike="noStrike" baseline="0" dirty="0">
                <a:latin typeface="STIXGeneral-Regular"/>
              </a:rPr>
              <a:t>1,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R</a:t>
            </a:r>
            <a:r>
              <a:rPr lang="en-US" altLang="zh-CN" sz="2200" b="0" i="0" u="none" strike="noStrike" baseline="0" dirty="0">
                <a:latin typeface="STIXGeneral-Regular"/>
              </a:rPr>
              <a:t>) to read in the first symbol and put the Turing machine in state </a:t>
            </a:r>
            <a:r>
              <a:rPr lang="en-US" altLang="zh-CN" sz="2200" b="0" i="1" u="none" strike="noStrike" baseline="0" dirty="0">
                <a:latin typeface="STIXGeneral-Italic"/>
              </a:rPr>
              <a:t>s</a:t>
            </a:r>
            <a:r>
              <a:rPr lang="en-US" altLang="zh-CN" sz="2200" baseline="-25000" dirty="0">
                <a:latin typeface="STIXGeneral-Regular"/>
              </a:rPr>
              <a:t>1</a:t>
            </a:r>
            <a:r>
              <a:rPr lang="en-US" altLang="zh-CN" sz="2200" b="0" i="0" u="none" strike="noStrike" baseline="0" dirty="0">
                <a:latin typeface="STIXGeneral-Regular"/>
              </a:rPr>
              <a:t>.</a:t>
            </a:r>
          </a:p>
          <a:p>
            <a:pPr algn="l">
              <a:spcBef>
                <a:spcPts val="0"/>
              </a:spcBef>
            </a:pPr>
            <a:r>
              <a:rPr lang="en-US" altLang="zh-CN" sz="2200" b="0" i="0" u="none" strike="noStrike" baseline="0" dirty="0">
                <a:latin typeface="STIXGeneral-Regular"/>
              </a:rPr>
              <a:t>Next, we include the five-tuples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 and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s</a:t>
            </a:r>
            <a:r>
              <a:rPr lang="en-US" altLang="zh-CN" sz="2200" baseline="-25000" dirty="0">
                <a:latin typeface="STIXGeneral-Regular"/>
              </a:rPr>
              <a:t>3</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R</a:t>
            </a:r>
            <a:r>
              <a:rPr lang="en-US" altLang="zh-CN" sz="2200" b="0" i="0" u="none" strike="noStrike" baseline="0" dirty="0">
                <a:latin typeface="STIXGeneral-Regular"/>
              </a:rPr>
              <a:t>) to read in the second symbol and either move to state </a:t>
            </a:r>
            <a:r>
              <a:rPr lang="en-US" altLang="zh-CN" sz="2200" b="0" i="1" u="none" strike="noStrike" baseline="0" dirty="0">
                <a:latin typeface="STIXGeneral-Italic"/>
              </a:rPr>
              <a:t>s</a:t>
            </a:r>
            <a:r>
              <a:rPr lang="en-US" altLang="zh-CN" sz="2200" baseline="-25000" dirty="0">
                <a:latin typeface="STIXGeneral-Regular"/>
              </a:rPr>
              <a:t>2</a:t>
            </a:r>
            <a:r>
              <a:rPr lang="en-US" altLang="zh-CN" sz="2200" b="0" i="0" u="none" strike="noStrike" baseline="0" dirty="0">
                <a:latin typeface="STIXGeneral-Regular"/>
              </a:rPr>
              <a:t> if this symbol is a 0, or to state </a:t>
            </a:r>
            <a:r>
              <a:rPr lang="en-US" altLang="zh-CN" sz="2200" b="0" i="1" u="none" strike="noStrike" baseline="0" dirty="0">
                <a:latin typeface="STIXGeneral-Italic"/>
              </a:rPr>
              <a:t>s</a:t>
            </a:r>
            <a:r>
              <a:rPr lang="en-US" altLang="zh-CN" sz="2200" baseline="-25000" dirty="0">
                <a:latin typeface="STIXGeneral-Regular"/>
              </a:rPr>
              <a:t>3</a:t>
            </a:r>
            <a:r>
              <a:rPr lang="en-US" altLang="zh-CN" sz="2200" b="0" i="0" u="none" strike="noStrike" baseline="0" dirty="0">
                <a:latin typeface="STIXGeneral-Regular"/>
              </a:rPr>
              <a:t> if this symbol is a 1.</a:t>
            </a:r>
          </a:p>
          <a:p>
            <a:pPr algn="l">
              <a:spcBef>
                <a:spcPts val="0"/>
              </a:spcBef>
            </a:pPr>
            <a:r>
              <a:rPr lang="en-US" altLang="zh-CN" sz="2200" b="0" i="0" u="none" strike="noStrike" baseline="0" dirty="0">
                <a:latin typeface="STIXGeneral-Regular"/>
              </a:rPr>
              <a:t>We do not want to recognize strings that have a 0 as their second bit, so </a:t>
            </a:r>
            <a:r>
              <a:rPr lang="en-US" altLang="zh-CN" sz="2200" b="0" i="1" u="none" strike="noStrike" baseline="0" dirty="0">
                <a:latin typeface="STIXGeneral-Italic"/>
              </a:rPr>
              <a:t>s</a:t>
            </a:r>
            <a:r>
              <a:rPr lang="en-US" altLang="zh-CN" sz="2200" baseline="-25000" dirty="0">
                <a:latin typeface="STIXGeneral-Regular"/>
              </a:rPr>
              <a:t>2</a:t>
            </a:r>
            <a:r>
              <a:rPr lang="en-US" altLang="zh-CN" sz="2200" b="0" i="0" u="none" strike="noStrike" baseline="0" dirty="0">
                <a:latin typeface="STIXGeneral-Regular"/>
              </a:rPr>
              <a:t> should not be a final state. We want </a:t>
            </a:r>
            <a:r>
              <a:rPr lang="en-US" altLang="zh-CN" sz="2200" b="0" i="1" u="none" strike="noStrike" baseline="0" dirty="0">
                <a:latin typeface="STIXGeneral-Italic"/>
              </a:rPr>
              <a:t>s</a:t>
            </a:r>
            <a:r>
              <a:rPr lang="en-US" altLang="zh-CN" sz="2200" baseline="-25000" dirty="0">
                <a:latin typeface="STIXGeneral-Regular"/>
              </a:rPr>
              <a:t>3</a:t>
            </a:r>
            <a:r>
              <a:rPr lang="en-US" altLang="zh-CN" sz="2200" b="0" i="0" u="none" strike="noStrike" baseline="0" dirty="0">
                <a:latin typeface="STIXGeneral-Regular"/>
              </a:rPr>
              <a:t> to be a final state. So, we can include the five-tuple (</a:t>
            </a:r>
            <a:r>
              <a:rPr lang="en-US" altLang="zh-CN" sz="2200" b="0" i="1" u="none" strike="noStrike" baseline="0" dirty="0">
                <a:latin typeface="STIXGeneral-Italic"/>
              </a:rPr>
              <a:t>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a:t>
            </a:r>
          </a:p>
          <a:p>
            <a:pPr algn="l">
              <a:spcBef>
                <a:spcPts val="0"/>
              </a:spcBef>
            </a:pPr>
            <a:r>
              <a:rPr lang="en-US" altLang="zh-CN" sz="2200" b="0" i="0" u="none" strike="noStrike" baseline="0" dirty="0">
                <a:latin typeface="STIXGeneral-Regular"/>
              </a:rPr>
              <a:t>Because we do not want to recognize the empty string or a string with one bit, we also include the five-tuples (</a:t>
            </a:r>
            <a:r>
              <a:rPr lang="en-US" altLang="zh-CN" sz="2200" b="0" i="1" u="none" strike="noStrike" baseline="0" dirty="0">
                <a:latin typeface="STIXGeneral-Italic"/>
              </a:rPr>
              <a:t>s</a:t>
            </a:r>
            <a:r>
              <a:rPr lang="en-US" altLang="zh-CN" sz="2200" baseline="-25000" dirty="0">
                <a:latin typeface="STIXGeneral-Regular"/>
              </a:rPr>
              <a:t>0</a:t>
            </a:r>
            <a:r>
              <a:rPr lang="en-US" altLang="zh-CN" sz="2200" b="0" i="1" u="none" strike="noStrike" baseline="0" dirty="0">
                <a:latin typeface="STIXGeneral-Italic"/>
              </a:rPr>
              <a:t>, B,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 and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B,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a:t>
            </a:r>
          </a:p>
        </p:txBody>
      </p:sp>
    </p:spTree>
    <p:extLst>
      <p:ext uri="{BB962C8B-B14F-4D97-AF65-F5344CB8AC3E}">
        <p14:creationId xmlns:p14="http://schemas.microsoft.com/office/powerpoint/2010/main" val="31381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88720"/>
          </a:xfrm>
        </p:spPr>
        <p:txBody>
          <a:bodyPr/>
          <a:lstStyle/>
          <a:p>
            <a:r>
              <a:rPr lang="en-US" altLang="zh-CN" dirty="0"/>
              <a:t>Phrase-Structure Grammars</a:t>
            </a:r>
            <a:br>
              <a:rPr lang="en-US" altLang="zh-CN" dirty="0"/>
            </a:br>
            <a:r>
              <a:rPr lang="zh-CN" altLang="en-US" sz="4000" dirty="0"/>
              <a:t>短语结构文法</a:t>
            </a:r>
            <a:endParaRPr lang="en-US" sz="1500" dirty="0"/>
          </a:p>
        </p:txBody>
      </p:sp>
      <p:sp>
        <p:nvSpPr>
          <p:cNvPr id="3" name="Content Placeholder 2"/>
          <p:cNvSpPr>
            <a:spLocks noGrp="1"/>
          </p:cNvSpPr>
          <p:nvPr>
            <p:ph idx="1"/>
          </p:nvPr>
        </p:nvSpPr>
        <p:spPr/>
        <p:txBody>
          <a:bodyPr/>
          <a:lstStyle/>
          <a:p>
            <a:r>
              <a:rPr lang="en-US" sz="2800" dirty="0"/>
              <a:t>A </a:t>
            </a:r>
            <a:r>
              <a:rPr lang="en-US" sz="2800" i="1" dirty="0">
                <a:solidFill>
                  <a:schemeClr val="bg2"/>
                </a:solidFill>
              </a:rPr>
              <a:t>phrase-structure grammar</a:t>
            </a:r>
            <a:r>
              <a:rPr lang="en-US" sz="2800" dirty="0">
                <a:solidFill>
                  <a:schemeClr val="bg2"/>
                </a:solidFill>
              </a:rPr>
              <a:t> </a:t>
            </a:r>
            <a:r>
              <a:rPr lang="en-US" sz="2800" i="1" dirty="0">
                <a:solidFill>
                  <a:srgbClr val="7030A0"/>
                </a:solidFill>
              </a:rPr>
              <a:t>G =</a:t>
            </a:r>
            <a:r>
              <a:rPr lang="en-US" sz="2800" dirty="0">
                <a:solidFill>
                  <a:srgbClr val="7030A0"/>
                </a:solidFill>
              </a:rPr>
              <a:t>(</a:t>
            </a:r>
            <a:r>
              <a:rPr lang="en-US" sz="2800" i="1" dirty="0">
                <a:solidFill>
                  <a:srgbClr val="7030A0"/>
                </a:solidFill>
              </a:rPr>
              <a:t>V, T, S, P</a:t>
            </a:r>
            <a:r>
              <a:rPr lang="en-US" sz="2800" dirty="0">
                <a:solidFill>
                  <a:srgbClr val="7030A0"/>
                </a:solidFill>
              </a:rPr>
              <a:t>) </a:t>
            </a:r>
            <a:r>
              <a:rPr lang="en-US" sz="2800" dirty="0"/>
              <a:t>consists of a </a:t>
            </a:r>
            <a:r>
              <a:rPr lang="en-US" sz="2800" dirty="0">
                <a:solidFill>
                  <a:schemeClr val="bg2"/>
                </a:solidFill>
              </a:rPr>
              <a:t>vocabulary </a:t>
            </a:r>
            <a:r>
              <a:rPr lang="en-US" sz="2800" i="1" dirty="0">
                <a:solidFill>
                  <a:srgbClr val="7030A0"/>
                </a:solidFill>
              </a:rPr>
              <a:t>V</a:t>
            </a:r>
            <a:r>
              <a:rPr lang="en-US" sz="2800" i="1" dirty="0"/>
              <a:t>, </a:t>
            </a:r>
            <a:r>
              <a:rPr lang="en-US" sz="2800" dirty="0"/>
              <a:t>a subset </a:t>
            </a:r>
            <a:r>
              <a:rPr lang="en-US" sz="2800" i="1" dirty="0">
                <a:solidFill>
                  <a:srgbClr val="7030A0"/>
                </a:solidFill>
              </a:rPr>
              <a:t>T</a:t>
            </a:r>
            <a:r>
              <a:rPr lang="en-US" sz="2800" dirty="0"/>
              <a:t> of </a:t>
            </a:r>
            <a:r>
              <a:rPr lang="en-US" sz="2800" i="1" dirty="0">
                <a:solidFill>
                  <a:srgbClr val="7030A0"/>
                </a:solidFill>
              </a:rPr>
              <a:t>V</a:t>
            </a:r>
            <a:r>
              <a:rPr lang="en-US" sz="2800" dirty="0"/>
              <a:t> consisting of </a:t>
            </a:r>
            <a:r>
              <a:rPr lang="en-US" sz="2800" dirty="0">
                <a:solidFill>
                  <a:schemeClr val="bg2"/>
                </a:solidFill>
              </a:rPr>
              <a:t>terminal symbols</a:t>
            </a:r>
            <a:r>
              <a:rPr lang="en-US" sz="2800" dirty="0"/>
              <a:t>, a </a:t>
            </a:r>
            <a:r>
              <a:rPr lang="en-US" sz="2800" i="1" dirty="0">
                <a:solidFill>
                  <a:schemeClr val="bg2"/>
                </a:solidFill>
              </a:rPr>
              <a:t>start symbol </a:t>
            </a:r>
            <a:r>
              <a:rPr lang="en-US" sz="2800" i="1" dirty="0">
                <a:solidFill>
                  <a:srgbClr val="7030A0"/>
                </a:solidFill>
              </a:rPr>
              <a:t>S</a:t>
            </a:r>
            <a:r>
              <a:rPr lang="en-US" sz="2800" dirty="0">
                <a:solidFill>
                  <a:schemeClr val="bg2"/>
                </a:solidFill>
              </a:rPr>
              <a:t> </a:t>
            </a:r>
            <a:r>
              <a:rPr lang="en-US" sz="2800" dirty="0"/>
              <a:t>from </a:t>
            </a:r>
            <a:r>
              <a:rPr lang="en-US" sz="2800" i="1" dirty="0">
                <a:solidFill>
                  <a:srgbClr val="7030A0"/>
                </a:solidFill>
              </a:rPr>
              <a:t>V</a:t>
            </a:r>
            <a:r>
              <a:rPr lang="en-US" sz="2800" dirty="0"/>
              <a:t>, and a finite set of </a:t>
            </a:r>
            <a:r>
              <a:rPr lang="en-US" sz="2800" i="1" dirty="0">
                <a:solidFill>
                  <a:schemeClr val="bg2"/>
                </a:solidFill>
              </a:rPr>
              <a:t>productions </a:t>
            </a:r>
            <a:r>
              <a:rPr lang="en-US" sz="2800" dirty="0"/>
              <a:t>(</a:t>
            </a:r>
            <a:r>
              <a:rPr lang="zh-CN" altLang="en-US" sz="2800" dirty="0"/>
              <a:t>产生式</a:t>
            </a:r>
            <a:r>
              <a:rPr lang="en-US" sz="2800" dirty="0"/>
              <a:t>) </a:t>
            </a:r>
            <a:r>
              <a:rPr lang="en-US" sz="2800" i="1" dirty="0">
                <a:solidFill>
                  <a:srgbClr val="7030A0"/>
                </a:solidFill>
              </a:rPr>
              <a:t>P</a:t>
            </a:r>
            <a:r>
              <a:rPr lang="en-US" sz="2800" dirty="0"/>
              <a:t>. </a:t>
            </a:r>
          </a:p>
          <a:p>
            <a:r>
              <a:rPr lang="en-US" sz="2800" dirty="0"/>
              <a:t>The set</a:t>
            </a:r>
            <a:r>
              <a:rPr lang="en-US" sz="2800" i="1" dirty="0"/>
              <a:t> </a:t>
            </a:r>
            <a:r>
              <a:rPr lang="en-US" sz="2800" i="1" dirty="0">
                <a:solidFill>
                  <a:srgbClr val="7030A0"/>
                </a:solidFill>
              </a:rPr>
              <a:t>N</a:t>
            </a:r>
            <a:r>
              <a:rPr lang="en-US" sz="2800" i="1" dirty="0"/>
              <a:t> =</a:t>
            </a:r>
            <a:r>
              <a:rPr lang="en-US" sz="2800" dirty="0"/>
              <a:t> </a:t>
            </a:r>
            <a:r>
              <a:rPr lang="en-US" sz="2800" i="1" dirty="0">
                <a:solidFill>
                  <a:srgbClr val="7030A0"/>
                </a:solidFill>
              </a:rPr>
              <a:t>V</a:t>
            </a:r>
            <a:r>
              <a:rPr lang="en-US" sz="2800" dirty="0"/>
              <a:t> </a:t>
            </a:r>
            <a:r>
              <a:rPr lang="en-US" sz="2800" dirty="0">
                <a:ea typeface="Cambria Math"/>
              </a:rPr>
              <a:t>− </a:t>
            </a:r>
            <a:r>
              <a:rPr lang="en-US" sz="2800" i="1" dirty="0">
                <a:solidFill>
                  <a:srgbClr val="7030A0"/>
                </a:solidFill>
              </a:rPr>
              <a:t>T</a:t>
            </a:r>
            <a:r>
              <a:rPr lang="en-US" sz="2800" dirty="0"/>
              <a:t> is the set of nonterminal symbols. </a:t>
            </a:r>
          </a:p>
          <a:p>
            <a:r>
              <a:rPr lang="en-US" sz="2800" dirty="0"/>
              <a:t>Every production in </a:t>
            </a:r>
            <a:r>
              <a:rPr lang="en-US" sz="2800" i="1" dirty="0"/>
              <a:t>P </a:t>
            </a:r>
            <a:r>
              <a:rPr lang="en-US" sz="2800" dirty="0"/>
              <a:t>must contain at least one nonterminal on its left side. </a:t>
            </a:r>
          </a:p>
          <a:p>
            <a:r>
              <a:rPr lang="en-US" sz="2800" b="1" dirty="0">
                <a:solidFill>
                  <a:schemeClr val="bg2"/>
                </a:solidFill>
              </a:rPr>
              <a:t>Example</a:t>
            </a:r>
            <a:r>
              <a:rPr lang="en-US" sz="2800" b="1" dirty="0"/>
              <a:t> (Grammar </a:t>
            </a:r>
            <a:r>
              <a:rPr lang="en-US" sz="2800" b="1" dirty="0">
                <a:ea typeface="Cambria Math" pitchFamily="18" charset="0"/>
              </a:rPr>
              <a:t>1</a:t>
            </a:r>
            <a:r>
              <a:rPr lang="en-US" sz="2800" b="1" dirty="0"/>
              <a:t>)</a:t>
            </a:r>
            <a:r>
              <a:rPr lang="en-US" sz="2800" dirty="0"/>
              <a:t>: Let </a:t>
            </a:r>
            <a:r>
              <a:rPr lang="en-US" sz="2800" i="1" dirty="0"/>
              <a:t>G =</a:t>
            </a:r>
            <a:r>
              <a:rPr lang="en-US" sz="2800" dirty="0"/>
              <a:t>(</a:t>
            </a:r>
            <a:r>
              <a:rPr lang="en-US" sz="2800" i="1" dirty="0"/>
              <a:t>V, T, S, P</a:t>
            </a:r>
            <a:r>
              <a:rPr lang="en-US" sz="2800" dirty="0"/>
              <a:t>), where</a:t>
            </a:r>
            <a:br>
              <a:rPr lang="en-US" sz="2800" dirty="0"/>
            </a:br>
            <a:r>
              <a:rPr lang="en-US" sz="2800" i="1" dirty="0"/>
              <a:t>V</a:t>
            </a:r>
            <a:r>
              <a:rPr lang="en-US" sz="2800" dirty="0"/>
              <a:t> = {</a:t>
            </a:r>
            <a:r>
              <a:rPr lang="en-US" sz="2800" i="1" dirty="0"/>
              <a:t>a</a:t>
            </a:r>
            <a:r>
              <a:rPr lang="en-US" sz="2800" dirty="0"/>
              <a:t>, </a:t>
            </a:r>
            <a:r>
              <a:rPr lang="en-US" sz="2800" i="1" dirty="0"/>
              <a:t>b</a:t>
            </a:r>
            <a:r>
              <a:rPr lang="en-US" sz="2800" dirty="0"/>
              <a:t>, </a:t>
            </a:r>
            <a:r>
              <a:rPr lang="en-US" sz="2800" i="1" dirty="0"/>
              <a:t>A</a:t>
            </a:r>
            <a:r>
              <a:rPr lang="en-US" sz="2800" dirty="0"/>
              <a:t>, </a:t>
            </a:r>
            <a:r>
              <a:rPr lang="en-US" sz="2800" i="1" dirty="0"/>
              <a:t>B</a:t>
            </a:r>
            <a:r>
              <a:rPr lang="en-US" sz="2800" dirty="0"/>
              <a:t>, </a:t>
            </a:r>
            <a:r>
              <a:rPr lang="en-US" sz="2800" i="1" dirty="0"/>
              <a:t>S</a:t>
            </a:r>
            <a:r>
              <a:rPr lang="en-US" sz="2800" dirty="0"/>
              <a:t>}, </a:t>
            </a:r>
            <a:r>
              <a:rPr lang="en-US" sz="2800" i="1" dirty="0"/>
              <a:t>T</a:t>
            </a:r>
            <a:r>
              <a:rPr lang="en-US" sz="2800" dirty="0"/>
              <a:t> = {</a:t>
            </a:r>
            <a:r>
              <a:rPr lang="en-US" sz="2800" i="1" dirty="0" err="1"/>
              <a:t>a</a:t>
            </a:r>
            <a:r>
              <a:rPr lang="en-US" sz="2800" dirty="0" err="1"/>
              <a:t>,</a:t>
            </a:r>
            <a:r>
              <a:rPr lang="en-US" sz="2800" i="1" dirty="0" err="1"/>
              <a:t>b</a:t>
            </a:r>
            <a:r>
              <a:rPr lang="en-US" sz="2800" dirty="0"/>
              <a:t>}, </a:t>
            </a:r>
            <a:r>
              <a:rPr lang="en-US" sz="2800" i="1" dirty="0"/>
              <a:t>S</a:t>
            </a:r>
            <a:r>
              <a:rPr lang="en-US" sz="2800" dirty="0"/>
              <a:t> is the start symbol, and</a:t>
            </a:r>
            <a:br>
              <a:rPr lang="en-US" sz="2800" dirty="0"/>
            </a:br>
            <a:r>
              <a:rPr lang="en-US" sz="2800" i="1" dirty="0"/>
              <a:t>P</a:t>
            </a:r>
            <a:r>
              <a:rPr lang="en-US" sz="2800" dirty="0"/>
              <a:t> = {</a:t>
            </a:r>
            <a:r>
              <a:rPr lang="en-US" sz="2800" i="1" dirty="0"/>
              <a:t>S</a:t>
            </a:r>
            <a:r>
              <a:rPr lang="en-US" sz="2800" dirty="0"/>
              <a:t> </a:t>
            </a:r>
            <a:r>
              <a:rPr lang="en-US" sz="2800" dirty="0">
                <a:ea typeface="Cambria Math"/>
              </a:rPr>
              <a:t>→</a:t>
            </a:r>
            <a:r>
              <a:rPr lang="en-US" sz="2800" i="1" dirty="0">
                <a:ea typeface="Cambria Math"/>
              </a:rPr>
              <a:t>Aba</a:t>
            </a:r>
            <a:r>
              <a:rPr lang="en-US" sz="2800" dirty="0">
                <a:ea typeface="Cambria Math"/>
              </a:rPr>
              <a:t>, </a:t>
            </a:r>
            <a:r>
              <a:rPr lang="en-US" sz="2800" i="1" dirty="0">
                <a:ea typeface="Cambria Math"/>
              </a:rPr>
              <a:t>A</a:t>
            </a:r>
            <a:r>
              <a:rPr lang="en-US" sz="2800" dirty="0">
                <a:ea typeface="Cambria Math"/>
              </a:rPr>
              <a:t> →</a:t>
            </a:r>
            <a:r>
              <a:rPr lang="en-US" sz="2800" i="1" dirty="0">
                <a:ea typeface="Cambria Math"/>
              </a:rPr>
              <a:t>BB</a:t>
            </a:r>
            <a:r>
              <a:rPr lang="en-US" sz="2800" dirty="0">
                <a:ea typeface="Cambria Math"/>
              </a:rPr>
              <a:t>, </a:t>
            </a:r>
            <a:r>
              <a:rPr lang="en-US" sz="2800" i="1" dirty="0">
                <a:ea typeface="Cambria Math"/>
              </a:rPr>
              <a:t>B</a:t>
            </a:r>
            <a:r>
              <a:rPr lang="en-US" sz="2800" dirty="0">
                <a:ea typeface="Cambria Math"/>
              </a:rPr>
              <a:t> →</a:t>
            </a:r>
            <a:r>
              <a:rPr lang="en-US" sz="2800" i="1" dirty="0">
                <a:ea typeface="Cambria Math"/>
              </a:rPr>
              <a:t>ab</a:t>
            </a:r>
            <a:r>
              <a:rPr lang="en-US" sz="2800" dirty="0">
                <a:ea typeface="Cambria Math"/>
              </a:rPr>
              <a:t>, </a:t>
            </a:r>
            <a:r>
              <a:rPr lang="en-US" sz="2800" i="1" dirty="0">
                <a:ea typeface="Cambria Math"/>
              </a:rPr>
              <a:t>AB</a:t>
            </a:r>
            <a:r>
              <a:rPr lang="en-US" sz="2800" dirty="0">
                <a:ea typeface="Cambria Math"/>
              </a:rPr>
              <a:t> →</a:t>
            </a:r>
            <a:r>
              <a:rPr lang="en-US" sz="2800" i="1" dirty="0">
                <a:ea typeface="Cambria Math"/>
              </a:rPr>
              <a:t>b</a:t>
            </a:r>
            <a:r>
              <a:rPr lang="en-US" sz="2800" dirty="0">
                <a:ea typeface="Cambria Math"/>
              </a:rPr>
              <a:t>}.</a:t>
            </a:r>
            <a:endParaRPr lang="en-US" sz="2800" dirty="0"/>
          </a:p>
        </p:txBody>
      </p:sp>
    </p:spTree>
    <p:extLst>
      <p:ext uri="{BB962C8B-B14F-4D97-AF65-F5344CB8AC3E}">
        <p14:creationId xmlns:p14="http://schemas.microsoft.com/office/powerpoint/2010/main" val="14501570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TMs to Recognize Sets</a:t>
            </a:r>
            <a:r>
              <a:rPr lang="en-US" sz="1500" dirty="0"/>
              <a:t> 2</a:t>
            </a:r>
          </a:p>
        </p:txBody>
      </p:sp>
      <p:sp>
        <p:nvSpPr>
          <p:cNvPr id="3" name="Content Placeholder 2"/>
          <p:cNvSpPr>
            <a:spLocks noGrp="1"/>
          </p:cNvSpPr>
          <p:nvPr>
            <p:ph idx="1"/>
          </p:nvPr>
        </p:nvSpPr>
        <p:spPr>
          <a:xfrm>
            <a:off x="457200" y="1295400"/>
            <a:ext cx="8229600" cy="685800"/>
          </a:xfrm>
        </p:spPr>
        <p:txBody>
          <a:bodyPr/>
          <a:lstStyle/>
          <a:p>
            <a:r>
              <a:rPr lang="en-US" sz="2200" dirty="0"/>
              <a:t>In Section </a:t>
            </a:r>
            <a:r>
              <a:rPr lang="en-US" sz="2200" dirty="0">
                <a:ea typeface="Cambria Math" pitchFamily="18" charset="0"/>
              </a:rPr>
              <a:t>13.4</a:t>
            </a:r>
            <a:r>
              <a:rPr lang="en-US" sz="2200" dirty="0"/>
              <a:t> we showed that there is no F</a:t>
            </a:r>
            <a:r>
              <a:rPr lang="en-US" altLang="zh-CN" sz="2200" dirty="0"/>
              <a:t>S</a:t>
            </a:r>
            <a:r>
              <a:rPr lang="en-US" sz="2200" dirty="0"/>
              <a:t>A that recognizes the set</a:t>
            </a:r>
          </a:p>
        </p:txBody>
      </p:sp>
      <p:graphicFrame>
        <p:nvGraphicFramePr>
          <p:cNvPr id="8" name="Object 3"/>
          <p:cNvGraphicFramePr>
            <a:graphicFrameLocks noChangeAspect="1"/>
          </p:cNvGraphicFramePr>
          <p:nvPr>
            <p:extLst>
              <p:ext uri="{D42A27DB-BD31-4B8C-83A1-F6EECF244321}">
                <p14:modId xmlns:p14="http://schemas.microsoft.com/office/powerpoint/2010/main" val="4272397001"/>
              </p:ext>
            </p:extLst>
          </p:nvPr>
        </p:nvGraphicFramePr>
        <p:xfrm>
          <a:off x="609600" y="1612900"/>
          <a:ext cx="1485864" cy="502848"/>
        </p:xfrm>
        <a:graphic>
          <a:graphicData uri="http://schemas.openxmlformats.org/presentationml/2006/ole">
            <mc:AlternateContent xmlns:mc="http://schemas.openxmlformats.org/markup-compatibility/2006">
              <mc:Choice xmlns:v="urn:schemas-microsoft-com:vml" Requires="v">
                <p:oleObj spid="_x0000_s6146" name="Equation" r:id="rId3" imgW="825480" imgH="279360" progId="Equation.DSMT4">
                  <p:embed/>
                </p:oleObj>
              </mc:Choice>
              <mc:Fallback>
                <p:oleObj name="Equation" r:id="rId3" imgW="825480" imgH="279360" progId="Equation.DSMT4">
                  <p:embed/>
                  <p:pic>
                    <p:nvPicPr>
                      <p:cNvPr id="8" name="Object 3"/>
                      <p:cNvPicPr/>
                      <p:nvPr/>
                    </p:nvPicPr>
                    <p:blipFill>
                      <a:blip r:embed="rId4"/>
                      <a:stretch>
                        <a:fillRect/>
                      </a:stretch>
                    </p:blipFill>
                    <p:spPr>
                      <a:xfrm>
                        <a:off x="609600" y="1612900"/>
                        <a:ext cx="1485864" cy="502848"/>
                      </a:xfrm>
                      <a:prstGeom prst="rect">
                        <a:avLst/>
                      </a:prstGeom>
                    </p:spPr>
                  </p:pic>
                </p:oleObj>
              </mc:Fallback>
            </mc:AlternateContent>
          </a:graphicData>
        </a:graphic>
      </p:graphicFrame>
      <p:sp>
        <p:nvSpPr>
          <p:cNvPr id="4" name="Content Placeholder 4"/>
          <p:cNvSpPr>
            <a:spLocks noGrp="1"/>
          </p:cNvSpPr>
          <p:nvPr>
            <p:ph idx="13"/>
          </p:nvPr>
        </p:nvSpPr>
        <p:spPr>
          <a:xfrm>
            <a:off x="2247864" y="1663700"/>
            <a:ext cx="6096000" cy="381000"/>
          </a:xfrm>
        </p:spPr>
        <p:txBody>
          <a:bodyPr/>
          <a:lstStyle/>
          <a:p>
            <a:r>
              <a:rPr lang="en-US" sz="2200" dirty="0"/>
              <a:t>We will now construct a TM that recognizes this set.</a:t>
            </a:r>
          </a:p>
        </p:txBody>
      </p:sp>
      <p:sp>
        <p:nvSpPr>
          <p:cNvPr id="5" name="Content Placeholder 5"/>
          <p:cNvSpPr>
            <a:spLocks noGrp="1"/>
          </p:cNvSpPr>
          <p:nvPr>
            <p:ph idx="14"/>
          </p:nvPr>
        </p:nvSpPr>
        <p:spPr>
          <a:xfrm>
            <a:off x="457200" y="2057400"/>
            <a:ext cx="8412480" cy="4572000"/>
          </a:xfrm>
        </p:spPr>
        <p:txBody>
          <a:bodyPr/>
          <a:lstStyle/>
          <a:p>
            <a:pPr lvl="1">
              <a:spcBef>
                <a:spcPts val="600"/>
              </a:spcBef>
            </a:pPr>
            <a:r>
              <a:rPr lang="en-US" sz="2000" dirty="0"/>
              <a:t>We use an auxiliary tape symbol </a:t>
            </a:r>
            <a:r>
              <a:rPr lang="en-US" sz="2000" i="1" dirty="0"/>
              <a:t>M</a:t>
            </a:r>
            <a:r>
              <a:rPr lang="en-US" sz="2000" dirty="0"/>
              <a:t> as a marker, and specify that </a:t>
            </a:r>
            <a:r>
              <a:rPr lang="en-US" sz="2000" i="1" dirty="0"/>
              <a:t>V</a:t>
            </a:r>
            <a:r>
              <a:rPr lang="en-US" sz="2000" dirty="0"/>
              <a:t> = {</a:t>
            </a:r>
            <a:r>
              <a:rPr lang="en-US" sz="2000" dirty="0">
                <a:ea typeface="Cambria Math" pitchFamily="18" charset="0"/>
              </a:rPr>
              <a:t>0, 1</a:t>
            </a:r>
            <a:r>
              <a:rPr lang="en-US" sz="2000" dirty="0"/>
              <a:t>} and </a:t>
            </a:r>
            <a:r>
              <a:rPr lang="en-US" sz="2000" i="1" dirty="0"/>
              <a:t>I</a:t>
            </a:r>
            <a:r>
              <a:rPr lang="en-US" sz="2000" dirty="0"/>
              <a:t> = {</a:t>
            </a:r>
            <a:r>
              <a:rPr lang="en-US" sz="2000" dirty="0">
                <a:ea typeface="Cambria Math" pitchFamily="18" charset="0"/>
              </a:rPr>
              <a:t>0</a:t>
            </a:r>
            <a:r>
              <a:rPr lang="en-US" sz="2000" dirty="0"/>
              <a:t>, </a:t>
            </a:r>
            <a:r>
              <a:rPr lang="en-US" sz="2000" dirty="0">
                <a:ea typeface="Cambria Math" pitchFamily="18" charset="0"/>
              </a:rPr>
              <a:t>1</a:t>
            </a:r>
            <a:r>
              <a:rPr lang="en-US" sz="2000" dirty="0"/>
              <a:t>, </a:t>
            </a:r>
            <a:r>
              <a:rPr lang="en-US" sz="2000" i="1" dirty="0"/>
              <a:t>M</a:t>
            </a:r>
            <a:r>
              <a:rPr lang="en-US" sz="2000" dirty="0"/>
              <a:t>}. </a:t>
            </a:r>
          </a:p>
          <a:p>
            <a:pPr lvl="1">
              <a:spcBef>
                <a:spcPts val="600"/>
              </a:spcBef>
            </a:pPr>
            <a:r>
              <a:rPr lang="en-US" sz="2000" dirty="0"/>
              <a:t>Our TM has one </a:t>
            </a:r>
            <a:r>
              <a:rPr lang="en-US" sz="2000" dirty="0">
                <a:solidFill>
                  <a:schemeClr val="bg2"/>
                </a:solidFill>
              </a:rPr>
              <a:t>final state, </a:t>
            </a:r>
            <a:r>
              <a:rPr lang="en-US" sz="2000" i="1" dirty="0">
                <a:solidFill>
                  <a:schemeClr val="bg2"/>
                </a:solidFill>
              </a:rPr>
              <a:t>s</a:t>
            </a:r>
            <a:r>
              <a:rPr lang="en-US" sz="2000" baseline="-25000" dirty="0">
                <a:solidFill>
                  <a:schemeClr val="bg2"/>
                </a:solidFill>
                <a:ea typeface="Cambria Math" pitchFamily="18" charset="0"/>
              </a:rPr>
              <a:t>6 </a:t>
            </a:r>
            <a:r>
              <a:rPr lang="en-US" sz="2000" dirty="0">
                <a:ea typeface="Cambria Math" pitchFamily="18" charset="0"/>
              </a:rPr>
              <a:t>. The TM successively replaces a 0 at the leftmost position of the string with an </a:t>
            </a:r>
            <a:r>
              <a:rPr lang="en-US" sz="2000" i="1" dirty="0">
                <a:ea typeface="Cambria Math" pitchFamily="18" charset="0"/>
              </a:rPr>
              <a:t>M</a:t>
            </a:r>
            <a:r>
              <a:rPr lang="en-US" sz="2000" dirty="0">
                <a:ea typeface="Cambria Math" pitchFamily="18" charset="0"/>
              </a:rPr>
              <a:t> and a 1 at the rightmost position of the string with an </a:t>
            </a:r>
            <a:r>
              <a:rPr lang="en-US" sz="2000" i="1" dirty="0">
                <a:ea typeface="Cambria Math" pitchFamily="18" charset="0"/>
              </a:rPr>
              <a:t>M</a:t>
            </a:r>
            <a:r>
              <a:rPr lang="en-US" sz="2000" dirty="0">
                <a:ea typeface="Cambria Math" pitchFamily="18" charset="0"/>
              </a:rPr>
              <a:t>, sweeping back and forth, terminating in a final state if and only if the string consists of a block of 0s followed by a block of the same number of 1s.</a:t>
            </a:r>
          </a:p>
          <a:p>
            <a:pPr lvl="1">
              <a:spcBef>
                <a:spcPts val="600"/>
              </a:spcBef>
            </a:pPr>
            <a:r>
              <a:rPr lang="en-US" sz="2000" dirty="0">
                <a:ea typeface="Cambria Math" pitchFamily="18" charset="0"/>
              </a:rPr>
              <a:t>The five-tuples are </a:t>
            </a:r>
            <a:r>
              <a:rPr lang="en-US" sz="2000" dirty="0"/>
              <a:t>(</a:t>
            </a:r>
            <a:r>
              <a:rPr lang="en-US" sz="2000" i="1" dirty="0"/>
              <a:t>s</a:t>
            </a:r>
            <a:r>
              <a:rPr lang="en-US" sz="2000" baseline="-25000" dirty="0">
                <a:ea typeface="Cambria Math" pitchFamily="18" charset="0"/>
              </a:rPr>
              <a:t>0</a:t>
            </a:r>
            <a:r>
              <a:rPr lang="en-US" sz="2000" dirty="0">
                <a:ea typeface="Cambria Math" pitchFamily="18" charset="0"/>
              </a:rPr>
              <a:t>, 0,</a:t>
            </a:r>
            <a:r>
              <a:rPr lang="en-US" sz="2000" i="1" dirty="0"/>
              <a:t> 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0,</a:t>
            </a:r>
            <a:r>
              <a:rPr lang="en-US" sz="2000" i="1" dirty="0"/>
              <a:t> s</a:t>
            </a:r>
            <a:r>
              <a:rPr lang="en-US" sz="2000" baseline="-25000" dirty="0">
                <a:ea typeface="Cambria Math" pitchFamily="18" charset="0"/>
              </a:rPr>
              <a:t>1</a:t>
            </a:r>
            <a:r>
              <a:rPr lang="en-US" sz="2000" dirty="0">
                <a:ea typeface="Cambria Math" pitchFamily="18" charset="0"/>
              </a:rPr>
              <a:t>, 0,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1,</a:t>
            </a:r>
            <a:r>
              <a:rPr lang="en-US" sz="2000" i="1" dirty="0"/>
              <a:t> s</a:t>
            </a:r>
            <a:r>
              <a:rPr lang="en-US" sz="2000" baseline="-25000" dirty="0">
                <a:ea typeface="Cambria Math" pitchFamily="18" charset="0"/>
              </a:rPr>
              <a:t>1</a:t>
            </a:r>
            <a:r>
              <a:rPr lang="en-US" sz="2000" dirty="0">
                <a:ea typeface="Cambria Math" pitchFamily="18" charset="0"/>
              </a:rPr>
              <a:t>, 1, </a:t>
            </a:r>
            <a:r>
              <a:rPr lang="en-US" sz="2000" i="1" dirty="0">
                <a:ea typeface="Cambria Math" pitchFamily="18" charset="0"/>
              </a:rPr>
              <a:t>R</a:t>
            </a:r>
            <a:r>
              <a:rPr lang="en-US" sz="2000" dirty="0">
                <a:ea typeface="Cambria Math" pitchFamily="18" charset="0"/>
              </a:rPr>
              <a:t>),</a:t>
            </a:r>
            <a:br>
              <a:rPr lang="en-US" sz="2000" dirty="0"/>
            </a:br>
            <a:r>
              <a:rPr lang="en-US" sz="2000" dirty="0"/>
              <a:t>(</a:t>
            </a:r>
            <a:r>
              <a:rPr lang="en-US" sz="2000" i="1" dirty="0"/>
              <a:t>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a:t>
            </a:r>
            <a:r>
              <a:rPr lang="en-US" sz="2000" i="1" dirty="0"/>
              <a:t> s</a:t>
            </a:r>
            <a:r>
              <a:rPr lang="en-US" sz="2000" baseline="-25000" dirty="0">
                <a:ea typeface="Cambria Math" pitchFamily="18" charset="0"/>
              </a:rPr>
              <a:t>2</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B</a:t>
            </a:r>
            <a:r>
              <a:rPr lang="en-US" sz="2000" dirty="0">
                <a:ea typeface="Cambria Math" pitchFamily="18" charset="0"/>
              </a:rPr>
              <a:t>,</a:t>
            </a:r>
            <a:r>
              <a:rPr lang="en-US" sz="2000" i="1" dirty="0"/>
              <a:t> s</a:t>
            </a:r>
            <a:r>
              <a:rPr lang="en-US" sz="2000" baseline="-25000" dirty="0">
                <a:ea typeface="Cambria Math" pitchFamily="18" charset="0"/>
              </a:rPr>
              <a:t>2</a:t>
            </a:r>
            <a:r>
              <a:rPr lang="en-US" sz="2000" dirty="0">
                <a:ea typeface="Cambria Math" pitchFamily="18" charset="0"/>
              </a:rPr>
              <a:t>, </a:t>
            </a:r>
            <a:r>
              <a:rPr lang="en-US" sz="2000" i="1" dirty="0">
                <a:ea typeface="Cambria Math" pitchFamily="18" charset="0"/>
              </a:rPr>
              <a:t>B</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2</a:t>
            </a:r>
            <a:r>
              <a:rPr lang="en-US" sz="2000" dirty="0">
                <a:ea typeface="Cambria Math" pitchFamily="18" charset="0"/>
              </a:rPr>
              <a:t>, 1,</a:t>
            </a:r>
            <a:r>
              <a:rPr lang="en-US" sz="2000" i="1" dirty="0"/>
              <a:t> s</a:t>
            </a:r>
            <a:r>
              <a:rPr lang="en-US" sz="2000" baseline="-25000" dirty="0">
                <a:ea typeface="Cambria Math" pitchFamily="18" charset="0"/>
              </a:rPr>
              <a:t>3</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1,</a:t>
            </a:r>
            <a:r>
              <a:rPr lang="en-US" sz="2000" i="1" dirty="0"/>
              <a:t> s</a:t>
            </a:r>
            <a:r>
              <a:rPr lang="en-US" sz="2000" baseline="-25000" dirty="0">
                <a:ea typeface="Cambria Math" pitchFamily="18" charset="0"/>
              </a:rPr>
              <a:t>3</a:t>
            </a:r>
            <a:r>
              <a:rPr lang="en-US" sz="2000" dirty="0">
                <a:ea typeface="Cambria Math" pitchFamily="18" charset="0"/>
              </a:rPr>
              <a:t>, 1,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0,</a:t>
            </a:r>
            <a:r>
              <a:rPr lang="en-US" sz="2000" i="1" dirty="0"/>
              <a:t> s</a:t>
            </a:r>
            <a:r>
              <a:rPr lang="en-US" sz="2000" baseline="-25000" dirty="0">
                <a:ea typeface="Cambria Math" pitchFamily="18" charset="0"/>
              </a:rPr>
              <a:t>4</a:t>
            </a:r>
            <a:r>
              <a:rPr lang="en-US" sz="2000" dirty="0">
                <a:ea typeface="Cambria Math" pitchFamily="18" charset="0"/>
              </a:rPr>
              <a:t>, 0,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a:t>
            </a:r>
            <a:r>
              <a:rPr lang="en-US" sz="2000" i="1" dirty="0"/>
              <a:t> s</a:t>
            </a:r>
            <a:r>
              <a:rPr lang="en-US" sz="2000" baseline="-25000" dirty="0">
                <a:ea typeface="Cambria Math" pitchFamily="18" charset="0"/>
              </a:rPr>
              <a:t>5</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4</a:t>
            </a:r>
            <a:r>
              <a:rPr lang="en-US" sz="2000" dirty="0">
                <a:ea typeface="Cambria Math" pitchFamily="18" charset="0"/>
              </a:rPr>
              <a:t>, 0,</a:t>
            </a:r>
            <a:r>
              <a:rPr lang="en-US" sz="2000" i="1" dirty="0"/>
              <a:t> s</a:t>
            </a:r>
            <a:r>
              <a:rPr lang="en-US" sz="2000" baseline="-25000" dirty="0">
                <a:ea typeface="Cambria Math" pitchFamily="18" charset="0"/>
              </a:rPr>
              <a:t>4</a:t>
            </a:r>
            <a:r>
              <a:rPr lang="en-US" sz="2000" dirty="0">
                <a:ea typeface="Cambria Math" pitchFamily="18" charset="0"/>
              </a:rPr>
              <a:t>, 0,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4</a:t>
            </a:r>
            <a:r>
              <a:rPr lang="en-US" sz="2000" dirty="0">
                <a:ea typeface="Cambria Math" pitchFamily="18" charset="0"/>
              </a:rPr>
              <a:t>,</a:t>
            </a:r>
            <a:r>
              <a:rPr lang="en-US" sz="2000" i="1" dirty="0">
                <a:ea typeface="Cambria Math" pitchFamily="18" charset="0"/>
              </a:rPr>
              <a:t> M</a:t>
            </a:r>
            <a:r>
              <a:rPr lang="en-US" sz="2000" dirty="0">
                <a:ea typeface="Cambria Math" pitchFamily="18" charset="0"/>
              </a:rPr>
              <a:t>,</a:t>
            </a:r>
            <a:r>
              <a:rPr lang="en-US" sz="2000" i="1" dirty="0"/>
              <a:t> s</a:t>
            </a:r>
            <a:r>
              <a:rPr lang="en-US" sz="2000" baseline="-25000" dirty="0">
                <a:ea typeface="Cambria Math" pitchFamily="18" charset="0"/>
              </a:rPr>
              <a:t>0</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and (</a:t>
            </a:r>
            <a:r>
              <a:rPr lang="en-US" sz="2000" i="1" dirty="0"/>
              <a:t>s</a:t>
            </a:r>
            <a:r>
              <a:rPr lang="en-US" sz="2000" baseline="-25000" dirty="0">
                <a:ea typeface="Cambria Math" pitchFamily="18" charset="0"/>
              </a:rPr>
              <a:t>5</a:t>
            </a:r>
            <a:r>
              <a:rPr lang="en-US" sz="2000" dirty="0">
                <a:ea typeface="Cambria Math" pitchFamily="18" charset="0"/>
              </a:rPr>
              <a:t>,</a:t>
            </a:r>
            <a:r>
              <a:rPr lang="en-US" sz="2000" i="1" dirty="0">
                <a:ea typeface="Cambria Math" pitchFamily="18" charset="0"/>
              </a:rPr>
              <a:t> M</a:t>
            </a:r>
            <a:r>
              <a:rPr lang="en-US" sz="2000" dirty="0">
                <a:ea typeface="Cambria Math" pitchFamily="18" charset="0"/>
              </a:rPr>
              <a:t>,</a:t>
            </a:r>
            <a:r>
              <a:rPr lang="en-US" sz="2000" i="1" dirty="0"/>
              <a:t> s</a:t>
            </a:r>
            <a:r>
              <a:rPr lang="en-US" sz="2000" baseline="-25000" dirty="0">
                <a:ea typeface="Cambria Math" pitchFamily="18" charset="0"/>
              </a:rPr>
              <a:t>6</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p>
          <a:p>
            <a:pPr>
              <a:spcBef>
                <a:spcPts val="600"/>
              </a:spcBef>
            </a:pPr>
            <a:r>
              <a:rPr lang="en-US" sz="2200" dirty="0">
                <a:ea typeface="Cambria Math" pitchFamily="18" charset="0"/>
              </a:rPr>
              <a:t>For example, the string 000111</a:t>
            </a:r>
            <a:r>
              <a:rPr lang="en-US" sz="2200" dirty="0"/>
              <a:t> would successively become </a:t>
            </a:r>
            <a:r>
              <a:rPr lang="en-US" sz="2200" i="1" dirty="0"/>
              <a:t>M</a:t>
            </a:r>
            <a:r>
              <a:rPr lang="en-US" sz="2200" dirty="0">
                <a:ea typeface="Cambria Math" pitchFamily="18" charset="0"/>
              </a:rPr>
              <a:t>00111, </a:t>
            </a:r>
            <a:r>
              <a:rPr lang="en-US" sz="2200" i="1" dirty="0"/>
              <a:t>M</a:t>
            </a:r>
            <a:r>
              <a:rPr lang="en-US" sz="2200" dirty="0">
                <a:ea typeface="Cambria Math" pitchFamily="18" charset="0"/>
              </a:rPr>
              <a:t>0011</a:t>
            </a:r>
            <a:r>
              <a:rPr lang="en-US" sz="2200" i="1" dirty="0">
                <a:ea typeface="Cambria Math" pitchFamily="18" charset="0"/>
              </a:rPr>
              <a:t>M, </a:t>
            </a:r>
            <a:r>
              <a:rPr lang="en-US" sz="2200" i="1" dirty="0"/>
              <a:t>M</a:t>
            </a:r>
            <a:r>
              <a:rPr lang="en-US" sz="2200" i="1" dirty="0">
                <a:ea typeface="Cambria Math" pitchFamily="18" charset="0"/>
              </a:rPr>
              <a:t>M</a:t>
            </a:r>
            <a:r>
              <a:rPr lang="en-US" sz="2200" dirty="0">
                <a:ea typeface="Cambria Math" pitchFamily="18" charset="0"/>
              </a:rPr>
              <a:t>011</a:t>
            </a:r>
            <a:r>
              <a:rPr lang="en-US" sz="2200" i="1" dirty="0">
                <a:ea typeface="Cambria Math" pitchFamily="18" charset="0"/>
              </a:rPr>
              <a:t>M, </a:t>
            </a:r>
            <a:r>
              <a:rPr lang="en-US" sz="2200" i="1" dirty="0"/>
              <a:t>M</a:t>
            </a:r>
            <a:r>
              <a:rPr lang="en-US" sz="2200" i="1" dirty="0">
                <a:ea typeface="Cambria Math" pitchFamily="18" charset="0"/>
              </a:rPr>
              <a:t>M</a:t>
            </a:r>
            <a:r>
              <a:rPr lang="en-US" sz="2200" dirty="0">
                <a:ea typeface="Cambria Math" pitchFamily="18" charset="0"/>
              </a:rPr>
              <a:t>01</a:t>
            </a:r>
            <a:r>
              <a:rPr lang="en-US" sz="2200" i="1" dirty="0">
                <a:ea typeface="Cambria Math" pitchFamily="18" charset="0"/>
              </a:rPr>
              <a:t>MM, </a:t>
            </a:r>
            <a:r>
              <a:rPr lang="en-US" sz="2200" i="1" dirty="0"/>
              <a:t>M</a:t>
            </a:r>
            <a:r>
              <a:rPr lang="en-US" sz="2200" i="1" dirty="0">
                <a:ea typeface="Cambria Math" pitchFamily="18" charset="0"/>
              </a:rPr>
              <a:t>MM</a:t>
            </a:r>
            <a:r>
              <a:rPr lang="en-US" sz="2200" dirty="0">
                <a:ea typeface="Cambria Math" pitchFamily="18" charset="0"/>
              </a:rPr>
              <a:t>1</a:t>
            </a:r>
            <a:r>
              <a:rPr lang="en-US" sz="2200" i="1" dirty="0">
                <a:ea typeface="Cambria Math" pitchFamily="18" charset="0"/>
              </a:rPr>
              <a:t>MM, </a:t>
            </a:r>
            <a:r>
              <a:rPr lang="en-US" sz="2200" i="1" dirty="0"/>
              <a:t>M</a:t>
            </a:r>
            <a:r>
              <a:rPr lang="en-US" sz="2200" i="1" dirty="0">
                <a:ea typeface="Cambria Math" pitchFamily="18" charset="0"/>
              </a:rPr>
              <a:t>MMMMM </a:t>
            </a:r>
            <a:r>
              <a:rPr lang="en-US" sz="2200" dirty="0">
                <a:ea typeface="Cambria Math" pitchFamily="18" charset="0"/>
              </a:rPr>
              <a:t>as the machine operates until it halts.</a:t>
            </a:r>
            <a:endParaRPr lang="en-US" sz="2200" dirty="0"/>
          </a:p>
        </p:txBody>
      </p:sp>
    </p:spTree>
    <p:extLst>
      <p:ext uri="{BB962C8B-B14F-4D97-AF65-F5344CB8AC3E}">
        <p14:creationId xmlns:p14="http://schemas.microsoft.com/office/powerpoint/2010/main" val="21562626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1</a:t>
            </a:r>
          </a:p>
        </p:txBody>
      </p:sp>
      <p:sp>
        <p:nvSpPr>
          <p:cNvPr id="3" name="Content Placeholder 2"/>
          <p:cNvSpPr>
            <a:spLocks noGrp="1"/>
          </p:cNvSpPr>
          <p:nvPr>
            <p:ph idx="1"/>
          </p:nvPr>
        </p:nvSpPr>
        <p:spPr/>
        <p:txBody>
          <a:bodyPr/>
          <a:lstStyle/>
          <a:p>
            <a:pPr>
              <a:spcBef>
                <a:spcPts val="600"/>
              </a:spcBef>
            </a:pPr>
            <a:r>
              <a:rPr lang="en-US" sz="2000" dirty="0"/>
              <a:t>A Turing machine can be used to compute the values of a partial function.</a:t>
            </a:r>
          </a:p>
          <a:p>
            <a:pPr>
              <a:spcBef>
                <a:spcPts val="600"/>
              </a:spcBef>
            </a:pPr>
            <a:r>
              <a:rPr lang="en-US" sz="2000" dirty="0"/>
              <a:t>Suppose that the TM </a:t>
            </a:r>
            <a:r>
              <a:rPr lang="en-US" sz="2000" i="1" dirty="0"/>
              <a:t>T</a:t>
            </a:r>
            <a:r>
              <a:rPr lang="en-US" sz="2000" dirty="0"/>
              <a:t>, when given the string </a:t>
            </a:r>
            <a:r>
              <a:rPr lang="en-US" sz="2000" i="1" dirty="0"/>
              <a:t>x</a:t>
            </a:r>
            <a:r>
              <a:rPr lang="en-US" sz="2000" dirty="0"/>
              <a:t> as input, halts with the string </a:t>
            </a:r>
            <a:r>
              <a:rPr lang="en-US" sz="2000" i="1" dirty="0"/>
              <a:t>y</a:t>
            </a:r>
            <a:r>
              <a:rPr lang="en-US" sz="2000" dirty="0"/>
              <a:t> on its tape. We can then define </a:t>
            </a:r>
            <a:r>
              <a:rPr lang="en-US" sz="2000" i="1" dirty="0"/>
              <a:t>T</a:t>
            </a:r>
            <a:r>
              <a:rPr lang="en-US" sz="2000" dirty="0"/>
              <a:t>(</a:t>
            </a:r>
            <a:r>
              <a:rPr lang="en-US" sz="2000" i="1" dirty="0"/>
              <a:t>x</a:t>
            </a:r>
            <a:r>
              <a:rPr lang="en-US" sz="2000" dirty="0"/>
              <a:t>) = </a:t>
            </a:r>
            <a:r>
              <a:rPr lang="en-US" sz="2000" i="1" dirty="0"/>
              <a:t>y</a:t>
            </a:r>
            <a:r>
              <a:rPr lang="en-US" sz="2000" dirty="0"/>
              <a:t>.</a:t>
            </a:r>
          </a:p>
          <a:p>
            <a:pPr>
              <a:spcBef>
                <a:spcPts val="600"/>
              </a:spcBef>
            </a:pPr>
            <a:r>
              <a:rPr lang="en-US" sz="2000" dirty="0"/>
              <a:t>To consider a TM as a computer of functions from the set of </a:t>
            </a:r>
            <a:r>
              <a:rPr lang="en-US" sz="2000" i="1" dirty="0"/>
              <a:t>k</a:t>
            </a:r>
            <a:r>
              <a:rPr lang="en-US" sz="2000" dirty="0"/>
              <a:t>-tuples of nonnegative integers to the set of nonnegative integers, we use the </a:t>
            </a:r>
            <a:r>
              <a:rPr lang="en-US" sz="2000" i="1" dirty="0">
                <a:solidFill>
                  <a:schemeClr val="bg2"/>
                </a:solidFill>
              </a:rPr>
              <a:t>unary representation </a:t>
            </a:r>
            <a:r>
              <a:rPr lang="en-US" sz="2000" dirty="0"/>
              <a:t>of integers.</a:t>
            </a:r>
          </a:p>
          <a:p>
            <a:pPr>
              <a:spcBef>
                <a:spcPts val="600"/>
              </a:spcBef>
            </a:pPr>
            <a:r>
              <a:rPr lang="en-US" sz="2000" dirty="0"/>
              <a:t>A nonnegative integer </a:t>
            </a:r>
            <a:r>
              <a:rPr lang="en-US" sz="2000" i="1" dirty="0"/>
              <a:t>n</a:t>
            </a:r>
            <a:r>
              <a:rPr lang="en-US" sz="2000" dirty="0"/>
              <a:t> is represented by a string of </a:t>
            </a:r>
            <a:r>
              <a:rPr lang="en-US" sz="2000" i="1" dirty="0"/>
              <a:t>n</a:t>
            </a:r>
            <a:r>
              <a:rPr lang="en-US" sz="2000" dirty="0"/>
              <a:t> + </a:t>
            </a:r>
            <a:r>
              <a:rPr lang="en-US" sz="2000" dirty="0">
                <a:ea typeface="Cambria Math" pitchFamily="18" charset="0"/>
              </a:rPr>
              <a:t>1</a:t>
            </a:r>
            <a:r>
              <a:rPr lang="en-US" sz="2000" dirty="0"/>
              <a:t> </a:t>
            </a:r>
            <a:r>
              <a:rPr lang="en-US" sz="2000" dirty="0">
                <a:ea typeface="Cambria Math" pitchFamily="18" charset="0"/>
              </a:rPr>
              <a:t>1</a:t>
            </a:r>
            <a:r>
              <a:rPr lang="en-US" sz="2000" dirty="0"/>
              <a:t>s. So, </a:t>
            </a:r>
            <a:r>
              <a:rPr lang="en-US" sz="2000" dirty="0">
                <a:ea typeface="Cambria Math" pitchFamily="18" charset="0"/>
              </a:rPr>
              <a:t>0</a:t>
            </a:r>
            <a:r>
              <a:rPr lang="en-US" sz="2000" dirty="0"/>
              <a:t> is represented by </a:t>
            </a:r>
            <a:r>
              <a:rPr lang="en-US" sz="2000" dirty="0">
                <a:ea typeface="Cambria Math" pitchFamily="18" charset="0"/>
              </a:rPr>
              <a:t>1</a:t>
            </a:r>
            <a:r>
              <a:rPr lang="en-US" sz="2000" dirty="0"/>
              <a:t>, </a:t>
            </a:r>
            <a:r>
              <a:rPr lang="en-US" sz="2000" dirty="0">
                <a:ea typeface="Cambria Math" pitchFamily="18" charset="0"/>
              </a:rPr>
              <a:t>5</a:t>
            </a:r>
            <a:r>
              <a:rPr lang="en-US" sz="2000" dirty="0"/>
              <a:t> by </a:t>
            </a:r>
            <a:r>
              <a:rPr lang="en-US" sz="2000" dirty="0">
                <a:ea typeface="Cambria Math" pitchFamily="18" charset="0"/>
              </a:rPr>
              <a:t>111111,</a:t>
            </a:r>
            <a:r>
              <a:rPr lang="en-US" sz="2000" dirty="0"/>
              <a:t> etc.</a:t>
            </a:r>
          </a:p>
          <a:p>
            <a:pPr>
              <a:spcBef>
                <a:spcPts val="600"/>
              </a:spcBef>
            </a:pPr>
            <a:r>
              <a:rPr lang="en-US" sz="2000" dirty="0"/>
              <a:t>To represent an input that is a </a:t>
            </a:r>
            <a:r>
              <a:rPr lang="en-US" sz="2000" i="1" dirty="0"/>
              <a:t>k</a:t>
            </a:r>
            <a:r>
              <a:rPr lang="en-US" sz="2000" dirty="0"/>
              <a:t>-tuple of integers, we represent each integer in the </a:t>
            </a:r>
            <a:r>
              <a:rPr lang="en-US" sz="2000" i="1" dirty="0"/>
              <a:t>k</a:t>
            </a:r>
            <a:r>
              <a:rPr lang="en-US" sz="2000" dirty="0"/>
              <a:t>-tuple separately and separate these representations using asterisks.  For example, (</a:t>
            </a:r>
            <a:r>
              <a:rPr lang="en-US" sz="2000" dirty="0">
                <a:ea typeface="Cambria Math" pitchFamily="18" charset="0"/>
              </a:rPr>
              <a:t>2,0,1,3</a:t>
            </a:r>
            <a:r>
              <a:rPr lang="en-US" sz="2000" dirty="0"/>
              <a:t>) is represented by </a:t>
            </a:r>
            <a:r>
              <a:rPr lang="en-US" sz="2000" dirty="0">
                <a:ea typeface="Cambria Math" pitchFamily="18" charset="0"/>
              </a:rPr>
              <a:t>111*1*11*1111</a:t>
            </a:r>
            <a:r>
              <a:rPr lang="en-US" sz="2000" dirty="0"/>
              <a:t>. </a:t>
            </a:r>
          </a:p>
          <a:p>
            <a:pPr>
              <a:spcBef>
                <a:spcPts val="600"/>
              </a:spcBef>
            </a:pPr>
            <a:r>
              <a:rPr lang="en-US" sz="2000" dirty="0"/>
              <a:t>Constructing a Turing machine that computes a particular function can be extremely complicated. Fortunately, the ability of Turing machines to compute functions is of theoretical, rather than practical, interest.</a:t>
            </a:r>
          </a:p>
        </p:txBody>
      </p:sp>
    </p:spTree>
    <p:extLst>
      <p:ext uri="{BB962C8B-B14F-4D97-AF65-F5344CB8AC3E}">
        <p14:creationId xmlns:p14="http://schemas.microsoft.com/office/powerpoint/2010/main" val="18945195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2</a:t>
            </a:r>
            <a:endParaRPr lang="en-US" dirty="0"/>
          </a:p>
        </p:txBody>
      </p:sp>
      <p:sp>
        <p:nvSpPr>
          <p:cNvPr id="3" name="Content Placeholder 2"/>
          <p:cNvSpPr>
            <a:spLocks noGrp="1"/>
          </p:cNvSpPr>
          <p:nvPr>
            <p:ph idx="1"/>
          </p:nvPr>
        </p:nvSpPr>
        <p:spPr>
          <a:xfrm>
            <a:off x="457200" y="1295400"/>
            <a:ext cx="6126480" cy="457200"/>
          </a:xfrm>
        </p:spPr>
        <p:txBody>
          <a:bodyPr/>
          <a:lstStyle/>
          <a:p>
            <a:r>
              <a:rPr lang="en-US" sz="2400" dirty="0"/>
              <a:t>To construct a TM </a:t>
            </a:r>
            <a:r>
              <a:rPr lang="en-US" sz="2400" i="1" dirty="0"/>
              <a:t>T</a:t>
            </a:r>
            <a:r>
              <a:rPr lang="en-US" sz="2400" dirty="0"/>
              <a:t> that computes the function</a:t>
            </a:r>
          </a:p>
        </p:txBody>
      </p:sp>
      <p:graphicFrame>
        <p:nvGraphicFramePr>
          <p:cNvPr id="9" name="Object 3"/>
          <p:cNvGraphicFramePr>
            <a:graphicFrameLocks noChangeAspect="1"/>
          </p:cNvGraphicFramePr>
          <p:nvPr>
            <p:extLst>
              <p:ext uri="{D42A27DB-BD31-4B8C-83A1-F6EECF244321}">
                <p14:modId xmlns:p14="http://schemas.microsoft.com/office/powerpoint/2010/main" val="853263325"/>
              </p:ext>
            </p:extLst>
          </p:nvPr>
        </p:nvGraphicFramePr>
        <p:xfrm>
          <a:off x="6477000" y="1320800"/>
          <a:ext cx="2336400" cy="507600"/>
        </p:xfrm>
        <a:graphic>
          <a:graphicData uri="http://schemas.openxmlformats.org/presentationml/2006/ole">
            <mc:AlternateContent xmlns:mc="http://schemas.openxmlformats.org/markup-compatibility/2006">
              <mc:Choice xmlns:v="urn:schemas-microsoft-com:vml" Requires="v">
                <p:oleObj spid="_x0000_s7170" name="Equation" r:id="rId3" imgW="1168200" imgH="253800" progId="Equation.DSMT4">
                  <p:embed/>
                </p:oleObj>
              </mc:Choice>
              <mc:Fallback>
                <p:oleObj name="Equation" r:id="rId3" imgW="1168200" imgH="253800" progId="Equation.DSMT4">
                  <p:embed/>
                  <p:pic>
                    <p:nvPicPr>
                      <p:cNvPr id="9" name="Object 3"/>
                      <p:cNvPicPr/>
                      <p:nvPr/>
                    </p:nvPicPr>
                    <p:blipFill>
                      <a:blip r:embed="rId4"/>
                      <a:stretch>
                        <a:fillRect/>
                      </a:stretch>
                    </p:blipFill>
                    <p:spPr>
                      <a:xfrm>
                        <a:off x="6477000" y="1320800"/>
                        <a:ext cx="2336400" cy="507600"/>
                      </a:xfrm>
                      <a:prstGeom prst="rect">
                        <a:avLst/>
                      </a:prstGeom>
                    </p:spPr>
                  </p:pic>
                </p:oleObj>
              </mc:Fallback>
            </mc:AlternateContent>
          </a:graphicData>
        </a:graphic>
      </p:graphicFrame>
      <p:sp>
        <p:nvSpPr>
          <p:cNvPr id="4" name="Content Placeholder 4"/>
          <p:cNvSpPr>
            <a:spLocks noGrp="1"/>
          </p:cNvSpPr>
          <p:nvPr>
            <p:ph idx="13"/>
          </p:nvPr>
        </p:nvSpPr>
        <p:spPr>
          <a:xfrm>
            <a:off x="457200" y="1676400"/>
            <a:ext cx="8229600" cy="838200"/>
          </a:xfrm>
        </p:spPr>
        <p:txBody>
          <a:bodyPr/>
          <a:lstStyle/>
          <a:p>
            <a:r>
              <a:rPr lang="en-US" sz="2400" dirty="0"/>
              <a:t>we first represent the pair (</a:t>
            </a:r>
            <a:r>
              <a:rPr lang="en-US" sz="2400" i="1" dirty="0"/>
              <a:t>n</a:t>
            </a:r>
            <a:r>
              <a:rPr lang="en-US" sz="2400" baseline="-25000" dirty="0">
                <a:ea typeface="Cambria Math" pitchFamily="18" charset="0"/>
              </a:rPr>
              <a:t>1</a:t>
            </a:r>
            <a:r>
              <a:rPr lang="en-US" sz="2400" dirty="0"/>
              <a:t>,</a:t>
            </a:r>
            <a:r>
              <a:rPr lang="en-US" sz="2400" i="1" dirty="0"/>
              <a:t>n</a:t>
            </a:r>
            <a:r>
              <a:rPr lang="en-US" sz="2400" baseline="-25000" dirty="0">
                <a:ea typeface="Cambria Math" pitchFamily="18" charset="0"/>
              </a:rPr>
              <a:t>2</a:t>
            </a:r>
            <a:r>
              <a:rPr lang="en-US" sz="2400" dirty="0"/>
              <a:t>) by a string of </a:t>
            </a:r>
            <a:r>
              <a:rPr lang="en-US" sz="2400" i="1" dirty="0"/>
              <a:t>n</a:t>
            </a:r>
            <a:r>
              <a:rPr lang="en-US" sz="2400" baseline="-25000" dirty="0">
                <a:ea typeface="Cambria Math" pitchFamily="18" charset="0"/>
              </a:rPr>
              <a:t>1</a:t>
            </a:r>
            <a:r>
              <a:rPr lang="en-US" sz="2400" dirty="0"/>
              <a:t> + </a:t>
            </a:r>
            <a:r>
              <a:rPr lang="en-US" sz="2400" dirty="0">
                <a:ea typeface="Cambria Math" pitchFamily="18" charset="0"/>
              </a:rPr>
              <a:t>1</a:t>
            </a:r>
            <a:r>
              <a:rPr lang="en-US" sz="2400" dirty="0"/>
              <a:t> </a:t>
            </a:r>
            <a:r>
              <a:rPr lang="en-US" sz="2400" dirty="0">
                <a:ea typeface="Cambria Math" pitchFamily="18" charset="0"/>
              </a:rPr>
              <a:t>1s followed by an asterisk, followed by </a:t>
            </a:r>
            <a:r>
              <a:rPr lang="en-US" sz="2400" i="1" dirty="0"/>
              <a:t>n</a:t>
            </a:r>
            <a:r>
              <a:rPr lang="en-US" sz="2400" baseline="-25000" dirty="0">
                <a:ea typeface="Cambria Math" pitchFamily="18" charset="0"/>
              </a:rPr>
              <a:t>2</a:t>
            </a:r>
            <a:r>
              <a:rPr lang="en-US" sz="2400" dirty="0"/>
              <a:t> + </a:t>
            </a:r>
            <a:r>
              <a:rPr lang="en-US" sz="2400" dirty="0">
                <a:ea typeface="Cambria Math" pitchFamily="18" charset="0"/>
              </a:rPr>
              <a:t>1</a:t>
            </a:r>
            <a:r>
              <a:rPr lang="en-US" sz="2400" dirty="0"/>
              <a:t> </a:t>
            </a:r>
            <a:r>
              <a:rPr lang="en-US" sz="2400" dirty="0">
                <a:ea typeface="Cambria Math" pitchFamily="18" charset="0"/>
              </a:rPr>
              <a:t>1s</a:t>
            </a:r>
            <a:r>
              <a:rPr lang="en-US" sz="2400" dirty="0"/>
              <a:t>.</a:t>
            </a:r>
          </a:p>
        </p:txBody>
      </p:sp>
      <p:sp>
        <p:nvSpPr>
          <p:cNvPr id="5" name="Content Placeholder 5"/>
          <p:cNvSpPr>
            <a:spLocks noGrp="1"/>
          </p:cNvSpPr>
          <p:nvPr>
            <p:ph idx="14"/>
          </p:nvPr>
        </p:nvSpPr>
        <p:spPr>
          <a:xfrm>
            <a:off x="457200" y="2578100"/>
            <a:ext cx="8229600" cy="4038600"/>
          </a:xfrm>
        </p:spPr>
        <p:txBody>
          <a:bodyPr/>
          <a:lstStyle/>
          <a:p>
            <a:pPr>
              <a:spcBef>
                <a:spcPts val="600"/>
              </a:spcBef>
            </a:pPr>
            <a:r>
              <a:rPr lang="en-US" sz="2400" dirty="0"/>
              <a:t>The machine starts at the leftmost </a:t>
            </a:r>
            <a:r>
              <a:rPr lang="en-US" sz="2400" dirty="0">
                <a:ea typeface="Cambria Math" pitchFamily="18" charset="0"/>
              </a:rPr>
              <a:t>1</a:t>
            </a:r>
            <a:r>
              <a:rPr lang="en-US" sz="2400" dirty="0"/>
              <a:t> of the input string,  and proceeds to erase this </a:t>
            </a:r>
            <a:r>
              <a:rPr lang="en-US" sz="2400" dirty="0">
                <a:ea typeface="Cambria Math" pitchFamily="18" charset="0"/>
              </a:rPr>
              <a:t>1</a:t>
            </a:r>
            <a:r>
              <a:rPr lang="en-US" sz="2400" dirty="0"/>
              <a:t>. </a:t>
            </a:r>
          </a:p>
          <a:p>
            <a:pPr>
              <a:spcBef>
                <a:spcPts val="600"/>
              </a:spcBef>
            </a:pPr>
            <a:r>
              <a:rPr lang="en-US" sz="2400" dirty="0"/>
              <a:t>If the next character is an asterisk, </a:t>
            </a:r>
            <a:r>
              <a:rPr lang="en-US" sz="2400" i="1" dirty="0"/>
              <a:t>n</a:t>
            </a:r>
            <a:r>
              <a:rPr lang="en-US" sz="2400" baseline="-25000" dirty="0">
                <a:ea typeface="Cambria Math" pitchFamily="18" charset="0"/>
              </a:rPr>
              <a:t>1 </a:t>
            </a:r>
            <a:r>
              <a:rPr lang="en-US" sz="2400" dirty="0"/>
              <a:t>= </a:t>
            </a:r>
            <a:r>
              <a:rPr lang="en-US" sz="2400" dirty="0">
                <a:ea typeface="Cambria Math" pitchFamily="18" charset="0"/>
              </a:rPr>
              <a:t>0</a:t>
            </a:r>
            <a:r>
              <a:rPr lang="en-US" sz="2400" dirty="0"/>
              <a:t>. In this case, it replaces the asterisk with a blank and halts.</a:t>
            </a:r>
          </a:p>
          <a:p>
            <a:pPr>
              <a:spcBef>
                <a:spcPts val="600"/>
              </a:spcBef>
            </a:pPr>
            <a:r>
              <a:rPr lang="en-US" sz="2400" dirty="0"/>
              <a:t>Otherwise, it erases the next </a:t>
            </a:r>
            <a:r>
              <a:rPr lang="en-US" sz="2400" dirty="0">
                <a:ea typeface="Cambria Math" pitchFamily="18" charset="0"/>
              </a:rPr>
              <a:t>1</a:t>
            </a:r>
            <a:r>
              <a:rPr lang="en-US" sz="2400" dirty="0"/>
              <a:t>, and then passes over the remaining </a:t>
            </a:r>
            <a:r>
              <a:rPr lang="en-US" sz="2400" dirty="0">
                <a:ea typeface="Cambria Math" pitchFamily="18" charset="0"/>
              </a:rPr>
              <a:t>1</a:t>
            </a:r>
            <a:r>
              <a:rPr lang="en-US" sz="2400" dirty="0"/>
              <a:t>s, until it comes to the asterisk. </a:t>
            </a:r>
          </a:p>
          <a:p>
            <a:pPr>
              <a:spcBef>
                <a:spcPts val="600"/>
              </a:spcBef>
            </a:pPr>
            <a:r>
              <a:rPr lang="en-US" sz="2400" dirty="0"/>
              <a:t>The asterisk is then replaced by a </a:t>
            </a:r>
            <a:r>
              <a:rPr lang="en-US" sz="2400" dirty="0">
                <a:ea typeface="Cambria Math" pitchFamily="18" charset="0"/>
              </a:rPr>
              <a:t>1</a:t>
            </a:r>
            <a:r>
              <a:rPr lang="en-US" sz="2400" dirty="0"/>
              <a:t>. </a:t>
            </a:r>
          </a:p>
          <a:p>
            <a:pPr>
              <a:spcBef>
                <a:spcPts val="600"/>
              </a:spcBef>
            </a:pPr>
            <a:r>
              <a:rPr lang="en-US" sz="2400" dirty="0"/>
              <a:t>The five-tuples defining this Turing machine are: (</a:t>
            </a:r>
            <a:r>
              <a:rPr lang="en-US" sz="2400" i="1" dirty="0"/>
              <a:t>s</a:t>
            </a:r>
            <a:r>
              <a:rPr lang="en-US" sz="2400" baseline="-25000" dirty="0">
                <a:ea typeface="Cambria Math" pitchFamily="18" charset="0"/>
              </a:rPr>
              <a:t>0</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1</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1</a:t>
            </a:r>
            <a:r>
              <a:rPr lang="en-US" sz="2400" dirty="0"/>
              <a:t>, </a:t>
            </a:r>
            <a:r>
              <a:rPr lang="en-US" sz="2400" dirty="0">
                <a:ea typeface="Cambria Math"/>
              </a:rPr>
              <a:t>∗</a:t>
            </a:r>
            <a:r>
              <a:rPr lang="en-US" sz="2400" dirty="0"/>
              <a:t>, </a:t>
            </a:r>
            <a:r>
              <a:rPr lang="en-US" sz="2400" i="1" dirty="0"/>
              <a:t>s</a:t>
            </a:r>
            <a:r>
              <a:rPr lang="en-US" sz="2400" baseline="-25000" dirty="0">
                <a:ea typeface="Cambria Math" pitchFamily="18" charset="0"/>
              </a:rPr>
              <a:t>3</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1</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pitchFamily="18" charset="0"/>
              </a:rPr>
              <a:t>1</a:t>
            </a:r>
            <a:r>
              <a:rPr lang="en-US" sz="2400" dirty="0"/>
              <a:t>, </a:t>
            </a:r>
            <a:r>
              <a:rPr lang="en-US" sz="2400" i="1" dirty="0"/>
              <a:t>R</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a:rPr>
              <a:t>∗</a:t>
            </a:r>
            <a:r>
              <a:rPr lang="en-US" sz="2400" dirty="0"/>
              <a:t>, </a:t>
            </a:r>
            <a:r>
              <a:rPr lang="en-US" sz="2400" i="1" dirty="0"/>
              <a:t>s</a:t>
            </a:r>
            <a:r>
              <a:rPr lang="en-US" sz="2400" baseline="-25000" dirty="0">
                <a:ea typeface="Cambria Math" pitchFamily="18" charset="0"/>
              </a:rPr>
              <a:t>3</a:t>
            </a:r>
            <a:r>
              <a:rPr lang="en-US" sz="2400" dirty="0"/>
              <a:t>, </a:t>
            </a:r>
            <a:r>
              <a:rPr lang="en-US" sz="2400" dirty="0">
                <a:ea typeface="Cambria Math" pitchFamily="18" charset="0"/>
              </a:rPr>
              <a:t>1</a:t>
            </a:r>
            <a:r>
              <a:rPr lang="en-US" sz="2400" dirty="0"/>
              <a:t>, </a:t>
            </a:r>
            <a:r>
              <a:rPr lang="en-US" sz="2400" i="1" dirty="0"/>
              <a:t>R</a:t>
            </a:r>
            <a:r>
              <a:rPr lang="en-US" sz="2400" dirty="0"/>
              <a:t>).</a:t>
            </a:r>
          </a:p>
        </p:txBody>
      </p:sp>
    </p:spTree>
    <p:extLst>
      <p:ext uri="{BB962C8B-B14F-4D97-AF65-F5344CB8AC3E}">
        <p14:creationId xmlns:p14="http://schemas.microsoft.com/office/powerpoint/2010/main" val="89485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Derivations </a:t>
            </a:r>
            <a:r>
              <a:rPr lang="zh-CN" altLang="en-US" dirty="0"/>
              <a:t>派生</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r>
                  <a:rPr lang="en-US" sz="2200" dirty="0"/>
                  <a:t>Let </a:t>
                </a:r>
                <a:r>
                  <a:rPr lang="en-US" sz="2200" i="1" dirty="0">
                    <a:solidFill>
                      <a:schemeClr val="bg2"/>
                    </a:solidFill>
                  </a:rPr>
                  <a:t>G =</a:t>
                </a:r>
                <a:r>
                  <a:rPr lang="en-US" sz="2200" dirty="0">
                    <a:solidFill>
                      <a:schemeClr val="bg2"/>
                    </a:solidFill>
                  </a:rPr>
                  <a:t>(</a:t>
                </a:r>
                <a:r>
                  <a:rPr lang="en-US" sz="2200" i="1" dirty="0">
                    <a:solidFill>
                      <a:schemeClr val="bg2"/>
                    </a:solidFill>
                  </a:rPr>
                  <a:t>V, T, S, P</a:t>
                </a:r>
                <a:r>
                  <a:rPr lang="en-US" sz="2200" dirty="0">
                    <a:solidFill>
                      <a:schemeClr val="bg2"/>
                    </a:solidFill>
                  </a:rPr>
                  <a:t>) </a:t>
                </a:r>
                <a:r>
                  <a:rPr lang="en-US" sz="2200" dirty="0"/>
                  <a:t>be a phrase-structure grammar. Let </a:t>
                </a:r>
                <a:r>
                  <a:rPr lang="en-US" sz="2200" i="1" dirty="0">
                    <a:solidFill>
                      <a:schemeClr val="bg2"/>
                    </a:solidFill>
                  </a:rPr>
                  <a:t>w</a:t>
                </a:r>
                <a:r>
                  <a:rPr lang="en-US" sz="2200" baseline="-25000" dirty="0">
                    <a:solidFill>
                      <a:schemeClr val="bg2"/>
                    </a:solidFill>
                    <a:ea typeface="Cambria Math" pitchFamily="18" charset="0"/>
                  </a:rPr>
                  <a:t>0</a:t>
                </a:r>
                <a:r>
                  <a:rPr lang="en-US" sz="2200" dirty="0">
                    <a:solidFill>
                      <a:schemeClr val="bg2"/>
                    </a:solidFill>
                  </a:rPr>
                  <a:t> = </a:t>
                </a:r>
                <a:r>
                  <a:rPr lang="en-US" sz="2200" i="1" dirty="0">
                    <a:solidFill>
                      <a:schemeClr val="bg2"/>
                    </a:solidFill>
                  </a:rPr>
                  <a:t>lz</a:t>
                </a:r>
                <a:r>
                  <a:rPr lang="en-US" sz="2200" baseline="-25000" dirty="0">
                    <a:solidFill>
                      <a:schemeClr val="bg2"/>
                    </a:solidFill>
                    <a:ea typeface="Cambria Math" pitchFamily="18" charset="0"/>
                  </a:rPr>
                  <a:t>0</a:t>
                </a:r>
                <a:r>
                  <a:rPr lang="en-US" sz="2200" i="1" dirty="0">
                    <a:solidFill>
                      <a:schemeClr val="bg2"/>
                    </a:solidFill>
                  </a:rPr>
                  <a:t>r</a:t>
                </a:r>
                <a:r>
                  <a:rPr lang="en-US" sz="2200" dirty="0">
                    <a:solidFill>
                      <a:schemeClr val="bg2"/>
                    </a:solidFill>
                  </a:rPr>
                  <a:t> </a:t>
                </a:r>
                <a:r>
                  <a:rPr lang="en-US" sz="2200" dirty="0"/>
                  <a:t>(that is the concatenation of </a:t>
                </a:r>
                <a:r>
                  <a:rPr lang="en-US" sz="2200" i="1" dirty="0"/>
                  <a:t>l</a:t>
                </a:r>
                <a:r>
                  <a:rPr lang="en-US" sz="2200" dirty="0"/>
                  <a:t>, </a:t>
                </a:r>
                <a:r>
                  <a:rPr lang="en-US" sz="2200" i="1" dirty="0"/>
                  <a:t>z</a:t>
                </a:r>
                <a:r>
                  <a:rPr lang="en-US" sz="2200" baseline="-25000" dirty="0">
                    <a:ea typeface="Cambria Math" pitchFamily="18" charset="0"/>
                  </a:rPr>
                  <a:t>0</a:t>
                </a:r>
                <a:r>
                  <a:rPr lang="en-US" sz="2200" dirty="0"/>
                  <a:t>, and </a:t>
                </a:r>
                <a:r>
                  <a:rPr lang="en-US" sz="2200" i="1" dirty="0"/>
                  <a:t>r</a:t>
                </a:r>
                <a:r>
                  <a:rPr lang="en-US" sz="2200" dirty="0"/>
                  <a:t>) and</a:t>
                </a:r>
                <a:r>
                  <a:rPr lang="en-US" sz="2200" i="1" dirty="0"/>
                  <a:t> </a:t>
                </a:r>
                <a:r>
                  <a:rPr lang="en-US" sz="2200" i="1" dirty="0">
                    <a:solidFill>
                      <a:schemeClr val="bg2"/>
                    </a:solidFill>
                  </a:rPr>
                  <a:t>w</a:t>
                </a:r>
                <a:r>
                  <a:rPr lang="en-US" sz="2200" baseline="-25000" dirty="0">
                    <a:solidFill>
                      <a:schemeClr val="bg2"/>
                    </a:solidFill>
                    <a:ea typeface="Cambria Math" pitchFamily="18" charset="0"/>
                  </a:rPr>
                  <a:t>1</a:t>
                </a:r>
                <a:r>
                  <a:rPr lang="en-US" sz="2200" dirty="0">
                    <a:solidFill>
                      <a:schemeClr val="bg2"/>
                    </a:solidFill>
                  </a:rPr>
                  <a:t> = </a:t>
                </a:r>
                <a:r>
                  <a:rPr lang="en-US" sz="2200" i="1" dirty="0">
                    <a:solidFill>
                      <a:schemeClr val="bg2"/>
                    </a:solidFill>
                  </a:rPr>
                  <a:t>lz</a:t>
                </a:r>
                <a:r>
                  <a:rPr lang="en-US" sz="2200" baseline="-25000" dirty="0">
                    <a:solidFill>
                      <a:schemeClr val="bg2"/>
                    </a:solidFill>
                    <a:ea typeface="Cambria Math" pitchFamily="18" charset="0"/>
                  </a:rPr>
                  <a:t>1</a:t>
                </a:r>
                <a:r>
                  <a:rPr lang="en-US" sz="2200" i="1" dirty="0">
                    <a:solidFill>
                      <a:schemeClr val="bg2"/>
                    </a:solidFill>
                  </a:rPr>
                  <a:t>r</a:t>
                </a:r>
                <a:r>
                  <a:rPr lang="en-US" sz="2200" dirty="0">
                    <a:solidFill>
                      <a:schemeClr val="bg2"/>
                    </a:solidFill>
                  </a:rPr>
                  <a:t> </a:t>
                </a:r>
                <a:r>
                  <a:rPr lang="en-US" sz="2200" dirty="0"/>
                  <a:t>be strings over </a:t>
                </a:r>
                <a:r>
                  <a:rPr lang="en-US" sz="2200" i="1" dirty="0"/>
                  <a:t>V</a:t>
                </a:r>
                <a:r>
                  <a:rPr lang="en-US" sz="2200" dirty="0"/>
                  <a:t>. If</a:t>
                </a:r>
                <a:br>
                  <a:rPr lang="en-US" sz="2200" dirty="0"/>
                </a:br>
                <a:r>
                  <a:rPr lang="en-US" sz="2200" i="1" dirty="0">
                    <a:solidFill>
                      <a:schemeClr val="bg2"/>
                    </a:solidFill>
                  </a:rPr>
                  <a:t>z</a:t>
                </a:r>
                <a:r>
                  <a:rPr lang="en-US" sz="2200" baseline="-25000" dirty="0">
                    <a:solidFill>
                      <a:schemeClr val="bg2"/>
                    </a:solidFill>
                    <a:ea typeface="Cambria Math" pitchFamily="18" charset="0"/>
                  </a:rPr>
                  <a:t>0 </a:t>
                </a:r>
                <a:r>
                  <a:rPr lang="en-US" sz="2200" dirty="0">
                    <a:solidFill>
                      <a:schemeClr val="bg2"/>
                    </a:solidFill>
                    <a:ea typeface="Cambria Math"/>
                  </a:rPr>
                  <a:t>→ </a:t>
                </a:r>
                <a:r>
                  <a:rPr lang="en-US" sz="2200" i="1" dirty="0">
                    <a:solidFill>
                      <a:schemeClr val="bg2"/>
                    </a:solidFill>
                  </a:rPr>
                  <a:t>z</a:t>
                </a:r>
                <a:r>
                  <a:rPr lang="en-US" sz="2200" baseline="-25000" dirty="0">
                    <a:solidFill>
                      <a:schemeClr val="bg2"/>
                    </a:solidFill>
                    <a:ea typeface="Cambria Math" pitchFamily="18" charset="0"/>
                  </a:rPr>
                  <a:t>1</a:t>
                </a:r>
                <a:r>
                  <a:rPr lang="en-US" sz="2200" dirty="0">
                    <a:solidFill>
                      <a:schemeClr val="bg2"/>
                    </a:solidFill>
                  </a:rPr>
                  <a:t> </a:t>
                </a:r>
                <a:r>
                  <a:rPr lang="en-US" sz="2200" dirty="0"/>
                  <a:t>is a production of </a:t>
                </a:r>
                <a:r>
                  <a:rPr lang="en-US" sz="2200" i="1" dirty="0"/>
                  <a:t>G</a:t>
                </a:r>
                <a:r>
                  <a:rPr lang="en-US" sz="2200" dirty="0"/>
                  <a:t>, we say that </a:t>
                </a:r>
                <a:r>
                  <a:rPr lang="en-US" sz="2200" i="1" dirty="0"/>
                  <a:t>w</a:t>
                </a:r>
                <a:r>
                  <a:rPr lang="en-US" sz="2200" baseline="-25000" dirty="0">
                    <a:ea typeface="Cambria Math" pitchFamily="18" charset="0"/>
                  </a:rPr>
                  <a:t>1</a:t>
                </a:r>
                <a:r>
                  <a:rPr lang="en-US" sz="2200" dirty="0"/>
                  <a:t> is </a:t>
                </a:r>
                <a:r>
                  <a:rPr lang="en-US" sz="2200" i="1" dirty="0">
                    <a:solidFill>
                      <a:schemeClr val="bg2"/>
                    </a:solidFill>
                  </a:rPr>
                  <a:t>directly derivable</a:t>
                </a:r>
                <a:r>
                  <a:rPr lang="en-US" sz="2200" dirty="0">
                    <a:solidFill>
                      <a:schemeClr val="bg2"/>
                    </a:solidFill>
                  </a:rPr>
                  <a:t> </a:t>
                </a:r>
                <a:r>
                  <a:rPr lang="en-US" sz="2200" dirty="0"/>
                  <a:t>(</a:t>
                </a:r>
                <a:r>
                  <a:rPr lang="zh-CN" altLang="en-US" sz="2200" dirty="0"/>
                  <a:t>直接派生</a:t>
                </a:r>
                <a:r>
                  <a:rPr lang="en-US" sz="2200" dirty="0"/>
                  <a:t>) from </a:t>
                </a:r>
                <a:r>
                  <a:rPr lang="en-US" sz="2200" i="1" dirty="0"/>
                  <a:t>w</a:t>
                </a:r>
                <a:r>
                  <a:rPr lang="en-US" sz="2200" baseline="-25000" dirty="0">
                    <a:ea typeface="Cambria Math" pitchFamily="18" charset="0"/>
                  </a:rPr>
                  <a:t>0</a:t>
                </a:r>
                <a:r>
                  <a:rPr lang="en-US" sz="2200" dirty="0"/>
                  <a:t>  and write </a:t>
                </a:r>
                <a:r>
                  <a:rPr lang="en-US" sz="2200" i="1" dirty="0">
                    <a:solidFill>
                      <a:schemeClr val="bg2"/>
                    </a:solidFill>
                  </a:rPr>
                  <a:t>w</a:t>
                </a:r>
                <a:r>
                  <a:rPr lang="en-US" sz="2200" baseline="-25000" dirty="0">
                    <a:solidFill>
                      <a:schemeClr val="bg2"/>
                    </a:solidFill>
                    <a:ea typeface="Cambria Math" pitchFamily="18" charset="0"/>
                  </a:rPr>
                  <a:t>0</a:t>
                </a:r>
                <a:r>
                  <a:rPr lang="en-US" sz="2200" dirty="0">
                    <a:solidFill>
                      <a:schemeClr val="bg2"/>
                    </a:solidFill>
                  </a:rPr>
                  <a:t> </a:t>
                </a:r>
                <a:r>
                  <a:rPr lang="en-US" sz="2200" dirty="0">
                    <a:solidFill>
                      <a:schemeClr val="bg2"/>
                    </a:solidFill>
                    <a:ea typeface="Cambria Math"/>
                  </a:rPr>
                  <a:t>⇒</a:t>
                </a:r>
                <a:r>
                  <a:rPr lang="en-US" sz="2200" i="1" dirty="0">
                    <a:solidFill>
                      <a:schemeClr val="bg2"/>
                    </a:solidFill>
                  </a:rPr>
                  <a:t>w</a:t>
                </a:r>
                <a:r>
                  <a:rPr lang="en-US" sz="2200" baseline="-25000" dirty="0">
                    <a:solidFill>
                      <a:schemeClr val="bg2"/>
                    </a:solidFill>
                    <a:ea typeface="Cambria Math" pitchFamily="18" charset="0"/>
                  </a:rPr>
                  <a:t>1</a:t>
                </a:r>
                <a:r>
                  <a:rPr lang="en-US" sz="2200" dirty="0"/>
                  <a:t>.</a:t>
                </a:r>
              </a:p>
              <a:p>
                <a:r>
                  <a:rPr lang="en-US" sz="2200" dirty="0"/>
                  <a:t>If </a:t>
                </a:r>
                <a:r>
                  <a:rPr lang="en-US" sz="2200" i="1" dirty="0"/>
                  <a:t>w</a:t>
                </a:r>
                <a:r>
                  <a:rPr lang="en-US" sz="2200" baseline="-25000" dirty="0">
                    <a:ea typeface="Cambria Math" pitchFamily="18" charset="0"/>
                  </a:rPr>
                  <a:t>0</a:t>
                </a:r>
                <a:r>
                  <a:rPr lang="en-US" sz="2200" dirty="0"/>
                  <a:t>,</a:t>
                </a:r>
                <a:r>
                  <a:rPr lang="en-US" sz="2200" i="1" dirty="0"/>
                  <a:t>w</a:t>
                </a:r>
                <a:r>
                  <a:rPr lang="en-US" sz="2200" baseline="-25000" dirty="0">
                    <a:ea typeface="Cambria Math" pitchFamily="18" charset="0"/>
                  </a:rPr>
                  <a:t>1</a:t>
                </a:r>
                <a:r>
                  <a:rPr lang="en-US" sz="2200" dirty="0"/>
                  <a:t>, ...,</a:t>
                </a:r>
                <a:r>
                  <a:rPr lang="en-US" sz="2200" i="1" dirty="0" err="1"/>
                  <a:t>w</a:t>
                </a:r>
                <a:r>
                  <a:rPr lang="en-US" sz="2200" i="1" baseline="-25000" dirty="0" err="1"/>
                  <a:t>n</a:t>
                </a:r>
                <a:r>
                  <a:rPr lang="en-US" sz="2200" dirty="0"/>
                  <a:t> are strings over </a:t>
                </a:r>
                <a:r>
                  <a:rPr lang="en-US" sz="2200" i="1" dirty="0"/>
                  <a:t>V</a:t>
                </a:r>
                <a:r>
                  <a:rPr lang="en-US" sz="2200" dirty="0"/>
                  <a:t> such that </a:t>
                </a:r>
                <a:r>
                  <a:rPr lang="en-US" sz="2200" i="1" dirty="0"/>
                  <a:t>w</a:t>
                </a:r>
                <a:r>
                  <a:rPr lang="en-US" sz="2200" baseline="-25000" dirty="0">
                    <a:ea typeface="Cambria Math" pitchFamily="18" charset="0"/>
                  </a:rPr>
                  <a:t>0</a:t>
                </a:r>
                <a:r>
                  <a:rPr lang="en-US" sz="2200" dirty="0"/>
                  <a:t> </a:t>
                </a:r>
                <a:r>
                  <a:rPr lang="en-US" sz="2200" dirty="0">
                    <a:ea typeface="Cambria Math"/>
                  </a:rPr>
                  <a:t>⇒</a:t>
                </a:r>
                <a:r>
                  <a:rPr lang="en-US" sz="2200" i="1" dirty="0"/>
                  <a:t>w</a:t>
                </a:r>
                <a:r>
                  <a:rPr lang="en-US" sz="2200" baseline="-25000" dirty="0">
                    <a:ea typeface="Cambria Math" pitchFamily="18" charset="0"/>
                  </a:rPr>
                  <a:t>1</a:t>
                </a:r>
                <a:r>
                  <a:rPr lang="en-US" sz="2200" dirty="0"/>
                  <a:t>,</a:t>
                </a:r>
                <a:r>
                  <a:rPr lang="en-US" sz="2200" i="1" dirty="0"/>
                  <a:t> w</a:t>
                </a:r>
                <a:r>
                  <a:rPr lang="en-US" sz="2200" baseline="-25000" dirty="0">
                    <a:ea typeface="Cambria Math" pitchFamily="18" charset="0"/>
                  </a:rPr>
                  <a:t>1</a:t>
                </a:r>
                <a:r>
                  <a:rPr lang="en-US" sz="2200" dirty="0"/>
                  <a:t> </a:t>
                </a:r>
                <a:r>
                  <a:rPr lang="en-US" sz="2200" dirty="0">
                    <a:ea typeface="Cambria Math"/>
                  </a:rPr>
                  <a:t>⇒</a:t>
                </a:r>
                <a:r>
                  <a:rPr lang="en-US" sz="2200" i="1" dirty="0"/>
                  <a:t>w</a:t>
                </a:r>
                <a:r>
                  <a:rPr lang="en-US" sz="2200" baseline="-25000" dirty="0">
                    <a:ea typeface="Cambria Math" pitchFamily="18" charset="0"/>
                  </a:rPr>
                  <a:t>2</a:t>
                </a:r>
                <a:r>
                  <a:rPr lang="en-US" sz="2200" dirty="0"/>
                  <a:t>, …,</a:t>
                </a:r>
                <a:br>
                  <a:rPr lang="en-US" sz="2200" dirty="0"/>
                </a:br>
                <a:r>
                  <a:rPr lang="en-US" sz="2200" i="1" dirty="0"/>
                  <a:t>w</a:t>
                </a:r>
                <a:r>
                  <a:rPr lang="en-US" sz="2200" i="1" baseline="-25000" dirty="0">
                    <a:ea typeface="Cambria Math" pitchFamily="18" charset="0"/>
                  </a:rPr>
                  <a:t>n</a:t>
                </a:r>
                <a:r>
                  <a:rPr lang="en-US" sz="2200" baseline="-25000" dirty="0">
                    <a:ea typeface="Cambria Math" pitchFamily="18" charset="0"/>
                  </a:rPr>
                  <a:t>-1</a:t>
                </a:r>
                <a:r>
                  <a:rPr lang="en-US" sz="2200" dirty="0"/>
                  <a:t> </a:t>
                </a:r>
                <a:r>
                  <a:rPr lang="en-US" sz="2200" dirty="0">
                    <a:ea typeface="Cambria Math"/>
                  </a:rPr>
                  <a:t>⇒</a:t>
                </a:r>
                <a:r>
                  <a:rPr lang="en-US" sz="2200" dirty="0"/>
                  <a:t> </a:t>
                </a:r>
                <a:r>
                  <a:rPr lang="en-US" sz="2200" i="1" dirty="0" err="1"/>
                  <a:t>w</a:t>
                </a:r>
                <a:r>
                  <a:rPr lang="en-US" sz="2200" i="1" baseline="-25000" dirty="0" err="1"/>
                  <a:t>n</a:t>
                </a:r>
                <a:r>
                  <a:rPr lang="en-US" sz="2200" dirty="0"/>
                  <a:t>, then we say that </a:t>
                </a:r>
                <a:r>
                  <a:rPr lang="en-US" sz="2200" i="1" dirty="0" err="1"/>
                  <a:t>w</a:t>
                </a:r>
                <a:r>
                  <a:rPr lang="en-US" sz="2200" i="1" baseline="-25000" dirty="0" err="1"/>
                  <a:t>n</a:t>
                </a:r>
                <a:r>
                  <a:rPr lang="en-US" sz="2200" dirty="0"/>
                  <a:t> is </a:t>
                </a:r>
                <a:r>
                  <a:rPr lang="en-US" sz="2200" i="1" dirty="0">
                    <a:solidFill>
                      <a:schemeClr val="bg2"/>
                    </a:solidFill>
                  </a:rPr>
                  <a:t>derivable</a:t>
                </a:r>
                <a:r>
                  <a:rPr lang="en-US" sz="2200" i="1" dirty="0"/>
                  <a:t> from w</a:t>
                </a:r>
                <a:r>
                  <a:rPr lang="en-US" sz="2200" baseline="-25000" dirty="0">
                    <a:ea typeface="Cambria Math" pitchFamily="18" charset="0"/>
                  </a:rPr>
                  <a:t>0</a:t>
                </a:r>
                <a:r>
                  <a:rPr lang="en-US" sz="2200" dirty="0"/>
                  <a:t> and write </a:t>
                </a:r>
                <a:r>
                  <a:rPr lang="en-US" sz="2200" i="1" dirty="0">
                    <a:solidFill>
                      <a:schemeClr val="bg2"/>
                    </a:solidFill>
                  </a:rPr>
                  <a:t>w</a:t>
                </a:r>
                <a:r>
                  <a:rPr lang="en-US" sz="2200" baseline="-25000" dirty="0">
                    <a:solidFill>
                      <a:schemeClr val="bg2"/>
                    </a:solidFill>
                    <a:ea typeface="Cambria Math" pitchFamily="18" charset="0"/>
                  </a:rPr>
                  <a:t>0  </a:t>
                </a:r>
                <a14:m>
                  <m:oMath xmlns:m="http://schemas.openxmlformats.org/officeDocument/2006/math">
                    <m:groupChr>
                      <m:groupChrPr>
                        <m:chr m:val="⇒"/>
                        <m:vertJc m:val="bot"/>
                        <m:ctrlPr>
                          <a:rPr lang="en-US" sz="2200" i="1">
                            <a:solidFill>
                              <a:schemeClr val="bg2"/>
                            </a:solidFill>
                            <a:latin typeface="Cambria Math" panose="02040503050406030204" pitchFamily="18" charset="0"/>
                            <a:ea typeface="Cambria Math" pitchFamily="18" charset="0"/>
                          </a:rPr>
                        </m:ctrlPr>
                      </m:groupChrPr>
                      <m:e>
                        <m:r>
                          <m:rPr>
                            <m:brk m:alnAt="2"/>
                          </m:rPr>
                          <a:rPr lang="en-US" sz="2200" i="1" baseline="-14000">
                            <a:solidFill>
                              <a:schemeClr val="bg2"/>
                            </a:solidFill>
                            <a:latin typeface="Cambria Math" panose="02040503050406030204" pitchFamily="18" charset="0"/>
                            <a:ea typeface="Cambria Math"/>
                          </a:rPr>
                          <m:t>∗</m:t>
                        </m:r>
                      </m:e>
                    </m:groupChr>
                  </m:oMath>
                </a14:m>
                <a:r>
                  <a:rPr lang="en-US" sz="2200" dirty="0">
                    <a:solidFill>
                      <a:schemeClr val="bg2"/>
                    </a:solidFill>
                  </a:rPr>
                  <a:t>  </a:t>
                </a:r>
                <a:r>
                  <a:rPr lang="en-US" sz="2200" i="1" dirty="0" err="1">
                    <a:solidFill>
                      <a:schemeClr val="bg2"/>
                    </a:solidFill>
                  </a:rPr>
                  <a:t>w</a:t>
                </a:r>
                <a:r>
                  <a:rPr lang="en-US" sz="2200" i="1" baseline="-25000" dirty="0" err="1">
                    <a:solidFill>
                      <a:schemeClr val="bg2"/>
                    </a:solidFill>
                  </a:rPr>
                  <a:t>n</a:t>
                </a:r>
                <a:r>
                  <a:rPr lang="en-US" sz="2200" dirty="0"/>
                  <a:t>.</a:t>
                </a:r>
              </a:p>
              <a:p>
                <a:r>
                  <a:rPr lang="en-US" sz="2200" dirty="0"/>
                  <a:t>The sequence of steps used to obtain </a:t>
                </a:r>
                <a:r>
                  <a:rPr lang="en-US" sz="2200" i="1" dirty="0" err="1"/>
                  <a:t>w</a:t>
                </a:r>
                <a:r>
                  <a:rPr lang="en-US" sz="2200" i="1" baseline="-25000" dirty="0" err="1"/>
                  <a:t>n</a:t>
                </a:r>
                <a:r>
                  <a:rPr lang="en-US" sz="2200" dirty="0"/>
                  <a:t> from </a:t>
                </a:r>
                <a:r>
                  <a:rPr lang="en-US" sz="2200" i="1" dirty="0"/>
                  <a:t>w</a:t>
                </a:r>
                <a:r>
                  <a:rPr lang="en-US" sz="2200" baseline="-25000" dirty="0">
                    <a:ea typeface="Cambria Math" pitchFamily="18" charset="0"/>
                  </a:rPr>
                  <a:t>0</a:t>
                </a:r>
                <a:r>
                  <a:rPr lang="en-US" sz="2200" dirty="0"/>
                  <a:t> is called a </a:t>
                </a:r>
                <a:r>
                  <a:rPr lang="en-US" sz="2200" i="1" dirty="0">
                    <a:solidFill>
                      <a:schemeClr val="bg2"/>
                    </a:solidFill>
                  </a:rPr>
                  <a:t>derivation</a:t>
                </a:r>
                <a:r>
                  <a:rPr lang="en-US" sz="2200" dirty="0"/>
                  <a:t>.</a:t>
                </a:r>
              </a:p>
              <a:p>
                <a:pPr>
                  <a:spcBef>
                    <a:spcPts val="3000"/>
                  </a:spcBef>
                </a:pPr>
                <a:r>
                  <a:rPr lang="en-US" sz="2200" b="1" dirty="0">
                    <a:solidFill>
                      <a:schemeClr val="bg2"/>
                    </a:solidFill>
                  </a:rPr>
                  <a:t>Example</a:t>
                </a:r>
                <a:r>
                  <a:rPr lang="en-US" sz="2200" b="1" dirty="0"/>
                  <a:t> (Grammar </a:t>
                </a:r>
                <a:r>
                  <a:rPr lang="en-US" sz="2200" b="1" dirty="0">
                    <a:ea typeface="Cambria Math" pitchFamily="18" charset="0"/>
                  </a:rPr>
                  <a:t>1</a:t>
                </a:r>
                <a:r>
                  <a:rPr lang="en-US" sz="2200" b="1" dirty="0"/>
                  <a:t>)</a:t>
                </a:r>
                <a:r>
                  <a:rPr lang="en-US" sz="2200" dirty="0"/>
                  <a:t>: </a:t>
                </a:r>
                <a:r>
                  <a:rPr lang="en-US" sz="2200" i="1" dirty="0" err="1">
                    <a:solidFill>
                      <a:schemeClr val="bg2"/>
                    </a:solidFill>
                  </a:rPr>
                  <a:t>Aaba</a:t>
                </a:r>
                <a:r>
                  <a:rPr lang="en-US" sz="2200" dirty="0"/>
                  <a:t> is </a:t>
                </a:r>
                <a:r>
                  <a:rPr lang="en-US" sz="2200" u="sng" dirty="0"/>
                  <a:t>directly derivable </a:t>
                </a:r>
                <a:r>
                  <a:rPr lang="en-US" sz="2200" dirty="0"/>
                  <a:t>from </a:t>
                </a:r>
                <a:r>
                  <a:rPr lang="en-US" sz="2200" i="1" dirty="0" err="1">
                    <a:solidFill>
                      <a:schemeClr val="bg2"/>
                    </a:solidFill>
                  </a:rPr>
                  <a:t>ABa</a:t>
                </a:r>
                <a:r>
                  <a:rPr lang="en-US" sz="2200" dirty="0"/>
                  <a:t>  because</a:t>
                </a:r>
                <a:br>
                  <a:rPr lang="en-US" sz="2200" dirty="0"/>
                </a:br>
                <a:r>
                  <a:rPr lang="en-US" sz="2200" i="1" dirty="0">
                    <a:solidFill>
                      <a:schemeClr val="bg2"/>
                    </a:solidFill>
                    <a:ea typeface="Cambria Math"/>
                  </a:rPr>
                  <a:t>B</a:t>
                </a:r>
                <a:r>
                  <a:rPr lang="en-US" sz="2200" dirty="0">
                    <a:solidFill>
                      <a:schemeClr val="bg2"/>
                    </a:solidFill>
                    <a:ea typeface="Cambria Math"/>
                  </a:rPr>
                  <a:t> →</a:t>
                </a:r>
                <a:r>
                  <a:rPr lang="en-US" sz="2200" i="1" dirty="0">
                    <a:solidFill>
                      <a:schemeClr val="bg2"/>
                    </a:solidFill>
                    <a:ea typeface="Cambria Math"/>
                  </a:rPr>
                  <a:t>ab  </a:t>
                </a:r>
                <a:r>
                  <a:rPr lang="en-US" sz="2200" dirty="0">
                    <a:ea typeface="Cambria Math"/>
                  </a:rPr>
                  <a:t>is a production and  </a:t>
                </a:r>
                <a:r>
                  <a:rPr lang="en-US" sz="2200" i="1" dirty="0" err="1">
                    <a:solidFill>
                      <a:schemeClr val="bg2"/>
                    </a:solidFill>
                    <a:ea typeface="Cambria Math"/>
                  </a:rPr>
                  <a:t>abababa</a:t>
                </a:r>
                <a:r>
                  <a:rPr lang="en-US" sz="2200" dirty="0">
                    <a:ea typeface="Cambria Math"/>
                  </a:rPr>
                  <a:t> is </a:t>
                </a:r>
                <a:r>
                  <a:rPr lang="en-US" sz="2200" u="sng" dirty="0">
                    <a:ea typeface="Cambria Math"/>
                  </a:rPr>
                  <a:t>derivable</a:t>
                </a:r>
                <a:r>
                  <a:rPr lang="en-US" sz="2200" dirty="0">
                    <a:ea typeface="Cambria Math"/>
                  </a:rPr>
                  <a:t> from </a:t>
                </a:r>
                <a:r>
                  <a:rPr lang="en-US" sz="2200" i="1" dirty="0" err="1">
                    <a:solidFill>
                      <a:schemeClr val="bg2"/>
                    </a:solidFill>
                    <a:ea typeface="Cambria Math"/>
                  </a:rPr>
                  <a:t>ABa</a:t>
                </a:r>
                <a:r>
                  <a:rPr lang="en-US" sz="2200" dirty="0">
                    <a:ea typeface="Cambria Math"/>
                  </a:rPr>
                  <a:t> because </a:t>
                </a:r>
                <a:r>
                  <a:rPr lang="en-US" sz="2200" i="1" dirty="0" err="1">
                    <a:solidFill>
                      <a:schemeClr val="bg2"/>
                    </a:solidFill>
                    <a:ea typeface="Cambria Math"/>
                  </a:rPr>
                  <a:t>ABa</a:t>
                </a:r>
                <a:r>
                  <a:rPr lang="en-US" sz="2200" dirty="0">
                    <a:solidFill>
                      <a:schemeClr val="bg2"/>
                    </a:solidFill>
                    <a:ea typeface="Cambria Math"/>
                  </a:rPr>
                  <a:t> ⇒  </a:t>
                </a:r>
                <a:r>
                  <a:rPr lang="en-US" sz="2200" i="1" dirty="0" err="1">
                    <a:solidFill>
                      <a:schemeClr val="bg2"/>
                    </a:solidFill>
                    <a:ea typeface="Cambria Math"/>
                  </a:rPr>
                  <a:t>Aaba</a:t>
                </a:r>
                <a:r>
                  <a:rPr lang="en-US" sz="2200" i="1" dirty="0">
                    <a:solidFill>
                      <a:schemeClr val="bg2"/>
                    </a:solidFill>
                    <a:ea typeface="Cambria Math"/>
                  </a:rPr>
                  <a:t> </a:t>
                </a:r>
                <a:r>
                  <a:rPr lang="en-US" sz="2200" dirty="0">
                    <a:solidFill>
                      <a:schemeClr val="bg2"/>
                    </a:solidFill>
                    <a:ea typeface="Cambria Math"/>
                  </a:rPr>
                  <a:t>⇒  </a:t>
                </a:r>
                <a:r>
                  <a:rPr lang="en-US" sz="2200" i="1" dirty="0" err="1">
                    <a:solidFill>
                      <a:schemeClr val="bg2"/>
                    </a:solidFill>
                    <a:ea typeface="Cambria Math"/>
                  </a:rPr>
                  <a:t>BBaba</a:t>
                </a:r>
                <a:r>
                  <a:rPr lang="en-US" sz="2200" dirty="0">
                    <a:solidFill>
                      <a:schemeClr val="bg2"/>
                    </a:solidFill>
                    <a:ea typeface="Cambria Math"/>
                  </a:rPr>
                  <a:t> ⇒ </a:t>
                </a:r>
                <a:r>
                  <a:rPr lang="en-US" sz="2200" i="1" dirty="0" err="1">
                    <a:solidFill>
                      <a:schemeClr val="bg2"/>
                    </a:solidFill>
                    <a:ea typeface="Cambria Math"/>
                  </a:rPr>
                  <a:t>Bababa</a:t>
                </a:r>
                <a:r>
                  <a:rPr lang="en-US" sz="2200" dirty="0">
                    <a:solidFill>
                      <a:schemeClr val="bg2"/>
                    </a:solidFill>
                    <a:ea typeface="Cambria Math"/>
                  </a:rPr>
                  <a:t> ⇒ </a:t>
                </a:r>
                <a:r>
                  <a:rPr lang="en-US" sz="2200" i="1" dirty="0" err="1">
                    <a:solidFill>
                      <a:schemeClr val="bg2"/>
                    </a:solidFill>
                    <a:ea typeface="Cambria Math"/>
                  </a:rPr>
                  <a:t>abababa</a:t>
                </a:r>
                <a:r>
                  <a:rPr lang="en-US" sz="2200" dirty="0">
                    <a:solidFill>
                      <a:schemeClr val="bg2"/>
                    </a:solidFill>
                    <a:ea typeface="Cambria Math"/>
                  </a:rPr>
                  <a:t> </a:t>
                </a:r>
                <a:r>
                  <a:rPr lang="en-US" sz="2200" dirty="0">
                    <a:ea typeface="Cambria Math"/>
                  </a:rPr>
                  <a:t>using the productions</a:t>
                </a:r>
                <a:br>
                  <a:rPr lang="en-US" sz="2200" dirty="0">
                    <a:ea typeface="Cambria Math"/>
                  </a:rPr>
                </a:br>
                <a:r>
                  <a:rPr lang="en-US" sz="2200" i="1" dirty="0">
                    <a:solidFill>
                      <a:schemeClr val="bg2"/>
                    </a:solidFill>
                    <a:ea typeface="Cambria Math"/>
                  </a:rPr>
                  <a:t>B</a:t>
                </a:r>
                <a:r>
                  <a:rPr lang="en-US" sz="2200" dirty="0">
                    <a:solidFill>
                      <a:schemeClr val="bg2"/>
                    </a:solidFill>
                    <a:ea typeface="Cambria Math"/>
                  </a:rPr>
                  <a:t> →</a:t>
                </a:r>
                <a:r>
                  <a:rPr lang="en-US" sz="2200" i="1" dirty="0">
                    <a:solidFill>
                      <a:schemeClr val="bg2"/>
                    </a:solidFill>
                    <a:ea typeface="Cambria Math"/>
                  </a:rPr>
                  <a:t>ab</a:t>
                </a:r>
                <a:r>
                  <a:rPr lang="en-US" sz="2200" dirty="0">
                    <a:solidFill>
                      <a:schemeClr val="bg2"/>
                    </a:solidFill>
                    <a:ea typeface="Cambria Math"/>
                  </a:rPr>
                  <a:t>, </a:t>
                </a:r>
                <a:r>
                  <a:rPr lang="en-US" sz="2200" i="1" dirty="0">
                    <a:solidFill>
                      <a:schemeClr val="bg2"/>
                    </a:solidFill>
                    <a:ea typeface="Cambria Math"/>
                  </a:rPr>
                  <a:t>A</a:t>
                </a:r>
                <a:r>
                  <a:rPr lang="en-US" sz="2200" dirty="0">
                    <a:solidFill>
                      <a:schemeClr val="bg2"/>
                    </a:solidFill>
                    <a:ea typeface="Cambria Math"/>
                  </a:rPr>
                  <a:t> →</a:t>
                </a:r>
                <a:r>
                  <a:rPr lang="en-US" sz="2200" i="1" dirty="0">
                    <a:solidFill>
                      <a:schemeClr val="bg2"/>
                    </a:solidFill>
                    <a:ea typeface="Cambria Math"/>
                  </a:rPr>
                  <a:t>BB</a:t>
                </a:r>
                <a:r>
                  <a:rPr lang="en-US" sz="2200" dirty="0">
                    <a:solidFill>
                      <a:schemeClr val="bg2"/>
                    </a:solidFill>
                    <a:ea typeface="Cambria Math"/>
                  </a:rPr>
                  <a:t>, and</a:t>
                </a:r>
                <a:r>
                  <a:rPr lang="en-US" sz="2200" i="1" dirty="0">
                    <a:solidFill>
                      <a:schemeClr val="bg2"/>
                    </a:solidFill>
                    <a:ea typeface="Cambria Math"/>
                  </a:rPr>
                  <a:t> B</a:t>
                </a:r>
                <a:r>
                  <a:rPr lang="en-US" sz="2200" dirty="0">
                    <a:solidFill>
                      <a:schemeClr val="bg2"/>
                    </a:solidFill>
                    <a:ea typeface="Cambria Math"/>
                  </a:rPr>
                  <a:t> →</a:t>
                </a:r>
                <a:r>
                  <a:rPr lang="en-US" sz="2200" i="1" dirty="0">
                    <a:solidFill>
                      <a:schemeClr val="bg2"/>
                    </a:solidFill>
                    <a:ea typeface="Cambria Math"/>
                  </a:rPr>
                  <a:t>ab </a:t>
                </a:r>
                <a:r>
                  <a:rPr lang="en-US" sz="2200" dirty="0">
                    <a:ea typeface="Cambria Math"/>
                  </a:rPr>
                  <a:t>in both of the last two steps of the derivation.</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952" t="-812" r="-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145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3" name="Content Placeholder 2"/>
          <p:cNvSpPr>
            <a:spLocks noGrp="1"/>
          </p:cNvSpPr>
          <p:nvPr>
            <p:ph idx="1"/>
          </p:nvPr>
        </p:nvSpPr>
        <p:spPr>
          <a:xfrm>
            <a:off x="457200" y="1295400"/>
            <a:ext cx="8229600" cy="2362200"/>
          </a:xfrm>
        </p:spPr>
        <p:txBody>
          <a:bodyPr/>
          <a:lstStyle/>
          <a:p>
            <a:pPr>
              <a:spcBef>
                <a:spcPts val="600"/>
              </a:spcBef>
            </a:pPr>
            <a:r>
              <a:rPr lang="en-US" sz="2800" dirty="0"/>
              <a:t>Let </a:t>
            </a:r>
            <a:r>
              <a:rPr lang="en-US" sz="2800" i="1" dirty="0">
                <a:solidFill>
                  <a:srgbClr val="7030A0"/>
                </a:solidFill>
              </a:rPr>
              <a:t>G =</a:t>
            </a:r>
            <a:r>
              <a:rPr lang="en-US" sz="2800" dirty="0">
                <a:solidFill>
                  <a:srgbClr val="7030A0"/>
                </a:solidFill>
              </a:rPr>
              <a:t>(</a:t>
            </a:r>
            <a:r>
              <a:rPr lang="en-US" sz="2800" i="1" dirty="0">
                <a:solidFill>
                  <a:srgbClr val="7030A0"/>
                </a:solidFill>
              </a:rPr>
              <a:t>V, T, S, P</a:t>
            </a:r>
            <a:r>
              <a:rPr lang="en-US" sz="2800" dirty="0">
                <a:solidFill>
                  <a:srgbClr val="7030A0"/>
                </a:solidFill>
              </a:rPr>
              <a:t>) </a:t>
            </a:r>
            <a:r>
              <a:rPr lang="en-US" sz="2800" dirty="0"/>
              <a:t>be a phrase-structure grammar. The </a:t>
            </a:r>
            <a:r>
              <a:rPr lang="en-US" sz="2800" i="1" dirty="0">
                <a:solidFill>
                  <a:schemeClr val="bg2"/>
                </a:solidFill>
              </a:rPr>
              <a:t>language generated </a:t>
            </a:r>
            <a:r>
              <a:rPr lang="en-US" sz="2800" i="1" dirty="0"/>
              <a:t>by G,</a:t>
            </a:r>
            <a:r>
              <a:rPr lang="en-US" sz="2800" dirty="0"/>
              <a:t> denoted by </a:t>
            </a:r>
            <a:r>
              <a:rPr lang="en-US" sz="2800" i="1" dirty="0">
                <a:solidFill>
                  <a:schemeClr val="bg2"/>
                </a:solidFill>
              </a:rPr>
              <a:t>L</a:t>
            </a:r>
            <a:r>
              <a:rPr lang="en-US" sz="2800" dirty="0">
                <a:solidFill>
                  <a:schemeClr val="bg2"/>
                </a:solidFill>
              </a:rPr>
              <a:t>(</a:t>
            </a:r>
            <a:r>
              <a:rPr lang="en-US" sz="2800" i="1" dirty="0">
                <a:solidFill>
                  <a:schemeClr val="bg2"/>
                </a:solidFill>
              </a:rPr>
              <a:t>G</a:t>
            </a:r>
            <a:r>
              <a:rPr lang="en-US" sz="2800" dirty="0">
                <a:solidFill>
                  <a:schemeClr val="bg2"/>
                </a:solidFill>
              </a:rPr>
              <a:t>)</a:t>
            </a:r>
            <a:r>
              <a:rPr lang="en-US" sz="2800" dirty="0"/>
              <a:t>, is the set of all strings of terminals that are derivable from the starting symbol </a:t>
            </a:r>
            <a:r>
              <a:rPr lang="en-US" sz="2800" i="1" dirty="0">
                <a:solidFill>
                  <a:srgbClr val="7030A0"/>
                </a:solidFill>
              </a:rPr>
              <a:t>S</a:t>
            </a:r>
            <a:r>
              <a:rPr lang="en-US" sz="2800" dirty="0"/>
              <a:t>.</a:t>
            </a:r>
          </a:p>
        </p:txBody>
      </p:sp>
      <p:graphicFrame>
        <p:nvGraphicFramePr>
          <p:cNvPr id="8" name="Object 3"/>
          <p:cNvGraphicFramePr>
            <a:graphicFrameLocks noChangeAspect="1"/>
          </p:cNvGraphicFramePr>
          <p:nvPr>
            <p:extLst>
              <p:ext uri="{D42A27DB-BD31-4B8C-83A1-F6EECF244321}">
                <p14:modId xmlns:p14="http://schemas.microsoft.com/office/powerpoint/2010/main" val="3374972265"/>
              </p:ext>
            </p:extLst>
          </p:nvPr>
        </p:nvGraphicFramePr>
        <p:xfrm>
          <a:off x="2895600" y="3009900"/>
          <a:ext cx="3072960" cy="838080"/>
        </p:xfrm>
        <a:graphic>
          <a:graphicData uri="http://schemas.openxmlformats.org/presentationml/2006/ole">
            <mc:AlternateContent xmlns:mc="http://schemas.openxmlformats.org/markup-compatibility/2006">
              <mc:Choice xmlns:v="urn:schemas-microsoft-com:vml" Requires="v">
                <p:oleObj spid="_x0000_s2050" name="Equation" r:id="rId3" imgW="1536480" imgH="419040" progId="Equation.DSMT4">
                  <p:embed/>
                </p:oleObj>
              </mc:Choice>
              <mc:Fallback>
                <p:oleObj name="Equation" r:id="rId3" imgW="1536480" imgH="419040" progId="Equation.DSMT4">
                  <p:embed/>
                  <p:pic>
                    <p:nvPicPr>
                      <p:cNvPr id="8" name="Object 3"/>
                      <p:cNvPicPr/>
                      <p:nvPr/>
                    </p:nvPicPr>
                    <p:blipFill>
                      <a:blip r:embed="rId4"/>
                      <a:stretch>
                        <a:fillRect/>
                      </a:stretch>
                    </p:blipFill>
                    <p:spPr>
                      <a:xfrm>
                        <a:off x="2895600" y="3009900"/>
                        <a:ext cx="3072960" cy="838080"/>
                      </a:xfrm>
                      <a:prstGeom prst="rect">
                        <a:avLst/>
                      </a:prstGeom>
                    </p:spPr>
                  </p:pic>
                </p:oleObj>
              </mc:Fallback>
            </mc:AlternateContent>
          </a:graphicData>
        </a:graphic>
      </p:graphicFrame>
      <p:sp>
        <p:nvSpPr>
          <p:cNvPr id="4" name="Content Placeholder 4"/>
          <p:cNvSpPr>
            <a:spLocks noGrp="1"/>
          </p:cNvSpPr>
          <p:nvPr>
            <p:ph idx="13"/>
          </p:nvPr>
        </p:nvSpPr>
        <p:spPr>
          <a:xfrm>
            <a:off x="457200" y="3962400"/>
            <a:ext cx="8503920" cy="1371600"/>
          </a:xfrm>
        </p:spPr>
        <p:txBody>
          <a:bodyPr/>
          <a:lstStyle/>
          <a:p>
            <a:r>
              <a:rPr lang="en-US" altLang="zh-CN" sz="2400" b="1" dirty="0">
                <a:solidFill>
                  <a:schemeClr val="bg2"/>
                </a:solidFill>
              </a:rPr>
              <a:t>Example:</a:t>
            </a:r>
            <a:r>
              <a:rPr lang="zh-CN" altLang="en-US" sz="2400" b="1" dirty="0">
                <a:solidFill>
                  <a:schemeClr val="bg2"/>
                </a:solidFill>
              </a:rPr>
              <a:t> </a:t>
            </a:r>
            <a:r>
              <a:rPr lang="en-US" sz="2400" dirty="0"/>
              <a:t>Let </a:t>
            </a:r>
            <a:r>
              <a:rPr lang="en-US" sz="2400" i="1" dirty="0"/>
              <a:t>G</a:t>
            </a:r>
            <a:r>
              <a:rPr lang="en-US" sz="2400" dirty="0"/>
              <a:t> be the grammar with the vocabulary </a:t>
            </a:r>
            <a:r>
              <a:rPr lang="en-US" sz="2400" i="1" dirty="0"/>
              <a:t>V</a:t>
            </a:r>
            <a:r>
              <a:rPr lang="en-US" sz="2400" dirty="0"/>
              <a:t> = {</a:t>
            </a:r>
            <a:r>
              <a:rPr lang="en-US" sz="2400" i="1" dirty="0"/>
              <a:t>S</a:t>
            </a:r>
            <a:r>
              <a:rPr lang="en-US" sz="2400" dirty="0"/>
              <a:t>, </a:t>
            </a:r>
            <a:r>
              <a:rPr lang="en-US" sz="2400" i="1" dirty="0"/>
              <a:t>A</a:t>
            </a:r>
            <a:r>
              <a:rPr lang="en-US" sz="2400" dirty="0"/>
              <a:t>, </a:t>
            </a:r>
            <a:r>
              <a:rPr lang="en-US" sz="2400" i="1" dirty="0"/>
              <a:t>a</a:t>
            </a:r>
            <a:r>
              <a:rPr lang="en-US" sz="2400" dirty="0"/>
              <a:t>, </a:t>
            </a:r>
            <a:r>
              <a:rPr lang="en-US" sz="2400" i="1" dirty="0"/>
              <a:t>b</a:t>
            </a:r>
            <a:r>
              <a:rPr lang="en-US" sz="2400" dirty="0"/>
              <a:t>}, a set of terminals </a:t>
            </a:r>
            <a:r>
              <a:rPr lang="en-US" sz="2400" i="1" dirty="0"/>
              <a:t>T</a:t>
            </a:r>
            <a:r>
              <a:rPr lang="en-US" sz="2400" dirty="0"/>
              <a:t> = {</a:t>
            </a:r>
            <a:r>
              <a:rPr lang="en-US" sz="2400" i="1" dirty="0"/>
              <a:t>a</a:t>
            </a:r>
            <a:r>
              <a:rPr lang="en-US" sz="2400" dirty="0"/>
              <a:t>, </a:t>
            </a:r>
            <a:r>
              <a:rPr lang="en-US" sz="2400" i="1" dirty="0"/>
              <a:t>b</a:t>
            </a:r>
            <a:r>
              <a:rPr lang="en-US" sz="2400" dirty="0"/>
              <a:t>}, starting symbol </a:t>
            </a:r>
            <a:r>
              <a:rPr lang="en-US" sz="2400" i="1" dirty="0"/>
              <a:t>S</a:t>
            </a:r>
            <a:r>
              <a:rPr lang="en-US" sz="2400" dirty="0"/>
              <a:t>, and productions</a:t>
            </a:r>
          </a:p>
        </p:txBody>
      </p:sp>
      <mc:AlternateContent xmlns:mc="http://schemas.openxmlformats.org/markup-compatibility/2006" xmlns:a14="http://schemas.microsoft.com/office/drawing/2010/main">
        <mc:Choice Requires="a14">
          <p:sp>
            <p:nvSpPr>
              <p:cNvPr id="9" name="Object 5"/>
              <p:cNvSpPr txBox="1"/>
              <p:nvPr/>
            </p:nvSpPr>
            <p:spPr>
              <a:xfrm>
                <a:off x="2971800" y="4800600"/>
                <a:ext cx="3962400" cy="4826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𝑎𝐴</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𝑎𝑎</m:t>
                          </m:r>
                        </m:e>
                      </m:d>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9" name="Object 5"/>
              <p:cNvSpPr txBox="1">
                <a:spLocks noRot="1" noChangeAspect="1" noMove="1" noResize="1" noEditPoints="1" noAdjustHandles="1" noChangeArrowheads="1" noChangeShapeType="1" noTextEdit="1"/>
              </p:cNvSpPr>
              <p:nvPr/>
            </p:nvSpPr>
            <p:spPr>
              <a:xfrm>
                <a:off x="2971800" y="4800600"/>
                <a:ext cx="3962400" cy="482600"/>
              </a:xfrm>
              <a:prstGeom prst="rect">
                <a:avLst/>
              </a:prstGeom>
              <a:blipFill>
                <a:blip r:embed="rId5"/>
                <a:stretch>
                  <a:fillRect/>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5181600"/>
            <a:ext cx="8229600" cy="1371600"/>
          </a:xfrm>
        </p:spPr>
        <p:txBody>
          <a:bodyPr/>
          <a:lstStyle/>
          <a:p>
            <a:r>
              <a:rPr lang="en-US" sz="2400" dirty="0"/>
              <a:t>Then, </a:t>
            </a:r>
            <a:r>
              <a:rPr lang="en-US" sz="2400" i="1" dirty="0">
                <a:solidFill>
                  <a:schemeClr val="bg2"/>
                </a:solidFill>
              </a:rPr>
              <a:t>L</a:t>
            </a:r>
            <a:r>
              <a:rPr lang="en-US" sz="2400" dirty="0">
                <a:solidFill>
                  <a:schemeClr val="bg2"/>
                </a:solidFill>
              </a:rPr>
              <a:t>(</a:t>
            </a:r>
            <a:r>
              <a:rPr lang="en-US" sz="2400" i="1" dirty="0">
                <a:solidFill>
                  <a:schemeClr val="bg2"/>
                </a:solidFill>
              </a:rPr>
              <a:t>G</a:t>
            </a:r>
            <a:r>
              <a:rPr lang="en-US" sz="2400" dirty="0">
                <a:solidFill>
                  <a:schemeClr val="bg2"/>
                </a:solidFill>
              </a:rPr>
              <a:t>) = {</a:t>
            </a:r>
            <a:r>
              <a:rPr lang="en-US" sz="2400" i="1" dirty="0">
                <a:solidFill>
                  <a:schemeClr val="bg2"/>
                </a:solidFill>
              </a:rPr>
              <a:t>b</a:t>
            </a:r>
            <a:r>
              <a:rPr lang="en-US" sz="2400" dirty="0">
                <a:solidFill>
                  <a:schemeClr val="bg2"/>
                </a:solidFill>
              </a:rPr>
              <a:t>, </a:t>
            </a:r>
            <a:r>
              <a:rPr lang="en-US" sz="2400" i="1" dirty="0" err="1">
                <a:solidFill>
                  <a:schemeClr val="bg2"/>
                </a:solidFill>
              </a:rPr>
              <a:t>aaa</a:t>
            </a:r>
            <a:r>
              <a:rPr lang="en-US" sz="2400" dirty="0">
                <a:solidFill>
                  <a:schemeClr val="bg2"/>
                </a:solidFill>
              </a:rPr>
              <a:t>}</a:t>
            </a:r>
            <a:r>
              <a:rPr lang="en-US" sz="2400" dirty="0"/>
              <a:t>, because we can begin a derivation with </a:t>
            </a:r>
            <a:r>
              <a:rPr lang="en-US" sz="2400" i="1" dirty="0"/>
              <a:t>S</a:t>
            </a:r>
            <a:r>
              <a:rPr lang="en-US" sz="2400" dirty="0"/>
              <a:t> → </a:t>
            </a:r>
            <a:r>
              <a:rPr lang="en-US" sz="2400" i="1" dirty="0" err="1"/>
              <a:t>aA</a:t>
            </a:r>
            <a:r>
              <a:rPr lang="en-US" sz="2400" i="1" dirty="0"/>
              <a:t> </a:t>
            </a:r>
            <a:r>
              <a:rPr lang="en-US" sz="2400" dirty="0"/>
              <a:t>or</a:t>
            </a:r>
            <a:r>
              <a:rPr lang="en-US" sz="2400" i="1" dirty="0"/>
              <a:t> </a:t>
            </a:r>
            <a:r>
              <a:rPr lang="en-US" sz="2400" dirty="0"/>
              <a:t>with </a:t>
            </a:r>
            <a:r>
              <a:rPr lang="en-US" sz="2400" i="1" dirty="0"/>
              <a:t>S</a:t>
            </a:r>
            <a:r>
              <a:rPr lang="en-US" sz="2400" dirty="0"/>
              <a:t> → </a:t>
            </a:r>
            <a:r>
              <a:rPr lang="en-US" sz="2400" i="1" dirty="0"/>
              <a:t>b, </a:t>
            </a:r>
            <a:r>
              <a:rPr lang="en-US" sz="2400" dirty="0"/>
              <a:t>and</a:t>
            </a:r>
            <a:r>
              <a:rPr lang="en-US" sz="2400" i="1" dirty="0"/>
              <a:t>  </a:t>
            </a:r>
            <a:r>
              <a:rPr lang="en-US" sz="2400" dirty="0"/>
              <a:t>from </a:t>
            </a:r>
            <a:r>
              <a:rPr lang="en-US" sz="2400" i="1" dirty="0" err="1"/>
              <a:t>aA</a:t>
            </a:r>
            <a:r>
              <a:rPr lang="en-US" sz="2400" i="1" dirty="0"/>
              <a:t> </a:t>
            </a:r>
            <a:r>
              <a:rPr lang="en-US" sz="2400" dirty="0"/>
              <a:t>we can derive </a:t>
            </a:r>
            <a:r>
              <a:rPr lang="en-US" sz="2400" i="1" dirty="0" err="1"/>
              <a:t>aaa</a:t>
            </a:r>
            <a:r>
              <a:rPr lang="en-US" sz="2400" dirty="0"/>
              <a:t> using  </a:t>
            </a:r>
            <a:r>
              <a:rPr lang="en-US" sz="2400" i="1" dirty="0"/>
              <a:t>A</a:t>
            </a:r>
            <a:r>
              <a:rPr lang="en-US" sz="2400" dirty="0"/>
              <a:t> → </a:t>
            </a:r>
            <a:r>
              <a:rPr lang="en-US" sz="2400" i="1" dirty="0"/>
              <a:t>aa. </a:t>
            </a:r>
            <a:r>
              <a:rPr lang="en-US" sz="2400" dirty="0"/>
              <a:t>There are no other possible derivations.</a:t>
            </a:r>
          </a:p>
        </p:txBody>
      </p:sp>
    </p:spTree>
    <p:extLst>
      <p:ext uri="{BB962C8B-B14F-4D97-AF65-F5344CB8AC3E}">
        <p14:creationId xmlns:p14="http://schemas.microsoft.com/office/powerpoint/2010/main" val="2500025103"/>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7437</TotalTime>
  <Words>8349</Words>
  <Application>Microsoft Office PowerPoint</Application>
  <PresentationFormat>全屏显示(4:3)</PresentationFormat>
  <Paragraphs>429</Paragraphs>
  <Slides>72</Slides>
  <Notes>0</Notes>
  <HiddenSlides>0</HiddenSlides>
  <MMClips>0</MMClips>
  <ScaleCrop>false</ScaleCrop>
  <HeadingPairs>
    <vt:vector size="8" baseType="variant">
      <vt:variant>
        <vt:lpstr>已用的字体</vt:lpstr>
      </vt:variant>
      <vt:variant>
        <vt:i4>17</vt:i4>
      </vt:variant>
      <vt:variant>
        <vt:lpstr>主题</vt:lpstr>
      </vt:variant>
      <vt:variant>
        <vt:i4>9</vt:i4>
      </vt:variant>
      <vt:variant>
        <vt:lpstr>嵌入 OLE 服务器</vt:lpstr>
      </vt:variant>
      <vt:variant>
        <vt:i4>1</vt:i4>
      </vt:variant>
      <vt:variant>
        <vt:lpstr>幻灯片标题</vt:lpstr>
      </vt:variant>
      <vt:variant>
        <vt:i4>72</vt:i4>
      </vt:variant>
    </vt:vector>
  </HeadingPairs>
  <TitlesOfParts>
    <vt:vector size="99" baseType="lpstr">
      <vt:lpstr>ArumSans Bold</vt:lpstr>
      <vt:lpstr>ArumSans Regular</vt:lpstr>
      <vt:lpstr>CMSY10</vt:lpstr>
      <vt:lpstr>STIXGeneral-Bold</vt:lpstr>
      <vt:lpstr>STIXGeneral-Italic</vt:lpstr>
      <vt:lpstr>STIXGeneral-Regular</vt:lpstr>
      <vt:lpstr>STIXMath-Bold</vt:lpstr>
      <vt:lpstr>STIXMathExtensions-Regular</vt:lpstr>
      <vt:lpstr>STIXMath-Italic</vt:lpstr>
      <vt:lpstr>STIXMath-Regular</vt:lpstr>
      <vt:lpstr>STIXMathSans-Regular</vt:lpstr>
      <vt:lpstr>Vectipede Rg</vt:lpstr>
      <vt:lpstr>宋体</vt:lpstr>
      <vt:lpstr>Arial</vt:lpstr>
      <vt:lpstr>Calibri</vt:lpstr>
      <vt:lpstr>Cambria Math</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Modeling Computation  计算模型</vt:lpstr>
      <vt:lpstr>Chapter Summary</vt:lpstr>
      <vt:lpstr>Languages and Grammars  语言和文法</vt:lpstr>
      <vt:lpstr>Section Summary 1</vt:lpstr>
      <vt:lpstr>Grammars 文法</vt:lpstr>
      <vt:lpstr>Phrase-Structure Grammars 短语结构文法</vt:lpstr>
      <vt:lpstr>Phrase-Structure Grammars 短语结构文法</vt:lpstr>
      <vt:lpstr>Derivations 派生</vt:lpstr>
      <vt:lpstr>Language Generation</vt:lpstr>
      <vt:lpstr>Language Generation</vt:lpstr>
      <vt:lpstr>Language Generation</vt:lpstr>
      <vt:lpstr>Language Generation</vt:lpstr>
      <vt:lpstr>Language Generation</vt:lpstr>
      <vt:lpstr>Types of Phrase Structure Grammars  短语结构文法的类型</vt:lpstr>
      <vt:lpstr>Examples for Different Types of Phrase Structure Grammars </vt:lpstr>
      <vt:lpstr>Derivation Trees 派生树</vt:lpstr>
      <vt:lpstr>Derivation Trees 派生树</vt:lpstr>
      <vt:lpstr>Derivation Trees 派生树</vt:lpstr>
      <vt:lpstr>Derivation Trees 派生树</vt:lpstr>
      <vt:lpstr>Backus-Naur Form 巴克斯-诺尔范式</vt:lpstr>
      <vt:lpstr>BNF and ALGOL 60</vt:lpstr>
      <vt:lpstr>Backus-Naur Form 巴克斯-诺尔范式</vt:lpstr>
      <vt:lpstr>Finite-State Machines  with Output  带输出的有限状态机</vt:lpstr>
      <vt:lpstr>Introduction 2</vt:lpstr>
      <vt:lpstr>An Example of a Finite-State Machine with Output 1</vt:lpstr>
      <vt:lpstr>An Example of a Finite-State Machine with Output 1</vt:lpstr>
      <vt:lpstr>An Example of a Finite-State Machine with Output 1</vt:lpstr>
      <vt:lpstr>An Example of a Finite-State Machine with Output 3</vt:lpstr>
      <vt:lpstr>FSMs with Outputs</vt:lpstr>
      <vt:lpstr>FSMs with Outputs</vt:lpstr>
      <vt:lpstr>FSMs with Outputs</vt:lpstr>
      <vt:lpstr>FSMs with Outputs</vt:lpstr>
      <vt:lpstr>Unit-delay Machine 单位延迟机</vt:lpstr>
      <vt:lpstr>Addition Machine</vt:lpstr>
      <vt:lpstr>Addition Machine</vt:lpstr>
      <vt:lpstr>FSMs with Outputs</vt:lpstr>
      <vt:lpstr>FSMs with Outputs</vt:lpstr>
      <vt:lpstr>Finite-State Machines  with No Output  不带输出的有限状态机</vt:lpstr>
      <vt:lpstr>Finite-State Machines with No Output</vt:lpstr>
      <vt:lpstr>Section Summary 3</vt:lpstr>
      <vt:lpstr>Set of Strings</vt:lpstr>
      <vt:lpstr>Set of Strings</vt:lpstr>
      <vt:lpstr>Finite-State Automata (FSA)</vt:lpstr>
      <vt:lpstr>Finite-State Automata (FSA)</vt:lpstr>
      <vt:lpstr>Language Recognition by FSAs 1</vt:lpstr>
      <vt:lpstr>Language Recognition by FSAs 1</vt:lpstr>
      <vt:lpstr>Language Recognition by FSAs 2</vt:lpstr>
      <vt:lpstr>Language Recognition by FSAs 3</vt:lpstr>
      <vt:lpstr>Language Recognition by FSAs 3</vt:lpstr>
      <vt:lpstr>Equivalent Finite-state Automata </vt:lpstr>
      <vt:lpstr>Language Recognition  语言的识别</vt:lpstr>
      <vt:lpstr>Section Summary</vt:lpstr>
      <vt:lpstr>Regular Sets 正则集合</vt:lpstr>
      <vt:lpstr>Regular Sets 正则集合</vt:lpstr>
      <vt:lpstr>Regular Sets 正则集合</vt:lpstr>
      <vt:lpstr>Finite-State Automata, Regular Sets, and Regular Grammars</vt:lpstr>
      <vt:lpstr>Finite-State Automata, Regular Sets, and Regular Grammars</vt:lpstr>
      <vt:lpstr>Finite-State Automata, Regular Sets, and Regular Grammars</vt:lpstr>
      <vt:lpstr>Finite-State Automata, Regular Sets, and Regular Grammars</vt:lpstr>
      <vt:lpstr>A Set Not Recognized by a FSA 1</vt:lpstr>
      <vt:lpstr>A Set Not Recognized by a FSA 2</vt:lpstr>
      <vt:lpstr>Turing Machines  图灵机</vt:lpstr>
      <vt:lpstr>Section Summary 5</vt:lpstr>
      <vt:lpstr>Introduction</vt:lpstr>
      <vt:lpstr>Definition of Turing Machines (TM)</vt:lpstr>
      <vt:lpstr>Definition of Turing Machines (TM)</vt:lpstr>
      <vt:lpstr>A TM in Operation</vt:lpstr>
      <vt:lpstr>Using TM to Recognize Sets 1</vt:lpstr>
      <vt:lpstr>Using TMs to Recognize Sets 2</vt:lpstr>
      <vt:lpstr>Using TMs to Recognize Sets 2</vt:lpstr>
      <vt:lpstr>Computing Functions with TMs 1</vt:lpstr>
      <vt:lpstr>Computing Functions with TMs 2</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772</cp:revision>
  <dcterms:created xsi:type="dcterms:W3CDTF">2017-12-05T17:18:18Z</dcterms:created>
  <dcterms:modified xsi:type="dcterms:W3CDTF">2024-06-13T12:20:44Z</dcterms:modified>
</cp:coreProperties>
</file>